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96" r:id="rId3"/>
    <p:sldMasterId id="2147483808" r:id="rId4"/>
    <p:sldMasterId id="2147483821" r:id="rId5"/>
    <p:sldMasterId id="2147483834" r:id="rId6"/>
  </p:sldMasterIdLst>
  <p:notesMasterIdLst>
    <p:notesMasterId r:id="rId82"/>
  </p:notesMasterIdLst>
  <p:sldIdLst>
    <p:sldId id="257" r:id="rId7"/>
    <p:sldId id="291" r:id="rId8"/>
    <p:sldId id="338" r:id="rId9"/>
    <p:sldId id="342" r:id="rId10"/>
    <p:sldId id="339" r:id="rId11"/>
    <p:sldId id="343" r:id="rId12"/>
    <p:sldId id="293" r:id="rId13"/>
    <p:sldId id="340" r:id="rId14"/>
    <p:sldId id="341" r:id="rId15"/>
    <p:sldId id="258" r:id="rId16"/>
    <p:sldId id="346" r:id="rId17"/>
    <p:sldId id="347" r:id="rId18"/>
    <p:sldId id="308" r:id="rId19"/>
    <p:sldId id="374" r:id="rId20"/>
    <p:sldId id="375" r:id="rId21"/>
    <p:sldId id="376" r:id="rId22"/>
    <p:sldId id="377" r:id="rId23"/>
    <p:sldId id="259" r:id="rId24"/>
    <p:sldId id="329" r:id="rId25"/>
    <p:sldId id="345" r:id="rId26"/>
    <p:sldId id="334" r:id="rId27"/>
    <p:sldId id="283" r:id="rId28"/>
    <p:sldId id="370" r:id="rId29"/>
    <p:sldId id="296" r:id="rId30"/>
    <p:sldId id="297" r:id="rId31"/>
    <p:sldId id="369" r:id="rId32"/>
    <p:sldId id="349" r:id="rId33"/>
    <p:sldId id="350" r:id="rId34"/>
    <p:sldId id="262" r:id="rId35"/>
    <p:sldId id="372" r:id="rId36"/>
    <p:sldId id="301" r:id="rId37"/>
    <p:sldId id="371" r:id="rId38"/>
    <p:sldId id="351" r:id="rId39"/>
    <p:sldId id="352" r:id="rId40"/>
    <p:sldId id="353" r:id="rId41"/>
    <p:sldId id="310" r:id="rId42"/>
    <p:sldId id="336" r:id="rId43"/>
    <p:sldId id="331" r:id="rId44"/>
    <p:sldId id="332" r:id="rId45"/>
    <p:sldId id="333" r:id="rId46"/>
    <p:sldId id="354" r:id="rId47"/>
    <p:sldId id="363" r:id="rId48"/>
    <p:sldId id="275" r:id="rId49"/>
    <p:sldId id="378" r:id="rId50"/>
    <p:sldId id="264" r:id="rId51"/>
    <p:sldId id="311" r:id="rId52"/>
    <p:sldId id="364" r:id="rId53"/>
    <p:sldId id="373" r:id="rId54"/>
    <p:sldId id="312" r:id="rId55"/>
    <p:sldId id="273" r:id="rId56"/>
    <p:sldId id="323" r:id="rId57"/>
    <p:sldId id="304" r:id="rId58"/>
    <p:sldId id="365" r:id="rId59"/>
    <p:sldId id="366" r:id="rId60"/>
    <p:sldId id="367" r:id="rId61"/>
    <p:sldId id="337" r:id="rId62"/>
    <p:sldId id="276" r:id="rId63"/>
    <p:sldId id="355" r:id="rId64"/>
    <p:sldId id="356" r:id="rId65"/>
    <p:sldId id="357" r:id="rId66"/>
    <p:sldId id="358" r:id="rId67"/>
    <p:sldId id="359" r:id="rId68"/>
    <p:sldId id="360" r:id="rId69"/>
    <p:sldId id="361" r:id="rId70"/>
    <p:sldId id="362" r:id="rId71"/>
    <p:sldId id="325" r:id="rId72"/>
    <p:sldId id="314" r:id="rId73"/>
    <p:sldId id="318" r:id="rId74"/>
    <p:sldId id="315" r:id="rId75"/>
    <p:sldId id="320" r:id="rId76"/>
    <p:sldId id="319" r:id="rId77"/>
    <p:sldId id="327" r:id="rId78"/>
    <p:sldId id="328" r:id="rId79"/>
    <p:sldId id="368" r:id="rId80"/>
    <p:sldId id="271" r:id="rId81"/>
  </p:sldIdLst>
  <p:sldSz cx="9144000" cy="5143500" type="screen16x9"/>
  <p:notesSz cx="6858000" cy="9144000"/>
  <p:custDataLst>
    <p:tags r:id="rId8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66"/>
    <a:srgbClr val="0000FF"/>
    <a:srgbClr val="FF33CC"/>
    <a:srgbClr val="FEFFEB"/>
    <a:srgbClr val="0000CC"/>
    <a:srgbClr val="0E00C0"/>
    <a:srgbClr val="003366"/>
    <a:srgbClr val="09007E"/>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20" autoAdjust="0"/>
  </p:normalViewPr>
  <p:slideViewPr>
    <p:cSldViewPr>
      <p:cViewPr varScale="1">
        <p:scale>
          <a:sx n="76" d="100"/>
          <a:sy n="76" d="100"/>
        </p:scale>
        <p:origin x="1236"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notesMaster" Target="notesMasters/notesMaster1.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66AA4-9809-4319-AB1D-941D5BDFF85A}" type="datetimeFigureOut">
              <a:rPr lang="vi-VN" smtClean="0"/>
              <a:t>20/12/2023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26F64-6A7D-4920-85C9-07FAA45FD1D8}" type="slidenum">
              <a:rPr lang="vi-VN" smtClean="0"/>
              <a:t>‹#›</a:t>
            </a:fld>
            <a:endParaRPr lang="vi-VN"/>
          </a:p>
        </p:txBody>
      </p:sp>
    </p:spTree>
    <p:extLst>
      <p:ext uri="{BB962C8B-B14F-4D97-AF65-F5344CB8AC3E}">
        <p14:creationId xmlns:p14="http://schemas.microsoft.com/office/powerpoint/2010/main" val="1983955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D3326F64-6A7D-4920-85C9-07FAA45FD1D8}" type="slidenum">
              <a:rPr lang="vi-VN" smtClean="0"/>
              <a:t>3</a:t>
            </a:fld>
            <a:endParaRPr lang="vi-VN"/>
          </a:p>
        </p:txBody>
      </p:sp>
    </p:spTree>
    <p:extLst>
      <p:ext uri="{BB962C8B-B14F-4D97-AF65-F5344CB8AC3E}">
        <p14:creationId xmlns:p14="http://schemas.microsoft.com/office/powerpoint/2010/main" val="227660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16D05E2-0750-4EED-9166-23652347F0E3}" type="slidenum">
              <a:rPr lang="en-US" altLang="vi-VN"/>
              <a:pPr/>
              <a:t>4</a:t>
            </a:fld>
            <a:endParaRPr lang="en-US" altLang="vi-VN"/>
          </a:p>
        </p:txBody>
      </p:sp>
    </p:spTree>
    <p:extLst>
      <p:ext uri="{BB962C8B-B14F-4D97-AF65-F5344CB8AC3E}">
        <p14:creationId xmlns:p14="http://schemas.microsoft.com/office/powerpoint/2010/main" val="378764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vi-VN">
              <a:latin typeface="Calibri" panose="020F0502020204030204" pitchFamily="34" charset="0"/>
            </a:endParaRPr>
          </a:p>
        </p:txBody>
      </p:sp>
      <p:sp>
        <p:nvSpPr>
          <p:cNvPr id="54276" name="Slide Number Placeholder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fld id="{25E98D59-D6AB-46B3-B853-3699083D5C21}" type="slidenum">
              <a:rPr lang="en-US" altLang="vi-VN" sz="1200" b="1">
                <a:latin typeface="Arial" panose="020B0604020202020204" pitchFamily="34" charset="0"/>
              </a:rPr>
              <a:pPr algn="r"/>
              <a:t>6</a:t>
            </a:fld>
            <a:endParaRPr lang="en-US" altLang="vi-VN" sz="1200" b="1">
              <a:latin typeface="Arial" panose="020B0604020202020204" pitchFamily="34" charset="0"/>
            </a:endParaRPr>
          </a:p>
        </p:txBody>
      </p:sp>
    </p:spTree>
    <p:extLst>
      <p:ext uri="{BB962C8B-B14F-4D97-AF65-F5344CB8AC3E}">
        <p14:creationId xmlns:p14="http://schemas.microsoft.com/office/powerpoint/2010/main" val="73386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atin typeface="Arial" charset="0"/>
              </a:rPr>
              <a:t>Do </a:t>
            </a:r>
          </a:p>
        </p:txBody>
      </p:sp>
      <p:sp>
        <p:nvSpPr>
          <p:cNvPr id="49156" name="Slide Number Placeholder 3"/>
          <p:cNvSpPr>
            <a:spLocks noGrp="1"/>
          </p:cNvSpPr>
          <p:nvPr>
            <p:ph type="sldNum" sz="quarter" idx="5"/>
          </p:nvPr>
        </p:nvSpPr>
        <p:spPr bwMode="auto">
          <a:noFill/>
          <a:ln>
            <a:miter lim="800000"/>
            <a:headEnd/>
            <a:tailEnd/>
          </a:ln>
        </p:spPr>
        <p:txBody>
          <a:bodyPr/>
          <a:lstStyle/>
          <a:p>
            <a:fld id="{D6960A37-8936-4411-A6C0-E03B3C664377}" type="slidenum">
              <a:rPr lang="en-US" smtClean="0">
                <a:latin typeface="Arial" charset="0"/>
              </a:rPr>
              <a:pPr/>
              <a:t>9</a:t>
            </a:fld>
            <a:endParaRPr lang="en-US">
              <a:latin typeface="Arial" charset="0"/>
            </a:endParaRPr>
          </a:p>
        </p:txBody>
      </p:sp>
    </p:spTree>
    <p:extLst>
      <p:ext uri="{BB962C8B-B14F-4D97-AF65-F5344CB8AC3E}">
        <p14:creationId xmlns:p14="http://schemas.microsoft.com/office/powerpoint/2010/main" val="2632754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quá</a:t>
            </a:r>
            <a:r>
              <a:rPr lang="en-US" baseline="0" dirty="0"/>
              <a:t> </a:t>
            </a:r>
            <a:r>
              <a:rPr lang="en-US" baseline="0" dirty="0" err="1"/>
              <a:t>trình</a:t>
            </a:r>
            <a:r>
              <a:rPr lang="en-US" baseline="0" dirty="0"/>
              <a:t> </a:t>
            </a:r>
            <a:r>
              <a:rPr lang="en-US" baseline="0" dirty="0" err="1"/>
              <a:t>nhân</a:t>
            </a:r>
            <a:r>
              <a:rPr lang="en-US" baseline="0" dirty="0"/>
              <a:t> </a:t>
            </a:r>
            <a:r>
              <a:rPr lang="en-US" baseline="0" dirty="0" err="1"/>
              <a:t>đôi</a:t>
            </a:r>
            <a:r>
              <a:rPr lang="en-US" baseline="0" dirty="0"/>
              <a:t>, </a:t>
            </a:r>
            <a:r>
              <a:rPr lang="en-US" baseline="0" dirty="0" err="1"/>
              <a:t>các</a:t>
            </a:r>
            <a:r>
              <a:rPr lang="en-US" baseline="0" dirty="0"/>
              <a:t> </a:t>
            </a:r>
            <a:r>
              <a:rPr lang="en-US" baseline="0" dirty="0" err="1"/>
              <a:t>bazo</a:t>
            </a:r>
            <a:r>
              <a:rPr lang="en-US" baseline="0" dirty="0"/>
              <a:t> </a:t>
            </a:r>
            <a:r>
              <a:rPr lang="en-US" baseline="0" dirty="0" err="1"/>
              <a:t>nito</a:t>
            </a:r>
            <a:r>
              <a:rPr lang="en-US" baseline="0" dirty="0"/>
              <a:t> </a:t>
            </a:r>
            <a:r>
              <a:rPr lang="en-US" baseline="0" dirty="0" err="1"/>
              <a:t>tồn</a:t>
            </a:r>
            <a:r>
              <a:rPr lang="en-US" baseline="0" dirty="0"/>
              <a:t> </a:t>
            </a:r>
            <a:r>
              <a:rPr lang="en-US" baseline="0" dirty="0" err="1"/>
              <a:t>tại</a:t>
            </a:r>
            <a:r>
              <a:rPr lang="en-US" baseline="0" dirty="0"/>
              <a:t> </a:t>
            </a:r>
            <a:r>
              <a:rPr lang="en-US" baseline="0" dirty="0" err="1"/>
              <a:t>thành</a:t>
            </a:r>
            <a:r>
              <a:rPr lang="en-US" baseline="0" dirty="0"/>
              <a:t> 2 </a:t>
            </a:r>
            <a:r>
              <a:rPr lang="en-US" baseline="0" dirty="0" err="1"/>
              <a:t>dạng</a:t>
            </a:r>
            <a:r>
              <a:rPr lang="en-US" baseline="0" dirty="0"/>
              <a:t> </a:t>
            </a:r>
            <a:r>
              <a:rPr lang="en-US" baseline="0" dirty="0" err="1"/>
              <a:t>thường</a:t>
            </a:r>
            <a:r>
              <a:rPr lang="en-US" baseline="0" dirty="0"/>
              <a:t> </a:t>
            </a:r>
            <a:r>
              <a:rPr lang="en-US" baseline="0" dirty="0" err="1"/>
              <a:t>va</a:t>
            </a:r>
            <a:r>
              <a:rPr lang="en-US" baseline="0" dirty="0"/>
              <a:t>̀ </a:t>
            </a:r>
            <a:r>
              <a:rPr lang="en-US" baseline="0" dirty="0" err="1"/>
              <a:t>hiếm</a:t>
            </a:r>
            <a:r>
              <a:rPr lang="en-US" baseline="0" dirty="0"/>
              <a:t>.  Có </a:t>
            </a:r>
            <a:r>
              <a:rPr lang="en-US" baseline="0" dirty="0" err="1"/>
              <a:t>những</a:t>
            </a:r>
            <a:r>
              <a:rPr lang="en-US" baseline="0" dirty="0"/>
              <a:t> vị trí mà </a:t>
            </a:r>
            <a:r>
              <a:rPr lang="en-US" baseline="0" dirty="0" err="1"/>
              <a:t>khi</a:t>
            </a:r>
            <a:r>
              <a:rPr lang="en-US" baseline="0" dirty="0"/>
              <a:t> </a:t>
            </a:r>
            <a:r>
              <a:rPr lang="en-US" baseline="0" dirty="0" err="1"/>
              <a:t>lên</a:t>
            </a:r>
            <a:r>
              <a:rPr lang="en-US" baseline="0" dirty="0"/>
              <a:t> </a:t>
            </a:r>
            <a:r>
              <a:rPr lang="en-US" baseline="0" dirty="0" err="1"/>
              <a:t>kết</a:t>
            </a:r>
            <a:r>
              <a:rPr lang="en-US" baseline="0" dirty="0"/>
              <a:t> </a:t>
            </a:r>
            <a:r>
              <a:rPr lang="en-US" baseline="0" dirty="0" err="1"/>
              <a:t>hidro</a:t>
            </a:r>
            <a:r>
              <a:rPr lang="en-US" baseline="0" dirty="0"/>
              <a:t> bị </a:t>
            </a:r>
            <a:r>
              <a:rPr lang="en-US" baseline="0" dirty="0" err="1"/>
              <a:t>thay</a:t>
            </a:r>
            <a:r>
              <a:rPr lang="en-US" baseline="0" dirty="0"/>
              <a:t> </a:t>
            </a:r>
            <a:r>
              <a:rPr lang="en-US" baseline="0" dirty="0" err="1"/>
              <a:t>đổi</a:t>
            </a:r>
            <a:r>
              <a:rPr lang="en-US" baseline="0" dirty="0"/>
              <a:t> </a:t>
            </a:r>
            <a:r>
              <a:rPr lang="en-US" baseline="0" dirty="0" err="1"/>
              <a:t>làm</a:t>
            </a:r>
            <a:r>
              <a:rPr lang="en-US" baseline="0" dirty="0"/>
              <a:t> </a:t>
            </a:r>
            <a:r>
              <a:rPr lang="en-US" baseline="0" dirty="0" err="1"/>
              <a:t>cho</a:t>
            </a:r>
            <a:r>
              <a:rPr lang="en-US" baseline="0" dirty="0"/>
              <a:t> </a:t>
            </a:r>
            <a:r>
              <a:rPr lang="en-US" baseline="0" dirty="0" err="1"/>
              <a:t>chúng</a:t>
            </a:r>
            <a:r>
              <a:rPr lang="en-US" baseline="0" dirty="0"/>
              <a:t> </a:t>
            </a:r>
            <a:r>
              <a:rPr lang="en-US" baseline="0" dirty="0" err="1"/>
              <a:t>liên</a:t>
            </a:r>
            <a:r>
              <a:rPr lang="en-US" baseline="0" dirty="0"/>
              <a:t> </a:t>
            </a:r>
            <a:r>
              <a:rPr lang="en-US" baseline="0" dirty="0" err="1"/>
              <a:t>kết</a:t>
            </a:r>
            <a:r>
              <a:rPr lang="en-US" baseline="0" dirty="0"/>
              <a:t> </a:t>
            </a:r>
            <a:r>
              <a:rPr lang="en-US" baseline="0" dirty="0" err="1"/>
              <a:t>không</a:t>
            </a:r>
            <a:r>
              <a:rPr lang="en-US" baseline="0" dirty="0"/>
              <a:t> </a:t>
            </a:r>
            <a:r>
              <a:rPr lang="en-US" baseline="0" dirty="0" err="1"/>
              <a:t>theo</a:t>
            </a:r>
            <a:r>
              <a:rPr lang="en-US" baseline="0" dirty="0"/>
              <a:t> NTBS</a:t>
            </a:r>
            <a:endParaRPr lang="vi-VN" dirty="0"/>
          </a:p>
        </p:txBody>
      </p:sp>
      <p:sp>
        <p:nvSpPr>
          <p:cNvPr id="4" name="Slide Number Placeholder 3"/>
          <p:cNvSpPr>
            <a:spLocks noGrp="1"/>
          </p:cNvSpPr>
          <p:nvPr>
            <p:ph type="sldNum" sz="quarter" idx="10"/>
          </p:nvPr>
        </p:nvSpPr>
        <p:spPr/>
        <p:txBody>
          <a:bodyPr/>
          <a:lstStyle/>
          <a:p>
            <a:fld id="{D3326F64-6A7D-4920-85C9-07FAA45FD1D8}" type="slidenum">
              <a:rPr lang="vi-VN" smtClean="0"/>
              <a:t>43</a:t>
            </a:fld>
            <a:endParaRPr lang="vi-VN"/>
          </a:p>
        </p:txBody>
      </p:sp>
    </p:spTree>
    <p:extLst>
      <p:ext uri="{BB962C8B-B14F-4D97-AF65-F5344CB8AC3E}">
        <p14:creationId xmlns:p14="http://schemas.microsoft.com/office/powerpoint/2010/main" val="272851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Chất</a:t>
            </a:r>
            <a:r>
              <a:rPr lang="en-US" baseline="0" dirty="0"/>
              <a:t> 5BU có </a:t>
            </a:r>
            <a:r>
              <a:rPr lang="en-US" baseline="0" dirty="0" err="1"/>
              <a:t>kha</a:t>
            </a:r>
            <a:r>
              <a:rPr lang="en-US" baseline="0" dirty="0"/>
              <a:t>̉ </a:t>
            </a:r>
            <a:r>
              <a:rPr lang="en-US" baseline="0" dirty="0" err="1"/>
              <a:t>năng</a:t>
            </a:r>
            <a:r>
              <a:rPr lang="en-US" baseline="0" dirty="0"/>
              <a:t> </a:t>
            </a:r>
            <a:r>
              <a:rPr lang="en-US" baseline="0" dirty="0" err="1"/>
              <a:t>tạo</a:t>
            </a:r>
            <a:r>
              <a:rPr lang="en-US" baseline="0" dirty="0"/>
              <a:t> </a:t>
            </a:r>
            <a:r>
              <a:rPr lang="en-US" baseline="0" dirty="0" err="1"/>
              <a:t>kiên</a:t>
            </a:r>
            <a:r>
              <a:rPr lang="en-US" baseline="0" dirty="0"/>
              <a:t> </a:t>
            </a:r>
            <a:r>
              <a:rPr lang="en-US" baseline="0" dirty="0" err="1"/>
              <a:t>kết</a:t>
            </a:r>
            <a:r>
              <a:rPr lang="en-US" baseline="0" dirty="0"/>
              <a:t> </a:t>
            </a:r>
            <a:r>
              <a:rPr lang="en-US" baseline="0" dirty="0" err="1"/>
              <a:t>hidro</a:t>
            </a:r>
            <a:r>
              <a:rPr lang="en-US" baseline="0" dirty="0"/>
              <a:t> </a:t>
            </a:r>
            <a:r>
              <a:rPr lang="en-US" baseline="0" dirty="0" err="1"/>
              <a:t>với</a:t>
            </a:r>
            <a:r>
              <a:rPr lang="en-US" baseline="0" dirty="0"/>
              <a:t> A </a:t>
            </a:r>
            <a:r>
              <a:rPr lang="en-US" baseline="0" dirty="0" err="1"/>
              <a:t>va</a:t>
            </a:r>
            <a:r>
              <a:rPr lang="en-US" baseline="0" dirty="0"/>
              <a:t>̀ G. </a:t>
            </a:r>
            <a:r>
              <a:rPr lang="en-US" baseline="0" dirty="0" err="1"/>
              <a:t>nên</a:t>
            </a:r>
            <a:r>
              <a:rPr lang="en-US" baseline="0" dirty="0"/>
              <a:t> </a:t>
            </a:r>
            <a:r>
              <a:rPr lang="en-US" baseline="0" dirty="0" err="1"/>
              <a:t>khi</a:t>
            </a:r>
            <a:r>
              <a:rPr lang="en-US" baseline="0" dirty="0"/>
              <a:t> 5BU </a:t>
            </a:r>
            <a:r>
              <a:rPr lang="en-US" baseline="0" dirty="0" err="1"/>
              <a:t>tác</a:t>
            </a:r>
            <a:r>
              <a:rPr lang="en-US" baseline="0" dirty="0"/>
              <a:t> </a:t>
            </a:r>
            <a:r>
              <a:rPr lang="en-US" baseline="0" dirty="0" err="1"/>
              <a:t>động</a:t>
            </a:r>
            <a:r>
              <a:rPr lang="en-US" baseline="0" dirty="0"/>
              <a:t> </a:t>
            </a:r>
            <a:r>
              <a:rPr lang="en-US" baseline="0" dirty="0" err="1"/>
              <a:t>vào</a:t>
            </a:r>
            <a:r>
              <a:rPr lang="en-US" baseline="0" dirty="0"/>
              <a:t> </a:t>
            </a:r>
            <a:r>
              <a:rPr lang="en-US" baseline="0" dirty="0" err="1"/>
              <a:t>tê</a:t>
            </a:r>
            <a:r>
              <a:rPr lang="en-US" baseline="0" dirty="0"/>
              <a:t>́ </a:t>
            </a:r>
            <a:r>
              <a:rPr lang="en-US" baseline="0" dirty="0" err="1"/>
              <a:t>bào</a:t>
            </a:r>
            <a:r>
              <a:rPr lang="en-US" baseline="0" dirty="0"/>
              <a:t>, </a:t>
            </a:r>
            <a:r>
              <a:rPr lang="en-US" baseline="0" dirty="0" err="1"/>
              <a:t>khi</a:t>
            </a:r>
            <a:r>
              <a:rPr lang="en-US" baseline="0" dirty="0"/>
              <a:t> ở </a:t>
            </a:r>
            <a:r>
              <a:rPr lang="en-US" baseline="0" dirty="0" err="1"/>
              <a:t>giai</a:t>
            </a:r>
            <a:r>
              <a:rPr lang="en-US" baseline="0" dirty="0"/>
              <a:t> </a:t>
            </a:r>
            <a:r>
              <a:rPr lang="en-US" baseline="0" dirty="0" err="1"/>
              <a:t>đoạn</a:t>
            </a:r>
            <a:r>
              <a:rPr lang="en-US" baseline="0" dirty="0"/>
              <a:t> </a:t>
            </a:r>
            <a:r>
              <a:rPr lang="en-US" baseline="0" dirty="0" err="1"/>
              <a:t>nhân</a:t>
            </a:r>
            <a:r>
              <a:rPr lang="en-US" baseline="0" dirty="0"/>
              <a:t> </a:t>
            </a:r>
            <a:r>
              <a:rPr lang="en-US" baseline="0" dirty="0" err="1"/>
              <a:t>đôi</a:t>
            </a:r>
            <a:r>
              <a:rPr lang="en-US" baseline="0" dirty="0"/>
              <a:t>. </a:t>
            </a:r>
            <a:r>
              <a:rPr lang="en-US" baseline="0" dirty="0" err="1"/>
              <a:t>Dẫn</a:t>
            </a:r>
            <a:r>
              <a:rPr lang="en-US" baseline="0" dirty="0"/>
              <a:t> </a:t>
            </a:r>
            <a:r>
              <a:rPr lang="en-US" baseline="0" dirty="0" err="1"/>
              <a:t>đến</a:t>
            </a:r>
            <a:r>
              <a:rPr lang="en-US" baseline="0" dirty="0"/>
              <a:t> ĐBG </a:t>
            </a:r>
            <a:r>
              <a:rPr lang="en-US" baseline="0" dirty="0" err="1"/>
              <a:t>thay</a:t>
            </a:r>
            <a:r>
              <a:rPr lang="en-US" baseline="0" dirty="0"/>
              <a:t> </a:t>
            </a:r>
            <a:r>
              <a:rPr lang="en-US" baseline="0" dirty="0" err="1"/>
              <a:t>thê</a:t>
            </a:r>
            <a:r>
              <a:rPr lang="en-US" baseline="0" dirty="0"/>
              <a:t>́ 1 </a:t>
            </a:r>
            <a:r>
              <a:rPr lang="en-US" baseline="0" dirty="0" err="1"/>
              <a:t>cặp</a:t>
            </a:r>
            <a:r>
              <a:rPr lang="en-US" baseline="0" dirty="0"/>
              <a:t> nu. AT </a:t>
            </a:r>
            <a:r>
              <a:rPr lang="en-US" baseline="0" dirty="0" err="1"/>
              <a:t>thành</a:t>
            </a:r>
            <a:r>
              <a:rPr lang="en-US" baseline="0" dirty="0"/>
              <a:t> GX</a:t>
            </a:r>
            <a:endParaRPr lang="vi-VN" dirty="0"/>
          </a:p>
        </p:txBody>
      </p:sp>
      <p:sp>
        <p:nvSpPr>
          <p:cNvPr id="4" name="Slide Number Placeholder 3"/>
          <p:cNvSpPr>
            <a:spLocks noGrp="1"/>
          </p:cNvSpPr>
          <p:nvPr>
            <p:ph type="sldNum" sz="quarter" idx="10"/>
          </p:nvPr>
        </p:nvSpPr>
        <p:spPr/>
        <p:txBody>
          <a:bodyPr/>
          <a:lstStyle/>
          <a:p>
            <a:fld id="{D3326F64-6A7D-4920-85C9-07FAA45FD1D8}" type="slidenum">
              <a:rPr lang="vi-VN" smtClean="0"/>
              <a:t>47</a:t>
            </a:fld>
            <a:endParaRPr lang="vi-VN"/>
          </a:p>
        </p:txBody>
      </p:sp>
    </p:spTree>
    <p:extLst>
      <p:ext uri="{BB962C8B-B14F-4D97-AF65-F5344CB8AC3E}">
        <p14:creationId xmlns:p14="http://schemas.microsoft.com/office/powerpoint/2010/main" val="193610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Ngoài</a:t>
            </a:r>
            <a:r>
              <a:rPr lang="en-US" baseline="0" dirty="0"/>
              <a:t> </a:t>
            </a:r>
            <a:r>
              <a:rPr lang="en-US" baseline="0" dirty="0" err="1"/>
              <a:t>ra</a:t>
            </a:r>
            <a:r>
              <a:rPr lang="en-US" baseline="0" dirty="0"/>
              <a:t> </a:t>
            </a:r>
            <a:r>
              <a:rPr lang="en-US" baseline="0" dirty="0" err="1"/>
              <a:t>còn</a:t>
            </a:r>
            <a:r>
              <a:rPr lang="en-US" baseline="0" dirty="0"/>
              <a:t> </a:t>
            </a:r>
            <a:r>
              <a:rPr lang="en-US" baseline="0" dirty="0" err="1"/>
              <a:t>hóa</a:t>
            </a:r>
            <a:r>
              <a:rPr lang="en-US" baseline="0" dirty="0"/>
              <a:t> </a:t>
            </a:r>
            <a:r>
              <a:rPr lang="en-US" baseline="0" dirty="0" err="1"/>
              <a:t>chất</a:t>
            </a:r>
            <a:r>
              <a:rPr lang="en-US" baseline="0" dirty="0"/>
              <a:t> </a:t>
            </a:r>
            <a:r>
              <a:rPr lang="en-US" baseline="0" dirty="0" err="1"/>
              <a:t>Acridin</a:t>
            </a:r>
            <a:r>
              <a:rPr lang="en-US" baseline="0" dirty="0"/>
              <a:t> có </a:t>
            </a:r>
            <a:r>
              <a:rPr lang="en-US" baseline="0" dirty="0" err="1"/>
              <a:t>thê</a:t>
            </a:r>
            <a:r>
              <a:rPr lang="en-US" baseline="0" dirty="0"/>
              <a:t>̉ </a:t>
            </a:r>
            <a:r>
              <a:rPr lang="en-US" baseline="0" dirty="0" err="1"/>
              <a:t>làm</a:t>
            </a:r>
            <a:r>
              <a:rPr lang="en-US" baseline="0" dirty="0"/>
              <a:t> them </a:t>
            </a:r>
            <a:r>
              <a:rPr lang="en-US" baseline="0" dirty="0" err="1"/>
              <a:t>hoặc</a:t>
            </a:r>
            <a:r>
              <a:rPr lang="en-US" baseline="0" dirty="0"/>
              <a:t> </a:t>
            </a:r>
            <a:r>
              <a:rPr lang="en-US" baseline="0" dirty="0" err="1"/>
              <a:t>mất</a:t>
            </a:r>
            <a:r>
              <a:rPr lang="en-US" baseline="0" dirty="0"/>
              <a:t> 1 </a:t>
            </a:r>
            <a:r>
              <a:rPr lang="en-US" baseline="0" dirty="0" err="1"/>
              <a:t>cặp</a:t>
            </a:r>
            <a:r>
              <a:rPr lang="en-US" baseline="0" dirty="0"/>
              <a:t> nu. </a:t>
            </a:r>
            <a:r>
              <a:rPr lang="en-US" baseline="0" dirty="0" err="1"/>
              <a:t>Làm</a:t>
            </a:r>
            <a:r>
              <a:rPr lang="en-US" baseline="0" dirty="0"/>
              <a:t> </a:t>
            </a:r>
            <a:r>
              <a:rPr lang="en-US" baseline="0" dirty="0" err="1"/>
              <a:t>dịch</a:t>
            </a:r>
            <a:r>
              <a:rPr lang="en-US" baseline="0" dirty="0"/>
              <a:t> </a:t>
            </a:r>
            <a:r>
              <a:rPr lang="en-US" baseline="0" dirty="0" err="1"/>
              <a:t>chuyển</a:t>
            </a:r>
            <a:r>
              <a:rPr lang="en-US" baseline="0" dirty="0"/>
              <a:t> </a:t>
            </a:r>
            <a:r>
              <a:rPr lang="en-US" baseline="0" dirty="0" err="1"/>
              <a:t>khung</a:t>
            </a:r>
            <a:r>
              <a:rPr lang="en-US" baseline="0" dirty="0"/>
              <a:t> </a:t>
            </a:r>
            <a:r>
              <a:rPr lang="en-US" baseline="0" dirty="0" err="1"/>
              <a:t>đọc</a:t>
            </a:r>
            <a:r>
              <a:rPr lang="en-US" baseline="0" dirty="0"/>
              <a:t> mã di </a:t>
            </a:r>
            <a:r>
              <a:rPr lang="en-US" baseline="0" dirty="0" err="1"/>
              <a:t>truyền</a:t>
            </a:r>
            <a:r>
              <a:rPr lang="en-US" baseline="0" dirty="0"/>
              <a:t>. </a:t>
            </a:r>
            <a:r>
              <a:rPr lang="en-US" baseline="0" dirty="0" err="1"/>
              <a:t>Gây</a:t>
            </a:r>
            <a:r>
              <a:rPr lang="en-US" baseline="0" dirty="0"/>
              <a:t> </a:t>
            </a:r>
            <a:r>
              <a:rPr lang="en-US" baseline="0" dirty="0" err="1"/>
              <a:t>sai</a:t>
            </a:r>
            <a:r>
              <a:rPr lang="en-US" baseline="0" dirty="0"/>
              <a:t> </a:t>
            </a:r>
            <a:r>
              <a:rPr lang="en-US" baseline="0" dirty="0" err="1"/>
              <a:t>hỏng</a:t>
            </a:r>
            <a:r>
              <a:rPr lang="en-US" baseline="0" dirty="0"/>
              <a:t>.</a:t>
            </a:r>
          </a:p>
          <a:p>
            <a:r>
              <a:rPr lang="en-US" baseline="0" dirty="0" err="1"/>
              <a:t>Ngoài</a:t>
            </a:r>
            <a:r>
              <a:rPr lang="en-US" baseline="0" dirty="0"/>
              <a:t> </a:t>
            </a:r>
            <a:r>
              <a:rPr lang="en-US" baseline="0" dirty="0" err="1"/>
              <a:t>ra</a:t>
            </a:r>
            <a:r>
              <a:rPr lang="en-US" baseline="0" dirty="0"/>
              <a:t> </a:t>
            </a:r>
            <a:r>
              <a:rPr lang="en-US" baseline="0" dirty="0" err="1"/>
              <a:t>còn</a:t>
            </a:r>
            <a:r>
              <a:rPr lang="en-US" baseline="0" dirty="0"/>
              <a:t> </a:t>
            </a:r>
            <a:r>
              <a:rPr lang="en-US" baseline="0" dirty="0" err="1"/>
              <a:t>tác</a:t>
            </a:r>
            <a:r>
              <a:rPr lang="en-US" baseline="0" dirty="0"/>
              <a:t> </a:t>
            </a:r>
            <a:r>
              <a:rPr lang="en-US" baseline="0" dirty="0" err="1"/>
              <a:t>nhân</a:t>
            </a:r>
            <a:r>
              <a:rPr lang="en-US" baseline="0" dirty="0"/>
              <a:t> EMS, </a:t>
            </a:r>
            <a:r>
              <a:rPr lang="en-US" baseline="0" dirty="0" err="1"/>
              <a:t>viêm</a:t>
            </a:r>
            <a:r>
              <a:rPr lang="en-US" baseline="0" dirty="0"/>
              <a:t> </a:t>
            </a:r>
            <a:r>
              <a:rPr lang="en-US" baseline="0" dirty="0" err="1"/>
              <a:t>gan</a:t>
            </a:r>
            <a:r>
              <a:rPr lang="en-US" baseline="0" dirty="0"/>
              <a:t> B, </a:t>
            </a:r>
            <a:r>
              <a:rPr lang="en-US" baseline="0" dirty="0" err="1"/>
              <a:t>hecpet</a:t>
            </a:r>
            <a:r>
              <a:rPr lang="en-US" baseline="0" dirty="0"/>
              <a:t>….</a:t>
            </a:r>
            <a:endParaRPr lang="vi-VN" dirty="0"/>
          </a:p>
        </p:txBody>
      </p:sp>
      <p:sp>
        <p:nvSpPr>
          <p:cNvPr id="4" name="Slide Number Placeholder 3"/>
          <p:cNvSpPr>
            <a:spLocks noGrp="1"/>
          </p:cNvSpPr>
          <p:nvPr>
            <p:ph type="sldNum" sz="quarter" idx="10"/>
          </p:nvPr>
        </p:nvSpPr>
        <p:spPr/>
        <p:txBody>
          <a:bodyPr/>
          <a:lstStyle/>
          <a:p>
            <a:fld id="{D3326F64-6A7D-4920-85C9-07FAA45FD1D8}" type="slidenum">
              <a:rPr lang="vi-VN" smtClean="0"/>
              <a:t>48</a:t>
            </a:fld>
            <a:endParaRPr lang="vi-VN"/>
          </a:p>
        </p:txBody>
      </p:sp>
    </p:spTree>
    <p:extLst>
      <p:ext uri="{BB962C8B-B14F-4D97-AF65-F5344CB8AC3E}">
        <p14:creationId xmlns:p14="http://schemas.microsoft.com/office/powerpoint/2010/main" val="2647945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9EAC05B-67AA-408D-8EEA-A3A12168029B}" type="slidenum">
              <a:rPr lang="en-US" altLang="vi-VN"/>
              <a:pPr/>
              <a:t>54</a:t>
            </a:fld>
            <a:endParaRPr lang="en-US" altLang="vi-VN"/>
          </a:p>
        </p:txBody>
      </p:sp>
    </p:spTree>
    <p:extLst>
      <p:ext uri="{BB962C8B-B14F-4D97-AF65-F5344CB8AC3E}">
        <p14:creationId xmlns:p14="http://schemas.microsoft.com/office/powerpoint/2010/main" val="45744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5219986-02F0-4696-97D6-1DFA331FB563}" type="slidenum">
              <a:rPr lang="en-US"/>
              <a:pPr/>
              <a:t>63</a:t>
            </a:fld>
            <a:endParaRPr lang="en-US"/>
          </a:p>
        </p:txBody>
      </p:sp>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p:txBody>
          <a:bodyPr/>
          <a:lstStyle/>
          <a:p>
            <a:pPr>
              <a:spcBef>
                <a:spcPct val="0"/>
              </a:spcBef>
            </a:pPr>
            <a:r>
              <a:rPr lang="en-US"/>
              <a:t>tất cả những giống kể trên đều xuất phát từ một giống gà rừng ban đầu</a:t>
            </a:r>
          </a:p>
          <a:p>
            <a:pPr>
              <a:spcBef>
                <a:spcPct val="0"/>
              </a:spcBef>
            </a:pPr>
            <a:r>
              <a:rPr lang="en-US"/>
              <a:t>Tại sao từ một dạng ban đầu mà lại phát triển ra nhiều dạng gà như bây giờ</a:t>
            </a:r>
          </a:p>
          <a:p>
            <a:pPr>
              <a:spcBef>
                <a:spcPct val="0"/>
              </a:spcBef>
            </a:pPr>
            <a:endParaRPr lang="en-US"/>
          </a:p>
          <a:p>
            <a:pPr>
              <a:spcBef>
                <a:spcPct val="0"/>
              </a:spcBef>
            </a:pPr>
            <a:endParaRPr lang="en-US"/>
          </a:p>
        </p:txBody>
      </p:sp>
      <p:sp>
        <p:nvSpPr>
          <p:cNvPr id="4915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C06C57F-CCDC-4253-8F35-5996742AE6C2}" type="slidenum">
              <a:rPr lang="en-US" sz="1200">
                <a:latin typeface="+mn-lt"/>
              </a:rPr>
              <a:pPr algn="r">
                <a:defRPr/>
              </a:pPr>
              <a:t>63</a:t>
            </a:fld>
            <a:endParaRPr lang="en-US" sz="1200">
              <a:latin typeface="+mn-lt"/>
            </a:endParaRPr>
          </a:p>
        </p:txBody>
      </p:sp>
    </p:spTree>
    <p:extLst>
      <p:ext uri="{BB962C8B-B14F-4D97-AF65-F5344CB8AC3E}">
        <p14:creationId xmlns:p14="http://schemas.microsoft.com/office/powerpoint/2010/main" val="288697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18"/>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282E36-AF76-4B76-8D9A-28F89725A07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DA09-D0BA-4B9B-8A05-E7F23514DE77}" type="slidenum">
              <a:rPr lang="en-US" smtClean="0"/>
              <a:t>‹#›</a:t>
            </a:fld>
            <a:endParaRPr lang="en-US"/>
          </a:p>
        </p:txBody>
      </p:sp>
      <p:sp>
        <p:nvSpPr>
          <p:cNvPr id="2" name="Title 1"/>
          <p:cNvSpPr>
            <a:spLocks noGrp="1"/>
          </p:cNvSpPr>
          <p:nvPr>
            <p:ph type="ctrTitle"/>
          </p:nvPr>
        </p:nvSpPr>
        <p:spPr>
          <a:xfrm>
            <a:off x="817600" y="2349227"/>
            <a:ext cx="7175351" cy="1344875"/>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9"/>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282E36-AF76-4B76-8D9A-28F89725A079}"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2DA09-D0BA-4B9B-8A05-E7F23514DE77}" type="slidenum">
              <a:rPr lang="en-US" smtClean="0"/>
              <a:t>‹#›</a:t>
            </a:fld>
            <a:endParaRPr lang="en-US"/>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82E36-AF76-4B76-8D9A-28F89725A07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DA09-D0BA-4B9B-8A05-E7F23514DE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32" y="548649"/>
            <a:ext cx="4829287" cy="36710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82E36-AF76-4B76-8D9A-28F89725A07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DA09-D0BA-4B9B-8A05-E7F23514DE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07C8CC-E59F-4864-A3BD-8D368DD7FF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8831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C53240-C2CF-47F4-911B-66CEF6510C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862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094C13-C615-4CC1-A468-30822BB375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759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595905-5028-4D1E-9D1C-5DCAE2EA8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7470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F0BDAD5-33ED-4024-A9EB-7EA3564B89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9791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D3866A-D57C-4A55-98A1-4784675FA1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6104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D8DB0C0-9973-4C19-B709-70F3151D0A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791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83_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18"/>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282E36-AF76-4B76-8D9A-28F89725A07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DA09-D0BA-4B9B-8A05-E7F23514DE77}" type="slidenum">
              <a:rPr lang="en-US" smtClean="0"/>
              <a:t>‹#›</a:t>
            </a:fld>
            <a:endParaRPr lang="en-US"/>
          </a:p>
        </p:txBody>
      </p:sp>
      <p:sp>
        <p:nvSpPr>
          <p:cNvPr id="2" name="Title 1"/>
          <p:cNvSpPr>
            <a:spLocks noGrp="1"/>
          </p:cNvSpPr>
          <p:nvPr>
            <p:ph type="ctrTitle"/>
          </p:nvPr>
        </p:nvSpPr>
        <p:spPr>
          <a:xfrm>
            <a:off x="817600" y="2349227"/>
            <a:ext cx="7175351" cy="1344875"/>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CD07FD-AA6B-42D2-AE79-DE53133A8F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5840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553750-0B1D-40B4-A7B1-A0D0E8A17D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3667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CC4B32-A6C2-47E6-B426-DD90EAA7B6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3460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1ADD8-B126-4327-B245-97D8274360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8624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D95D7C-C961-423A-97DF-3DF44B870B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9637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3789418"/>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600" y="2349227"/>
            <a:ext cx="7175351" cy="1344875"/>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2535486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548640"/>
            <a:ext cx="6400800"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2937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1629487"/>
            <a:ext cx="5966666" cy="1817510"/>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38992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548639"/>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548640"/>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0296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1"/>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548641"/>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9272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282E36-AF76-4B76-8D9A-28F89725A07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DA09-D0BA-4B9B-8A05-E7F23514DE77}"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548640"/>
            <a:ext cx="6400800"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10463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26024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14" y="1657350"/>
            <a:ext cx="3636085" cy="943870"/>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34" y="548641"/>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2623360"/>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40335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857259"/>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2980881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51114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32" y="548649"/>
            <a:ext cx="4829287" cy="36710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89331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358DEC-A60A-4F16-BB3B-5CCDE731E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964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A890AA-5700-49B0-8D3B-5F122B8C92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0897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71CC4A-ACE7-44E4-BDED-A877DFA8F1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8516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8F77EF-214A-47CA-BC56-7E068EC4E7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556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7"/>
            <a:ext cx="5966666" cy="1817510"/>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282E36-AF76-4B76-8D9A-28F89725A07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DA09-D0BA-4B9B-8A05-E7F23514DE77}"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CF60C5-96EB-424F-AA1D-BA4DEFD4BA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59099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F19470-4D0F-49AC-9E2C-6088ABB678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7748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97E457-3893-4171-BC88-B68101AF4C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3492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D56F39-0A54-462F-B183-826117FC52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1902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4833B8-DC7B-4858-A1E7-A40612A5ED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84233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EC01DC-C343-475D-888C-C0E54C9ACF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125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E5B267-91D6-4CF8-909D-FDAF7999FA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47142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6A9A55-4E83-4447-98B9-81B56FA65E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7436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atin typeface="Comic Sans MS" pitchFamily="66"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itchFamily="66" charset="0"/>
              </a:defRPr>
            </a:lvl1pPr>
          </a:lstStyle>
          <a:p>
            <a:pPr>
              <a:defRPr/>
            </a:pPr>
            <a:fld id="{E10BA6A6-8FA8-439B-8735-F788C71A341D}" type="slidenum">
              <a:rPr lang="en-US"/>
              <a:pPr>
                <a:defRPr/>
              </a:pPr>
              <a:t>‹#›</a:t>
            </a:fld>
            <a:endParaRPr lang="en-US"/>
          </a:p>
        </p:txBody>
      </p:sp>
    </p:spTree>
    <p:extLst>
      <p:ext uri="{BB962C8B-B14F-4D97-AF65-F5344CB8AC3E}">
        <p14:creationId xmlns:p14="http://schemas.microsoft.com/office/powerpoint/2010/main" val="3599794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Comic Sans MS" pitchFamily="66"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itchFamily="66" charset="0"/>
              </a:defRPr>
            </a:lvl1pPr>
          </a:lstStyle>
          <a:p>
            <a:pPr>
              <a:defRPr/>
            </a:pPr>
            <a:fld id="{BB805E15-3FE9-435C-B1C3-FE8FB444F92F}" type="slidenum">
              <a:rPr lang="en-US"/>
              <a:pPr>
                <a:defRPr/>
              </a:pPr>
              <a:t>‹#›</a:t>
            </a:fld>
            <a:endParaRPr lang="en-US"/>
          </a:p>
        </p:txBody>
      </p:sp>
    </p:spTree>
    <p:extLst>
      <p:ext uri="{BB962C8B-B14F-4D97-AF65-F5344CB8AC3E}">
        <p14:creationId xmlns:p14="http://schemas.microsoft.com/office/powerpoint/2010/main" val="12008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282E36-AF76-4B76-8D9A-28F89725A079}"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2DA09-D0BA-4B9B-8A05-E7F23514DE77}"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548639"/>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548640"/>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Comic Sans MS" pitchFamily="66"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itchFamily="66" charset="0"/>
              </a:defRPr>
            </a:lvl1pPr>
          </a:lstStyle>
          <a:p>
            <a:pPr>
              <a:defRPr/>
            </a:pPr>
            <a:fld id="{0FBA5993-862B-4B7C-A99C-D9BE0E3B50B5}" type="slidenum">
              <a:rPr lang="en-US"/>
              <a:pPr>
                <a:defRPr/>
              </a:pPr>
              <a:t>‹#›</a:t>
            </a:fld>
            <a:endParaRPr lang="en-US"/>
          </a:p>
        </p:txBody>
      </p:sp>
    </p:spTree>
    <p:extLst>
      <p:ext uri="{BB962C8B-B14F-4D97-AF65-F5344CB8AC3E}">
        <p14:creationId xmlns:p14="http://schemas.microsoft.com/office/powerpoint/2010/main" val="1375164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Comic Sans MS" pitchFamily="66"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mic Sans MS" pitchFamily="66" charset="0"/>
              </a:defRPr>
            </a:lvl1pPr>
          </a:lstStyle>
          <a:p>
            <a:pPr>
              <a:defRPr/>
            </a:pPr>
            <a:fld id="{DDA47259-2641-40E1-97EA-AD63C0030FDF}" type="slidenum">
              <a:rPr lang="en-US"/>
              <a:pPr>
                <a:defRPr/>
              </a:pPr>
              <a:t>‹#›</a:t>
            </a:fld>
            <a:endParaRPr lang="en-US"/>
          </a:p>
        </p:txBody>
      </p:sp>
    </p:spTree>
    <p:extLst>
      <p:ext uri="{BB962C8B-B14F-4D97-AF65-F5344CB8AC3E}">
        <p14:creationId xmlns:p14="http://schemas.microsoft.com/office/powerpoint/2010/main" val="7901003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Comic Sans MS" pitchFamily="66"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Comic Sans MS" pitchFamily="66"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Comic Sans MS" pitchFamily="66" charset="0"/>
              </a:defRPr>
            </a:lvl1pPr>
          </a:lstStyle>
          <a:p>
            <a:pPr>
              <a:defRPr/>
            </a:pPr>
            <a:fld id="{EB570080-B190-432D-88A9-AFD2238438F1}" type="slidenum">
              <a:rPr lang="en-US"/>
              <a:pPr>
                <a:defRPr/>
              </a:pPr>
              <a:t>‹#›</a:t>
            </a:fld>
            <a:endParaRPr lang="en-US"/>
          </a:p>
        </p:txBody>
      </p:sp>
    </p:spTree>
    <p:extLst>
      <p:ext uri="{BB962C8B-B14F-4D97-AF65-F5344CB8AC3E}">
        <p14:creationId xmlns:p14="http://schemas.microsoft.com/office/powerpoint/2010/main" val="28715779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Comic Sans MS" pitchFamily="66"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Comic Sans MS" pitchFamily="66"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Comic Sans MS" pitchFamily="66" charset="0"/>
              </a:defRPr>
            </a:lvl1pPr>
          </a:lstStyle>
          <a:p>
            <a:pPr>
              <a:defRPr/>
            </a:pPr>
            <a:fld id="{A568AECE-6540-4AEF-B8ED-272A69B383B2}" type="slidenum">
              <a:rPr lang="en-US"/>
              <a:pPr>
                <a:defRPr/>
              </a:pPr>
              <a:t>‹#›</a:t>
            </a:fld>
            <a:endParaRPr lang="en-US"/>
          </a:p>
        </p:txBody>
      </p:sp>
    </p:spTree>
    <p:extLst>
      <p:ext uri="{BB962C8B-B14F-4D97-AF65-F5344CB8AC3E}">
        <p14:creationId xmlns:p14="http://schemas.microsoft.com/office/powerpoint/2010/main" val="25279410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Comic Sans MS" pitchFamily="66"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Comic Sans MS" pitchFamily="66"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Comic Sans MS" pitchFamily="66" charset="0"/>
              </a:defRPr>
            </a:lvl1pPr>
          </a:lstStyle>
          <a:p>
            <a:pPr>
              <a:defRPr/>
            </a:pPr>
            <a:fld id="{2CA6C3ED-43B4-42BF-83CB-DC94F1E917C4}" type="slidenum">
              <a:rPr lang="en-US"/>
              <a:pPr>
                <a:defRPr/>
              </a:pPr>
              <a:t>‹#›</a:t>
            </a:fld>
            <a:endParaRPr lang="en-US"/>
          </a:p>
        </p:txBody>
      </p:sp>
    </p:spTree>
    <p:extLst>
      <p:ext uri="{BB962C8B-B14F-4D97-AF65-F5344CB8AC3E}">
        <p14:creationId xmlns:p14="http://schemas.microsoft.com/office/powerpoint/2010/main" val="1599331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Comic Sans MS" pitchFamily="66"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mic Sans MS" pitchFamily="66" charset="0"/>
              </a:defRPr>
            </a:lvl1pPr>
          </a:lstStyle>
          <a:p>
            <a:pPr>
              <a:defRPr/>
            </a:pPr>
            <a:fld id="{CCC6ACD7-70A8-4C67-AD23-DB84F7FA7311}" type="slidenum">
              <a:rPr lang="en-US"/>
              <a:pPr>
                <a:defRPr/>
              </a:pPr>
              <a:t>‹#›</a:t>
            </a:fld>
            <a:endParaRPr lang="en-US"/>
          </a:p>
        </p:txBody>
      </p:sp>
    </p:spTree>
    <p:extLst>
      <p:ext uri="{BB962C8B-B14F-4D97-AF65-F5344CB8AC3E}">
        <p14:creationId xmlns:p14="http://schemas.microsoft.com/office/powerpoint/2010/main" val="2390462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Comic Sans MS" pitchFamily="66"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Comic Sans MS" pitchFamily="66"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mic Sans MS" pitchFamily="66" charset="0"/>
              </a:defRPr>
            </a:lvl1pPr>
          </a:lstStyle>
          <a:p>
            <a:pPr>
              <a:defRPr/>
            </a:pPr>
            <a:fld id="{4A575A59-2729-4EAD-85E9-0C29EE7DE91B}" type="slidenum">
              <a:rPr lang="en-US"/>
              <a:pPr>
                <a:defRPr/>
              </a:pPr>
              <a:t>‹#›</a:t>
            </a:fld>
            <a:endParaRPr lang="en-US"/>
          </a:p>
        </p:txBody>
      </p:sp>
    </p:spTree>
    <p:extLst>
      <p:ext uri="{BB962C8B-B14F-4D97-AF65-F5344CB8AC3E}">
        <p14:creationId xmlns:p14="http://schemas.microsoft.com/office/powerpoint/2010/main" val="505583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Comic Sans MS" pitchFamily="66"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itchFamily="66" charset="0"/>
              </a:defRPr>
            </a:lvl1pPr>
          </a:lstStyle>
          <a:p>
            <a:pPr>
              <a:defRPr/>
            </a:pPr>
            <a:fld id="{CA948C84-F460-46CE-B10C-73BA86368F84}" type="slidenum">
              <a:rPr lang="en-US"/>
              <a:pPr>
                <a:defRPr/>
              </a:pPr>
              <a:t>‹#›</a:t>
            </a:fld>
            <a:endParaRPr lang="en-US"/>
          </a:p>
        </p:txBody>
      </p:sp>
    </p:spTree>
    <p:extLst>
      <p:ext uri="{BB962C8B-B14F-4D97-AF65-F5344CB8AC3E}">
        <p14:creationId xmlns:p14="http://schemas.microsoft.com/office/powerpoint/2010/main" val="3020657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Comic Sans MS" pitchFamily="66"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Comic Sans MS" pitchFamily="66"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mic Sans MS" pitchFamily="66" charset="0"/>
              </a:defRPr>
            </a:lvl1pPr>
          </a:lstStyle>
          <a:p>
            <a:pPr>
              <a:defRPr/>
            </a:pPr>
            <a:fld id="{A457BEE2-5FDC-4B0D-A7EB-DBE73CC482E8}" type="slidenum">
              <a:rPr lang="en-US"/>
              <a:pPr>
                <a:defRPr/>
              </a:pPr>
              <a:t>‹#›</a:t>
            </a:fld>
            <a:endParaRPr lang="en-US"/>
          </a:p>
        </p:txBody>
      </p:sp>
    </p:spTree>
    <p:extLst>
      <p:ext uri="{BB962C8B-B14F-4D97-AF65-F5344CB8AC3E}">
        <p14:creationId xmlns:p14="http://schemas.microsoft.com/office/powerpoint/2010/main" val="9898517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eaLnBrk="0" hangingPunct="0">
              <a:defRPr>
                <a:latin typeface="Comic Sans MS" pitchFamily="66"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Comic Sans MS" pitchFamily="66"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Comic Sans MS" pitchFamily="66" charset="0"/>
              </a:defRPr>
            </a:lvl1pPr>
          </a:lstStyle>
          <a:p>
            <a:pPr>
              <a:defRPr/>
            </a:pPr>
            <a:fld id="{D6993A5C-FBFC-4C62-B5A7-6A3F530F2D00}" type="slidenum">
              <a:rPr lang="en-US"/>
              <a:pPr>
                <a:defRPr/>
              </a:pPr>
              <a:t>‹#›</a:t>
            </a:fld>
            <a:endParaRPr lang="en-US"/>
          </a:p>
        </p:txBody>
      </p:sp>
    </p:spTree>
    <p:extLst>
      <p:ext uri="{BB962C8B-B14F-4D97-AF65-F5344CB8AC3E}">
        <p14:creationId xmlns:p14="http://schemas.microsoft.com/office/powerpoint/2010/main" val="386225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1"/>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548641"/>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282E36-AF76-4B76-8D9A-28F89725A079}" type="datetimeFigureOut">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52DA09-D0BA-4B9B-8A05-E7F23514DE7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3789418"/>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600" y="2349227"/>
            <a:ext cx="7175351" cy="1344875"/>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17807936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548640"/>
            <a:ext cx="6400800"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2275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1629487"/>
            <a:ext cx="5966666" cy="1817510"/>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85600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548639"/>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548640"/>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968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1"/>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548641"/>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807232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40780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600578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14" y="1657350"/>
            <a:ext cx="3636085" cy="943870"/>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34" y="548641"/>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2623360"/>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820180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857259"/>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41779793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7711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282E36-AF76-4B76-8D9A-28F89725A079}"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52DA09-D0BA-4B9B-8A05-E7F23514DE77}"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32" y="548649"/>
            <a:ext cx="4829287" cy="36710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0620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82E36-AF76-4B76-8D9A-28F89725A079}" type="datetimeFigureOut">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52DA09-D0BA-4B9B-8A05-E7F23514DE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14" y="1657350"/>
            <a:ext cx="3636085" cy="943870"/>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34" y="548641"/>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2623360"/>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282E36-AF76-4B76-8D9A-28F89725A079}"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2DA09-D0BA-4B9B-8A05-E7F23514DE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7" y="3279126"/>
            <a:ext cx="6512511" cy="85725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3282E36-AF76-4B76-8D9A-28F89725A079}" type="datetimeFigureOut">
              <a:rPr lang="en-US" smtClean="0"/>
              <a:t>12/20/2023</a:t>
            </a:fld>
            <a:endParaRPr lang="en-US"/>
          </a:p>
        </p:txBody>
      </p:sp>
      <p:sp>
        <p:nvSpPr>
          <p:cNvPr id="5" name="Footer Placeholder 4"/>
          <p:cNvSpPr>
            <a:spLocks noGrp="1"/>
          </p:cNvSpPr>
          <p:nvPr>
            <p:ph type="ftr" sz="quarter" idx="3"/>
          </p:nvPr>
        </p:nvSpPr>
        <p:spPr>
          <a:xfrm>
            <a:off x="457218"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F52DA09-D0BA-4B9B-8A05-E7F23514DE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4024"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7D6EE86C-175A-4246-8AA1-E6F520D42DE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4894628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97" y="3279126"/>
            <a:ext cx="6512511" cy="85725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218"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7461788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E94CB7C-70D6-46FE-8F6B-21032E13D8A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4619198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200150"/>
            <a:ext cx="8229600"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fontAlgn="base">
              <a:spcBef>
                <a:spcPct val="0"/>
              </a:spcBef>
              <a:spcAft>
                <a:spcPct val="0"/>
              </a:spcAft>
              <a:defRPr/>
            </a:pPr>
            <a:fld id="{75D71400-33E3-4C88-B3EB-52A27589AF8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90119486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97" y="3279126"/>
            <a:ext cx="6512511" cy="85725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3282E36-AF76-4B76-8D9A-28F89725A079}" type="datetimeFigureOut">
              <a:rPr lang="en-US" smtClean="0">
                <a:solidFill>
                  <a:prstClr val="black">
                    <a:lumMod val="50000"/>
                    <a:lumOff val="50000"/>
                  </a:prstClr>
                </a:solidFill>
              </a:rPr>
              <a:pPr/>
              <a:t>12/20/2023</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218"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F52DA09-D0BA-4B9B-8A05-E7F23514DE7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335367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60.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59.jpeg"/></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64.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slideLayout" Target="../slideLayouts/slideLayout8.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65.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7.png"/><Relationship Id="rId2" Type="http://schemas.openxmlformats.org/officeDocument/2006/relationships/image" Target="../media/image72.png"/><Relationship Id="rId16" Type="http://schemas.openxmlformats.org/officeDocument/2006/relationships/image" Target="../media/image79.png"/><Relationship Id="rId1" Type="http://schemas.openxmlformats.org/officeDocument/2006/relationships/slideLayout" Target="../slideLayouts/slideLayout8.xml"/><Relationship Id="rId6" Type="http://schemas.openxmlformats.org/officeDocument/2006/relationships/image" Target="../media/image74.png"/><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76.png"/><Relationship Id="rId4" Type="http://schemas.openxmlformats.org/officeDocument/2006/relationships/image" Target="../media/image73.png"/><Relationship Id="rId9" Type="http://schemas.openxmlformats.org/officeDocument/2006/relationships/oleObject" Target="../embeddings/oleObject4.bin"/><Relationship Id="rId14" Type="http://schemas.openxmlformats.org/officeDocument/2006/relationships/image" Target="../media/image78.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2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29.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30.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22.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3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33.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iểu rõ hơn về bệnh bạch tạng – SAK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322"/>
            <a:ext cx="3429000" cy="2760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Kumthekar40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399" y="117321"/>
            <a:ext cx="3212305" cy="274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866048"/>
            <a:ext cx="3172704" cy="245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Tật di truyền có túm lông ở tai và dính ngón tay 2, 3: Đây là một dạng tật di truyền ở người, do đột biến gen trên nhiễm sắc thể Y gây ra tật này, nên hai tật chỉ có thể gặp ở nam giới. Người bố có tật này thì chắc chắn sinh ra con trai cũng sẽ bị tật giống như bố."/>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16" y="2913212"/>
            <a:ext cx="3505216" cy="2220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3600" y="2389992"/>
            <a:ext cx="1295400" cy="523220"/>
          </a:xfrm>
          <a:prstGeom prst="rect">
            <a:avLst/>
          </a:prstGeom>
          <a:noFill/>
        </p:spPr>
        <p:txBody>
          <a:bodyPr wrap="square" rtlCol="0">
            <a:spAutoFit/>
          </a:bodyPr>
          <a:lstStyle/>
          <a:p>
            <a:r>
              <a:rPr lang="en-US" sz="2800" b="1">
                <a:solidFill>
                  <a:srgbClr val="FF0000"/>
                </a:solidFill>
              </a:rPr>
              <a:t>Hình 1</a:t>
            </a:r>
          </a:p>
        </p:txBody>
      </p:sp>
      <p:sp>
        <p:nvSpPr>
          <p:cNvPr id="15" name="TextBox 14"/>
          <p:cNvSpPr txBox="1"/>
          <p:nvPr/>
        </p:nvSpPr>
        <p:spPr>
          <a:xfrm>
            <a:off x="5235009" y="2299960"/>
            <a:ext cx="1719396" cy="523220"/>
          </a:xfrm>
          <a:prstGeom prst="rect">
            <a:avLst/>
          </a:prstGeom>
          <a:noFill/>
        </p:spPr>
        <p:txBody>
          <a:bodyPr wrap="square" rtlCol="0">
            <a:spAutoFit/>
          </a:bodyPr>
          <a:lstStyle/>
          <a:p>
            <a:r>
              <a:rPr lang="en-US" sz="2800" b="1">
                <a:solidFill>
                  <a:srgbClr val="FF0000"/>
                </a:solidFill>
              </a:rPr>
              <a:t>Hình 2</a:t>
            </a:r>
          </a:p>
        </p:txBody>
      </p:sp>
      <p:sp>
        <p:nvSpPr>
          <p:cNvPr id="16" name="TextBox 5"/>
          <p:cNvSpPr txBox="1"/>
          <p:nvPr/>
        </p:nvSpPr>
        <p:spPr>
          <a:xfrm>
            <a:off x="2133600" y="4629151"/>
            <a:ext cx="167489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F0000"/>
                </a:solidFill>
              </a:rPr>
              <a:t>Hình 3</a:t>
            </a:r>
          </a:p>
        </p:txBody>
      </p:sp>
      <p:sp>
        <p:nvSpPr>
          <p:cNvPr id="17" name="TextBox 5"/>
          <p:cNvSpPr txBox="1"/>
          <p:nvPr/>
        </p:nvSpPr>
        <p:spPr>
          <a:xfrm>
            <a:off x="5105400" y="4596762"/>
            <a:ext cx="183515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F0000"/>
                </a:solidFill>
              </a:rPr>
              <a:t>Hình 4</a:t>
            </a:r>
          </a:p>
        </p:txBody>
      </p:sp>
      <p:sp>
        <p:nvSpPr>
          <p:cNvPr id="2" name="TextBox 1"/>
          <p:cNvSpPr txBox="1"/>
          <p:nvPr/>
        </p:nvSpPr>
        <p:spPr>
          <a:xfrm>
            <a:off x="6754104" y="1200150"/>
            <a:ext cx="2237496" cy="2677656"/>
          </a:xfrm>
          <a:prstGeom prst="rect">
            <a:avLst/>
          </a:prstGeom>
          <a:noFill/>
        </p:spPr>
        <p:txBody>
          <a:bodyPr wrap="square" rtlCol="0">
            <a:spAutoFit/>
          </a:bodyPr>
          <a:lstStyle/>
          <a:p>
            <a:pPr algn="just"/>
            <a:r>
              <a:rPr lang="en-US" sz="2400" b="1">
                <a:solidFill>
                  <a:srgbClr val="0000FF"/>
                </a:solidFill>
                <a:latin typeface="Times New Roman" pitchFamily="18" charset="0"/>
                <a:cs typeface="Times New Roman" pitchFamily="18" charset="0"/>
              </a:rPr>
              <a:t>Quan sát hình, dự đoán những khác thường của những người ở hình và nêu nguyên nhân?</a:t>
            </a:r>
          </a:p>
        </p:txBody>
      </p:sp>
    </p:spTree>
    <p:extLst>
      <p:ext uri="{BB962C8B-B14F-4D97-AF65-F5344CB8AC3E}">
        <p14:creationId xmlns:p14="http://schemas.microsoft.com/office/powerpoint/2010/main" val="1431562764"/>
      </p:ext>
    </p:extLst>
  </p:cSld>
  <p:clrMapOvr>
    <a:masterClrMapping/>
  </p:clrMapOvr>
  <mc:AlternateContent xmlns:mc="http://schemas.openxmlformats.org/markup-compatibility/2006" xmlns:p14="http://schemas.microsoft.com/office/powerpoint/2010/main">
    <mc:Choice Requires="p14">
      <p:transition spd="slow" p14:dur="1200" advTm="59321">
        <p14:prism/>
      </p:transition>
    </mc:Choice>
    <mc:Fallback xmlns="">
      <p:transition spd="slow" advTm="593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6581" y="134091"/>
            <a:ext cx="7239000" cy="461665"/>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I. KHÁI NIỆM VÀ CÁC DẠNG ĐỘT BIẾN GEN</a:t>
            </a:r>
          </a:p>
        </p:txBody>
      </p:sp>
      <p:sp>
        <p:nvSpPr>
          <p:cNvPr id="5" name="TextBox 4"/>
          <p:cNvSpPr txBox="1"/>
          <p:nvPr/>
        </p:nvSpPr>
        <p:spPr>
          <a:xfrm>
            <a:off x="555637" y="590550"/>
            <a:ext cx="2667000" cy="461665"/>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1. </a:t>
            </a:r>
            <a:r>
              <a:rPr lang="en-US" sz="2400" b="1" dirty="0" err="1">
                <a:solidFill>
                  <a:srgbClr val="0070C0"/>
                </a:solidFill>
                <a:latin typeface="Times New Roman" pitchFamily="18" charset="0"/>
                <a:cs typeface="Times New Roman" pitchFamily="18" charset="0"/>
              </a:rPr>
              <a:t>Khái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niệm</a:t>
            </a:r>
            <a:endParaRPr lang="en-US" sz="2400" b="1" dirty="0">
              <a:solidFill>
                <a:srgbClr val="0070C0"/>
              </a:solidFill>
              <a:latin typeface="Times New Roman" pitchFamily="18" charset="0"/>
              <a:cs typeface="Times New Roman" pitchFamily="18" charset="0"/>
            </a:endParaRPr>
          </a:p>
        </p:txBody>
      </p:sp>
      <p:sp>
        <p:nvSpPr>
          <p:cNvPr id="19" name="Text Box 6"/>
          <p:cNvSpPr txBox="1">
            <a:spLocks noChangeArrowheads="1"/>
          </p:cNvSpPr>
          <p:nvPr/>
        </p:nvSpPr>
        <p:spPr bwMode="auto">
          <a:xfrm>
            <a:off x="335230" y="1020048"/>
            <a:ext cx="8229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FontTx/>
              <a:buChar char="-"/>
            </a:pPr>
            <a:r>
              <a:rPr lang="sv-SE" sz="2800" dirty="0">
                <a:solidFill>
                  <a:srgbClr val="0E00C0"/>
                </a:solidFill>
                <a:latin typeface="Times New Roman" pitchFamily="18" charset="0"/>
              </a:rPr>
              <a:t> Đột biến gen: những </a:t>
            </a:r>
            <a:r>
              <a:rPr lang="sv-SE" sz="2800" b="1" dirty="0">
                <a:solidFill>
                  <a:srgbClr val="0E00C0"/>
                </a:solidFill>
                <a:latin typeface="Times New Roman" pitchFamily="18" charset="0"/>
              </a:rPr>
              <a:t>biến đổi </a:t>
            </a:r>
            <a:r>
              <a:rPr lang="sv-SE" sz="2800" b="1" u="sng" dirty="0">
                <a:solidFill>
                  <a:srgbClr val="0E00C0"/>
                </a:solidFill>
                <a:latin typeface="Times New Roman" pitchFamily="18" charset="0"/>
              </a:rPr>
              <a:t>nho</a:t>
            </a:r>
            <a:r>
              <a:rPr lang="sv-SE" sz="2800" b="1" dirty="0">
                <a:solidFill>
                  <a:srgbClr val="0E00C0"/>
                </a:solidFill>
                <a:latin typeface="Times New Roman" pitchFamily="18" charset="0"/>
              </a:rPr>
              <a:t>̉ trong cấu trúc của gen</a:t>
            </a:r>
            <a:r>
              <a:rPr lang="sv-SE" sz="2800" dirty="0">
                <a:solidFill>
                  <a:srgbClr val="0E00C0"/>
                </a:solidFill>
                <a:latin typeface="Times New Roman" pitchFamily="18" charset="0"/>
              </a:rPr>
              <a:t>, thường liên quan đến 1 cặp nucleotit (đột biến điểm) hoặc một số cặp nucleotit.</a:t>
            </a:r>
          </a:p>
        </p:txBody>
      </p:sp>
      <p:sp>
        <p:nvSpPr>
          <p:cNvPr id="24" name="Text Box 8"/>
          <p:cNvSpPr txBox="1">
            <a:spLocks noChangeArrowheads="1"/>
          </p:cNvSpPr>
          <p:nvPr/>
        </p:nvSpPr>
        <p:spPr bwMode="auto">
          <a:xfrm>
            <a:off x="525730" y="3878720"/>
            <a:ext cx="84658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dirty="0">
                <a:solidFill>
                  <a:srgbClr val="0E00C0"/>
                </a:solidFill>
                <a:latin typeface="Times New Roman" pitchFamily="18" charset="0"/>
                <a:sym typeface="Wingdings 2" pitchFamily="18" charset="2"/>
              </a:rPr>
              <a:t>- </a:t>
            </a:r>
            <a:r>
              <a:rPr lang="en-US" sz="2800" dirty="0" err="1">
                <a:solidFill>
                  <a:srgbClr val="0E00C0"/>
                </a:solidFill>
                <a:latin typeface="Times New Roman" pitchFamily="18" charset="0"/>
                <a:sym typeface="Wingdings 2" pitchFamily="18" charset="2"/>
              </a:rPr>
              <a:t>Thể</a:t>
            </a:r>
            <a:r>
              <a:rPr lang="en-US" sz="2800" dirty="0">
                <a:solidFill>
                  <a:srgbClr val="0E00C0"/>
                </a:solidFill>
                <a:latin typeface="Times New Roman" pitchFamily="18" charset="0"/>
                <a:sym typeface="Wingdings 2" pitchFamily="18" charset="2"/>
              </a:rPr>
              <a:t> </a:t>
            </a:r>
            <a:r>
              <a:rPr lang="en-US" sz="2800" dirty="0" err="1">
                <a:solidFill>
                  <a:srgbClr val="0E00C0"/>
                </a:solidFill>
                <a:latin typeface="Times New Roman" pitchFamily="18" charset="0"/>
                <a:sym typeface="Wingdings 2" pitchFamily="18" charset="2"/>
              </a:rPr>
              <a:t>đột</a:t>
            </a:r>
            <a:r>
              <a:rPr lang="en-US" sz="2800" dirty="0">
                <a:solidFill>
                  <a:srgbClr val="0E00C0"/>
                </a:solidFill>
                <a:latin typeface="Times New Roman" pitchFamily="18" charset="0"/>
                <a:sym typeface="Wingdings 2" pitchFamily="18" charset="2"/>
              </a:rPr>
              <a:t> </a:t>
            </a:r>
            <a:r>
              <a:rPr lang="en-US" sz="2800" dirty="0" err="1">
                <a:solidFill>
                  <a:srgbClr val="0E00C0"/>
                </a:solidFill>
                <a:latin typeface="Times New Roman" pitchFamily="18" charset="0"/>
                <a:sym typeface="Wingdings 2" pitchFamily="18" charset="2"/>
              </a:rPr>
              <a:t>biến</a:t>
            </a:r>
            <a:r>
              <a:rPr lang="en-US" sz="2800" dirty="0">
                <a:solidFill>
                  <a:srgbClr val="0E00C0"/>
                </a:solidFill>
                <a:latin typeface="Times New Roman" pitchFamily="18" charset="0"/>
                <a:sym typeface="Wingdings 2" pitchFamily="18" charset="2"/>
              </a:rPr>
              <a:t>: </a:t>
            </a:r>
            <a:r>
              <a:rPr lang="en-US" sz="2800" dirty="0" err="1">
                <a:solidFill>
                  <a:srgbClr val="0E00C0"/>
                </a:solidFill>
                <a:latin typeface="Times New Roman" pitchFamily="18" charset="0"/>
                <a:sym typeface="Wingdings 2" pitchFamily="18" charset="2"/>
              </a:rPr>
              <a:t>những</a:t>
            </a:r>
            <a:r>
              <a:rPr lang="en-US" sz="2800" dirty="0">
                <a:solidFill>
                  <a:srgbClr val="0E00C0"/>
                </a:solidFill>
                <a:latin typeface="Times New Roman" pitchFamily="18" charset="0"/>
                <a:sym typeface="Wingdings 2" pitchFamily="18" charset="2"/>
              </a:rPr>
              <a:t> cá </a:t>
            </a:r>
            <a:r>
              <a:rPr lang="en-US" sz="2800" dirty="0" err="1">
                <a:solidFill>
                  <a:srgbClr val="0E00C0"/>
                </a:solidFill>
                <a:latin typeface="Times New Roman" pitchFamily="18" charset="0"/>
                <a:sym typeface="Wingdings 2" pitchFamily="18" charset="2"/>
              </a:rPr>
              <a:t>thể</a:t>
            </a:r>
            <a:r>
              <a:rPr lang="en-US" sz="2800" dirty="0">
                <a:solidFill>
                  <a:srgbClr val="0E00C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mang</a:t>
            </a:r>
            <a:r>
              <a:rPr lang="en-US" sz="2800" dirty="0">
                <a:solidFill>
                  <a:srgbClr val="FF000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đột</a:t>
            </a:r>
            <a:r>
              <a:rPr lang="en-US" sz="2800" dirty="0">
                <a:solidFill>
                  <a:srgbClr val="FF000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biến</a:t>
            </a:r>
            <a:r>
              <a:rPr lang="en-US" sz="2800" dirty="0">
                <a:solidFill>
                  <a:srgbClr val="FF0000"/>
                </a:solidFill>
                <a:latin typeface="Times New Roman" pitchFamily="18" charset="0"/>
                <a:sym typeface="Wingdings 2" pitchFamily="18" charset="2"/>
              </a:rPr>
              <a:t> </a:t>
            </a:r>
            <a:r>
              <a:rPr lang="en-US" sz="2800" dirty="0" err="1">
                <a:solidFill>
                  <a:srgbClr val="0E00C0"/>
                </a:solidFill>
                <a:latin typeface="Times New Roman" pitchFamily="18" charset="0"/>
                <a:sym typeface="Wingdings 2" pitchFamily="18" charset="2"/>
              </a:rPr>
              <a:t>đã</a:t>
            </a:r>
            <a:r>
              <a:rPr lang="en-US" sz="2800" dirty="0">
                <a:solidFill>
                  <a:srgbClr val="0E00C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biểu</a:t>
            </a:r>
            <a:r>
              <a:rPr lang="en-US" sz="2800" dirty="0">
                <a:solidFill>
                  <a:srgbClr val="FF000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hiện</a:t>
            </a:r>
            <a:r>
              <a:rPr lang="en-US" sz="2800" dirty="0">
                <a:solidFill>
                  <a:srgbClr val="FF000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ra</a:t>
            </a:r>
            <a:r>
              <a:rPr lang="en-US" sz="2800" dirty="0">
                <a:solidFill>
                  <a:srgbClr val="FF000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kiểu</a:t>
            </a:r>
            <a:r>
              <a:rPr lang="en-US" sz="2800" dirty="0">
                <a:solidFill>
                  <a:srgbClr val="FF000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hình</a:t>
            </a:r>
            <a:r>
              <a:rPr lang="en-US" sz="2800" dirty="0">
                <a:solidFill>
                  <a:srgbClr val="0E00C0"/>
                </a:solidFill>
                <a:latin typeface="Times New Roman" pitchFamily="18" charset="0"/>
                <a:sym typeface="Wingdings 2" pitchFamily="18" charset="2"/>
              </a:rPr>
              <a:t>.</a:t>
            </a:r>
          </a:p>
        </p:txBody>
      </p:sp>
      <p:grpSp>
        <p:nvGrpSpPr>
          <p:cNvPr id="11" name="组合 16"/>
          <p:cNvGrpSpPr>
            <a:grpSpLocks/>
          </p:cNvGrpSpPr>
          <p:nvPr/>
        </p:nvGrpSpPr>
        <p:grpSpPr bwMode="auto">
          <a:xfrm>
            <a:off x="3210914" y="2267570"/>
            <a:ext cx="3560892" cy="461665"/>
            <a:chOff x="3007668" y="2602879"/>
            <a:chExt cx="4746124" cy="614225"/>
          </a:xfrm>
        </p:grpSpPr>
        <p:sp>
          <p:nvSpPr>
            <p:cNvPr id="12" name="Freeform 5"/>
            <p:cNvSpPr>
              <a:spLocks/>
            </p:cNvSpPr>
            <p:nvPr/>
          </p:nvSpPr>
          <p:spPr bwMode="auto">
            <a:xfrm>
              <a:off x="4081792" y="2810532"/>
              <a:ext cx="3672000" cy="148568"/>
            </a:xfrm>
            <a:custGeom>
              <a:avLst/>
              <a:gdLst>
                <a:gd name="T0" fmla="*/ 2147483647 w 2288"/>
                <a:gd name="T1" fmla="*/ 2147483647 h 38"/>
                <a:gd name="T2" fmla="*/ 2147483647 w 2288"/>
                <a:gd name="T3" fmla="*/ 2147483647 h 38"/>
                <a:gd name="T4" fmla="*/ 2147483647 w 2288"/>
                <a:gd name="T5" fmla="*/ 2147483647 h 38"/>
                <a:gd name="T6" fmla="*/ 2147483647 w 2288"/>
                <a:gd name="T7" fmla="*/ 2147483647 h 38"/>
                <a:gd name="T8" fmla="*/ 2147483647 w 2288"/>
                <a:gd name="T9" fmla="*/ 2147483647 h 38"/>
                <a:gd name="T10" fmla="*/ 2147483647 w 2288"/>
                <a:gd name="T11" fmla="*/ 2147483647 h 38"/>
                <a:gd name="T12" fmla="*/ 2147483647 w 2288"/>
                <a:gd name="T13" fmla="*/ 2147483647 h 38"/>
                <a:gd name="T14" fmla="*/ 2147483647 w 2288"/>
                <a:gd name="T15" fmla="*/ 2147483647 h 38"/>
                <a:gd name="T16" fmla="*/ 2147483647 w 2288"/>
                <a:gd name="T17" fmla="*/ 2147483647 h 38"/>
                <a:gd name="T18" fmla="*/ 2147483647 w 2288"/>
                <a:gd name="T19" fmla="*/ 2147483647 h 38"/>
                <a:gd name="T20" fmla="*/ 2147483647 w 2288"/>
                <a:gd name="T21" fmla="*/ 2147483647 h 38"/>
                <a:gd name="T22" fmla="*/ 2147483647 w 2288"/>
                <a:gd name="T23" fmla="*/ 2147483647 h 38"/>
                <a:gd name="T24" fmla="*/ 2147483647 w 2288"/>
                <a:gd name="T25" fmla="*/ 2147483647 h 38"/>
                <a:gd name="T26" fmla="*/ 2147483647 w 2288"/>
                <a:gd name="T27" fmla="*/ 2147483647 h 38"/>
                <a:gd name="T28" fmla="*/ 2147483647 w 2288"/>
                <a:gd name="T29" fmla="*/ 2147483647 h 38"/>
                <a:gd name="T30" fmla="*/ 2147483647 w 2288"/>
                <a:gd name="T31" fmla="*/ 2147483647 h 38"/>
                <a:gd name="T32" fmla="*/ 2147483647 w 2288"/>
                <a:gd name="T33" fmla="*/ 2147483647 h 38"/>
                <a:gd name="T34" fmla="*/ 2147483647 w 2288"/>
                <a:gd name="T35" fmla="*/ 2147483647 h 38"/>
                <a:gd name="T36" fmla="*/ 2147483647 w 2288"/>
                <a:gd name="T37" fmla="*/ 2147483647 h 38"/>
                <a:gd name="T38" fmla="*/ 2147483647 w 2288"/>
                <a:gd name="T39" fmla="*/ 2147483647 h 38"/>
                <a:gd name="T40" fmla="*/ 2147483647 w 2288"/>
                <a:gd name="T41" fmla="*/ 2147483647 h 38"/>
                <a:gd name="T42" fmla="*/ 2147483647 w 2288"/>
                <a:gd name="T43" fmla="*/ 2147483647 h 38"/>
                <a:gd name="T44" fmla="*/ 2147483647 w 2288"/>
                <a:gd name="T45" fmla="*/ 2147483647 h 38"/>
                <a:gd name="T46" fmla="*/ 2147483647 w 2288"/>
                <a:gd name="T47" fmla="*/ 2147483647 h 38"/>
                <a:gd name="T48" fmla="*/ 2147483647 w 2288"/>
                <a:gd name="T49" fmla="*/ 2147483647 h 38"/>
                <a:gd name="T50" fmla="*/ 2147483647 w 2288"/>
                <a:gd name="T51" fmla="*/ 2147483647 h 38"/>
                <a:gd name="T52" fmla="*/ 2147483647 w 2288"/>
                <a:gd name="T53" fmla="*/ 2147483647 h 38"/>
                <a:gd name="T54" fmla="*/ 2147483647 w 2288"/>
                <a:gd name="T55" fmla="*/ 2147483647 h 38"/>
                <a:gd name="T56" fmla="*/ 2147483647 w 2288"/>
                <a:gd name="T57" fmla="*/ 2147483647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a:noFill/>
            </a:ln>
            <a:extLst>
              <a:ext uri="{91240B29-F687-4F45-9708-019B960494DF}">
                <a14:hiddenLine xmlns:a14="http://schemas.microsoft.com/office/drawing/2010/main" w="38100">
                  <a:solidFill>
                    <a:srgbClr val="000000"/>
                  </a:solidFill>
                  <a:prstDash val="sysDash"/>
                  <a:round/>
                  <a:headEnd/>
                  <a:tailEnd/>
                </a14:hiddenLine>
              </a:ext>
            </a:extLst>
          </p:spPr>
          <p:txBody>
            <a:bodyPr/>
            <a:lstStyle/>
            <a:p>
              <a:endParaRPr lang="en-US" b="1">
                <a:solidFill>
                  <a:srgbClr val="00B050"/>
                </a:solidFill>
              </a:endParaRPr>
            </a:p>
          </p:txBody>
        </p:sp>
        <p:sp>
          <p:nvSpPr>
            <p:cNvPr id="13" name="文本框 24"/>
            <p:cNvSpPr txBox="1">
              <a:spLocks noChangeArrowheads="1"/>
            </p:cNvSpPr>
            <p:nvPr/>
          </p:nvSpPr>
          <p:spPr bwMode="auto">
            <a:xfrm>
              <a:off x="3007668" y="2602879"/>
              <a:ext cx="3908191" cy="61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eaLnBrk="0" hangingPunct="0">
                <a:defRPr>
                  <a:solidFill>
                    <a:schemeClr val="tx1"/>
                  </a:solidFill>
                  <a:latin typeface="Arial" pitchFamily="34" charset="0"/>
                </a:defRPr>
              </a:lvl1pPr>
              <a:lvl2pPr marL="742950" indent="-285750" defTabSz="684213" eaLnBrk="0" hangingPunct="0">
                <a:defRPr>
                  <a:solidFill>
                    <a:schemeClr val="tx1"/>
                  </a:solidFill>
                  <a:latin typeface="Arial" pitchFamily="34" charset="0"/>
                </a:defRPr>
              </a:lvl2pPr>
              <a:lvl3pPr marL="1143000" indent="-228600" defTabSz="684213" eaLnBrk="0" hangingPunct="0">
                <a:defRPr>
                  <a:solidFill>
                    <a:schemeClr val="tx1"/>
                  </a:solidFill>
                  <a:latin typeface="Arial" pitchFamily="34" charset="0"/>
                </a:defRPr>
              </a:lvl3pPr>
              <a:lvl4pPr marL="1600200" indent="-228600" defTabSz="684213" eaLnBrk="0" hangingPunct="0">
                <a:defRPr>
                  <a:solidFill>
                    <a:schemeClr val="tx1"/>
                  </a:solidFill>
                  <a:latin typeface="Arial" pitchFamily="34" charset="0"/>
                </a:defRPr>
              </a:lvl4pPr>
              <a:lvl5pPr marL="2057400" indent="-228600" defTabSz="684213" eaLnBrk="0" hangingPunct="0">
                <a:defRPr>
                  <a:solidFill>
                    <a:schemeClr val="tx1"/>
                  </a:solidFill>
                  <a:latin typeface="Arial" pitchFamily="34" charset="0"/>
                </a:defRPr>
              </a:lvl5pPr>
              <a:lvl6pPr marL="2514600" indent="-228600" defTabSz="684213" eaLnBrk="0" fontAlgn="base" hangingPunct="0">
                <a:spcBef>
                  <a:spcPct val="0"/>
                </a:spcBef>
                <a:spcAft>
                  <a:spcPct val="0"/>
                </a:spcAft>
                <a:defRPr>
                  <a:solidFill>
                    <a:schemeClr val="tx1"/>
                  </a:solidFill>
                  <a:latin typeface="Arial" pitchFamily="34" charset="0"/>
                </a:defRPr>
              </a:lvl6pPr>
              <a:lvl7pPr marL="2971800" indent="-228600" defTabSz="684213" eaLnBrk="0" fontAlgn="base" hangingPunct="0">
                <a:spcBef>
                  <a:spcPct val="0"/>
                </a:spcBef>
                <a:spcAft>
                  <a:spcPct val="0"/>
                </a:spcAft>
                <a:defRPr>
                  <a:solidFill>
                    <a:schemeClr val="tx1"/>
                  </a:solidFill>
                  <a:latin typeface="Arial" pitchFamily="34" charset="0"/>
                </a:defRPr>
              </a:lvl7pPr>
              <a:lvl8pPr marL="3429000" indent="-228600" defTabSz="684213" eaLnBrk="0" fontAlgn="base" hangingPunct="0">
                <a:spcBef>
                  <a:spcPct val="0"/>
                </a:spcBef>
                <a:spcAft>
                  <a:spcPct val="0"/>
                </a:spcAft>
                <a:defRPr>
                  <a:solidFill>
                    <a:schemeClr val="tx1"/>
                  </a:solidFill>
                  <a:latin typeface="Arial" pitchFamily="34" charset="0"/>
                </a:defRPr>
              </a:lvl8pPr>
              <a:lvl9pPr marL="3886200" indent="-228600" defTabSz="684213" eaLnBrk="0" fontAlgn="base" hangingPunct="0">
                <a:spcBef>
                  <a:spcPct val="0"/>
                </a:spcBef>
                <a:spcAft>
                  <a:spcPct val="0"/>
                </a:spcAft>
                <a:defRPr>
                  <a:solidFill>
                    <a:schemeClr val="tx1"/>
                  </a:solidFill>
                  <a:latin typeface="Arial" pitchFamily="34" charset="0"/>
                </a:defRPr>
              </a:lvl9pPr>
            </a:lstStyle>
            <a:p>
              <a:pPr lvl="0" eaLnBrk="1" hangingPunct="1"/>
              <a:r>
                <a:rPr lang="en-US" sz="2400" b="1" dirty="0" err="1">
                  <a:solidFill>
                    <a:srgbClr val="00B050"/>
                  </a:solidFill>
                </a:rPr>
                <a:t>Đột</a:t>
              </a:r>
              <a:r>
                <a:rPr lang="en-US" sz="2400" b="1" dirty="0">
                  <a:solidFill>
                    <a:srgbClr val="00B050"/>
                  </a:solidFill>
                </a:rPr>
                <a:t> </a:t>
              </a:r>
              <a:r>
                <a:rPr lang="en-US" sz="2400" b="1" dirty="0" err="1">
                  <a:solidFill>
                    <a:srgbClr val="00B050"/>
                  </a:solidFill>
                </a:rPr>
                <a:t>biến</a:t>
              </a:r>
              <a:r>
                <a:rPr lang="en-US" sz="2400" b="1" dirty="0">
                  <a:solidFill>
                    <a:srgbClr val="00B050"/>
                  </a:solidFill>
                </a:rPr>
                <a:t> gen </a:t>
              </a:r>
              <a:r>
                <a:rPr lang="en-US" sz="2400" b="1" dirty="0" err="1">
                  <a:solidFill>
                    <a:srgbClr val="00B050"/>
                  </a:solidFill>
                </a:rPr>
                <a:t>là</a:t>
              </a:r>
              <a:r>
                <a:rPr lang="en-US" sz="2400" b="1" dirty="0">
                  <a:solidFill>
                    <a:srgbClr val="00B050"/>
                  </a:solidFill>
                </a:rPr>
                <a:t> </a:t>
              </a:r>
              <a:r>
                <a:rPr lang="en-US" sz="2400" b="1" dirty="0" err="1">
                  <a:solidFill>
                    <a:srgbClr val="00B050"/>
                  </a:solidFill>
                </a:rPr>
                <a:t>gì</a:t>
              </a:r>
              <a:r>
                <a:rPr lang="en-US" sz="2400" b="1" dirty="0">
                  <a:solidFill>
                    <a:srgbClr val="00B050"/>
                  </a:solidFill>
                </a:rPr>
                <a:t>?</a:t>
              </a:r>
            </a:p>
          </p:txBody>
        </p:sp>
      </p:grpSp>
      <p:grpSp>
        <p:nvGrpSpPr>
          <p:cNvPr id="14" name="组合 26"/>
          <p:cNvGrpSpPr>
            <a:grpSpLocks/>
          </p:cNvGrpSpPr>
          <p:nvPr/>
        </p:nvGrpSpPr>
        <p:grpSpPr bwMode="auto">
          <a:xfrm>
            <a:off x="3036892" y="2682335"/>
            <a:ext cx="4354508" cy="563938"/>
            <a:chOff x="1947361" y="2810532"/>
            <a:chExt cx="5806431" cy="750297"/>
          </a:xfrm>
        </p:grpSpPr>
        <p:sp>
          <p:nvSpPr>
            <p:cNvPr id="15" name="Freeform 5"/>
            <p:cNvSpPr>
              <a:spLocks/>
            </p:cNvSpPr>
            <p:nvPr/>
          </p:nvSpPr>
          <p:spPr bwMode="auto">
            <a:xfrm>
              <a:off x="4081792" y="2810532"/>
              <a:ext cx="3672000" cy="148568"/>
            </a:xfrm>
            <a:custGeom>
              <a:avLst/>
              <a:gdLst>
                <a:gd name="T0" fmla="*/ 2147483647 w 2288"/>
                <a:gd name="T1" fmla="*/ 2147483647 h 38"/>
                <a:gd name="T2" fmla="*/ 2147483647 w 2288"/>
                <a:gd name="T3" fmla="*/ 2147483647 h 38"/>
                <a:gd name="T4" fmla="*/ 2147483647 w 2288"/>
                <a:gd name="T5" fmla="*/ 2147483647 h 38"/>
                <a:gd name="T6" fmla="*/ 2147483647 w 2288"/>
                <a:gd name="T7" fmla="*/ 2147483647 h 38"/>
                <a:gd name="T8" fmla="*/ 2147483647 w 2288"/>
                <a:gd name="T9" fmla="*/ 2147483647 h 38"/>
                <a:gd name="T10" fmla="*/ 2147483647 w 2288"/>
                <a:gd name="T11" fmla="*/ 2147483647 h 38"/>
                <a:gd name="T12" fmla="*/ 2147483647 w 2288"/>
                <a:gd name="T13" fmla="*/ 2147483647 h 38"/>
                <a:gd name="T14" fmla="*/ 2147483647 w 2288"/>
                <a:gd name="T15" fmla="*/ 2147483647 h 38"/>
                <a:gd name="T16" fmla="*/ 2147483647 w 2288"/>
                <a:gd name="T17" fmla="*/ 2147483647 h 38"/>
                <a:gd name="T18" fmla="*/ 2147483647 w 2288"/>
                <a:gd name="T19" fmla="*/ 2147483647 h 38"/>
                <a:gd name="T20" fmla="*/ 2147483647 w 2288"/>
                <a:gd name="T21" fmla="*/ 2147483647 h 38"/>
                <a:gd name="T22" fmla="*/ 2147483647 w 2288"/>
                <a:gd name="T23" fmla="*/ 2147483647 h 38"/>
                <a:gd name="T24" fmla="*/ 2147483647 w 2288"/>
                <a:gd name="T25" fmla="*/ 2147483647 h 38"/>
                <a:gd name="T26" fmla="*/ 2147483647 w 2288"/>
                <a:gd name="T27" fmla="*/ 2147483647 h 38"/>
                <a:gd name="T28" fmla="*/ 2147483647 w 2288"/>
                <a:gd name="T29" fmla="*/ 2147483647 h 38"/>
                <a:gd name="T30" fmla="*/ 2147483647 w 2288"/>
                <a:gd name="T31" fmla="*/ 2147483647 h 38"/>
                <a:gd name="T32" fmla="*/ 2147483647 w 2288"/>
                <a:gd name="T33" fmla="*/ 2147483647 h 38"/>
                <a:gd name="T34" fmla="*/ 2147483647 w 2288"/>
                <a:gd name="T35" fmla="*/ 2147483647 h 38"/>
                <a:gd name="T36" fmla="*/ 2147483647 w 2288"/>
                <a:gd name="T37" fmla="*/ 2147483647 h 38"/>
                <a:gd name="T38" fmla="*/ 2147483647 w 2288"/>
                <a:gd name="T39" fmla="*/ 2147483647 h 38"/>
                <a:gd name="T40" fmla="*/ 2147483647 w 2288"/>
                <a:gd name="T41" fmla="*/ 2147483647 h 38"/>
                <a:gd name="T42" fmla="*/ 2147483647 w 2288"/>
                <a:gd name="T43" fmla="*/ 2147483647 h 38"/>
                <a:gd name="T44" fmla="*/ 2147483647 w 2288"/>
                <a:gd name="T45" fmla="*/ 2147483647 h 38"/>
                <a:gd name="T46" fmla="*/ 2147483647 w 2288"/>
                <a:gd name="T47" fmla="*/ 2147483647 h 38"/>
                <a:gd name="T48" fmla="*/ 2147483647 w 2288"/>
                <a:gd name="T49" fmla="*/ 2147483647 h 38"/>
                <a:gd name="T50" fmla="*/ 2147483647 w 2288"/>
                <a:gd name="T51" fmla="*/ 2147483647 h 38"/>
                <a:gd name="T52" fmla="*/ 2147483647 w 2288"/>
                <a:gd name="T53" fmla="*/ 2147483647 h 38"/>
                <a:gd name="T54" fmla="*/ 2147483647 w 2288"/>
                <a:gd name="T55" fmla="*/ 2147483647 h 38"/>
                <a:gd name="T56" fmla="*/ 2147483647 w 2288"/>
                <a:gd name="T57" fmla="*/ 2147483647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a:noFill/>
            </a:ln>
            <a:extLst>
              <a:ext uri="{91240B29-F687-4F45-9708-019B960494DF}">
                <a14:hiddenLine xmlns:a14="http://schemas.microsoft.com/office/drawing/2010/main" w="38100">
                  <a:solidFill>
                    <a:srgbClr val="000000"/>
                  </a:solidFill>
                  <a:prstDash val="sysDash"/>
                  <a:round/>
                  <a:headEnd/>
                  <a:tailEnd/>
                </a14:hiddenLine>
              </a:ext>
            </a:extLst>
          </p:spPr>
          <p:txBody>
            <a:bodyPr/>
            <a:lstStyle/>
            <a:p>
              <a:endParaRPr lang="en-US" b="1">
                <a:solidFill>
                  <a:srgbClr val="00B050"/>
                </a:solidFill>
              </a:endParaRPr>
            </a:p>
          </p:txBody>
        </p:sp>
        <p:sp>
          <p:nvSpPr>
            <p:cNvPr id="16" name="文本框 28"/>
            <p:cNvSpPr txBox="1">
              <a:spLocks noChangeArrowheads="1"/>
            </p:cNvSpPr>
            <p:nvPr/>
          </p:nvSpPr>
          <p:spPr bwMode="auto">
            <a:xfrm>
              <a:off x="1947361" y="2946602"/>
              <a:ext cx="3862875" cy="61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eaLnBrk="0" hangingPunct="0">
                <a:defRPr>
                  <a:solidFill>
                    <a:schemeClr val="tx1"/>
                  </a:solidFill>
                  <a:latin typeface="Arial" pitchFamily="34" charset="0"/>
                </a:defRPr>
              </a:lvl1pPr>
              <a:lvl2pPr marL="742950" indent="-285750" defTabSz="684213" eaLnBrk="0" hangingPunct="0">
                <a:defRPr>
                  <a:solidFill>
                    <a:schemeClr val="tx1"/>
                  </a:solidFill>
                  <a:latin typeface="Arial" pitchFamily="34" charset="0"/>
                </a:defRPr>
              </a:lvl2pPr>
              <a:lvl3pPr marL="1143000" indent="-228600" defTabSz="684213" eaLnBrk="0" hangingPunct="0">
                <a:defRPr>
                  <a:solidFill>
                    <a:schemeClr val="tx1"/>
                  </a:solidFill>
                  <a:latin typeface="Arial" pitchFamily="34" charset="0"/>
                </a:defRPr>
              </a:lvl3pPr>
              <a:lvl4pPr marL="1600200" indent="-228600" defTabSz="684213" eaLnBrk="0" hangingPunct="0">
                <a:defRPr>
                  <a:solidFill>
                    <a:schemeClr val="tx1"/>
                  </a:solidFill>
                  <a:latin typeface="Arial" pitchFamily="34" charset="0"/>
                </a:defRPr>
              </a:lvl4pPr>
              <a:lvl5pPr marL="2057400" indent="-228600" defTabSz="684213" eaLnBrk="0" hangingPunct="0">
                <a:defRPr>
                  <a:solidFill>
                    <a:schemeClr val="tx1"/>
                  </a:solidFill>
                  <a:latin typeface="Arial" pitchFamily="34" charset="0"/>
                </a:defRPr>
              </a:lvl5pPr>
              <a:lvl6pPr marL="2514600" indent="-228600" defTabSz="684213" eaLnBrk="0" fontAlgn="base" hangingPunct="0">
                <a:spcBef>
                  <a:spcPct val="0"/>
                </a:spcBef>
                <a:spcAft>
                  <a:spcPct val="0"/>
                </a:spcAft>
                <a:defRPr>
                  <a:solidFill>
                    <a:schemeClr val="tx1"/>
                  </a:solidFill>
                  <a:latin typeface="Arial" pitchFamily="34" charset="0"/>
                </a:defRPr>
              </a:lvl6pPr>
              <a:lvl7pPr marL="2971800" indent="-228600" defTabSz="684213" eaLnBrk="0" fontAlgn="base" hangingPunct="0">
                <a:spcBef>
                  <a:spcPct val="0"/>
                </a:spcBef>
                <a:spcAft>
                  <a:spcPct val="0"/>
                </a:spcAft>
                <a:defRPr>
                  <a:solidFill>
                    <a:schemeClr val="tx1"/>
                  </a:solidFill>
                  <a:latin typeface="Arial" pitchFamily="34" charset="0"/>
                </a:defRPr>
              </a:lvl7pPr>
              <a:lvl8pPr marL="3429000" indent="-228600" defTabSz="684213" eaLnBrk="0" fontAlgn="base" hangingPunct="0">
                <a:spcBef>
                  <a:spcPct val="0"/>
                </a:spcBef>
                <a:spcAft>
                  <a:spcPct val="0"/>
                </a:spcAft>
                <a:defRPr>
                  <a:solidFill>
                    <a:schemeClr val="tx1"/>
                  </a:solidFill>
                  <a:latin typeface="Arial" pitchFamily="34" charset="0"/>
                </a:defRPr>
              </a:lvl8pPr>
              <a:lvl9pPr marL="3886200" indent="-228600" defTabSz="684213" eaLnBrk="0" fontAlgn="base" hangingPunct="0">
                <a:spcBef>
                  <a:spcPct val="0"/>
                </a:spcBef>
                <a:spcAft>
                  <a:spcPct val="0"/>
                </a:spcAft>
                <a:defRPr>
                  <a:solidFill>
                    <a:schemeClr val="tx1"/>
                  </a:solidFill>
                  <a:latin typeface="Arial" pitchFamily="34" charset="0"/>
                </a:defRPr>
              </a:lvl9pPr>
            </a:lstStyle>
            <a:p>
              <a:pPr lvl="0"/>
              <a:r>
                <a:rPr lang="en-US" sz="2400" b="1" dirty="0" err="1">
                  <a:solidFill>
                    <a:srgbClr val="00B050"/>
                  </a:solidFill>
                </a:rPr>
                <a:t>Thế</a:t>
              </a:r>
              <a:r>
                <a:rPr lang="en-US" sz="2400" b="1" dirty="0">
                  <a:solidFill>
                    <a:srgbClr val="00B050"/>
                  </a:solidFill>
                </a:rPr>
                <a:t> </a:t>
              </a:r>
              <a:r>
                <a:rPr lang="en-US" sz="2400" b="1" dirty="0" err="1">
                  <a:solidFill>
                    <a:srgbClr val="00B050"/>
                  </a:solidFill>
                </a:rPr>
                <a:t>đột</a:t>
              </a:r>
              <a:r>
                <a:rPr lang="en-US" sz="2400" b="1" dirty="0">
                  <a:solidFill>
                    <a:srgbClr val="00B050"/>
                  </a:solidFill>
                </a:rPr>
                <a:t> </a:t>
              </a:r>
              <a:r>
                <a:rPr lang="en-US" sz="2400" b="1" dirty="0" err="1">
                  <a:solidFill>
                    <a:srgbClr val="00B050"/>
                  </a:solidFill>
                </a:rPr>
                <a:t>biến</a:t>
              </a:r>
              <a:r>
                <a:rPr lang="en-US" sz="2400" b="1" dirty="0">
                  <a:solidFill>
                    <a:srgbClr val="00B050"/>
                  </a:solidFill>
                </a:rPr>
                <a:t> </a:t>
              </a:r>
              <a:r>
                <a:rPr lang="en-US" sz="2400" b="1" dirty="0" err="1">
                  <a:solidFill>
                    <a:srgbClr val="00B050"/>
                  </a:solidFill>
                </a:rPr>
                <a:t>là</a:t>
              </a:r>
              <a:r>
                <a:rPr lang="en-US" sz="2400" b="1" dirty="0">
                  <a:solidFill>
                    <a:srgbClr val="00B050"/>
                  </a:solidFill>
                </a:rPr>
                <a:t> </a:t>
              </a:r>
              <a:r>
                <a:rPr lang="en-US" sz="2400" b="1" dirty="0" err="1">
                  <a:solidFill>
                    <a:srgbClr val="00B050"/>
                  </a:solidFill>
                </a:rPr>
                <a:t>gì</a:t>
              </a:r>
              <a:r>
                <a:rPr lang="en-US" sz="2400" b="1" dirty="0">
                  <a:solidFill>
                    <a:srgbClr val="00B050"/>
                  </a:solidFill>
                </a:rPr>
                <a:t>?</a:t>
              </a:r>
            </a:p>
          </p:txBody>
        </p:sp>
      </p:grpSp>
      <p:grpSp>
        <p:nvGrpSpPr>
          <p:cNvPr id="17" name="组合 29"/>
          <p:cNvGrpSpPr>
            <a:grpSpLocks/>
          </p:cNvGrpSpPr>
          <p:nvPr/>
        </p:nvGrpSpPr>
        <p:grpSpPr bwMode="auto">
          <a:xfrm>
            <a:off x="2651138" y="3236725"/>
            <a:ext cx="4358342" cy="465137"/>
            <a:chOff x="2370553" y="2338141"/>
            <a:chExt cx="5811712" cy="620959"/>
          </a:xfrm>
        </p:grpSpPr>
        <p:sp>
          <p:nvSpPr>
            <p:cNvPr id="18" name="Freeform 5"/>
            <p:cNvSpPr>
              <a:spLocks/>
            </p:cNvSpPr>
            <p:nvPr/>
          </p:nvSpPr>
          <p:spPr bwMode="auto">
            <a:xfrm>
              <a:off x="4081792" y="2810532"/>
              <a:ext cx="3672000" cy="148568"/>
            </a:xfrm>
            <a:custGeom>
              <a:avLst/>
              <a:gdLst>
                <a:gd name="T0" fmla="*/ 2147483647 w 2288"/>
                <a:gd name="T1" fmla="*/ 2147483647 h 38"/>
                <a:gd name="T2" fmla="*/ 2147483647 w 2288"/>
                <a:gd name="T3" fmla="*/ 2147483647 h 38"/>
                <a:gd name="T4" fmla="*/ 2147483647 w 2288"/>
                <a:gd name="T5" fmla="*/ 2147483647 h 38"/>
                <a:gd name="T6" fmla="*/ 2147483647 w 2288"/>
                <a:gd name="T7" fmla="*/ 2147483647 h 38"/>
                <a:gd name="T8" fmla="*/ 2147483647 w 2288"/>
                <a:gd name="T9" fmla="*/ 2147483647 h 38"/>
                <a:gd name="T10" fmla="*/ 2147483647 w 2288"/>
                <a:gd name="T11" fmla="*/ 2147483647 h 38"/>
                <a:gd name="T12" fmla="*/ 2147483647 w 2288"/>
                <a:gd name="T13" fmla="*/ 2147483647 h 38"/>
                <a:gd name="T14" fmla="*/ 2147483647 w 2288"/>
                <a:gd name="T15" fmla="*/ 2147483647 h 38"/>
                <a:gd name="T16" fmla="*/ 2147483647 w 2288"/>
                <a:gd name="T17" fmla="*/ 2147483647 h 38"/>
                <a:gd name="T18" fmla="*/ 2147483647 w 2288"/>
                <a:gd name="T19" fmla="*/ 2147483647 h 38"/>
                <a:gd name="T20" fmla="*/ 2147483647 w 2288"/>
                <a:gd name="T21" fmla="*/ 2147483647 h 38"/>
                <a:gd name="T22" fmla="*/ 2147483647 w 2288"/>
                <a:gd name="T23" fmla="*/ 2147483647 h 38"/>
                <a:gd name="T24" fmla="*/ 2147483647 w 2288"/>
                <a:gd name="T25" fmla="*/ 2147483647 h 38"/>
                <a:gd name="T26" fmla="*/ 2147483647 w 2288"/>
                <a:gd name="T27" fmla="*/ 2147483647 h 38"/>
                <a:gd name="T28" fmla="*/ 2147483647 w 2288"/>
                <a:gd name="T29" fmla="*/ 2147483647 h 38"/>
                <a:gd name="T30" fmla="*/ 2147483647 w 2288"/>
                <a:gd name="T31" fmla="*/ 2147483647 h 38"/>
                <a:gd name="T32" fmla="*/ 2147483647 w 2288"/>
                <a:gd name="T33" fmla="*/ 2147483647 h 38"/>
                <a:gd name="T34" fmla="*/ 2147483647 w 2288"/>
                <a:gd name="T35" fmla="*/ 2147483647 h 38"/>
                <a:gd name="T36" fmla="*/ 2147483647 w 2288"/>
                <a:gd name="T37" fmla="*/ 2147483647 h 38"/>
                <a:gd name="T38" fmla="*/ 2147483647 w 2288"/>
                <a:gd name="T39" fmla="*/ 2147483647 h 38"/>
                <a:gd name="T40" fmla="*/ 2147483647 w 2288"/>
                <a:gd name="T41" fmla="*/ 2147483647 h 38"/>
                <a:gd name="T42" fmla="*/ 2147483647 w 2288"/>
                <a:gd name="T43" fmla="*/ 2147483647 h 38"/>
                <a:gd name="T44" fmla="*/ 2147483647 w 2288"/>
                <a:gd name="T45" fmla="*/ 2147483647 h 38"/>
                <a:gd name="T46" fmla="*/ 2147483647 w 2288"/>
                <a:gd name="T47" fmla="*/ 2147483647 h 38"/>
                <a:gd name="T48" fmla="*/ 2147483647 w 2288"/>
                <a:gd name="T49" fmla="*/ 2147483647 h 38"/>
                <a:gd name="T50" fmla="*/ 2147483647 w 2288"/>
                <a:gd name="T51" fmla="*/ 2147483647 h 38"/>
                <a:gd name="T52" fmla="*/ 2147483647 w 2288"/>
                <a:gd name="T53" fmla="*/ 2147483647 h 38"/>
                <a:gd name="T54" fmla="*/ 2147483647 w 2288"/>
                <a:gd name="T55" fmla="*/ 2147483647 h 38"/>
                <a:gd name="T56" fmla="*/ 2147483647 w 2288"/>
                <a:gd name="T57" fmla="*/ 2147483647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a:noFill/>
            </a:ln>
            <a:extLst>
              <a:ext uri="{91240B29-F687-4F45-9708-019B960494DF}">
                <a14:hiddenLine xmlns:a14="http://schemas.microsoft.com/office/drawing/2010/main" w="38100">
                  <a:solidFill>
                    <a:srgbClr val="000000"/>
                  </a:solidFill>
                  <a:prstDash val="sysDash"/>
                  <a:round/>
                  <a:headEnd/>
                  <a:tailEnd/>
                </a14:hiddenLine>
              </a:ext>
            </a:extLst>
          </p:spPr>
          <p:txBody>
            <a:bodyPr/>
            <a:lstStyle/>
            <a:p>
              <a:endParaRPr lang="en-US" b="1">
                <a:solidFill>
                  <a:srgbClr val="00B050"/>
                </a:solidFill>
              </a:endParaRPr>
            </a:p>
          </p:txBody>
        </p:sp>
        <p:sp>
          <p:nvSpPr>
            <p:cNvPr id="20" name="文本框 31"/>
            <p:cNvSpPr txBox="1">
              <a:spLocks noChangeArrowheads="1"/>
            </p:cNvSpPr>
            <p:nvPr/>
          </p:nvSpPr>
          <p:spPr bwMode="auto">
            <a:xfrm>
              <a:off x="2370553" y="2338141"/>
              <a:ext cx="5811712" cy="61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eaLnBrk="0" hangingPunct="0">
                <a:defRPr>
                  <a:solidFill>
                    <a:schemeClr val="tx1"/>
                  </a:solidFill>
                  <a:latin typeface="Arial" pitchFamily="34" charset="0"/>
                </a:defRPr>
              </a:lvl1pPr>
              <a:lvl2pPr marL="742950" indent="-285750" defTabSz="684213" eaLnBrk="0" hangingPunct="0">
                <a:defRPr>
                  <a:solidFill>
                    <a:schemeClr val="tx1"/>
                  </a:solidFill>
                  <a:latin typeface="Arial" pitchFamily="34" charset="0"/>
                </a:defRPr>
              </a:lvl2pPr>
              <a:lvl3pPr marL="1143000" indent="-228600" defTabSz="684213" eaLnBrk="0" hangingPunct="0">
                <a:defRPr>
                  <a:solidFill>
                    <a:schemeClr val="tx1"/>
                  </a:solidFill>
                  <a:latin typeface="Arial" pitchFamily="34" charset="0"/>
                </a:defRPr>
              </a:lvl3pPr>
              <a:lvl4pPr marL="1600200" indent="-228600" defTabSz="684213" eaLnBrk="0" hangingPunct="0">
                <a:defRPr>
                  <a:solidFill>
                    <a:schemeClr val="tx1"/>
                  </a:solidFill>
                  <a:latin typeface="Arial" pitchFamily="34" charset="0"/>
                </a:defRPr>
              </a:lvl4pPr>
              <a:lvl5pPr marL="2057400" indent="-228600" defTabSz="684213" eaLnBrk="0" hangingPunct="0">
                <a:defRPr>
                  <a:solidFill>
                    <a:schemeClr val="tx1"/>
                  </a:solidFill>
                  <a:latin typeface="Arial" pitchFamily="34" charset="0"/>
                </a:defRPr>
              </a:lvl5pPr>
              <a:lvl6pPr marL="2514600" indent="-228600" defTabSz="684213" eaLnBrk="0" fontAlgn="base" hangingPunct="0">
                <a:spcBef>
                  <a:spcPct val="0"/>
                </a:spcBef>
                <a:spcAft>
                  <a:spcPct val="0"/>
                </a:spcAft>
                <a:defRPr>
                  <a:solidFill>
                    <a:schemeClr val="tx1"/>
                  </a:solidFill>
                  <a:latin typeface="Arial" pitchFamily="34" charset="0"/>
                </a:defRPr>
              </a:lvl6pPr>
              <a:lvl7pPr marL="2971800" indent="-228600" defTabSz="684213" eaLnBrk="0" fontAlgn="base" hangingPunct="0">
                <a:spcBef>
                  <a:spcPct val="0"/>
                </a:spcBef>
                <a:spcAft>
                  <a:spcPct val="0"/>
                </a:spcAft>
                <a:defRPr>
                  <a:solidFill>
                    <a:schemeClr val="tx1"/>
                  </a:solidFill>
                  <a:latin typeface="Arial" pitchFamily="34" charset="0"/>
                </a:defRPr>
              </a:lvl7pPr>
              <a:lvl8pPr marL="3429000" indent="-228600" defTabSz="684213" eaLnBrk="0" fontAlgn="base" hangingPunct="0">
                <a:spcBef>
                  <a:spcPct val="0"/>
                </a:spcBef>
                <a:spcAft>
                  <a:spcPct val="0"/>
                </a:spcAft>
                <a:defRPr>
                  <a:solidFill>
                    <a:schemeClr val="tx1"/>
                  </a:solidFill>
                  <a:latin typeface="Arial" pitchFamily="34" charset="0"/>
                </a:defRPr>
              </a:lvl8pPr>
              <a:lvl9pPr marL="3886200" indent="-228600" defTabSz="684213" eaLnBrk="0" fontAlgn="base" hangingPunct="0">
                <a:spcBef>
                  <a:spcPct val="0"/>
                </a:spcBef>
                <a:spcAft>
                  <a:spcPct val="0"/>
                </a:spcAft>
                <a:defRPr>
                  <a:solidFill>
                    <a:schemeClr val="tx1"/>
                  </a:solidFill>
                  <a:latin typeface="Arial" pitchFamily="34" charset="0"/>
                </a:defRPr>
              </a:lvl9pPr>
            </a:lstStyle>
            <a:p>
              <a:pPr lvl="0"/>
              <a:r>
                <a:rPr lang="en-US" sz="2400" b="1">
                  <a:solidFill>
                    <a:srgbClr val="00B050"/>
                  </a:solidFill>
                </a:rPr>
                <a:t>Tác nhân nào gây đột biến?</a:t>
              </a:r>
            </a:p>
          </p:txBody>
        </p:sp>
      </p:grpSp>
      <p:grpSp>
        <p:nvGrpSpPr>
          <p:cNvPr id="21" name="Group 15"/>
          <p:cNvGrpSpPr>
            <a:grpSpLocks noChangeAspect="1"/>
          </p:cNvGrpSpPr>
          <p:nvPr/>
        </p:nvGrpSpPr>
        <p:grpSpPr bwMode="auto">
          <a:xfrm>
            <a:off x="1354739" y="2339098"/>
            <a:ext cx="1360831" cy="1614387"/>
            <a:chOff x="1618" y="1411"/>
            <a:chExt cx="1382" cy="1864"/>
          </a:xfrm>
          <a:solidFill>
            <a:schemeClr val="accent5"/>
          </a:solidFill>
        </p:grpSpPr>
        <p:sp>
          <p:nvSpPr>
            <p:cNvPr id="22"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341" fontAlgn="auto">
                <a:spcBef>
                  <a:spcPts val="0"/>
                </a:spcBef>
                <a:spcAft>
                  <a:spcPts val="0"/>
                </a:spcAft>
                <a:defRPr/>
              </a:pPr>
              <a:endParaRPr lang="zh-CN" altLang="en-US" sz="1400">
                <a:solidFill>
                  <a:srgbClr val="00B050"/>
                </a:solidFill>
                <a:latin typeface="Aria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341" fontAlgn="auto">
                <a:spcBef>
                  <a:spcPts val="0"/>
                </a:spcBef>
                <a:spcAft>
                  <a:spcPts val="0"/>
                </a:spcAft>
                <a:defRPr/>
              </a:pPr>
              <a:endParaRPr lang="zh-CN" altLang="en-US" sz="1400">
                <a:solidFill>
                  <a:srgbClr val="00B050"/>
                </a:solidFill>
                <a:latin typeface="Arial"/>
              </a:endParaRPr>
            </a:p>
          </p:txBody>
        </p:sp>
        <p:sp>
          <p:nvSpPr>
            <p:cNvPr id="27"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341" fontAlgn="auto">
                <a:spcBef>
                  <a:spcPts val="0"/>
                </a:spcBef>
                <a:spcAft>
                  <a:spcPts val="0"/>
                </a:spcAft>
                <a:defRPr/>
              </a:pPr>
              <a:endParaRPr lang="zh-CN" altLang="en-US" sz="1400">
                <a:solidFill>
                  <a:srgbClr val="00B050"/>
                </a:solidFill>
                <a:latin typeface="Arial"/>
              </a:endParaRPr>
            </a:p>
          </p:txBody>
        </p:sp>
        <p:sp>
          <p:nvSpPr>
            <p:cNvPr id="28"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341" fontAlgn="auto">
                <a:spcBef>
                  <a:spcPts val="0"/>
                </a:spcBef>
                <a:spcAft>
                  <a:spcPts val="0"/>
                </a:spcAft>
                <a:defRPr/>
              </a:pPr>
              <a:endParaRPr lang="zh-CN" altLang="en-US" sz="1400">
                <a:solidFill>
                  <a:srgbClr val="00B050"/>
                </a:solidFill>
                <a:latin typeface="Arial"/>
              </a:endParaRPr>
            </a:p>
          </p:txBody>
        </p:sp>
        <p:sp>
          <p:nvSpPr>
            <p:cNvPr id="29"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341" fontAlgn="auto">
                <a:spcBef>
                  <a:spcPts val="0"/>
                </a:spcBef>
                <a:spcAft>
                  <a:spcPts val="0"/>
                </a:spcAft>
                <a:defRPr/>
              </a:pPr>
              <a:endParaRPr lang="zh-CN" altLang="en-US" sz="1400">
                <a:solidFill>
                  <a:srgbClr val="00B050"/>
                </a:solidFill>
                <a:latin typeface="Arial"/>
              </a:endParaRPr>
            </a:p>
          </p:txBody>
        </p:sp>
        <p:sp>
          <p:nvSpPr>
            <p:cNvPr id="30"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341" fontAlgn="auto">
                <a:spcBef>
                  <a:spcPts val="0"/>
                </a:spcBef>
                <a:spcAft>
                  <a:spcPts val="0"/>
                </a:spcAft>
                <a:defRPr/>
              </a:pPr>
              <a:endParaRPr lang="zh-CN" altLang="en-US" sz="1400">
                <a:solidFill>
                  <a:srgbClr val="00B050"/>
                </a:solidFill>
                <a:latin typeface="Arial"/>
              </a:endParaRPr>
            </a:p>
          </p:txBody>
        </p:sp>
        <p:sp>
          <p:nvSpPr>
            <p:cNvPr id="31"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341" fontAlgn="auto">
                <a:spcBef>
                  <a:spcPts val="0"/>
                </a:spcBef>
                <a:spcAft>
                  <a:spcPts val="0"/>
                </a:spcAft>
                <a:defRPr/>
              </a:pPr>
              <a:endParaRPr lang="zh-CN" altLang="en-US" sz="1400">
                <a:solidFill>
                  <a:srgbClr val="00B050"/>
                </a:solidFill>
                <a:latin typeface="Arial"/>
              </a:endParaRPr>
            </a:p>
          </p:txBody>
        </p:sp>
      </p:grpSp>
    </p:spTree>
    <p:custDataLst>
      <p:tags r:id="rId1"/>
    </p:custDataLst>
    <p:extLst>
      <p:ext uri="{BB962C8B-B14F-4D97-AF65-F5344CB8AC3E}">
        <p14:creationId xmlns:p14="http://schemas.microsoft.com/office/powerpoint/2010/main" val="1431562764"/>
      </p:ext>
    </p:extLst>
  </p:cSld>
  <p:clrMapOvr>
    <a:masterClrMapping/>
  </p:clrMapOvr>
  <mc:AlternateContent xmlns:mc="http://schemas.openxmlformats.org/markup-compatibility/2006" xmlns:p14="http://schemas.microsoft.com/office/powerpoint/2010/main">
    <mc:Choice Requires="p14">
      <p:transition spd="slow" p14:dur="1200" advTm="69148">
        <p14:prism/>
      </p:transition>
    </mc:Choice>
    <mc:Fallback xmlns="">
      <p:transition spd="slow" advTm="691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1250"/>
                            </p:stCondLst>
                            <p:childTnLst>
                              <p:par>
                                <p:cTn id="12" presetID="31"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ppt_w</p:attrName>
                                        </p:attrNameLst>
                                      </p:cBhvr>
                                      <p:tavLst>
                                        <p:tav tm="0">
                                          <p:val>
                                            <p:fltVal val="0"/>
                                          </p:val>
                                        </p:tav>
                                        <p:tav tm="100000">
                                          <p:val>
                                            <p:strVal val="#ppt_w"/>
                                          </p:val>
                                        </p:tav>
                                      </p:tavLst>
                                    </p:anim>
                                    <p:anim calcmode="lin" valueType="num">
                                      <p:cBhvr>
                                        <p:cTn id="15" dur="1000" fill="hold"/>
                                        <p:tgtEl>
                                          <p:spTgt spid="21"/>
                                        </p:tgtEl>
                                        <p:attrNameLst>
                                          <p:attrName>ppt_h</p:attrName>
                                        </p:attrNameLst>
                                      </p:cBhvr>
                                      <p:tavLst>
                                        <p:tav tm="0">
                                          <p:val>
                                            <p:fltVal val="0"/>
                                          </p:val>
                                        </p:tav>
                                        <p:tav tm="100000">
                                          <p:val>
                                            <p:strVal val="#ppt_h"/>
                                          </p:val>
                                        </p:tav>
                                      </p:tavLst>
                                    </p:anim>
                                    <p:anim calcmode="lin" valueType="num">
                                      <p:cBhvr>
                                        <p:cTn id="16" dur="1000" fill="hold"/>
                                        <p:tgtEl>
                                          <p:spTgt spid="21"/>
                                        </p:tgtEl>
                                        <p:attrNameLst>
                                          <p:attrName>style.rotation</p:attrName>
                                        </p:attrNameLst>
                                      </p:cBhvr>
                                      <p:tavLst>
                                        <p:tav tm="0">
                                          <p:val>
                                            <p:fltVal val="90"/>
                                          </p:val>
                                        </p:tav>
                                        <p:tav tm="100000">
                                          <p:val>
                                            <p:fltVal val="0"/>
                                          </p:val>
                                        </p:tav>
                                      </p:tavLst>
                                    </p:anim>
                                    <p:animEffect transition="in" filter="fade">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ppt_x</p:attrName>
                                        </p:attrNameLst>
                                      </p:cBhvr>
                                      <p:tavLst>
                                        <p:tav tm="0">
                                          <p:val>
                                            <p:strVal val="#ppt_x-#ppt_w*1.125000"/>
                                          </p:val>
                                        </p:tav>
                                        <p:tav tm="100000">
                                          <p:val>
                                            <p:strVal val="#ppt_x"/>
                                          </p:val>
                                        </p:tav>
                                      </p:tavLst>
                                    </p:anim>
                                    <p:animEffect transition="in" filter="wipe(righ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ppt_x</p:attrName>
                                        </p:attrNameLst>
                                      </p:cBhvr>
                                      <p:tavLst>
                                        <p:tav tm="0">
                                          <p:val>
                                            <p:strVal val="#ppt_x-#ppt_w*1.125000"/>
                                          </p:val>
                                        </p:tav>
                                        <p:tav tm="100000">
                                          <p:val>
                                            <p:strVal val="#ppt_x"/>
                                          </p:val>
                                        </p:tav>
                                      </p:tavLst>
                                    </p:anim>
                                    <p:animEffect transition="in" filter="wipe(righ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9"/>
                                        </p:tgtEl>
                                        <p:attrNameLst>
                                          <p:attrName>style.visibility</p:attrName>
                                        </p:attrNameLst>
                                      </p:cBhvr>
                                      <p:to>
                                        <p:strVal val="visible"/>
                                      </p:to>
                                    </p:set>
                                    <p:anim calcmode="discrete" valueType="clr">
                                      <p:cBhvr override="childStyle">
                                        <p:cTn id="54"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9"/>
                                        </p:tgtEl>
                                        <p:attrNameLst>
                                          <p:attrName>fillcolor</p:attrName>
                                        </p:attrNameLst>
                                      </p:cBhvr>
                                      <p:tavLst>
                                        <p:tav tm="0">
                                          <p:val>
                                            <p:clrVal>
                                              <a:schemeClr val="accent2"/>
                                            </p:clrVal>
                                          </p:val>
                                        </p:tav>
                                        <p:tav tm="50000">
                                          <p:val>
                                            <p:clrVal>
                                              <a:schemeClr val="hlink"/>
                                            </p:clrVal>
                                          </p:val>
                                        </p:tav>
                                      </p:tavLst>
                                    </p:anim>
                                    <p:set>
                                      <p:cBhvr>
                                        <p:cTn id="56" dur="80"/>
                                        <p:tgtEl>
                                          <p:spTgt spid="19"/>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24"/>
                                        </p:tgtEl>
                                        <p:attrNameLst>
                                          <p:attrName>style.visibility</p:attrName>
                                        </p:attrNameLst>
                                      </p:cBhvr>
                                      <p:to>
                                        <p:strVal val="visible"/>
                                      </p:to>
                                    </p:set>
                                    <p:anim calcmode="discrete" valueType="clr">
                                      <p:cBhvr override="childStyle">
                                        <p:cTn id="61"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24"/>
                                        </p:tgtEl>
                                        <p:attrNameLst>
                                          <p:attrName>fillcolor</p:attrName>
                                        </p:attrNameLst>
                                      </p:cBhvr>
                                      <p:tavLst>
                                        <p:tav tm="0">
                                          <p:val>
                                            <p:clrVal>
                                              <a:schemeClr val="accent2"/>
                                            </p:clrVal>
                                          </p:val>
                                        </p:tav>
                                        <p:tav tm="50000">
                                          <p:val>
                                            <p:clrVal>
                                              <a:schemeClr val="hlink"/>
                                            </p:clrVal>
                                          </p:val>
                                        </p:tav>
                                      </p:tavLst>
                                    </p:anim>
                                    <p:set>
                                      <p:cBhvr>
                                        <p:cTn id="63"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47" y="3068961"/>
            <a:ext cx="3191599" cy="207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9448" y="89225"/>
            <a:ext cx="3334148" cy="245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2895" y="2541054"/>
            <a:ext cx="3708167" cy="246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5347" y="54371"/>
            <a:ext cx="3327400" cy="307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5946067" y="209550"/>
            <a:ext cx="16818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b="1" dirty="0" err="1">
                <a:solidFill>
                  <a:schemeClr val="bg1"/>
                </a:solidFill>
                <a:latin typeface="Times New Roman" panose="02020603050405020304" pitchFamily="18" charset="0"/>
                <a:cs typeface="Times New Roman" panose="02020603050405020304" pitchFamily="18" charset="0"/>
              </a:rPr>
              <a:t>Hươu</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sáu</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chân</a:t>
            </a:r>
            <a:endParaRPr lang="en-US" altLang="vi-VN" b="1"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5817394" y="3037285"/>
            <a:ext cx="18229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b="1" dirty="0" err="1">
                <a:solidFill>
                  <a:schemeClr val="bg1"/>
                </a:solidFill>
                <a:latin typeface="Times New Roman" panose="02020603050405020304" pitchFamily="18" charset="0"/>
                <a:cs typeface="Times New Roman" panose="02020603050405020304" pitchFamily="18" charset="0"/>
              </a:rPr>
              <a:t>Người</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bạch</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tạng</a:t>
            </a:r>
            <a:endParaRPr lang="en-US" altLang="vi-VN" b="1"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508922" y="3221951"/>
            <a:ext cx="13901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b="1" dirty="0" err="1">
                <a:solidFill>
                  <a:schemeClr val="bg1"/>
                </a:solidFill>
                <a:latin typeface="Times New Roman" panose="02020603050405020304" pitchFamily="18" charset="0"/>
                <a:cs typeface="Times New Roman" panose="02020603050405020304" pitchFamily="18" charset="0"/>
              </a:rPr>
              <a:t>Rùa</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hai</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đầu</a:t>
            </a:r>
            <a:endParaRPr lang="en-US" altLang="vi-VN"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157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43350" y="400050"/>
            <a:ext cx="382905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4000" b="1">
                <a:solidFill>
                  <a:srgbClr val="FFFF00"/>
                </a:solidFill>
                <a:latin typeface="Times New Roman" panose="02020603050405020304" pitchFamily="18" charset="0"/>
                <a:cs typeface="Times New Roman" panose="02020603050405020304" pitchFamily="18" charset="0"/>
              </a:rPr>
              <a:t>Động vật</a:t>
            </a:r>
          </a:p>
        </p:txBody>
      </p:sp>
      <p:sp>
        <p:nvSpPr>
          <p:cNvPr id="11" name="Rectangle 10"/>
          <p:cNvSpPr/>
          <p:nvPr/>
        </p:nvSpPr>
        <p:spPr>
          <a:xfrm>
            <a:off x="3886200" y="1714500"/>
            <a:ext cx="3829050" cy="74295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4000" b="1">
                <a:solidFill>
                  <a:srgbClr val="FFFF00"/>
                </a:solidFill>
                <a:latin typeface="Times New Roman" panose="02020603050405020304" pitchFamily="18" charset="0"/>
                <a:cs typeface="Times New Roman" panose="02020603050405020304" pitchFamily="18" charset="0"/>
              </a:rPr>
              <a:t>Thực vật</a:t>
            </a:r>
          </a:p>
        </p:txBody>
      </p:sp>
      <p:sp>
        <p:nvSpPr>
          <p:cNvPr id="12" name="Rectangle 11"/>
          <p:cNvSpPr/>
          <p:nvPr/>
        </p:nvSpPr>
        <p:spPr>
          <a:xfrm>
            <a:off x="3886200" y="2971800"/>
            <a:ext cx="3817144"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4000" b="1">
                <a:solidFill>
                  <a:srgbClr val="FFFF00"/>
                </a:solidFill>
                <a:latin typeface="Times New Roman" panose="02020603050405020304" pitchFamily="18" charset="0"/>
                <a:cs typeface="Times New Roman" panose="02020603050405020304" pitchFamily="18" charset="0"/>
              </a:rPr>
              <a:t>Nấm</a:t>
            </a:r>
          </a:p>
        </p:txBody>
      </p:sp>
      <p:cxnSp>
        <p:nvCxnSpPr>
          <p:cNvPr id="15" name="Straight Arrow Connector 14"/>
          <p:cNvCxnSpPr>
            <a:stCxn id="8" idx="6"/>
            <a:endCxn id="10" idx="1"/>
          </p:cNvCxnSpPr>
          <p:nvPr/>
        </p:nvCxnSpPr>
        <p:spPr>
          <a:xfrm flipV="1">
            <a:off x="2581275" y="714376"/>
            <a:ext cx="1352550" cy="15656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1"/>
            <a:endCxn id="11" idx="1"/>
          </p:cNvCxnSpPr>
          <p:nvPr/>
        </p:nvCxnSpPr>
        <p:spPr>
          <a:xfrm>
            <a:off x="3871913" y="208597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noChangeShapeType="1"/>
            <a:stCxn id="8" idx="6"/>
            <a:endCxn id="11" idx="1"/>
          </p:cNvCxnSpPr>
          <p:nvPr/>
        </p:nvCxnSpPr>
        <p:spPr bwMode="auto">
          <a:xfrm flipV="1">
            <a:off x="2581275" y="2085976"/>
            <a:ext cx="1290638" cy="194072"/>
          </a:xfrm>
          <a:prstGeom prst="straightConnector1">
            <a:avLst/>
          </a:prstGeom>
          <a:noFill/>
          <a:ln w="38100" algn="ctr">
            <a:solidFill>
              <a:srgbClr val="28A0BE"/>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21"/>
          <p:cNvCxnSpPr>
            <a:stCxn id="8" idx="6"/>
            <a:endCxn id="12" idx="1"/>
          </p:cNvCxnSpPr>
          <p:nvPr/>
        </p:nvCxnSpPr>
        <p:spPr>
          <a:xfrm>
            <a:off x="2581275" y="2280048"/>
            <a:ext cx="1295400" cy="10632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Rectangle 11"/>
          <p:cNvSpPr/>
          <p:nvPr/>
        </p:nvSpPr>
        <p:spPr>
          <a:xfrm>
            <a:off x="3943350" y="4057650"/>
            <a:ext cx="3817144"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4000" b="1">
                <a:solidFill>
                  <a:srgbClr val="FFFF00"/>
                </a:solidFill>
                <a:latin typeface="Times New Roman" panose="02020603050405020304" pitchFamily="18" charset="0"/>
                <a:cs typeface="Times New Roman" panose="02020603050405020304" pitchFamily="18" charset="0"/>
              </a:rPr>
              <a:t>VSV</a:t>
            </a:r>
          </a:p>
        </p:txBody>
      </p:sp>
      <p:sp>
        <p:nvSpPr>
          <p:cNvPr id="57355" name="Line 11"/>
          <p:cNvSpPr>
            <a:spLocks noChangeShapeType="1"/>
          </p:cNvSpPr>
          <p:nvPr/>
        </p:nvSpPr>
        <p:spPr bwMode="auto">
          <a:xfrm>
            <a:off x="2514600" y="2343150"/>
            <a:ext cx="1371600" cy="2057400"/>
          </a:xfrm>
          <a:prstGeom prst="line">
            <a:avLst/>
          </a:prstGeom>
          <a:noFill/>
          <a:ln w="38100">
            <a:solidFill>
              <a:srgbClr val="28AEE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8" name="Oval 7"/>
          <p:cNvSpPr/>
          <p:nvPr/>
        </p:nvSpPr>
        <p:spPr>
          <a:xfrm>
            <a:off x="762000" y="355996"/>
            <a:ext cx="1962150" cy="3282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40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SV bị đột biến</a:t>
            </a:r>
          </a:p>
        </p:txBody>
      </p:sp>
    </p:spTree>
    <p:extLst>
      <p:ext uri="{BB962C8B-B14F-4D97-AF65-F5344CB8AC3E}">
        <p14:creationId xmlns:p14="http://schemas.microsoft.com/office/powerpoint/2010/main" val="155835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57355"/>
                                        </p:tgtEl>
                                        <p:attrNameLst>
                                          <p:attrName>style.visibility</p:attrName>
                                        </p:attrNameLst>
                                      </p:cBhvr>
                                      <p:to>
                                        <p:strVal val="visible"/>
                                      </p:to>
                                    </p:set>
                                    <p:animEffect transition="in" filter="diamond(in)">
                                      <p:cBhvr>
                                        <p:cTn id="37" dur="1000"/>
                                        <p:tgtEl>
                                          <p:spTgt spid="57355"/>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diamond(in)">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200" y="115855"/>
            <a:ext cx="7239000" cy="461665"/>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I. KHÁI NIỆM VÀ CÁC DẠNG ĐỘT BIẾN GEN</a:t>
            </a:r>
          </a:p>
        </p:txBody>
      </p:sp>
      <p:sp>
        <p:nvSpPr>
          <p:cNvPr id="5" name="TextBox 4"/>
          <p:cNvSpPr txBox="1"/>
          <p:nvPr/>
        </p:nvSpPr>
        <p:spPr>
          <a:xfrm>
            <a:off x="609600" y="563570"/>
            <a:ext cx="2667000" cy="461665"/>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1. </a:t>
            </a:r>
            <a:r>
              <a:rPr lang="en-US" sz="2400" b="1" dirty="0" err="1">
                <a:solidFill>
                  <a:srgbClr val="0070C0"/>
                </a:solidFill>
                <a:latin typeface="Times New Roman" pitchFamily="18" charset="0"/>
                <a:cs typeface="Times New Roman" pitchFamily="18" charset="0"/>
              </a:rPr>
              <a:t>Khái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niệm</a:t>
            </a:r>
            <a:endParaRPr lang="en-US" sz="2400" b="1" dirty="0">
              <a:solidFill>
                <a:srgbClr val="0070C0"/>
              </a:solidFill>
              <a:latin typeface="Times New Roman" pitchFamily="18" charset="0"/>
              <a:cs typeface="Times New Roman" pitchFamily="18" charset="0"/>
            </a:endParaRPr>
          </a:p>
        </p:txBody>
      </p:sp>
      <p:sp>
        <p:nvSpPr>
          <p:cNvPr id="19" name="Text Box 6"/>
          <p:cNvSpPr txBox="1">
            <a:spLocks noChangeArrowheads="1"/>
          </p:cNvSpPr>
          <p:nvPr/>
        </p:nvSpPr>
        <p:spPr bwMode="auto">
          <a:xfrm>
            <a:off x="228600" y="1043035"/>
            <a:ext cx="861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FontTx/>
              <a:buChar char="-"/>
            </a:pPr>
            <a:r>
              <a:rPr lang="sv-SE" sz="2800" dirty="0">
                <a:solidFill>
                  <a:srgbClr val="0E00C0"/>
                </a:solidFill>
                <a:latin typeface="Times New Roman" pitchFamily="18" charset="0"/>
              </a:rPr>
              <a:t> Đột biến gen: những </a:t>
            </a:r>
            <a:r>
              <a:rPr lang="sv-SE" sz="2800" dirty="0">
                <a:solidFill>
                  <a:srgbClr val="FF0000"/>
                </a:solidFill>
                <a:latin typeface="Times New Roman" pitchFamily="18" charset="0"/>
              </a:rPr>
              <a:t>biến đổi nhỏ trong cấu trúc của gen</a:t>
            </a:r>
            <a:r>
              <a:rPr lang="sv-SE" sz="2800" dirty="0">
                <a:solidFill>
                  <a:srgbClr val="0E00C0"/>
                </a:solidFill>
                <a:latin typeface="Times New Roman" pitchFamily="18" charset="0"/>
              </a:rPr>
              <a:t>, thường liên quan đến 1 cặp Nu (đột biến điểm) hoặc một số cặp Nu.</a:t>
            </a:r>
          </a:p>
        </p:txBody>
      </p:sp>
      <p:sp>
        <p:nvSpPr>
          <p:cNvPr id="24" name="Text Box 8"/>
          <p:cNvSpPr txBox="1">
            <a:spLocks noChangeArrowheads="1"/>
          </p:cNvSpPr>
          <p:nvPr/>
        </p:nvSpPr>
        <p:spPr bwMode="auto">
          <a:xfrm>
            <a:off x="279400" y="2476608"/>
            <a:ext cx="8509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dirty="0">
                <a:solidFill>
                  <a:srgbClr val="0E00C0"/>
                </a:solidFill>
                <a:latin typeface="Times New Roman" pitchFamily="18" charset="0"/>
                <a:sym typeface="Wingdings 2" pitchFamily="18" charset="2"/>
              </a:rPr>
              <a:t>- </a:t>
            </a:r>
            <a:r>
              <a:rPr lang="en-US" sz="2800" dirty="0" err="1">
                <a:solidFill>
                  <a:srgbClr val="0E00C0"/>
                </a:solidFill>
                <a:latin typeface="Times New Roman" pitchFamily="18" charset="0"/>
                <a:sym typeface="Wingdings 2" pitchFamily="18" charset="2"/>
              </a:rPr>
              <a:t>Thể</a:t>
            </a:r>
            <a:r>
              <a:rPr lang="en-US" sz="2800" dirty="0">
                <a:solidFill>
                  <a:srgbClr val="0E00C0"/>
                </a:solidFill>
                <a:latin typeface="Times New Roman" pitchFamily="18" charset="0"/>
                <a:sym typeface="Wingdings 2" pitchFamily="18" charset="2"/>
              </a:rPr>
              <a:t> </a:t>
            </a:r>
            <a:r>
              <a:rPr lang="en-US" sz="2800" dirty="0" err="1">
                <a:solidFill>
                  <a:srgbClr val="0E00C0"/>
                </a:solidFill>
                <a:latin typeface="Times New Roman" pitchFamily="18" charset="0"/>
                <a:sym typeface="Wingdings 2" pitchFamily="18" charset="2"/>
              </a:rPr>
              <a:t>đột</a:t>
            </a:r>
            <a:r>
              <a:rPr lang="en-US" sz="2800" dirty="0">
                <a:solidFill>
                  <a:srgbClr val="0E00C0"/>
                </a:solidFill>
                <a:latin typeface="Times New Roman" pitchFamily="18" charset="0"/>
                <a:sym typeface="Wingdings 2" pitchFamily="18" charset="2"/>
              </a:rPr>
              <a:t> </a:t>
            </a:r>
            <a:r>
              <a:rPr lang="en-US" sz="2800" dirty="0" err="1">
                <a:solidFill>
                  <a:srgbClr val="0E00C0"/>
                </a:solidFill>
                <a:latin typeface="Times New Roman" pitchFamily="18" charset="0"/>
                <a:sym typeface="Wingdings 2" pitchFamily="18" charset="2"/>
              </a:rPr>
              <a:t>biến</a:t>
            </a:r>
            <a:r>
              <a:rPr lang="en-US" sz="2800" dirty="0">
                <a:solidFill>
                  <a:srgbClr val="0E00C0"/>
                </a:solidFill>
                <a:latin typeface="Times New Roman" pitchFamily="18" charset="0"/>
                <a:sym typeface="Wingdings 2" pitchFamily="18" charset="2"/>
              </a:rPr>
              <a:t>: </a:t>
            </a:r>
            <a:r>
              <a:rPr lang="en-US" sz="2800" dirty="0" err="1">
                <a:solidFill>
                  <a:srgbClr val="0E00C0"/>
                </a:solidFill>
                <a:latin typeface="Times New Roman" pitchFamily="18" charset="0"/>
                <a:sym typeface="Wingdings 2" pitchFamily="18" charset="2"/>
              </a:rPr>
              <a:t>những</a:t>
            </a:r>
            <a:r>
              <a:rPr lang="en-US" sz="2800" dirty="0">
                <a:solidFill>
                  <a:srgbClr val="0E00C0"/>
                </a:solidFill>
                <a:latin typeface="Times New Roman" pitchFamily="18" charset="0"/>
                <a:sym typeface="Wingdings 2" pitchFamily="18" charset="2"/>
              </a:rPr>
              <a:t> cá </a:t>
            </a:r>
            <a:r>
              <a:rPr lang="en-US" sz="2800" dirty="0" err="1">
                <a:solidFill>
                  <a:srgbClr val="0E00C0"/>
                </a:solidFill>
                <a:latin typeface="Times New Roman" pitchFamily="18" charset="0"/>
                <a:sym typeface="Wingdings 2" pitchFamily="18" charset="2"/>
              </a:rPr>
              <a:t>thể</a:t>
            </a:r>
            <a:r>
              <a:rPr lang="en-US" sz="2800" dirty="0">
                <a:solidFill>
                  <a:srgbClr val="0E00C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mang</a:t>
            </a:r>
            <a:r>
              <a:rPr lang="en-US" sz="2800" dirty="0">
                <a:solidFill>
                  <a:srgbClr val="FF000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đột</a:t>
            </a:r>
            <a:r>
              <a:rPr lang="en-US" sz="2800" dirty="0">
                <a:solidFill>
                  <a:srgbClr val="FF000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biến</a:t>
            </a:r>
            <a:r>
              <a:rPr lang="en-US" sz="2800" dirty="0">
                <a:solidFill>
                  <a:srgbClr val="FF0000"/>
                </a:solidFill>
                <a:latin typeface="Times New Roman" pitchFamily="18" charset="0"/>
                <a:sym typeface="Wingdings 2" pitchFamily="18" charset="2"/>
              </a:rPr>
              <a:t> </a:t>
            </a:r>
            <a:r>
              <a:rPr lang="en-US" sz="2800" dirty="0" err="1">
                <a:solidFill>
                  <a:srgbClr val="0E00C0"/>
                </a:solidFill>
                <a:latin typeface="Times New Roman" pitchFamily="18" charset="0"/>
                <a:sym typeface="Wingdings 2" pitchFamily="18" charset="2"/>
              </a:rPr>
              <a:t>đã</a:t>
            </a:r>
            <a:r>
              <a:rPr lang="en-US" sz="2800" dirty="0">
                <a:solidFill>
                  <a:srgbClr val="0E00C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biểu</a:t>
            </a:r>
            <a:r>
              <a:rPr lang="en-US" sz="2800" dirty="0">
                <a:solidFill>
                  <a:srgbClr val="FF000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hiện</a:t>
            </a:r>
            <a:r>
              <a:rPr lang="en-US" sz="2800" dirty="0">
                <a:solidFill>
                  <a:srgbClr val="FF000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ra</a:t>
            </a:r>
            <a:r>
              <a:rPr lang="en-US" sz="2800" dirty="0">
                <a:solidFill>
                  <a:srgbClr val="FF000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kiểu</a:t>
            </a:r>
            <a:r>
              <a:rPr lang="en-US" sz="2800" dirty="0">
                <a:solidFill>
                  <a:srgbClr val="FF0000"/>
                </a:solidFill>
                <a:latin typeface="Times New Roman" pitchFamily="18" charset="0"/>
                <a:sym typeface="Wingdings 2" pitchFamily="18" charset="2"/>
              </a:rPr>
              <a:t> </a:t>
            </a:r>
            <a:r>
              <a:rPr lang="en-US" sz="2800" dirty="0" err="1">
                <a:solidFill>
                  <a:srgbClr val="FF0000"/>
                </a:solidFill>
                <a:latin typeface="Times New Roman" pitchFamily="18" charset="0"/>
                <a:sym typeface="Wingdings 2" pitchFamily="18" charset="2"/>
              </a:rPr>
              <a:t>hình</a:t>
            </a:r>
            <a:r>
              <a:rPr lang="en-US" sz="2800" dirty="0">
                <a:solidFill>
                  <a:srgbClr val="0E00C0"/>
                </a:solidFill>
                <a:latin typeface="Times New Roman" pitchFamily="18" charset="0"/>
                <a:sym typeface="Wingdings 2" pitchFamily="18" charset="2"/>
              </a:rPr>
              <a:t>.</a:t>
            </a:r>
          </a:p>
        </p:txBody>
      </p:sp>
      <p:sp>
        <p:nvSpPr>
          <p:cNvPr id="10" name="TextBox 9"/>
          <p:cNvSpPr txBox="1"/>
          <p:nvPr/>
        </p:nvSpPr>
        <p:spPr>
          <a:xfrm>
            <a:off x="241300" y="3562350"/>
            <a:ext cx="8153400" cy="523220"/>
          </a:xfrm>
          <a:prstGeom prst="rect">
            <a:avLst/>
          </a:prstGeom>
          <a:noFill/>
        </p:spPr>
        <p:txBody>
          <a:bodyPr wrap="square" rtlCol="0">
            <a:spAutoFit/>
          </a:bodyPr>
          <a:lstStyle/>
          <a:p>
            <a:r>
              <a:rPr lang="en-US" sz="2800" dirty="0">
                <a:solidFill>
                  <a:srgbClr val="0E00C0"/>
                </a:solidFill>
                <a:latin typeface="Times New Roman" pitchFamily="18" charset="0"/>
                <a:cs typeface="Times New Roman" pitchFamily="18" charset="0"/>
              </a:rPr>
              <a:t>- Tác nhân </a:t>
            </a:r>
            <a:r>
              <a:rPr lang="en-US" sz="2800" dirty="0" err="1">
                <a:solidFill>
                  <a:srgbClr val="0E00C0"/>
                </a:solidFill>
                <a:latin typeface="Times New Roman" pitchFamily="18" charset="0"/>
                <a:cs typeface="Times New Roman" pitchFamily="18" charset="0"/>
              </a:rPr>
              <a:t>đột</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biến</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các</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yếu</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tố</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dẫn</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đến</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đột</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biến</a:t>
            </a:r>
            <a:r>
              <a:rPr lang="en-US" sz="2800" dirty="0">
                <a:solidFill>
                  <a:srgbClr val="0E00C0"/>
                </a:solidFill>
                <a:latin typeface="Times New Roman" pitchFamily="18" charset="0"/>
                <a:cs typeface="Times New Roman" pitchFamily="18" charset="0"/>
              </a:rPr>
              <a:t> gen.</a:t>
            </a:r>
          </a:p>
        </p:txBody>
      </p:sp>
    </p:spTree>
    <p:custDataLst>
      <p:tags r:id="rId1"/>
    </p:custDataLst>
    <p:extLst>
      <p:ext uri="{BB962C8B-B14F-4D97-AF65-F5344CB8AC3E}">
        <p14:creationId xmlns:p14="http://schemas.microsoft.com/office/powerpoint/2010/main" val="341617890"/>
      </p:ext>
    </p:extLst>
  </p:cSld>
  <p:clrMapOvr>
    <a:masterClrMapping/>
  </p:clrMapOvr>
  <mc:AlternateContent xmlns:mc="http://schemas.openxmlformats.org/markup-compatibility/2006" xmlns:p14="http://schemas.microsoft.com/office/powerpoint/2010/main">
    <mc:Choice Requires="p14">
      <p:transition spd="slow" p14:dur="1200" advTm="15867">
        <p14:prism/>
      </p:transition>
    </mc:Choice>
    <mc:Fallback xmlns="">
      <p:transition spd="slow" advTm="1586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2451" y="1113234"/>
            <a:ext cx="1508746"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endParaRPr lang="en-US" sz="2800" dirty="0">
              <a:latin typeface="Times New Roman" pitchFamily="18" charset="0"/>
              <a:cs typeface="Times New Roman" pitchFamily="18" charset="0"/>
            </a:endParaRPr>
          </a:p>
        </p:txBody>
      </p:sp>
      <p:sp>
        <p:nvSpPr>
          <p:cNvPr id="9" name="Oval 8"/>
          <p:cNvSpPr/>
          <p:nvPr/>
        </p:nvSpPr>
        <p:spPr>
          <a:xfrm>
            <a:off x="2801539" y="361950"/>
            <a:ext cx="1488507" cy="146685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err="1">
                <a:latin typeface="Times New Roman" pitchFamily="18" charset="0"/>
                <a:cs typeface="Times New Roman" pitchFamily="18" charset="0"/>
              </a:rPr>
              <a:t>Đột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gen</a:t>
            </a:r>
          </a:p>
        </p:txBody>
      </p:sp>
      <p:sp>
        <p:nvSpPr>
          <p:cNvPr id="10" name="TextBox 9"/>
          <p:cNvSpPr txBox="1"/>
          <p:nvPr/>
        </p:nvSpPr>
        <p:spPr>
          <a:xfrm>
            <a:off x="4917500" y="1023075"/>
            <a:ext cx="2324675"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endParaRPr lang="en-US" sz="2800" dirty="0">
              <a:latin typeface="Times New Roman" pitchFamily="18" charset="0"/>
              <a:cs typeface="Times New Roman" pitchFamily="18" charset="0"/>
            </a:endParaRPr>
          </a:p>
        </p:txBody>
      </p:sp>
      <p:cxnSp>
        <p:nvCxnSpPr>
          <p:cNvPr id="12" name="Straight Connector 11"/>
          <p:cNvCxnSpPr>
            <a:endCxn id="9" idx="2"/>
          </p:cNvCxnSpPr>
          <p:nvPr/>
        </p:nvCxnSpPr>
        <p:spPr>
          <a:xfrm>
            <a:off x="2133600" y="1285875"/>
            <a:ext cx="6679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90046" y="1284685"/>
            <a:ext cx="685800" cy="11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242175" y="1284685"/>
            <a:ext cx="18383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828800"/>
            <a:ext cx="3733800" cy="312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504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2813" y="982522"/>
            <a:ext cx="1508746"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endParaRPr lang="en-US" sz="2800" dirty="0">
              <a:latin typeface="Times New Roman" pitchFamily="18" charset="0"/>
              <a:cs typeface="Times New Roman" pitchFamily="18" charset="0"/>
            </a:endParaRPr>
          </a:p>
        </p:txBody>
      </p:sp>
      <p:sp>
        <p:nvSpPr>
          <p:cNvPr id="17" name="Oval 16"/>
          <p:cNvSpPr/>
          <p:nvPr/>
        </p:nvSpPr>
        <p:spPr>
          <a:xfrm>
            <a:off x="2602810" y="357515"/>
            <a:ext cx="1389787" cy="146685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err="1">
                <a:latin typeface="Times New Roman" pitchFamily="18" charset="0"/>
                <a:cs typeface="Times New Roman" pitchFamily="18" charset="0"/>
              </a:rPr>
              <a:t>Đột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gen</a:t>
            </a:r>
          </a:p>
        </p:txBody>
      </p:sp>
      <p:sp>
        <p:nvSpPr>
          <p:cNvPr id="18" name="TextBox 17"/>
          <p:cNvSpPr txBox="1"/>
          <p:nvPr/>
        </p:nvSpPr>
        <p:spPr>
          <a:xfrm>
            <a:off x="4662417" y="829330"/>
            <a:ext cx="2723823"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endParaRPr lang="en-US" sz="2800" dirty="0">
              <a:latin typeface="Times New Roman" pitchFamily="18" charset="0"/>
              <a:cs typeface="Times New Roman" pitchFamily="18" charset="0"/>
            </a:endParaRPr>
          </a:p>
        </p:txBody>
      </p:sp>
      <p:cxnSp>
        <p:nvCxnSpPr>
          <p:cNvPr id="19" name="Straight Connector 18"/>
          <p:cNvCxnSpPr>
            <a:endCxn id="17" idx="2"/>
          </p:cNvCxnSpPr>
          <p:nvPr/>
        </p:nvCxnSpPr>
        <p:spPr>
          <a:xfrm>
            <a:off x="1905000" y="1133475"/>
            <a:ext cx="6679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8" idx="1"/>
          </p:cNvCxnSpPr>
          <p:nvPr/>
        </p:nvCxnSpPr>
        <p:spPr>
          <a:xfrm>
            <a:off x="3963590" y="1133475"/>
            <a:ext cx="685800" cy="11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11640" y="1123950"/>
            <a:ext cx="157996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05742"/>
            <a:ext cx="4343400" cy="289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028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2451" y="656034"/>
            <a:ext cx="1508746"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endParaRPr lang="en-US" sz="2800" dirty="0">
              <a:latin typeface="Times New Roman" pitchFamily="18" charset="0"/>
              <a:cs typeface="Times New Roman" pitchFamily="18" charset="0"/>
            </a:endParaRPr>
          </a:p>
        </p:txBody>
      </p:sp>
      <p:sp>
        <p:nvSpPr>
          <p:cNvPr id="8" name="Oval 7"/>
          <p:cNvSpPr/>
          <p:nvPr/>
        </p:nvSpPr>
        <p:spPr>
          <a:xfrm>
            <a:off x="2699940" y="209550"/>
            <a:ext cx="1465660" cy="14478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err="1">
                <a:latin typeface="Times New Roman" pitchFamily="18" charset="0"/>
                <a:cs typeface="Times New Roman" pitchFamily="18" charset="0"/>
              </a:rPr>
              <a:t>Đột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gen</a:t>
            </a:r>
          </a:p>
        </p:txBody>
      </p:sp>
      <p:sp>
        <p:nvSpPr>
          <p:cNvPr id="9" name="TextBox 8"/>
          <p:cNvSpPr txBox="1"/>
          <p:nvPr/>
        </p:nvSpPr>
        <p:spPr>
          <a:xfrm>
            <a:off x="4844629" y="657225"/>
            <a:ext cx="2803973"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defRPr/>
            </a:pP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endParaRPr lang="en-US" sz="2800" dirty="0">
              <a:latin typeface="Times New Roman" pitchFamily="18" charset="0"/>
              <a:cs typeface="Times New Roman" pitchFamily="18" charset="0"/>
            </a:endParaRPr>
          </a:p>
        </p:txBody>
      </p:sp>
      <p:cxnSp>
        <p:nvCxnSpPr>
          <p:cNvPr id="10" name="Straight Connector 9"/>
          <p:cNvCxnSpPr>
            <a:endCxn id="8" idx="2"/>
          </p:cNvCxnSpPr>
          <p:nvPr/>
        </p:nvCxnSpPr>
        <p:spPr>
          <a:xfrm>
            <a:off x="2057400" y="828675"/>
            <a:ext cx="6679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37409" y="828675"/>
            <a:ext cx="685800" cy="11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7143" y="829865"/>
            <a:ext cx="152876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9108" y="1657350"/>
            <a:ext cx="4109493" cy="327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242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1981200" y="652523"/>
            <a:ext cx="2209800" cy="1290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a:latin typeface="Times New Roman" pitchFamily="18" charset="0"/>
                <a:cs typeface="Times New Roman" pitchFamily="18" charset="0"/>
              </a:rPr>
              <a:t>Đột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biến</a:t>
            </a:r>
            <a:r>
              <a:rPr lang="en-US" sz="3000" dirty="0">
                <a:latin typeface="Times New Roman" pitchFamily="18" charset="0"/>
                <a:cs typeface="Times New Roman" pitchFamily="18" charset="0"/>
              </a:rPr>
              <a:t> gen</a:t>
            </a:r>
          </a:p>
        </p:txBody>
      </p:sp>
      <p:cxnSp>
        <p:nvCxnSpPr>
          <p:cNvPr id="31" name="Straight Connector 30"/>
          <p:cNvCxnSpPr>
            <a:stCxn id="29" idx="2"/>
          </p:cNvCxnSpPr>
          <p:nvPr/>
        </p:nvCxnSpPr>
        <p:spPr>
          <a:xfrm flipH="1">
            <a:off x="323850" y="1343025"/>
            <a:ext cx="1657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86200" y="1301750"/>
            <a:ext cx="4011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320" name="TextBox 35"/>
          <p:cNvSpPr txBox="1">
            <a:spLocks noChangeArrowheads="1"/>
          </p:cNvSpPr>
          <p:nvPr/>
        </p:nvSpPr>
        <p:spPr bwMode="auto">
          <a:xfrm>
            <a:off x="723901" y="1202531"/>
            <a:ext cx="2191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vi-VN" altLang="vi-VN" sz="3000">
              <a:latin typeface="Calibri" panose="020F0502020204030204" pitchFamily="34" charset="0"/>
            </a:endParaRPr>
          </a:p>
        </p:txBody>
      </p:sp>
      <p:sp>
        <p:nvSpPr>
          <p:cNvPr id="13321" name="TextBox 2"/>
          <p:cNvSpPr txBox="1">
            <a:spLocks noChangeArrowheads="1"/>
          </p:cNvSpPr>
          <p:nvPr/>
        </p:nvSpPr>
        <p:spPr bwMode="auto">
          <a:xfrm>
            <a:off x="228600" y="652523"/>
            <a:ext cx="20905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vi-VN" sz="3000" dirty="0" err="1">
                <a:cs typeface="Times New Roman" panose="02020603050405020304" pitchFamily="18" charset="0"/>
              </a:rPr>
              <a:t>Đối</a:t>
            </a:r>
            <a:r>
              <a:rPr lang="en-US" altLang="vi-VN" sz="3000" dirty="0">
                <a:cs typeface="Times New Roman" panose="02020603050405020304" pitchFamily="18" charset="0"/>
              </a:rPr>
              <a:t> </a:t>
            </a:r>
            <a:r>
              <a:rPr lang="en-US" altLang="vi-VN" sz="3000" dirty="0" err="1">
                <a:cs typeface="Times New Roman" panose="02020603050405020304" pitchFamily="18" charset="0"/>
              </a:rPr>
              <a:t>tượng</a:t>
            </a:r>
            <a:endParaRPr lang="en-US" altLang="vi-VN" sz="3000" dirty="0">
              <a:cs typeface="Times New Roman" panose="02020603050405020304" pitchFamily="18" charset="0"/>
            </a:endParaRPr>
          </a:p>
        </p:txBody>
      </p:sp>
      <p:sp>
        <p:nvSpPr>
          <p:cNvPr id="4" name="TextBox 3"/>
          <p:cNvSpPr txBox="1">
            <a:spLocks noChangeArrowheads="1"/>
          </p:cNvSpPr>
          <p:nvPr/>
        </p:nvSpPr>
        <p:spPr bwMode="auto">
          <a:xfrm>
            <a:off x="3276600" y="2266950"/>
            <a:ext cx="5410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vi-VN" sz="3000" dirty="0" err="1">
                <a:cs typeface="Times New Roman" panose="02020603050405020304" pitchFamily="18" charset="0"/>
              </a:rPr>
              <a:t>Đột</a:t>
            </a:r>
            <a:r>
              <a:rPr lang="en-US" altLang="vi-VN" sz="3000" dirty="0">
                <a:cs typeface="Times New Roman" panose="02020603050405020304" pitchFamily="18" charset="0"/>
              </a:rPr>
              <a:t> </a:t>
            </a:r>
            <a:r>
              <a:rPr lang="en-US" altLang="vi-VN" sz="3000" dirty="0" err="1">
                <a:cs typeface="Times New Roman" panose="02020603050405020304" pitchFamily="18" charset="0"/>
              </a:rPr>
              <a:t>biến</a:t>
            </a:r>
            <a:r>
              <a:rPr lang="en-US" altLang="vi-VN" sz="3000" dirty="0">
                <a:cs typeface="Times New Roman" panose="02020603050405020304" pitchFamily="18" charset="0"/>
              </a:rPr>
              <a:t> gen </a:t>
            </a:r>
            <a:r>
              <a:rPr lang="en-US" altLang="vi-VN" sz="3000" dirty="0" err="1">
                <a:cs typeface="Times New Roman" panose="02020603050405020304" pitchFamily="18" charset="0"/>
              </a:rPr>
              <a:t>có</a:t>
            </a:r>
            <a:r>
              <a:rPr lang="en-US" altLang="vi-VN" sz="3000" dirty="0">
                <a:cs typeface="Times New Roman" panose="02020603050405020304" pitchFamily="18" charset="0"/>
              </a:rPr>
              <a:t> </a:t>
            </a:r>
            <a:r>
              <a:rPr lang="en-US" altLang="vi-VN" sz="3000" dirty="0" err="1">
                <a:cs typeface="Times New Roman" panose="02020603050405020304" pitchFamily="18" charset="0"/>
              </a:rPr>
              <a:t>thể</a:t>
            </a:r>
            <a:r>
              <a:rPr lang="en-US" altLang="vi-VN" sz="3000" dirty="0">
                <a:cs typeface="Times New Roman" panose="02020603050405020304" pitchFamily="18" charset="0"/>
              </a:rPr>
              <a:t> </a:t>
            </a:r>
            <a:r>
              <a:rPr lang="en-US" altLang="vi-VN" sz="3000" dirty="0" err="1">
                <a:cs typeface="Times New Roman" panose="02020603050405020304" pitchFamily="18" charset="0"/>
              </a:rPr>
              <a:t>xảy</a:t>
            </a:r>
            <a:r>
              <a:rPr lang="en-US" altLang="vi-VN" sz="3000" dirty="0">
                <a:cs typeface="Times New Roman" panose="02020603050405020304" pitchFamily="18" charset="0"/>
              </a:rPr>
              <a:t> </a:t>
            </a:r>
            <a:r>
              <a:rPr lang="en-US" altLang="vi-VN" sz="3000" dirty="0" err="1">
                <a:cs typeface="Times New Roman" panose="02020603050405020304" pitchFamily="18" charset="0"/>
              </a:rPr>
              <a:t>ra</a:t>
            </a:r>
            <a:r>
              <a:rPr lang="en-US" altLang="vi-VN" sz="3000" dirty="0">
                <a:cs typeface="Times New Roman" panose="02020603050405020304" pitchFamily="18" charset="0"/>
              </a:rPr>
              <a:t> ở </a:t>
            </a:r>
            <a:r>
              <a:rPr lang="en-US" altLang="vi-VN" sz="3000" dirty="0" err="1">
                <a:solidFill>
                  <a:srgbClr val="FF0000"/>
                </a:solidFill>
                <a:cs typeface="Times New Roman" panose="02020603050405020304" pitchFamily="18" charset="0"/>
              </a:rPr>
              <a:t>tế</a:t>
            </a:r>
            <a:r>
              <a:rPr lang="en-US" altLang="vi-VN" sz="3000" dirty="0">
                <a:solidFill>
                  <a:srgbClr val="FF0000"/>
                </a:solidFill>
                <a:cs typeface="Times New Roman" panose="02020603050405020304" pitchFamily="18" charset="0"/>
              </a:rPr>
              <a:t> </a:t>
            </a:r>
            <a:r>
              <a:rPr lang="en-US" altLang="vi-VN" sz="3000" dirty="0" err="1">
                <a:solidFill>
                  <a:srgbClr val="FF0000"/>
                </a:solidFill>
                <a:cs typeface="Times New Roman" panose="02020603050405020304" pitchFamily="18" charset="0"/>
              </a:rPr>
              <a:t>bào</a:t>
            </a:r>
            <a:r>
              <a:rPr lang="en-US" altLang="vi-VN" sz="3000" dirty="0">
                <a:solidFill>
                  <a:srgbClr val="FF0000"/>
                </a:solidFill>
                <a:cs typeface="Times New Roman" panose="02020603050405020304" pitchFamily="18" charset="0"/>
              </a:rPr>
              <a:t> </a:t>
            </a:r>
            <a:r>
              <a:rPr lang="en-US" altLang="vi-VN" sz="3000" dirty="0" err="1">
                <a:solidFill>
                  <a:srgbClr val="FF0000"/>
                </a:solidFill>
                <a:cs typeface="Times New Roman" panose="02020603050405020304" pitchFamily="18" charset="0"/>
              </a:rPr>
              <a:t>sinh</a:t>
            </a:r>
            <a:r>
              <a:rPr lang="en-US" altLang="vi-VN" sz="3000" dirty="0">
                <a:solidFill>
                  <a:srgbClr val="FF0000"/>
                </a:solidFill>
                <a:cs typeface="Times New Roman" panose="02020603050405020304" pitchFamily="18" charset="0"/>
              </a:rPr>
              <a:t> </a:t>
            </a:r>
            <a:r>
              <a:rPr lang="en-US" altLang="vi-VN" sz="3000" dirty="0" err="1">
                <a:solidFill>
                  <a:srgbClr val="FF0000"/>
                </a:solidFill>
                <a:cs typeface="Times New Roman" panose="02020603050405020304" pitchFamily="18" charset="0"/>
              </a:rPr>
              <a:t>dưỡng</a:t>
            </a:r>
            <a:r>
              <a:rPr lang="en-US" altLang="vi-VN" sz="3000" dirty="0">
                <a:solidFill>
                  <a:srgbClr val="FF0000"/>
                </a:solidFill>
                <a:cs typeface="Times New Roman" panose="02020603050405020304" pitchFamily="18" charset="0"/>
              </a:rPr>
              <a:t> </a:t>
            </a:r>
            <a:r>
              <a:rPr lang="en-US" altLang="vi-VN" sz="3000" dirty="0">
                <a:cs typeface="Times New Roman" panose="02020603050405020304" pitchFamily="18" charset="0"/>
              </a:rPr>
              <a:t>(</a:t>
            </a:r>
            <a:r>
              <a:rPr lang="en-US" altLang="vi-VN" sz="3000" dirty="0" err="1">
                <a:cs typeface="Times New Roman" panose="02020603050405020304" pitchFamily="18" charset="0"/>
              </a:rPr>
              <a:t>tế</a:t>
            </a:r>
            <a:r>
              <a:rPr lang="en-US" altLang="vi-VN" sz="3000" dirty="0">
                <a:cs typeface="Times New Roman" panose="02020603050405020304" pitchFamily="18" charset="0"/>
              </a:rPr>
              <a:t> </a:t>
            </a:r>
            <a:r>
              <a:rPr lang="en-US" altLang="vi-VN" sz="3000" dirty="0" err="1">
                <a:cs typeface="Times New Roman" panose="02020603050405020304" pitchFamily="18" charset="0"/>
              </a:rPr>
              <a:t>bào</a:t>
            </a:r>
            <a:r>
              <a:rPr lang="en-US" altLang="vi-VN" sz="3000" dirty="0">
                <a:cs typeface="Times New Roman" panose="02020603050405020304" pitchFamily="18" charset="0"/>
              </a:rPr>
              <a:t> </a:t>
            </a:r>
            <a:r>
              <a:rPr lang="en-US" altLang="vi-VN" sz="3000" dirty="0" err="1">
                <a:cs typeface="Times New Roman" panose="02020603050405020304" pitchFamily="18" charset="0"/>
              </a:rPr>
              <a:t>xôma</a:t>
            </a:r>
            <a:r>
              <a:rPr lang="en-US" altLang="vi-VN" sz="3000" dirty="0">
                <a:cs typeface="Times New Roman" panose="02020603050405020304" pitchFamily="18" charset="0"/>
              </a:rPr>
              <a:t>) </a:t>
            </a:r>
            <a:r>
              <a:rPr lang="en-US" altLang="vi-VN" sz="3000" dirty="0" err="1">
                <a:cs typeface="Times New Roman" panose="02020603050405020304" pitchFamily="18" charset="0"/>
              </a:rPr>
              <a:t>và</a:t>
            </a:r>
            <a:r>
              <a:rPr lang="en-US" altLang="vi-VN" sz="3000" dirty="0">
                <a:cs typeface="Times New Roman" panose="02020603050405020304" pitchFamily="18" charset="0"/>
              </a:rPr>
              <a:t> </a:t>
            </a:r>
            <a:r>
              <a:rPr lang="en-US" altLang="vi-VN" sz="3000" dirty="0" err="1">
                <a:solidFill>
                  <a:srgbClr val="FF0000"/>
                </a:solidFill>
                <a:cs typeface="Times New Roman" panose="02020603050405020304" pitchFamily="18" charset="0"/>
              </a:rPr>
              <a:t>tế</a:t>
            </a:r>
            <a:r>
              <a:rPr lang="en-US" altLang="vi-VN" sz="3000" dirty="0">
                <a:solidFill>
                  <a:srgbClr val="FF0000"/>
                </a:solidFill>
                <a:cs typeface="Times New Roman" panose="02020603050405020304" pitchFamily="18" charset="0"/>
              </a:rPr>
              <a:t> </a:t>
            </a:r>
            <a:r>
              <a:rPr lang="en-US" altLang="vi-VN" sz="3000" dirty="0" err="1">
                <a:solidFill>
                  <a:srgbClr val="FF0000"/>
                </a:solidFill>
                <a:cs typeface="Times New Roman" panose="02020603050405020304" pitchFamily="18" charset="0"/>
              </a:rPr>
              <a:t>bào</a:t>
            </a:r>
            <a:r>
              <a:rPr lang="en-US" altLang="vi-VN" sz="3000" dirty="0">
                <a:solidFill>
                  <a:srgbClr val="FF0000"/>
                </a:solidFill>
                <a:cs typeface="Times New Roman" panose="02020603050405020304" pitchFamily="18" charset="0"/>
              </a:rPr>
              <a:t> </a:t>
            </a:r>
            <a:r>
              <a:rPr lang="en-US" altLang="vi-VN" sz="3000" dirty="0" err="1">
                <a:solidFill>
                  <a:srgbClr val="FF0000"/>
                </a:solidFill>
                <a:cs typeface="Times New Roman" panose="02020603050405020304" pitchFamily="18" charset="0"/>
              </a:rPr>
              <a:t>sinh</a:t>
            </a:r>
            <a:r>
              <a:rPr lang="en-US" altLang="vi-VN" sz="3000" dirty="0">
                <a:solidFill>
                  <a:srgbClr val="FF0000"/>
                </a:solidFill>
                <a:cs typeface="Times New Roman" panose="02020603050405020304" pitchFamily="18" charset="0"/>
              </a:rPr>
              <a:t> </a:t>
            </a:r>
            <a:r>
              <a:rPr lang="en-US" altLang="vi-VN" sz="3000" dirty="0" err="1">
                <a:solidFill>
                  <a:srgbClr val="FF0000"/>
                </a:solidFill>
                <a:cs typeface="Times New Roman" panose="02020603050405020304" pitchFamily="18" charset="0"/>
              </a:rPr>
              <a:t>dục</a:t>
            </a:r>
            <a:r>
              <a:rPr lang="en-US" altLang="vi-VN" sz="3000" dirty="0">
                <a:cs typeface="Times New Roman" panose="02020603050405020304" pitchFamily="18" charset="0"/>
              </a:rPr>
              <a:t>. </a:t>
            </a:r>
          </a:p>
        </p:txBody>
      </p:sp>
    </p:spTree>
    <p:extLst>
      <p:ext uri="{BB962C8B-B14F-4D97-AF65-F5344CB8AC3E}">
        <p14:creationId xmlns:p14="http://schemas.microsoft.com/office/powerpoint/2010/main" val="2337199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568" y="57150"/>
            <a:ext cx="7239000" cy="461665"/>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I. KHÁI NIỆM VÀ CÁC DẠNG ĐỘT BIẾN GEN</a:t>
            </a:r>
          </a:p>
        </p:txBody>
      </p:sp>
      <p:sp>
        <p:nvSpPr>
          <p:cNvPr id="5" name="TextBox 4"/>
          <p:cNvSpPr txBox="1"/>
          <p:nvPr/>
        </p:nvSpPr>
        <p:spPr>
          <a:xfrm>
            <a:off x="460168" y="427763"/>
            <a:ext cx="2667000" cy="461665"/>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1. </a:t>
            </a:r>
            <a:r>
              <a:rPr lang="en-US" sz="2400" b="1" dirty="0" err="1">
                <a:solidFill>
                  <a:srgbClr val="0070C0"/>
                </a:solidFill>
                <a:latin typeface="Times New Roman" pitchFamily="18" charset="0"/>
                <a:cs typeface="Times New Roman" pitchFamily="18" charset="0"/>
              </a:rPr>
              <a:t>Khái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niệm</a:t>
            </a:r>
            <a:endParaRPr lang="en-US" sz="2400" b="1" dirty="0">
              <a:solidFill>
                <a:srgbClr val="0070C0"/>
              </a:solidFill>
              <a:latin typeface="Times New Roman" pitchFamily="18" charset="0"/>
              <a:cs typeface="Times New Roman" pitchFamily="18" charset="0"/>
            </a:endParaRPr>
          </a:p>
        </p:txBody>
      </p:sp>
      <p:sp>
        <p:nvSpPr>
          <p:cNvPr id="6" name="TextBox 5"/>
          <p:cNvSpPr txBox="1"/>
          <p:nvPr/>
        </p:nvSpPr>
        <p:spPr>
          <a:xfrm>
            <a:off x="460168" y="890400"/>
            <a:ext cx="3733800" cy="461665"/>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2. </a:t>
            </a:r>
            <a:r>
              <a:rPr lang="en-US" sz="2400" b="1" dirty="0" err="1">
                <a:solidFill>
                  <a:srgbClr val="0070C0"/>
                </a:solidFill>
                <a:latin typeface="Times New Roman" pitchFamily="18" charset="0"/>
                <a:cs typeface="Times New Roman" pitchFamily="18" charset="0"/>
              </a:rPr>
              <a:t>Các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dạng</a:t>
            </a:r>
            <a:r>
              <a:rPr lang="en-US" sz="2400" b="1" dirty="0">
                <a:solidFill>
                  <a:srgbClr val="0070C0"/>
                </a:solidFill>
                <a:latin typeface="Times New Roman" pitchFamily="18" charset="0"/>
                <a:cs typeface="Times New Roman" pitchFamily="18" charset="0"/>
              </a:rPr>
              <a:t> </a:t>
            </a:r>
            <a:r>
              <a:rPr lang="en-US" sz="2400" b="1" err="1">
                <a:solidFill>
                  <a:srgbClr val="0070C0"/>
                </a:solidFill>
                <a:latin typeface="Times New Roman" pitchFamily="18" charset="0"/>
                <a:cs typeface="Times New Roman" pitchFamily="18" charset="0"/>
              </a:rPr>
              <a:t>đột</a:t>
            </a:r>
            <a:r>
              <a:rPr lang="en-US" sz="2400" b="1">
                <a:solidFill>
                  <a:srgbClr val="0070C0"/>
                </a:solidFill>
                <a:latin typeface="Times New Roman" pitchFamily="18" charset="0"/>
                <a:cs typeface="Times New Roman" pitchFamily="18" charset="0"/>
              </a:rPr>
              <a:t> biến điểm</a:t>
            </a:r>
            <a:endParaRPr lang="en-US" sz="2400" b="1" dirty="0">
              <a:solidFill>
                <a:srgbClr val="0070C0"/>
              </a:solidFill>
              <a:latin typeface="Times New Roman" pitchFamily="18" charset="0"/>
              <a:cs typeface="Times New Roman" pitchFamily="18" charset="0"/>
            </a:endParaRPr>
          </a:p>
        </p:txBody>
      </p:sp>
      <p:sp>
        <p:nvSpPr>
          <p:cNvPr id="13" name="Oval 12"/>
          <p:cNvSpPr/>
          <p:nvPr/>
        </p:nvSpPr>
        <p:spPr>
          <a:xfrm>
            <a:off x="422068" y="2190750"/>
            <a:ext cx="2551113" cy="1830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3200" b="1" dirty="0" err="1">
                <a:solidFill>
                  <a:srgbClr val="FFFFFF"/>
                </a:solidFill>
                <a:latin typeface="Times New Roman" panose="02020603050405020304" pitchFamily="18" charset="0"/>
                <a:cs typeface="Times New Roman" panose="02020603050405020304" pitchFamily="18" charset="0"/>
              </a:rPr>
              <a:t>Các</a:t>
            </a:r>
            <a:r>
              <a:rPr lang="en-US" altLang="vi-VN" sz="3200" b="1" dirty="0">
                <a:solidFill>
                  <a:srgbClr val="FFFFFF"/>
                </a:solidFill>
                <a:latin typeface="Times New Roman" panose="02020603050405020304" pitchFamily="18" charset="0"/>
                <a:cs typeface="Times New Roman" panose="02020603050405020304" pitchFamily="18" charset="0"/>
              </a:rPr>
              <a:t> </a:t>
            </a:r>
            <a:r>
              <a:rPr lang="en-US" altLang="vi-VN" sz="3200" b="1" dirty="0" err="1">
                <a:solidFill>
                  <a:srgbClr val="FFFFFF"/>
                </a:solidFill>
                <a:latin typeface="Times New Roman" panose="02020603050405020304" pitchFamily="18" charset="0"/>
                <a:cs typeface="Times New Roman" panose="02020603050405020304" pitchFamily="18" charset="0"/>
              </a:rPr>
              <a:t>dạng</a:t>
            </a:r>
            <a:r>
              <a:rPr lang="en-US" altLang="vi-VN" sz="3200" b="1" dirty="0">
                <a:solidFill>
                  <a:srgbClr val="FFFFFF"/>
                </a:solidFill>
                <a:latin typeface="Times New Roman" panose="02020603050405020304" pitchFamily="18" charset="0"/>
                <a:cs typeface="Times New Roman" panose="02020603050405020304" pitchFamily="18" charset="0"/>
              </a:rPr>
              <a:t> </a:t>
            </a:r>
            <a:r>
              <a:rPr lang="en-US" altLang="vi-VN" sz="3200" b="1" dirty="0" err="1">
                <a:solidFill>
                  <a:srgbClr val="FFFFFF"/>
                </a:solidFill>
                <a:latin typeface="Times New Roman" panose="02020603050405020304" pitchFamily="18" charset="0"/>
                <a:cs typeface="Times New Roman" panose="02020603050405020304" pitchFamily="18" charset="0"/>
              </a:rPr>
              <a:t>đột</a:t>
            </a:r>
            <a:r>
              <a:rPr lang="en-US" altLang="vi-VN" sz="3200" b="1" dirty="0">
                <a:solidFill>
                  <a:srgbClr val="FFFFFF"/>
                </a:solidFill>
                <a:latin typeface="Times New Roman" panose="02020603050405020304" pitchFamily="18" charset="0"/>
                <a:cs typeface="Times New Roman" panose="02020603050405020304" pitchFamily="18" charset="0"/>
              </a:rPr>
              <a:t> </a:t>
            </a:r>
            <a:r>
              <a:rPr lang="en-US" altLang="vi-VN" sz="3200" b="1" dirty="0" err="1">
                <a:solidFill>
                  <a:srgbClr val="FFFFFF"/>
                </a:solidFill>
                <a:latin typeface="Times New Roman" panose="02020603050405020304" pitchFamily="18" charset="0"/>
                <a:cs typeface="Times New Roman" panose="02020603050405020304" pitchFamily="18" charset="0"/>
              </a:rPr>
              <a:t>biến</a:t>
            </a:r>
            <a:r>
              <a:rPr lang="en-US" altLang="vi-VN" sz="3200" b="1" dirty="0">
                <a:solidFill>
                  <a:srgbClr val="FFFFFF"/>
                </a:solidFill>
                <a:latin typeface="Times New Roman" panose="02020603050405020304" pitchFamily="18" charset="0"/>
                <a:cs typeface="Times New Roman" panose="02020603050405020304" pitchFamily="18" charset="0"/>
              </a:rPr>
              <a:t> gen</a:t>
            </a:r>
          </a:p>
        </p:txBody>
      </p:sp>
      <p:sp>
        <p:nvSpPr>
          <p:cNvPr id="14" name="Flowchart: Terminator 13"/>
          <p:cNvSpPr/>
          <p:nvPr/>
        </p:nvSpPr>
        <p:spPr>
          <a:xfrm>
            <a:off x="4232068" y="3633787"/>
            <a:ext cx="3733800" cy="10668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3200">
                <a:solidFill>
                  <a:srgbClr val="FFFF00"/>
                </a:solidFill>
                <a:latin typeface="Times New Roman" panose="02020603050405020304" pitchFamily="18" charset="0"/>
                <a:cs typeface="Times New Roman" panose="02020603050405020304" pitchFamily="18" charset="0"/>
              </a:rPr>
              <a:t>Mất hay thêm</a:t>
            </a:r>
            <a:r>
              <a:rPr lang="en-US" altLang="vi-VN" sz="3200">
                <a:solidFill>
                  <a:srgbClr val="FF0000"/>
                </a:solidFill>
                <a:latin typeface="Times New Roman" panose="02020603050405020304" pitchFamily="18" charset="0"/>
                <a:cs typeface="Times New Roman" panose="02020603050405020304" pitchFamily="18" charset="0"/>
              </a:rPr>
              <a:t> </a:t>
            </a:r>
            <a:r>
              <a:rPr lang="en-US" altLang="vi-VN" sz="3200">
                <a:solidFill>
                  <a:srgbClr val="FFFFFF"/>
                </a:solidFill>
                <a:latin typeface="Times New Roman" panose="02020603050405020304" pitchFamily="18" charset="0"/>
                <a:cs typeface="Times New Roman" panose="02020603050405020304" pitchFamily="18" charset="0"/>
              </a:rPr>
              <a:t>1 cặp Nu</a:t>
            </a:r>
          </a:p>
        </p:txBody>
      </p:sp>
      <p:sp>
        <p:nvSpPr>
          <p:cNvPr id="15" name="Flowchart: Terminator 14"/>
          <p:cNvSpPr/>
          <p:nvPr/>
        </p:nvSpPr>
        <p:spPr>
          <a:xfrm>
            <a:off x="4259056" y="1504950"/>
            <a:ext cx="3581400" cy="106203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3200">
                <a:solidFill>
                  <a:srgbClr val="FFFF00"/>
                </a:solidFill>
                <a:latin typeface="Times New Roman" panose="02020603050405020304" pitchFamily="18" charset="0"/>
                <a:cs typeface="Times New Roman" panose="02020603050405020304" pitchFamily="18" charset="0"/>
              </a:rPr>
              <a:t>Thay thế </a:t>
            </a:r>
            <a:r>
              <a:rPr lang="en-US" altLang="vi-VN" sz="3200">
                <a:solidFill>
                  <a:srgbClr val="FFFFFF"/>
                </a:solidFill>
                <a:latin typeface="Times New Roman" panose="02020603050405020304" pitchFamily="18" charset="0"/>
                <a:cs typeface="Times New Roman" panose="02020603050405020304" pitchFamily="18" charset="0"/>
              </a:rPr>
              <a:t>1 cặp Nu</a:t>
            </a:r>
          </a:p>
        </p:txBody>
      </p:sp>
      <p:cxnSp>
        <p:nvCxnSpPr>
          <p:cNvPr id="16" name="Straight Connector 15"/>
          <p:cNvCxnSpPr/>
          <p:nvPr/>
        </p:nvCxnSpPr>
        <p:spPr>
          <a:xfrm flipV="1">
            <a:off x="2971593" y="2159000"/>
            <a:ext cx="1260475" cy="10699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71593" y="3228975"/>
            <a:ext cx="1233487" cy="106045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31562764"/>
      </p:ext>
    </p:extLst>
  </p:cSld>
  <p:clrMapOvr>
    <a:masterClrMapping/>
  </p:clrMapOvr>
  <mc:AlternateContent xmlns:mc="http://schemas.openxmlformats.org/markup-compatibility/2006" xmlns:p14="http://schemas.microsoft.com/office/powerpoint/2010/main">
    <mc:Choice Requires="p14">
      <p:transition spd="slow" p14:dur="1200" advTm="31292">
        <p14:prism/>
      </p:transition>
    </mc:Choice>
    <mc:Fallback xmlns="">
      <p:transition spd="slow" advTm="312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0" y="133350"/>
            <a:ext cx="7239000" cy="461665"/>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I. KHÁI NIỆM VÀ CÁC DẠNG ĐỘT BIẾN GEN</a:t>
            </a:r>
          </a:p>
        </p:txBody>
      </p:sp>
      <p:sp>
        <p:nvSpPr>
          <p:cNvPr id="5" name="TextBox 4"/>
          <p:cNvSpPr txBox="1"/>
          <p:nvPr/>
        </p:nvSpPr>
        <p:spPr>
          <a:xfrm>
            <a:off x="228600" y="438150"/>
            <a:ext cx="2667000" cy="461665"/>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1. </a:t>
            </a:r>
            <a:r>
              <a:rPr lang="en-US" sz="2400" b="1" dirty="0" err="1">
                <a:solidFill>
                  <a:srgbClr val="0070C0"/>
                </a:solidFill>
                <a:latin typeface="Times New Roman" pitchFamily="18" charset="0"/>
                <a:cs typeface="Times New Roman" pitchFamily="18" charset="0"/>
              </a:rPr>
              <a:t>Khái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niệm</a:t>
            </a:r>
            <a:endParaRPr lang="en-US" sz="2400" b="1" dirty="0">
              <a:solidFill>
                <a:srgbClr val="0070C0"/>
              </a:solidFill>
              <a:latin typeface="Times New Roman" pitchFamily="18" charset="0"/>
              <a:cs typeface="Times New Roman" pitchFamily="18" charset="0"/>
            </a:endParaRPr>
          </a:p>
        </p:txBody>
      </p:sp>
      <p:sp>
        <p:nvSpPr>
          <p:cNvPr id="6" name="TextBox 5"/>
          <p:cNvSpPr txBox="1"/>
          <p:nvPr/>
        </p:nvSpPr>
        <p:spPr>
          <a:xfrm>
            <a:off x="38100" y="969317"/>
            <a:ext cx="3048000" cy="461665"/>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2. </a:t>
            </a:r>
            <a:r>
              <a:rPr lang="en-US" sz="2400" b="1" dirty="0" err="1">
                <a:solidFill>
                  <a:srgbClr val="0070C0"/>
                </a:solidFill>
                <a:latin typeface="Times New Roman" pitchFamily="18" charset="0"/>
                <a:cs typeface="Times New Roman" pitchFamily="18" charset="0"/>
              </a:rPr>
              <a:t>Các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dạng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đột</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biến</a:t>
            </a:r>
            <a:endParaRPr lang="en-US" sz="2400" b="1" dirty="0">
              <a:solidFill>
                <a:srgbClr val="0070C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95600" y="895350"/>
            <a:ext cx="6019800" cy="41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3505200" y="1733550"/>
            <a:ext cx="1447800" cy="381000"/>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05200" y="3895850"/>
            <a:ext cx="1447800" cy="381000"/>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63318893"/>
      </p:ext>
    </p:extLst>
  </p:cSld>
  <p:clrMapOvr>
    <a:masterClrMapping/>
  </p:clrMapOvr>
  <mc:AlternateContent xmlns:mc="http://schemas.openxmlformats.org/markup-compatibility/2006" xmlns:p14="http://schemas.microsoft.com/office/powerpoint/2010/main">
    <mc:Choice Requires="p14">
      <p:transition spd="slow" p14:dur="1200" advTm="47141">
        <p14:prism/>
      </p:transition>
    </mc:Choice>
    <mc:Fallback xmlns="">
      <p:transition spd="slow" advTm="471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7"/>
            <a:ext cx="9144000" cy="5124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1419820"/>
            <a:ext cx="8823388" cy="1754326"/>
          </a:xfrm>
          <a:prstGeom prst="rect">
            <a:avLst/>
          </a:prstGeom>
          <a:noFill/>
          <a:ln>
            <a:solidFill>
              <a:srgbClr val="C00000"/>
            </a:solidFill>
          </a:ln>
        </p:spPr>
        <p:txBody>
          <a:bodyPr wrap="square" lIns="91440" tIns="45720" rIns="91440" bIns="45720">
            <a:spAutoFit/>
          </a:bodyPr>
          <a:lstStyle/>
          <a:p>
            <a:pPr algn="ctr"/>
            <a:r>
              <a:rPr lang="en-US" sz="5400" b="1"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Times New Roman" pitchFamily="18" charset="0"/>
                <a:cs typeface="Times New Roman" pitchFamily="18" charset="0"/>
              </a:rPr>
              <a:t>CHỦ ĐỀ 2</a:t>
            </a:r>
          </a:p>
          <a:p>
            <a:pPr algn="ctr"/>
            <a:r>
              <a:rPr lang="en-US" sz="5400" b="1"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Times New Roman" pitchFamily="18" charset="0"/>
                <a:cs typeface="Times New Roman" pitchFamily="18" charset="0"/>
              </a:rPr>
              <a:t>NỘI DUNG 1: </a:t>
            </a:r>
            <a:r>
              <a:rPr lang="en-US" sz="5400" b="1" spc="50" dirty="0" err="1">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Times New Roman" pitchFamily="18" charset="0"/>
                <a:cs typeface="Times New Roman" pitchFamily="18" charset="0"/>
              </a:rPr>
              <a:t>Đột</a:t>
            </a:r>
            <a:r>
              <a:rPr lang="en-US" sz="5400" b="1"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Times New Roman" pitchFamily="18" charset="0"/>
                <a:cs typeface="Times New Roman" pitchFamily="18" charset="0"/>
              </a:rPr>
              <a:t> </a:t>
            </a:r>
            <a:r>
              <a:rPr lang="en-US" sz="5400" b="1" spc="50" dirty="0" err="1">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Times New Roman" pitchFamily="18" charset="0"/>
                <a:cs typeface="Times New Roman" pitchFamily="18" charset="0"/>
              </a:rPr>
              <a:t>biến</a:t>
            </a:r>
            <a:r>
              <a:rPr lang="en-US" sz="5400" b="1"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Times New Roman" pitchFamily="18" charset="0"/>
                <a:cs typeface="Times New Roman" pitchFamily="18" charset="0"/>
              </a:rPr>
              <a:t> gen</a:t>
            </a:r>
            <a:endParaRPr lang="en-US" sz="5400" b="1" cap="none"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862178851"/>
      </p:ext>
    </p:extLst>
  </p:cSld>
  <p:clrMapOvr>
    <a:masterClrMapping/>
  </p:clrMapOvr>
  <mc:AlternateContent xmlns:mc="http://schemas.openxmlformats.org/markup-compatibility/2006" xmlns:p14="http://schemas.microsoft.com/office/powerpoint/2010/main">
    <mc:Choice Requires="p14">
      <p:transition spd="slow" p14:dur="2000" advTm="35144"/>
    </mc:Choice>
    <mc:Fallback xmlns="">
      <p:transition spd="slow" advTm="351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Line 16"/>
          <p:cNvSpPr>
            <a:spLocks noChangeShapeType="1"/>
          </p:cNvSpPr>
          <p:nvPr/>
        </p:nvSpPr>
        <p:spPr bwMode="auto">
          <a:xfrm>
            <a:off x="4389835" y="1208483"/>
            <a:ext cx="800100" cy="0"/>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grpSp>
        <p:nvGrpSpPr>
          <p:cNvPr id="109" name="Group 93"/>
          <p:cNvGrpSpPr>
            <a:grpSpLocks/>
          </p:cNvGrpSpPr>
          <p:nvPr/>
        </p:nvGrpSpPr>
        <p:grpSpPr bwMode="auto">
          <a:xfrm>
            <a:off x="5304235" y="408383"/>
            <a:ext cx="3120628" cy="1108473"/>
            <a:chOff x="2880" y="480"/>
            <a:chExt cx="2621" cy="931"/>
          </a:xfrm>
        </p:grpSpPr>
        <p:grpSp>
          <p:nvGrpSpPr>
            <p:cNvPr id="5209" name="Group 5"/>
            <p:cNvGrpSpPr>
              <a:grpSpLocks/>
            </p:cNvGrpSpPr>
            <p:nvPr/>
          </p:nvGrpSpPr>
          <p:grpSpPr bwMode="auto">
            <a:xfrm>
              <a:off x="4320" y="480"/>
              <a:ext cx="1181" cy="336"/>
              <a:chOff x="4608" y="144"/>
              <a:chExt cx="1181" cy="336"/>
            </a:xfrm>
          </p:grpSpPr>
          <p:sp>
            <p:nvSpPr>
              <p:cNvPr id="5219" name="Line 6"/>
              <p:cNvSpPr>
                <a:spLocks noChangeShapeType="1"/>
              </p:cNvSpPr>
              <p:nvPr/>
            </p:nvSpPr>
            <p:spPr bwMode="auto">
              <a:xfrm>
                <a:off x="4608" y="288"/>
                <a:ext cx="0" cy="19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sp>
            <p:nvSpPr>
              <p:cNvPr id="5220" name="Line 7"/>
              <p:cNvSpPr>
                <a:spLocks noChangeShapeType="1"/>
              </p:cNvSpPr>
              <p:nvPr/>
            </p:nvSpPr>
            <p:spPr bwMode="auto">
              <a:xfrm flipH="1">
                <a:off x="4608" y="288"/>
                <a:ext cx="240"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sp>
            <p:nvSpPr>
              <p:cNvPr id="5221" name="Text Box 8"/>
              <p:cNvSpPr txBox="1">
                <a:spLocks noChangeArrowheads="1"/>
              </p:cNvSpPr>
              <p:nvPr/>
            </p:nvSpPr>
            <p:spPr bwMode="auto">
              <a:xfrm>
                <a:off x="4848" y="144"/>
                <a:ext cx="94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b="1" dirty="0" err="1">
                    <a:solidFill>
                      <a:srgbClr val="FF3300"/>
                    </a:solidFill>
                    <a:latin typeface="Times New Roman" panose="02020603050405020304" pitchFamily="18" charset="0"/>
                    <a:cs typeface="Times New Roman" panose="02020603050405020304" pitchFamily="18" charset="0"/>
                  </a:rPr>
                  <a:t>Thay</a:t>
                </a:r>
                <a:r>
                  <a:rPr lang="en-US" altLang="vi-VN" b="1" dirty="0">
                    <a:solidFill>
                      <a:srgbClr val="FF3300"/>
                    </a:solidFill>
                    <a:latin typeface="Times New Roman" panose="02020603050405020304" pitchFamily="18" charset="0"/>
                    <a:cs typeface="Times New Roman" panose="02020603050405020304" pitchFamily="18" charset="0"/>
                  </a:rPr>
                  <a:t> </a:t>
                </a:r>
                <a:r>
                  <a:rPr lang="en-US" altLang="vi-VN" b="1" dirty="0" err="1">
                    <a:solidFill>
                      <a:srgbClr val="FF3300"/>
                    </a:solidFill>
                    <a:latin typeface="Times New Roman" panose="02020603050405020304" pitchFamily="18" charset="0"/>
                    <a:cs typeface="Times New Roman" panose="02020603050405020304" pitchFamily="18" charset="0"/>
                  </a:rPr>
                  <a:t>thế</a:t>
                </a:r>
                <a:endParaRPr lang="en-US" altLang="vi-VN" b="1" dirty="0">
                  <a:solidFill>
                    <a:srgbClr val="FF3300"/>
                  </a:solidFill>
                  <a:latin typeface="Times New Roman" panose="02020603050405020304" pitchFamily="18" charset="0"/>
                  <a:cs typeface="Times New Roman" panose="02020603050405020304" pitchFamily="18" charset="0"/>
                </a:endParaRPr>
              </a:p>
            </p:txBody>
          </p:sp>
        </p:grpSp>
        <p:grpSp>
          <p:nvGrpSpPr>
            <p:cNvPr id="5210" name="Group 17"/>
            <p:cNvGrpSpPr>
              <a:grpSpLocks/>
            </p:cNvGrpSpPr>
            <p:nvPr/>
          </p:nvGrpSpPr>
          <p:grpSpPr bwMode="auto">
            <a:xfrm>
              <a:off x="2880" y="864"/>
              <a:ext cx="2160" cy="547"/>
              <a:chOff x="2880" y="852"/>
              <a:chExt cx="2160" cy="547"/>
            </a:xfrm>
          </p:grpSpPr>
          <p:grpSp>
            <p:nvGrpSpPr>
              <p:cNvPr id="5211" name="Group 18"/>
              <p:cNvGrpSpPr>
                <a:grpSpLocks/>
              </p:cNvGrpSpPr>
              <p:nvPr/>
            </p:nvGrpSpPr>
            <p:grpSpPr bwMode="auto">
              <a:xfrm>
                <a:off x="3360" y="852"/>
                <a:ext cx="1680" cy="547"/>
                <a:chOff x="3360" y="845"/>
                <a:chExt cx="1680" cy="547"/>
              </a:xfrm>
            </p:grpSpPr>
            <p:grpSp>
              <p:nvGrpSpPr>
                <p:cNvPr id="5213" name="Group 19"/>
                <p:cNvGrpSpPr>
                  <a:grpSpLocks/>
                </p:cNvGrpSpPr>
                <p:nvPr/>
              </p:nvGrpSpPr>
              <p:grpSpPr bwMode="auto">
                <a:xfrm>
                  <a:off x="3360" y="845"/>
                  <a:ext cx="1584" cy="284"/>
                  <a:chOff x="3360" y="845"/>
                  <a:chExt cx="1584" cy="284"/>
                </a:xfrm>
              </p:grpSpPr>
              <p:sp>
                <p:nvSpPr>
                  <p:cNvPr id="5217" name="Line 20"/>
                  <p:cNvSpPr>
                    <a:spLocks noChangeShapeType="1"/>
                  </p:cNvSpPr>
                  <p:nvPr/>
                </p:nvSpPr>
                <p:spPr bwMode="auto">
                  <a:xfrm>
                    <a:off x="3360" y="863"/>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sp>
                <p:nvSpPr>
                  <p:cNvPr id="5218" name="Text Box 21"/>
                  <p:cNvSpPr txBox="1">
                    <a:spLocks noChangeArrowheads="1"/>
                  </p:cNvSpPr>
                  <p:nvPr/>
                </p:nvSpPr>
                <p:spPr bwMode="auto">
                  <a:xfrm>
                    <a:off x="3408" y="845"/>
                    <a:ext cx="1536"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latin typeface="Times New Roman" panose="02020603050405020304" pitchFamily="18" charset="0"/>
                        <a:cs typeface="Times New Roman" panose="02020603050405020304" pitchFamily="18" charset="0"/>
                      </a:rPr>
                      <a:t>A T G </a:t>
                    </a:r>
                    <a:r>
                      <a:rPr lang="en-US" altLang="vi-VN" sz="1600" b="1">
                        <a:solidFill>
                          <a:srgbClr val="FF3300"/>
                        </a:solidFill>
                        <a:latin typeface="Times New Roman" panose="02020603050405020304" pitchFamily="18" charset="0"/>
                        <a:cs typeface="Times New Roman" panose="02020603050405020304" pitchFamily="18" charset="0"/>
                      </a:rPr>
                      <a:t>A A </a:t>
                    </a:r>
                    <a:r>
                      <a:rPr lang="en-US" altLang="vi-VN" sz="1600" b="1">
                        <a:solidFill>
                          <a:srgbClr val="00B050"/>
                        </a:solidFill>
                        <a:latin typeface="Times New Roman" panose="02020603050405020304" pitchFamily="18" charset="0"/>
                        <a:cs typeface="Times New Roman" panose="02020603050405020304" pitchFamily="18" charset="0"/>
                      </a:rPr>
                      <a:t>T</a:t>
                    </a:r>
                    <a:r>
                      <a:rPr lang="en-US" altLang="vi-VN" sz="1600" b="1">
                        <a:solidFill>
                          <a:srgbClr val="FF3300"/>
                        </a:solidFill>
                        <a:latin typeface="Times New Roman" panose="02020603050405020304" pitchFamily="18" charset="0"/>
                        <a:cs typeface="Times New Roman" panose="02020603050405020304" pitchFamily="18" charset="0"/>
                      </a:rPr>
                      <a:t> </a:t>
                    </a:r>
                    <a:r>
                      <a:rPr lang="en-US" altLang="vi-VN" sz="1600" b="1">
                        <a:latin typeface="Times New Roman" panose="02020603050405020304" pitchFamily="18" charset="0"/>
                        <a:cs typeface="Times New Roman" panose="02020603050405020304" pitchFamily="18" charset="0"/>
                      </a:rPr>
                      <a:t>T T T</a:t>
                    </a:r>
                  </a:p>
                </p:txBody>
              </p:sp>
            </p:grpSp>
            <p:grpSp>
              <p:nvGrpSpPr>
                <p:cNvPr id="5214" name="Group 22"/>
                <p:cNvGrpSpPr>
                  <a:grpSpLocks/>
                </p:cNvGrpSpPr>
                <p:nvPr/>
              </p:nvGrpSpPr>
              <p:grpSpPr bwMode="auto">
                <a:xfrm>
                  <a:off x="3399" y="1108"/>
                  <a:ext cx="1641" cy="284"/>
                  <a:chOff x="3399" y="1056"/>
                  <a:chExt cx="1641" cy="284"/>
                </a:xfrm>
              </p:grpSpPr>
              <p:sp>
                <p:nvSpPr>
                  <p:cNvPr id="5215" name="Line 23"/>
                  <p:cNvSpPr>
                    <a:spLocks noChangeShapeType="1"/>
                  </p:cNvSpPr>
                  <p:nvPr/>
                </p:nvSpPr>
                <p:spPr bwMode="auto">
                  <a:xfrm>
                    <a:off x="3399" y="1270"/>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sp>
                <p:nvSpPr>
                  <p:cNvPr id="5216" name="Text Box 24"/>
                  <p:cNvSpPr txBox="1">
                    <a:spLocks noChangeArrowheads="1"/>
                  </p:cNvSpPr>
                  <p:nvPr/>
                </p:nvSpPr>
                <p:spPr bwMode="auto">
                  <a:xfrm>
                    <a:off x="3408" y="1056"/>
                    <a:ext cx="163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latin typeface="Times New Roman" panose="02020603050405020304" pitchFamily="18" charset="0"/>
                        <a:cs typeface="Times New Roman" panose="02020603050405020304" pitchFamily="18" charset="0"/>
                      </a:rPr>
                      <a:t>T A X  </a:t>
                    </a:r>
                    <a:r>
                      <a:rPr lang="en-US" altLang="vi-VN" sz="1600" b="1">
                        <a:solidFill>
                          <a:srgbClr val="FF3300"/>
                        </a:solidFill>
                        <a:latin typeface="Times New Roman" panose="02020603050405020304" pitchFamily="18" charset="0"/>
                        <a:cs typeface="Times New Roman" panose="02020603050405020304" pitchFamily="18" charset="0"/>
                      </a:rPr>
                      <a:t>T T</a:t>
                    </a:r>
                    <a:r>
                      <a:rPr lang="en-US" altLang="vi-VN" sz="1600" b="1">
                        <a:latin typeface="Times New Roman" panose="02020603050405020304" pitchFamily="18" charset="0"/>
                        <a:cs typeface="Times New Roman" panose="02020603050405020304" pitchFamily="18" charset="0"/>
                      </a:rPr>
                      <a:t> </a:t>
                    </a:r>
                    <a:r>
                      <a:rPr lang="en-US" altLang="vi-VN" sz="1600" b="1">
                        <a:solidFill>
                          <a:srgbClr val="00B050"/>
                        </a:solidFill>
                        <a:latin typeface="Times New Roman" panose="02020603050405020304" pitchFamily="18" charset="0"/>
                        <a:cs typeface="Times New Roman" panose="02020603050405020304" pitchFamily="18" charset="0"/>
                      </a:rPr>
                      <a:t>A</a:t>
                    </a:r>
                    <a:r>
                      <a:rPr lang="en-US" altLang="vi-VN" sz="1600" b="1">
                        <a:solidFill>
                          <a:srgbClr val="FF3300"/>
                        </a:solidFill>
                        <a:latin typeface="Times New Roman" panose="02020603050405020304" pitchFamily="18" charset="0"/>
                        <a:cs typeface="Times New Roman" panose="02020603050405020304" pitchFamily="18" charset="0"/>
                      </a:rPr>
                      <a:t> </a:t>
                    </a:r>
                    <a:r>
                      <a:rPr lang="en-US" altLang="vi-VN" sz="1600" b="1">
                        <a:latin typeface="Times New Roman" panose="02020603050405020304" pitchFamily="18" charset="0"/>
                        <a:cs typeface="Times New Roman" panose="02020603050405020304" pitchFamily="18" charset="0"/>
                      </a:rPr>
                      <a:t>A A A</a:t>
                    </a:r>
                  </a:p>
                </p:txBody>
              </p:sp>
            </p:grpSp>
          </p:grpSp>
          <p:sp>
            <p:nvSpPr>
              <p:cNvPr id="5212" name="Text Box 25"/>
              <p:cNvSpPr txBox="1">
                <a:spLocks noChangeArrowheads="1"/>
              </p:cNvSpPr>
              <p:nvPr/>
            </p:nvSpPr>
            <p:spPr bwMode="auto">
              <a:xfrm>
                <a:off x="2880" y="1008"/>
                <a:ext cx="324" cy="33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vi-VN" sz="2000" b="1">
                    <a:solidFill>
                      <a:srgbClr val="FFFF00"/>
                    </a:solidFill>
                    <a:latin typeface="Times New Roman" panose="02020603050405020304" pitchFamily="18" charset="0"/>
                    <a:cs typeface="Times New Roman" panose="02020603050405020304" pitchFamily="18" charset="0"/>
                  </a:rPr>
                  <a:t>II</a:t>
                </a:r>
              </a:p>
            </p:txBody>
          </p:sp>
        </p:grpSp>
      </p:grpSp>
      <p:sp>
        <p:nvSpPr>
          <p:cNvPr id="5124" name="Text Box 34"/>
          <p:cNvSpPr txBox="1">
            <a:spLocks noChangeArrowheads="1"/>
          </p:cNvSpPr>
          <p:nvPr/>
        </p:nvSpPr>
        <p:spPr bwMode="auto">
          <a:xfrm>
            <a:off x="5761435" y="3723083"/>
            <a:ext cx="5715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endParaRPr lang="vi-VN" altLang="vi-VN" sz="1400" i="1">
              <a:latin typeface="Times New Roman" panose="02020603050405020304" pitchFamily="18" charset="0"/>
              <a:cs typeface="Times New Roman" panose="02020603050405020304" pitchFamily="18" charset="0"/>
            </a:endParaRPr>
          </a:p>
        </p:txBody>
      </p:sp>
      <p:sp>
        <p:nvSpPr>
          <p:cNvPr id="124" name="Line 42"/>
          <p:cNvSpPr>
            <a:spLocks noChangeShapeType="1"/>
          </p:cNvSpPr>
          <p:nvPr/>
        </p:nvSpPr>
        <p:spPr bwMode="auto">
          <a:xfrm>
            <a:off x="4504135" y="1837133"/>
            <a:ext cx="1371600" cy="1371600"/>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sp>
        <p:nvSpPr>
          <p:cNvPr id="5126" name="Text Box 43"/>
          <p:cNvSpPr txBox="1">
            <a:spLocks noChangeArrowheads="1"/>
          </p:cNvSpPr>
          <p:nvPr/>
        </p:nvSpPr>
        <p:spPr bwMode="auto">
          <a:xfrm>
            <a:off x="5338762" y="3717131"/>
            <a:ext cx="822723" cy="30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endParaRPr lang="vi-VN" altLang="vi-VN" sz="1400" i="1">
              <a:latin typeface="Times New Roman" panose="02020603050405020304" pitchFamily="18" charset="0"/>
              <a:cs typeface="Times New Roman" panose="02020603050405020304" pitchFamily="18" charset="0"/>
            </a:endParaRPr>
          </a:p>
        </p:txBody>
      </p:sp>
      <p:grpSp>
        <p:nvGrpSpPr>
          <p:cNvPr id="126" name="Group 94"/>
          <p:cNvGrpSpPr>
            <a:grpSpLocks/>
          </p:cNvGrpSpPr>
          <p:nvPr/>
        </p:nvGrpSpPr>
        <p:grpSpPr bwMode="auto">
          <a:xfrm>
            <a:off x="5562600" y="2647950"/>
            <a:ext cx="3136107" cy="1458516"/>
            <a:chOff x="3097" y="2361"/>
            <a:chExt cx="2634" cy="1225"/>
          </a:xfrm>
        </p:grpSpPr>
        <p:grpSp>
          <p:nvGrpSpPr>
            <p:cNvPr id="5194" name="Group 9"/>
            <p:cNvGrpSpPr>
              <a:grpSpLocks/>
            </p:cNvGrpSpPr>
            <p:nvPr/>
          </p:nvGrpSpPr>
          <p:grpSpPr bwMode="auto">
            <a:xfrm>
              <a:off x="4157" y="2361"/>
              <a:ext cx="1574" cy="672"/>
              <a:chOff x="4061" y="2304"/>
              <a:chExt cx="1574" cy="672"/>
            </a:xfrm>
          </p:grpSpPr>
          <p:grpSp>
            <p:nvGrpSpPr>
              <p:cNvPr id="5203" name="Group 10"/>
              <p:cNvGrpSpPr>
                <a:grpSpLocks/>
              </p:cNvGrpSpPr>
              <p:nvPr/>
            </p:nvGrpSpPr>
            <p:grpSpPr bwMode="auto">
              <a:xfrm>
                <a:off x="4061" y="2304"/>
                <a:ext cx="1574" cy="551"/>
                <a:chOff x="3552" y="2400"/>
                <a:chExt cx="1574" cy="551"/>
              </a:xfrm>
            </p:grpSpPr>
            <p:sp>
              <p:nvSpPr>
                <p:cNvPr id="5205" name="Line 11"/>
                <p:cNvSpPr>
                  <a:spLocks noChangeShapeType="1"/>
                </p:cNvSpPr>
                <p:nvPr/>
              </p:nvSpPr>
              <p:spPr bwMode="auto">
                <a:xfrm flipH="1">
                  <a:off x="3743" y="2688"/>
                  <a:ext cx="336"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sp>
              <p:nvSpPr>
                <p:cNvPr id="5206" name="Text Box 12"/>
                <p:cNvSpPr txBox="1">
                  <a:spLocks noChangeArrowheads="1"/>
                </p:cNvSpPr>
                <p:nvPr/>
              </p:nvSpPr>
              <p:spPr bwMode="auto">
                <a:xfrm>
                  <a:off x="3552" y="2667"/>
                  <a:ext cx="279"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solidFill>
                        <a:srgbClr val="FF3300"/>
                      </a:solidFill>
                      <a:latin typeface="Times New Roman" panose="02020603050405020304" pitchFamily="18" charset="0"/>
                      <a:cs typeface="Times New Roman" panose="02020603050405020304" pitchFamily="18" charset="0"/>
                    </a:rPr>
                    <a:t>A</a:t>
                  </a:r>
                </a:p>
              </p:txBody>
            </p:sp>
            <p:sp>
              <p:nvSpPr>
                <p:cNvPr id="5207" name="Text Box 13"/>
                <p:cNvSpPr txBox="1">
                  <a:spLocks noChangeArrowheads="1"/>
                </p:cNvSpPr>
                <p:nvPr/>
              </p:nvSpPr>
              <p:spPr bwMode="auto">
                <a:xfrm>
                  <a:off x="3552" y="2400"/>
                  <a:ext cx="240"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solidFill>
                        <a:srgbClr val="FF3300"/>
                      </a:solidFill>
                      <a:latin typeface="Times New Roman" panose="02020603050405020304" pitchFamily="18" charset="0"/>
                      <a:cs typeface="Times New Roman" panose="02020603050405020304" pitchFamily="18" charset="0"/>
                    </a:rPr>
                    <a:t>T</a:t>
                  </a:r>
                </a:p>
              </p:txBody>
            </p:sp>
            <p:sp>
              <p:nvSpPr>
                <p:cNvPr id="5208" name="Text Box 14"/>
                <p:cNvSpPr txBox="1">
                  <a:spLocks noChangeArrowheads="1"/>
                </p:cNvSpPr>
                <p:nvPr/>
              </p:nvSpPr>
              <p:spPr bwMode="auto">
                <a:xfrm>
                  <a:off x="4080" y="2504"/>
                  <a:ext cx="104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b="1" dirty="0" err="1">
                      <a:solidFill>
                        <a:srgbClr val="FF3300"/>
                      </a:solidFill>
                      <a:latin typeface="Times New Roman" panose="02020603050405020304" pitchFamily="18" charset="0"/>
                      <a:cs typeface="Times New Roman" panose="02020603050405020304" pitchFamily="18" charset="0"/>
                    </a:rPr>
                    <a:t>Thêm</a:t>
                  </a:r>
                  <a:r>
                    <a:rPr lang="en-US" altLang="vi-VN" b="1" dirty="0">
                      <a:solidFill>
                        <a:srgbClr val="FF3300"/>
                      </a:solidFill>
                      <a:latin typeface="Times New Roman" panose="02020603050405020304" pitchFamily="18" charset="0"/>
                      <a:cs typeface="Times New Roman" panose="02020603050405020304" pitchFamily="18" charset="0"/>
                    </a:rPr>
                    <a:t> </a:t>
                  </a:r>
                  <a:r>
                    <a:rPr lang="en-US" altLang="vi-VN" b="1" dirty="0" err="1">
                      <a:solidFill>
                        <a:srgbClr val="FF3300"/>
                      </a:solidFill>
                      <a:latin typeface="Times New Roman" panose="02020603050405020304" pitchFamily="18" charset="0"/>
                      <a:cs typeface="Times New Roman" panose="02020603050405020304" pitchFamily="18" charset="0"/>
                    </a:rPr>
                    <a:t>vào</a:t>
                  </a:r>
                  <a:endParaRPr lang="en-US" altLang="vi-VN" b="1" dirty="0">
                    <a:solidFill>
                      <a:srgbClr val="FF3300"/>
                    </a:solidFill>
                    <a:latin typeface="Times New Roman" panose="02020603050405020304" pitchFamily="18" charset="0"/>
                    <a:cs typeface="Times New Roman" panose="02020603050405020304" pitchFamily="18" charset="0"/>
                  </a:endParaRPr>
                </a:p>
              </p:txBody>
            </p:sp>
          </p:grpSp>
          <p:sp>
            <p:nvSpPr>
              <p:cNvPr id="5204" name="Line 15"/>
              <p:cNvSpPr>
                <a:spLocks noChangeShapeType="1"/>
              </p:cNvSpPr>
              <p:nvPr/>
            </p:nvSpPr>
            <p:spPr bwMode="auto">
              <a:xfrm>
                <a:off x="4176" y="2784"/>
                <a:ext cx="0" cy="19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grpSp>
        <p:grpSp>
          <p:nvGrpSpPr>
            <p:cNvPr id="5195" name="Group 44"/>
            <p:cNvGrpSpPr>
              <a:grpSpLocks/>
            </p:cNvGrpSpPr>
            <p:nvPr/>
          </p:nvGrpSpPr>
          <p:grpSpPr bwMode="auto">
            <a:xfrm>
              <a:off x="3097" y="3018"/>
              <a:ext cx="2452" cy="568"/>
              <a:chOff x="3097" y="3132"/>
              <a:chExt cx="2452" cy="568"/>
            </a:xfrm>
          </p:grpSpPr>
          <p:grpSp>
            <p:nvGrpSpPr>
              <p:cNvPr id="5196" name="Group 45"/>
              <p:cNvGrpSpPr>
                <a:grpSpLocks/>
              </p:cNvGrpSpPr>
              <p:nvPr/>
            </p:nvGrpSpPr>
            <p:grpSpPr bwMode="auto">
              <a:xfrm>
                <a:off x="3677" y="3132"/>
                <a:ext cx="1824" cy="284"/>
                <a:chOff x="3677" y="3132"/>
                <a:chExt cx="1824" cy="284"/>
              </a:xfrm>
            </p:grpSpPr>
            <p:sp>
              <p:nvSpPr>
                <p:cNvPr id="5201" name="Line 46"/>
                <p:cNvSpPr>
                  <a:spLocks noChangeShapeType="1"/>
                </p:cNvSpPr>
                <p:nvPr/>
              </p:nvSpPr>
              <p:spPr bwMode="auto">
                <a:xfrm>
                  <a:off x="3719" y="3153"/>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sp>
              <p:nvSpPr>
                <p:cNvPr id="5202" name="Text Box 47"/>
                <p:cNvSpPr txBox="1">
                  <a:spLocks noChangeArrowheads="1"/>
                </p:cNvSpPr>
                <p:nvPr/>
              </p:nvSpPr>
              <p:spPr bwMode="auto">
                <a:xfrm>
                  <a:off x="3677" y="3132"/>
                  <a:ext cx="1824"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latin typeface="Times New Roman" panose="02020603050405020304" pitchFamily="18" charset="0"/>
                      <a:cs typeface="Times New Roman" panose="02020603050405020304" pitchFamily="18" charset="0"/>
                    </a:rPr>
                    <a:t>A T G </a:t>
                  </a:r>
                  <a:r>
                    <a:rPr lang="en-US" altLang="vi-VN" sz="1600" b="1">
                      <a:solidFill>
                        <a:srgbClr val="0000CC"/>
                      </a:solidFill>
                      <a:latin typeface="Times New Roman" panose="02020603050405020304" pitchFamily="18" charset="0"/>
                      <a:cs typeface="Times New Roman" panose="02020603050405020304" pitchFamily="18" charset="0"/>
                    </a:rPr>
                    <a:t>T</a:t>
                  </a:r>
                  <a:r>
                    <a:rPr lang="en-US" altLang="vi-VN" sz="1600" b="1">
                      <a:latin typeface="Times New Roman" panose="02020603050405020304" pitchFamily="18" charset="0"/>
                      <a:cs typeface="Times New Roman" panose="02020603050405020304" pitchFamily="18" charset="0"/>
                    </a:rPr>
                    <a:t> </a:t>
                  </a:r>
                  <a:r>
                    <a:rPr lang="en-US" altLang="vi-VN" sz="1600" b="1">
                      <a:solidFill>
                        <a:srgbClr val="FF3300"/>
                      </a:solidFill>
                      <a:latin typeface="Times New Roman" panose="02020603050405020304" pitchFamily="18" charset="0"/>
                      <a:cs typeface="Times New Roman" panose="02020603050405020304" pitchFamily="18" charset="0"/>
                    </a:rPr>
                    <a:t>A A</a:t>
                  </a:r>
                  <a:r>
                    <a:rPr lang="en-US" altLang="vi-VN" sz="1600" b="1">
                      <a:latin typeface="Times New Roman" panose="02020603050405020304" pitchFamily="18" charset="0"/>
                      <a:cs typeface="Times New Roman" panose="02020603050405020304" pitchFamily="18" charset="0"/>
                    </a:rPr>
                    <a:t> </a:t>
                  </a:r>
                  <a:r>
                    <a:rPr lang="en-US" altLang="vi-VN" sz="1600" b="1">
                      <a:solidFill>
                        <a:srgbClr val="FF3300"/>
                      </a:solidFill>
                      <a:latin typeface="Times New Roman" panose="02020603050405020304" pitchFamily="18" charset="0"/>
                      <a:cs typeface="Times New Roman" panose="02020603050405020304" pitchFamily="18" charset="0"/>
                    </a:rPr>
                    <a:t>G </a:t>
                  </a:r>
                  <a:r>
                    <a:rPr lang="en-US" altLang="vi-VN" sz="1600" b="1">
                      <a:latin typeface="Times New Roman" panose="02020603050405020304" pitchFamily="18" charset="0"/>
                      <a:cs typeface="Times New Roman" panose="02020603050405020304" pitchFamily="18" charset="0"/>
                    </a:rPr>
                    <a:t>T T T</a:t>
                  </a:r>
                </a:p>
              </p:txBody>
            </p:sp>
          </p:grpSp>
          <p:grpSp>
            <p:nvGrpSpPr>
              <p:cNvPr id="5197" name="Group 48"/>
              <p:cNvGrpSpPr>
                <a:grpSpLocks/>
              </p:cNvGrpSpPr>
              <p:nvPr/>
            </p:nvGrpSpPr>
            <p:grpSpPr bwMode="auto">
              <a:xfrm>
                <a:off x="3677" y="3416"/>
                <a:ext cx="1872" cy="284"/>
                <a:chOff x="3677" y="3520"/>
                <a:chExt cx="1872" cy="284"/>
              </a:xfrm>
            </p:grpSpPr>
            <p:sp>
              <p:nvSpPr>
                <p:cNvPr id="5199" name="Line 49"/>
                <p:cNvSpPr>
                  <a:spLocks noChangeShapeType="1"/>
                </p:cNvSpPr>
                <p:nvPr/>
              </p:nvSpPr>
              <p:spPr bwMode="auto">
                <a:xfrm>
                  <a:off x="3745" y="3737"/>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sp>
              <p:nvSpPr>
                <p:cNvPr id="5200" name="Text Box 50"/>
                <p:cNvSpPr txBox="1">
                  <a:spLocks noChangeArrowheads="1"/>
                </p:cNvSpPr>
                <p:nvPr/>
              </p:nvSpPr>
              <p:spPr bwMode="auto">
                <a:xfrm>
                  <a:off x="3677" y="3520"/>
                  <a:ext cx="187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latin typeface="Times New Roman" panose="02020603050405020304" pitchFamily="18" charset="0"/>
                      <a:cs typeface="Times New Roman" panose="02020603050405020304" pitchFamily="18" charset="0"/>
                    </a:rPr>
                    <a:t>T A X  </a:t>
                  </a:r>
                  <a:r>
                    <a:rPr lang="en-US" altLang="vi-VN" sz="1600" b="1">
                      <a:solidFill>
                        <a:srgbClr val="0000CC"/>
                      </a:solidFill>
                      <a:latin typeface="Times New Roman" panose="02020603050405020304" pitchFamily="18" charset="0"/>
                      <a:cs typeface="Times New Roman" panose="02020603050405020304" pitchFamily="18" charset="0"/>
                    </a:rPr>
                    <a:t>A</a:t>
                  </a:r>
                  <a:r>
                    <a:rPr lang="en-US" altLang="vi-VN" sz="1600" b="1">
                      <a:latin typeface="Times New Roman" panose="02020603050405020304" pitchFamily="18" charset="0"/>
                      <a:cs typeface="Times New Roman" panose="02020603050405020304" pitchFamily="18" charset="0"/>
                    </a:rPr>
                    <a:t> </a:t>
                  </a:r>
                  <a:r>
                    <a:rPr lang="en-US" altLang="vi-VN" sz="1600" b="1">
                      <a:solidFill>
                        <a:srgbClr val="FF3300"/>
                      </a:solidFill>
                      <a:latin typeface="Times New Roman" panose="02020603050405020304" pitchFamily="18" charset="0"/>
                      <a:cs typeface="Times New Roman" panose="02020603050405020304" pitchFamily="18" charset="0"/>
                    </a:rPr>
                    <a:t>T T</a:t>
                  </a:r>
                  <a:r>
                    <a:rPr lang="en-US" altLang="vi-VN" sz="1600" b="1">
                      <a:latin typeface="Times New Roman" panose="02020603050405020304" pitchFamily="18" charset="0"/>
                      <a:cs typeface="Times New Roman" panose="02020603050405020304" pitchFamily="18" charset="0"/>
                    </a:rPr>
                    <a:t> </a:t>
                  </a:r>
                  <a:r>
                    <a:rPr lang="en-US" altLang="vi-VN" sz="1600" b="1">
                      <a:solidFill>
                        <a:srgbClr val="FF3300"/>
                      </a:solidFill>
                      <a:latin typeface="Times New Roman" panose="02020603050405020304" pitchFamily="18" charset="0"/>
                      <a:cs typeface="Times New Roman" panose="02020603050405020304" pitchFamily="18" charset="0"/>
                    </a:rPr>
                    <a:t>X </a:t>
                  </a:r>
                  <a:r>
                    <a:rPr lang="en-US" altLang="vi-VN" sz="1600" b="1">
                      <a:latin typeface="Times New Roman" panose="02020603050405020304" pitchFamily="18" charset="0"/>
                      <a:cs typeface="Times New Roman" panose="02020603050405020304" pitchFamily="18" charset="0"/>
                    </a:rPr>
                    <a:t>A A A</a:t>
                  </a:r>
                </a:p>
              </p:txBody>
            </p:sp>
          </p:grpSp>
          <p:sp>
            <p:nvSpPr>
              <p:cNvPr id="5198" name="Text Box 51"/>
              <p:cNvSpPr txBox="1">
                <a:spLocks noChangeArrowheads="1"/>
              </p:cNvSpPr>
              <p:nvPr/>
            </p:nvSpPr>
            <p:spPr bwMode="auto">
              <a:xfrm>
                <a:off x="3097" y="3168"/>
                <a:ext cx="455" cy="33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vi-VN" sz="2000" b="1">
                    <a:solidFill>
                      <a:srgbClr val="FFFF00"/>
                    </a:solidFill>
                    <a:latin typeface="Times New Roman" panose="02020603050405020304" pitchFamily="18" charset="0"/>
                    <a:cs typeface="Times New Roman" panose="02020603050405020304" pitchFamily="18" charset="0"/>
                  </a:rPr>
                  <a:t>IV</a:t>
                </a:r>
              </a:p>
            </p:txBody>
          </p:sp>
        </p:grpSp>
      </p:grpSp>
      <p:grpSp>
        <p:nvGrpSpPr>
          <p:cNvPr id="142" name="Group 92"/>
          <p:cNvGrpSpPr>
            <a:grpSpLocks/>
          </p:cNvGrpSpPr>
          <p:nvPr/>
        </p:nvGrpSpPr>
        <p:grpSpPr bwMode="auto">
          <a:xfrm>
            <a:off x="1951436" y="2465784"/>
            <a:ext cx="2864644" cy="1669257"/>
            <a:chOff x="64" y="2208"/>
            <a:chExt cx="2406" cy="1402"/>
          </a:xfrm>
        </p:grpSpPr>
        <p:grpSp>
          <p:nvGrpSpPr>
            <p:cNvPr id="5178" name="Group 26"/>
            <p:cNvGrpSpPr>
              <a:grpSpLocks/>
            </p:cNvGrpSpPr>
            <p:nvPr/>
          </p:nvGrpSpPr>
          <p:grpSpPr bwMode="auto">
            <a:xfrm>
              <a:off x="64" y="3041"/>
              <a:ext cx="2354" cy="569"/>
              <a:chOff x="64" y="3014"/>
              <a:chExt cx="2354" cy="569"/>
            </a:xfrm>
          </p:grpSpPr>
          <p:grpSp>
            <p:nvGrpSpPr>
              <p:cNvPr id="5187" name="Group 27"/>
              <p:cNvGrpSpPr>
                <a:grpSpLocks/>
              </p:cNvGrpSpPr>
              <p:nvPr/>
            </p:nvGrpSpPr>
            <p:grpSpPr bwMode="auto">
              <a:xfrm>
                <a:off x="584" y="3014"/>
                <a:ext cx="1834" cy="284"/>
                <a:chOff x="584" y="3014"/>
                <a:chExt cx="1834" cy="284"/>
              </a:xfrm>
            </p:grpSpPr>
            <p:sp>
              <p:nvSpPr>
                <p:cNvPr id="5192" name="Line 28"/>
                <p:cNvSpPr>
                  <a:spLocks noChangeShapeType="1"/>
                </p:cNvSpPr>
                <p:nvPr/>
              </p:nvSpPr>
              <p:spPr bwMode="auto">
                <a:xfrm>
                  <a:off x="584" y="3040"/>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sp>
              <p:nvSpPr>
                <p:cNvPr id="5193" name="Text Box 29"/>
                <p:cNvSpPr txBox="1">
                  <a:spLocks noChangeArrowheads="1"/>
                </p:cNvSpPr>
                <p:nvPr/>
              </p:nvSpPr>
              <p:spPr bwMode="auto">
                <a:xfrm>
                  <a:off x="594" y="3014"/>
                  <a:ext cx="1824"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latin typeface="Times New Roman" panose="02020603050405020304" pitchFamily="18" charset="0"/>
                      <a:cs typeface="Times New Roman" panose="02020603050405020304" pitchFamily="18" charset="0"/>
                    </a:rPr>
                    <a:t>A T G </a:t>
                  </a:r>
                  <a:r>
                    <a:rPr lang="en-US" altLang="vi-VN" sz="1600" b="1">
                      <a:solidFill>
                        <a:srgbClr val="FF3300"/>
                      </a:solidFill>
                      <a:latin typeface="Times New Roman" panose="02020603050405020304" pitchFamily="18" charset="0"/>
                      <a:cs typeface="Times New Roman" panose="02020603050405020304" pitchFamily="18" charset="0"/>
                    </a:rPr>
                    <a:t>A  G  </a:t>
                  </a:r>
                  <a:r>
                    <a:rPr lang="en-US" altLang="vi-VN" sz="1600" b="1">
                      <a:latin typeface="Times New Roman" panose="02020603050405020304" pitchFamily="18" charset="0"/>
                      <a:cs typeface="Times New Roman" panose="02020603050405020304" pitchFamily="18" charset="0"/>
                    </a:rPr>
                    <a:t>T T T</a:t>
                  </a:r>
                </a:p>
              </p:txBody>
            </p:sp>
          </p:grpSp>
          <p:grpSp>
            <p:nvGrpSpPr>
              <p:cNvPr id="5188" name="Group 30"/>
              <p:cNvGrpSpPr>
                <a:grpSpLocks/>
              </p:cNvGrpSpPr>
              <p:nvPr/>
            </p:nvGrpSpPr>
            <p:grpSpPr bwMode="auto">
              <a:xfrm>
                <a:off x="571" y="3299"/>
                <a:ext cx="1655" cy="284"/>
                <a:chOff x="571" y="3702"/>
                <a:chExt cx="1655" cy="284"/>
              </a:xfrm>
            </p:grpSpPr>
            <p:sp>
              <p:nvSpPr>
                <p:cNvPr id="5190" name="Line 31"/>
                <p:cNvSpPr>
                  <a:spLocks noChangeShapeType="1"/>
                </p:cNvSpPr>
                <p:nvPr/>
              </p:nvSpPr>
              <p:spPr bwMode="auto">
                <a:xfrm>
                  <a:off x="571" y="3919"/>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sp>
              <p:nvSpPr>
                <p:cNvPr id="5191" name="Text Box 32"/>
                <p:cNvSpPr txBox="1">
                  <a:spLocks noChangeArrowheads="1"/>
                </p:cNvSpPr>
                <p:nvPr/>
              </p:nvSpPr>
              <p:spPr bwMode="auto">
                <a:xfrm>
                  <a:off x="594" y="3702"/>
                  <a:ext cx="163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latin typeface="Times New Roman" panose="02020603050405020304" pitchFamily="18" charset="0"/>
                      <a:cs typeface="Times New Roman" panose="02020603050405020304" pitchFamily="18" charset="0"/>
                    </a:rPr>
                    <a:t>T A X  </a:t>
                  </a:r>
                  <a:r>
                    <a:rPr lang="en-US" altLang="vi-VN" sz="1600" b="1">
                      <a:solidFill>
                        <a:srgbClr val="FF3300"/>
                      </a:solidFill>
                      <a:latin typeface="Times New Roman" panose="02020603050405020304" pitchFamily="18" charset="0"/>
                      <a:cs typeface="Times New Roman" panose="02020603050405020304" pitchFamily="18" charset="0"/>
                    </a:rPr>
                    <a:t>T  X</a:t>
                  </a:r>
                  <a:r>
                    <a:rPr lang="en-US" altLang="vi-VN" sz="1600" b="1">
                      <a:latin typeface="Times New Roman" panose="02020603050405020304" pitchFamily="18" charset="0"/>
                      <a:cs typeface="Times New Roman" panose="02020603050405020304" pitchFamily="18" charset="0"/>
                    </a:rPr>
                    <a:t> A A A</a:t>
                  </a:r>
                </a:p>
              </p:txBody>
            </p:sp>
          </p:grpSp>
          <p:sp>
            <p:nvSpPr>
              <p:cNvPr id="5189" name="Text Box 33"/>
              <p:cNvSpPr txBox="1">
                <a:spLocks noChangeArrowheads="1"/>
              </p:cNvSpPr>
              <p:nvPr/>
            </p:nvSpPr>
            <p:spPr bwMode="auto">
              <a:xfrm>
                <a:off x="64" y="3168"/>
                <a:ext cx="464" cy="33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2000" b="1" dirty="0">
                    <a:solidFill>
                      <a:srgbClr val="FFFF00"/>
                    </a:solidFill>
                    <a:latin typeface="Times New Roman" panose="02020603050405020304" pitchFamily="18" charset="0"/>
                    <a:cs typeface="Times New Roman" panose="02020603050405020304" pitchFamily="18" charset="0"/>
                  </a:rPr>
                  <a:t>III</a:t>
                </a:r>
              </a:p>
            </p:txBody>
          </p:sp>
        </p:grpSp>
        <p:grpSp>
          <p:nvGrpSpPr>
            <p:cNvPr id="5179" name="Group 35"/>
            <p:cNvGrpSpPr>
              <a:grpSpLocks/>
            </p:cNvGrpSpPr>
            <p:nvPr/>
          </p:nvGrpSpPr>
          <p:grpSpPr bwMode="auto">
            <a:xfrm>
              <a:off x="1173" y="2374"/>
              <a:ext cx="1297" cy="720"/>
              <a:chOff x="1077" y="2304"/>
              <a:chExt cx="1297" cy="720"/>
            </a:xfrm>
          </p:grpSpPr>
          <p:sp>
            <p:nvSpPr>
              <p:cNvPr id="5181" name="Line 36"/>
              <p:cNvSpPr>
                <a:spLocks noChangeShapeType="1"/>
              </p:cNvSpPr>
              <p:nvPr/>
            </p:nvSpPr>
            <p:spPr bwMode="auto">
              <a:xfrm flipV="1">
                <a:off x="1200" y="2832"/>
                <a:ext cx="0" cy="19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sp>
            <p:nvSpPr>
              <p:cNvPr id="5182" name="Line 37"/>
              <p:cNvSpPr>
                <a:spLocks noChangeShapeType="1"/>
              </p:cNvSpPr>
              <p:nvPr/>
            </p:nvSpPr>
            <p:spPr bwMode="auto">
              <a:xfrm>
                <a:off x="1248" y="2550"/>
                <a:ext cx="336"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grpSp>
            <p:nvGrpSpPr>
              <p:cNvPr id="5183" name="Group 38"/>
              <p:cNvGrpSpPr>
                <a:grpSpLocks/>
              </p:cNvGrpSpPr>
              <p:nvPr/>
            </p:nvGrpSpPr>
            <p:grpSpPr bwMode="auto">
              <a:xfrm>
                <a:off x="1077" y="2304"/>
                <a:ext cx="1297" cy="572"/>
                <a:chOff x="3599" y="2400"/>
                <a:chExt cx="1297" cy="572"/>
              </a:xfrm>
            </p:grpSpPr>
            <p:sp>
              <p:nvSpPr>
                <p:cNvPr id="5184" name="Text Box 39"/>
                <p:cNvSpPr txBox="1">
                  <a:spLocks noChangeArrowheads="1"/>
                </p:cNvSpPr>
                <p:nvPr/>
              </p:nvSpPr>
              <p:spPr bwMode="auto">
                <a:xfrm>
                  <a:off x="3599" y="2400"/>
                  <a:ext cx="279"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solidFill>
                        <a:srgbClr val="FF3300"/>
                      </a:solidFill>
                      <a:latin typeface="Times New Roman" panose="02020603050405020304" pitchFamily="18" charset="0"/>
                      <a:cs typeface="Times New Roman" panose="02020603050405020304" pitchFamily="18" charset="0"/>
                    </a:rPr>
                    <a:t>A</a:t>
                  </a:r>
                </a:p>
              </p:txBody>
            </p:sp>
            <p:sp>
              <p:nvSpPr>
                <p:cNvPr id="5185" name="Text Box 40"/>
                <p:cNvSpPr txBox="1">
                  <a:spLocks noChangeArrowheads="1"/>
                </p:cNvSpPr>
                <p:nvPr/>
              </p:nvSpPr>
              <p:spPr bwMode="auto">
                <a:xfrm>
                  <a:off x="3619" y="2688"/>
                  <a:ext cx="240"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solidFill>
                        <a:srgbClr val="FF3300"/>
                      </a:solidFill>
                      <a:latin typeface="Times New Roman" panose="02020603050405020304" pitchFamily="18" charset="0"/>
                      <a:cs typeface="Times New Roman" panose="02020603050405020304" pitchFamily="18" charset="0"/>
                    </a:rPr>
                    <a:t>T</a:t>
                  </a:r>
                </a:p>
              </p:txBody>
            </p:sp>
            <p:sp>
              <p:nvSpPr>
                <p:cNvPr id="5186" name="Text Box 41"/>
                <p:cNvSpPr txBox="1">
                  <a:spLocks noChangeArrowheads="1"/>
                </p:cNvSpPr>
                <p:nvPr/>
              </p:nvSpPr>
              <p:spPr bwMode="auto">
                <a:xfrm>
                  <a:off x="4080" y="2504"/>
                  <a:ext cx="81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b="1" dirty="0" err="1">
                      <a:solidFill>
                        <a:srgbClr val="FF3300"/>
                      </a:solidFill>
                      <a:latin typeface="Times New Roman" panose="02020603050405020304" pitchFamily="18" charset="0"/>
                      <a:cs typeface="Times New Roman" panose="02020603050405020304" pitchFamily="18" charset="0"/>
                    </a:rPr>
                    <a:t>Mất</a:t>
                  </a:r>
                  <a:r>
                    <a:rPr lang="en-US" altLang="vi-VN" b="1" dirty="0">
                      <a:solidFill>
                        <a:srgbClr val="FF3300"/>
                      </a:solidFill>
                      <a:latin typeface="Times New Roman" panose="02020603050405020304" pitchFamily="18" charset="0"/>
                      <a:cs typeface="Times New Roman" panose="02020603050405020304" pitchFamily="18" charset="0"/>
                    </a:rPr>
                    <a:t> </a:t>
                  </a:r>
                  <a:r>
                    <a:rPr lang="en-US" altLang="vi-VN" b="1" dirty="0" err="1">
                      <a:solidFill>
                        <a:srgbClr val="FF3300"/>
                      </a:solidFill>
                      <a:latin typeface="Times New Roman" panose="02020603050405020304" pitchFamily="18" charset="0"/>
                      <a:cs typeface="Times New Roman" panose="02020603050405020304" pitchFamily="18" charset="0"/>
                    </a:rPr>
                    <a:t>đi</a:t>
                  </a:r>
                  <a:endParaRPr lang="en-US" altLang="vi-VN" b="1" dirty="0">
                    <a:solidFill>
                      <a:srgbClr val="FF3300"/>
                    </a:solidFill>
                    <a:latin typeface="Times New Roman" panose="02020603050405020304" pitchFamily="18" charset="0"/>
                    <a:cs typeface="Times New Roman" panose="02020603050405020304" pitchFamily="18" charset="0"/>
                  </a:endParaRPr>
                </a:p>
              </p:txBody>
            </p:sp>
          </p:grpSp>
        </p:grpSp>
        <p:sp>
          <p:nvSpPr>
            <p:cNvPr id="5180" name="Line 52"/>
            <p:cNvSpPr>
              <a:spLocks noChangeShapeType="1"/>
            </p:cNvSpPr>
            <p:nvPr/>
          </p:nvSpPr>
          <p:spPr bwMode="auto">
            <a:xfrm>
              <a:off x="864" y="2208"/>
              <a:ext cx="0" cy="576"/>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grpSp>
      <p:sp>
        <p:nvSpPr>
          <p:cNvPr id="5129" name="Text Box 54"/>
          <p:cNvSpPr txBox="1">
            <a:spLocks noChangeArrowheads="1"/>
          </p:cNvSpPr>
          <p:nvPr/>
        </p:nvSpPr>
        <p:spPr bwMode="auto">
          <a:xfrm>
            <a:off x="2489597" y="1576387"/>
            <a:ext cx="20145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dirty="0">
                <a:latin typeface="Times New Roman" panose="02020603050405020304" pitchFamily="18" charset="0"/>
                <a:cs typeface="Times New Roman" panose="02020603050405020304" pitchFamily="18" charset="0"/>
              </a:rPr>
              <a:t>A U G </a:t>
            </a:r>
            <a:r>
              <a:rPr lang="en-US" altLang="vi-VN" sz="1600" b="1" dirty="0">
                <a:solidFill>
                  <a:srgbClr val="FF3300"/>
                </a:solidFill>
                <a:latin typeface="Times New Roman" panose="02020603050405020304" pitchFamily="18" charset="0"/>
                <a:cs typeface="Times New Roman" panose="02020603050405020304" pitchFamily="18" charset="0"/>
              </a:rPr>
              <a:t>A </a:t>
            </a:r>
            <a:r>
              <a:rPr lang="en-US" altLang="vi-VN" sz="1600" b="1" dirty="0" err="1">
                <a:solidFill>
                  <a:srgbClr val="FF3300"/>
                </a:solidFill>
                <a:latin typeface="Times New Roman" panose="02020603050405020304" pitchFamily="18" charset="0"/>
                <a:cs typeface="Times New Roman" panose="02020603050405020304" pitchFamily="18" charset="0"/>
              </a:rPr>
              <a:t>A</a:t>
            </a:r>
            <a:r>
              <a:rPr lang="en-US" altLang="vi-VN" sz="1600" b="1" dirty="0">
                <a:solidFill>
                  <a:srgbClr val="FF3300"/>
                </a:solidFill>
                <a:latin typeface="Times New Roman" panose="02020603050405020304" pitchFamily="18" charset="0"/>
                <a:cs typeface="Times New Roman" panose="02020603050405020304" pitchFamily="18" charset="0"/>
              </a:rPr>
              <a:t> G</a:t>
            </a:r>
            <a:r>
              <a:rPr lang="en-US" altLang="vi-VN" sz="1600" b="1" dirty="0">
                <a:latin typeface="Times New Roman" panose="02020603050405020304" pitchFamily="18" charset="0"/>
                <a:cs typeface="Times New Roman" panose="02020603050405020304" pitchFamily="18" charset="0"/>
              </a:rPr>
              <a:t> U </a:t>
            </a:r>
            <a:r>
              <a:rPr lang="en-US" altLang="vi-VN" sz="1600" b="1" dirty="0" err="1">
                <a:latin typeface="Times New Roman" panose="02020603050405020304" pitchFamily="18" charset="0"/>
                <a:cs typeface="Times New Roman" panose="02020603050405020304" pitchFamily="18" charset="0"/>
              </a:rPr>
              <a:t>U</a:t>
            </a:r>
            <a:r>
              <a:rPr lang="en-US" altLang="vi-VN" sz="1600" b="1" dirty="0">
                <a:latin typeface="Times New Roman" panose="02020603050405020304" pitchFamily="18" charset="0"/>
                <a:cs typeface="Times New Roman" panose="02020603050405020304" pitchFamily="18" charset="0"/>
              </a:rPr>
              <a:t> </a:t>
            </a:r>
            <a:r>
              <a:rPr lang="en-US" altLang="vi-VN" sz="1600" b="1" dirty="0" err="1">
                <a:latin typeface="Times New Roman" panose="02020603050405020304" pitchFamily="18" charset="0"/>
                <a:cs typeface="Times New Roman" panose="02020603050405020304" pitchFamily="18" charset="0"/>
              </a:rPr>
              <a:t>U</a:t>
            </a:r>
            <a:endParaRPr lang="en-US" altLang="vi-VN" sz="1600" b="1" dirty="0">
              <a:latin typeface="Times New Roman" panose="02020603050405020304" pitchFamily="18" charset="0"/>
              <a:cs typeface="Times New Roman" panose="02020603050405020304" pitchFamily="18" charset="0"/>
            </a:endParaRPr>
          </a:p>
        </p:txBody>
      </p:sp>
      <p:sp>
        <p:nvSpPr>
          <p:cNvPr id="5130" name="Text Box 55"/>
          <p:cNvSpPr txBox="1">
            <a:spLocks noChangeArrowheads="1"/>
          </p:cNvSpPr>
          <p:nvPr/>
        </p:nvSpPr>
        <p:spPr bwMode="auto">
          <a:xfrm>
            <a:off x="1746648" y="1551383"/>
            <a:ext cx="914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solidFill>
                  <a:srgbClr val="0000FF"/>
                </a:solidFill>
                <a:latin typeface="Times New Roman" panose="02020603050405020304" pitchFamily="18" charset="0"/>
                <a:cs typeface="Times New Roman" panose="02020603050405020304" pitchFamily="18" charset="0"/>
              </a:rPr>
              <a:t>mARN</a:t>
            </a:r>
          </a:p>
        </p:txBody>
      </p:sp>
      <p:sp>
        <p:nvSpPr>
          <p:cNvPr id="5131" name="Line 56"/>
          <p:cNvSpPr>
            <a:spLocks noChangeShapeType="1"/>
          </p:cNvSpPr>
          <p:nvPr/>
        </p:nvSpPr>
        <p:spPr bwMode="auto">
          <a:xfrm>
            <a:off x="2489598" y="1588293"/>
            <a:ext cx="177165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grpSp>
        <p:nvGrpSpPr>
          <p:cNvPr id="5132" name="Group 57"/>
          <p:cNvGrpSpPr>
            <a:grpSpLocks/>
          </p:cNvGrpSpPr>
          <p:nvPr/>
        </p:nvGrpSpPr>
        <p:grpSpPr bwMode="auto">
          <a:xfrm>
            <a:off x="1875235" y="465533"/>
            <a:ext cx="3214688" cy="1028700"/>
            <a:chOff x="84" y="576"/>
            <a:chExt cx="2700" cy="864"/>
          </a:xfrm>
        </p:grpSpPr>
        <p:sp>
          <p:nvSpPr>
            <p:cNvPr id="5167" name="Text Box 58"/>
            <p:cNvSpPr txBox="1">
              <a:spLocks noChangeArrowheads="1"/>
            </p:cNvSpPr>
            <p:nvPr/>
          </p:nvSpPr>
          <p:spPr bwMode="auto">
            <a:xfrm>
              <a:off x="342" y="576"/>
              <a:ext cx="196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vi-VN" b="1" dirty="0">
                  <a:solidFill>
                    <a:srgbClr val="660033"/>
                  </a:solidFill>
                  <a:latin typeface="Times New Roman" panose="02020603050405020304" pitchFamily="18" charset="0"/>
                  <a:cs typeface="Times New Roman" panose="02020603050405020304" pitchFamily="18" charset="0"/>
                </a:rPr>
                <a:t>Gen ban </a:t>
              </a:r>
              <a:r>
                <a:rPr lang="en-US" altLang="vi-VN" b="1" dirty="0" err="1">
                  <a:solidFill>
                    <a:srgbClr val="660033"/>
                  </a:solidFill>
                  <a:latin typeface="Times New Roman" panose="02020603050405020304" pitchFamily="18" charset="0"/>
                  <a:cs typeface="Times New Roman" panose="02020603050405020304" pitchFamily="18" charset="0"/>
                </a:rPr>
                <a:t>đầu</a:t>
              </a:r>
              <a:endParaRPr lang="en-US" altLang="vi-VN" b="1" dirty="0">
                <a:solidFill>
                  <a:srgbClr val="660033"/>
                </a:solidFill>
                <a:latin typeface="Times New Roman" panose="02020603050405020304" pitchFamily="18" charset="0"/>
                <a:cs typeface="Times New Roman" panose="02020603050405020304" pitchFamily="18" charset="0"/>
              </a:endParaRPr>
            </a:p>
          </p:txBody>
        </p:sp>
        <p:grpSp>
          <p:nvGrpSpPr>
            <p:cNvPr id="5168" name="Group 59"/>
            <p:cNvGrpSpPr>
              <a:grpSpLocks/>
            </p:cNvGrpSpPr>
            <p:nvPr/>
          </p:nvGrpSpPr>
          <p:grpSpPr bwMode="auto">
            <a:xfrm>
              <a:off x="591" y="804"/>
              <a:ext cx="1618" cy="284"/>
              <a:chOff x="576" y="829"/>
              <a:chExt cx="1558" cy="284"/>
            </a:xfrm>
          </p:grpSpPr>
          <p:sp>
            <p:nvSpPr>
              <p:cNvPr id="5176" name="Line 60"/>
              <p:cNvSpPr>
                <a:spLocks noChangeShapeType="1"/>
              </p:cNvSpPr>
              <p:nvPr/>
            </p:nvSpPr>
            <p:spPr bwMode="auto">
              <a:xfrm>
                <a:off x="576" y="851"/>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sp>
            <p:nvSpPr>
              <p:cNvPr id="5177" name="Text Box 61"/>
              <p:cNvSpPr txBox="1">
                <a:spLocks noChangeArrowheads="1"/>
              </p:cNvSpPr>
              <p:nvPr/>
            </p:nvSpPr>
            <p:spPr bwMode="auto">
              <a:xfrm>
                <a:off x="598" y="829"/>
                <a:ext cx="1536"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latin typeface="Times New Roman" panose="02020603050405020304" pitchFamily="18" charset="0"/>
                    <a:cs typeface="Times New Roman" panose="02020603050405020304" pitchFamily="18" charset="0"/>
                  </a:rPr>
                  <a:t>A T G </a:t>
                </a:r>
                <a:r>
                  <a:rPr lang="en-US" altLang="vi-VN" sz="1600" b="1">
                    <a:solidFill>
                      <a:srgbClr val="FF3300"/>
                    </a:solidFill>
                    <a:latin typeface="Times New Roman" panose="02020603050405020304" pitchFamily="18" charset="0"/>
                    <a:cs typeface="Times New Roman" panose="02020603050405020304" pitchFamily="18" charset="0"/>
                  </a:rPr>
                  <a:t>A A G</a:t>
                </a:r>
                <a:r>
                  <a:rPr lang="en-US" altLang="vi-VN" sz="1600" b="1">
                    <a:latin typeface="Times New Roman" panose="02020603050405020304" pitchFamily="18" charset="0"/>
                    <a:cs typeface="Times New Roman" panose="02020603050405020304" pitchFamily="18" charset="0"/>
                  </a:rPr>
                  <a:t> T T T</a:t>
                </a:r>
              </a:p>
            </p:txBody>
          </p:sp>
        </p:grpSp>
        <p:grpSp>
          <p:nvGrpSpPr>
            <p:cNvPr id="5169" name="Group 62"/>
            <p:cNvGrpSpPr>
              <a:grpSpLocks/>
            </p:cNvGrpSpPr>
            <p:nvPr/>
          </p:nvGrpSpPr>
          <p:grpSpPr bwMode="auto">
            <a:xfrm>
              <a:off x="576" y="1056"/>
              <a:ext cx="1645" cy="284"/>
              <a:chOff x="576" y="1103"/>
              <a:chExt cx="1584" cy="284"/>
            </a:xfrm>
          </p:grpSpPr>
          <p:sp>
            <p:nvSpPr>
              <p:cNvPr id="5174" name="Line 63"/>
              <p:cNvSpPr>
                <a:spLocks noChangeShapeType="1"/>
              </p:cNvSpPr>
              <p:nvPr/>
            </p:nvSpPr>
            <p:spPr bwMode="auto">
              <a:xfrm>
                <a:off x="576" y="1318"/>
                <a:ext cx="1488"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sp>
            <p:nvSpPr>
              <p:cNvPr id="5175" name="Text Box 64"/>
              <p:cNvSpPr txBox="1">
                <a:spLocks noChangeArrowheads="1"/>
              </p:cNvSpPr>
              <p:nvPr/>
            </p:nvSpPr>
            <p:spPr bwMode="auto">
              <a:xfrm>
                <a:off x="624" y="1103"/>
                <a:ext cx="1536"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latin typeface="Times New Roman" panose="02020603050405020304" pitchFamily="18" charset="0"/>
                    <a:cs typeface="Times New Roman" panose="02020603050405020304" pitchFamily="18" charset="0"/>
                  </a:rPr>
                  <a:t>T A X </a:t>
                </a:r>
                <a:r>
                  <a:rPr lang="en-US" altLang="vi-VN" sz="1600" b="1">
                    <a:solidFill>
                      <a:srgbClr val="FF3300"/>
                    </a:solidFill>
                    <a:latin typeface="Times New Roman" panose="02020603050405020304" pitchFamily="18" charset="0"/>
                    <a:cs typeface="Times New Roman" panose="02020603050405020304" pitchFamily="18" charset="0"/>
                  </a:rPr>
                  <a:t>T T X</a:t>
                </a:r>
                <a:r>
                  <a:rPr lang="en-US" altLang="vi-VN" sz="1600" b="1">
                    <a:latin typeface="Times New Roman" panose="02020603050405020304" pitchFamily="18" charset="0"/>
                    <a:cs typeface="Times New Roman" panose="02020603050405020304" pitchFamily="18" charset="0"/>
                  </a:rPr>
                  <a:t> A A A</a:t>
                </a:r>
              </a:p>
            </p:txBody>
          </p:sp>
        </p:grpSp>
        <p:sp>
          <p:nvSpPr>
            <p:cNvPr id="5170" name="Text Box 65"/>
            <p:cNvSpPr txBox="1">
              <a:spLocks noChangeArrowheads="1"/>
            </p:cNvSpPr>
            <p:nvPr/>
          </p:nvSpPr>
          <p:spPr bwMode="auto">
            <a:xfrm>
              <a:off x="84" y="916"/>
              <a:ext cx="199" cy="336"/>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2000" b="1">
                  <a:solidFill>
                    <a:srgbClr val="FFFF00"/>
                  </a:solidFill>
                  <a:latin typeface="Times New Roman" panose="02020603050405020304" pitchFamily="18" charset="0"/>
                  <a:cs typeface="Times New Roman" panose="02020603050405020304" pitchFamily="18" charset="0"/>
                </a:rPr>
                <a:t>I</a:t>
              </a:r>
            </a:p>
          </p:txBody>
        </p:sp>
        <p:sp>
          <p:nvSpPr>
            <p:cNvPr id="5171" name="Text Box 66"/>
            <p:cNvSpPr txBox="1">
              <a:spLocks noChangeArrowheads="1"/>
            </p:cNvSpPr>
            <p:nvPr/>
          </p:nvSpPr>
          <p:spPr bwMode="auto">
            <a:xfrm>
              <a:off x="2236" y="825"/>
              <a:ext cx="548"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endParaRPr lang="vi-VN" altLang="vi-VN" sz="1600" b="1">
                <a:solidFill>
                  <a:srgbClr val="0000FF"/>
                </a:solidFill>
                <a:latin typeface="Times New Roman" panose="02020603050405020304" pitchFamily="18" charset="0"/>
                <a:cs typeface="Times New Roman" panose="02020603050405020304" pitchFamily="18" charset="0"/>
              </a:endParaRPr>
            </a:p>
          </p:txBody>
        </p:sp>
        <p:sp>
          <p:nvSpPr>
            <p:cNvPr id="5172" name="Text Box 67"/>
            <p:cNvSpPr txBox="1">
              <a:spLocks noChangeArrowheads="1"/>
            </p:cNvSpPr>
            <p:nvPr/>
          </p:nvSpPr>
          <p:spPr bwMode="auto">
            <a:xfrm>
              <a:off x="288" y="1104"/>
              <a:ext cx="28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vi-VN" sz="2000" b="1">
                  <a:solidFill>
                    <a:srgbClr val="660066"/>
                  </a:solidFill>
                  <a:latin typeface="Times New Roman" panose="02020603050405020304" pitchFamily="18" charset="0"/>
                  <a:cs typeface="Times New Roman" panose="02020603050405020304" pitchFamily="18" charset="0"/>
                </a:rPr>
                <a:t>2</a:t>
              </a:r>
            </a:p>
          </p:txBody>
        </p:sp>
        <p:sp>
          <p:nvSpPr>
            <p:cNvPr id="5173" name="Text Box 68"/>
            <p:cNvSpPr txBox="1">
              <a:spLocks noChangeArrowheads="1"/>
            </p:cNvSpPr>
            <p:nvPr/>
          </p:nvSpPr>
          <p:spPr bwMode="auto">
            <a:xfrm>
              <a:off x="300" y="684"/>
              <a:ext cx="28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vi-VN" sz="2000" b="1">
                  <a:solidFill>
                    <a:srgbClr val="660066"/>
                  </a:solidFill>
                  <a:latin typeface="Times New Roman" panose="02020603050405020304" pitchFamily="18" charset="0"/>
                  <a:cs typeface="Times New Roman" panose="02020603050405020304" pitchFamily="18" charset="0"/>
                </a:rPr>
                <a:t>1</a:t>
              </a:r>
            </a:p>
          </p:txBody>
        </p:sp>
      </p:grpSp>
      <p:sp>
        <p:nvSpPr>
          <p:cNvPr id="5133" name="Text Box 71"/>
          <p:cNvSpPr txBox="1">
            <a:spLocks noChangeArrowheads="1"/>
          </p:cNvSpPr>
          <p:nvPr/>
        </p:nvSpPr>
        <p:spPr bwMode="auto">
          <a:xfrm>
            <a:off x="2589610" y="2008583"/>
            <a:ext cx="21145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dirty="0">
                <a:solidFill>
                  <a:srgbClr val="0000FF"/>
                </a:solidFill>
                <a:latin typeface="Times New Roman" panose="02020603050405020304" pitchFamily="18" charset="0"/>
                <a:cs typeface="Times New Roman" panose="02020603050405020304" pitchFamily="18" charset="0"/>
              </a:rPr>
              <a:t>- Met – </a:t>
            </a:r>
            <a:r>
              <a:rPr lang="en-US" altLang="vi-VN" sz="1600" b="1" dirty="0">
                <a:solidFill>
                  <a:srgbClr val="FF0000"/>
                </a:solidFill>
                <a:latin typeface="Times New Roman" panose="02020603050405020304" pitchFamily="18" charset="0"/>
                <a:cs typeface="Times New Roman" panose="02020603050405020304" pitchFamily="18" charset="0"/>
              </a:rPr>
              <a:t>Lys </a:t>
            </a:r>
            <a:r>
              <a:rPr lang="en-US" altLang="vi-VN" sz="1600" b="1" dirty="0">
                <a:solidFill>
                  <a:srgbClr val="0000FF"/>
                </a:solidFill>
                <a:latin typeface="Times New Roman" panose="02020603050405020304" pitchFamily="18" charset="0"/>
                <a:cs typeface="Times New Roman" panose="02020603050405020304" pitchFamily="18" charset="0"/>
              </a:rPr>
              <a:t>– </a:t>
            </a:r>
            <a:r>
              <a:rPr lang="en-US" altLang="vi-VN" sz="1600" b="1" dirty="0" err="1">
                <a:solidFill>
                  <a:srgbClr val="0000FF"/>
                </a:solidFill>
                <a:latin typeface="Times New Roman" panose="02020603050405020304" pitchFamily="18" charset="0"/>
                <a:cs typeface="Times New Roman" panose="02020603050405020304" pitchFamily="18" charset="0"/>
              </a:rPr>
              <a:t>Phe</a:t>
            </a:r>
            <a:r>
              <a:rPr lang="en-US" altLang="vi-VN" sz="1600" b="1" dirty="0">
                <a:solidFill>
                  <a:srgbClr val="0000FF"/>
                </a:solidFill>
                <a:latin typeface="Times New Roman" panose="02020603050405020304" pitchFamily="18" charset="0"/>
                <a:cs typeface="Times New Roman" panose="02020603050405020304" pitchFamily="18" charset="0"/>
              </a:rPr>
              <a:t> …</a:t>
            </a:r>
          </a:p>
        </p:txBody>
      </p:sp>
      <p:sp>
        <p:nvSpPr>
          <p:cNvPr id="5134" name="Text Box 72"/>
          <p:cNvSpPr txBox="1">
            <a:spLocks noChangeArrowheads="1"/>
          </p:cNvSpPr>
          <p:nvPr/>
        </p:nvSpPr>
        <p:spPr bwMode="auto">
          <a:xfrm>
            <a:off x="1646635" y="2008583"/>
            <a:ext cx="1143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solidFill>
                  <a:srgbClr val="0000FF"/>
                </a:solidFill>
                <a:latin typeface="Times New Roman" panose="02020603050405020304" pitchFamily="18" charset="0"/>
                <a:cs typeface="Times New Roman" panose="02020603050405020304" pitchFamily="18" charset="0"/>
              </a:rPr>
              <a:t>pôlipeptit</a:t>
            </a:r>
          </a:p>
        </p:txBody>
      </p:sp>
      <p:grpSp>
        <p:nvGrpSpPr>
          <p:cNvPr id="176" name="Group 77"/>
          <p:cNvGrpSpPr>
            <a:grpSpLocks/>
          </p:cNvGrpSpPr>
          <p:nvPr/>
        </p:nvGrpSpPr>
        <p:grpSpPr bwMode="auto">
          <a:xfrm>
            <a:off x="5932885" y="1656164"/>
            <a:ext cx="2628900" cy="338139"/>
            <a:chOff x="3264" y="1468"/>
            <a:chExt cx="2208" cy="284"/>
          </a:xfrm>
        </p:grpSpPr>
        <p:sp>
          <p:nvSpPr>
            <p:cNvPr id="5163" name="Text Box 78"/>
            <p:cNvSpPr txBox="1">
              <a:spLocks noChangeArrowheads="1"/>
            </p:cNvSpPr>
            <p:nvPr/>
          </p:nvSpPr>
          <p:spPr bwMode="auto">
            <a:xfrm>
              <a:off x="3264" y="1468"/>
              <a:ext cx="1584"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dirty="0">
                  <a:latin typeface="Times New Roman" panose="02020603050405020304" pitchFamily="18" charset="0"/>
                  <a:cs typeface="Times New Roman" panose="02020603050405020304" pitchFamily="18" charset="0"/>
                </a:rPr>
                <a:t>A U G </a:t>
              </a:r>
              <a:r>
                <a:rPr lang="en-US" altLang="vi-VN" sz="1600" b="1" dirty="0">
                  <a:solidFill>
                    <a:srgbClr val="FF3300"/>
                  </a:solidFill>
                  <a:latin typeface="Times New Roman" panose="02020603050405020304" pitchFamily="18" charset="0"/>
                  <a:cs typeface="Times New Roman" panose="02020603050405020304" pitchFamily="18" charset="0"/>
                </a:rPr>
                <a:t>A </a:t>
              </a:r>
              <a:r>
                <a:rPr lang="en-US" altLang="vi-VN" sz="1600" b="1" dirty="0" err="1">
                  <a:solidFill>
                    <a:srgbClr val="FF3300"/>
                  </a:solidFill>
                  <a:latin typeface="Times New Roman" panose="02020603050405020304" pitchFamily="18" charset="0"/>
                  <a:cs typeface="Times New Roman" panose="02020603050405020304" pitchFamily="18" charset="0"/>
                </a:rPr>
                <a:t>A</a:t>
              </a:r>
              <a:r>
                <a:rPr lang="en-US" altLang="vi-VN" sz="1600" b="1" dirty="0">
                  <a:solidFill>
                    <a:srgbClr val="FF3300"/>
                  </a:solidFill>
                  <a:latin typeface="Times New Roman" panose="02020603050405020304" pitchFamily="18" charset="0"/>
                  <a:cs typeface="Times New Roman" panose="02020603050405020304" pitchFamily="18" charset="0"/>
                </a:rPr>
                <a:t> </a:t>
              </a:r>
              <a:r>
                <a:rPr lang="en-US" altLang="vi-VN" sz="1600" b="1" dirty="0">
                  <a:solidFill>
                    <a:srgbClr val="00B050"/>
                  </a:solidFill>
                  <a:latin typeface="Times New Roman" panose="02020603050405020304" pitchFamily="18" charset="0"/>
                  <a:cs typeface="Times New Roman" panose="02020603050405020304" pitchFamily="18" charset="0"/>
                </a:rPr>
                <a:t>U</a:t>
              </a:r>
              <a:r>
                <a:rPr lang="en-US" altLang="vi-VN" sz="1600" b="1" dirty="0">
                  <a:latin typeface="Times New Roman" panose="02020603050405020304" pitchFamily="18" charset="0"/>
                  <a:cs typeface="Times New Roman" panose="02020603050405020304" pitchFamily="18" charset="0"/>
                </a:rPr>
                <a:t> </a:t>
              </a:r>
              <a:r>
                <a:rPr lang="en-US" altLang="vi-VN" sz="1600" b="1" dirty="0" err="1">
                  <a:latin typeface="Times New Roman" panose="02020603050405020304" pitchFamily="18" charset="0"/>
                  <a:cs typeface="Times New Roman" panose="02020603050405020304" pitchFamily="18" charset="0"/>
                </a:rPr>
                <a:t>U</a:t>
              </a:r>
              <a:r>
                <a:rPr lang="en-US" altLang="vi-VN" sz="1600" b="1" dirty="0">
                  <a:latin typeface="Times New Roman" panose="02020603050405020304" pitchFamily="18" charset="0"/>
                  <a:cs typeface="Times New Roman" panose="02020603050405020304" pitchFamily="18" charset="0"/>
                </a:rPr>
                <a:t> </a:t>
              </a:r>
              <a:r>
                <a:rPr lang="en-US" altLang="vi-VN" sz="1600" b="1" dirty="0" err="1">
                  <a:latin typeface="Times New Roman" panose="02020603050405020304" pitchFamily="18" charset="0"/>
                  <a:cs typeface="Times New Roman" panose="02020603050405020304" pitchFamily="18" charset="0"/>
                </a:rPr>
                <a:t>U</a:t>
              </a:r>
              <a:r>
                <a:rPr lang="en-US" altLang="vi-VN" sz="1600" b="1" dirty="0">
                  <a:latin typeface="Times New Roman" panose="02020603050405020304" pitchFamily="18" charset="0"/>
                  <a:cs typeface="Times New Roman" panose="02020603050405020304" pitchFamily="18" charset="0"/>
                </a:rPr>
                <a:t> </a:t>
              </a:r>
              <a:r>
                <a:rPr lang="en-US" altLang="vi-VN" sz="1600" b="1" dirty="0" err="1">
                  <a:latin typeface="Times New Roman" panose="02020603050405020304" pitchFamily="18" charset="0"/>
                  <a:cs typeface="Times New Roman" panose="02020603050405020304" pitchFamily="18" charset="0"/>
                </a:rPr>
                <a:t>U</a:t>
              </a:r>
              <a:endParaRPr lang="en-US" altLang="vi-VN" sz="1600" b="1" dirty="0">
                <a:latin typeface="Times New Roman" panose="02020603050405020304" pitchFamily="18" charset="0"/>
                <a:cs typeface="Times New Roman" panose="02020603050405020304" pitchFamily="18" charset="0"/>
              </a:endParaRPr>
            </a:p>
          </p:txBody>
        </p:sp>
        <p:sp>
          <p:nvSpPr>
            <p:cNvPr id="5164" name="Line 79"/>
            <p:cNvSpPr>
              <a:spLocks noChangeShapeType="1"/>
            </p:cNvSpPr>
            <p:nvPr/>
          </p:nvSpPr>
          <p:spPr bwMode="auto">
            <a:xfrm>
              <a:off x="3264" y="1478"/>
              <a:ext cx="1488"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sp>
          <p:nvSpPr>
            <p:cNvPr id="5165" name="Text Box 80"/>
            <p:cNvSpPr txBox="1">
              <a:spLocks noChangeArrowheads="1"/>
            </p:cNvSpPr>
            <p:nvPr/>
          </p:nvSpPr>
          <p:spPr bwMode="auto">
            <a:xfrm>
              <a:off x="4848" y="1488"/>
              <a:ext cx="62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endParaRPr lang="vi-VN" altLang="vi-VN" sz="1400" b="1">
                <a:solidFill>
                  <a:srgbClr val="0000FF"/>
                </a:solidFill>
                <a:latin typeface="Times New Roman" panose="02020603050405020304" pitchFamily="18" charset="0"/>
                <a:cs typeface="Times New Roman" panose="02020603050405020304" pitchFamily="18" charset="0"/>
              </a:endParaRPr>
            </a:p>
          </p:txBody>
        </p:sp>
        <p:sp>
          <p:nvSpPr>
            <p:cNvPr id="5166" name="Text Box 81"/>
            <p:cNvSpPr txBox="1">
              <a:spLocks noChangeArrowheads="1"/>
            </p:cNvSpPr>
            <p:nvPr/>
          </p:nvSpPr>
          <p:spPr bwMode="auto">
            <a:xfrm>
              <a:off x="4848" y="1488"/>
              <a:ext cx="62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endParaRPr lang="vi-VN" altLang="vi-VN" sz="1400" b="1">
                <a:solidFill>
                  <a:srgbClr val="0000FF"/>
                </a:solidFill>
                <a:latin typeface="Times New Roman" panose="02020603050405020304" pitchFamily="18" charset="0"/>
                <a:cs typeface="Times New Roman" panose="02020603050405020304" pitchFamily="18" charset="0"/>
              </a:endParaRPr>
            </a:p>
          </p:txBody>
        </p:sp>
      </p:grpSp>
      <p:grpSp>
        <p:nvGrpSpPr>
          <p:cNvPr id="181" name="Group 84"/>
          <p:cNvGrpSpPr>
            <a:grpSpLocks/>
          </p:cNvGrpSpPr>
          <p:nvPr/>
        </p:nvGrpSpPr>
        <p:grpSpPr bwMode="auto">
          <a:xfrm>
            <a:off x="6275786" y="4280296"/>
            <a:ext cx="2422922" cy="371475"/>
            <a:chOff x="3677" y="3696"/>
            <a:chExt cx="2035" cy="312"/>
          </a:xfrm>
        </p:grpSpPr>
        <p:sp>
          <p:nvSpPr>
            <p:cNvPr id="5161" name="Text Box 85"/>
            <p:cNvSpPr txBox="1">
              <a:spLocks noChangeArrowheads="1"/>
            </p:cNvSpPr>
            <p:nvPr/>
          </p:nvSpPr>
          <p:spPr bwMode="auto">
            <a:xfrm>
              <a:off x="3677" y="3724"/>
              <a:ext cx="2035"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latin typeface="Times New Roman" panose="02020603050405020304" pitchFamily="18" charset="0"/>
                  <a:cs typeface="Times New Roman" panose="02020603050405020304" pitchFamily="18" charset="0"/>
                </a:rPr>
                <a:t>A U G </a:t>
              </a:r>
              <a:r>
                <a:rPr lang="en-US" altLang="vi-VN" sz="1600" b="1">
                  <a:solidFill>
                    <a:srgbClr val="FF3300"/>
                  </a:solidFill>
                  <a:latin typeface="Times New Roman" panose="02020603050405020304" pitchFamily="18" charset="0"/>
                  <a:cs typeface="Times New Roman" panose="02020603050405020304" pitchFamily="18" charset="0"/>
                </a:rPr>
                <a:t>U A A G </a:t>
              </a:r>
              <a:r>
                <a:rPr lang="en-US" altLang="vi-VN" sz="1600" b="1">
                  <a:latin typeface="Times New Roman" panose="02020603050405020304" pitchFamily="18" charset="0"/>
                  <a:cs typeface="Times New Roman" panose="02020603050405020304" pitchFamily="18" charset="0"/>
                </a:rPr>
                <a:t>U U U</a:t>
              </a:r>
            </a:p>
          </p:txBody>
        </p:sp>
        <p:sp>
          <p:nvSpPr>
            <p:cNvPr id="5162" name="Line 86"/>
            <p:cNvSpPr>
              <a:spLocks noChangeShapeType="1"/>
            </p:cNvSpPr>
            <p:nvPr/>
          </p:nvSpPr>
          <p:spPr bwMode="auto">
            <a:xfrm>
              <a:off x="3706" y="3696"/>
              <a:ext cx="1488"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grpSp>
      <p:grpSp>
        <p:nvGrpSpPr>
          <p:cNvPr id="184" name="Group 88"/>
          <p:cNvGrpSpPr>
            <a:grpSpLocks/>
          </p:cNvGrpSpPr>
          <p:nvPr/>
        </p:nvGrpSpPr>
        <p:grpSpPr bwMode="auto">
          <a:xfrm>
            <a:off x="2561035" y="4294583"/>
            <a:ext cx="1885950" cy="371475"/>
            <a:chOff x="623" y="3696"/>
            <a:chExt cx="1584" cy="312"/>
          </a:xfrm>
        </p:grpSpPr>
        <p:sp>
          <p:nvSpPr>
            <p:cNvPr id="5159" name="Text Box 89"/>
            <p:cNvSpPr txBox="1">
              <a:spLocks noChangeArrowheads="1"/>
            </p:cNvSpPr>
            <p:nvPr/>
          </p:nvSpPr>
          <p:spPr bwMode="auto">
            <a:xfrm>
              <a:off x="671" y="3724"/>
              <a:ext cx="1536"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latin typeface="Times New Roman" panose="02020603050405020304" pitchFamily="18" charset="0"/>
                  <a:cs typeface="Times New Roman" panose="02020603050405020304" pitchFamily="18" charset="0"/>
                </a:rPr>
                <a:t>A U G </a:t>
              </a:r>
              <a:r>
                <a:rPr lang="en-US" altLang="vi-VN" sz="1600" b="1">
                  <a:solidFill>
                    <a:srgbClr val="FF3300"/>
                  </a:solidFill>
                  <a:latin typeface="Times New Roman" panose="02020603050405020304" pitchFamily="18" charset="0"/>
                  <a:cs typeface="Times New Roman" panose="02020603050405020304" pitchFamily="18" charset="0"/>
                </a:rPr>
                <a:t>A G</a:t>
              </a:r>
              <a:r>
                <a:rPr lang="en-US" altLang="vi-VN" sz="1600" b="1">
                  <a:latin typeface="Times New Roman" panose="02020603050405020304" pitchFamily="18" charset="0"/>
                  <a:cs typeface="Times New Roman" panose="02020603050405020304" pitchFamily="18" charset="0"/>
                </a:rPr>
                <a:t> U U U</a:t>
              </a:r>
            </a:p>
          </p:txBody>
        </p:sp>
        <p:sp>
          <p:nvSpPr>
            <p:cNvPr id="5160" name="Line 90"/>
            <p:cNvSpPr>
              <a:spLocks noChangeShapeType="1"/>
            </p:cNvSpPr>
            <p:nvPr/>
          </p:nvSpPr>
          <p:spPr bwMode="auto">
            <a:xfrm>
              <a:off x="623" y="3696"/>
              <a:ext cx="1488"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400">
                <a:latin typeface="Times New Roman" panose="02020603050405020304" pitchFamily="18" charset="0"/>
                <a:cs typeface="Times New Roman" panose="02020603050405020304" pitchFamily="18" charset="0"/>
              </a:endParaRPr>
            </a:p>
          </p:txBody>
        </p:sp>
      </p:grpSp>
      <p:sp>
        <p:nvSpPr>
          <p:cNvPr id="5138" name="AutoShape 97"/>
          <p:cNvSpPr>
            <a:spLocks/>
          </p:cNvSpPr>
          <p:nvPr/>
        </p:nvSpPr>
        <p:spPr bwMode="auto">
          <a:xfrm rot="5400000">
            <a:off x="2768204" y="1629964"/>
            <a:ext cx="114300" cy="500063"/>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1400">
              <a:latin typeface="Times New Roman" panose="02020603050405020304" pitchFamily="18" charset="0"/>
              <a:cs typeface="Times New Roman" panose="02020603050405020304" pitchFamily="18" charset="0"/>
            </a:endParaRPr>
          </a:p>
        </p:txBody>
      </p:sp>
      <p:grpSp>
        <p:nvGrpSpPr>
          <p:cNvPr id="190" name="Group 112"/>
          <p:cNvGrpSpPr>
            <a:grpSpLocks/>
          </p:cNvGrpSpPr>
          <p:nvPr/>
        </p:nvGrpSpPr>
        <p:grpSpPr bwMode="auto">
          <a:xfrm>
            <a:off x="6310313" y="4580332"/>
            <a:ext cx="2251471" cy="426244"/>
            <a:chOff x="3802" y="3984"/>
            <a:chExt cx="1891" cy="358"/>
          </a:xfrm>
        </p:grpSpPr>
        <p:sp>
          <p:nvSpPr>
            <p:cNvPr id="5154" name="Text Box 87"/>
            <p:cNvSpPr txBox="1">
              <a:spLocks noChangeArrowheads="1"/>
            </p:cNvSpPr>
            <p:nvPr/>
          </p:nvSpPr>
          <p:spPr bwMode="auto">
            <a:xfrm>
              <a:off x="3802" y="4058"/>
              <a:ext cx="1891"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dirty="0">
                  <a:solidFill>
                    <a:srgbClr val="0000FF"/>
                  </a:solidFill>
                  <a:latin typeface="Times New Roman" panose="02020603050405020304" pitchFamily="18" charset="0"/>
                  <a:cs typeface="Times New Roman" panose="02020603050405020304" pitchFamily="18" charset="0"/>
                </a:rPr>
                <a:t>- Met – </a:t>
              </a:r>
              <a:r>
                <a:rPr lang="en-US" altLang="vi-VN" sz="1600" b="1" dirty="0" err="1">
                  <a:solidFill>
                    <a:srgbClr val="FF3300"/>
                  </a:solidFill>
                  <a:latin typeface="Times New Roman" panose="02020603050405020304" pitchFamily="18" charset="0"/>
                  <a:cs typeface="Times New Roman" panose="02020603050405020304" pitchFamily="18" charset="0"/>
                </a:rPr>
                <a:t>Kết</a:t>
              </a:r>
              <a:r>
                <a:rPr lang="en-US" altLang="vi-VN" sz="1600" b="1" dirty="0">
                  <a:solidFill>
                    <a:srgbClr val="FF3300"/>
                  </a:solidFill>
                  <a:latin typeface="Times New Roman" panose="02020603050405020304" pitchFamily="18" charset="0"/>
                  <a:cs typeface="Times New Roman" panose="02020603050405020304" pitchFamily="18" charset="0"/>
                </a:rPr>
                <a:t> </a:t>
              </a:r>
              <a:r>
                <a:rPr lang="en-US" altLang="vi-VN" sz="1600" b="1" dirty="0" err="1">
                  <a:solidFill>
                    <a:srgbClr val="FF3300"/>
                  </a:solidFill>
                  <a:latin typeface="Times New Roman" panose="02020603050405020304" pitchFamily="18" charset="0"/>
                  <a:cs typeface="Times New Roman" panose="02020603050405020304" pitchFamily="18" charset="0"/>
                </a:rPr>
                <a:t>thúc</a:t>
              </a:r>
              <a:endParaRPr lang="en-US" altLang="vi-VN" sz="1600" b="1" dirty="0">
                <a:solidFill>
                  <a:srgbClr val="FF3300"/>
                </a:solidFill>
                <a:latin typeface="Times New Roman" panose="02020603050405020304" pitchFamily="18" charset="0"/>
                <a:cs typeface="Times New Roman" panose="02020603050405020304" pitchFamily="18" charset="0"/>
              </a:endParaRPr>
            </a:p>
          </p:txBody>
        </p:sp>
        <p:sp>
          <p:nvSpPr>
            <p:cNvPr id="5155" name="AutoShape 98"/>
            <p:cNvSpPr>
              <a:spLocks/>
            </p:cNvSpPr>
            <p:nvPr/>
          </p:nvSpPr>
          <p:spPr bwMode="auto">
            <a:xfrm rot="5400000">
              <a:off x="4962" y="3822"/>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1400">
                <a:latin typeface="Times New Roman" panose="02020603050405020304" pitchFamily="18" charset="0"/>
                <a:cs typeface="Times New Roman" panose="02020603050405020304" pitchFamily="18" charset="0"/>
              </a:endParaRPr>
            </a:p>
          </p:txBody>
        </p:sp>
        <p:sp>
          <p:nvSpPr>
            <p:cNvPr id="5156" name="AutoShape 99"/>
            <p:cNvSpPr>
              <a:spLocks/>
            </p:cNvSpPr>
            <p:nvPr/>
          </p:nvSpPr>
          <p:spPr bwMode="auto">
            <a:xfrm rot="5400000">
              <a:off x="5423" y="3822"/>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1400">
                <a:latin typeface="Times New Roman" panose="02020603050405020304" pitchFamily="18" charset="0"/>
                <a:cs typeface="Times New Roman" panose="02020603050405020304" pitchFamily="18" charset="0"/>
              </a:endParaRPr>
            </a:p>
          </p:txBody>
        </p:sp>
        <p:sp>
          <p:nvSpPr>
            <p:cNvPr id="5157" name="AutoShape 100"/>
            <p:cNvSpPr>
              <a:spLocks/>
            </p:cNvSpPr>
            <p:nvPr/>
          </p:nvSpPr>
          <p:spPr bwMode="auto">
            <a:xfrm rot="5400000">
              <a:off x="4482" y="3822"/>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1400">
                <a:latin typeface="Times New Roman" panose="02020603050405020304" pitchFamily="18" charset="0"/>
                <a:cs typeface="Times New Roman" panose="02020603050405020304" pitchFamily="18" charset="0"/>
              </a:endParaRPr>
            </a:p>
          </p:txBody>
        </p:sp>
        <p:sp>
          <p:nvSpPr>
            <p:cNvPr id="5158" name="AutoShape 101"/>
            <p:cNvSpPr>
              <a:spLocks/>
            </p:cNvSpPr>
            <p:nvPr/>
          </p:nvSpPr>
          <p:spPr bwMode="auto">
            <a:xfrm rot="5400000">
              <a:off x="4002" y="3822"/>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1400">
                <a:latin typeface="Times New Roman" panose="02020603050405020304" pitchFamily="18" charset="0"/>
                <a:cs typeface="Times New Roman" panose="02020603050405020304" pitchFamily="18" charset="0"/>
              </a:endParaRPr>
            </a:p>
          </p:txBody>
        </p:sp>
      </p:grpSp>
      <p:sp>
        <p:nvSpPr>
          <p:cNvPr id="5140" name="AutoShape 103"/>
          <p:cNvSpPr>
            <a:spLocks/>
          </p:cNvSpPr>
          <p:nvPr/>
        </p:nvSpPr>
        <p:spPr bwMode="auto">
          <a:xfrm rot="5400000">
            <a:off x="3939779" y="1629964"/>
            <a:ext cx="114300" cy="500063"/>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1400">
              <a:latin typeface="Times New Roman" panose="02020603050405020304" pitchFamily="18" charset="0"/>
              <a:cs typeface="Times New Roman" panose="02020603050405020304" pitchFamily="18" charset="0"/>
            </a:endParaRPr>
          </a:p>
        </p:txBody>
      </p:sp>
      <p:sp>
        <p:nvSpPr>
          <p:cNvPr id="5141" name="AutoShape 104"/>
          <p:cNvSpPr>
            <a:spLocks/>
          </p:cNvSpPr>
          <p:nvPr/>
        </p:nvSpPr>
        <p:spPr bwMode="auto">
          <a:xfrm rot="5400000">
            <a:off x="3368279" y="1629964"/>
            <a:ext cx="114300" cy="500063"/>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1400">
              <a:latin typeface="Times New Roman" panose="02020603050405020304" pitchFamily="18" charset="0"/>
              <a:cs typeface="Times New Roman" panose="02020603050405020304" pitchFamily="18" charset="0"/>
            </a:endParaRPr>
          </a:p>
        </p:txBody>
      </p:sp>
      <p:grpSp>
        <p:nvGrpSpPr>
          <p:cNvPr id="198" name="Group 111"/>
          <p:cNvGrpSpPr>
            <a:grpSpLocks/>
          </p:cNvGrpSpPr>
          <p:nvPr/>
        </p:nvGrpSpPr>
        <p:grpSpPr bwMode="auto">
          <a:xfrm>
            <a:off x="2561036" y="4580335"/>
            <a:ext cx="1739864" cy="440531"/>
            <a:chOff x="575" y="3984"/>
            <a:chExt cx="1489" cy="370"/>
          </a:xfrm>
        </p:grpSpPr>
        <p:sp>
          <p:nvSpPr>
            <p:cNvPr id="5150" name="Text Box 91"/>
            <p:cNvSpPr txBox="1">
              <a:spLocks noChangeArrowheads="1"/>
            </p:cNvSpPr>
            <p:nvPr/>
          </p:nvSpPr>
          <p:spPr bwMode="auto">
            <a:xfrm>
              <a:off x="575" y="4070"/>
              <a:ext cx="1344"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solidFill>
                    <a:srgbClr val="0000FF"/>
                  </a:solidFill>
                  <a:latin typeface="Times New Roman" panose="02020603050405020304" pitchFamily="18" charset="0"/>
                  <a:cs typeface="Times New Roman" panose="02020603050405020304" pitchFamily="18" charset="0"/>
                </a:rPr>
                <a:t>- Met – Ser</a:t>
              </a:r>
            </a:p>
          </p:txBody>
        </p:sp>
        <p:sp>
          <p:nvSpPr>
            <p:cNvPr id="5151" name="AutoShape 102"/>
            <p:cNvSpPr>
              <a:spLocks/>
            </p:cNvSpPr>
            <p:nvPr/>
          </p:nvSpPr>
          <p:spPr bwMode="auto">
            <a:xfrm rot="5400000">
              <a:off x="1806" y="3822"/>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1400">
                <a:latin typeface="Times New Roman" panose="02020603050405020304" pitchFamily="18" charset="0"/>
                <a:cs typeface="Times New Roman" panose="02020603050405020304" pitchFamily="18" charset="0"/>
              </a:endParaRPr>
            </a:p>
          </p:txBody>
        </p:sp>
        <p:sp>
          <p:nvSpPr>
            <p:cNvPr id="5152" name="AutoShape 105"/>
            <p:cNvSpPr>
              <a:spLocks/>
            </p:cNvSpPr>
            <p:nvPr/>
          </p:nvSpPr>
          <p:spPr bwMode="auto">
            <a:xfrm rot="5400000">
              <a:off x="834" y="3822"/>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1400">
                <a:latin typeface="Times New Roman" panose="02020603050405020304" pitchFamily="18" charset="0"/>
                <a:cs typeface="Times New Roman" panose="02020603050405020304" pitchFamily="18" charset="0"/>
              </a:endParaRPr>
            </a:p>
          </p:txBody>
        </p:sp>
        <p:sp>
          <p:nvSpPr>
            <p:cNvPr id="5153" name="AutoShape 106"/>
            <p:cNvSpPr>
              <a:spLocks/>
            </p:cNvSpPr>
            <p:nvPr/>
          </p:nvSpPr>
          <p:spPr bwMode="auto">
            <a:xfrm rot="5400000">
              <a:off x="1314" y="3822"/>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1400">
                <a:latin typeface="Times New Roman" panose="02020603050405020304" pitchFamily="18" charset="0"/>
                <a:cs typeface="Times New Roman" panose="02020603050405020304" pitchFamily="18" charset="0"/>
              </a:endParaRPr>
            </a:p>
          </p:txBody>
        </p:sp>
      </p:grpSp>
      <p:grpSp>
        <p:nvGrpSpPr>
          <p:cNvPr id="203" name="Group 110"/>
          <p:cNvGrpSpPr>
            <a:grpSpLocks/>
          </p:cNvGrpSpPr>
          <p:nvPr/>
        </p:nvGrpSpPr>
        <p:grpSpPr bwMode="auto">
          <a:xfrm>
            <a:off x="5961460" y="1879997"/>
            <a:ext cx="2743200" cy="469106"/>
            <a:chOff x="3480" y="1716"/>
            <a:chExt cx="2304" cy="394"/>
          </a:xfrm>
        </p:grpSpPr>
        <p:grpSp>
          <p:nvGrpSpPr>
            <p:cNvPr id="5144" name="Group 74"/>
            <p:cNvGrpSpPr>
              <a:grpSpLocks/>
            </p:cNvGrpSpPr>
            <p:nvPr/>
          </p:nvGrpSpPr>
          <p:grpSpPr bwMode="auto">
            <a:xfrm>
              <a:off x="3480" y="1826"/>
              <a:ext cx="2304" cy="284"/>
              <a:chOff x="3216" y="1766"/>
              <a:chExt cx="2304" cy="284"/>
            </a:xfrm>
          </p:grpSpPr>
          <p:sp>
            <p:nvSpPr>
              <p:cNvPr id="5148" name="Text Box 75"/>
              <p:cNvSpPr txBox="1">
                <a:spLocks noChangeArrowheads="1"/>
              </p:cNvSpPr>
              <p:nvPr/>
            </p:nvSpPr>
            <p:spPr bwMode="auto">
              <a:xfrm>
                <a:off x="3216" y="1766"/>
                <a:ext cx="1776"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vi-VN" sz="1600" b="1">
                    <a:solidFill>
                      <a:srgbClr val="0000FF"/>
                    </a:solidFill>
                    <a:latin typeface="Times New Roman" panose="02020603050405020304" pitchFamily="18" charset="0"/>
                    <a:cs typeface="Times New Roman" panose="02020603050405020304" pitchFamily="18" charset="0"/>
                  </a:rPr>
                  <a:t>- Met – </a:t>
                </a:r>
                <a:r>
                  <a:rPr lang="en-US" altLang="vi-VN" sz="1600" b="1">
                    <a:solidFill>
                      <a:srgbClr val="FF0000"/>
                    </a:solidFill>
                    <a:latin typeface="Times New Roman" panose="02020603050405020304" pitchFamily="18" charset="0"/>
                    <a:cs typeface="Times New Roman" panose="02020603050405020304" pitchFamily="18" charset="0"/>
                  </a:rPr>
                  <a:t>Asn </a:t>
                </a:r>
                <a:r>
                  <a:rPr lang="en-US" altLang="vi-VN" sz="1600" b="1">
                    <a:solidFill>
                      <a:srgbClr val="0000FF"/>
                    </a:solidFill>
                    <a:latin typeface="Times New Roman" panose="02020603050405020304" pitchFamily="18" charset="0"/>
                    <a:cs typeface="Times New Roman" panose="02020603050405020304" pitchFamily="18" charset="0"/>
                  </a:rPr>
                  <a:t>– Phe …</a:t>
                </a:r>
              </a:p>
            </p:txBody>
          </p:sp>
          <p:sp>
            <p:nvSpPr>
              <p:cNvPr id="5149" name="Text Box 76"/>
              <p:cNvSpPr txBox="1">
                <a:spLocks noChangeArrowheads="1"/>
              </p:cNvSpPr>
              <p:nvPr/>
            </p:nvSpPr>
            <p:spPr bwMode="auto">
              <a:xfrm>
                <a:off x="4752" y="1776"/>
                <a:ext cx="768"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endParaRPr lang="vi-VN" altLang="vi-VN" sz="1400" b="1">
                  <a:solidFill>
                    <a:srgbClr val="0000FF"/>
                  </a:solidFill>
                  <a:latin typeface="Times New Roman" panose="02020603050405020304" pitchFamily="18" charset="0"/>
                  <a:cs typeface="Times New Roman" panose="02020603050405020304" pitchFamily="18" charset="0"/>
                </a:endParaRPr>
              </a:p>
            </p:txBody>
          </p:sp>
        </p:grpSp>
        <p:sp>
          <p:nvSpPr>
            <p:cNvPr id="5145" name="AutoShape 107"/>
            <p:cNvSpPr>
              <a:spLocks/>
            </p:cNvSpPr>
            <p:nvPr/>
          </p:nvSpPr>
          <p:spPr bwMode="auto">
            <a:xfrm rot="5400000">
              <a:off x="4638" y="1554"/>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1400">
                <a:latin typeface="Times New Roman" panose="02020603050405020304" pitchFamily="18" charset="0"/>
                <a:cs typeface="Times New Roman" panose="02020603050405020304" pitchFamily="18" charset="0"/>
              </a:endParaRPr>
            </a:p>
          </p:txBody>
        </p:sp>
        <p:sp>
          <p:nvSpPr>
            <p:cNvPr id="5146" name="AutoShape 108"/>
            <p:cNvSpPr>
              <a:spLocks/>
            </p:cNvSpPr>
            <p:nvPr/>
          </p:nvSpPr>
          <p:spPr bwMode="auto">
            <a:xfrm rot="5400000">
              <a:off x="4146" y="1566"/>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1400">
                <a:latin typeface="Times New Roman" panose="02020603050405020304" pitchFamily="18" charset="0"/>
                <a:cs typeface="Times New Roman" panose="02020603050405020304" pitchFamily="18" charset="0"/>
              </a:endParaRPr>
            </a:p>
          </p:txBody>
        </p:sp>
        <p:sp>
          <p:nvSpPr>
            <p:cNvPr id="5147" name="AutoShape 109"/>
            <p:cNvSpPr>
              <a:spLocks/>
            </p:cNvSpPr>
            <p:nvPr/>
          </p:nvSpPr>
          <p:spPr bwMode="auto">
            <a:xfrm rot="5400000">
              <a:off x="3666" y="1566"/>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1400">
                <a:latin typeface="Times New Roman" panose="02020603050405020304" pitchFamily="18" charset="0"/>
                <a:cs typeface="Times New Roman" panose="02020603050405020304" pitchFamily="18" charset="0"/>
              </a:endParaRPr>
            </a:p>
          </p:txBody>
        </p:sp>
      </p:grpSp>
      <p:sp>
        <p:nvSpPr>
          <p:cNvPr id="102" name="Text Box 103"/>
          <p:cNvSpPr txBox="1">
            <a:spLocks noChangeArrowheads="1"/>
          </p:cNvSpPr>
          <p:nvPr/>
        </p:nvSpPr>
        <p:spPr bwMode="auto">
          <a:xfrm>
            <a:off x="38537" y="2449352"/>
            <a:ext cx="1873216" cy="2092881"/>
          </a:xfrm>
          <a:prstGeom prst="rect">
            <a:avLst/>
          </a:prstGeom>
          <a:solidFill>
            <a:srgbClr val="92D050"/>
          </a:solidFill>
          <a:ln>
            <a:noFill/>
          </a:ln>
          <a:effectLst/>
        </p:spPr>
        <p:txBody>
          <a:bodyPr wrap="square">
            <a:spAutoFit/>
          </a:bodyPr>
          <a:lstStyle/>
          <a:p>
            <a:pPr>
              <a:spcBef>
                <a:spcPts val="0"/>
              </a:spcBef>
            </a:pPr>
            <a:r>
              <a:rPr lang="en-US" sz="2600" dirty="0" err="1">
                <a:solidFill>
                  <a:srgbClr val="FF0000"/>
                </a:solidFill>
                <a:latin typeface="Times New Roman" panose="02020603050405020304" pitchFamily="18" charset="0"/>
              </a:rPr>
              <a:t>Tổng</a:t>
            </a:r>
            <a:r>
              <a:rPr lang="en-US" sz="2600" dirty="0">
                <a:solidFill>
                  <a:srgbClr val="FF0000"/>
                </a:solidFill>
                <a:latin typeface="Times New Roman" panose="02020603050405020304" pitchFamily="18" charset="0"/>
              </a:rPr>
              <a:t> </a:t>
            </a:r>
            <a:r>
              <a:rPr lang="en-US" sz="2600" dirty="0" err="1">
                <a:solidFill>
                  <a:srgbClr val="FF0000"/>
                </a:solidFill>
                <a:latin typeface="Times New Roman" panose="02020603050405020304" pitchFamily="18" charset="0"/>
              </a:rPr>
              <a:t>số</a:t>
            </a:r>
            <a:r>
              <a:rPr lang="en-US" sz="2600" dirty="0">
                <a:solidFill>
                  <a:srgbClr val="FF0000"/>
                </a:solidFill>
                <a:latin typeface="Times New Roman" panose="02020603050405020304" pitchFamily="18" charset="0"/>
              </a:rPr>
              <a:t> N</a:t>
            </a:r>
          </a:p>
          <a:p>
            <a:pPr>
              <a:spcBef>
                <a:spcPts val="0"/>
              </a:spcBef>
            </a:pPr>
            <a:r>
              <a:rPr lang="en-US" sz="2600" dirty="0" err="1">
                <a:solidFill>
                  <a:srgbClr val="FF0000"/>
                </a:solidFill>
                <a:latin typeface="Times New Roman" panose="02020603050405020304" pitchFamily="18" charset="0"/>
              </a:rPr>
              <a:t>Liên</a:t>
            </a:r>
            <a:r>
              <a:rPr lang="en-US" sz="2600" dirty="0">
                <a:solidFill>
                  <a:srgbClr val="FF0000"/>
                </a:solidFill>
                <a:latin typeface="Times New Roman" panose="02020603050405020304" pitchFamily="18" charset="0"/>
              </a:rPr>
              <a:t> </a:t>
            </a:r>
            <a:r>
              <a:rPr lang="en-US" sz="2600" dirty="0" err="1">
                <a:solidFill>
                  <a:srgbClr val="FF0000"/>
                </a:solidFill>
                <a:latin typeface="Times New Roman" panose="02020603050405020304" pitchFamily="18" charset="0"/>
              </a:rPr>
              <a:t>kết</a:t>
            </a:r>
            <a:r>
              <a:rPr lang="en-US" sz="2600" dirty="0">
                <a:solidFill>
                  <a:srgbClr val="FF0000"/>
                </a:solidFill>
                <a:latin typeface="Times New Roman" panose="02020603050405020304" pitchFamily="18" charset="0"/>
              </a:rPr>
              <a:t> H</a:t>
            </a:r>
          </a:p>
          <a:p>
            <a:pPr>
              <a:spcBef>
                <a:spcPts val="0"/>
              </a:spcBef>
            </a:pPr>
            <a:r>
              <a:rPr lang="en-US" sz="2600" dirty="0" err="1">
                <a:solidFill>
                  <a:srgbClr val="FF0000"/>
                </a:solidFill>
                <a:latin typeface="Times New Roman" panose="02020603050405020304" pitchFamily="18" charset="0"/>
              </a:rPr>
              <a:t>Số</a:t>
            </a:r>
            <a:r>
              <a:rPr lang="en-US" sz="2600" dirty="0">
                <a:solidFill>
                  <a:srgbClr val="FF0000"/>
                </a:solidFill>
                <a:latin typeface="Times New Roman" panose="02020603050405020304" pitchFamily="18" charset="0"/>
              </a:rPr>
              <a:t> </a:t>
            </a:r>
            <a:r>
              <a:rPr lang="en-US" sz="2600" dirty="0" err="1">
                <a:solidFill>
                  <a:srgbClr val="FF0000"/>
                </a:solidFill>
                <a:latin typeface="Times New Roman" panose="02020603050405020304" pitchFamily="18" charset="0"/>
              </a:rPr>
              <a:t>aa</a:t>
            </a:r>
            <a:endParaRPr lang="en-US" sz="2600" dirty="0">
              <a:solidFill>
                <a:srgbClr val="FF0000"/>
              </a:solidFill>
              <a:latin typeface="Times New Roman" panose="02020603050405020304" pitchFamily="18" charset="0"/>
            </a:endParaRPr>
          </a:p>
          <a:p>
            <a:pPr>
              <a:spcBef>
                <a:spcPts val="0"/>
              </a:spcBef>
            </a:pPr>
            <a:r>
              <a:rPr lang="en-US" sz="2600" dirty="0" err="1">
                <a:solidFill>
                  <a:srgbClr val="FF0000"/>
                </a:solidFill>
                <a:latin typeface="Times New Roman" panose="02020603050405020304" pitchFamily="18" charset="0"/>
              </a:rPr>
              <a:t>Chiều</a:t>
            </a:r>
            <a:r>
              <a:rPr lang="en-US" sz="2600" dirty="0">
                <a:solidFill>
                  <a:srgbClr val="FF0000"/>
                </a:solidFill>
                <a:latin typeface="Times New Roman" panose="02020603050405020304" pitchFamily="18" charset="0"/>
              </a:rPr>
              <a:t> </a:t>
            </a:r>
            <a:r>
              <a:rPr lang="en-US" sz="2600" dirty="0" err="1">
                <a:solidFill>
                  <a:srgbClr val="FF0000"/>
                </a:solidFill>
                <a:latin typeface="Times New Roman" panose="02020603050405020304" pitchFamily="18" charset="0"/>
              </a:rPr>
              <a:t>dài</a:t>
            </a:r>
            <a:endParaRPr lang="en-US" sz="2600" dirty="0">
              <a:solidFill>
                <a:srgbClr val="FF0000"/>
              </a:solidFill>
              <a:latin typeface="Times New Roman" panose="02020603050405020304" pitchFamily="18" charset="0"/>
            </a:endParaRPr>
          </a:p>
          <a:p>
            <a:pPr>
              <a:spcBef>
                <a:spcPts val="0"/>
              </a:spcBef>
            </a:pPr>
            <a:r>
              <a:rPr lang="en-US" sz="2600" dirty="0" err="1">
                <a:solidFill>
                  <a:srgbClr val="FF0000"/>
                </a:solidFill>
                <a:latin typeface="Times New Roman" panose="02020603050405020304" pitchFamily="18" charset="0"/>
              </a:rPr>
              <a:t>Prôtêin</a:t>
            </a:r>
            <a:endParaRPr lang="en-US" sz="26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316257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checkerboard(across)">
                                      <p:cBhvr>
                                        <p:cTn id="7" dur="500"/>
                                        <p:tgtEl>
                                          <p:spTgt spid="1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blinds(horizontal)">
                                      <p:cBhvr>
                                        <p:cTn id="12" dur="500"/>
                                        <p:tgtEl>
                                          <p:spTgt spid="2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nodeType="clickEffect">
                                  <p:stCondLst>
                                    <p:cond delay="0"/>
                                  </p:stCondLst>
                                  <p:childTnLst>
                                    <p:animEffect transition="out" filter="box(in)">
                                      <p:cBhvr>
                                        <p:cTn id="16" dur="500"/>
                                        <p:tgtEl>
                                          <p:spTgt spid="109"/>
                                        </p:tgtEl>
                                      </p:cBhvr>
                                    </p:animEffect>
                                    <p:set>
                                      <p:cBhvr>
                                        <p:cTn id="17" dur="1" fill="hold">
                                          <p:stCondLst>
                                            <p:cond delay="499"/>
                                          </p:stCondLst>
                                        </p:cTn>
                                        <p:tgtEl>
                                          <p:spTgt spid="109"/>
                                        </p:tgtEl>
                                        <p:attrNameLst>
                                          <p:attrName>style.visibility</p:attrName>
                                        </p:attrNameLst>
                                      </p:cBhvr>
                                      <p:to>
                                        <p:strVal val="hidden"/>
                                      </p:to>
                                    </p:set>
                                  </p:childTnLst>
                                </p:cTn>
                              </p:par>
                              <p:par>
                                <p:cTn id="18" presetID="4" presetClass="exit" presetSubtype="16" fill="hold" nodeType="withEffect">
                                  <p:stCondLst>
                                    <p:cond delay="0"/>
                                  </p:stCondLst>
                                  <p:childTnLst>
                                    <p:animEffect transition="out" filter="box(in)">
                                      <p:cBhvr>
                                        <p:cTn id="19" dur="500"/>
                                        <p:tgtEl>
                                          <p:spTgt spid="176"/>
                                        </p:tgtEl>
                                      </p:cBhvr>
                                    </p:animEffect>
                                    <p:set>
                                      <p:cBhvr>
                                        <p:cTn id="20" dur="1" fill="hold">
                                          <p:stCondLst>
                                            <p:cond delay="499"/>
                                          </p:stCondLst>
                                        </p:cTn>
                                        <p:tgtEl>
                                          <p:spTgt spid="176"/>
                                        </p:tgtEl>
                                        <p:attrNameLst>
                                          <p:attrName>style.visibility</p:attrName>
                                        </p:attrNameLst>
                                      </p:cBhvr>
                                      <p:to>
                                        <p:strVal val="hidden"/>
                                      </p:to>
                                    </p:set>
                                  </p:childTnLst>
                                </p:cTn>
                              </p:par>
                              <p:par>
                                <p:cTn id="21" presetID="4" presetClass="exit" presetSubtype="16" fill="hold" nodeType="withEffect">
                                  <p:stCondLst>
                                    <p:cond delay="0"/>
                                  </p:stCondLst>
                                  <p:childTnLst>
                                    <p:animEffect transition="out" filter="box(in)">
                                      <p:cBhvr>
                                        <p:cTn id="22" dur="500"/>
                                        <p:tgtEl>
                                          <p:spTgt spid="108"/>
                                        </p:tgtEl>
                                      </p:cBhvr>
                                    </p:animEffect>
                                    <p:set>
                                      <p:cBhvr>
                                        <p:cTn id="23" dur="1" fill="hold">
                                          <p:stCondLst>
                                            <p:cond delay="499"/>
                                          </p:stCondLst>
                                        </p:cTn>
                                        <p:tgtEl>
                                          <p:spTgt spid="108"/>
                                        </p:tgtEl>
                                        <p:attrNameLst>
                                          <p:attrName>style.visibility</p:attrName>
                                        </p:attrNameLst>
                                      </p:cBhvr>
                                      <p:to>
                                        <p:strVal val="hidden"/>
                                      </p:to>
                                    </p:set>
                                  </p:childTnLst>
                                </p:cTn>
                              </p:par>
                              <p:par>
                                <p:cTn id="24" presetID="4" presetClass="exit" presetSubtype="16" fill="hold" nodeType="withEffect">
                                  <p:stCondLst>
                                    <p:cond delay="0"/>
                                  </p:stCondLst>
                                  <p:childTnLst>
                                    <p:animEffect transition="out" filter="box(in)">
                                      <p:cBhvr>
                                        <p:cTn id="25" dur="500"/>
                                        <p:tgtEl>
                                          <p:spTgt spid="203"/>
                                        </p:tgtEl>
                                      </p:cBhvr>
                                    </p:animEffect>
                                    <p:set>
                                      <p:cBhvr>
                                        <p:cTn id="26" dur="1" fill="hold">
                                          <p:stCondLst>
                                            <p:cond delay="499"/>
                                          </p:stCondLst>
                                        </p:cTn>
                                        <p:tgtEl>
                                          <p:spTgt spid="203"/>
                                        </p:tgtEl>
                                        <p:attrNameLst>
                                          <p:attrName>style.visibility</p:attrName>
                                        </p:attrNameLst>
                                      </p:cBhvr>
                                      <p:to>
                                        <p:strVal val="hidden"/>
                                      </p:to>
                                    </p:set>
                                  </p:childTnLst>
                                </p:cTn>
                              </p:par>
                              <p:par>
                                <p:cTn id="27" presetID="3" presetClass="entr" presetSubtype="10" fill="hold" nodeType="withEffect">
                                  <p:stCondLst>
                                    <p:cond delay="0"/>
                                  </p:stCondLst>
                                  <p:childTnLst>
                                    <p:set>
                                      <p:cBhvr>
                                        <p:cTn id="28" dur="1" fill="hold">
                                          <p:stCondLst>
                                            <p:cond delay="0"/>
                                          </p:stCondLst>
                                        </p:cTn>
                                        <p:tgtEl>
                                          <p:spTgt spid="142"/>
                                        </p:tgtEl>
                                        <p:attrNameLst>
                                          <p:attrName>style.visibility</p:attrName>
                                        </p:attrNameLst>
                                      </p:cBhvr>
                                      <p:to>
                                        <p:strVal val="visible"/>
                                      </p:to>
                                    </p:set>
                                    <p:animEffect transition="in" filter="blinds(horizontal)">
                                      <p:cBhvr>
                                        <p:cTn id="29" dur="500"/>
                                        <p:tgtEl>
                                          <p:spTgt spid="142"/>
                                        </p:tgtEl>
                                      </p:cBhvr>
                                    </p:animEffect>
                                  </p:childTnLst>
                                </p:cTn>
                              </p:par>
                              <p:par>
                                <p:cTn id="30" presetID="4" presetClass="entr" presetSubtype="16" fill="hold" nodeType="with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box(in)">
                                      <p:cBhvr>
                                        <p:cTn id="32" dur="500"/>
                                        <p:tgtEl>
                                          <p:spTgt spid="124"/>
                                        </p:tgtEl>
                                      </p:cBhvr>
                                    </p:animEffect>
                                  </p:childTnLst>
                                </p:cTn>
                              </p:par>
                              <p:par>
                                <p:cTn id="33" presetID="4" presetClass="entr" presetSubtype="16" fill="hold" nodeType="with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box(in)">
                                      <p:cBhvr>
                                        <p:cTn id="35" dur="500"/>
                                        <p:tgtEl>
                                          <p:spTgt spid="1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84"/>
                                        </p:tgtEl>
                                        <p:attrNameLst>
                                          <p:attrName>style.visibility</p:attrName>
                                        </p:attrNameLst>
                                      </p:cBhvr>
                                      <p:to>
                                        <p:strVal val="visible"/>
                                      </p:to>
                                    </p:set>
                                    <p:animEffect transition="in" filter="dissolve">
                                      <p:cBhvr>
                                        <p:cTn id="40" dur="500"/>
                                        <p:tgtEl>
                                          <p:spTgt spid="18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98"/>
                                        </p:tgtEl>
                                        <p:attrNameLst>
                                          <p:attrName>style.visibility</p:attrName>
                                        </p:attrNameLst>
                                      </p:cBhvr>
                                      <p:to>
                                        <p:strVal val="visible"/>
                                      </p:to>
                                    </p:set>
                                    <p:animEffect transition="in" filter="blinds(horizontal)">
                                      <p:cBhvr>
                                        <p:cTn id="45" dur="500"/>
                                        <p:tgtEl>
                                          <p:spTgt spid="19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nodeType="clickEffect">
                                  <p:stCondLst>
                                    <p:cond delay="0"/>
                                  </p:stCondLst>
                                  <p:childTnLst>
                                    <p:set>
                                      <p:cBhvr>
                                        <p:cTn id="49" dur="1" fill="hold">
                                          <p:stCondLst>
                                            <p:cond delay="0"/>
                                          </p:stCondLst>
                                        </p:cTn>
                                        <p:tgtEl>
                                          <p:spTgt spid="181"/>
                                        </p:tgtEl>
                                        <p:attrNameLst>
                                          <p:attrName>style.visibility</p:attrName>
                                        </p:attrNameLst>
                                      </p:cBhvr>
                                      <p:to>
                                        <p:strVal val="visible"/>
                                      </p:to>
                                    </p:set>
                                    <p:animEffect transition="in" filter="checkerboard(across)">
                                      <p:cBhvr>
                                        <p:cTn id="50" dur="500"/>
                                        <p:tgtEl>
                                          <p:spTgt spid="1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90"/>
                                        </p:tgtEl>
                                        <p:attrNameLst>
                                          <p:attrName>style.visibility</p:attrName>
                                        </p:attrNameLst>
                                      </p:cBhvr>
                                      <p:to>
                                        <p:strVal val="visible"/>
                                      </p:to>
                                    </p:set>
                                    <p:animEffect transition="in" filter="blinds(horizontal)">
                                      <p:cBhvr>
                                        <p:cTn id="55" dur="500"/>
                                        <p:tgtEl>
                                          <p:spTgt spid="190"/>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box(in)">
                                      <p:cBhvr>
                                        <p:cTn id="6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6506203"/>
              </p:ext>
            </p:extLst>
          </p:nvPr>
        </p:nvGraphicFramePr>
        <p:xfrm>
          <a:off x="231568" y="429647"/>
          <a:ext cx="8607630" cy="4650535"/>
        </p:xfrm>
        <a:graphic>
          <a:graphicData uri="http://schemas.openxmlformats.org/drawingml/2006/table">
            <a:tbl>
              <a:tblPr firstRow="1" firstCol="1" bandRow="1">
                <a:tableStyleId>{5C22544A-7EE6-4342-B048-85BDC9FD1C3A}</a:tableStyleId>
              </a:tblPr>
              <a:tblGrid>
                <a:gridCol w="2054432">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67071">
                  <a:extLst>
                    <a:ext uri="{9D8B030D-6E8A-4147-A177-3AD203B41FA5}">
                      <a16:colId xmlns:a16="http://schemas.microsoft.com/office/drawing/2014/main" val="20002"/>
                    </a:ext>
                  </a:extLst>
                </a:gridCol>
                <a:gridCol w="2152527">
                  <a:extLst>
                    <a:ext uri="{9D8B030D-6E8A-4147-A177-3AD203B41FA5}">
                      <a16:colId xmlns:a16="http://schemas.microsoft.com/office/drawing/2014/main" val="20003"/>
                    </a:ext>
                  </a:extLst>
                </a:gridCol>
              </a:tblGrid>
              <a:tr h="1586865">
                <a:tc>
                  <a:txBody>
                    <a:bodyPr/>
                    <a:lstStyle/>
                    <a:p>
                      <a:pPr>
                        <a:lnSpc>
                          <a:spcPct val="150000"/>
                        </a:lnSpc>
                        <a:spcAft>
                          <a:spcPts val="0"/>
                        </a:spcAft>
                      </a:pPr>
                      <a:r>
                        <a:rPr lang="en-US" sz="2400">
                          <a:effectLst/>
                        </a:rPr>
                        <a:t>Các dạng đột biến gen</a:t>
                      </a:r>
                      <a:endParaRPr lang="en-US" sz="2400">
                        <a:effectLst/>
                        <a:latin typeface="Calibri"/>
                        <a:ea typeface="MS Mincho"/>
                        <a:cs typeface="Times New Roman"/>
                      </a:endParaRPr>
                    </a:p>
                  </a:txBody>
                  <a:tcPr marL="66336" marR="66336" marT="0" marB="0"/>
                </a:tc>
                <a:tc>
                  <a:txBody>
                    <a:bodyPr/>
                    <a:lstStyle/>
                    <a:p>
                      <a:pPr algn="ctr">
                        <a:lnSpc>
                          <a:spcPct val="150000"/>
                        </a:lnSpc>
                        <a:spcAft>
                          <a:spcPts val="0"/>
                        </a:spcAft>
                      </a:pPr>
                      <a:r>
                        <a:rPr lang="en-US" sz="2400">
                          <a:effectLst/>
                        </a:rPr>
                        <a:t>Thay thế </a:t>
                      </a:r>
                    </a:p>
                    <a:p>
                      <a:pPr algn="ctr">
                        <a:lnSpc>
                          <a:spcPct val="150000"/>
                        </a:lnSpc>
                        <a:spcAft>
                          <a:spcPts val="0"/>
                        </a:spcAft>
                      </a:pPr>
                      <a:r>
                        <a:rPr lang="en-US" sz="2400">
                          <a:effectLst/>
                        </a:rPr>
                        <a:t>một cặp nu</a:t>
                      </a:r>
                      <a:endParaRPr lang="en-US" sz="2400">
                        <a:effectLst/>
                        <a:latin typeface="Calibri"/>
                        <a:ea typeface="MS Mincho"/>
                        <a:cs typeface="Times New Roman"/>
                      </a:endParaRPr>
                    </a:p>
                  </a:txBody>
                  <a:tcPr marL="66336" marR="66336" marT="0" marB="0"/>
                </a:tc>
                <a:tc>
                  <a:txBody>
                    <a:bodyPr/>
                    <a:lstStyle/>
                    <a:p>
                      <a:pPr algn="ctr">
                        <a:lnSpc>
                          <a:spcPct val="150000"/>
                        </a:lnSpc>
                        <a:spcAft>
                          <a:spcPts val="0"/>
                        </a:spcAft>
                      </a:pPr>
                      <a:r>
                        <a:rPr lang="en-US" sz="2400">
                          <a:effectLst/>
                        </a:rPr>
                        <a:t>Thêm </a:t>
                      </a:r>
                    </a:p>
                    <a:p>
                      <a:pPr algn="ctr">
                        <a:lnSpc>
                          <a:spcPct val="150000"/>
                        </a:lnSpc>
                        <a:spcAft>
                          <a:spcPts val="0"/>
                        </a:spcAft>
                      </a:pPr>
                      <a:r>
                        <a:rPr lang="en-US" sz="2400">
                          <a:effectLst/>
                        </a:rPr>
                        <a:t>một cặp nu</a:t>
                      </a:r>
                      <a:endParaRPr lang="en-US" sz="2400">
                        <a:effectLst/>
                        <a:latin typeface="Calibri"/>
                        <a:ea typeface="MS Mincho"/>
                        <a:cs typeface="Times New Roman"/>
                      </a:endParaRPr>
                    </a:p>
                  </a:txBody>
                  <a:tcPr marL="66336" marR="66336" marT="0" marB="0"/>
                </a:tc>
                <a:tc>
                  <a:txBody>
                    <a:bodyPr/>
                    <a:lstStyle/>
                    <a:p>
                      <a:pPr algn="ctr">
                        <a:lnSpc>
                          <a:spcPct val="150000"/>
                        </a:lnSpc>
                        <a:spcAft>
                          <a:spcPts val="0"/>
                        </a:spcAft>
                      </a:pPr>
                      <a:r>
                        <a:rPr lang="en-US" sz="2400">
                          <a:effectLst/>
                        </a:rPr>
                        <a:t>Mất</a:t>
                      </a:r>
                    </a:p>
                    <a:p>
                      <a:pPr algn="ctr">
                        <a:lnSpc>
                          <a:spcPct val="150000"/>
                        </a:lnSpc>
                        <a:spcAft>
                          <a:spcPts val="0"/>
                        </a:spcAft>
                      </a:pPr>
                      <a:r>
                        <a:rPr lang="en-US" sz="2400">
                          <a:effectLst/>
                        </a:rPr>
                        <a:t>một cặp nu</a:t>
                      </a:r>
                      <a:endParaRPr lang="en-US" sz="2400">
                        <a:effectLst/>
                        <a:latin typeface="Calibri"/>
                        <a:ea typeface="MS Mincho"/>
                        <a:cs typeface="Times New Roman"/>
                      </a:endParaRPr>
                    </a:p>
                  </a:txBody>
                  <a:tcPr marL="66336" marR="66336" marT="0" marB="0"/>
                </a:tc>
                <a:extLst>
                  <a:ext uri="{0D108BD9-81ED-4DB2-BD59-A6C34878D82A}">
                    <a16:rowId xmlns:a16="http://schemas.microsoft.com/office/drawing/2014/main" val="10000"/>
                  </a:ext>
                </a:extLst>
              </a:tr>
              <a:tr h="1528064">
                <a:tc>
                  <a:txBody>
                    <a:bodyPr/>
                    <a:lstStyle/>
                    <a:p>
                      <a:pPr>
                        <a:lnSpc>
                          <a:spcPct val="150000"/>
                        </a:lnSpc>
                        <a:spcAft>
                          <a:spcPts val="0"/>
                        </a:spcAft>
                      </a:pPr>
                      <a:r>
                        <a:rPr lang="en-US" sz="2400">
                          <a:effectLst/>
                        </a:rPr>
                        <a:t>Khái niệm</a:t>
                      </a:r>
                      <a:endParaRPr lang="en-US" sz="2400">
                        <a:effectLst/>
                        <a:latin typeface="Calibri"/>
                        <a:ea typeface="MS Mincho"/>
                        <a:cs typeface="Times New Roman"/>
                      </a:endParaRPr>
                    </a:p>
                  </a:txBody>
                  <a:tcPr marL="66336" marR="66336" marT="0" marB="0"/>
                </a:tc>
                <a:tc>
                  <a:txBody>
                    <a:bodyPr/>
                    <a:lstStyle/>
                    <a:p>
                      <a:pPr>
                        <a:lnSpc>
                          <a:spcPct val="150000"/>
                        </a:lnSpc>
                        <a:spcAft>
                          <a:spcPts val="0"/>
                        </a:spcAft>
                      </a:pPr>
                      <a:endParaRPr lang="en-US" sz="1100">
                        <a:effectLst/>
                        <a:latin typeface="Calibri"/>
                        <a:ea typeface="MS Mincho"/>
                        <a:cs typeface="Times New Roman"/>
                      </a:endParaRPr>
                    </a:p>
                  </a:txBody>
                  <a:tcPr marL="66336" marR="66336" marT="0" marB="0"/>
                </a:tc>
                <a:tc>
                  <a:txBody>
                    <a:bodyPr/>
                    <a:lstStyle/>
                    <a:p>
                      <a:pPr>
                        <a:lnSpc>
                          <a:spcPct val="150000"/>
                        </a:lnSpc>
                        <a:spcAft>
                          <a:spcPts val="0"/>
                        </a:spcAft>
                      </a:pPr>
                      <a:endParaRPr lang="en-US" sz="1100">
                        <a:effectLst/>
                        <a:latin typeface="Calibri"/>
                        <a:ea typeface="MS Mincho"/>
                        <a:cs typeface="Times New Roman"/>
                      </a:endParaRPr>
                    </a:p>
                  </a:txBody>
                  <a:tcPr marL="66336" marR="66336" marT="0" marB="0"/>
                </a:tc>
                <a:tc>
                  <a:txBody>
                    <a:bodyPr/>
                    <a:lstStyle/>
                    <a:p>
                      <a:pPr>
                        <a:lnSpc>
                          <a:spcPct val="150000"/>
                        </a:lnSpc>
                        <a:spcAft>
                          <a:spcPts val="0"/>
                        </a:spcAft>
                      </a:pPr>
                      <a:endParaRPr lang="en-US" sz="1100">
                        <a:effectLst/>
                        <a:latin typeface="Calibri"/>
                        <a:ea typeface="MS Mincho"/>
                        <a:cs typeface="Times New Roman"/>
                      </a:endParaRPr>
                    </a:p>
                  </a:txBody>
                  <a:tcPr marL="66336" marR="66336" marT="0" marB="0"/>
                </a:tc>
                <a:extLst>
                  <a:ext uri="{0D108BD9-81ED-4DB2-BD59-A6C34878D82A}">
                    <a16:rowId xmlns:a16="http://schemas.microsoft.com/office/drawing/2014/main" val="10001"/>
                  </a:ext>
                </a:extLst>
              </a:tr>
              <a:tr h="1535606">
                <a:tc>
                  <a:txBody>
                    <a:bodyPr/>
                    <a:lstStyle/>
                    <a:p>
                      <a:pPr>
                        <a:lnSpc>
                          <a:spcPct val="150000"/>
                        </a:lnSpc>
                        <a:spcAft>
                          <a:spcPts val="0"/>
                        </a:spcAft>
                      </a:pPr>
                      <a:r>
                        <a:rPr lang="en-US" sz="2400">
                          <a:effectLst/>
                        </a:rPr>
                        <a:t>Hậu quả</a:t>
                      </a:r>
                      <a:endParaRPr lang="en-US" sz="2400">
                        <a:effectLst/>
                        <a:latin typeface="Calibri"/>
                        <a:ea typeface="MS Mincho"/>
                        <a:cs typeface="Times New Roman"/>
                      </a:endParaRPr>
                    </a:p>
                  </a:txBody>
                  <a:tcPr marL="66336" marR="66336" marT="0" marB="0"/>
                </a:tc>
                <a:tc>
                  <a:txBody>
                    <a:bodyPr/>
                    <a:lstStyle/>
                    <a:p>
                      <a:pPr>
                        <a:lnSpc>
                          <a:spcPct val="115000"/>
                        </a:lnSpc>
                        <a:spcAft>
                          <a:spcPts val="0"/>
                        </a:spcAft>
                      </a:pPr>
                      <a:endParaRPr lang="en-US" sz="1100">
                        <a:effectLst/>
                        <a:latin typeface="Calibri"/>
                        <a:ea typeface="MS Mincho"/>
                        <a:cs typeface="Times New Roman"/>
                      </a:endParaRPr>
                    </a:p>
                  </a:txBody>
                  <a:tcPr marL="66336" marR="66336" marT="0" marB="0"/>
                </a:tc>
                <a:tc gridSpan="2">
                  <a:txBody>
                    <a:bodyPr/>
                    <a:lstStyle/>
                    <a:p>
                      <a:pPr algn="just">
                        <a:lnSpc>
                          <a:spcPct val="115000"/>
                        </a:lnSpc>
                        <a:spcAft>
                          <a:spcPts val="0"/>
                        </a:spcAft>
                      </a:pPr>
                      <a:endParaRPr lang="en-US" sz="1100">
                        <a:effectLst/>
                        <a:latin typeface="Calibri"/>
                        <a:ea typeface="MS Mincho"/>
                        <a:cs typeface="Times New Roman"/>
                      </a:endParaRPr>
                    </a:p>
                  </a:txBody>
                  <a:tcPr marL="66336" marR="66336" marT="0" marB="0"/>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7" name="TextBox 6"/>
          <p:cNvSpPr txBox="1"/>
          <p:nvPr/>
        </p:nvSpPr>
        <p:spPr>
          <a:xfrm>
            <a:off x="231569" y="36941"/>
            <a:ext cx="3048000" cy="430887"/>
          </a:xfrm>
          <a:prstGeom prst="rect">
            <a:avLst/>
          </a:prstGeom>
          <a:noFill/>
        </p:spPr>
        <p:txBody>
          <a:bodyPr wrap="square" rtlCol="0">
            <a:spAutoFit/>
          </a:bodyPr>
          <a:lstStyle/>
          <a:p>
            <a:r>
              <a:rPr lang="en-US" sz="2200" b="1" dirty="0">
                <a:solidFill>
                  <a:srgbClr val="0070C0"/>
                </a:solidFill>
                <a:latin typeface="Times New Roman" pitchFamily="18" charset="0"/>
                <a:cs typeface="Times New Roman" pitchFamily="18" charset="0"/>
              </a:rPr>
              <a:t>2. </a:t>
            </a:r>
            <a:r>
              <a:rPr lang="en-US" sz="2200" b="1" dirty="0" err="1">
                <a:solidFill>
                  <a:srgbClr val="0070C0"/>
                </a:solidFill>
                <a:latin typeface="Times New Roman" pitchFamily="18" charset="0"/>
                <a:cs typeface="Times New Roman" pitchFamily="18" charset="0"/>
              </a:rPr>
              <a:t>Các</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dạng</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đột</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biến</a:t>
            </a:r>
            <a:endParaRPr lang="en-US" sz="2200" b="1" dirty="0">
              <a:solidFill>
                <a:srgbClr val="0070C0"/>
              </a:solidFill>
              <a:latin typeface="Times New Roman" pitchFamily="18" charset="0"/>
              <a:cs typeface="Times New Roman" pitchFamily="18" charset="0"/>
            </a:endParaRPr>
          </a:p>
        </p:txBody>
      </p:sp>
      <p:sp>
        <p:nvSpPr>
          <p:cNvPr id="2" name="TextBox 1"/>
          <p:cNvSpPr txBox="1"/>
          <p:nvPr/>
        </p:nvSpPr>
        <p:spPr>
          <a:xfrm>
            <a:off x="2286000" y="1987533"/>
            <a:ext cx="2133600" cy="1938992"/>
          </a:xfrm>
          <a:prstGeom prst="rect">
            <a:avLst/>
          </a:prstGeom>
          <a:noFill/>
        </p:spPr>
        <p:txBody>
          <a:bodyPr wrap="square" rtlCol="0">
            <a:spAutoFit/>
          </a:bodyPr>
          <a:lstStyle/>
          <a:p>
            <a:pPr algn="just"/>
            <a:r>
              <a:rPr lang="en-US" sz="2000" b="1">
                <a:solidFill>
                  <a:srgbClr val="F14124">
                    <a:lumMod val="75000"/>
                  </a:srgbClr>
                </a:solidFill>
              </a:rPr>
              <a:t>Một cặp Nu trong gen được thay thế bằng một cặp Nu khác.</a:t>
            </a:r>
            <a:endParaRPr lang="en-US" sz="2000" b="1">
              <a:solidFill>
                <a:srgbClr val="F14124">
                  <a:lumMod val="75000"/>
                </a:srgbClr>
              </a:solidFill>
              <a:latin typeface="Calibri"/>
              <a:ea typeface="MS Mincho"/>
              <a:cs typeface="Times New Roman"/>
            </a:endParaRPr>
          </a:p>
          <a:p>
            <a:pPr algn="just"/>
            <a:endParaRPr lang="en-US" sz="2000" b="1">
              <a:solidFill>
                <a:srgbClr val="F14124">
                  <a:lumMod val="75000"/>
                </a:srgbClr>
              </a:solidFill>
            </a:endParaRPr>
          </a:p>
        </p:txBody>
      </p:sp>
      <p:sp>
        <p:nvSpPr>
          <p:cNvPr id="3" name="TextBox 2"/>
          <p:cNvSpPr txBox="1"/>
          <p:nvPr/>
        </p:nvSpPr>
        <p:spPr>
          <a:xfrm>
            <a:off x="4444340" y="1987544"/>
            <a:ext cx="2057400" cy="1323439"/>
          </a:xfrm>
          <a:prstGeom prst="rect">
            <a:avLst/>
          </a:prstGeom>
          <a:noFill/>
        </p:spPr>
        <p:txBody>
          <a:bodyPr wrap="square" rtlCol="0">
            <a:spAutoFit/>
          </a:bodyPr>
          <a:lstStyle/>
          <a:p>
            <a:pPr algn="just"/>
            <a:r>
              <a:rPr lang="en-US" sz="2000" b="1">
                <a:solidFill>
                  <a:srgbClr val="F14124">
                    <a:lumMod val="75000"/>
                  </a:srgbClr>
                </a:solidFill>
              </a:rPr>
              <a:t>Một cặp nu được thêm vào trong cấu trúc của gen.</a:t>
            </a:r>
            <a:endParaRPr lang="en-US" sz="2000" b="1">
              <a:solidFill>
                <a:srgbClr val="F14124">
                  <a:lumMod val="75000"/>
                </a:srgbClr>
              </a:solidFill>
              <a:latin typeface="Calibri"/>
              <a:ea typeface="MS Mincho"/>
              <a:cs typeface="Times New Roman"/>
            </a:endParaRPr>
          </a:p>
        </p:txBody>
      </p:sp>
      <p:sp>
        <p:nvSpPr>
          <p:cNvPr id="5" name="TextBox 4"/>
          <p:cNvSpPr txBox="1"/>
          <p:nvPr/>
        </p:nvSpPr>
        <p:spPr>
          <a:xfrm>
            <a:off x="6781800" y="1987533"/>
            <a:ext cx="1981200" cy="1015663"/>
          </a:xfrm>
          <a:prstGeom prst="rect">
            <a:avLst/>
          </a:prstGeom>
          <a:noFill/>
        </p:spPr>
        <p:txBody>
          <a:bodyPr wrap="square" rtlCol="0">
            <a:spAutoFit/>
          </a:bodyPr>
          <a:lstStyle/>
          <a:p>
            <a:r>
              <a:rPr lang="en-US" sz="2000" b="1">
                <a:solidFill>
                  <a:srgbClr val="F14124">
                    <a:lumMod val="75000"/>
                  </a:srgbClr>
                </a:solidFill>
              </a:rPr>
              <a:t>Trong cấu trúc gen bị mất một cặp nu.</a:t>
            </a:r>
            <a:endParaRPr lang="en-US" sz="2000" b="1">
              <a:solidFill>
                <a:srgbClr val="F14124">
                  <a:lumMod val="75000"/>
                </a:srgbClr>
              </a:solidFill>
              <a:latin typeface="Calibri"/>
              <a:ea typeface="MS Mincho"/>
              <a:cs typeface="Times New Roman"/>
            </a:endParaRPr>
          </a:p>
        </p:txBody>
      </p:sp>
    </p:spTree>
    <p:custDataLst>
      <p:tags r:id="rId1"/>
    </p:custDataLst>
    <p:extLst>
      <p:ext uri="{BB962C8B-B14F-4D97-AF65-F5344CB8AC3E}">
        <p14:creationId xmlns:p14="http://schemas.microsoft.com/office/powerpoint/2010/main" val="258670662"/>
      </p:ext>
    </p:extLst>
  </p:cSld>
  <p:clrMapOvr>
    <a:masterClrMapping/>
  </p:clrMapOvr>
  <mc:AlternateContent xmlns:mc="http://schemas.openxmlformats.org/markup-compatibility/2006" xmlns:p14="http://schemas.microsoft.com/office/powerpoint/2010/main">
    <mc:Choice Requires="p14">
      <p:transition spd="slow" p14:dur="2000" advTm="35155"/>
    </mc:Choice>
    <mc:Fallback xmlns="">
      <p:transition spd="slow" advTm="351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6"/>
          <p:cNvSpPr>
            <a:spLocks noChangeShapeType="1"/>
          </p:cNvSpPr>
          <p:nvPr/>
        </p:nvSpPr>
        <p:spPr bwMode="auto">
          <a:xfrm>
            <a:off x="3733800" y="2066925"/>
            <a:ext cx="1066800" cy="0"/>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54"/>
          <p:cNvSpPr txBox="1">
            <a:spLocks noChangeArrowheads="1"/>
          </p:cNvSpPr>
          <p:nvPr/>
        </p:nvSpPr>
        <p:spPr bwMode="auto">
          <a:xfrm>
            <a:off x="957059" y="2571750"/>
            <a:ext cx="2743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latin typeface="Arial" charset="0"/>
                <a:cs typeface="Arial" charset="0"/>
              </a:rPr>
              <a:t>A U G </a:t>
            </a:r>
            <a:r>
              <a:rPr lang="en-US" sz="2000" b="1" dirty="0">
                <a:solidFill>
                  <a:srgbClr val="FF3300"/>
                </a:solidFill>
                <a:latin typeface="Arial" charset="0"/>
                <a:cs typeface="Arial" charset="0"/>
              </a:rPr>
              <a:t>A </a:t>
            </a:r>
            <a:r>
              <a:rPr lang="en-US" sz="2000" b="1" dirty="0" err="1">
                <a:solidFill>
                  <a:srgbClr val="FF3300"/>
                </a:solidFill>
                <a:latin typeface="Arial" charset="0"/>
                <a:cs typeface="Arial" charset="0"/>
              </a:rPr>
              <a:t>A</a:t>
            </a:r>
            <a:r>
              <a:rPr lang="en-US" sz="2000" b="1" dirty="0">
                <a:solidFill>
                  <a:srgbClr val="FF3300"/>
                </a:solidFill>
                <a:latin typeface="Arial" charset="0"/>
                <a:cs typeface="Arial" charset="0"/>
              </a:rPr>
              <a:t> G</a:t>
            </a:r>
            <a:r>
              <a:rPr lang="en-US" sz="2000" b="1" dirty="0">
                <a:latin typeface="Arial" charset="0"/>
                <a:cs typeface="Arial" charset="0"/>
              </a:rPr>
              <a:t> U </a:t>
            </a:r>
            <a:r>
              <a:rPr lang="en-US" sz="2000" b="1" err="1">
                <a:latin typeface="Arial" charset="0"/>
                <a:cs typeface="Arial" charset="0"/>
              </a:rPr>
              <a:t>U</a:t>
            </a:r>
            <a:r>
              <a:rPr lang="en-US" sz="2000" b="1">
                <a:latin typeface="Arial" charset="0"/>
                <a:cs typeface="Arial" charset="0"/>
              </a:rPr>
              <a:t> U …</a:t>
            </a:r>
            <a:endParaRPr lang="en-US" sz="2000" b="1" dirty="0">
              <a:latin typeface="Arial" charset="0"/>
              <a:cs typeface="Arial" charset="0"/>
            </a:endParaRPr>
          </a:p>
        </p:txBody>
      </p:sp>
      <p:sp>
        <p:nvSpPr>
          <p:cNvPr id="6" name="Text Box 55"/>
          <p:cNvSpPr txBox="1">
            <a:spLocks noChangeArrowheads="1"/>
          </p:cNvSpPr>
          <p:nvPr/>
        </p:nvSpPr>
        <p:spPr bwMode="auto">
          <a:xfrm>
            <a:off x="76200" y="2590801"/>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err="1">
                <a:solidFill>
                  <a:srgbClr val="0000FF"/>
                </a:solidFill>
                <a:latin typeface="Arial" charset="0"/>
                <a:cs typeface="Arial" charset="0"/>
              </a:rPr>
              <a:t>mARN</a:t>
            </a:r>
            <a:endParaRPr lang="en-US" sz="2000" b="1" dirty="0">
              <a:solidFill>
                <a:srgbClr val="0000FF"/>
              </a:solidFill>
              <a:latin typeface="Arial" charset="0"/>
              <a:cs typeface="Arial" charset="0"/>
            </a:endParaRPr>
          </a:p>
        </p:txBody>
      </p:sp>
      <p:grpSp>
        <p:nvGrpSpPr>
          <p:cNvPr id="7" name="Group 57"/>
          <p:cNvGrpSpPr>
            <a:grpSpLocks/>
          </p:cNvGrpSpPr>
          <p:nvPr/>
        </p:nvGrpSpPr>
        <p:grpSpPr bwMode="auto">
          <a:xfrm>
            <a:off x="400050" y="1044186"/>
            <a:ext cx="3333750" cy="1551385"/>
            <a:chOff x="288" y="189"/>
            <a:chExt cx="2100" cy="1303"/>
          </a:xfrm>
        </p:grpSpPr>
        <p:sp>
          <p:nvSpPr>
            <p:cNvPr id="8" name="Text Box 58"/>
            <p:cNvSpPr txBox="1">
              <a:spLocks noChangeArrowheads="1"/>
            </p:cNvSpPr>
            <p:nvPr/>
          </p:nvSpPr>
          <p:spPr bwMode="auto">
            <a:xfrm>
              <a:off x="378" y="189"/>
              <a:ext cx="196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000" b="1">
                  <a:solidFill>
                    <a:srgbClr val="660033"/>
                  </a:solidFill>
                  <a:cs typeface="Arial" charset="0"/>
                </a:rPr>
                <a:t>Gen ban đầu</a:t>
              </a:r>
            </a:p>
          </p:txBody>
        </p:sp>
        <p:grpSp>
          <p:nvGrpSpPr>
            <p:cNvPr id="9" name="Group 59"/>
            <p:cNvGrpSpPr>
              <a:grpSpLocks/>
            </p:cNvGrpSpPr>
            <p:nvPr/>
          </p:nvGrpSpPr>
          <p:grpSpPr bwMode="auto">
            <a:xfrm>
              <a:off x="591" y="804"/>
              <a:ext cx="1749" cy="336"/>
              <a:chOff x="576" y="829"/>
              <a:chExt cx="1684" cy="336"/>
            </a:xfrm>
          </p:grpSpPr>
          <p:sp>
            <p:nvSpPr>
              <p:cNvPr id="17" name="Line 60"/>
              <p:cNvSpPr>
                <a:spLocks noChangeShapeType="1"/>
              </p:cNvSpPr>
              <p:nvPr/>
            </p:nvSpPr>
            <p:spPr bwMode="auto">
              <a:xfrm>
                <a:off x="576" y="851"/>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61"/>
              <p:cNvSpPr txBox="1">
                <a:spLocks noChangeArrowheads="1"/>
              </p:cNvSpPr>
              <p:nvPr/>
            </p:nvSpPr>
            <p:spPr bwMode="auto">
              <a:xfrm>
                <a:off x="598" y="829"/>
                <a:ext cx="166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latin typeface="Arial" charset="0"/>
                    <a:cs typeface="Arial" charset="0"/>
                  </a:rPr>
                  <a:t>A T G  </a:t>
                </a:r>
                <a:r>
                  <a:rPr lang="en-US" sz="2000" b="1">
                    <a:solidFill>
                      <a:srgbClr val="FF3300"/>
                    </a:solidFill>
                    <a:latin typeface="Arial" charset="0"/>
                    <a:cs typeface="Arial" charset="0"/>
                  </a:rPr>
                  <a:t>A A G</a:t>
                </a:r>
                <a:r>
                  <a:rPr lang="en-US" sz="2000" b="1">
                    <a:latin typeface="Arial" charset="0"/>
                    <a:cs typeface="Arial" charset="0"/>
                  </a:rPr>
                  <a:t>  T T T …</a:t>
                </a:r>
              </a:p>
            </p:txBody>
          </p:sp>
        </p:grpSp>
        <p:grpSp>
          <p:nvGrpSpPr>
            <p:cNvPr id="10" name="Group 62"/>
            <p:cNvGrpSpPr>
              <a:grpSpLocks/>
            </p:cNvGrpSpPr>
            <p:nvPr/>
          </p:nvGrpSpPr>
          <p:grpSpPr bwMode="auto">
            <a:xfrm>
              <a:off x="576" y="1000"/>
              <a:ext cx="1812" cy="336"/>
              <a:chOff x="576" y="1047"/>
              <a:chExt cx="1745" cy="336"/>
            </a:xfrm>
          </p:grpSpPr>
          <p:sp>
            <p:nvSpPr>
              <p:cNvPr id="15" name="Line 63"/>
              <p:cNvSpPr>
                <a:spLocks noChangeShapeType="1"/>
              </p:cNvSpPr>
              <p:nvPr/>
            </p:nvSpPr>
            <p:spPr bwMode="auto">
              <a:xfrm>
                <a:off x="576" y="1318"/>
                <a:ext cx="1488"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4"/>
              <p:cNvSpPr txBox="1">
                <a:spLocks noChangeArrowheads="1"/>
              </p:cNvSpPr>
              <p:nvPr/>
            </p:nvSpPr>
            <p:spPr bwMode="auto">
              <a:xfrm>
                <a:off x="624" y="1047"/>
                <a:ext cx="1697"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latin typeface="Arial" charset="0"/>
                    <a:cs typeface="Arial" charset="0"/>
                  </a:rPr>
                  <a:t>T A </a:t>
                </a:r>
                <a:r>
                  <a:rPr lang="en-US" sz="2000" b="1">
                    <a:latin typeface="Arial" charset="0"/>
                    <a:cs typeface="Arial" charset="0"/>
                  </a:rPr>
                  <a:t>X  </a:t>
                </a:r>
                <a:r>
                  <a:rPr lang="en-US" sz="2000" b="1">
                    <a:solidFill>
                      <a:srgbClr val="FF3300"/>
                    </a:solidFill>
                    <a:latin typeface="Arial" charset="0"/>
                    <a:cs typeface="Arial" charset="0"/>
                  </a:rPr>
                  <a:t>T </a:t>
                </a:r>
                <a:r>
                  <a:rPr lang="en-US" sz="2000" b="1" err="1">
                    <a:solidFill>
                      <a:srgbClr val="FF3300"/>
                    </a:solidFill>
                    <a:latin typeface="Arial" charset="0"/>
                    <a:cs typeface="Arial" charset="0"/>
                  </a:rPr>
                  <a:t>T</a:t>
                </a:r>
                <a:r>
                  <a:rPr lang="en-US" sz="2000" b="1">
                    <a:solidFill>
                      <a:srgbClr val="FF3300"/>
                    </a:solidFill>
                    <a:latin typeface="Arial" charset="0"/>
                    <a:cs typeface="Arial" charset="0"/>
                  </a:rPr>
                  <a:t>  X</a:t>
                </a:r>
                <a:r>
                  <a:rPr lang="en-US" sz="2000" b="1">
                    <a:latin typeface="Arial" charset="0"/>
                    <a:cs typeface="Arial" charset="0"/>
                  </a:rPr>
                  <a:t>  A </a:t>
                </a:r>
                <a:r>
                  <a:rPr lang="en-US" sz="2000" b="1" err="1">
                    <a:latin typeface="Arial" charset="0"/>
                    <a:cs typeface="Arial" charset="0"/>
                  </a:rPr>
                  <a:t>A</a:t>
                </a:r>
                <a:r>
                  <a:rPr lang="en-US" sz="2000" b="1">
                    <a:latin typeface="Arial" charset="0"/>
                    <a:cs typeface="Arial" charset="0"/>
                  </a:rPr>
                  <a:t> A …</a:t>
                </a:r>
                <a:endParaRPr lang="en-US" sz="2000" b="1" dirty="0">
                  <a:latin typeface="Arial" charset="0"/>
                  <a:cs typeface="Arial" charset="0"/>
                </a:endParaRPr>
              </a:p>
            </p:txBody>
          </p:sp>
        </p:grpSp>
        <p:sp>
          <p:nvSpPr>
            <p:cNvPr id="13" name="Text Box 67"/>
            <p:cNvSpPr txBox="1">
              <a:spLocks noChangeArrowheads="1"/>
            </p:cNvSpPr>
            <p:nvPr/>
          </p:nvSpPr>
          <p:spPr bwMode="auto">
            <a:xfrm>
              <a:off x="288" y="110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solidFill>
                    <a:srgbClr val="660066"/>
                  </a:solidFill>
                  <a:cs typeface="Arial" charset="0"/>
                </a:rPr>
                <a:t>2</a:t>
              </a:r>
            </a:p>
          </p:txBody>
        </p:sp>
        <p:sp>
          <p:nvSpPr>
            <p:cNvPr id="14" name="Text Box 68"/>
            <p:cNvSpPr txBox="1">
              <a:spLocks noChangeArrowheads="1"/>
            </p:cNvSpPr>
            <p:nvPr/>
          </p:nvSpPr>
          <p:spPr bwMode="auto">
            <a:xfrm>
              <a:off x="300" y="68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solidFill>
                    <a:srgbClr val="660066"/>
                  </a:solidFill>
                  <a:cs typeface="Arial" charset="0"/>
                </a:rPr>
                <a:t>1</a:t>
              </a:r>
            </a:p>
          </p:txBody>
        </p:sp>
      </p:grpSp>
      <p:sp>
        <p:nvSpPr>
          <p:cNvPr id="19" name="Text Box 71"/>
          <p:cNvSpPr txBox="1">
            <a:spLocks noChangeArrowheads="1"/>
          </p:cNvSpPr>
          <p:nvPr/>
        </p:nvSpPr>
        <p:spPr bwMode="auto">
          <a:xfrm>
            <a:off x="1143000" y="3048001"/>
            <a:ext cx="281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srgbClr val="0000FF"/>
                </a:solidFill>
                <a:latin typeface="Arial" charset="0"/>
                <a:cs typeface="Arial" charset="0"/>
              </a:rPr>
              <a:t>- Met – </a:t>
            </a:r>
            <a:r>
              <a:rPr lang="en-US" sz="2000" b="1" dirty="0">
                <a:solidFill>
                  <a:srgbClr val="FF0000"/>
                </a:solidFill>
                <a:latin typeface="Arial" charset="0"/>
                <a:cs typeface="Arial" charset="0"/>
              </a:rPr>
              <a:t>Lys </a:t>
            </a:r>
            <a:r>
              <a:rPr lang="en-US" sz="2000" b="1" dirty="0">
                <a:solidFill>
                  <a:srgbClr val="0000FF"/>
                </a:solidFill>
                <a:latin typeface="Arial" charset="0"/>
                <a:cs typeface="Arial" charset="0"/>
              </a:rPr>
              <a:t>– </a:t>
            </a:r>
            <a:r>
              <a:rPr lang="en-US" sz="2000" b="1" dirty="0" err="1">
                <a:solidFill>
                  <a:srgbClr val="0000FF"/>
                </a:solidFill>
                <a:latin typeface="Arial" charset="0"/>
                <a:cs typeface="Arial" charset="0"/>
              </a:rPr>
              <a:t>Phe</a:t>
            </a:r>
            <a:r>
              <a:rPr lang="en-US" sz="2000" b="1" dirty="0">
                <a:solidFill>
                  <a:srgbClr val="0000FF"/>
                </a:solidFill>
                <a:latin typeface="Arial" charset="0"/>
                <a:cs typeface="Arial" charset="0"/>
              </a:rPr>
              <a:t> …</a:t>
            </a:r>
          </a:p>
        </p:txBody>
      </p:sp>
      <p:sp>
        <p:nvSpPr>
          <p:cNvPr id="20" name="Text Box 72"/>
          <p:cNvSpPr txBox="1">
            <a:spLocks noChangeArrowheads="1"/>
          </p:cNvSpPr>
          <p:nvPr/>
        </p:nvSpPr>
        <p:spPr bwMode="auto">
          <a:xfrm>
            <a:off x="-57150" y="3048001"/>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err="1">
                <a:solidFill>
                  <a:srgbClr val="0000FF"/>
                </a:solidFill>
                <a:latin typeface="Arial" charset="0"/>
                <a:cs typeface="Arial" charset="0"/>
              </a:rPr>
              <a:t>pôlipeptit</a:t>
            </a:r>
            <a:endParaRPr lang="en-US" sz="2000" b="1" dirty="0">
              <a:solidFill>
                <a:srgbClr val="0000FF"/>
              </a:solidFill>
              <a:latin typeface="Arial" charset="0"/>
              <a:cs typeface="Arial" charset="0"/>
            </a:endParaRPr>
          </a:p>
        </p:txBody>
      </p:sp>
      <p:sp>
        <p:nvSpPr>
          <p:cNvPr id="23" name="Text Box 54"/>
          <p:cNvSpPr txBox="1">
            <a:spLocks noChangeArrowheads="1"/>
          </p:cNvSpPr>
          <p:nvPr/>
        </p:nvSpPr>
        <p:spPr bwMode="auto">
          <a:xfrm>
            <a:off x="5257799" y="2571750"/>
            <a:ext cx="28956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a:latin typeface="Arial" charset="0"/>
                <a:cs typeface="Arial" charset="0"/>
              </a:rPr>
              <a:t>A U G </a:t>
            </a:r>
            <a:r>
              <a:rPr lang="en-US" sz="2000" b="1" dirty="0">
                <a:solidFill>
                  <a:srgbClr val="FF3300"/>
                </a:solidFill>
                <a:latin typeface="Arial" charset="0"/>
                <a:cs typeface="Arial" charset="0"/>
              </a:rPr>
              <a:t>A </a:t>
            </a:r>
            <a:r>
              <a:rPr lang="en-US" sz="2000" b="1" err="1">
                <a:solidFill>
                  <a:srgbClr val="FF3300"/>
                </a:solidFill>
                <a:latin typeface="Arial" charset="0"/>
                <a:cs typeface="Arial" charset="0"/>
              </a:rPr>
              <a:t>A</a:t>
            </a:r>
            <a:r>
              <a:rPr lang="en-US" sz="2000" b="1">
                <a:solidFill>
                  <a:srgbClr val="FF3300"/>
                </a:solidFill>
                <a:latin typeface="Arial" charset="0"/>
                <a:cs typeface="Arial" charset="0"/>
              </a:rPr>
              <a:t> A</a:t>
            </a:r>
            <a:r>
              <a:rPr lang="en-US" sz="2000" b="1">
                <a:latin typeface="Arial" charset="0"/>
                <a:cs typeface="Arial" charset="0"/>
              </a:rPr>
              <a:t> </a:t>
            </a:r>
            <a:r>
              <a:rPr lang="en-US" sz="2000" b="1" dirty="0">
                <a:latin typeface="Arial" charset="0"/>
                <a:cs typeface="Arial" charset="0"/>
              </a:rPr>
              <a:t>U </a:t>
            </a:r>
            <a:r>
              <a:rPr lang="en-US" sz="2000" b="1" err="1">
                <a:latin typeface="Arial" charset="0"/>
                <a:cs typeface="Arial" charset="0"/>
              </a:rPr>
              <a:t>U</a:t>
            </a:r>
            <a:r>
              <a:rPr lang="en-US" sz="2000" b="1">
                <a:latin typeface="Arial" charset="0"/>
                <a:cs typeface="Arial" charset="0"/>
              </a:rPr>
              <a:t> U …</a:t>
            </a:r>
            <a:endParaRPr lang="en-US" sz="2000" b="1" dirty="0">
              <a:latin typeface="Arial" charset="0"/>
              <a:cs typeface="Arial" charset="0"/>
            </a:endParaRPr>
          </a:p>
        </p:txBody>
      </p:sp>
      <p:sp>
        <p:nvSpPr>
          <p:cNvPr id="24" name="Text Box 55"/>
          <p:cNvSpPr txBox="1">
            <a:spLocks noChangeArrowheads="1"/>
          </p:cNvSpPr>
          <p:nvPr/>
        </p:nvSpPr>
        <p:spPr bwMode="auto">
          <a:xfrm>
            <a:off x="4267200" y="2590800"/>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err="1">
                <a:solidFill>
                  <a:srgbClr val="0000FF"/>
                </a:solidFill>
                <a:latin typeface="Arial" charset="0"/>
                <a:cs typeface="Arial" charset="0"/>
              </a:rPr>
              <a:t>mARN</a:t>
            </a:r>
            <a:endParaRPr lang="en-US" sz="2000" b="1" dirty="0">
              <a:solidFill>
                <a:srgbClr val="0000FF"/>
              </a:solidFill>
              <a:latin typeface="Arial" charset="0"/>
              <a:cs typeface="Arial" charset="0"/>
            </a:endParaRPr>
          </a:p>
        </p:txBody>
      </p:sp>
      <p:grpSp>
        <p:nvGrpSpPr>
          <p:cNvPr id="25" name="Group 24"/>
          <p:cNvGrpSpPr>
            <a:grpSpLocks/>
          </p:cNvGrpSpPr>
          <p:nvPr/>
        </p:nvGrpSpPr>
        <p:grpSpPr bwMode="auto">
          <a:xfrm>
            <a:off x="4724400" y="1044178"/>
            <a:ext cx="3962400" cy="1551386"/>
            <a:chOff x="288" y="189"/>
            <a:chExt cx="2496" cy="1303"/>
          </a:xfrm>
        </p:grpSpPr>
        <p:sp>
          <p:nvSpPr>
            <p:cNvPr id="28" name="Text Box 58"/>
            <p:cNvSpPr txBox="1">
              <a:spLocks noChangeArrowheads="1"/>
            </p:cNvSpPr>
            <p:nvPr/>
          </p:nvSpPr>
          <p:spPr bwMode="auto">
            <a:xfrm>
              <a:off x="342" y="189"/>
              <a:ext cx="196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2000" b="1">
                  <a:solidFill>
                    <a:srgbClr val="660033"/>
                  </a:solidFill>
                  <a:cs typeface="Arial" charset="0"/>
                </a:rPr>
                <a:t>Gen sau đột biến</a:t>
              </a:r>
            </a:p>
          </p:txBody>
        </p:sp>
        <p:grpSp>
          <p:nvGrpSpPr>
            <p:cNvPr id="29" name="Group 28"/>
            <p:cNvGrpSpPr>
              <a:grpSpLocks/>
            </p:cNvGrpSpPr>
            <p:nvPr/>
          </p:nvGrpSpPr>
          <p:grpSpPr bwMode="auto">
            <a:xfrm>
              <a:off x="591" y="804"/>
              <a:ext cx="1713" cy="336"/>
              <a:chOff x="576" y="829"/>
              <a:chExt cx="1649" cy="336"/>
            </a:xfrm>
          </p:grpSpPr>
          <p:sp>
            <p:nvSpPr>
              <p:cNvPr id="37" name="Line 60"/>
              <p:cNvSpPr>
                <a:spLocks noChangeShapeType="1"/>
              </p:cNvSpPr>
              <p:nvPr/>
            </p:nvSpPr>
            <p:spPr bwMode="auto">
              <a:xfrm>
                <a:off x="576" y="851"/>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Text Box 61"/>
              <p:cNvSpPr txBox="1">
                <a:spLocks noChangeArrowheads="1"/>
              </p:cNvSpPr>
              <p:nvPr/>
            </p:nvSpPr>
            <p:spPr bwMode="auto">
              <a:xfrm>
                <a:off x="598" y="829"/>
                <a:ext cx="1627"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a:latin typeface="Arial" charset="0"/>
                    <a:cs typeface="Arial" charset="0"/>
                  </a:rPr>
                  <a:t>A T G  </a:t>
                </a:r>
                <a:r>
                  <a:rPr lang="en-US" sz="2000" b="1">
                    <a:solidFill>
                      <a:srgbClr val="FF3300"/>
                    </a:solidFill>
                    <a:latin typeface="Arial" charset="0"/>
                    <a:cs typeface="Arial" charset="0"/>
                  </a:rPr>
                  <a:t>A A A</a:t>
                </a:r>
                <a:r>
                  <a:rPr lang="en-US" sz="2000" b="1">
                    <a:latin typeface="Arial" charset="0"/>
                    <a:cs typeface="Arial" charset="0"/>
                  </a:rPr>
                  <a:t>  T T T ...</a:t>
                </a:r>
              </a:p>
            </p:txBody>
          </p:sp>
        </p:grpSp>
        <p:grpSp>
          <p:nvGrpSpPr>
            <p:cNvPr id="30" name="Group 29"/>
            <p:cNvGrpSpPr>
              <a:grpSpLocks/>
            </p:cNvGrpSpPr>
            <p:nvPr/>
          </p:nvGrpSpPr>
          <p:grpSpPr bwMode="auto">
            <a:xfrm>
              <a:off x="576" y="1008"/>
              <a:ext cx="1872" cy="336"/>
              <a:chOff x="576" y="1055"/>
              <a:chExt cx="1804" cy="336"/>
            </a:xfrm>
          </p:grpSpPr>
          <p:sp>
            <p:nvSpPr>
              <p:cNvPr id="35" name="Line 63"/>
              <p:cNvSpPr>
                <a:spLocks noChangeShapeType="1"/>
              </p:cNvSpPr>
              <p:nvPr/>
            </p:nvSpPr>
            <p:spPr bwMode="auto">
              <a:xfrm>
                <a:off x="576" y="1318"/>
                <a:ext cx="1488"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Text Box 64"/>
              <p:cNvSpPr txBox="1">
                <a:spLocks noChangeArrowheads="1"/>
              </p:cNvSpPr>
              <p:nvPr/>
            </p:nvSpPr>
            <p:spPr bwMode="auto">
              <a:xfrm>
                <a:off x="612" y="1055"/>
                <a:ext cx="176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a:latin typeface="Arial" charset="0"/>
                    <a:cs typeface="Arial" charset="0"/>
                  </a:rPr>
                  <a:t>T A </a:t>
                </a:r>
                <a:r>
                  <a:rPr lang="en-US" sz="2000" b="1">
                    <a:latin typeface="Arial" charset="0"/>
                    <a:cs typeface="Arial" charset="0"/>
                  </a:rPr>
                  <a:t>X  </a:t>
                </a:r>
                <a:r>
                  <a:rPr lang="en-US" sz="2000" b="1">
                    <a:solidFill>
                      <a:srgbClr val="FF3300"/>
                    </a:solidFill>
                    <a:latin typeface="Arial" charset="0"/>
                    <a:cs typeface="Arial" charset="0"/>
                  </a:rPr>
                  <a:t>T  T T</a:t>
                </a:r>
                <a:r>
                  <a:rPr lang="en-US" sz="2000" b="1">
                    <a:latin typeface="Arial" charset="0"/>
                    <a:cs typeface="Arial" charset="0"/>
                  </a:rPr>
                  <a:t>  A </a:t>
                </a:r>
                <a:r>
                  <a:rPr lang="en-US" sz="2000" b="1" err="1">
                    <a:latin typeface="Arial" charset="0"/>
                    <a:cs typeface="Arial" charset="0"/>
                  </a:rPr>
                  <a:t>A</a:t>
                </a:r>
                <a:r>
                  <a:rPr lang="en-US" sz="2000" b="1">
                    <a:latin typeface="Arial" charset="0"/>
                    <a:cs typeface="Arial" charset="0"/>
                  </a:rPr>
                  <a:t> A …</a:t>
                </a:r>
                <a:endParaRPr lang="en-US" sz="2000" b="1" dirty="0">
                  <a:latin typeface="Arial" charset="0"/>
                  <a:cs typeface="Arial" charset="0"/>
                </a:endParaRPr>
              </a:p>
            </p:txBody>
          </p:sp>
        </p:grpSp>
        <p:sp>
          <p:nvSpPr>
            <p:cNvPr id="32" name="Text Box 66"/>
            <p:cNvSpPr txBox="1">
              <a:spLocks noChangeArrowheads="1"/>
            </p:cNvSpPr>
            <p:nvPr/>
          </p:nvSpPr>
          <p:spPr bwMode="auto">
            <a:xfrm>
              <a:off x="2236" y="825"/>
              <a:ext cx="54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endParaRPr lang="en-US" sz="2000" b="1">
                <a:solidFill>
                  <a:srgbClr val="0000FF"/>
                </a:solidFill>
                <a:latin typeface="Arial" charset="0"/>
                <a:cs typeface="Arial" charset="0"/>
              </a:endParaRPr>
            </a:p>
          </p:txBody>
        </p:sp>
        <p:sp>
          <p:nvSpPr>
            <p:cNvPr id="33" name="Text Box 67"/>
            <p:cNvSpPr txBox="1">
              <a:spLocks noChangeArrowheads="1"/>
            </p:cNvSpPr>
            <p:nvPr/>
          </p:nvSpPr>
          <p:spPr bwMode="auto">
            <a:xfrm>
              <a:off x="288" y="110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lang="en-US" sz="2400" b="1">
                  <a:solidFill>
                    <a:srgbClr val="660066"/>
                  </a:solidFill>
                  <a:cs typeface="Arial" charset="0"/>
                </a:rPr>
                <a:t>2</a:t>
              </a:r>
            </a:p>
          </p:txBody>
        </p:sp>
        <p:sp>
          <p:nvSpPr>
            <p:cNvPr id="34" name="Text Box 68"/>
            <p:cNvSpPr txBox="1">
              <a:spLocks noChangeArrowheads="1"/>
            </p:cNvSpPr>
            <p:nvPr/>
          </p:nvSpPr>
          <p:spPr bwMode="auto">
            <a:xfrm>
              <a:off x="300" y="68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lang="en-US" sz="2400" b="1">
                  <a:solidFill>
                    <a:srgbClr val="660066"/>
                  </a:solidFill>
                  <a:cs typeface="Arial" charset="0"/>
                </a:rPr>
                <a:t>1</a:t>
              </a:r>
            </a:p>
          </p:txBody>
        </p:sp>
      </p:grpSp>
      <p:sp>
        <p:nvSpPr>
          <p:cNvPr id="26" name="Text Box 71"/>
          <p:cNvSpPr txBox="1">
            <a:spLocks noChangeArrowheads="1"/>
          </p:cNvSpPr>
          <p:nvPr/>
        </p:nvSpPr>
        <p:spPr bwMode="auto">
          <a:xfrm>
            <a:off x="5334000" y="3048000"/>
            <a:ext cx="281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a:solidFill>
                  <a:srgbClr val="0000FF"/>
                </a:solidFill>
                <a:latin typeface="Arial" charset="0"/>
                <a:cs typeface="Arial" charset="0"/>
              </a:rPr>
              <a:t>- Met – </a:t>
            </a:r>
            <a:r>
              <a:rPr lang="en-US" sz="2000" b="1" dirty="0">
                <a:solidFill>
                  <a:srgbClr val="FF0000"/>
                </a:solidFill>
                <a:latin typeface="Arial" charset="0"/>
                <a:cs typeface="Arial" charset="0"/>
              </a:rPr>
              <a:t>Lys </a:t>
            </a:r>
            <a:r>
              <a:rPr lang="en-US" sz="2000" b="1" dirty="0">
                <a:solidFill>
                  <a:srgbClr val="0000FF"/>
                </a:solidFill>
                <a:latin typeface="Arial" charset="0"/>
                <a:cs typeface="Arial" charset="0"/>
              </a:rPr>
              <a:t>– </a:t>
            </a:r>
            <a:r>
              <a:rPr lang="en-US" sz="2000" b="1" dirty="0" err="1">
                <a:solidFill>
                  <a:srgbClr val="0000FF"/>
                </a:solidFill>
                <a:latin typeface="Arial" charset="0"/>
                <a:cs typeface="Arial" charset="0"/>
              </a:rPr>
              <a:t>Phe</a:t>
            </a:r>
            <a:r>
              <a:rPr lang="en-US" sz="2000" b="1" dirty="0">
                <a:solidFill>
                  <a:srgbClr val="0000FF"/>
                </a:solidFill>
                <a:latin typeface="Arial" charset="0"/>
                <a:cs typeface="Arial" charset="0"/>
              </a:rPr>
              <a:t> …</a:t>
            </a:r>
          </a:p>
        </p:txBody>
      </p:sp>
      <p:sp>
        <p:nvSpPr>
          <p:cNvPr id="27" name="Text Box 72"/>
          <p:cNvSpPr txBox="1">
            <a:spLocks noChangeArrowheads="1"/>
          </p:cNvSpPr>
          <p:nvPr/>
        </p:nvSpPr>
        <p:spPr bwMode="auto">
          <a:xfrm>
            <a:off x="4133850" y="3048000"/>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err="1">
                <a:solidFill>
                  <a:srgbClr val="0000FF"/>
                </a:solidFill>
                <a:latin typeface="Arial" charset="0"/>
                <a:cs typeface="Arial" charset="0"/>
              </a:rPr>
              <a:t>pôlipeptit</a:t>
            </a:r>
            <a:endParaRPr lang="en-US" sz="2000" b="1" dirty="0">
              <a:solidFill>
                <a:srgbClr val="0000FF"/>
              </a:solidFill>
              <a:latin typeface="Arial" charset="0"/>
              <a:cs typeface="Arial" charset="0"/>
            </a:endParaRPr>
          </a:p>
        </p:txBody>
      </p:sp>
      <p:sp>
        <p:nvSpPr>
          <p:cNvPr id="39" name="Oval 38"/>
          <p:cNvSpPr/>
          <p:nvPr/>
        </p:nvSpPr>
        <p:spPr>
          <a:xfrm>
            <a:off x="2240636" y="1733550"/>
            <a:ext cx="350164" cy="7358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3"/>
          <p:cNvSpPr>
            <a:spLocks noChangeArrowheads="1"/>
          </p:cNvSpPr>
          <p:nvPr/>
        </p:nvSpPr>
        <p:spPr bwMode="auto">
          <a:xfrm>
            <a:off x="0" y="3707317"/>
            <a:ext cx="9144000" cy="769441"/>
          </a:xfrm>
          <a:prstGeom prst="rect">
            <a:avLst/>
          </a:prstGeom>
          <a:solidFill>
            <a:srgbClr val="FFFF00"/>
          </a:solidFill>
          <a:ln>
            <a:noFill/>
          </a:ln>
          <a:effectLst/>
        </p:spPr>
        <p:txBody>
          <a:bodyPr wrap="square">
            <a:spAutoFit/>
          </a:bodyPr>
          <a:lstStyle/>
          <a:p>
            <a:r>
              <a:rPr lang="nl-NL" sz="2200" b="1" dirty="0">
                <a:solidFill>
                  <a:srgbClr val="FF0000"/>
                </a:solidFill>
                <a:latin typeface="Times New Roman" pitchFamily="18" charset="0"/>
                <a:cs typeface="Times New Roman" pitchFamily="18" charset="0"/>
              </a:rPr>
              <a:t>    + Không thay đổi a.a:</a:t>
            </a:r>
            <a:r>
              <a:rPr lang="nl-NL" sz="2200" b="1" dirty="0">
                <a:latin typeface="Times New Roman" pitchFamily="18" charset="0"/>
                <a:cs typeface="Times New Roman" pitchFamily="18" charset="0"/>
              </a:rPr>
              <a:t>  Nếu bộ ba ĐB mã hóa a.a </a:t>
            </a:r>
            <a:r>
              <a:rPr lang="nl-NL" sz="2200" b="1" u="sng" dirty="0">
                <a:solidFill>
                  <a:srgbClr val="FF0000"/>
                </a:solidFill>
                <a:latin typeface="Times New Roman" pitchFamily="18" charset="0"/>
                <a:cs typeface="Times New Roman" pitchFamily="18" charset="0"/>
              </a:rPr>
              <a:t>cùng loại</a:t>
            </a:r>
            <a:r>
              <a:rPr lang="nl-NL" sz="2200" b="1" dirty="0">
                <a:latin typeface="Times New Roman" pitchFamily="18" charset="0"/>
                <a:cs typeface="Times New Roman" pitchFamily="18" charset="0"/>
              </a:rPr>
              <a:t> với bộ ba ban đầu.</a:t>
            </a:r>
            <a:endParaRPr lang="en-US" sz="2200" b="1" dirty="0">
              <a:latin typeface="Times New Roman" pitchFamily="18" charset="0"/>
              <a:cs typeface="Times New Roman" pitchFamily="18" charset="0"/>
            </a:endParaRPr>
          </a:p>
        </p:txBody>
      </p:sp>
      <p:sp>
        <p:nvSpPr>
          <p:cNvPr id="41" name="Rectangle 13"/>
          <p:cNvSpPr>
            <a:spLocks noChangeArrowheads="1"/>
          </p:cNvSpPr>
          <p:nvPr/>
        </p:nvSpPr>
        <p:spPr bwMode="auto">
          <a:xfrm>
            <a:off x="304800" y="4350671"/>
            <a:ext cx="8686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l-NL" sz="2200" b="1">
                <a:solidFill>
                  <a:srgbClr val="FF0000"/>
                </a:solidFill>
                <a:latin typeface="Times New Roman" pitchFamily="18" charset="0"/>
                <a:cs typeface="Times New Roman" pitchFamily="18" charset="0"/>
              </a:rPr>
              <a:t>  </a:t>
            </a:r>
            <a:r>
              <a:rPr lang="nl-NL" sz="2200" b="1" dirty="0">
                <a:solidFill>
                  <a:schemeClr val="accent5">
                    <a:lumMod val="75000"/>
                  </a:schemeClr>
                </a:solidFill>
                <a:latin typeface="Times New Roman" pitchFamily="18" charset="0"/>
                <a:cs typeface="Times New Roman" pitchFamily="18" charset="0"/>
              </a:rPr>
              <a:t>VD: bộ ba trước ĐB</a:t>
            </a:r>
            <a:r>
              <a:rPr lang="nl-NL" sz="2200" b="1">
                <a:solidFill>
                  <a:schemeClr val="accent5">
                    <a:lumMod val="75000"/>
                  </a:schemeClr>
                </a:solidFill>
                <a:latin typeface="Times New Roman" pitchFamily="18" charset="0"/>
                <a:cs typeface="Times New Roman" pitchFamily="18" charset="0"/>
              </a:rPr>
              <a:t>: AAG - Lys </a:t>
            </a:r>
            <a:r>
              <a:rPr lang="nl-NL" sz="2200" b="1" dirty="0">
                <a:solidFill>
                  <a:schemeClr val="accent5">
                    <a:lumMod val="75000"/>
                  </a:schemeClr>
                </a:solidFill>
                <a:latin typeface="Times New Roman" pitchFamily="18" charset="0"/>
                <a:cs typeface="Times New Roman" pitchFamily="18" charset="0"/>
                <a:sym typeface="Wingdings" pitchFamily="2" charset="2"/>
              </a:rPr>
              <a:t> Sau ĐB</a:t>
            </a:r>
            <a:r>
              <a:rPr lang="nl-NL" sz="2200" b="1">
                <a:solidFill>
                  <a:schemeClr val="accent5">
                    <a:lumMod val="75000"/>
                  </a:schemeClr>
                </a:solidFill>
                <a:latin typeface="Times New Roman" pitchFamily="18" charset="0"/>
                <a:cs typeface="Times New Roman" pitchFamily="18" charset="0"/>
                <a:sym typeface="Wingdings" pitchFamily="2" charset="2"/>
              </a:rPr>
              <a:t>:  – AAA- Lys.</a:t>
            </a:r>
            <a:endParaRPr lang="en-US" sz="2200" b="1" dirty="0">
              <a:solidFill>
                <a:schemeClr val="accent5">
                  <a:lumMod val="75000"/>
                </a:schemeClr>
              </a:solidFill>
              <a:latin typeface="Times New Roman" pitchFamily="18" charset="0"/>
              <a:cs typeface="Times New Roman" pitchFamily="18" charset="0"/>
            </a:endParaRPr>
          </a:p>
        </p:txBody>
      </p:sp>
      <p:sp>
        <p:nvSpPr>
          <p:cNvPr id="42" name="Oval 41"/>
          <p:cNvSpPr/>
          <p:nvPr/>
        </p:nvSpPr>
        <p:spPr>
          <a:xfrm>
            <a:off x="6553200" y="1733550"/>
            <a:ext cx="350164" cy="7358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
          <p:cNvSpPr>
            <a:spLocks noChangeArrowheads="1"/>
          </p:cNvSpPr>
          <p:nvPr/>
        </p:nvSpPr>
        <p:spPr bwMode="auto">
          <a:xfrm>
            <a:off x="609600" y="742958"/>
            <a:ext cx="286649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200" b="1" i="1">
                <a:solidFill>
                  <a:srgbClr val="0070C0"/>
                </a:solidFill>
                <a:latin typeface="Times New Roman" pitchFamily="18" charset="0"/>
                <a:cs typeface="Times New Roman" pitchFamily="18" charset="0"/>
              </a:rPr>
              <a:t>* Thay thế một </a:t>
            </a:r>
            <a:r>
              <a:rPr lang="pt-BR" sz="2200" b="1" i="1" dirty="0">
                <a:solidFill>
                  <a:srgbClr val="0070C0"/>
                </a:solidFill>
                <a:latin typeface="Times New Roman" pitchFamily="18" charset="0"/>
                <a:cs typeface="Times New Roman" pitchFamily="18" charset="0"/>
              </a:rPr>
              <a:t>cặp nu</a:t>
            </a:r>
            <a:r>
              <a:rPr lang="pt-BR" sz="2200" dirty="0">
                <a:solidFill>
                  <a:srgbClr val="0070C0"/>
                </a:solidFill>
                <a:latin typeface="Times New Roman" pitchFamily="18" charset="0"/>
                <a:cs typeface="Times New Roman" pitchFamily="18" charset="0"/>
              </a:rPr>
              <a:t> </a:t>
            </a:r>
            <a:endParaRPr lang="en-US" sz="2200" dirty="0">
              <a:solidFill>
                <a:srgbClr val="0070C0"/>
              </a:solidFill>
              <a:latin typeface="Times New Roman" pitchFamily="18" charset="0"/>
              <a:cs typeface="Times New Roman" pitchFamily="18" charset="0"/>
            </a:endParaRPr>
          </a:p>
        </p:txBody>
      </p:sp>
      <p:sp>
        <p:nvSpPr>
          <p:cNvPr id="44" name="TextBox 43"/>
          <p:cNvSpPr txBox="1"/>
          <p:nvPr/>
        </p:nvSpPr>
        <p:spPr>
          <a:xfrm>
            <a:off x="381000" y="285758"/>
            <a:ext cx="3048000" cy="430887"/>
          </a:xfrm>
          <a:prstGeom prst="rect">
            <a:avLst/>
          </a:prstGeom>
          <a:noFill/>
        </p:spPr>
        <p:txBody>
          <a:bodyPr wrap="square" rtlCol="0">
            <a:spAutoFit/>
          </a:bodyPr>
          <a:lstStyle/>
          <a:p>
            <a:r>
              <a:rPr lang="en-US" sz="2200" b="1" dirty="0">
                <a:solidFill>
                  <a:srgbClr val="0070C0"/>
                </a:solidFill>
                <a:latin typeface="Times New Roman" pitchFamily="18" charset="0"/>
                <a:cs typeface="Times New Roman" pitchFamily="18" charset="0"/>
              </a:rPr>
              <a:t>2. </a:t>
            </a:r>
            <a:r>
              <a:rPr lang="en-US" sz="2200" b="1" dirty="0" err="1">
                <a:solidFill>
                  <a:srgbClr val="0070C0"/>
                </a:solidFill>
                <a:latin typeface="Times New Roman" pitchFamily="18" charset="0"/>
                <a:cs typeface="Times New Roman" pitchFamily="18" charset="0"/>
              </a:rPr>
              <a:t>Các</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dạng</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đột</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biến</a:t>
            </a:r>
            <a:endParaRPr lang="en-US" sz="2200" b="1" dirty="0">
              <a:solidFill>
                <a:srgbClr val="0070C0"/>
              </a:solidFill>
              <a:latin typeface="Times New Roman" pitchFamily="18" charset="0"/>
              <a:cs typeface="Times New Roman" pitchFamily="18" charset="0"/>
            </a:endParaRPr>
          </a:p>
        </p:txBody>
      </p:sp>
      <p:sp>
        <p:nvSpPr>
          <p:cNvPr id="45" name="Text Box 33"/>
          <p:cNvSpPr txBox="1">
            <a:spLocks noChangeArrowheads="1"/>
          </p:cNvSpPr>
          <p:nvPr/>
        </p:nvSpPr>
        <p:spPr bwMode="auto">
          <a:xfrm>
            <a:off x="992301" y="1462089"/>
            <a:ext cx="2436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sz="2000" b="1">
                <a:latin typeface="Times New Roman" pitchFamily="18" charset="0"/>
              </a:rPr>
              <a:t>1  2 3  4  5  6   7  8  9 </a:t>
            </a:r>
          </a:p>
        </p:txBody>
      </p:sp>
      <p:sp>
        <p:nvSpPr>
          <p:cNvPr id="46" name="Text Box 33"/>
          <p:cNvSpPr txBox="1">
            <a:spLocks noChangeArrowheads="1"/>
          </p:cNvSpPr>
          <p:nvPr/>
        </p:nvSpPr>
        <p:spPr bwMode="auto">
          <a:xfrm>
            <a:off x="5257804" y="1436930"/>
            <a:ext cx="2436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sz="2000" b="1">
                <a:latin typeface="Times New Roman" pitchFamily="18" charset="0"/>
              </a:rPr>
              <a:t>1  2  3  4  5  6   7  8  9 </a:t>
            </a:r>
          </a:p>
        </p:txBody>
      </p:sp>
    </p:spTree>
    <p:custDataLst>
      <p:tags r:id="rId1"/>
    </p:custDataLst>
    <p:extLst>
      <p:ext uri="{BB962C8B-B14F-4D97-AF65-F5344CB8AC3E}">
        <p14:creationId xmlns:p14="http://schemas.microsoft.com/office/powerpoint/2010/main" val="4282566147"/>
      </p:ext>
    </p:extLst>
  </p:cSld>
  <p:clrMapOvr>
    <a:masterClrMapping/>
  </p:clrMapOvr>
  <mc:AlternateContent xmlns:mc="http://schemas.openxmlformats.org/markup-compatibility/2006" xmlns:p14="http://schemas.microsoft.com/office/powerpoint/2010/main">
    <mc:Choice Requires="p14">
      <p:transition spd="slow" p14:dur="2000" advTm="80085"/>
    </mc:Choice>
    <mc:Fallback xmlns="">
      <p:transition spd="slow" advTm="800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arn(inVertical)">
                                      <p:cBhvr>
                                        <p:cTn id="54" dur="500"/>
                                        <p:tgtEl>
                                          <p:spTgt spid="24"/>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arn(inVertical)">
                                      <p:cBhvr>
                                        <p:cTn id="7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9" grpId="0"/>
      <p:bldP spid="20" grpId="0"/>
      <p:bldP spid="23" grpId="0"/>
      <p:bldP spid="24" grpId="0"/>
      <p:bldP spid="26" grpId="0"/>
      <p:bldP spid="27" grpId="0"/>
      <p:bldP spid="39" grpId="0" animBg="1"/>
      <p:bldP spid="40" grpId="0" animBg="1"/>
      <p:bldP spid="41" grpId="0"/>
      <p:bldP spid="42" grpId="0" animBg="1"/>
      <p:bldP spid="43" grpId="0"/>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1247775" y="482203"/>
            <a:ext cx="3238500" cy="1897857"/>
            <a:chOff x="88" y="165"/>
            <a:chExt cx="2720" cy="1594"/>
          </a:xfrm>
        </p:grpSpPr>
        <p:sp>
          <p:nvSpPr>
            <p:cNvPr id="4146" name="Line 4"/>
            <p:cNvSpPr>
              <a:spLocks noChangeShapeType="1"/>
            </p:cNvSpPr>
            <p:nvPr/>
          </p:nvSpPr>
          <p:spPr bwMode="auto">
            <a:xfrm>
              <a:off x="480" y="528"/>
              <a:ext cx="1488" cy="0"/>
            </a:xfrm>
            <a:prstGeom prst="line">
              <a:avLst/>
            </a:prstGeom>
            <a:noFill/>
            <a:ln w="57150" cmpd="dbl">
              <a:solidFill>
                <a:srgbClr val="0000FF"/>
              </a:solidFill>
              <a:round/>
              <a:headEnd/>
              <a:tailEnd/>
            </a:ln>
          </p:spPr>
          <p:txBody>
            <a:bodyPr/>
            <a:lstStyle/>
            <a:p>
              <a:endParaRPr lang="en-US" sz="1350"/>
            </a:p>
          </p:txBody>
        </p:sp>
        <p:sp>
          <p:nvSpPr>
            <p:cNvPr id="4147" name="Text Box 8"/>
            <p:cNvSpPr txBox="1">
              <a:spLocks noChangeArrowheads="1"/>
            </p:cNvSpPr>
            <p:nvPr/>
          </p:nvSpPr>
          <p:spPr bwMode="auto">
            <a:xfrm>
              <a:off x="528" y="494"/>
              <a:ext cx="1536" cy="271"/>
            </a:xfrm>
            <a:prstGeom prst="rect">
              <a:avLst/>
            </a:prstGeom>
            <a:noFill/>
            <a:ln w="9525">
              <a:noFill/>
              <a:miter lim="800000"/>
              <a:headEnd/>
              <a:tailEnd/>
            </a:ln>
          </p:spPr>
          <p:txBody>
            <a:bodyPr>
              <a:spAutoFit/>
            </a:bodyPr>
            <a:lstStyle/>
            <a:p>
              <a:pPr>
                <a:spcBef>
                  <a:spcPct val="50000"/>
                </a:spcBef>
              </a:pPr>
              <a:r>
                <a:rPr lang="en-US" sz="1500" b="1"/>
                <a:t>A T G </a:t>
              </a:r>
              <a:r>
                <a:rPr lang="en-US" sz="1500" b="1">
                  <a:solidFill>
                    <a:srgbClr val="FF3300"/>
                  </a:solidFill>
                </a:rPr>
                <a:t>A A G</a:t>
              </a:r>
              <a:r>
                <a:rPr lang="en-US" sz="1500" b="1"/>
                <a:t> T T T</a:t>
              </a:r>
            </a:p>
          </p:txBody>
        </p:sp>
        <p:sp>
          <p:nvSpPr>
            <p:cNvPr id="4148" name="Line 9"/>
            <p:cNvSpPr>
              <a:spLocks noChangeShapeType="1"/>
            </p:cNvSpPr>
            <p:nvPr/>
          </p:nvSpPr>
          <p:spPr bwMode="auto">
            <a:xfrm>
              <a:off x="480" y="1008"/>
              <a:ext cx="1488" cy="0"/>
            </a:xfrm>
            <a:prstGeom prst="line">
              <a:avLst/>
            </a:prstGeom>
            <a:noFill/>
            <a:ln w="57150" cmpd="dbl">
              <a:solidFill>
                <a:srgbClr val="0000FF"/>
              </a:solidFill>
              <a:round/>
              <a:headEnd/>
              <a:tailEnd/>
            </a:ln>
          </p:spPr>
          <p:txBody>
            <a:bodyPr/>
            <a:lstStyle/>
            <a:p>
              <a:endParaRPr lang="en-US" sz="1350"/>
            </a:p>
          </p:txBody>
        </p:sp>
        <p:sp>
          <p:nvSpPr>
            <p:cNvPr id="4149" name="Text Box 10"/>
            <p:cNvSpPr txBox="1">
              <a:spLocks noChangeArrowheads="1"/>
            </p:cNvSpPr>
            <p:nvPr/>
          </p:nvSpPr>
          <p:spPr bwMode="auto">
            <a:xfrm>
              <a:off x="528" y="781"/>
              <a:ext cx="1536" cy="271"/>
            </a:xfrm>
            <a:prstGeom prst="rect">
              <a:avLst/>
            </a:prstGeom>
            <a:noFill/>
            <a:ln w="9525">
              <a:noFill/>
              <a:miter lim="800000"/>
              <a:headEnd/>
              <a:tailEnd/>
            </a:ln>
          </p:spPr>
          <p:txBody>
            <a:bodyPr>
              <a:spAutoFit/>
            </a:bodyPr>
            <a:lstStyle/>
            <a:p>
              <a:pPr>
                <a:spcBef>
                  <a:spcPct val="50000"/>
                </a:spcBef>
              </a:pPr>
              <a:r>
                <a:rPr lang="en-US" sz="1500" b="1"/>
                <a:t>T A X </a:t>
              </a:r>
              <a:r>
                <a:rPr lang="en-US" sz="1500" b="1">
                  <a:solidFill>
                    <a:srgbClr val="FF3300"/>
                  </a:solidFill>
                </a:rPr>
                <a:t>T T X</a:t>
              </a:r>
              <a:r>
                <a:rPr lang="en-US" sz="1500" b="1"/>
                <a:t> A A A</a:t>
              </a:r>
            </a:p>
          </p:txBody>
        </p:sp>
        <p:sp>
          <p:nvSpPr>
            <p:cNvPr id="4150" name="Text Box 11"/>
            <p:cNvSpPr txBox="1">
              <a:spLocks noChangeArrowheads="1"/>
            </p:cNvSpPr>
            <p:nvPr/>
          </p:nvSpPr>
          <p:spPr bwMode="auto">
            <a:xfrm>
              <a:off x="528" y="1190"/>
              <a:ext cx="1728" cy="271"/>
            </a:xfrm>
            <a:prstGeom prst="rect">
              <a:avLst/>
            </a:prstGeom>
            <a:noFill/>
            <a:ln w="9525">
              <a:noFill/>
              <a:miter lim="800000"/>
              <a:headEnd/>
              <a:tailEnd/>
            </a:ln>
          </p:spPr>
          <p:txBody>
            <a:bodyPr wrap="square">
              <a:spAutoFit/>
            </a:bodyPr>
            <a:lstStyle/>
            <a:p>
              <a:pPr>
                <a:spcBef>
                  <a:spcPct val="50000"/>
                </a:spcBef>
              </a:pPr>
              <a:r>
                <a:rPr lang="en-US" sz="1500" b="1" dirty="0"/>
                <a:t>A U G </a:t>
              </a:r>
              <a:r>
                <a:rPr lang="en-US" sz="1500" b="1" dirty="0">
                  <a:solidFill>
                    <a:srgbClr val="FF3300"/>
                  </a:solidFill>
                </a:rPr>
                <a:t>A </a:t>
              </a:r>
              <a:r>
                <a:rPr lang="en-US" sz="1500" b="1" dirty="0" err="1">
                  <a:solidFill>
                    <a:srgbClr val="FF3300"/>
                  </a:solidFill>
                </a:rPr>
                <a:t>A</a:t>
              </a:r>
              <a:r>
                <a:rPr lang="en-US" sz="1500" b="1" dirty="0">
                  <a:solidFill>
                    <a:srgbClr val="FF3300"/>
                  </a:solidFill>
                </a:rPr>
                <a:t> G</a:t>
              </a:r>
              <a:r>
                <a:rPr lang="en-US" sz="1500" b="1" dirty="0"/>
                <a:t> U </a:t>
              </a:r>
              <a:r>
                <a:rPr lang="en-US" sz="1500" b="1" dirty="0" err="1"/>
                <a:t>U</a:t>
              </a:r>
              <a:r>
                <a:rPr lang="en-US" sz="1500" b="1" dirty="0"/>
                <a:t> </a:t>
              </a:r>
              <a:r>
                <a:rPr lang="en-US" sz="1500" b="1" dirty="0" err="1"/>
                <a:t>U</a:t>
              </a:r>
              <a:endParaRPr lang="en-US" sz="1500" b="1" dirty="0"/>
            </a:p>
          </p:txBody>
        </p:sp>
        <p:sp>
          <p:nvSpPr>
            <p:cNvPr id="4151" name="Line 12"/>
            <p:cNvSpPr>
              <a:spLocks noChangeShapeType="1"/>
            </p:cNvSpPr>
            <p:nvPr/>
          </p:nvSpPr>
          <p:spPr bwMode="auto">
            <a:xfrm>
              <a:off x="528" y="1200"/>
              <a:ext cx="1488" cy="0"/>
            </a:xfrm>
            <a:prstGeom prst="line">
              <a:avLst/>
            </a:prstGeom>
            <a:noFill/>
            <a:ln w="28575">
              <a:solidFill>
                <a:srgbClr val="FF3300"/>
              </a:solidFill>
              <a:round/>
              <a:headEnd/>
              <a:tailEnd/>
            </a:ln>
          </p:spPr>
          <p:txBody>
            <a:bodyPr/>
            <a:lstStyle/>
            <a:p>
              <a:endParaRPr lang="en-US" sz="1350"/>
            </a:p>
          </p:txBody>
        </p:sp>
        <p:sp>
          <p:nvSpPr>
            <p:cNvPr id="4152" name="Text Box 13"/>
            <p:cNvSpPr txBox="1">
              <a:spLocks noChangeArrowheads="1"/>
            </p:cNvSpPr>
            <p:nvPr/>
          </p:nvSpPr>
          <p:spPr bwMode="auto">
            <a:xfrm>
              <a:off x="480" y="1488"/>
              <a:ext cx="1776" cy="271"/>
            </a:xfrm>
            <a:prstGeom prst="rect">
              <a:avLst/>
            </a:prstGeom>
            <a:noFill/>
            <a:ln w="9525">
              <a:noFill/>
              <a:miter lim="800000"/>
              <a:headEnd/>
              <a:tailEnd/>
            </a:ln>
          </p:spPr>
          <p:txBody>
            <a:bodyPr>
              <a:spAutoFit/>
            </a:bodyPr>
            <a:lstStyle/>
            <a:p>
              <a:pPr>
                <a:spcBef>
                  <a:spcPct val="50000"/>
                </a:spcBef>
              </a:pPr>
              <a:r>
                <a:rPr lang="en-US" sz="1500" b="1">
                  <a:solidFill>
                    <a:srgbClr val="0000FF"/>
                  </a:solidFill>
                </a:rPr>
                <a:t>- Met – Lys – Phe …</a:t>
              </a:r>
            </a:p>
          </p:txBody>
        </p:sp>
        <p:sp>
          <p:nvSpPr>
            <p:cNvPr id="4153" name="Text Box 14"/>
            <p:cNvSpPr txBox="1">
              <a:spLocks noChangeArrowheads="1"/>
            </p:cNvSpPr>
            <p:nvPr/>
          </p:nvSpPr>
          <p:spPr bwMode="auto">
            <a:xfrm>
              <a:off x="88" y="165"/>
              <a:ext cx="2720" cy="310"/>
            </a:xfrm>
            <a:prstGeom prst="rect">
              <a:avLst/>
            </a:prstGeom>
            <a:noFill/>
            <a:ln w="9525">
              <a:noFill/>
              <a:miter lim="800000"/>
              <a:headEnd/>
              <a:tailEnd/>
            </a:ln>
          </p:spPr>
          <p:txBody>
            <a:bodyPr wrap="square">
              <a:spAutoFit/>
            </a:bodyPr>
            <a:lstStyle/>
            <a:p>
              <a:pPr>
                <a:spcBef>
                  <a:spcPct val="50000"/>
                </a:spcBef>
              </a:pPr>
              <a:r>
                <a:rPr lang="en-US" b="1" dirty="0">
                  <a:solidFill>
                    <a:srgbClr val="008000"/>
                  </a:solidFill>
                  <a:latin typeface="Times New Roman" pitchFamily="18" charset="0"/>
                </a:rPr>
                <a:t>Gen ban </a:t>
              </a:r>
              <a:r>
                <a:rPr lang="en-US" b="1" dirty="0" err="1">
                  <a:solidFill>
                    <a:srgbClr val="008000"/>
                  </a:solidFill>
                  <a:latin typeface="Times New Roman" pitchFamily="18" charset="0"/>
                </a:rPr>
                <a:t>đầu</a:t>
              </a:r>
              <a:r>
                <a:rPr lang="en-US" b="1" dirty="0">
                  <a:solidFill>
                    <a:srgbClr val="008000"/>
                  </a:solidFill>
                  <a:latin typeface="Times New Roman" pitchFamily="18" charset="0"/>
                </a:rPr>
                <a:t> </a:t>
              </a:r>
              <a:r>
                <a:rPr lang="en-US" b="1" dirty="0" err="1">
                  <a:solidFill>
                    <a:srgbClr val="008000"/>
                  </a:solidFill>
                  <a:latin typeface="Times New Roman" pitchFamily="18" charset="0"/>
                </a:rPr>
                <a:t>chưa</a:t>
              </a:r>
              <a:r>
                <a:rPr lang="en-US" b="1" dirty="0">
                  <a:solidFill>
                    <a:srgbClr val="008000"/>
                  </a:solidFill>
                  <a:latin typeface="Times New Roman" pitchFamily="18" charset="0"/>
                </a:rPr>
                <a:t> </a:t>
              </a:r>
              <a:r>
                <a:rPr lang="en-US" b="1" dirty="0" err="1">
                  <a:solidFill>
                    <a:srgbClr val="008000"/>
                  </a:solidFill>
                  <a:latin typeface="Times New Roman" pitchFamily="18" charset="0"/>
                </a:rPr>
                <a:t>bị</a:t>
              </a:r>
              <a:r>
                <a:rPr lang="en-US" b="1" dirty="0">
                  <a:solidFill>
                    <a:srgbClr val="008000"/>
                  </a:solidFill>
                  <a:latin typeface="Times New Roman" pitchFamily="18" charset="0"/>
                </a:rPr>
                <a:t> </a:t>
              </a:r>
              <a:r>
                <a:rPr lang="en-US" b="1" dirty="0" err="1">
                  <a:solidFill>
                    <a:srgbClr val="008000"/>
                  </a:solidFill>
                  <a:latin typeface="Times New Roman" pitchFamily="18" charset="0"/>
                </a:rPr>
                <a:t>đột</a:t>
              </a:r>
              <a:r>
                <a:rPr lang="en-US" b="1" dirty="0">
                  <a:solidFill>
                    <a:srgbClr val="008000"/>
                  </a:solidFill>
                  <a:latin typeface="Times New Roman" pitchFamily="18" charset="0"/>
                </a:rPr>
                <a:t> </a:t>
              </a:r>
              <a:r>
                <a:rPr lang="en-US" b="1" dirty="0" err="1">
                  <a:solidFill>
                    <a:srgbClr val="008000"/>
                  </a:solidFill>
                  <a:latin typeface="Times New Roman" pitchFamily="18" charset="0"/>
                </a:rPr>
                <a:t>biến</a:t>
              </a:r>
              <a:endParaRPr lang="en-US" b="1" dirty="0">
                <a:solidFill>
                  <a:srgbClr val="008000"/>
                </a:solidFill>
                <a:latin typeface="Times New Roman" pitchFamily="18" charset="0"/>
              </a:endParaRPr>
            </a:p>
          </p:txBody>
        </p:sp>
      </p:grpSp>
      <p:sp>
        <p:nvSpPr>
          <p:cNvPr id="4102" name="Text Box 100"/>
          <p:cNvSpPr txBox="1">
            <a:spLocks noChangeArrowheads="1"/>
          </p:cNvSpPr>
          <p:nvPr/>
        </p:nvSpPr>
        <p:spPr bwMode="auto">
          <a:xfrm>
            <a:off x="1257300" y="1137047"/>
            <a:ext cx="228600" cy="369332"/>
          </a:xfrm>
          <a:prstGeom prst="rect">
            <a:avLst/>
          </a:prstGeom>
          <a:solidFill>
            <a:srgbClr val="FF3300"/>
          </a:solidFill>
          <a:ln w="9525">
            <a:noFill/>
            <a:miter lim="800000"/>
            <a:headEnd/>
            <a:tailEnd/>
          </a:ln>
        </p:spPr>
        <p:txBody>
          <a:bodyPr>
            <a:spAutoFit/>
          </a:bodyPr>
          <a:lstStyle/>
          <a:p>
            <a:pPr>
              <a:spcBef>
                <a:spcPct val="50000"/>
              </a:spcBef>
            </a:pPr>
            <a:r>
              <a:rPr lang="en-US" b="1">
                <a:solidFill>
                  <a:srgbClr val="FFFF00"/>
                </a:solidFill>
              </a:rPr>
              <a:t>I</a:t>
            </a:r>
          </a:p>
        </p:txBody>
      </p:sp>
      <p:sp>
        <p:nvSpPr>
          <p:cNvPr id="4104" name="Text Box 103"/>
          <p:cNvSpPr txBox="1">
            <a:spLocks noChangeArrowheads="1"/>
          </p:cNvSpPr>
          <p:nvPr/>
        </p:nvSpPr>
        <p:spPr bwMode="auto">
          <a:xfrm>
            <a:off x="4914900" y="3771900"/>
            <a:ext cx="571500" cy="300082"/>
          </a:xfrm>
          <a:prstGeom prst="rect">
            <a:avLst/>
          </a:prstGeom>
          <a:noFill/>
          <a:ln w="9525">
            <a:noFill/>
            <a:miter lim="800000"/>
            <a:headEnd/>
            <a:tailEnd/>
          </a:ln>
        </p:spPr>
        <p:txBody>
          <a:bodyPr>
            <a:spAutoFit/>
          </a:bodyPr>
          <a:lstStyle/>
          <a:p>
            <a:pPr>
              <a:spcBef>
                <a:spcPct val="50000"/>
              </a:spcBef>
            </a:pPr>
            <a:endParaRPr lang="en-US" sz="1350" i="1"/>
          </a:p>
        </p:txBody>
      </p:sp>
      <p:grpSp>
        <p:nvGrpSpPr>
          <p:cNvPr id="7" name="Group 130"/>
          <p:cNvGrpSpPr>
            <a:grpSpLocks/>
          </p:cNvGrpSpPr>
          <p:nvPr/>
        </p:nvGrpSpPr>
        <p:grpSpPr bwMode="auto">
          <a:xfrm>
            <a:off x="3543300" y="1216819"/>
            <a:ext cx="3600450" cy="3684740"/>
            <a:chOff x="2640" y="1406"/>
            <a:chExt cx="3024" cy="2762"/>
          </a:xfrm>
        </p:grpSpPr>
        <p:sp>
          <p:nvSpPr>
            <p:cNvPr id="4118" name="Line 118"/>
            <p:cNvSpPr>
              <a:spLocks noChangeShapeType="1"/>
            </p:cNvSpPr>
            <p:nvPr/>
          </p:nvSpPr>
          <p:spPr bwMode="auto">
            <a:xfrm>
              <a:off x="2640" y="1406"/>
              <a:ext cx="816" cy="1496"/>
            </a:xfrm>
            <a:prstGeom prst="line">
              <a:avLst/>
            </a:prstGeom>
            <a:noFill/>
            <a:ln w="28575">
              <a:solidFill>
                <a:srgbClr val="0000FF"/>
              </a:solidFill>
              <a:round/>
              <a:headEnd/>
              <a:tailEnd type="triangle" w="med" len="med"/>
            </a:ln>
          </p:spPr>
          <p:txBody>
            <a:bodyPr/>
            <a:lstStyle/>
            <a:p>
              <a:endParaRPr lang="en-US" sz="1350"/>
            </a:p>
          </p:txBody>
        </p:sp>
        <p:sp>
          <p:nvSpPr>
            <p:cNvPr id="4119" name="Line 119"/>
            <p:cNvSpPr>
              <a:spLocks noChangeShapeType="1"/>
            </p:cNvSpPr>
            <p:nvPr/>
          </p:nvSpPr>
          <p:spPr bwMode="auto">
            <a:xfrm>
              <a:off x="3658" y="2966"/>
              <a:ext cx="1488" cy="0"/>
            </a:xfrm>
            <a:prstGeom prst="line">
              <a:avLst/>
            </a:prstGeom>
            <a:noFill/>
            <a:ln w="57150" cmpd="dbl">
              <a:solidFill>
                <a:srgbClr val="0000FF"/>
              </a:solidFill>
              <a:round/>
              <a:headEnd/>
              <a:tailEnd/>
            </a:ln>
          </p:spPr>
          <p:txBody>
            <a:bodyPr/>
            <a:lstStyle/>
            <a:p>
              <a:endParaRPr lang="en-US" sz="1350"/>
            </a:p>
          </p:txBody>
        </p:sp>
        <p:sp>
          <p:nvSpPr>
            <p:cNvPr id="4120" name="Text Box 120"/>
            <p:cNvSpPr txBox="1">
              <a:spLocks noChangeArrowheads="1"/>
            </p:cNvSpPr>
            <p:nvPr/>
          </p:nvSpPr>
          <p:spPr bwMode="auto">
            <a:xfrm>
              <a:off x="3629" y="2932"/>
              <a:ext cx="1824" cy="242"/>
            </a:xfrm>
            <a:prstGeom prst="rect">
              <a:avLst/>
            </a:prstGeom>
            <a:noFill/>
            <a:ln w="9525">
              <a:noFill/>
              <a:miter lim="800000"/>
              <a:headEnd/>
              <a:tailEnd/>
            </a:ln>
          </p:spPr>
          <p:txBody>
            <a:bodyPr>
              <a:spAutoFit/>
            </a:bodyPr>
            <a:lstStyle/>
            <a:p>
              <a:pPr>
                <a:spcBef>
                  <a:spcPct val="50000"/>
                </a:spcBef>
              </a:pPr>
              <a:r>
                <a:rPr lang="en-US" sz="1500" b="1"/>
                <a:t>A T G    </a:t>
              </a:r>
              <a:r>
                <a:rPr lang="en-US" sz="1500" b="1">
                  <a:solidFill>
                    <a:srgbClr val="FF3300"/>
                  </a:solidFill>
                </a:rPr>
                <a:t>A X</a:t>
              </a:r>
              <a:r>
                <a:rPr lang="en-US" sz="1500" b="1"/>
                <a:t> T</a:t>
              </a:r>
              <a:r>
                <a:rPr lang="en-US" sz="1500" b="1">
                  <a:solidFill>
                    <a:srgbClr val="FF3300"/>
                  </a:solidFill>
                </a:rPr>
                <a:t> </a:t>
              </a:r>
              <a:r>
                <a:rPr lang="en-US" sz="1500" b="1"/>
                <a:t>T T </a:t>
              </a:r>
            </a:p>
          </p:txBody>
        </p:sp>
        <p:sp>
          <p:nvSpPr>
            <p:cNvPr id="4121" name="Line 121"/>
            <p:cNvSpPr>
              <a:spLocks noChangeShapeType="1"/>
            </p:cNvSpPr>
            <p:nvPr/>
          </p:nvSpPr>
          <p:spPr bwMode="auto">
            <a:xfrm>
              <a:off x="3658" y="3446"/>
              <a:ext cx="1488" cy="0"/>
            </a:xfrm>
            <a:prstGeom prst="line">
              <a:avLst/>
            </a:prstGeom>
            <a:noFill/>
            <a:ln w="57150" cmpd="dbl">
              <a:solidFill>
                <a:srgbClr val="0000FF"/>
              </a:solidFill>
              <a:round/>
              <a:headEnd/>
              <a:tailEnd/>
            </a:ln>
          </p:spPr>
          <p:txBody>
            <a:bodyPr/>
            <a:lstStyle/>
            <a:p>
              <a:endParaRPr lang="en-US" sz="1350"/>
            </a:p>
          </p:txBody>
        </p:sp>
        <p:sp>
          <p:nvSpPr>
            <p:cNvPr id="4122" name="Text Box 122"/>
            <p:cNvSpPr txBox="1">
              <a:spLocks noChangeArrowheads="1"/>
            </p:cNvSpPr>
            <p:nvPr/>
          </p:nvSpPr>
          <p:spPr bwMode="auto">
            <a:xfrm>
              <a:off x="3629" y="3216"/>
              <a:ext cx="1872" cy="242"/>
            </a:xfrm>
            <a:prstGeom prst="rect">
              <a:avLst/>
            </a:prstGeom>
            <a:noFill/>
            <a:ln w="9525">
              <a:noFill/>
              <a:miter lim="800000"/>
              <a:headEnd/>
              <a:tailEnd/>
            </a:ln>
          </p:spPr>
          <p:txBody>
            <a:bodyPr>
              <a:spAutoFit/>
            </a:bodyPr>
            <a:lstStyle/>
            <a:p>
              <a:pPr>
                <a:spcBef>
                  <a:spcPct val="50000"/>
                </a:spcBef>
              </a:pPr>
              <a:r>
                <a:rPr lang="en-US" sz="1500" b="1"/>
                <a:t>T A X     </a:t>
              </a:r>
              <a:r>
                <a:rPr lang="en-US" sz="1500" b="1">
                  <a:solidFill>
                    <a:srgbClr val="FF3300"/>
                  </a:solidFill>
                </a:rPr>
                <a:t>T G</a:t>
              </a:r>
              <a:r>
                <a:rPr lang="en-US" sz="1500" b="1"/>
                <a:t> A</a:t>
              </a:r>
              <a:r>
                <a:rPr lang="en-US" sz="1500" b="1">
                  <a:solidFill>
                    <a:srgbClr val="FF3300"/>
                  </a:solidFill>
                </a:rPr>
                <a:t> </a:t>
              </a:r>
              <a:r>
                <a:rPr lang="en-US" sz="1500" b="1"/>
                <a:t>A A </a:t>
              </a:r>
            </a:p>
          </p:txBody>
        </p:sp>
        <p:sp>
          <p:nvSpPr>
            <p:cNvPr id="4123" name="Text Box 123"/>
            <p:cNvSpPr txBox="1">
              <a:spLocks noChangeArrowheads="1"/>
            </p:cNvSpPr>
            <p:nvPr/>
          </p:nvSpPr>
          <p:spPr bwMode="auto">
            <a:xfrm>
              <a:off x="3984" y="2928"/>
              <a:ext cx="336" cy="242"/>
            </a:xfrm>
            <a:prstGeom prst="rect">
              <a:avLst/>
            </a:prstGeom>
            <a:noFill/>
            <a:ln w="9525">
              <a:noFill/>
              <a:miter lim="800000"/>
              <a:headEnd/>
              <a:tailEnd/>
            </a:ln>
          </p:spPr>
          <p:txBody>
            <a:bodyPr wrap="square">
              <a:spAutoFit/>
            </a:bodyPr>
            <a:lstStyle/>
            <a:p>
              <a:pPr>
                <a:spcBef>
                  <a:spcPct val="50000"/>
                </a:spcBef>
              </a:pPr>
              <a:r>
                <a:rPr lang="en-US" sz="1500" b="1" dirty="0">
                  <a:solidFill>
                    <a:srgbClr val="FF3300"/>
                  </a:solidFill>
                </a:rPr>
                <a:t>A</a:t>
              </a:r>
            </a:p>
          </p:txBody>
        </p:sp>
        <p:sp>
          <p:nvSpPr>
            <p:cNvPr id="4124" name="Text Box 124"/>
            <p:cNvSpPr txBox="1">
              <a:spLocks noChangeArrowheads="1"/>
            </p:cNvSpPr>
            <p:nvPr/>
          </p:nvSpPr>
          <p:spPr bwMode="auto">
            <a:xfrm>
              <a:off x="4032" y="3210"/>
              <a:ext cx="115" cy="242"/>
            </a:xfrm>
            <a:prstGeom prst="rect">
              <a:avLst/>
            </a:prstGeom>
            <a:noFill/>
            <a:ln w="9525">
              <a:noFill/>
              <a:miter lim="800000"/>
              <a:headEnd/>
              <a:tailEnd/>
            </a:ln>
          </p:spPr>
          <p:txBody>
            <a:bodyPr wrap="square">
              <a:spAutoFit/>
            </a:bodyPr>
            <a:lstStyle/>
            <a:p>
              <a:pPr>
                <a:spcBef>
                  <a:spcPct val="50000"/>
                </a:spcBef>
              </a:pPr>
              <a:r>
                <a:rPr lang="en-US" sz="1500" b="1" dirty="0">
                  <a:solidFill>
                    <a:srgbClr val="FF3300"/>
                  </a:solidFill>
                </a:rPr>
                <a:t>T</a:t>
              </a:r>
            </a:p>
          </p:txBody>
        </p:sp>
        <p:sp>
          <p:nvSpPr>
            <p:cNvPr id="4125" name="Text Box 125"/>
            <p:cNvSpPr txBox="1">
              <a:spLocks noChangeArrowheads="1"/>
            </p:cNvSpPr>
            <p:nvPr/>
          </p:nvSpPr>
          <p:spPr bwMode="auto">
            <a:xfrm>
              <a:off x="3629" y="3628"/>
              <a:ext cx="2035" cy="242"/>
            </a:xfrm>
            <a:prstGeom prst="rect">
              <a:avLst/>
            </a:prstGeom>
            <a:noFill/>
            <a:ln w="9525">
              <a:noFill/>
              <a:miter lim="800000"/>
              <a:headEnd/>
              <a:tailEnd/>
            </a:ln>
          </p:spPr>
          <p:txBody>
            <a:bodyPr>
              <a:spAutoFit/>
            </a:bodyPr>
            <a:lstStyle/>
            <a:p>
              <a:pPr>
                <a:spcBef>
                  <a:spcPct val="50000"/>
                </a:spcBef>
              </a:pPr>
              <a:r>
                <a:rPr lang="en-US" sz="1500" b="1"/>
                <a:t>A U G </a:t>
              </a:r>
              <a:r>
                <a:rPr lang="en-US" sz="1500" b="1">
                  <a:solidFill>
                    <a:srgbClr val="FF0000"/>
                  </a:solidFill>
                </a:rPr>
                <a:t>A</a:t>
              </a:r>
              <a:r>
                <a:rPr lang="en-US" sz="1500" b="1">
                  <a:solidFill>
                    <a:srgbClr val="FF3300"/>
                  </a:solidFill>
                </a:rPr>
                <a:t> A X </a:t>
              </a:r>
              <a:r>
                <a:rPr lang="en-US" sz="1500" b="1"/>
                <a:t>U</a:t>
              </a:r>
              <a:r>
                <a:rPr lang="en-US" sz="1500" b="1">
                  <a:solidFill>
                    <a:srgbClr val="FF3300"/>
                  </a:solidFill>
                </a:rPr>
                <a:t> </a:t>
              </a:r>
              <a:r>
                <a:rPr lang="en-US" sz="1500" b="1"/>
                <a:t>U U </a:t>
              </a:r>
            </a:p>
          </p:txBody>
        </p:sp>
        <p:sp>
          <p:nvSpPr>
            <p:cNvPr id="4126" name="Line 126"/>
            <p:cNvSpPr>
              <a:spLocks noChangeShapeType="1"/>
            </p:cNvSpPr>
            <p:nvPr/>
          </p:nvSpPr>
          <p:spPr bwMode="auto">
            <a:xfrm>
              <a:off x="3658" y="3600"/>
              <a:ext cx="1488" cy="0"/>
            </a:xfrm>
            <a:prstGeom prst="line">
              <a:avLst/>
            </a:prstGeom>
            <a:noFill/>
            <a:ln w="28575">
              <a:solidFill>
                <a:srgbClr val="FF3300"/>
              </a:solidFill>
              <a:round/>
              <a:headEnd/>
              <a:tailEnd/>
            </a:ln>
          </p:spPr>
          <p:txBody>
            <a:bodyPr/>
            <a:lstStyle/>
            <a:p>
              <a:endParaRPr lang="en-US" sz="1350"/>
            </a:p>
          </p:txBody>
        </p:sp>
        <p:sp>
          <p:nvSpPr>
            <p:cNvPr id="4127" name="Text Box 127"/>
            <p:cNvSpPr txBox="1">
              <a:spLocks noChangeArrowheads="1"/>
            </p:cNvSpPr>
            <p:nvPr/>
          </p:nvSpPr>
          <p:spPr bwMode="auto">
            <a:xfrm>
              <a:off x="3600" y="3926"/>
              <a:ext cx="1440" cy="242"/>
            </a:xfrm>
            <a:prstGeom prst="rect">
              <a:avLst/>
            </a:prstGeom>
            <a:noFill/>
            <a:ln w="9525">
              <a:noFill/>
              <a:miter lim="800000"/>
              <a:headEnd/>
              <a:tailEnd/>
            </a:ln>
          </p:spPr>
          <p:txBody>
            <a:bodyPr>
              <a:spAutoFit/>
            </a:bodyPr>
            <a:lstStyle/>
            <a:p>
              <a:pPr>
                <a:spcBef>
                  <a:spcPct val="50000"/>
                </a:spcBef>
              </a:pPr>
              <a:r>
                <a:rPr lang="en-US" sz="1500" b="1">
                  <a:solidFill>
                    <a:srgbClr val="0000FF"/>
                  </a:solidFill>
                </a:rPr>
                <a:t>- Met – </a:t>
              </a:r>
              <a:r>
                <a:rPr lang="en-US" sz="1500" b="1">
                  <a:solidFill>
                    <a:srgbClr val="FF3300"/>
                  </a:solidFill>
                </a:rPr>
                <a:t>Asn - </a:t>
              </a:r>
              <a:r>
                <a:rPr lang="en-US" sz="1500" b="1">
                  <a:solidFill>
                    <a:srgbClr val="0000FF"/>
                  </a:solidFill>
                </a:rPr>
                <a:t>Phe</a:t>
              </a:r>
            </a:p>
          </p:txBody>
        </p:sp>
        <p:sp>
          <p:nvSpPr>
            <p:cNvPr id="4128" name="Text Box 128"/>
            <p:cNvSpPr txBox="1">
              <a:spLocks noChangeArrowheads="1"/>
            </p:cNvSpPr>
            <p:nvPr/>
          </p:nvSpPr>
          <p:spPr bwMode="auto">
            <a:xfrm>
              <a:off x="3072" y="3166"/>
              <a:ext cx="480" cy="225"/>
            </a:xfrm>
            <a:prstGeom prst="rect">
              <a:avLst/>
            </a:prstGeom>
            <a:noFill/>
            <a:ln w="9525">
              <a:noFill/>
              <a:miter lim="800000"/>
              <a:headEnd/>
              <a:tailEnd/>
            </a:ln>
          </p:spPr>
          <p:txBody>
            <a:bodyPr>
              <a:spAutoFit/>
            </a:bodyPr>
            <a:lstStyle/>
            <a:p>
              <a:pPr>
                <a:spcBef>
                  <a:spcPct val="50000"/>
                </a:spcBef>
              </a:pPr>
              <a:endParaRPr lang="en-US" sz="1350" i="1"/>
            </a:p>
          </p:txBody>
        </p:sp>
        <p:sp>
          <p:nvSpPr>
            <p:cNvPr id="4129" name="Text Box 129"/>
            <p:cNvSpPr txBox="1">
              <a:spLocks noChangeArrowheads="1"/>
            </p:cNvSpPr>
            <p:nvPr/>
          </p:nvSpPr>
          <p:spPr bwMode="auto">
            <a:xfrm>
              <a:off x="3120" y="3072"/>
              <a:ext cx="384" cy="277"/>
            </a:xfrm>
            <a:prstGeom prst="rect">
              <a:avLst/>
            </a:prstGeom>
            <a:solidFill>
              <a:srgbClr val="FF3300"/>
            </a:solidFill>
            <a:ln w="9525">
              <a:noFill/>
              <a:miter lim="800000"/>
              <a:headEnd/>
              <a:tailEnd/>
            </a:ln>
          </p:spPr>
          <p:txBody>
            <a:bodyPr>
              <a:spAutoFit/>
            </a:bodyPr>
            <a:lstStyle/>
            <a:p>
              <a:pPr algn="ctr">
                <a:spcBef>
                  <a:spcPct val="50000"/>
                </a:spcBef>
              </a:pPr>
              <a:r>
                <a:rPr lang="en-US" b="1" dirty="0">
                  <a:solidFill>
                    <a:srgbClr val="FFFF00"/>
                  </a:solidFill>
                </a:rPr>
                <a:t>III</a:t>
              </a:r>
            </a:p>
          </p:txBody>
        </p:sp>
      </p:grpSp>
      <p:sp>
        <p:nvSpPr>
          <p:cNvPr id="8324" name="Text Box 132"/>
          <p:cNvSpPr txBox="1">
            <a:spLocks noChangeArrowheads="1"/>
          </p:cNvSpPr>
          <p:nvPr/>
        </p:nvSpPr>
        <p:spPr bwMode="auto">
          <a:xfrm>
            <a:off x="3600450" y="914400"/>
            <a:ext cx="628650" cy="323165"/>
          </a:xfrm>
          <a:prstGeom prst="rect">
            <a:avLst/>
          </a:prstGeom>
          <a:noFill/>
          <a:ln w="9525">
            <a:noFill/>
            <a:miter lim="800000"/>
            <a:headEnd/>
            <a:tailEnd/>
          </a:ln>
        </p:spPr>
        <p:txBody>
          <a:bodyPr>
            <a:spAutoFit/>
          </a:bodyPr>
          <a:lstStyle/>
          <a:p>
            <a:pPr>
              <a:spcBef>
                <a:spcPct val="50000"/>
              </a:spcBef>
            </a:pPr>
            <a:r>
              <a:rPr lang="en-US" sz="1500" b="1">
                <a:solidFill>
                  <a:srgbClr val="0000FF"/>
                </a:solidFill>
              </a:rPr>
              <a:t>ADN</a:t>
            </a:r>
          </a:p>
        </p:txBody>
      </p:sp>
      <p:sp>
        <p:nvSpPr>
          <p:cNvPr id="8325" name="Text Box 133"/>
          <p:cNvSpPr txBox="1">
            <a:spLocks noChangeArrowheads="1"/>
          </p:cNvSpPr>
          <p:nvPr/>
        </p:nvSpPr>
        <p:spPr bwMode="auto">
          <a:xfrm>
            <a:off x="3829050" y="1657350"/>
            <a:ext cx="914400" cy="323165"/>
          </a:xfrm>
          <a:prstGeom prst="rect">
            <a:avLst/>
          </a:prstGeom>
          <a:noFill/>
          <a:ln w="9525">
            <a:noFill/>
            <a:miter lim="800000"/>
            <a:headEnd/>
            <a:tailEnd/>
          </a:ln>
        </p:spPr>
        <p:txBody>
          <a:bodyPr>
            <a:spAutoFit/>
          </a:bodyPr>
          <a:lstStyle/>
          <a:p>
            <a:pPr>
              <a:spcBef>
                <a:spcPct val="50000"/>
              </a:spcBef>
            </a:pPr>
            <a:r>
              <a:rPr lang="en-US" sz="1500" b="1" dirty="0" err="1">
                <a:solidFill>
                  <a:srgbClr val="0000FF"/>
                </a:solidFill>
              </a:rPr>
              <a:t>mARN</a:t>
            </a:r>
            <a:endParaRPr lang="en-US" sz="1500" b="1" dirty="0">
              <a:solidFill>
                <a:srgbClr val="0000FF"/>
              </a:solidFill>
            </a:endParaRPr>
          </a:p>
        </p:txBody>
      </p:sp>
      <p:sp>
        <p:nvSpPr>
          <p:cNvPr id="8326" name="Text Box 134"/>
          <p:cNvSpPr txBox="1">
            <a:spLocks noChangeArrowheads="1"/>
          </p:cNvSpPr>
          <p:nvPr/>
        </p:nvSpPr>
        <p:spPr bwMode="auto">
          <a:xfrm>
            <a:off x="4006850" y="2044375"/>
            <a:ext cx="1257300" cy="323165"/>
          </a:xfrm>
          <a:prstGeom prst="rect">
            <a:avLst/>
          </a:prstGeom>
          <a:noFill/>
          <a:ln w="9525">
            <a:noFill/>
            <a:miter lim="800000"/>
            <a:headEnd/>
            <a:tailEnd/>
          </a:ln>
        </p:spPr>
        <p:txBody>
          <a:bodyPr>
            <a:spAutoFit/>
          </a:bodyPr>
          <a:lstStyle/>
          <a:p>
            <a:pPr>
              <a:spcBef>
                <a:spcPct val="50000"/>
              </a:spcBef>
            </a:pPr>
            <a:r>
              <a:rPr lang="en-US" sz="1500" b="1" dirty="0" err="1">
                <a:solidFill>
                  <a:srgbClr val="FF3300"/>
                </a:solidFill>
              </a:rPr>
              <a:t>pôlipeptit</a:t>
            </a:r>
            <a:endParaRPr lang="en-US" sz="1500" b="1" dirty="0">
              <a:solidFill>
                <a:srgbClr val="FF3300"/>
              </a:solidFill>
            </a:endParaRPr>
          </a:p>
        </p:txBody>
      </p:sp>
      <p:grpSp>
        <p:nvGrpSpPr>
          <p:cNvPr id="8" name="Group 37"/>
          <p:cNvGrpSpPr>
            <a:grpSpLocks/>
          </p:cNvGrpSpPr>
          <p:nvPr/>
        </p:nvGrpSpPr>
        <p:grpSpPr bwMode="auto">
          <a:xfrm>
            <a:off x="5600700" y="2914650"/>
            <a:ext cx="1543050" cy="400050"/>
            <a:chOff x="4608" y="144"/>
            <a:chExt cx="1296" cy="336"/>
          </a:xfrm>
        </p:grpSpPr>
        <p:sp>
          <p:nvSpPr>
            <p:cNvPr id="4115" name="Line 34"/>
            <p:cNvSpPr>
              <a:spLocks noChangeShapeType="1"/>
            </p:cNvSpPr>
            <p:nvPr/>
          </p:nvSpPr>
          <p:spPr bwMode="auto">
            <a:xfrm>
              <a:off x="4608" y="288"/>
              <a:ext cx="0" cy="192"/>
            </a:xfrm>
            <a:prstGeom prst="line">
              <a:avLst/>
            </a:prstGeom>
            <a:noFill/>
            <a:ln w="19050">
              <a:solidFill>
                <a:srgbClr val="FF3300"/>
              </a:solidFill>
              <a:round/>
              <a:headEnd/>
              <a:tailEnd type="triangle" w="med" len="med"/>
            </a:ln>
          </p:spPr>
          <p:txBody>
            <a:bodyPr/>
            <a:lstStyle/>
            <a:p>
              <a:endParaRPr lang="en-US" sz="1350"/>
            </a:p>
          </p:txBody>
        </p:sp>
        <p:sp>
          <p:nvSpPr>
            <p:cNvPr id="4116" name="Line 35"/>
            <p:cNvSpPr>
              <a:spLocks noChangeShapeType="1"/>
            </p:cNvSpPr>
            <p:nvPr/>
          </p:nvSpPr>
          <p:spPr bwMode="auto">
            <a:xfrm flipH="1">
              <a:off x="4608" y="288"/>
              <a:ext cx="240" cy="0"/>
            </a:xfrm>
            <a:prstGeom prst="line">
              <a:avLst/>
            </a:prstGeom>
            <a:noFill/>
            <a:ln w="19050">
              <a:solidFill>
                <a:srgbClr val="FF3300"/>
              </a:solidFill>
              <a:round/>
              <a:headEnd/>
              <a:tailEnd type="triangle" w="med" len="med"/>
            </a:ln>
          </p:spPr>
          <p:txBody>
            <a:bodyPr/>
            <a:lstStyle/>
            <a:p>
              <a:endParaRPr lang="en-US" sz="1350"/>
            </a:p>
          </p:txBody>
        </p:sp>
        <p:sp>
          <p:nvSpPr>
            <p:cNvPr id="4117" name="Text Box 36"/>
            <p:cNvSpPr txBox="1">
              <a:spLocks noChangeArrowheads="1"/>
            </p:cNvSpPr>
            <p:nvPr/>
          </p:nvSpPr>
          <p:spPr bwMode="auto">
            <a:xfrm>
              <a:off x="4848" y="144"/>
              <a:ext cx="1056" cy="252"/>
            </a:xfrm>
            <a:prstGeom prst="rect">
              <a:avLst/>
            </a:prstGeom>
            <a:noFill/>
            <a:ln w="9525">
              <a:noFill/>
              <a:miter lim="800000"/>
              <a:headEnd/>
              <a:tailEnd/>
            </a:ln>
          </p:spPr>
          <p:txBody>
            <a:bodyPr wrap="square">
              <a:spAutoFit/>
            </a:bodyPr>
            <a:lstStyle/>
            <a:p>
              <a:pPr>
                <a:spcBef>
                  <a:spcPct val="50000"/>
                </a:spcBef>
              </a:pPr>
              <a:r>
                <a:rPr lang="en-US" sz="1350" b="1" dirty="0" err="1">
                  <a:solidFill>
                    <a:srgbClr val="FF3300"/>
                  </a:solidFill>
                </a:rPr>
                <a:t>Thay</a:t>
              </a:r>
              <a:r>
                <a:rPr lang="en-US" sz="1350" b="1" dirty="0">
                  <a:solidFill>
                    <a:srgbClr val="FF3300"/>
                  </a:solidFill>
                </a:rPr>
                <a:t> </a:t>
              </a:r>
              <a:r>
                <a:rPr lang="en-US" sz="1350" b="1" dirty="0" err="1">
                  <a:solidFill>
                    <a:srgbClr val="FF3300"/>
                  </a:solidFill>
                </a:rPr>
                <a:t>thế</a:t>
              </a:r>
              <a:endParaRPr lang="en-US" sz="1350" b="1" dirty="0">
                <a:solidFill>
                  <a:srgbClr val="FF3300"/>
                </a:solidFill>
              </a:endParaRPr>
            </a:p>
          </p:txBody>
        </p:sp>
      </p:grpSp>
      <p:sp>
        <p:nvSpPr>
          <p:cNvPr id="80" name="Text Box 40"/>
          <p:cNvSpPr txBox="1">
            <a:spLocks noChangeArrowheads="1"/>
          </p:cNvSpPr>
          <p:nvPr/>
        </p:nvSpPr>
        <p:spPr bwMode="auto">
          <a:xfrm>
            <a:off x="6515100" y="4629150"/>
            <a:ext cx="1085850" cy="300082"/>
          </a:xfrm>
          <a:prstGeom prst="rect">
            <a:avLst/>
          </a:prstGeom>
          <a:noFill/>
          <a:ln w="9525">
            <a:noFill/>
            <a:miter lim="800000"/>
            <a:headEnd/>
            <a:tailEnd/>
          </a:ln>
        </p:spPr>
        <p:txBody>
          <a:bodyPr wrap="square">
            <a:spAutoFit/>
          </a:bodyPr>
          <a:lstStyle/>
          <a:p>
            <a:pPr>
              <a:spcBef>
                <a:spcPct val="50000"/>
              </a:spcBef>
            </a:pPr>
            <a:r>
              <a:rPr lang="en-US" sz="1350" b="1">
                <a:solidFill>
                  <a:srgbClr val="FF3300"/>
                </a:solidFill>
              </a:rPr>
              <a:t>pôlipeptit</a:t>
            </a:r>
          </a:p>
        </p:txBody>
      </p:sp>
      <p:sp>
        <p:nvSpPr>
          <p:cNvPr id="81" name="Text Box 111"/>
          <p:cNvSpPr txBox="1">
            <a:spLocks noChangeArrowheads="1"/>
          </p:cNvSpPr>
          <p:nvPr/>
        </p:nvSpPr>
        <p:spPr bwMode="auto">
          <a:xfrm>
            <a:off x="6858000" y="4171950"/>
            <a:ext cx="742950" cy="300082"/>
          </a:xfrm>
          <a:prstGeom prst="rect">
            <a:avLst/>
          </a:prstGeom>
          <a:noFill/>
          <a:ln w="9525">
            <a:noFill/>
            <a:miter lim="800000"/>
            <a:headEnd/>
            <a:tailEnd/>
          </a:ln>
        </p:spPr>
        <p:txBody>
          <a:bodyPr>
            <a:spAutoFit/>
          </a:bodyPr>
          <a:lstStyle/>
          <a:p>
            <a:pPr>
              <a:spcBef>
                <a:spcPct val="50000"/>
              </a:spcBef>
            </a:pPr>
            <a:r>
              <a:rPr lang="en-US" sz="1350" b="1">
                <a:solidFill>
                  <a:srgbClr val="0000FF"/>
                </a:solidFill>
              </a:rPr>
              <a:t>mARN</a:t>
            </a:r>
          </a:p>
        </p:txBody>
      </p:sp>
      <p:sp>
        <p:nvSpPr>
          <p:cNvPr id="82" name="Text Box 38"/>
          <p:cNvSpPr txBox="1">
            <a:spLocks noChangeArrowheads="1"/>
          </p:cNvSpPr>
          <p:nvPr/>
        </p:nvSpPr>
        <p:spPr bwMode="auto">
          <a:xfrm>
            <a:off x="6800850" y="3600450"/>
            <a:ext cx="628650" cy="300082"/>
          </a:xfrm>
          <a:prstGeom prst="rect">
            <a:avLst/>
          </a:prstGeom>
          <a:noFill/>
          <a:ln w="9525">
            <a:noFill/>
            <a:miter lim="800000"/>
            <a:headEnd/>
            <a:tailEnd/>
          </a:ln>
        </p:spPr>
        <p:txBody>
          <a:bodyPr>
            <a:spAutoFit/>
          </a:bodyPr>
          <a:lstStyle/>
          <a:p>
            <a:pPr>
              <a:spcBef>
                <a:spcPct val="50000"/>
              </a:spcBef>
            </a:pPr>
            <a:r>
              <a:rPr lang="en-US" sz="1350" b="1">
                <a:solidFill>
                  <a:srgbClr val="0000FF"/>
                </a:solidFill>
              </a:rPr>
              <a:t>ADN</a:t>
            </a:r>
          </a:p>
        </p:txBody>
      </p:sp>
      <p:sp>
        <p:nvSpPr>
          <p:cNvPr id="57" name="Rectangle 56"/>
          <p:cNvSpPr/>
          <p:nvPr/>
        </p:nvSpPr>
        <p:spPr>
          <a:xfrm>
            <a:off x="388342" y="2405460"/>
            <a:ext cx="2457450" cy="1323439"/>
          </a:xfrm>
          <a:prstGeom prst="rect">
            <a:avLst/>
          </a:prstGeom>
        </p:spPr>
        <p:txBody>
          <a:bodyPr wrap="square">
            <a:spAutoFit/>
          </a:bodyPr>
          <a:lstStyle/>
          <a:p>
            <a:r>
              <a:rPr lang="pt-BR" sz="2000" b="1" dirty="0">
                <a:latin typeface="Times New Roman" panose="02020603050405020304" pitchFamily="18" charset="0"/>
                <a:cs typeface="Times New Roman" panose="02020603050405020304" pitchFamily="18" charset="0"/>
              </a:rPr>
              <a:t>Gen ban đầu có:</a:t>
            </a:r>
          </a:p>
          <a:p>
            <a:r>
              <a:rPr lang="pt-BR" sz="2000" b="1" dirty="0">
                <a:latin typeface="Times New Roman" panose="02020603050405020304" pitchFamily="18" charset="0"/>
                <a:cs typeface="Times New Roman" panose="02020603050405020304" pitchFamily="18" charset="0"/>
              </a:rPr>
              <a:t>N = 18</a:t>
            </a:r>
          </a:p>
          <a:p>
            <a:r>
              <a:rPr lang="pt-BR" sz="2000" b="1" dirty="0">
                <a:latin typeface="Times New Roman" panose="02020603050405020304" pitchFamily="18" charset="0"/>
                <a:cs typeface="Times New Roman" panose="02020603050405020304" pitchFamily="18" charset="0"/>
              </a:rPr>
              <a:t>L = 30,6 Ăngstrong</a:t>
            </a:r>
          </a:p>
          <a:p>
            <a:r>
              <a:rPr lang="pt-BR" sz="2000" b="1" dirty="0">
                <a:latin typeface="Times New Roman" panose="02020603050405020304" pitchFamily="18" charset="0"/>
                <a:cs typeface="Times New Roman" panose="02020603050405020304" pitchFamily="18" charset="0"/>
              </a:rPr>
              <a:t>H = 20</a:t>
            </a:r>
            <a:endParaRPr lang="en-US" sz="2000" b="1" dirty="0">
              <a:latin typeface="Times New Roman" pitchFamily="18" charset="0"/>
              <a:cs typeface="Times New Roman" pitchFamily="18" charset="0"/>
            </a:endParaRPr>
          </a:p>
        </p:txBody>
      </p:sp>
      <p:sp>
        <p:nvSpPr>
          <p:cNvPr id="58" name="Rectangle 57"/>
          <p:cNvSpPr/>
          <p:nvPr/>
        </p:nvSpPr>
        <p:spPr>
          <a:xfrm>
            <a:off x="4486275" y="246414"/>
            <a:ext cx="2114550" cy="1200329"/>
          </a:xfrm>
          <a:prstGeom prst="rect">
            <a:avLst/>
          </a:prstGeom>
        </p:spPr>
        <p:txBody>
          <a:bodyPr wrap="square">
            <a:spAutoFit/>
          </a:bodyPr>
          <a:lstStyle/>
          <a:p>
            <a:r>
              <a:rPr lang="pt-BR" b="1" dirty="0">
                <a:latin typeface="Times New Roman" panose="02020603050405020304" pitchFamily="18" charset="0"/>
                <a:cs typeface="Times New Roman" panose="02020603050405020304" pitchFamily="18" charset="0"/>
              </a:rPr>
              <a:t>Gen sau đột biến:</a:t>
            </a:r>
          </a:p>
          <a:p>
            <a:r>
              <a:rPr lang="pt-BR" b="1" dirty="0">
                <a:latin typeface="Times New Roman" panose="02020603050405020304" pitchFamily="18" charset="0"/>
                <a:cs typeface="Times New Roman" panose="02020603050405020304" pitchFamily="18" charset="0"/>
              </a:rPr>
              <a:t>                          N = </a:t>
            </a:r>
          </a:p>
          <a:p>
            <a:r>
              <a:rPr lang="pt-BR" b="1" dirty="0">
                <a:latin typeface="Times New Roman" panose="02020603050405020304" pitchFamily="18" charset="0"/>
                <a:cs typeface="Times New Roman" panose="02020603050405020304" pitchFamily="18" charset="0"/>
              </a:rPr>
              <a:t>                          L = </a:t>
            </a:r>
          </a:p>
          <a:p>
            <a:r>
              <a:rPr lang="pt-BR" b="1" dirty="0">
                <a:latin typeface="Times New Roman" panose="02020603050405020304" pitchFamily="18" charset="0"/>
                <a:cs typeface="Times New Roman" panose="02020603050405020304" pitchFamily="18" charset="0"/>
              </a:rPr>
              <a:t>                          H = </a:t>
            </a:r>
            <a:endParaRPr lang="en-US" b="1" dirty="0">
              <a:latin typeface="Times New Roman" pitchFamily="18" charset="0"/>
              <a:cs typeface="Times New Roman" pitchFamily="18" charset="0"/>
            </a:endParaRPr>
          </a:p>
        </p:txBody>
      </p:sp>
      <p:sp>
        <p:nvSpPr>
          <p:cNvPr id="59" name="Rectangle 58"/>
          <p:cNvSpPr/>
          <p:nvPr/>
        </p:nvSpPr>
        <p:spPr>
          <a:xfrm>
            <a:off x="6515100" y="246339"/>
            <a:ext cx="1657350" cy="1200329"/>
          </a:xfrm>
          <a:prstGeom prst="rect">
            <a:avLst/>
          </a:prstGeom>
        </p:spPr>
        <p:txBody>
          <a:bodyPr wrap="square">
            <a:spAutoFit/>
          </a:bodyPr>
          <a:lstStyle/>
          <a:p>
            <a:r>
              <a:rPr lang="pt-BR" b="1" dirty="0">
                <a:latin typeface="Times New Roman" panose="02020603050405020304" pitchFamily="18" charset="0"/>
                <a:cs typeface="Times New Roman" panose="02020603050405020304" pitchFamily="18" charset="0"/>
              </a:rPr>
              <a:t>                          18</a:t>
            </a:r>
          </a:p>
          <a:p>
            <a:r>
              <a:rPr lang="pt-BR" b="1" dirty="0">
                <a:latin typeface="Times New Roman" panose="02020603050405020304" pitchFamily="18" charset="0"/>
                <a:cs typeface="Times New Roman" panose="02020603050405020304" pitchFamily="18" charset="0"/>
              </a:rPr>
              <a:t>30,6</a:t>
            </a:r>
          </a:p>
          <a:p>
            <a:r>
              <a:rPr lang="pt-BR" b="1" dirty="0">
                <a:latin typeface="Times New Roman" panose="02020603050405020304" pitchFamily="18" charset="0"/>
                <a:cs typeface="Times New Roman" panose="02020603050405020304" pitchFamily="18" charset="0"/>
              </a:rPr>
              <a:t>20 </a:t>
            </a:r>
            <a:endParaRPr lang="en-US" b="1" dirty="0">
              <a:latin typeface="Times New Roman" pitchFamily="18" charset="0"/>
              <a:cs typeface="Times New Roman" pitchFamily="18" charset="0"/>
            </a:endParaRPr>
          </a:p>
        </p:txBody>
      </p:sp>
      <p:sp>
        <p:nvSpPr>
          <p:cNvPr id="60" name="Rectangle 59"/>
          <p:cNvSpPr/>
          <p:nvPr/>
        </p:nvSpPr>
        <p:spPr>
          <a:xfrm>
            <a:off x="388342" y="4117046"/>
            <a:ext cx="3143250" cy="1200329"/>
          </a:xfrm>
          <a:prstGeom prst="rect">
            <a:avLst/>
          </a:prstGeom>
        </p:spPr>
        <p:txBody>
          <a:bodyPr wrap="square">
            <a:spAutoFit/>
          </a:bodyPr>
          <a:lstStyle/>
          <a:p>
            <a:r>
              <a:rPr lang="pt-BR" sz="2400" b="1" dirty="0">
                <a:solidFill>
                  <a:srgbClr val="FF0000"/>
                </a:solidFill>
                <a:latin typeface="Times New Roman" panose="02020603050405020304" pitchFamily="18" charset="0"/>
                <a:cs typeface="Times New Roman" panose="02020603050405020304" pitchFamily="18" charset="0"/>
              </a:rPr>
              <a:t>Đột biến thay thế 1 cặp nu cùng loại</a:t>
            </a:r>
          </a:p>
          <a:p>
            <a:r>
              <a:rPr lang="pt-BR"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0639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8324"/>
                                        </p:tgtEl>
                                      </p:cBhvr>
                                    </p:animEffect>
                                    <p:set>
                                      <p:cBhvr>
                                        <p:cTn id="7" dur="1" fill="hold">
                                          <p:stCondLst>
                                            <p:cond delay="499"/>
                                          </p:stCondLst>
                                        </p:cTn>
                                        <p:tgtEl>
                                          <p:spTgt spid="8324"/>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8325"/>
                                        </p:tgtEl>
                                      </p:cBhvr>
                                    </p:animEffect>
                                    <p:set>
                                      <p:cBhvr>
                                        <p:cTn id="10" dur="1" fill="hold">
                                          <p:stCondLst>
                                            <p:cond delay="499"/>
                                          </p:stCondLst>
                                        </p:cTn>
                                        <p:tgtEl>
                                          <p:spTgt spid="8325"/>
                                        </p:tgtEl>
                                        <p:attrNameLst>
                                          <p:attrName>style.visibility</p:attrName>
                                        </p:attrNameLst>
                                      </p:cBhvr>
                                      <p:to>
                                        <p:strVal val="hidden"/>
                                      </p:to>
                                    </p:set>
                                  </p:childTnLst>
                                </p:cTn>
                              </p:par>
                              <p:par>
                                <p:cTn id="11" presetID="4" presetClass="exit" presetSubtype="16" fill="hold" grpId="0" nodeType="withEffect">
                                  <p:stCondLst>
                                    <p:cond delay="0"/>
                                  </p:stCondLst>
                                  <p:childTnLst>
                                    <p:animEffect transition="out" filter="box(in)">
                                      <p:cBhvr>
                                        <p:cTn id="12" dur="500"/>
                                        <p:tgtEl>
                                          <p:spTgt spid="8326"/>
                                        </p:tgtEl>
                                      </p:cBhvr>
                                    </p:animEffect>
                                    <p:set>
                                      <p:cBhvr>
                                        <p:cTn id="13" dur="1" fill="hold">
                                          <p:stCondLst>
                                            <p:cond delay="499"/>
                                          </p:stCondLst>
                                        </p:cTn>
                                        <p:tgtEl>
                                          <p:spTgt spid="83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edge">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box(in)">
                                      <p:cBhvr>
                                        <p:cTn id="28" dur="500"/>
                                        <p:tgtEl>
                                          <p:spTgt spid="8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box(in)">
                                      <p:cBhvr>
                                        <p:cTn id="31" dur="500"/>
                                        <p:tgtEl>
                                          <p:spTgt spid="81"/>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box(in)">
                                      <p:cBhvr>
                                        <p:cTn id="34" dur="500"/>
                                        <p:tgtEl>
                                          <p:spTgt spid="8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barn(inVertical)">
                                      <p:cBhvr>
                                        <p:cTn id="44" dur="500"/>
                                        <p:tgtEl>
                                          <p:spTgt spid="5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barn(inVertical)">
                                      <p:cBhvr>
                                        <p:cTn id="49" dur="500"/>
                                        <p:tgtEl>
                                          <p:spTgt spid="5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barn(inVertical)">
                                      <p:cBhvr>
                                        <p:cTn id="5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4" grpId="0"/>
      <p:bldP spid="8325" grpId="0"/>
      <p:bldP spid="8326" grpId="0"/>
      <p:bldP spid="80" grpId="0"/>
      <p:bldP spid="81" grpId="0"/>
      <p:bldP spid="82" grpId="0"/>
      <p:bldP spid="57" grpId="0"/>
      <p:bldP spid="58" grpId="0"/>
      <p:bldP spid="59"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6"/>
          <p:cNvSpPr>
            <a:spLocks noChangeShapeType="1"/>
          </p:cNvSpPr>
          <p:nvPr/>
        </p:nvSpPr>
        <p:spPr bwMode="auto">
          <a:xfrm>
            <a:off x="3733800" y="2066925"/>
            <a:ext cx="1066800" cy="0"/>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 name="Text Box 54"/>
          <p:cNvSpPr txBox="1">
            <a:spLocks noChangeArrowheads="1"/>
          </p:cNvSpPr>
          <p:nvPr/>
        </p:nvSpPr>
        <p:spPr bwMode="auto">
          <a:xfrm>
            <a:off x="1219208" y="2615804"/>
            <a:ext cx="30448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A U G </a:t>
            </a:r>
            <a:r>
              <a:rPr lang="en-US" sz="2000" b="1" dirty="0">
                <a:solidFill>
                  <a:srgbClr val="FF3300"/>
                </a:solidFill>
                <a:latin typeface="Arial" charset="0"/>
                <a:cs typeface="Arial" charset="0"/>
              </a:rPr>
              <a:t>A </a:t>
            </a:r>
            <a:r>
              <a:rPr lang="en-US" sz="2000" b="1" dirty="0" err="1">
                <a:solidFill>
                  <a:srgbClr val="FF3300"/>
                </a:solidFill>
                <a:latin typeface="Arial" charset="0"/>
                <a:cs typeface="Arial" charset="0"/>
              </a:rPr>
              <a:t>A</a:t>
            </a:r>
            <a:r>
              <a:rPr lang="en-US" sz="2000" b="1" dirty="0">
                <a:solidFill>
                  <a:srgbClr val="FF3300"/>
                </a:solidFill>
                <a:latin typeface="Arial" charset="0"/>
                <a:cs typeface="Arial" charset="0"/>
              </a:rPr>
              <a:t> G</a:t>
            </a:r>
            <a:r>
              <a:rPr lang="en-US" sz="2000" b="1" dirty="0">
                <a:solidFill>
                  <a:prstClr val="black"/>
                </a:solidFill>
                <a:latin typeface="Arial" charset="0"/>
                <a:cs typeface="Arial" charset="0"/>
              </a:rPr>
              <a:t> U </a:t>
            </a:r>
            <a:r>
              <a:rPr lang="en-US" sz="2000" b="1" err="1">
                <a:solidFill>
                  <a:prstClr val="black"/>
                </a:solidFill>
                <a:latin typeface="Arial" charset="0"/>
                <a:cs typeface="Arial" charset="0"/>
              </a:rPr>
              <a:t>U</a:t>
            </a:r>
            <a:r>
              <a:rPr lang="en-US" sz="2000" b="1">
                <a:solidFill>
                  <a:prstClr val="black"/>
                </a:solidFill>
                <a:latin typeface="Arial" charset="0"/>
                <a:cs typeface="Arial" charset="0"/>
              </a:rPr>
              <a:t> U …</a:t>
            </a:r>
            <a:endParaRPr lang="en-US" sz="2000" b="1" dirty="0">
              <a:solidFill>
                <a:prstClr val="black"/>
              </a:solidFill>
              <a:latin typeface="Arial" charset="0"/>
              <a:cs typeface="Arial" charset="0"/>
            </a:endParaRPr>
          </a:p>
        </p:txBody>
      </p:sp>
      <p:sp>
        <p:nvSpPr>
          <p:cNvPr id="6" name="Text Box 55"/>
          <p:cNvSpPr txBox="1">
            <a:spLocks noChangeArrowheads="1"/>
          </p:cNvSpPr>
          <p:nvPr/>
        </p:nvSpPr>
        <p:spPr bwMode="auto">
          <a:xfrm>
            <a:off x="152400" y="2590801"/>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err="1">
                <a:solidFill>
                  <a:srgbClr val="0000FF"/>
                </a:solidFill>
                <a:latin typeface="Arial" charset="0"/>
                <a:cs typeface="Arial" charset="0"/>
              </a:rPr>
              <a:t>mARN</a:t>
            </a:r>
            <a:endParaRPr lang="en-US" sz="2000" b="1" dirty="0">
              <a:solidFill>
                <a:srgbClr val="0000FF"/>
              </a:solidFill>
              <a:latin typeface="Arial" charset="0"/>
              <a:cs typeface="Arial" charset="0"/>
            </a:endParaRPr>
          </a:p>
        </p:txBody>
      </p:sp>
      <p:grpSp>
        <p:nvGrpSpPr>
          <p:cNvPr id="7" name="Group 57"/>
          <p:cNvGrpSpPr>
            <a:grpSpLocks/>
          </p:cNvGrpSpPr>
          <p:nvPr/>
        </p:nvGrpSpPr>
        <p:grpSpPr bwMode="auto">
          <a:xfrm>
            <a:off x="476250" y="1069185"/>
            <a:ext cx="3519488" cy="1526382"/>
            <a:chOff x="288" y="210"/>
            <a:chExt cx="2217" cy="1282"/>
          </a:xfrm>
        </p:grpSpPr>
        <p:sp>
          <p:nvSpPr>
            <p:cNvPr id="8" name="Text Box 58"/>
            <p:cNvSpPr txBox="1">
              <a:spLocks noChangeArrowheads="1"/>
            </p:cNvSpPr>
            <p:nvPr/>
          </p:nvSpPr>
          <p:spPr bwMode="auto">
            <a:xfrm>
              <a:off x="380" y="210"/>
              <a:ext cx="196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000" b="1">
                  <a:solidFill>
                    <a:srgbClr val="660033"/>
                  </a:solidFill>
                  <a:cs typeface="Arial" charset="0"/>
                </a:rPr>
                <a:t>Gen ban đầu</a:t>
              </a:r>
            </a:p>
          </p:txBody>
        </p:sp>
        <p:grpSp>
          <p:nvGrpSpPr>
            <p:cNvPr id="9" name="Group 59"/>
            <p:cNvGrpSpPr>
              <a:grpSpLocks/>
            </p:cNvGrpSpPr>
            <p:nvPr/>
          </p:nvGrpSpPr>
          <p:grpSpPr bwMode="auto">
            <a:xfrm>
              <a:off x="591" y="804"/>
              <a:ext cx="1902" cy="336"/>
              <a:chOff x="576" y="829"/>
              <a:chExt cx="1831" cy="336"/>
            </a:xfrm>
          </p:grpSpPr>
          <p:sp>
            <p:nvSpPr>
              <p:cNvPr id="17" name="Line 60"/>
              <p:cNvSpPr>
                <a:spLocks noChangeShapeType="1"/>
              </p:cNvSpPr>
              <p:nvPr/>
            </p:nvSpPr>
            <p:spPr bwMode="auto">
              <a:xfrm>
                <a:off x="576" y="851"/>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 name="Text Box 61"/>
              <p:cNvSpPr txBox="1">
                <a:spLocks noChangeArrowheads="1"/>
              </p:cNvSpPr>
              <p:nvPr/>
            </p:nvSpPr>
            <p:spPr bwMode="auto">
              <a:xfrm>
                <a:off x="598" y="829"/>
                <a:ext cx="1809"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solidFill>
                      <a:prstClr val="black"/>
                    </a:solidFill>
                    <a:latin typeface="Arial" charset="0"/>
                    <a:cs typeface="Arial" charset="0"/>
                  </a:rPr>
                  <a:t>A T G  </a:t>
                </a:r>
                <a:r>
                  <a:rPr lang="en-US" sz="2000" b="1">
                    <a:solidFill>
                      <a:srgbClr val="FF3300"/>
                    </a:solidFill>
                    <a:latin typeface="Arial" charset="0"/>
                    <a:cs typeface="Arial" charset="0"/>
                  </a:rPr>
                  <a:t>A A G</a:t>
                </a:r>
                <a:r>
                  <a:rPr lang="en-US" sz="2000" b="1">
                    <a:solidFill>
                      <a:prstClr val="black"/>
                    </a:solidFill>
                    <a:latin typeface="Arial" charset="0"/>
                    <a:cs typeface="Arial" charset="0"/>
                  </a:rPr>
                  <a:t>  T T T …</a:t>
                </a:r>
              </a:p>
            </p:txBody>
          </p:sp>
        </p:grpSp>
        <p:grpSp>
          <p:nvGrpSpPr>
            <p:cNvPr id="10" name="Group 62"/>
            <p:cNvGrpSpPr>
              <a:grpSpLocks/>
            </p:cNvGrpSpPr>
            <p:nvPr/>
          </p:nvGrpSpPr>
          <p:grpSpPr bwMode="auto">
            <a:xfrm>
              <a:off x="576" y="1000"/>
              <a:ext cx="1929" cy="336"/>
              <a:chOff x="576" y="1047"/>
              <a:chExt cx="1857" cy="336"/>
            </a:xfrm>
          </p:grpSpPr>
          <p:sp>
            <p:nvSpPr>
              <p:cNvPr id="15" name="Line 63"/>
              <p:cNvSpPr>
                <a:spLocks noChangeShapeType="1"/>
              </p:cNvSpPr>
              <p:nvPr/>
            </p:nvSpPr>
            <p:spPr bwMode="auto">
              <a:xfrm>
                <a:off x="576" y="1318"/>
                <a:ext cx="1488"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 name="Text Box 64"/>
              <p:cNvSpPr txBox="1">
                <a:spLocks noChangeArrowheads="1"/>
              </p:cNvSpPr>
              <p:nvPr/>
            </p:nvSpPr>
            <p:spPr bwMode="auto">
              <a:xfrm>
                <a:off x="624" y="1047"/>
                <a:ext cx="1809"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T A </a:t>
                </a:r>
                <a:r>
                  <a:rPr lang="en-US" sz="2000" b="1">
                    <a:solidFill>
                      <a:prstClr val="black"/>
                    </a:solidFill>
                    <a:latin typeface="Arial" charset="0"/>
                    <a:cs typeface="Arial" charset="0"/>
                  </a:rPr>
                  <a:t>X  </a:t>
                </a:r>
                <a:r>
                  <a:rPr lang="en-US" sz="2000" b="1">
                    <a:solidFill>
                      <a:srgbClr val="FF3300"/>
                    </a:solidFill>
                    <a:latin typeface="Arial" charset="0"/>
                    <a:cs typeface="Arial" charset="0"/>
                  </a:rPr>
                  <a:t>T </a:t>
                </a:r>
                <a:r>
                  <a:rPr lang="en-US" sz="2000" b="1" err="1">
                    <a:solidFill>
                      <a:srgbClr val="FF3300"/>
                    </a:solidFill>
                    <a:latin typeface="Arial" charset="0"/>
                    <a:cs typeface="Arial" charset="0"/>
                  </a:rPr>
                  <a:t>T</a:t>
                </a:r>
                <a:r>
                  <a:rPr lang="en-US" sz="2000" b="1">
                    <a:solidFill>
                      <a:srgbClr val="FF3300"/>
                    </a:solidFill>
                    <a:latin typeface="Arial" charset="0"/>
                    <a:cs typeface="Arial" charset="0"/>
                  </a:rPr>
                  <a:t>  X</a:t>
                </a:r>
                <a:r>
                  <a:rPr lang="en-US" sz="2000" b="1">
                    <a:solidFill>
                      <a:prstClr val="black"/>
                    </a:solidFill>
                    <a:latin typeface="Arial" charset="0"/>
                    <a:cs typeface="Arial" charset="0"/>
                  </a:rPr>
                  <a:t>  A </a:t>
                </a:r>
                <a:r>
                  <a:rPr lang="en-US" sz="2000" b="1" err="1">
                    <a:solidFill>
                      <a:prstClr val="black"/>
                    </a:solidFill>
                    <a:latin typeface="Arial" charset="0"/>
                    <a:cs typeface="Arial" charset="0"/>
                  </a:rPr>
                  <a:t>A</a:t>
                </a:r>
                <a:r>
                  <a:rPr lang="en-US" sz="2000" b="1">
                    <a:solidFill>
                      <a:prstClr val="black"/>
                    </a:solidFill>
                    <a:latin typeface="Arial" charset="0"/>
                    <a:cs typeface="Arial" charset="0"/>
                  </a:rPr>
                  <a:t> A …</a:t>
                </a:r>
                <a:endParaRPr lang="en-US" sz="2000" b="1" dirty="0">
                  <a:solidFill>
                    <a:prstClr val="black"/>
                  </a:solidFill>
                  <a:latin typeface="Arial" charset="0"/>
                  <a:cs typeface="Arial" charset="0"/>
                </a:endParaRPr>
              </a:p>
            </p:txBody>
          </p:sp>
        </p:grpSp>
        <p:sp>
          <p:nvSpPr>
            <p:cNvPr id="13" name="Text Box 67"/>
            <p:cNvSpPr txBox="1">
              <a:spLocks noChangeArrowheads="1"/>
            </p:cNvSpPr>
            <p:nvPr/>
          </p:nvSpPr>
          <p:spPr bwMode="auto">
            <a:xfrm>
              <a:off x="288" y="110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solidFill>
                    <a:srgbClr val="660066"/>
                  </a:solidFill>
                  <a:cs typeface="Arial" charset="0"/>
                </a:rPr>
                <a:t>2</a:t>
              </a:r>
            </a:p>
          </p:txBody>
        </p:sp>
        <p:sp>
          <p:nvSpPr>
            <p:cNvPr id="14" name="Text Box 68"/>
            <p:cNvSpPr txBox="1">
              <a:spLocks noChangeArrowheads="1"/>
            </p:cNvSpPr>
            <p:nvPr/>
          </p:nvSpPr>
          <p:spPr bwMode="auto">
            <a:xfrm>
              <a:off x="300" y="68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solidFill>
                    <a:srgbClr val="660066"/>
                  </a:solidFill>
                  <a:cs typeface="Arial" charset="0"/>
                </a:rPr>
                <a:t>1</a:t>
              </a:r>
            </a:p>
          </p:txBody>
        </p:sp>
      </p:grpSp>
      <p:sp>
        <p:nvSpPr>
          <p:cNvPr id="19" name="Text Box 71"/>
          <p:cNvSpPr txBox="1">
            <a:spLocks noChangeArrowheads="1"/>
          </p:cNvSpPr>
          <p:nvPr/>
        </p:nvSpPr>
        <p:spPr bwMode="auto">
          <a:xfrm>
            <a:off x="1219200" y="3048001"/>
            <a:ext cx="281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srgbClr val="0000FF"/>
                </a:solidFill>
                <a:latin typeface="Arial" charset="0"/>
                <a:cs typeface="Arial" charset="0"/>
              </a:rPr>
              <a:t>- Met – </a:t>
            </a:r>
            <a:r>
              <a:rPr lang="en-US" sz="2000" b="1" dirty="0">
                <a:solidFill>
                  <a:srgbClr val="FF0000"/>
                </a:solidFill>
                <a:latin typeface="Arial" charset="0"/>
                <a:cs typeface="Arial" charset="0"/>
              </a:rPr>
              <a:t>Lys </a:t>
            </a:r>
            <a:r>
              <a:rPr lang="en-US" sz="2000" b="1" dirty="0">
                <a:solidFill>
                  <a:srgbClr val="0000FF"/>
                </a:solidFill>
                <a:latin typeface="Arial" charset="0"/>
                <a:cs typeface="Arial" charset="0"/>
              </a:rPr>
              <a:t>– </a:t>
            </a:r>
            <a:r>
              <a:rPr lang="en-US" sz="2000" b="1" dirty="0" err="1">
                <a:solidFill>
                  <a:srgbClr val="0000FF"/>
                </a:solidFill>
                <a:latin typeface="Arial" charset="0"/>
                <a:cs typeface="Arial" charset="0"/>
              </a:rPr>
              <a:t>Phe</a:t>
            </a:r>
            <a:r>
              <a:rPr lang="en-US" sz="2000" b="1" dirty="0">
                <a:solidFill>
                  <a:srgbClr val="0000FF"/>
                </a:solidFill>
                <a:latin typeface="Arial" charset="0"/>
                <a:cs typeface="Arial" charset="0"/>
              </a:rPr>
              <a:t> …</a:t>
            </a:r>
          </a:p>
        </p:txBody>
      </p:sp>
      <p:sp>
        <p:nvSpPr>
          <p:cNvPr id="20" name="Text Box 72"/>
          <p:cNvSpPr txBox="1">
            <a:spLocks noChangeArrowheads="1"/>
          </p:cNvSpPr>
          <p:nvPr/>
        </p:nvSpPr>
        <p:spPr bwMode="auto">
          <a:xfrm>
            <a:off x="19050" y="3048001"/>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err="1">
                <a:solidFill>
                  <a:srgbClr val="0000FF"/>
                </a:solidFill>
                <a:latin typeface="Arial" charset="0"/>
                <a:cs typeface="Arial" charset="0"/>
              </a:rPr>
              <a:t>pôlipeptit</a:t>
            </a:r>
            <a:endParaRPr lang="en-US" sz="2000" b="1" dirty="0">
              <a:solidFill>
                <a:srgbClr val="0000FF"/>
              </a:solidFill>
              <a:latin typeface="Arial" charset="0"/>
              <a:cs typeface="Arial" charset="0"/>
            </a:endParaRPr>
          </a:p>
        </p:txBody>
      </p:sp>
      <p:sp>
        <p:nvSpPr>
          <p:cNvPr id="23" name="Text Box 54"/>
          <p:cNvSpPr txBox="1">
            <a:spLocks noChangeArrowheads="1"/>
          </p:cNvSpPr>
          <p:nvPr/>
        </p:nvSpPr>
        <p:spPr bwMode="auto">
          <a:xfrm>
            <a:off x="5334015" y="2615803"/>
            <a:ext cx="30448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a:solidFill>
                  <a:prstClr val="black"/>
                </a:solidFill>
                <a:latin typeface="Arial" charset="0"/>
                <a:cs typeface="Arial" charset="0"/>
              </a:rPr>
              <a:t>A U G </a:t>
            </a:r>
            <a:r>
              <a:rPr lang="en-US" sz="2000" b="1" dirty="0">
                <a:solidFill>
                  <a:srgbClr val="FF3300"/>
                </a:solidFill>
                <a:latin typeface="Arial" charset="0"/>
                <a:cs typeface="Arial" charset="0"/>
              </a:rPr>
              <a:t>A </a:t>
            </a:r>
            <a:r>
              <a:rPr lang="en-US" sz="2000" b="1" err="1">
                <a:solidFill>
                  <a:srgbClr val="FF3300"/>
                </a:solidFill>
                <a:latin typeface="Arial" charset="0"/>
                <a:cs typeface="Arial" charset="0"/>
              </a:rPr>
              <a:t>A</a:t>
            </a:r>
            <a:r>
              <a:rPr lang="en-US" sz="2000" b="1">
                <a:solidFill>
                  <a:srgbClr val="FF3300"/>
                </a:solidFill>
                <a:latin typeface="Arial" charset="0"/>
                <a:cs typeface="Arial" charset="0"/>
              </a:rPr>
              <a:t> U</a:t>
            </a:r>
            <a:r>
              <a:rPr lang="en-US" sz="2000" b="1">
                <a:solidFill>
                  <a:prstClr val="black"/>
                </a:solidFill>
                <a:latin typeface="Arial" charset="0"/>
                <a:cs typeface="Arial" charset="0"/>
              </a:rPr>
              <a:t> </a:t>
            </a:r>
            <a:r>
              <a:rPr lang="en-US" sz="2000" b="1" dirty="0">
                <a:solidFill>
                  <a:prstClr val="black"/>
                </a:solidFill>
                <a:latin typeface="Arial" charset="0"/>
                <a:cs typeface="Arial" charset="0"/>
              </a:rPr>
              <a:t>U </a:t>
            </a:r>
            <a:r>
              <a:rPr lang="en-US" sz="2000" b="1" err="1">
                <a:solidFill>
                  <a:prstClr val="black"/>
                </a:solidFill>
                <a:latin typeface="Arial" charset="0"/>
                <a:cs typeface="Arial" charset="0"/>
              </a:rPr>
              <a:t>U</a:t>
            </a:r>
            <a:r>
              <a:rPr lang="en-US" sz="2000" b="1">
                <a:solidFill>
                  <a:prstClr val="black"/>
                </a:solidFill>
                <a:latin typeface="Arial" charset="0"/>
                <a:cs typeface="Arial" charset="0"/>
              </a:rPr>
              <a:t> U …</a:t>
            </a:r>
            <a:endParaRPr lang="en-US" sz="2000" b="1" dirty="0">
              <a:solidFill>
                <a:prstClr val="black"/>
              </a:solidFill>
              <a:latin typeface="Arial" charset="0"/>
              <a:cs typeface="Arial" charset="0"/>
            </a:endParaRPr>
          </a:p>
        </p:txBody>
      </p:sp>
      <p:sp>
        <p:nvSpPr>
          <p:cNvPr id="24" name="Text Box 55"/>
          <p:cNvSpPr txBox="1">
            <a:spLocks noChangeArrowheads="1"/>
          </p:cNvSpPr>
          <p:nvPr/>
        </p:nvSpPr>
        <p:spPr bwMode="auto">
          <a:xfrm>
            <a:off x="4267200" y="2590800"/>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err="1">
                <a:solidFill>
                  <a:srgbClr val="0000FF"/>
                </a:solidFill>
                <a:latin typeface="Arial" charset="0"/>
                <a:cs typeface="Arial" charset="0"/>
              </a:rPr>
              <a:t>mARN</a:t>
            </a:r>
            <a:endParaRPr lang="en-US" sz="2000" b="1" dirty="0">
              <a:solidFill>
                <a:srgbClr val="0000FF"/>
              </a:solidFill>
              <a:latin typeface="Arial" charset="0"/>
              <a:cs typeface="Arial" charset="0"/>
            </a:endParaRPr>
          </a:p>
        </p:txBody>
      </p:sp>
      <p:grpSp>
        <p:nvGrpSpPr>
          <p:cNvPr id="25" name="Group 24"/>
          <p:cNvGrpSpPr>
            <a:grpSpLocks/>
          </p:cNvGrpSpPr>
          <p:nvPr/>
        </p:nvGrpSpPr>
        <p:grpSpPr bwMode="auto">
          <a:xfrm>
            <a:off x="4724400" y="1025128"/>
            <a:ext cx="3962400" cy="1570436"/>
            <a:chOff x="288" y="173"/>
            <a:chExt cx="2496" cy="1319"/>
          </a:xfrm>
        </p:grpSpPr>
        <p:sp>
          <p:nvSpPr>
            <p:cNvPr id="28" name="Text Box 58"/>
            <p:cNvSpPr txBox="1">
              <a:spLocks noChangeArrowheads="1"/>
            </p:cNvSpPr>
            <p:nvPr/>
          </p:nvSpPr>
          <p:spPr bwMode="auto">
            <a:xfrm>
              <a:off x="432" y="173"/>
              <a:ext cx="196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2000" b="1">
                  <a:solidFill>
                    <a:srgbClr val="660033"/>
                  </a:solidFill>
                  <a:cs typeface="Arial" charset="0"/>
                </a:rPr>
                <a:t>Gen sau đột biến</a:t>
              </a:r>
            </a:p>
          </p:txBody>
        </p:sp>
        <p:grpSp>
          <p:nvGrpSpPr>
            <p:cNvPr id="29" name="Group 28"/>
            <p:cNvGrpSpPr>
              <a:grpSpLocks/>
            </p:cNvGrpSpPr>
            <p:nvPr/>
          </p:nvGrpSpPr>
          <p:grpSpPr bwMode="auto">
            <a:xfrm>
              <a:off x="591" y="804"/>
              <a:ext cx="2001" cy="336"/>
              <a:chOff x="576" y="829"/>
              <a:chExt cx="1927" cy="336"/>
            </a:xfrm>
          </p:grpSpPr>
          <p:sp>
            <p:nvSpPr>
              <p:cNvPr id="37" name="Line 60"/>
              <p:cNvSpPr>
                <a:spLocks noChangeShapeType="1"/>
              </p:cNvSpPr>
              <p:nvPr/>
            </p:nvSpPr>
            <p:spPr bwMode="auto">
              <a:xfrm>
                <a:off x="576" y="851"/>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endParaRPr>
              </a:p>
            </p:txBody>
          </p:sp>
          <p:sp>
            <p:nvSpPr>
              <p:cNvPr id="38" name="Text Box 61"/>
              <p:cNvSpPr txBox="1">
                <a:spLocks noChangeArrowheads="1"/>
              </p:cNvSpPr>
              <p:nvPr/>
            </p:nvSpPr>
            <p:spPr bwMode="auto">
              <a:xfrm>
                <a:off x="598" y="829"/>
                <a:ext cx="1905"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a:solidFill>
                      <a:prstClr val="black"/>
                    </a:solidFill>
                    <a:latin typeface="Arial" charset="0"/>
                    <a:cs typeface="Arial" charset="0"/>
                  </a:rPr>
                  <a:t>A T G  </a:t>
                </a:r>
                <a:r>
                  <a:rPr lang="en-US" sz="2000" b="1">
                    <a:solidFill>
                      <a:srgbClr val="FF3300"/>
                    </a:solidFill>
                    <a:latin typeface="Arial" charset="0"/>
                    <a:cs typeface="Arial" charset="0"/>
                  </a:rPr>
                  <a:t>A A T</a:t>
                </a:r>
                <a:r>
                  <a:rPr lang="en-US" sz="2000" b="1">
                    <a:solidFill>
                      <a:prstClr val="black"/>
                    </a:solidFill>
                    <a:latin typeface="Arial" charset="0"/>
                    <a:cs typeface="Arial" charset="0"/>
                  </a:rPr>
                  <a:t>  T T T …</a:t>
                </a:r>
              </a:p>
            </p:txBody>
          </p:sp>
        </p:grpSp>
        <p:grpSp>
          <p:nvGrpSpPr>
            <p:cNvPr id="30" name="Group 29"/>
            <p:cNvGrpSpPr>
              <a:grpSpLocks/>
            </p:cNvGrpSpPr>
            <p:nvPr/>
          </p:nvGrpSpPr>
          <p:grpSpPr bwMode="auto">
            <a:xfrm>
              <a:off x="576" y="986"/>
              <a:ext cx="2014" cy="336"/>
              <a:chOff x="576" y="1033"/>
              <a:chExt cx="1939" cy="336"/>
            </a:xfrm>
          </p:grpSpPr>
          <p:sp>
            <p:nvSpPr>
              <p:cNvPr id="35" name="Line 63"/>
              <p:cNvSpPr>
                <a:spLocks noChangeShapeType="1"/>
              </p:cNvSpPr>
              <p:nvPr/>
            </p:nvSpPr>
            <p:spPr bwMode="auto">
              <a:xfrm>
                <a:off x="576" y="1318"/>
                <a:ext cx="1488"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endParaRPr>
              </a:p>
            </p:txBody>
          </p:sp>
          <p:sp>
            <p:nvSpPr>
              <p:cNvPr id="36" name="Text Box 64"/>
              <p:cNvSpPr txBox="1">
                <a:spLocks noChangeArrowheads="1"/>
              </p:cNvSpPr>
              <p:nvPr/>
            </p:nvSpPr>
            <p:spPr bwMode="auto">
              <a:xfrm>
                <a:off x="610" y="1033"/>
                <a:ext cx="1905"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a:solidFill>
                      <a:prstClr val="black"/>
                    </a:solidFill>
                    <a:latin typeface="Arial" charset="0"/>
                    <a:cs typeface="Arial" charset="0"/>
                  </a:rPr>
                  <a:t>T A </a:t>
                </a:r>
                <a:r>
                  <a:rPr lang="en-US" sz="2000" b="1">
                    <a:solidFill>
                      <a:prstClr val="black"/>
                    </a:solidFill>
                    <a:latin typeface="Arial" charset="0"/>
                    <a:cs typeface="Arial" charset="0"/>
                  </a:rPr>
                  <a:t>X  </a:t>
                </a:r>
                <a:r>
                  <a:rPr lang="en-US" sz="2000" b="1">
                    <a:solidFill>
                      <a:srgbClr val="FF3300"/>
                    </a:solidFill>
                    <a:latin typeface="Arial" charset="0"/>
                    <a:cs typeface="Arial" charset="0"/>
                  </a:rPr>
                  <a:t>T </a:t>
                </a:r>
                <a:r>
                  <a:rPr lang="en-US" sz="2000" b="1" err="1">
                    <a:solidFill>
                      <a:srgbClr val="FF3300"/>
                    </a:solidFill>
                    <a:latin typeface="Arial" charset="0"/>
                    <a:cs typeface="Arial" charset="0"/>
                  </a:rPr>
                  <a:t>T</a:t>
                </a:r>
                <a:r>
                  <a:rPr lang="en-US" sz="2000" b="1">
                    <a:solidFill>
                      <a:srgbClr val="FF3300"/>
                    </a:solidFill>
                    <a:latin typeface="Arial" charset="0"/>
                    <a:cs typeface="Arial" charset="0"/>
                  </a:rPr>
                  <a:t>  A</a:t>
                </a:r>
                <a:r>
                  <a:rPr lang="en-US" sz="2000" b="1">
                    <a:solidFill>
                      <a:prstClr val="black"/>
                    </a:solidFill>
                    <a:latin typeface="Arial" charset="0"/>
                    <a:cs typeface="Arial" charset="0"/>
                  </a:rPr>
                  <a:t>  A </a:t>
                </a:r>
                <a:r>
                  <a:rPr lang="en-US" sz="2000" b="1" err="1">
                    <a:solidFill>
                      <a:prstClr val="black"/>
                    </a:solidFill>
                    <a:latin typeface="Arial" charset="0"/>
                    <a:cs typeface="Arial" charset="0"/>
                  </a:rPr>
                  <a:t>A</a:t>
                </a:r>
                <a:r>
                  <a:rPr lang="en-US" sz="2000" b="1">
                    <a:solidFill>
                      <a:prstClr val="black"/>
                    </a:solidFill>
                    <a:latin typeface="Arial" charset="0"/>
                    <a:cs typeface="Arial" charset="0"/>
                  </a:rPr>
                  <a:t> A …</a:t>
                </a:r>
                <a:endParaRPr lang="en-US" sz="2000" b="1" dirty="0">
                  <a:solidFill>
                    <a:prstClr val="black"/>
                  </a:solidFill>
                  <a:latin typeface="Arial" charset="0"/>
                  <a:cs typeface="Arial" charset="0"/>
                </a:endParaRPr>
              </a:p>
            </p:txBody>
          </p:sp>
        </p:grpSp>
        <p:sp>
          <p:nvSpPr>
            <p:cNvPr id="32" name="Text Box 66"/>
            <p:cNvSpPr txBox="1">
              <a:spLocks noChangeArrowheads="1"/>
            </p:cNvSpPr>
            <p:nvPr/>
          </p:nvSpPr>
          <p:spPr bwMode="auto">
            <a:xfrm>
              <a:off x="2236" y="825"/>
              <a:ext cx="54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endParaRPr lang="en-US" sz="2000" b="1">
                <a:solidFill>
                  <a:srgbClr val="0000FF"/>
                </a:solidFill>
                <a:latin typeface="Arial" charset="0"/>
                <a:cs typeface="Arial" charset="0"/>
              </a:endParaRPr>
            </a:p>
          </p:txBody>
        </p:sp>
        <p:sp>
          <p:nvSpPr>
            <p:cNvPr id="33" name="Text Box 67"/>
            <p:cNvSpPr txBox="1">
              <a:spLocks noChangeArrowheads="1"/>
            </p:cNvSpPr>
            <p:nvPr/>
          </p:nvSpPr>
          <p:spPr bwMode="auto">
            <a:xfrm>
              <a:off x="288" y="110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2400" b="1">
                  <a:solidFill>
                    <a:srgbClr val="660066"/>
                  </a:solidFill>
                  <a:cs typeface="Arial" charset="0"/>
                </a:rPr>
                <a:t>2</a:t>
              </a:r>
            </a:p>
          </p:txBody>
        </p:sp>
        <p:sp>
          <p:nvSpPr>
            <p:cNvPr id="34" name="Text Box 68"/>
            <p:cNvSpPr txBox="1">
              <a:spLocks noChangeArrowheads="1"/>
            </p:cNvSpPr>
            <p:nvPr/>
          </p:nvSpPr>
          <p:spPr bwMode="auto">
            <a:xfrm>
              <a:off x="300" y="68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2400" b="1">
                  <a:solidFill>
                    <a:srgbClr val="660066"/>
                  </a:solidFill>
                  <a:cs typeface="Arial" charset="0"/>
                </a:rPr>
                <a:t>1</a:t>
              </a:r>
            </a:p>
          </p:txBody>
        </p:sp>
      </p:grpSp>
      <p:sp>
        <p:nvSpPr>
          <p:cNvPr id="26" name="Text Box 71"/>
          <p:cNvSpPr txBox="1">
            <a:spLocks noChangeArrowheads="1"/>
          </p:cNvSpPr>
          <p:nvPr/>
        </p:nvSpPr>
        <p:spPr bwMode="auto">
          <a:xfrm>
            <a:off x="5334000" y="3048000"/>
            <a:ext cx="281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a:solidFill>
                  <a:srgbClr val="0000FF"/>
                </a:solidFill>
                <a:latin typeface="Arial" charset="0"/>
                <a:cs typeface="Arial" charset="0"/>
              </a:rPr>
              <a:t>- Met </a:t>
            </a:r>
            <a:r>
              <a:rPr lang="en-US" sz="2000" b="1">
                <a:solidFill>
                  <a:srgbClr val="0000FF"/>
                </a:solidFill>
                <a:latin typeface="Arial" charset="0"/>
                <a:cs typeface="Arial" charset="0"/>
              </a:rPr>
              <a:t>– </a:t>
            </a:r>
            <a:r>
              <a:rPr lang="en-US" sz="2000" b="1">
                <a:solidFill>
                  <a:srgbClr val="FF0000"/>
                </a:solidFill>
                <a:latin typeface="Arial" charset="0"/>
                <a:cs typeface="Arial" charset="0"/>
              </a:rPr>
              <a:t>Asn </a:t>
            </a:r>
            <a:r>
              <a:rPr lang="en-US" sz="2000" b="1" dirty="0">
                <a:solidFill>
                  <a:srgbClr val="0000FF"/>
                </a:solidFill>
                <a:latin typeface="Arial" charset="0"/>
                <a:cs typeface="Arial" charset="0"/>
              </a:rPr>
              <a:t>– </a:t>
            </a:r>
            <a:r>
              <a:rPr lang="en-US" sz="2000" b="1" dirty="0" err="1">
                <a:solidFill>
                  <a:srgbClr val="0000FF"/>
                </a:solidFill>
                <a:latin typeface="Arial" charset="0"/>
                <a:cs typeface="Arial" charset="0"/>
              </a:rPr>
              <a:t>Phe</a:t>
            </a:r>
            <a:r>
              <a:rPr lang="en-US" sz="2000" b="1" dirty="0">
                <a:solidFill>
                  <a:srgbClr val="0000FF"/>
                </a:solidFill>
                <a:latin typeface="Arial" charset="0"/>
                <a:cs typeface="Arial" charset="0"/>
              </a:rPr>
              <a:t> …</a:t>
            </a:r>
          </a:p>
        </p:txBody>
      </p:sp>
      <p:sp>
        <p:nvSpPr>
          <p:cNvPr id="27" name="Text Box 72"/>
          <p:cNvSpPr txBox="1">
            <a:spLocks noChangeArrowheads="1"/>
          </p:cNvSpPr>
          <p:nvPr/>
        </p:nvSpPr>
        <p:spPr bwMode="auto">
          <a:xfrm>
            <a:off x="4133850" y="3048000"/>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err="1">
                <a:solidFill>
                  <a:srgbClr val="0000FF"/>
                </a:solidFill>
                <a:latin typeface="Arial" charset="0"/>
                <a:cs typeface="Arial" charset="0"/>
              </a:rPr>
              <a:t>pôlipeptit</a:t>
            </a:r>
            <a:endParaRPr lang="en-US" sz="2000" b="1" dirty="0">
              <a:solidFill>
                <a:srgbClr val="0000FF"/>
              </a:solidFill>
              <a:latin typeface="Arial" charset="0"/>
              <a:cs typeface="Arial" charset="0"/>
            </a:endParaRPr>
          </a:p>
        </p:txBody>
      </p:sp>
      <p:sp>
        <p:nvSpPr>
          <p:cNvPr id="39" name="Oval 38"/>
          <p:cNvSpPr/>
          <p:nvPr/>
        </p:nvSpPr>
        <p:spPr>
          <a:xfrm>
            <a:off x="2316265" y="1771806"/>
            <a:ext cx="350164" cy="7358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6553200" y="1733550"/>
            <a:ext cx="350164" cy="7358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6"/>
          <p:cNvSpPr>
            <a:spLocks noChangeArrowheads="1"/>
          </p:cNvSpPr>
          <p:nvPr/>
        </p:nvSpPr>
        <p:spPr bwMode="auto">
          <a:xfrm>
            <a:off x="647699" y="609604"/>
            <a:ext cx="286649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200" b="1" i="1">
                <a:solidFill>
                  <a:srgbClr val="0070C0"/>
                </a:solidFill>
                <a:latin typeface="Times New Roman" pitchFamily="18" charset="0"/>
                <a:cs typeface="Times New Roman" pitchFamily="18" charset="0"/>
              </a:rPr>
              <a:t>* </a:t>
            </a:r>
            <a:r>
              <a:rPr lang="pt-BR" sz="2200" b="1" i="1" dirty="0">
                <a:solidFill>
                  <a:srgbClr val="0070C0"/>
                </a:solidFill>
                <a:latin typeface="Times New Roman" pitchFamily="18" charset="0"/>
                <a:cs typeface="Times New Roman" pitchFamily="18" charset="0"/>
              </a:rPr>
              <a:t>Thay </a:t>
            </a:r>
            <a:r>
              <a:rPr lang="pt-BR" sz="2200" b="1" i="1">
                <a:solidFill>
                  <a:srgbClr val="0070C0"/>
                </a:solidFill>
                <a:latin typeface="Times New Roman" pitchFamily="18" charset="0"/>
                <a:cs typeface="Times New Roman" pitchFamily="18" charset="0"/>
              </a:rPr>
              <a:t>thế một </a:t>
            </a:r>
            <a:r>
              <a:rPr lang="pt-BR" sz="2200" b="1" i="1" dirty="0">
                <a:solidFill>
                  <a:srgbClr val="0070C0"/>
                </a:solidFill>
                <a:latin typeface="Times New Roman" pitchFamily="18" charset="0"/>
                <a:cs typeface="Times New Roman" pitchFamily="18" charset="0"/>
              </a:rPr>
              <a:t>cặp nu</a:t>
            </a:r>
            <a:r>
              <a:rPr lang="pt-BR" sz="2200" dirty="0">
                <a:solidFill>
                  <a:srgbClr val="0070C0"/>
                </a:solidFill>
                <a:latin typeface="Times New Roman" pitchFamily="18" charset="0"/>
                <a:cs typeface="Times New Roman" pitchFamily="18" charset="0"/>
              </a:rPr>
              <a:t> </a:t>
            </a:r>
            <a:endParaRPr lang="en-US" sz="2200" dirty="0">
              <a:solidFill>
                <a:srgbClr val="0070C0"/>
              </a:solidFill>
              <a:latin typeface="Times New Roman" pitchFamily="18" charset="0"/>
              <a:cs typeface="Times New Roman" pitchFamily="18" charset="0"/>
            </a:endParaRPr>
          </a:p>
        </p:txBody>
      </p:sp>
      <p:sp>
        <p:nvSpPr>
          <p:cNvPr id="44" name="TextBox 43"/>
          <p:cNvSpPr txBox="1"/>
          <p:nvPr/>
        </p:nvSpPr>
        <p:spPr>
          <a:xfrm>
            <a:off x="457200" y="209554"/>
            <a:ext cx="3048000" cy="430887"/>
          </a:xfrm>
          <a:prstGeom prst="rect">
            <a:avLst/>
          </a:prstGeom>
          <a:noFill/>
        </p:spPr>
        <p:txBody>
          <a:bodyPr wrap="square" rtlCol="0">
            <a:spAutoFit/>
          </a:bodyPr>
          <a:lstStyle/>
          <a:p>
            <a:r>
              <a:rPr lang="en-US" sz="2200" b="1" dirty="0">
                <a:solidFill>
                  <a:srgbClr val="0070C0"/>
                </a:solidFill>
                <a:latin typeface="Times New Roman" pitchFamily="18" charset="0"/>
                <a:cs typeface="Times New Roman" pitchFamily="18" charset="0"/>
              </a:rPr>
              <a:t>2. </a:t>
            </a:r>
            <a:r>
              <a:rPr lang="en-US" sz="2200" b="1" dirty="0" err="1">
                <a:solidFill>
                  <a:srgbClr val="0070C0"/>
                </a:solidFill>
                <a:latin typeface="Times New Roman" pitchFamily="18" charset="0"/>
                <a:cs typeface="Times New Roman" pitchFamily="18" charset="0"/>
              </a:rPr>
              <a:t>Các</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dạng</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đột</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biến</a:t>
            </a:r>
            <a:endParaRPr lang="en-US" sz="2200" b="1" dirty="0">
              <a:solidFill>
                <a:srgbClr val="0070C0"/>
              </a:solidFill>
              <a:latin typeface="Times New Roman" pitchFamily="18" charset="0"/>
              <a:cs typeface="Times New Roman" pitchFamily="18" charset="0"/>
            </a:endParaRPr>
          </a:p>
        </p:txBody>
      </p:sp>
      <p:sp>
        <p:nvSpPr>
          <p:cNvPr id="45" name="Rectangle 12"/>
          <p:cNvSpPr>
            <a:spLocks noChangeArrowheads="1"/>
          </p:cNvSpPr>
          <p:nvPr/>
        </p:nvSpPr>
        <p:spPr bwMode="auto">
          <a:xfrm>
            <a:off x="0" y="3562352"/>
            <a:ext cx="9144000" cy="430887"/>
          </a:xfrm>
          <a:prstGeom prst="rect">
            <a:avLst/>
          </a:prstGeom>
          <a:solidFill>
            <a:srgbClr val="FFFF00"/>
          </a:solidFill>
          <a:ln>
            <a:noFill/>
          </a:ln>
          <a:effectLst/>
        </p:spPr>
        <p:txBody>
          <a:bodyPr wrap="square" anchor="ctr">
            <a:spAutoFit/>
          </a:bodyPr>
          <a:lstStyle/>
          <a:p>
            <a:r>
              <a:rPr lang="nl-NL" sz="2200" b="1" dirty="0">
                <a:solidFill>
                  <a:srgbClr val="FF0000"/>
                </a:solidFill>
                <a:latin typeface="Times New Roman" pitchFamily="18" charset="0"/>
                <a:cs typeface="Times New Roman" pitchFamily="18" charset="0"/>
              </a:rPr>
              <a:t>    + Thay đổi 1 a.a :</a:t>
            </a:r>
            <a:r>
              <a:rPr lang="nl-NL" sz="2200" b="1" dirty="0">
                <a:latin typeface="Times New Roman" pitchFamily="18" charset="0"/>
                <a:cs typeface="Times New Roman" pitchFamily="18" charset="0"/>
              </a:rPr>
              <a:t> Nếu bộ ba ĐB mã hóa a.a </a:t>
            </a:r>
            <a:r>
              <a:rPr lang="nl-NL" sz="2200" b="1" u="sng" dirty="0">
                <a:solidFill>
                  <a:srgbClr val="FF0000"/>
                </a:solidFill>
                <a:latin typeface="Times New Roman" pitchFamily="18" charset="0"/>
                <a:cs typeface="Times New Roman" pitchFamily="18" charset="0"/>
              </a:rPr>
              <a:t>khác loại</a:t>
            </a:r>
            <a:r>
              <a:rPr lang="nl-NL" sz="2200" b="1" dirty="0">
                <a:latin typeface="Times New Roman" pitchFamily="18" charset="0"/>
                <a:cs typeface="Times New Roman" pitchFamily="18" charset="0"/>
              </a:rPr>
              <a:t> với bộ ba ban đầu</a:t>
            </a:r>
            <a:endParaRPr lang="en-US" sz="2200" b="1" dirty="0">
              <a:latin typeface="Times New Roman" pitchFamily="18" charset="0"/>
              <a:cs typeface="Times New Roman" pitchFamily="18" charset="0"/>
            </a:endParaRPr>
          </a:p>
        </p:txBody>
      </p:sp>
      <p:sp>
        <p:nvSpPr>
          <p:cNvPr id="46" name="Rectangle 12"/>
          <p:cNvSpPr>
            <a:spLocks noChangeArrowheads="1"/>
          </p:cNvSpPr>
          <p:nvPr/>
        </p:nvSpPr>
        <p:spPr bwMode="auto">
          <a:xfrm>
            <a:off x="0" y="4122065"/>
            <a:ext cx="8991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nl-NL" sz="2200" b="1" dirty="0">
                <a:solidFill>
                  <a:srgbClr val="FF0000"/>
                </a:solidFill>
                <a:latin typeface="Times New Roman" pitchFamily="18" charset="0"/>
                <a:cs typeface="Times New Roman" pitchFamily="18" charset="0"/>
              </a:rPr>
              <a:t>    </a:t>
            </a:r>
            <a:r>
              <a:rPr lang="nl-NL" sz="2200" b="1" dirty="0">
                <a:solidFill>
                  <a:schemeClr val="accent5">
                    <a:lumMod val="75000"/>
                  </a:schemeClr>
                </a:solidFill>
                <a:latin typeface="Times New Roman" pitchFamily="18" charset="0"/>
                <a:cs typeface="Times New Roman" pitchFamily="18" charset="0"/>
              </a:rPr>
              <a:t>VD: bộ ba trước </a:t>
            </a:r>
            <a:r>
              <a:rPr lang="nl-NL" sz="2200" b="1">
                <a:solidFill>
                  <a:schemeClr val="accent5">
                    <a:lumMod val="75000"/>
                  </a:schemeClr>
                </a:solidFill>
                <a:latin typeface="Times New Roman" pitchFamily="18" charset="0"/>
                <a:cs typeface="Times New Roman" pitchFamily="18" charset="0"/>
              </a:rPr>
              <a:t>ĐB: AAG - Lys </a:t>
            </a:r>
            <a:r>
              <a:rPr lang="nl-NL" sz="2200" b="1" dirty="0">
                <a:solidFill>
                  <a:schemeClr val="accent5">
                    <a:lumMod val="75000"/>
                  </a:schemeClr>
                </a:solidFill>
                <a:latin typeface="Times New Roman" pitchFamily="18" charset="0"/>
                <a:cs typeface="Times New Roman" pitchFamily="18" charset="0"/>
                <a:sym typeface="Wingdings" pitchFamily="2" charset="2"/>
              </a:rPr>
              <a:t> Sau ĐB</a:t>
            </a:r>
            <a:r>
              <a:rPr lang="nl-NL" sz="2200" b="1">
                <a:solidFill>
                  <a:schemeClr val="accent5">
                    <a:lumMod val="75000"/>
                  </a:schemeClr>
                </a:solidFill>
                <a:latin typeface="Times New Roman" pitchFamily="18" charset="0"/>
                <a:cs typeface="Times New Roman" pitchFamily="18" charset="0"/>
                <a:sym typeface="Wingdings" pitchFamily="2" charset="2"/>
              </a:rPr>
              <a:t>: AAU – Asn.</a:t>
            </a:r>
            <a:r>
              <a:rPr lang="nl-NL" sz="2200" b="1">
                <a:solidFill>
                  <a:schemeClr val="accent5">
                    <a:lumMod val="75000"/>
                  </a:schemeClr>
                </a:solidFill>
                <a:latin typeface="Times New Roman" pitchFamily="18" charset="0"/>
                <a:cs typeface="Times New Roman" pitchFamily="18" charset="0"/>
              </a:rPr>
              <a:t> </a:t>
            </a:r>
            <a:endParaRPr lang="en-US" sz="2200" b="1" dirty="0">
              <a:solidFill>
                <a:schemeClr val="accent5">
                  <a:lumMod val="75000"/>
                </a:schemeClr>
              </a:solidFill>
              <a:latin typeface="Times New Roman" pitchFamily="18" charset="0"/>
              <a:cs typeface="Times New Roman" pitchFamily="18" charset="0"/>
            </a:endParaRPr>
          </a:p>
        </p:txBody>
      </p:sp>
      <p:sp>
        <p:nvSpPr>
          <p:cNvPr id="40" name="Text Box 33"/>
          <p:cNvSpPr txBox="1">
            <a:spLocks noChangeArrowheads="1"/>
          </p:cNvSpPr>
          <p:nvPr/>
        </p:nvSpPr>
        <p:spPr bwMode="auto">
          <a:xfrm>
            <a:off x="974362" y="1425321"/>
            <a:ext cx="2436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sz="2000" b="1">
                <a:latin typeface="Times New Roman" pitchFamily="18" charset="0"/>
              </a:rPr>
              <a:t>1  2  3  4  5  6   7  8  9 </a:t>
            </a:r>
          </a:p>
        </p:txBody>
      </p:sp>
      <p:sp>
        <p:nvSpPr>
          <p:cNvPr id="41" name="Text Box 33"/>
          <p:cNvSpPr txBox="1">
            <a:spLocks noChangeArrowheads="1"/>
          </p:cNvSpPr>
          <p:nvPr/>
        </p:nvSpPr>
        <p:spPr bwMode="auto">
          <a:xfrm>
            <a:off x="5259501" y="1459061"/>
            <a:ext cx="2436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sz="2000" b="1">
                <a:latin typeface="Times New Roman" pitchFamily="18" charset="0"/>
              </a:rPr>
              <a:t>1  2  3  4  5  6   7  8  9 </a:t>
            </a:r>
          </a:p>
        </p:txBody>
      </p:sp>
    </p:spTree>
    <p:custDataLst>
      <p:tags r:id="rId1"/>
    </p:custDataLst>
    <p:extLst>
      <p:ext uri="{BB962C8B-B14F-4D97-AF65-F5344CB8AC3E}">
        <p14:creationId xmlns:p14="http://schemas.microsoft.com/office/powerpoint/2010/main" val="429520884"/>
      </p:ext>
    </p:extLst>
  </p:cSld>
  <p:clrMapOvr>
    <a:masterClrMapping/>
  </p:clrMapOvr>
  <mc:AlternateContent xmlns:mc="http://schemas.openxmlformats.org/markup-compatibility/2006" xmlns:p14="http://schemas.microsoft.com/office/powerpoint/2010/main">
    <mc:Choice Requires="p14">
      <p:transition spd="slow" p14:dur="2000" advTm="89568"/>
    </mc:Choice>
    <mc:Fallback xmlns="">
      <p:transition spd="slow" advTm="895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par>
                          <p:cTn id="42" fill="hold">
                            <p:stCondLst>
                              <p:cond delay="500"/>
                            </p:stCondLst>
                            <p:childTnLst>
                              <p:par>
                                <p:cTn id="43" presetID="42" presetClass="entr" presetSubtype="0"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childTnLst>
                          </p:cTn>
                        </p:par>
                        <p:par>
                          <p:cTn id="69" fill="hold">
                            <p:stCondLst>
                              <p:cond delay="500"/>
                            </p:stCondLst>
                            <p:childTnLst>
                              <p:par>
                                <p:cTn id="70" presetID="2" presetClass="entr" presetSubtype="4"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9" grpId="0"/>
      <p:bldP spid="20" grpId="0"/>
      <p:bldP spid="23" grpId="0"/>
      <p:bldP spid="24" grpId="0"/>
      <p:bldP spid="26" grpId="0"/>
      <p:bldP spid="27" grpId="0"/>
      <p:bldP spid="39" grpId="0" animBg="1"/>
      <p:bldP spid="42" grpId="0" animBg="1"/>
      <p:bldP spid="45" grpId="0" animBg="1"/>
      <p:bldP spid="46"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6"/>
          <p:cNvSpPr>
            <a:spLocks noChangeShapeType="1"/>
          </p:cNvSpPr>
          <p:nvPr/>
        </p:nvSpPr>
        <p:spPr bwMode="auto">
          <a:xfrm>
            <a:off x="3733800" y="2114550"/>
            <a:ext cx="1066800" cy="0"/>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 name="Text Box 54"/>
          <p:cNvSpPr txBox="1">
            <a:spLocks noChangeArrowheads="1"/>
          </p:cNvSpPr>
          <p:nvPr/>
        </p:nvSpPr>
        <p:spPr bwMode="auto">
          <a:xfrm>
            <a:off x="952500" y="2571750"/>
            <a:ext cx="29035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A U G </a:t>
            </a:r>
            <a:r>
              <a:rPr lang="en-US" sz="2000" b="1" dirty="0">
                <a:solidFill>
                  <a:srgbClr val="FF3300"/>
                </a:solidFill>
                <a:latin typeface="Arial" charset="0"/>
                <a:cs typeface="Arial" charset="0"/>
              </a:rPr>
              <a:t>A </a:t>
            </a:r>
            <a:r>
              <a:rPr lang="en-US" sz="2000" b="1" dirty="0" err="1">
                <a:solidFill>
                  <a:srgbClr val="FF3300"/>
                </a:solidFill>
                <a:latin typeface="Arial" charset="0"/>
                <a:cs typeface="Arial" charset="0"/>
              </a:rPr>
              <a:t>A</a:t>
            </a:r>
            <a:r>
              <a:rPr lang="en-US" sz="2000" b="1" dirty="0">
                <a:solidFill>
                  <a:srgbClr val="FF3300"/>
                </a:solidFill>
                <a:latin typeface="Arial" charset="0"/>
                <a:cs typeface="Arial" charset="0"/>
              </a:rPr>
              <a:t> G</a:t>
            </a:r>
            <a:r>
              <a:rPr lang="en-US" sz="2000" b="1" dirty="0">
                <a:solidFill>
                  <a:prstClr val="black"/>
                </a:solidFill>
                <a:latin typeface="Arial" charset="0"/>
                <a:cs typeface="Arial" charset="0"/>
              </a:rPr>
              <a:t> U </a:t>
            </a:r>
            <a:r>
              <a:rPr lang="en-US" sz="2000" b="1" err="1">
                <a:solidFill>
                  <a:prstClr val="black"/>
                </a:solidFill>
                <a:latin typeface="Arial" charset="0"/>
                <a:cs typeface="Arial" charset="0"/>
              </a:rPr>
              <a:t>U</a:t>
            </a:r>
            <a:r>
              <a:rPr lang="en-US" sz="2000" b="1">
                <a:solidFill>
                  <a:prstClr val="black"/>
                </a:solidFill>
                <a:latin typeface="Arial" charset="0"/>
                <a:cs typeface="Arial" charset="0"/>
              </a:rPr>
              <a:t> U …</a:t>
            </a:r>
            <a:endParaRPr lang="en-US" sz="2000" b="1" dirty="0">
              <a:solidFill>
                <a:prstClr val="black"/>
              </a:solidFill>
              <a:latin typeface="Arial" charset="0"/>
              <a:cs typeface="Arial" charset="0"/>
            </a:endParaRPr>
          </a:p>
        </p:txBody>
      </p:sp>
      <p:sp>
        <p:nvSpPr>
          <p:cNvPr id="6" name="Text Box 55"/>
          <p:cNvSpPr txBox="1">
            <a:spLocks noChangeArrowheads="1"/>
          </p:cNvSpPr>
          <p:nvPr/>
        </p:nvSpPr>
        <p:spPr bwMode="auto">
          <a:xfrm>
            <a:off x="152400" y="2590801"/>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err="1">
                <a:solidFill>
                  <a:srgbClr val="0000FF"/>
                </a:solidFill>
                <a:latin typeface="Arial" charset="0"/>
                <a:cs typeface="Arial" charset="0"/>
              </a:rPr>
              <a:t>mARN</a:t>
            </a:r>
            <a:endParaRPr lang="en-US" sz="2000" b="1" dirty="0">
              <a:solidFill>
                <a:srgbClr val="0000FF"/>
              </a:solidFill>
              <a:latin typeface="Arial" charset="0"/>
              <a:cs typeface="Arial" charset="0"/>
            </a:endParaRPr>
          </a:p>
        </p:txBody>
      </p:sp>
      <p:grpSp>
        <p:nvGrpSpPr>
          <p:cNvPr id="7" name="Group 57"/>
          <p:cNvGrpSpPr>
            <a:grpSpLocks/>
          </p:cNvGrpSpPr>
          <p:nvPr/>
        </p:nvGrpSpPr>
        <p:grpSpPr bwMode="auto">
          <a:xfrm>
            <a:off x="476250" y="1152532"/>
            <a:ext cx="3417888" cy="1443038"/>
            <a:chOff x="288" y="280"/>
            <a:chExt cx="2153" cy="1212"/>
          </a:xfrm>
        </p:grpSpPr>
        <p:sp>
          <p:nvSpPr>
            <p:cNvPr id="8" name="Text Box 58"/>
            <p:cNvSpPr txBox="1">
              <a:spLocks noChangeArrowheads="1"/>
            </p:cNvSpPr>
            <p:nvPr/>
          </p:nvSpPr>
          <p:spPr bwMode="auto">
            <a:xfrm>
              <a:off x="342" y="280"/>
              <a:ext cx="196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000" b="1">
                  <a:solidFill>
                    <a:srgbClr val="660033"/>
                  </a:solidFill>
                  <a:cs typeface="Arial" charset="0"/>
                </a:rPr>
                <a:t>Gen ban đầu</a:t>
              </a:r>
            </a:p>
          </p:txBody>
        </p:sp>
        <p:grpSp>
          <p:nvGrpSpPr>
            <p:cNvPr id="9" name="Group 59"/>
            <p:cNvGrpSpPr>
              <a:grpSpLocks/>
            </p:cNvGrpSpPr>
            <p:nvPr/>
          </p:nvGrpSpPr>
          <p:grpSpPr bwMode="auto">
            <a:xfrm>
              <a:off x="591" y="804"/>
              <a:ext cx="1845" cy="336"/>
              <a:chOff x="576" y="829"/>
              <a:chExt cx="1776" cy="336"/>
            </a:xfrm>
          </p:grpSpPr>
          <p:sp>
            <p:nvSpPr>
              <p:cNvPr id="17" name="Line 60"/>
              <p:cNvSpPr>
                <a:spLocks noChangeShapeType="1"/>
              </p:cNvSpPr>
              <p:nvPr/>
            </p:nvSpPr>
            <p:spPr bwMode="auto">
              <a:xfrm>
                <a:off x="576" y="851"/>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 name="Text Box 61"/>
              <p:cNvSpPr txBox="1">
                <a:spLocks noChangeArrowheads="1"/>
              </p:cNvSpPr>
              <p:nvPr/>
            </p:nvSpPr>
            <p:spPr bwMode="auto">
              <a:xfrm>
                <a:off x="591" y="829"/>
                <a:ext cx="1761"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solidFill>
                      <a:prstClr val="black"/>
                    </a:solidFill>
                    <a:latin typeface="Arial" charset="0"/>
                    <a:cs typeface="Arial" charset="0"/>
                  </a:rPr>
                  <a:t>A T G  </a:t>
                </a:r>
                <a:r>
                  <a:rPr lang="en-US" sz="2000" b="1">
                    <a:solidFill>
                      <a:srgbClr val="FF3300"/>
                    </a:solidFill>
                    <a:latin typeface="Arial" charset="0"/>
                    <a:cs typeface="Arial" charset="0"/>
                  </a:rPr>
                  <a:t>A A G</a:t>
                </a:r>
                <a:r>
                  <a:rPr lang="en-US" sz="2000" b="1">
                    <a:solidFill>
                      <a:prstClr val="black"/>
                    </a:solidFill>
                    <a:latin typeface="Arial" charset="0"/>
                    <a:cs typeface="Arial" charset="0"/>
                  </a:rPr>
                  <a:t>  T T T …</a:t>
                </a:r>
              </a:p>
            </p:txBody>
          </p:sp>
        </p:grpSp>
        <p:grpSp>
          <p:nvGrpSpPr>
            <p:cNvPr id="10" name="Group 62"/>
            <p:cNvGrpSpPr>
              <a:grpSpLocks/>
            </p:cNvGrpSpPr>
            <p:nvPr/>
          </p:nvGrpSpPr>
          <p:grpSpPr bwMode="auto">
            <a:xfrm>
              <a:off x="576" y="1000"/>
              <a:ext cx="1865" cy="336"/>
              <a:chOff x="576" y="1047"/>
              <a:chExt cx="1796" cy="336"/>
            </a:xfrm>
          </p:grpSpPr>
          <p:sp>
            <p:nvSpPr>
              <p:cNvPr id="15" name="Line 63"/>
              <p:cNvSpPr>
                <a:spLocks noChangeShapeType="1"/>
              </p:cNvSpPr>
              <p:nvPr/>
            </p:nvSpPr>
            <p:spPr bwMode="auto">
              <a:xfrm>
                <a:off x="576" y="1318"/>
                <a:ext cx="1488"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 name="Text Box 64"/>
              <p:cNvSpPr txBox="1">
                <a:spLocks noChangeArrowheads="1"/>
              </p:cNvSpPr>
              <p:nvPr/>
            </p:nvSpPr>
            <p:spPr bwMode="auto">
              <a:xfrm>
                <a:off x="611" y="1047"/>
                <a:ext cx="1761"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T A </a:t>
                </a:r>
                <a:r>
                  <a:rPr lang="en-US" sz="2000" b="1">
                    <a:solidFill>
                      <a:prstClr val="black"/>
                    </a:solidFill>
                    <a:latin typeface="Arial" charset="0"/>
                    <a:cs typeface="Arial" charset="0"/>
                  </a:rPr>
                  <a:t>X  </a:t>
                </a:r>
                <a:r>
                  <a:rPr lang="en-US" sz="2000" b="1">
                    <a:solidFill>
                      <a:srgbClr val="FF3300"/>
                    </a:solidFill>
                    <a:latin typeface="Arial" charset="0"/>
                    <a:cs typeface="Arial" charset="0"/>
                  </a:rPr>
                  <a:t>T </a:t>
                </a:r>
                <a:r>
                  <a:rPr lang="en-US" sz="2000" b="1" err="1">
                    <a:solidFill>
                      <a:srgbClr val="FF3300"/>
                    </a:solidFill>
                    <a:latin typeface="Arial" charset="0"/>
                    <a:cs typeface="Arial" charset="0"/>
                  </a:rPr>
                  <a:t>T</a:t>
                </a:r>
                <a:r>
                  <a:rPr lang="en-US" sz="2000" b="1">
                    <a:solidFill>
                      <a:srgbClr val="FF3300"/>
                    </a:solidFill>
                    <a:latin typeface="Arial" charset="0"/>
                    <a:cs typeface="Arial" charset="0"/>
                  </a:rPr>
                  <a:t>  X</a:t>
                </a:r>
                <a:r>
                  <a:rPr lang="en-US" sz="2000" b="1">
                    <a:solidFill>
                      <a:prstClr val="black"/>
                    </a:solidFill>
                    <a:latin typeface="Arial" charset="0"/>
                    <a:cs typeface="Arial" charset="0"/>
                  </a:rPr>
                  <a:t>  A </a:t>
                </a:r>
                <a:r>
                  <a:rPr lang="en-US" sz="2000" b="1" err="1">
                    <a:solidFill>
                      <a:prstClr val="black"/>
                    </a:solidFill>
                    <a:latin typeface="Arial" charset="0"/>
                    <a:cs typeface="Arial" charset="0"/>
                  </a:rPr>
                  <a:t>A</a:t>
                </a:r>
                <a:r>
                  <a:rPr lang="en-US" sz="2000" b="1">
                    <a:solidFill>
                      <a:prstClr val="black"/>
                    </a:solidFill>
                    <a:latin typeface="Arial" charset="0"/>
                    <a:cs typeface="Arial" charset="0"/>
                  </a:rPr>
                  <a:t> A …</a:t>
                </a:r>
                <a:endParaRPr lang="en-US" sz="2000" b="1" dirty="0">
                  <a:solidFill>
                    <a:prstClr val="black"/>
                  </a:solidFill>
                  <a:latin typeface="Arial" charset="0"/>
                  <a:cs typeface="Arial" charset="0"/>
                </a:endParaRPr>
              </a:p>
            </p:txBody>
          </p:sp>
        </p:grpSp>
        <p:sp>
          <p:nvSpPr>
            <p:cNvPr id="13" name="Text Box 67"/>
            <p:cNvSpPr txBox="1">
              <a:spLocks noChangeArrowheads="1"/>
            </p:cNvSpPr>
            <p:nvPr/>
          </p:nvSpPr>
          <p:spPr bwMode="auto">
            <a:xfrm>
              <a:off x="288" y="110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solidFill>
                    <a:srgbClr val="660066"/>
                  </a:solidFill>
                  <a:cs typeface="Arial" charset="0"/>
                </a:rPr>
                <a:t>2</a:t>
              </a:r>
            </a:p>
          </p:txBody>
        </p:sp>
        <p:sp>
          <p:nvSpPr>
            <p:cNvPr id="14" name="Text Box 68"/>
            <p:cNvSpPr txBox="1">
              <a:spLocks noChangeArrowheads="1"/>
            </p:cNvSpPr>
            <p:nvPr/>
          </p:nvSpPr>
          <p:spPr bwMode="auto">
            <a:xfrm>
              <a:off x="300" y="68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solidFill>
                    <a:srgbClr val="660066"/>
                  </a:solidFill>
                  <a:cs typeface="Arial" charset="0"/>
                </a:rPr>
                <a:t>1</a:t>
              </a:r>
            </a:p>
          </p:txBody>
        </p:sp>
      </p:grpSp>
      <p:sp>
        <p:nvSpPr>
          <p:cNvPr id="19" name="Text Box 71"/>
          <p:cNvSpPr txBox="1">
            <a:spLocks noChangeArrowheads="1"/>
          </p:cNvSpPr>
          <p:nvPr/>
        </p:nvSpPr>
        <p:spPr bwMode="auto">
          <a:xfrm>
            <a:off x="1066800" y="3048001"/>
            <a:ext cx="281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solidFill>
                  <a:srgbClr val="0000FF"/>
                </a:solidFill>
                <a:latin typeface="Arial" charset="0"/>
                <a:cs typeface="Arial" charset="0"/>
              </a:rPr>
              <a:t>- Met– </a:t>
            </a:r>
            <a:r>
              <a:rPr lang="en-US" sz="2000" b="1" dirty="0">
                <a:solidFill>
                  <a:srgbClr val="FF0000"/>
                </a:solidFill>
                <a:latin typeface="Arial" charset="0"/>
                <a:cs typeface="Arial" charset="0"/>
              </a:rPr>
              <a:t>Lys </a:t>
            </a:r>
            <a:r>
              <a:rPr lang="en-US" sz="2000" b="1" dirty="0">
                <a:solidFill>
                  <a:srgbClr val="0000FF"/>
                </a:solidFill>
                <a:latin typeface="Arial" charset="0"/>
                <a:cs typeface="Arial" charset="0"/>
              </a:rPr>
              <a:t>– </a:t>
            </a:r>
            <a:r>
              <a:rPr lang="en-US" sz="2000" b="1" dirty="0" err="1">
                <a:solidFill>
                  <a:srgbClr val="0000FF"/>
                </a:solidFill>
                <a:latin typeface="Arial" charset="0"/>
                <a:cs typeface="Arial" charset="0"/>
              </a:rPr>
              <a:t>Phe</a:t>
            </a:r>
            <a:r>
              <a:rPr lang="en-US" sz="2000" b="1" dirty="0">
                <a:solidFill>
                  <a:srgbClr val="0000FF"/>
                </a:solidFill>
                <a:latin typeface="Arial" charset="0"/>
                <a:cs typeface="Arial" charset="0"/>
              </a:rPr>
              <a:t> …</a:t>
            </a:r>
          </a:p>
        </p:txBody>
      </p:sp>
      <p:sp>
        <p:nvSpPr>
          <p:cNvPr id="20" name="Text Box 72"/>
          <p:cNvSpPr txBox="1">
            <a:spLocks noChangeArrowheads="1"/>
          </p:cNvSpPr>
          <p:nvPr/>
        </p:nvSpPr>
        <p:spPr bwMode="auto">
          <a:xfrm>
            <a:off x="-76200" y="3048001"/>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err="1">
                <a:solidFill>
                  <a:srgbClr val="0000FF"/>
                </a:solidFill>
                <a:latin typeface="Arial" charset="0"/>
                <a:cs typeface="Arial" charset="0"/>
              </a:rPr>
              <a:t>pôlipeptit</a:t>
            </a:r>
            <a:endParaRPr lang="en-US" sz="2000" b="1" dirty="0">
              <a:solidFill>
                <a:srgbClr val="0000FF"/>
              </a:solidFill>
              <a:latin typeface="Arial" charset="0"/>
              <a:cs typeface="Arial" charset="0"/>
            </a:endParaRPr>
          </a:p>
        </p:txBody>
      </p:sp>
      <p:sp>
        <p:nvSpPr>
          <p:cNvPr id="23" name="Text Box 54"/>
          <p:cNvSpPr txBox="1">
            <a:spLocks noChangeArrowheads="1"/>
          </p:cNvSpPr>
          <p:nvPr/>
        </p:nvSpPr>
        <p:spPr bwMode="auto">
          <a:xfrm>
            <a:off x="5334000" y="2615803"/>
            <a:ext cx="243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a:solidFill>
                  <a:prstClr val="black"/>
                </a:solidFill>
                <a:latin typeface="Arial" charset="0"/>
                <a:cs typeface="Arial" charset="0"/>
              </a:rPr>
              <a:t>A U </a:t>
            </a:r>
            <a:r>
              <a:rPr lang="en-US" sz="2000" b="1">
                <a:solidFill>
                  <a:prstClr val="black"/>
                </a:solidFill>
                <a:latin typeface="Arial" charset="0"/>
                <a:cs typeface="Arial" charset="0"/>
              </a:rPr>
              <a:t>G </a:t>
            </a:r>
            <a:r>
              <a:rPr lang="en-US" sz="2000" b="1">
                <a:solidFill>
                  <a:srgbClr val="FF3300"/>
                </a:solidFill>
                <a:latin typeface="Arial" charset="0"/>
                <a:cs typeface="Arial" charset="0"/>
              </a:rPr>
              <a:t>U </a:t>
            </a:r>
            <a:r>
              <a:rPr lang="en-US" sz="2000" b="1" err="1">
                <a:solidFill>
                  <a:srgbClr val="FF3300"/>
                </a:solidFill>
                <a:latin typeface="Arial" charset="0"/>
                <a:cs typeface="Arial" charset="0"/>
              </a:rPr>
              <a:t>A</a:t>
            </a:r>
            <a:r>
              <a:rPr lang="en-US" sz="2000" b="1">
                <a:solidFill>
                  <a:srgbClr val="FF3300"/>
                </a:solidFill>
                <a:latin typeface="Arial" charset="0"/>
                <a:cs typeface="Arial" charset="0"/>
              </a:rPr>
              <a:t> G</a:t>
            </a:r>
            <a:r>
              <a:rPr lang="en-US" sz="2000" b="1">
                <a:solidFill>
                  <a:prstClr val="black"/>
                </a:solidFill>
                <a:latin typeface="Arial" charset="0"/>
                <a:cs typeface="Arial" charset="0"/>
              </a:rPr>
              <a:t> </a:t>
            </a:r>
            <a:r>
              <a:rPr lang="en-US" sz="2000" b="1" dirty="0">
                <a:solidFill>
                  <a:prstClr val="black"/>
                </a:solidFill>
                <a:latin typeface="Arial" charset="0"/>
                <a:cs typeface="Arial" charset="0"/>
              </a:rPr>
              <a:t>U </a:t>
            </a:r>
            <a:r>
              <a:rPr lang="en-US" sz="2000" b="1" dirty="0" err="1">
                <a:solidFill>
                  <a:prstClr val="black"/>
                </a:solidFill>
                <a:latin typeface="Arial" charset="0"/>
                <a:cs typeface="Arial" charset="0"/>
              </a:rPr>
              <a:t>U</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U</a:t>
            </a:r>
            <a:endParaRPr lang="en-US" sz="2000" b="1" dirty="0">
              <a:solidFill>
                <a:prstClr val="black"/>
              </a:solidFill>
              <a:latin typeface="Arial" charset="0"/>
              <a:cs typeface="Arial" charset="0"/>
            </a:endParaRPr>
          </a:p>
        </p:txBody>
      </p:sp>
      <p:sp>
        <p:nvSpPr>
          <p:cNvPr id="24" name="Text Box 55"/>
          <p:cNvSpPr txBox="1">
            <a:spLocks noChangeArrowheads="1"/>
          </p:cNvSpPr>
          <p:nvPr/>
        </p:nvSpPr>
        <p:spPr bwMode="auto">
          <a:xfrm>
            <a:off x="4267200" y="2590800"/>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err="1">
                <a:solidFill>
                  <a:srgbClr val="0000FF"/>
                </a:solidFill>
                <a:latin typeface="Arial" charset="0"/>
                <a:cs typeface="Arial" charset="0"/>
              </a:rPr>
              <a:t>mARN</a:t>
            </a:r>
            <a:endParaRPr lang="en-US" sz="2000" b="1" dirty="0">
              <a:solidFill>
                <a:srgbClr val="0000FF"/>
              </a:solidFill>
              <a:latin typeface="Arial" charset="0"/>
              <a:cs typeface="Arial" charset="0"/>
            </a:endParaRPr>
          </a:p>
        </p:txBody>
      </p:sp>
      <p:grpSp>
        <p:nvGrpSpPr>
          <p:cNvPr id="25" name="Group 24"/>
          <p:cNvGrpSpPr>
            <a:grpSpLocks/>
          </p:cNvGrpSpPr>
          <p:nvPr/>
        </p:nvGrpSpPr>
        <p:grpSpPr bwMode="auto">
          <a:xfrm>
            <a:off x="4724400" y="1123950"/>
            <a:ext cx="3962400" cy="1471614"/>
            <a:chOff x="288" y="256"/>
            <a:chExt cx="2496" cy="1236"/>
          </a:xfrm>
        </p:grpSpPr>
        <p:sp>
          <p:nvSpPr>
            <p:cNvPr id="28" name="Text Box 58"/>
            <p:cNvSpPr txBox="1">
              <a:spLocks noChangeArrowheads="1"/>
            </p:cNvSpPr>
            <p:nvPr/>
          </p:nvSpPr>
          <p:spPr bwMode="auto">
            <a:xfrm>
              <a:off x="342" y="256"/>
              <a:ext cx="196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2000" b="1">
                  <a:solidFill>
                    <a:srgbClr val="660033"/>
                  </a:solidFill>
                  <a:cs typeface="Arial" charset="0"/>
                </a:rPr>
                <a:t>Gen sau đột biến</a:t>
              </a:r>
            </a:p>
          </p:txBody>
        </p:sp>
        <p:grpSp>
          <p:nvGrpSpPr>
            <p:cNvPr id="29" name="Group 28"/>
            <p:cNvGrpSpPr>
              <a:grpSpLocks/>
            </p:cNvGrpSpPr>
            <p:nvPr/>
          </p:nvGrpSpPr>
          <p:grpSpPr bwMode="auto">
            <a:xfrm>
              <a:off x="591" y="804"/>
              <a:ext cx="2037" cy="336"/>
              <a:chOff x="576" y="829"/>
              <a:chExt cx="1961" cy="336"/>
            </a:xfrm>
          </p:grpSpPr>
          <p:sp>
            <p:nvSpPr>
              <p:cNvPr id="37" name="Line 60"/>
              <p:cNvSpPr>
                <a:spLocks noChangeShapeType="1"/>
              </p:cNvSpPr>
              <p:nvPr/>
            </p:nvSpPr>
            <p:spPr bwMode="auto">
              <a:xfrm>
                <a:off x="576" y="851"/>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endParaRPr>
              </a:p>
            </p:txBody>
          </p:sp>
          <p:sp>
            <p:nvSpPr>
              <p:cNvPr id="38" name="Text Box 61"/>
              <p:cNvSpPr txBox="1">
                <a:spLocks noChangeArrowheads="1"/>
              </p:cNvSpPr>
              <p:nvPr/>
            </p:nvSpPr>
            <p:spPr bwMode="auto">
              <a:xfrm>
                <a:off x="584" y="829"/>
                <a:ext cx="1953"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a:solidFill>
                      <a:prstClr val="black"/>
                    </a:solidFill>
                    <a:latin typeface="Arial" charset="0"/>
                    <a:cs typeface="Arial" charset="0"/>
                  </a:rPr>
                  <a:t>A T G  </a:t>
                </a:r>
                <a:r>
                  <a:rPr lang="en-US" sz="2000" b="1">
                    <a:solidFill>
                      <a:srgbClr val="FF3300"/>
                    </a:solidFill>
                    <a:latin typeface="Arial" charset="0"/>
                    <a:cs typeface="Arial" charset="0"/>
                  </a:rPr>
                  <a:t>T A G</a:t>
                </a:r>
                <a:r>
                  <a:rPr lang="en-US" sz="2000" b="1">
                    <a:solidFill>
                      <a:prstClr val="black"/>
                    </a:solidFill>
                    <a:latin typeface="Arial" charset="0"/>
                    <a:cs typeface="Arial" charset="0"/>
                  </a:rPr>
                  <a:t>  T T T …</a:t>
                </a:r>
              </a:p>
            </p:txBody>
          </p:sp>
        </p:grpSp>
        <p:grpSp>
          <p:nvGrpSpPr>
            <p:cNvPr id="30" name="Group 29"/>
            <p:cNvGrpSpPr>
              <a:grpSpLocks/>
            </p:cNvGrpSpPr>
            <p:nvPr/>
          </p:nvGrpSpPr>
          <p:grpSpPr bwMode="auto">
            <a:xfrm>
              <a:off x="576" y="986"/>
              <a:ext cx="2064" cy="336"/>
              <a:chOff x="576" y="1033"/>
              <a:chExt cx="1987" cy="336"/>
            </a:xfrm>
          </p:grpSpPr>
          <p:sp>
            <p:nvSpPr>
              <p:cNvPr id="35" name="Line 63"/>
              <p:cNvSpPr>
                <a:spLocks noChangeShapeType="1"/>
              </p:cNvSpPr>
              <p:nvPr/>
            </p:nvSpPr>
            <p:spPr bwMode="auto">
              <a:xfrm>
                <a:off x="576" y="1318"/>
                <a:ext cx="1488"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endParaRPr>
              </a:p>
            </p:txBody>
          </p:sp>
          <p:sp>
            <p:nvSpPr>
              <p:cNvPr id="36" name="Text Box 64"/>
              <p:cNvSpPr txBox="1">
                <a:spLocks noChangeArrowheads="1"/>
              </p:cNvSpPr>
              <p:nvPr/>
            </p:nvSpPr>
            <p:spPr bwMode="auto">
              <a:xfrm>
                <a:off x="610" y="1033"/>
                <a:ext cx="1953"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a:solidFill>
                      <a:prstClr val="black"/>
                    </a:solidFill>
                    <a:latin typeface="Arial" charset="0"/>
                    <a:cs typeface="Arial" charset="0"/>
                  </a:rPr>
                  <a:t>T A </a:t>
                </a:r>
                <a:r>
                  <a:rPr lang="en-US" sz="2000" b="1">
                    <a:solidFill>
                      <a:prstClr val="black"/>
                    </a:solidFill>
                    <a:latin typeface="Arial" charset="0"/>
                    <a:cs typeface="Arial" charset="0"/>
                  </a:rPr>
                  <a:t>X  </a:t>
                </a:r>
                <a:r>
                  <a:rPr lang="en-US" sz="2000" b="1">
                    <a:solidFill>
                      <a:srgbClr val="FF0000"/>
                    </a:solidFill>
                    <a:latin typeface="Arial" charset="0"/>
                    <a:cs typeface="Arial" charset="0"/>
                  </a:rPr>
                  <a:t>A</a:t>
                </a:r>
                <a:r>
                  <a:rPr lang="en-US" sz="2000" b="1">
                    <a:solidFill>
                      <a:srgbClr val="FF3300"/>
                    </a:solidFill>
                    <a:latin typeface="Arial" charset="0"/>
                    <a:cs typeface="Arial" charset="0"/>
                  </a:rPr>
                  <a:t> </a:t>
                </a:r>
                <a:r>
                  <a:rPr lang="en-US" sz="2000" b="1" err="1">
                    <a:solidFill>
                      <a:srgbClr val="FF3300"/>
                    </a:solidFill>
                    <a:latin typeface="Arial" charset="0"/>
                    <a:cs typeface="Arial" charset="0"/>
                  </a:rPr>
                  <a:t>T</a:t>
                </a:r>
                <a:r>
                  <a:rPr lang="en-US" sz="2000" b="1">
                    <a:solidFill>
                      <a:srgbClr val="FF3300"/>
                    </a:solidFill>
                    <a:latin typeface="Arial" charset="0"/>
                    <a:cs typeface="Arial" charset="0"/>
                  </a:rPr>
                  <a:t>  X</a:t>
                </a:r>
                <a:r>
                  <a:rPr lang="en-US" sz="2000" b="1">
                    <a:solidFill>
                      <a:prstClr val="black"/>
                    </a:solidFill>
                    <a:latin typeface="Arial" charset="0"/>
                    <a:cs typeface="Arial" charset="0"/>
                  </a:rPr>
                  <a:t>  A </a:t>
                </a:r>
                <a:r>
                  <a:rPr lang="en-US" sz="2000" b="1" err="1">
                    <a:solidFill>
                      <a:prstClr val="black"/>
                    </a:solidFill>
                    <a:latin typeface="Arial" charset="0"/>
                    <a:cs typeface="Arial" charset="0"/>
                  </a:rPr>
                  <a:t>A</a:t>
                </a:r>
                <a:r>
                  <a:rPr lang="en-US" sz="2000" b="1">
                    <a:solidFill>
                      <a:prstClr val="black"/>
                    </a:solidFill>
                    <a:latin typeface="Arial" charset="0"/>
                    <a:cs typeface="Arial" charset="0"/>
                  </a:rPr>
                  <a:t> A …</a:t>
                </a:r>
                <a:endParaRPr lang="en-US" sz="2000" b="1" dirty="0">
                  <a:solidFill>
                    <a:prstClr val="black"/>
                  </a:solidFill>
                  <a:latin typeface="Arial" charset="0"/>
                  <a:cs typeface="Arial" charset="0"/>
                </a:endParaRPr>
              </a:p>
            </p:txBody>
          </p:sp>
        </p:grpSp>
        <p:sp>
          <p:nvSpPr>
            <p:cNvPr id="32" name="Text Box 66"/>
            <p:cNvSpPr txBox="1">
              <a:spLocks noChangeArrowheads="1"/>
            </p:cNvSpPr>
            <p:nvPr/>
          </p:nvSpPr>
          <p:spPr bwMode="auto">
            <a:xfrm>
              <a:off x="2236" y="825"/>
              <a:ext cx="54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endParaRPr lang="en-US" sz="2000" b="1">
                <a:solidFill>
                  <a:srgbClr val="0000FF"/>
                </a:solidFill>
                <a:latin typeface="Arial" charset="0"/>
                <a:cs typeface="Arial" charset="0"/>
              </a:endParaRPr>
            </a:p>
          </p:txBody>
        </p:sp>
        <p:sp>
          <p:nvSpPr>
            <p:cNvPr id="33" name="Text Box 67"/>
            <p:cNvSpPr txBox="1">
              <a:spLocks noChangeArrowheads="1"/>
            </p:cNvSpPr>
            <p:nvPr/>
          </p:nvSpPr>
          <p:spPr bwMode="auto">
            <a:xfrm>
              <a:off x="288" y="110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2400" b="1">
                  <a:solidFill>
                    <a:srgbClr val="660066"/>
                  </a:solidFill>
                  <a:cs typeface="Arial" charset="0"/>
                </a:rPr>
                <a:t>2</a:t>
              </a:r>
            </a:p>
          </p:txBody>
        </p:sp>
        <p:sp>
          <p:nvSpPr>
            <p:cNvPr id="34" name="Text Box 68"/>
            <p:cNvSpPr txBox="1">
              <a:spLocks noChangeArrowheads="1"/>
            </p:cNvSpPr>
            <p:nvPr/>
          </p:nvSpPr>
          <p:spPr bwMode="auto">
            <a:xfrm>
              <a:off x="300" y="68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sz="2400" b="1">
                  <a:solidFill>
                    <a:srgbClr val="660066"/>
                  </a:solidFill>
                  <a:cs typeface="Arial" charset="0"/>
                </a:rPr>
                <a:t>1</a:t>
              </a:r>
            </a:p>
          </p:txBody>
        </p:sp>
      </p:grpSp>
      <p:sp>
        <p:nvSpPr>
          <p:cNvPr id="26" name="Text Box 71"/>
          <p:cNvSpPr txBox="1">
            <a:spLocks noChangeArrowheads="1"/>
          </p:cNvSpPr>
          <p:nvPr/>
        </p:nvSpPr>
        <p:spPr bwMode="auto">
          <a:xfrm>
            <a:off x="5334000" y="3048000"/>
            <a:ext cx="281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a:solidFill>
                  <a:srgbClr val="0000FF"/>
                </a:solidFill>
                <a:latin typeface="Arial" charset="0"/>
                <a:cs typeface="Arial" charset="0"/>
              </a:rPr>
              <a:t>- Met </a:t>
            </a:r>
            <a:r>
              <a:rPr lang="en-US" sz="2000" b="1">
                <a:solidFill>
                  <a:srgbClr val="0000FF"/>
                </a:solidFill>
                <a:latin typeface="Arial" charset="0"/>
                <a:cs typeface="Arial" charset="0"/>
              </a:rPr>
              <a:t>– </a:t>
            </a:r>
            <a:r>
              <a:rPr lang="en-US" sz="2000" b="1">
                <a:solidFill>
                  <a:srgbClr val="FF0000"/>
                </a:solidFill>
                <a:latin typeface="Arial" charset="0"/>
                <a:cs typeface="Arial" charset="0"/>
              </a:rPr>
              <a:t>KT</a:t>
            </a:r>
            <a:endParaRPr lang="en-US" sz="2000" b="1" dirty="0">
              <a:solidFill>
                <a:srgbClr val="0000FF"/>
              </a:solidFill>
              <a:latin typeface="Arial" charset="0"/>
              <a:cs typeface="Arial" charset="0"/>
            </a:endParaRPr>
          </a:p>
        </p:txBody>
      </p:sp>
      <p:sp>
        <p:nvSpPr>
          <p:cNvPr id="27" name="Text Box 72"/>
          <p:cNvSpPr txBox="1">
            <a:spLocks noChangeArrowheads="1"/>
          </p:cNvSpPr>
          <p:nvPr/>
        </p:nvSpPr>
        <p:spPr bwMode="auto">
          <a:xfrm>
            <a:off x="4133850" y="3048000"/>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000" b="1" dirty="0" err="1">
                <a:solidFill>
                  <a:srgbClr val="0000FF"/>
                </a:solidFill>
                <a:latin typeface="Arial" charset="0"/>
                <a:cs typeface="Arial" charset="0"/>
              </a:rPr>
              <a:t>pôlipeptit</a:t>
            </a:r>
            <a:endParaRPr lang="en-US" sz="2000" b="1" dirty="0">
              <a:solidFill>
                <a:srgbClr val="0000FF"/>
              </a:solidFill>
              <a:latin typeface="Arial" charset="0"/>
              <a:cs typeface="Arial" charset="0"/>
            </a:endParaRPr>
          </a:p>
        </p:txBody>
      </p:sp>
      <p:sp>
        <p:nvSpPr>
          <p:cNvPr id="39" name="Oval 38"/>
          <p:cNvSpPr/>
          <p:nvPr/>
        </p:nvSpPr>
        <p:spPr>
          <a:xfrm>
            <a:off x="1769148" y="1765698"/>
            <a:ext cx="350164" cy="7358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6017298" y="1727598"/>
            <a:ext cx="350164" cy="7358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6"/>
          <p:cNvSpPr>
            <a:spLocks noChangeArrowheads="1"/>
          </p:cNvSpPr>
          <p:nvPr/>
        </p:nvSpPr>
        <p:spPr bwMode="auto">
          <a:xfrm>
            <a:off x="647699" y="609604"/>
            <a:ext cx="25683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200" b="1" i="1" dirty="0">
                <a:solidFill>
                  <a:srgbClr val="0070C0"/>
                </a:solidFill>
                <a:latin typeface="Times New Roman" pitchFamily="18" charset="0"/>
                <a:cs typeface="Times New Roman" pitchFamily="18" charset="0"/>
              </a:rPr>
              <a:t>* Thay thế 1 cặp nu</a:t>
            </a:r>
            <a:r>
              <a:rPr lang="pt-BR" sz="2200" dirty="0">
                <a:solidFill>
                  <a:srgbClr val="0070C0"/>
                </a:solidFill>
                <a:latin typeface="Times New Roman" pitchFamily="18" charset="0"/>
                <a:cs typeface="Times New Roman" pitchFamily="18" charset="0"/>
              </a:rPr>
              <a:t> </a:t>
            </a:r>
            <a:endParaRPr lang="en-US" sz="2200" dirty="0">
              <a:solidFill>
                <a:srgbClr val="0070C0"/>
              </a:solidFill>
              <a:latin typeface="Times New Roman" pitchFamily="18" charset="0"/>
              <a:cs typeface="Times New Roman" pitchFamily="18" charset="0"/>
            </a:endParaRPr>
          </a:p>
        </p:txBody>
      </p:sp>
      <p:sp>
        <p:nvSpPr>
          <p:cNvPr id="44" name="TextBox 43"/>
          <p:cNvSpPr txBox="1"/>
          <p:nvPr/>
        </p:nvSpPr>
        <p:spPr>
          <a:xfrm>
            <a:off x="457200" y="209554"/>
            <a:ext cx="3048000" cy="430887"/>
          </a:xfrm>
          <a:prstGeom prst="rect">
            <a:avLst/>
          </a:prstGeom>
          <a:noFill/>
        </p:spPr>
        <p:txBody>
          <a:bodyPr wrap="square" rtlCol="0">
            <a:spAutoFit/>
          </a:bodyPr>
          <a:lstStyle/>
          <a:p>
            <a:r>
              <a:rPr lang="en-US" sz="2200" b="1" dirty="0">
                <a:solidFill>
                  <a:srgbClr val="0070C0"/>
                </a:solidFill>
                <a:latin typeface="Times New Roman" pitchFamily="18" charset="0"/>
                <a:cs typeface="Times New Roman" pitchFamily="18" charset="0"/>
              </a:rPr>
              <a:t>2. </a:t>
            </a:r>
            <a:r>
              <a:rPr lang="en-US" sz="2200" b="1" dirty="0" err="1">
                <a:solidFill>
                  <a:srgbClr val="0070C0"/>
                </a:solidFill>
                <a:latin typeface="Times New Roman" pitchFamily="18" charset="0"/>
                <a:cs typeface="Times New Roman" pitchFamily="18" charset="0"/>
              </a:rPr>
              <a:t>Các</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dạng</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đột</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biến</a:t>
            </a:r>
            <a:endParaRPr lang="en-US" sz="2200" b="1" dirty="0">
              <a:solidFill>
                <a:srgbClr val="0070C0"/>
              </a:solidFill>
              <a:latin typeface="Times New Roman" pitchFamily="18" charset="0"/>
              <a:cs typeface="Times New Roman" pitchFamily="18" charset="0"/>
            </a:endParaRPr>
          </a:p>
        </p:txBody>
      </p:sp>
      <p:sp>
        <p:nvSpPr>
          <p:cNvPr id="40" name="Rectangle 14"/>
          <p:cNvSpPr>
            <a:spLocks noChangeArrowheads="1"/>
          </p:cNvSpPr>
          <p:nvPr/>
        </p:nvSpPr>
        <p:spPr bwMode="auto">
          <a:xfrm>
            <a:off x="228600" y="3562358"/>
            <a:ext cx="8763000" cy="430887"/>
          </a:xfrm>
          <a:prstGeom prst="rect">
            <a:avLst/>
          </a:prstGeom>
          <a:solidFill>
            <a:srgbClr val="FFFF00"/>
          </a:solidFill>
          <a:ln>
            <a:noFill/>
          </a:ln>
          <a:effectLst/>
        </p:spPr>
        <p:txBody>
          <a:bodyPr wrap="square">
            <a:spAutoFit/>
          </a:bodyPr>
          <a:lstStyle/>
          <a:p>
            <a:pPr algn="ctr"/>
            <a:r>
              <a:rPr lang="nl-NL" sz="2200" b="1" dirty="0">
                <a:solidFill>
                  <a:srgbClr val="FF0000"/>
                </a:solidFill>
                <a:latin typeface="Times New Roman" pitchFamily="18" charset="0"/>
                <a:cs typeface="Times New Roman" pitchFamily="18" charset="0"/>
              </a:rPr>
              <a:t>     + Mất a.a:</a:t>
            </a:r>
            <a:r>
              <a:rPr lang="nl-NL" sz="2200" b="1" dirty="0">
                <a:latin typeface="Times New Roman" pitchFamily="18" charset="0"/>
                <a:cs typeface="Times New Roman" pitchFamily="18" charset="0"/>
              </a:rPr>
              <a:t> Nếu bộ ba ĐB là </a:t>
            </a:r>
            <a:r>
              <a:rPr lang="nl-NL" sz="2200" b="1" u="sng" dirty="0">
                <a:solidFill>
                  <a:srgbClr val="FF0000"/>
                </a:solidFill>
                <a:latin typeface="Times New Roman" pitchFamily="18" charset="0"/>
                <a:cs typeface="Times New Roman" pitchFamily="18" charset="0"/>
              </a:rPr>
              <a:t>mã kết thúc </a:t>
            </a:r>
          </a:p>
        </p:txBody>
      </p:sp>
      <p:sp>
        <p:nvSpPr>
          <p:cNvPr id="41" name="Rectangle 40"/>
          <p:cNvSpPr>
            <a:spLocks noChangeArrowheads="1"/>
          </p:cNvSpPr>
          <p:nvPr/>
        </p:nvSpPr>
        <p:spPr bwMode="auto">
          <a:xfrm>
            <a:off x="381000" y="4012117"/>
            <a:ext cx="8458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l-NL" sz="2200" b="1" dirty="0">
                <a:solidFill>
                  <a:srgbClr val="FF0000"/>
                </a:solidFill>
                <a:latin typeface="Times New Roman" pitchFamily="18" charset="0"/>
                <a:cs typeface="Times New Roman" pitchFamily="18" charset="0"/>
              </a:rPr>
              <a:t> </a:t>
            </a:r>
            <a:r>
              <a:rPr lang="nl-NL" sz="2200" b="1" dirty="0">
                <a:solidFill>
                  <a:schemeClr val="accent5">
                    <a:lumMod val="75000"/>
                  </a:schemeClr>
                </a:solidFill>
                <a:latin typeface="Times New Roman" pitchFamily="18" charset="0"/>
                <a:cs typeface="Times New Roman" pitchFamily="18" charset="0"/>
              </a:rPr>
              <a:t>VD: bộ ba trước ĐB</a:t>
            </a:r>
            <a:r>
              <a:rPr lang="nl-NL" sz="2200" b="1">
                <a:solidFill>
                  <a:schemeClr val="accent5">
                    <a:lumMod val="75000"/>
                  </a:schemeClr>
                </a:solidFill>
                <a:latin typeface="Times New Roman" pitchFamily="18" charset="0"/>
                <a:cs typeface="Times New Roman" pitchFamily="18" charset="0"/>
              </a:rPr>
              <a:t>: AAG - Lys </a:t>
            </a:r>
            <a:r>
              <a:rPr lang="nl-NL" sz="2200" b="1" dirty="0">
                <a:solidFill>
                  <a:schemeClr val="accent5">
                    <a:lumMod val="75000"/>
                  </a:schemeClr>
                </a:solidFill>
                <a:latin typeface="Times New Roman" pitchFamily="18" charset="0"/>
                <a:cs typeface="Times New Roman" pitchFamily="18" charset="0"/>
                <a:sym typeface="Wingdings" pitchFamily="2" charset="2"/>
              </a:rPr>
              <a:t> Sau ĐB</a:t>
            </a:r>
            <a:r>
              <a:rPr lang="nl-NL" sz="2200" b="1">
                <a:solidFill>
                  <a:schemeClr val="accent5">
                    <a:lumMod val="75000"/>
                  </a:schemeClr>
                </a:solidFill>
                <a:latin typeface="Times New Roman" pitchFamily="18" charset="0"/>
                <a:cs typeface="Times New Roman" pitchFamily="18" charset="0"/>
                <a:sym typeface="Wingdings" pitchFamily="2" charset="2"/>
              </a:rPr>
              <a:t>: UAG </a:t>
            </a:r>
            <a:r>
              <a:rPr lang="nl-NL" sz="2200" b="1" dirty="0">
                <a:solidFill>
                  <a:schemeClr val="accent5">
                    <a:lumMod val="75000"/>
                  </a:schemeClr>
                </a:solidFill>
                <a:latin typeface="Times New Roman" pitchFamily="18" charset="0"/>
                <a:cs typeface="Times New Roman" pitchFamily="18" charset="0"/>
                <a:sym typeface="Wingdings" pitchFamily="2" charset="2"/>
              </a:rPr>
              <a:t>– bộ ba kết thúc không quy định a.a.</a:t>
            </a:r>
            <a:endParaRPr lang="nl-NL" sz="2200" b="1" u="sng" dirty="0">
              <a:solidFill>
                <a:srgbClr val="FF0000"/>
              </a:solidFill>
              <a:latin typeface="Times New Roman" pitchFamily="18" charset="0"/>
              <a:cs typeface="Times New Roman" pitchFamily="18" charset="0"/>
            </a:endParaRPr>
          </a:p>
        </p:txBody>
      </p:sp>
      <p:sp>
        <p:nvSpPr>
          <p:cNvPr id="45" name="Text Box 33"/>
          <p:cNvSpPr txBox="1">
            <a:spLocks noChangeArrowheads="1"/>
          </p:cNvSpPr>
          <p:nvPr/>
        </p:nvSpPr>
        <p:spPr bwMode="auto">
          <a:xfrm>
            <a:off x="992301" y="1414574"/>
            <a:ext cx="2436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sz="2000" b="1">
                <a:latin typeface="Times New Roman" pitchFamily="18" charset="0"/>
              </a:rPr>
              <a:t>1  2  3  4  5  6   7  8  9 </a:t>
            </a:r>
          </a:p>
        </p:txBody>
      </p:sp>
      <p:sp>
        <p:nvSpPr>
          <p:cNvPr id="46" name="Text Box 33"/>
          <p:cNvSpPr txBox="1">
            <a:spLocks noChangeArrowheads="1"/>
          </p:cNvSpPr>
          <p:nvPr/>
        </p:nvSpPr>
        <p:spPr bwMode="auto">
          <a:xfrm>
            <a:off x="5259501" y="1409640"/>
            <a:ext cx="2436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sz="2000" b="1">
                <a:latin typeface="Times New Roman" pitchFamily="18" charset="0"/>
              </a:rPr>
              <a:t>1  2  3  4  5  6   7  8  9 </a:t>
            </a:r>
          </a:p>
        </p:txBody>
      </p:sp>
    </p:spTree>
    <p:custDataLst>
      <p:tags r:id="rId1"/>
    </p:custDataLst>
    <p:extLst>
      <p:ext uri="{BB962C8B-B14F-4D97-AF65-F5344CB8AC3E}">
        <p14:creationId xmlns:p14="http://schemas.microsoft.com/office/powerpoint/2010/main" val="2561378577"/>
      </p:ext>
    </p:extLst>
  </p:cSld>
  <p:clrMapOvr>
    <a:masterClrMapping/>
  </p:clrMapOvr>
  <mc:AlternateContent xmlns:mc="http://schemas.openxmlformats.org/markup-compatibility/2006" xmlns:p14="http://schemas.microsoft.com/office/powerpoint/2010/main">
    <mc:Choice Requires="p14">
      <p:transition spd="slow" p14:dur="2000" advTm="56069"/>
    </mc:Choice>
    <mc:Fallback xmlns="">
      <p:transition spd="slow" advTm="560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1"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9" grpId="0"/>
      <p:bldP spid="20" grpId="0"/>
      <p:bldP spid="23" grpId="0"/>
      <p:bldP spid="24" grpId="0"/>
      <p:bldP spid="26" grpId="0"/>
      <p:bldP spid="27" grpId="0"/>
      <p:bldP spid="39" grpId="0" animBg="1"/>
      <p:bldP spid="42" grpId="0" animBg="1"/>
      <p:bldP spid="40" grpId="0" animBg="1"/>
      <p:bldP spid="41"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762000" y="1733550"/>
            <a:ext cx="2971800" cy="1824038"/>
            <a:chOff x="192" y="240"/>
            <a:chExt cx="2496" cy="1532"/>
          </a:xfrm>
        </p:grpSpPr>
        <p:sp>
          <p:nvSpPr>
            <p:cNvPr id="4146" name="Line 4"/>
            <p:cNvSpPr>
              <a:spLocks noChangeShapeType="1"/>
            </p:cNvSpPr>
            <p:nvPr/>
          </p:nvSpPr>
          <p:spPr bwMode="auto">
            <a:xfrm>
              <a:off x="480" y="528"/>
              <a:ext cx="1488" cy="0"/>
            </a:xfrm>
            <a:prstGeom prst="line">
              <a:avLst/>
            </a:prstGeom>
            <a:noFill/>
            <a:ln w="57150" cmpd="dbl">
              <a:solidFill>
                <a:srgbClr val="0000FF"/>
              </a:solidFill>
              <a:round/>
              <a:headEnd/>
              <a:tailEnd/>
            </a:ln>
          </p:spPr>
          <p:txBody>
            <a:bodyPr/>
            <a:lstStyle/>
            <a:p>
              <a:endParaRPr lang="en-US" sz="1400">
                <a:latin typeface="Times New Roman" panose="02020603050405020304" pitchFamily="18" charset="0"/>
                <a:cs typeface="Times New Roman" panose="02020603050405020304" pitchFamily="18" charset="0"/>
              </a:endParaRPr>
            </a:p>
          </p:txBody>
        </p:sp>
        <p:sp>
          <p:nvSpPr>
            <p:cNvPr id="4147" name="Text Box 8"/>
            <p:cNvSpPr txBox="1">
              <a:spLocks noChangeArrowheads="1"/>
            </p:cNvSpPr>
            <p:nvPr/>
          </p:nvSpPr>
          <p:spPr bwMode="auto">
            <a:xfrm>
              <a:off x="528" y="494"/>
              <a:ext cx="1536" cy="284"/>
            </a:xfrm>
            <a:prstGeom prst="rect">
              <a:avLst/>
            </a:prstGeom>
            <a:noFill/>
            <a:ln w="9525">
              <a:noFill/>
              <a:miter lim="800000"/>
              <a:headEnd/>
              <a:tailEnd/>
            </a:ln>
          </p:spPr>
          <p:txBody>
            <a:bodyPr>
              <a:spAutoFit/>
            </a:bodyPr>
            <a:lstStyle/>
            <a:p>
              <a:pPr>
                <a:spcBef>
                  <a:spcPct val="50000"/>
                </a:spcBef>
              </a:pPr>
              <a:r>
                <a:rPr lang="en-US" sz="1600" b="1">
                  <a:latin typeface="Times New Roman" panose="02020603050405020304" pitchFamily="18" charset="0"/>
                  <a:cs typeface="Times New Roman" panose="02020603050405020304" pitchFamily="18" charset="0"/>
                </a:rPr>
                <a:t>A T G </a:t>
              </a:r>
              <a:r>
                <a:rPr lang="en-US" sz="1600" b="1">
                  <a:solidFill>
                    <a:srgbClr val="FF3300"/>
                  </a:solidFill>
                  <a:latin typeface="Times New Roman" panose="02020603050405020304" pitchFamily="18" charset="0"/>
                  <a:cs typeface="Times New Roman" panose="02020603050405020304" pitchFamily="18" charset="0"/>
                </a:rPr>
                <a:t>A A G</a:t>
              </a:r>
              <a:r>
                <a:rPr lang="en-US" sz="1600" b="1">
                  <a:latin typeface="Times New Roman" panose="02020603050405020304" pitchFamily="18" charset="0"/>
                  <a:cs typeface="Times New Roman" panose="02020603050405020304" pitchFamily="18" charset="0"/>
                </a:rPr>
                <a:t> T T T</a:t>
              </a:r>
            </a:p>
          </p:txBody>
        </p:sp>
        <p:sp>
          <p:nvSpPr>
            <p:cNvPr id="4148" name="Line 9"/>
            <p:cNvSpPr>
              <a:spLocks noChangeShapeType="1"/>
            </p:cNvSpPr>
            <p:nvPr/>
          </p:nvSpPr>
          <p:spPr bwMode="auto">
            <a:xfrm>
              <a:off x="480" y="1008"/>
              <a:ext cx="1488" cy="0"/>
            </a:xfrm>
            <a:prstGeom prst="line">
              <a:avLst/>
            </a:prstGeom>
            <a:noFill/>
            <a:ln w="57150" cmpd="dbl">
              <a:solidFill>
                <a:srgbClr val="0000FF"/>
              </a:solidFill>
              <a:round/>
              <a:headEnd/>
              <a:tailEnd/>
            </a:ln>
          </p:spPr>
          <p:txBody>
            <a:bodyPr/>
            <a:lstStyle/>
            <a:p>
              <a:endParaRPr lang="en-US" sz="1400">
                <a:latin typeface="Times New Roman" panose="02020603050405020304" pitchFamily="18" charset="0"/>
                <a:cs typeface="Times New Roman" panose="02020603050405020304" pitchFamily="18" charset="0"/>
              </a:endParaRPr>
            </a:p>
          </p:txBody>
        </p:sp>
        <p:sp>
          <p:nvSpPr>
            <p:cNvPr id="4149" name="Text Box 10"/>
            <p:cNvSpPr txBox="1">
              <a:spLocks noChangeArrowheads="1"/>
            </p:cNvSpPr>
            <p:nvPr/>
          </p:nvSpPr>
          <p:spPr bwMode="auto">
            <a:xfrm>
              <a:off x="528" y="781"/>
              <a:ext cx="1536" cy="284"/>
            </a:xfrm>
            <a:prstGeom prst="rect">
              <a:avLst/>
            </a:prstGeom>
            <a:noFill/>
            <a:ln w="9525">
              <a:noFill/>
              <a:miter lim="800000"/>
              <a:headEnd/>
              <a:tailEnd/>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T A X </a:t>
              </a:r>
              <a:r>
                <a:rPr lang="en-US" sz="1600" b="1" dirty="0">
                  <a:solidFill>
                    <a:srgbClr val="FF3300"/>
                  </a:solidFill>
                  <a:latin typeface="Times New Roman" panose="02020603050405020304" pitchFamily="18" charset="0"/>
                  <a:cs typeface="Times New Roman" panose="02020603050405020304" pitchFamily="18" charset="0"/>
                </a:rPr>
                <a:t>T </a:t>
              </a:r>
              <a:r>
                <a:rPr lang="en-US" sz="1600" b="1" dirty="0" err="1">
                  <a:solidFill>
                    <a:srgbClr val="FF3300"/>
                  </a:solidFill>
                  <a:latin typeface="Times New Roman" panose="02020603050405020304" pitchFamily="18" charset="0"/>
                  <a:cs typeface="Times New Roman" panose="02020603050405020304" pitchFamily="18" charset="0"/>
                </a:rPr>
                <a:t>T</a:t>
              </a:r>
              <a:r>
                <a:rPr lang="en-US" sz="1600" b="1" dirty="0">
                  <a:solidFill>
                    <a:srgbClr val="FF3300"/>
                  </a:solidFill>
                  <a:latin typeface="Times New Roman" panose="02020603050405020304" pitchFamily="18" charset="0"/>
                  <a:cs typeface="Times New Roman" panose="02020603050405020304" pitchFamily="18" charset="0"/>
                </a:rPr>
                <a:t> X</a:t>
              </a:r>
              <a:r>
                <a:rPr lang="en-US" sz="1600" b="1" dirty="0">
                  <a:latin typeface="Times New Roman" panose="02020603050405020304" pitchFamily="18" charset="0"/>
                  <a:cs typeface="Times New Roman" panose="02020603050405020304" pitchFamily="18" charset="0"/>
                </a:rPr>
                <a:t> A </a:t>
              </a:r>
              <a:r>
                <a:rPr lang="en-US" sz="1600" b="1" dirty="0" err="1">
                  <a:latin typeface="Times New Roman" panose="02020603050405020304" pitchFamily="18" charset="0"/>
                  <a:cs typeface="Times New Roman" panose="02020603050405020304" pitchFamily="18" charset="0"/>
                </a:rPr>
                <a:t>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A</a:t>
              </a:r>
              <a:endParaRPr lang="en-US" sz="1600" b="1" dirty="0">
                <a:latin typeface="Times New Roman" panose="02020603050405020304" pitchFamily="18" charset="0"/>
                <a:cs typeface="Times New Roman" panose="02020603050405020304" pitchFamily="18" charset="0"/>
              </a:endParaRPr>
            </a:p>
          </p:txBody>
        </p:sp>
        <p:sp>
          <p:nvSpPr>
            <p:cNvPr id="4150" name="Text Box 11"/>
            <p:cNvSpPr txBox="1">
              <a:spLocks noChangeArrowheads="1"/>
            </p:cNvSpPr>
            <p:nvPr/>
          </p:nvSpPr>
          <p:spPr bwMode="auto">
            <a:xfrm>
              <a:off x="528" y="1190"/>
              <a:ext cx="1584" cy="284"/>
            </a:xfrm>
            <a:prstGeom prst="rect">
              <a:avLst/>
            </a:prstGeom>
            <a:noFill/>
            <a:ln w="9525">
              <a:noFill/>
              <a:miter lim="800000"/>
              <a:headEnd/>
              <a:tailEnd/>
            </a:ln>
          </p:spPr>
          <p:txBody>
            <a:bodyPr wrap="square">
              <a:spAutoFit/>
            </a:bodyPr>
            <a:lstStyle/>
            <a:p>
              <a:pPr>
                <a:spcBef>
                  <a:spcPct val="50000"/>
                </a:spcBef>
              </a:pPr>
              <a:r>
                <a:rPr lang="en-US" sz="1600" b="1" dirty="0">
                  <a:latin typeface="Times New Roman" panose="02020603050405020304" pitchFamily="18" charset="0"/>
                  <a:cs typeface="Times New Roman" panose="02020603050405020304" pitchFamily="18" charset="0"/>
                </a:rPr>
                <a:t>A U G </a:t>
              </a:r>
              <a:r>
                <a:rPr lang="en-US" sz="1600" b="1" dirty="0">
                  <a:solidFill>
                    <a:srgbClr val="FF3300"/>
                  </a:solidFill>
                  <a:latin typeface="Times New Roman" panose="02020603050405020304" pitchFamily="18" charset="0"/>
                  <a:cs typeface="Times New Roman" panose="02020603050405020304" pitchFamily="18" charset="0"/>
                </a:rPr>
                <a:t>A </a:t>
              </a:r>
              <a:r>
                <a:rPr lang="en-US" sz="1600" b="1" dirty="0" err="1">
                  <a:solidFill>
                    <a:srgbClr val="FF3300"/>
                  </a:solidFill>
                  <a:latin typeface="Times New Roman" panose="02020603050405020304" pitchFamily="18" charset="0"/>
                  <a:cs typeface="Times New Roman" panose="02020603050405020304" pitchFamily="18" charset="0"/>
                </a:rPr>
                <a:t>A</a:t>
              </a:r>
              <a:r>
                <a:rPr lang="en-US" sz="1600" b="1" dirty="0">
                  <a:solidFill>
                    <a:srgbClr val="FF3300"/>
                  </a:solidFill>
                  <a:latin typeface="Times New Roman" panose="02020603050405020304" pitchFamily="18" charset="0"/>
                  <a:cs typeface="Times New Roman" panose="02020603050405020304" pitchFamily="18" charset="0"/>
                </a:rPr>
                <a:t> G</a:t>
              </a:r>
              <a:r>
                <a:rPr lang="en-US" sz="1600" b="1" dirty="0">
                  <a:latin typeface="Times New Roman" panose="02020603050405020304" pitchFamily="18" charset="0"/>
                  <a:cs typeface="Times New Roman" panose="02020603050405020304" pitchFamily="18" charset="0"/>
                </a:rPr>
                <a:t> U </a:t>
              </a:r>
              <a:r>
                <a:rPr lang="en-US" sz="1600" b="1" dirty="0" err="1">
                  <a:latin typeface="Times New Roman" panose="02020603050405020304" pitchFamily="18" charset="0"/>
                  <a:cs typeface="Times New Roman" panose="02020603050405020304" pitchFamily="18" charset="0"/>
                </a:rPr>
                <a:t>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U</a:t>
              </a:r>
              <a:endParaRPr lang="en-US" sz="1600" b="1" dirty="0">
                <a:latin typeface="Times New Roman" panose="02020603050405020304" pitchFamily="18" charset="0"/>
                <a:cs typeface="Times New Roman" panose="02020603050405020304" pitchFamily="18" charset="0"/>
              </a:endParaRPr>
            </a:p>
          </p:txBody>
        </p:sp>
        <p:sp>
          <p:nvSpPr>
            <p:cNvPr id="4151" name="Line 12"/>
            <p:cNvSpPr>
              <a:spLocks noChangeShapeType="1"/>
            </p:cNvSpPr>
            <p:nvPr/>
          </p:nvSpPr>
          <p:spPr bwMode="auto">
            <a:xfrm>
              <a:off x="528" y="1200"/>
              <a:ext cx="1488" cy="0"/>
            </a:xfrm>
            <a:prstGeom prst="line">
              <a:avLst/>
            </a:prstGeom>
            <a:noFill/>
            <a:ln w="28575">
              <a:solidFill>
                <a:srgbClr val="FF3300"/>
              </a:solidFill>
              <a:round/>
              <a:headEnd/>
              <a:tailEnd/>
            </a:ln>
          </p:spPr>
          <p:txBody>
            <a:bodyPr/>
            <a:lstStyle/>
            <a:p>
              <a:endParaRPr lang="en-US" sz="1400">
                <a:latin typeface="Times New Roman" panose="02020603050405020304" pitchFamily="18" charset="0"/>
                <a:cs typeface="Times New Roman" panose="02020603050405020304" pitchFamily="18" charset="0"/>
              </a:endParaRPr>
            </a:p>
          </p:txBody>
        </p:sp>
        <p:sp>
          <p:nvSpPr>
            <p:cNvPr id="4152" name="Text Box 13"/>
            <p:cNvSpPr txBox="1">
              <a:spLocks noChangeArrowheads="1"/>
            </p:cNvSpPr>
            <p:nvPr/>
          </p:nvSpPr>
          <p:spPr bwMode="auto">
            <a:xfrm>
              <a:off x="480" y="1488"/>
              <a:ext cx="1776" cy="284"/>
            </a:xfrm>
            <a:prstGeom prst="rect">
              <a:avLst/>
            </a:prstGeom>
            <a:noFill/>
            <a:ln w="9525">
              <a:noFill/>
              <a:miter lim="800000"/>
              <a:headEnd/>
              <a:tailEnd/>
            </a:ln>
          </p:spPr>
          <p:txBody>
            <a:bodyPr>
              <a:spAutoFit/>
            </a:bodyPr>
            <a:lstStyle/>
            <a:p>
              <a:pPr>
                <a:spcBef>
                  <a:spcPct val="50000"/>
                </a:spcBef>
              </a:pPr>
              <a:r>
                <a:rPr lang="en-US" sz="1600" b="1">
                  <a:solidFill>
                    <a:srgbClr val="0000FF"/>
                  </a:solidFill>
                  <a:latin typeface="Times New Roman" panose="02020603050405020304" pitchFamily="18" charset="0"/>
                  <a:cs typeface="Times New Roman" panose="02020603050405020304" pitchFamily="18" charset="0"/>
                </a:rPr>
                <a:t>- Met – Lys – Phe …</a:t>
              </a:r>
            </a:p>
          </p:txBody>
        </p:sp>
        <p:sp>
          <p:nvSpPr>
            <p:cNvPr id="4153" name="Text Box 14"/>
            <p:cNvSpPr txBox="1">
              <a:spLocks noChangeArrowheads="1"/>
            </p:cNvSpPr>
            <p:nvPr/>
          </p:nvSpPr>
          <p:spPr bwMode="auto">
            <a:xfrm>
              <a:off x="192" y="240"/>
              <a:ext cx="2496" cy="284"/>
            </a:xfrm>
            <a:prstGeom prst="rect">
              <a:avLst/>
            </a:prstGeom>
            <a:noFill/>
            <a:ln w="9525">
              <a:noFill/>
              <a:miter lim="800000"/>
              <a:headEnd/>
              <a:tailEnd/>
            </a:ln>
          </p:spPr>
          <p:txBody>
            <a:bodyPr wrap="square">
              <a:spAutoFit/>
            </a:bodyPr>
            <a:lstStyle/>
            <a:p>
              <a:pPr>
                <a:spcBef>
                  <a:spcPct val="50000"/>
                </a:spcBef>
              </a:pPr>
              <a:r>
                <a:rPr lang="en-US" sz="1600" b="1" dirty="0">
                  <a:solidFill>
                    <a:srgbClr val="008000"/>
                  </a:solidFill>
                  <a:latin typeface="Times New Roman" panose="02020603050405020304" pitchFamily="18" charset="0"/>
                  <a:cs typeface="Times New Roman" panose="02020603050405020304" pitchFamily="18" charset="0"/>
                </a:rPr>
                <a:t>Gen ban </a:t>
              </a:r>
              <a:r>
                <a:rPr lang="en-US" sz="1600" b="1" dirty="0" err="1">
                  <a:solidFill>
                    <a:srgbClr val="008000"/>
                  </a:solidFill>
                  <a:latin typeface="Times New Roman" panose="02020603050405020304" pitchFamily="18" charset="0"/>
                  <a:cs typeface="Times New Roman" panose="02020603050405020304" pitchFamily="18" charset="0"/>
                </a:rPr>
                <a:t>đầu</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chưa</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bị</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đột</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biến</a:t>
              </a:r>
              <a:endParaRPr lang="en-US" sz="1600" b="1" dirty="0">
                <a:solidFill>
                  <a:srgbClr val="008000"/>
                </a:solidFill>
                <a:latin typeface="Times New Roman" panose="02020603050405020304" pitchFamily="18" charset="0"/>
                <a:cs typeface="Times New Roman" panose="02020603050405020304" pitchFamily="18" charset="0"/>
              </a:endParaRPr>
            </a:p>
          </p:txBody>
        </p:sp>
      </p:grpSp>
      <p:grpSp>
        <p:nvGrpSpPr>
          <p:cNvPr id="3" name="Group 37"/>
          <p:cNvGrpSpPr>
            <a:grpSpLocks/>
          </p:cNvGrpSpPr>
          <p:nvPr/>
        </p:nvGrpSpPr>
        <p:grpSpPr bwMode="auto">
          <a:xfrm>
            <a:off x="5391150" y="1710018"/>
            <a:ext cx="1485900" cy="400050"/>
            <a:chOff x="4608" y="144"/>
            <a:chExt cx="960" cy="336"/>
          </a:xfrm>
        </p:grpSpPr>
        <p:sp>
          <p:nvSpPr>
            <p:cNvPr id="4143" name="Line 34"/>
            <p:cNvSpPr>
              <a:spLocks noChangeShapeType="1"/>
            </p:cNvSpPr>
            <p:nvPr/>
          </p:nvSpPr>
          <p:spPr bwMode="auto">
            <a:xfrm>
              <a:off x="4608" y="288"/>
              <a:ext cx="0" cy="192"/>
            </a:xfrm>
            <a:prstGeom prst="line">
              <a:avLst/>
            </a:prstGeom>
            <a:noFill/>
            <a:ln w="19050">
              <a:solidFill>
                <a:srgbClr val="FF3300"/>
              </a:solidFill>
              <a:round/>
              <a:headEnd/>
              <a:tailEnd type="triangle" w="med" len="med"/>
            </a:ln>
          </p:spPr>
          <p:txBody>
            <a:bodyPr/>
            <a:lstStyle/>
            <a:p>
              <a:endParaRPr lang="en-US" sz="1400">
                <a:latin typeface="Times New Roman" panose="02020603050405020304" pitchFamily="18" charset="0"/>
                <a:cs typeface="Times New Roman" panose="02020603050405020304" pitchFamily="18" charset="0"/>
              </a:endParaRPr>
            </a:p>
          </p:txBody>
        </p:sp>
        <p:sp>
          <p:nvSpPr>
            <p:cNvPr id="4144" name="Line 35"/>
            <p:cNvSpPr>
              <a:spLocks noChangeShapeType="1"/>
            </p:cNvSpPr>
            <p:nvPr/>
          </p:nvSpPr>
          <p:spPr bwMode="auto">
            <a:xfrm flipH="1">
              <a:off x="4608" y="288"/>
              <a:ext cx="240" cy="0"/>
            </a:xfrm>
            <a:prstGeom prst="line">
              <a:avLst/>
            </a:prstGeom>
            <a:noFill/>
            <a:ln w="19050">
              <a:solidFill>
                <a:srgbClr val="FF3300"/>
              </a:solidFill>
              <a:round/>
              <a:headEnd/>
              <a:tailEnd type="triangle" w="med" len="med"/>
            </a:ln>
          </p:spPr>
          <p:txBody>
            <a:bodyPr/>
            <a:lstStyle/>
            <a:p>
              <a:endParaRPr lang="en-US" sz="1400">
                <a:latin typeface="Times New Roman" panose="02020603050405020304" pitchFamily="18" charset="0"/>
                <a:cs typeface="Times New Roman" panose="02020603050405020304" pitchFamily="18" charset="0"/>
              </a:endParaRPr>
            </a:p>
          </p:txBody>
        </p:sp>
        <p:sp>
          <p:nvSpPr>
            <p:cNvPr id="4145" name="Text Box 36"/>
            <p:cNvSpPr txBox="1">
              <a:spLocks noChangeArrowheads="1"/>
            </p:cNvSpPr>
            <p:nvPr/>
          </p:nvSpPr>
          <p:spPr bwMode="auto">
            <a:xfrm>
              <a:off x="4848" y="144"/>
              <a:ext cx="720" cy="259"/>
            </a:xfrm>
            <a:prstGeom prst="rect">
              <a:avLst/>
            </a:prstGeom>
            <a:noFill/>
            <a:ln w="9525">
              <a:noFill/>
              <a:miter lim="800000"/>
              <a:headEnd/>
              <a:tailEnd/>
            </a:ln>
          </p:spPr>
          <p:txBody>
            <a:bodyPr>
              <a:spAutoFit/>
            </a:bodyPr>
            <a:lstStyle/>
            <a:p>
              <a:pPr>
                <a:spcBef>
                  <a:spcPct val="50000"/>
                </a:spcBef>
              </a:pPr>
              <a:r>
                <a:rPr lang="en-US" sz="1400" b="1">
                  <a:solidFill>
                    <a:srgbClr val="FF3300"/>
                  </a:solidFill>
                  <a:latin typeface="Times New Roman" panose="02020603050405020304" pitchFamily="18" charset="0"/>
                  <a:cs typeface="Times New Roman" panose="02020603050405020304" pitchFamily="18" charset="0"/>
                </a:rPr>
                <a:t>Thay thế</a:t>
              </a:r>
            </a:p>
          </p:txBody>
        </p:sp>
      </p:grpSp>
      <p:grpSp>
        <p:nvGrpSpPr>
          <p:cNvPr id="4" name="Group 114"/>
          <p:cNvGrpSpPr>
            <a:grpSpLocks/>
          </p:cNvGrpSpPr>
          <p:nvPr/>
        </p:nvGrpSpPr>
        <p:grpSpPr bwMode="auto">
          <a:xfrm>
            <a:off x="4362450" y="3219449"/>
            <a:ext cx="2743200" cy="338138"/>
            <a:chOff x="3216" y="1766"/>
            <a:chExt cx="2304" cy="284"/>
          </a:xfrm>
        </p:grpSpPr>
        <p:sp>
          <p:nvSpPr>
            <p:cNvPr id="4141" name="Text Box 24"/>
            <p:cNvSpPr txBox="1">
              <a:spLocks noChangeArrowheads="1"/>
            </p:cNvSpPr>
            <p:nvPr/>
          </p:nvSpPr>
          <p:spPr bwMode="auto">
            <a:xfrm>
              <a:off x="3216" y="1766"/>
              <a:ext cx="1776" cy="284"/>
            </a:xfrm>
            <a:prstGeom prst="rect">
              <a:avLst/>
            </a:prstGeom>
            <a:noFill/>
            <a:ln w="9525">
              <a:noFill/>
              <a:miter lim="800000"/>
              <a:headEnd/>
              <a:tailEnd/>
            </a:ln>
          </p:spPr>
          <p:txBody>
            <a:bodyPr>
              <a:spAutoFit/>
            </a:bodyPr>
            <a:lstStyle/>
            <a:p>
              <a:pPr>
                <a:spcBef>
                  <a:spcPct val="50000"/>
                </a:spcBef>
              </a:pPr>
              <a:r>
                <a:rPr lang="en-US" sz="1600" b="1" dirty="0">
                  <a:solidFill>
                    <a:srgbClr val="0000FF"/>
                  </a:solidFill>
                  <a:latin typeface="Times New Roman" panose="02020603050405020304" pitchFamily="18" charset="0"/>
                  <a:cs typeface="Times New Roman" panose="02020603050405020304" pitchFamily="18" charset="0"/>
                </a:rPr>
                <a:t>- Met – Lys – </a:t>
              </a:r>
              <a:r>
                <a:rPr lang="en-US" sz="1600" b="1" dirty="0" err="1">
                  <a:solidFill>
                    <a:srgbClr val="0000FF"/>
                  </a:solidFill>
                  <a:latin typeface="Times New Roman" panose="02020603050405020304" pitchFamily="18" charset="0"/>
                  <a:cs typeface="Times New Roman" panose="02020603050405020304" pitchFamily="18" charset="0"/>
                </a:rPr>
                <a:t>Phe</a:t>
              </a:r>
              <a:r>
                <a:rPr lang="en-US" sz="1600" b="1" dirty="0">
                  <a:solidFill>
                    <a:srgbClr val="0000FF"/>
                  </a:solidFill>
                  <a:latin typeface="Times New Roman" panose="02020603050405020304" pitchFamily="18" charset="0"/>
                  <a:cs typeface="Times New Roman" panose="02020603050405020304" pitchFamily="18" charset="0"/>
                </a:rPr>
                <a:t> …</a:t>
              </a:r>
            </a:p>
          </p:txBody>
        </p:sp>
        <p:sp>
          <p:nvSpPr>
            <p:cNvPr id="4142" name="Text Box 40"/>
            <p:cNvSpPr txBox="1">
              <a:spLocks noChangeArrowheads="1"/>
            </p:cNvSpPr>
            <p:nvPr/>
          </p:nvSpPr>
          <p:spPr bwMode="auto">
            <a:xfrm>
              <a:off x="4752" y="1776"/>
              <a:ext cx="768" cy="258"/>
            </a:xfrm>
            <a:prstGeom prst="rect">
              <a:avLst/>
            </a:prstGeom>
            <a:noFill/>
            <a:ln w="9525">
              <a:noFill/>
              <a:miter lim="800000"/>
              <a:headEnd/>
              <a:tailEnd/>
            </a:ln>
          </p:spPr>
          <p:txBody>
            <a:bodyPr>
              <a:spAutoFit/>
            </a:bodyPr>
            <a:lstStyle/>
            <a:p>
              <a:pPr>
                <a:spcBef>
                  <a:spcPct val="50000"/>
                </a:spcBef>
              </a:pPr>
              <a:r>
                <a:rPr lang="en-US" sz="1400" b="1">
                  <a:solidFill>
                    <a:srgbClr val="FF3300"/>
                  </a:solidFill>
                  <a:latin typeface="Times New Roman" panose="02020603050405020304" pitchFamily="18" charset="0"/>
                  <a:cs typeface="Times New Roman" panose="02020603050405020304" pitchFamily="18" charset="0"/>
                </a:rPr>
                <a:t>pôlipeptit</a:t>
              </a:r>
            </a:p>
          </p:txBody>
        </p:sp>
      </p:grpSp>
      <p:sp>
        <p:nvSpPr>
          <p:cNvPr id="4102" name="Text Box 100"/>
          <p:cNvSpPr txBox="1">
            <a:spLocks noChangeArrowheads="1"/>
          </p:cNvSpPr>
          <p:nvPr/>
        </p:nvSpPr>
        <p:spPr bwMode="auto">
          <a:xfrm>
            <a:off x="647700" y="2202656"/>
            <a:ext cx="228600" cy="400110"/>
          </a:xfrm>
          <a:prstGeom prst="rect">
            <a:avLst/>
          </a:prstGeom>
          <a:solidFill>
            <a:srgbClr val="FF3300"/>
          </a:solidFill>
          <a:ln w="9525">
            <a:noFill/>
            <a:miter lim="800000"/>
            <a:headEnd/>
            <a:tailEnd/>
          </a:ln>
        </p:spPr>
        <p:txBody>
          <a:bodyPr>
            <a:spAutoFit/>
          </a:bodyPr>
          <a:lstStyle/>
          <a:p>
            <a:pPr>
              <a:spcBef>
                <a:spcPct val="50000"/>
              </a:spcBef>
            </a:pPr>
            <a:r>
              <a:rPr lang="en-US" sz="2000" b="1" dirty="0">
                <a:solidFill>
                  <a:srgbClr val="FFFF00"/>
                </a:solidFill>
                <a:latin typeface="Times New Roman" panose="02020603050405020304" pitchFamily="18" charset="0"/>
                <a:cs typeface="Times New Roman" panose="02020603050405020304" pitchFamily="18" charset="0"/>
              </a:rPr>
              <a:t>I</a:t>
            </a:r>
          </a:p>
        </p:txBody>
      </p:sp>
      <p:grpSp>
        <p:nvGrpSpPr>
          <p:cNvPr id="5" name="Group 112"/>
          <p:cNvGrpSpPr>
            <a:grpSpLocks/>
          </p:cNvGrpSpPr>
          <p:nvPr/>
        </p:nvGrpSpPr>
        <p:grpSpPr bwMode="auto">
          <a:xfrm>
            <a:off x="2933700" y="2081214"/>
            <a:ext cx="4000500" cy="676275"/>
            <a:chOff x="1968" y="772"/>
            <a:chExt cx="3360" cy="568"/>
          </a:xfrm>
        </p:grpSpPr>
        <p:sp>
          <p:nvSpPr>
            <p:cNvPr id="4134" name="Line 16"/>
            <p:cNvSpPr>
              <a:spLocks noChangeShapeType="1"/>
            </p:cNvSpPr>
            <p:nvPr/>
          </p:nvSpPr>
          <p:spPr bwMode="auto">
            <a:xfrm>
              <a:off x="1968" y="1056"/>
              <a:ext cx="672" cy="0"/>
            </a:xfrm>
            <a:prstGeom prst="line">
              <a:avLst/>
            </a:prstGeom>
            <a:noFill/>
            <a:ln w="28575">
              <a:solidFill>
                <a:srgbClr val="0000FF"/>
              </a:solidFill>
              <a:round/>
              <a:headEnd/>
              <a:tailEnd type="triangle" w="med" len="med"/>
            </a:ln>
          </p:spPr>
          <p:txBody>
            <a:bodyPr/>
            <a:lstStyle/>
            <a:p>
              <a:endParaRPr lang="en-US" sz="1400">
                <a:latin typeface="Times New Roman" panose="02020603050405020304" pitchFamily="18" charset="0"/>
                <a:cs typeface="Times New Roman" panose="02020603050405020304" pitchFamily="18" charset="0"/>
              </a:endParaRPr>
            </a:p>
          </p:txBody>
        </p:sp>
        <p:sp>
          <p:nvSpPr>
            <p:cNvPr id="4135" name="Line 18"/>
            <p:cNvSpPr>
              <a:spLocks noChangeShapeType="1"/>
            </p:cNvSpPr>
            <p:nvPr/>
          </p:nvSpPr>
          <p:spPr bwMode="auto">
            <a:xfrm>
              <a:off x="3216" y="806"/>
              <a:ext cx="1488" cy="0"/>
            </a:xfrm>
            <a:prstGeom prst="line">
              <a:avLst/>
            </a:prstGeom>
            <a:noFill/>
            <a:ln w="57150" cmpd="dbl">
              <a:solidFill>
                <a:srgbClr val="0000FF"/>
              </a:solidFill>
              <a:round/>
              <a:headEnd/>
              <a:tailEnd/>
            </a:ln>
          </p:spPr>
          <p:txBody>
            <a:bodyPr/>
            <a:lstStyle/>
            <a:p>
              <a:endParaRPr lang="en-US" sz="1400">
                <a:latin typeface="Times New Roman" panose="02020603050405020304" pitchFamily="18" charset="0"/>
                <a:cs typeface="Times New Roman" panose="02020603050405020304" pitchFamily="18" charset="0"/>
              </a:endParaRPr>
            </a:p>
          </p:txBody>
        </p:sp>
        <p:sp>
          <p:nvSpPr>
            <p:cNvPr id="4136" name="Text Box 19"/>
            <p:cNvSpPr txBox="1">
              <a:spLocks noChangeArrowheads="1"/>
            </p:cNvSpPr>
            <p:nvPr/>
          </p:nvSpPr>
          <p:spPr bwMode="auto">
            <a:xfrm>
              <a:off x="3264" y="772"/>
              <a:ext cx="1536" cy="284"/>
            </a:xfrm>
            <a:prstGeom prst="rect">
              <a:avLst/>
            </a:prstGeom>
            <a:noFill/>
            <a:ln w="9525">
              <a:noFill/>
              <a:miter lim="800000"/>
              <a:headEnd/>
              <a:tailEnd/>
            </a:ln>
          </p:spPr>
          <p:txBody>
            <a:bodyPr>
              <a:spAutoFit/>
            </a:bodyPr>
            <a:lstStyle/>
            <a:p>
              <a:pPr>
                <a:spcBef>
                  <a:spcPct val="50000"/>
                </a:spcBef>
              </a:pPr>
              <a:r>
                <a:rPr lang="en-US" sz="1600" b="1">
                  <a:latin typeface="Times New Roman" panose="02020603050405020304" pitchFamily="18" charset="0"/>
                  <a:cs typeface="Times New Roman" panose="02020603050405020304" pitchFamily="18" charset="0"/>
                </a:rPr>
                <a:t>A T G </a:t>
              </a:r>
              <a:r>
                <a:rPr lang="en-US" sz="1600" b="1">
                  <a:solidFill>
                    <a:srgbClr val="FF3300"/>
                  </a:solidFill>
                  <a:latin typeface="Times New Roman" panose="02020603050405020304" pitchFamily="18" charset="0"/>
                  <a:cs typeface="Times New Roman" panose="02020603050405020304" pitchFamily="18" charset="0"/>
                </a:rPr>
                <a:t>A A A </a:t>
              </a:r>
              <a:r>
                <a:rPr lang="en-US" sz="1600" b="1">
                  <a:latin typeface="Times New Roman" panose="02020603050405020304" pitchFamily="18" charset="0"/>
                  <a:cs typeface="Times New Roman" panose="02020603050405020304" pitchFamily="18" charset="0"/>
                </a:rPr>
                <a:t>T T T</a:t>
              </a:r>
            </a:p>
          </p:txBody>
        </p:sp>
        <p:sp>
          <p:nvSpPr>
            <p:cNvPr id="4137" name="Line 20"/>
            <p:cNvSpPr>
              <a:spLocks noChangeShapeType="1"/>
            </p:cNvSpPr>
            <p:nvPr/>
          </p:nvSpPr>
          <p:spPr bwMode="auto">
            <a:xfrm>
              <a:off x="3216" y="1286"/>
              <a:ext cx="1488" cy="0"/>
            </a:xfrm>
            <a:prstGeom prst="line">
              <a:avLst/>
            </a:prstGeom>
            <a:noFill/>
            <a:ln w="57150" cmpd="dbl">
              <a:solidFill>
                <a:srgbClr val="0000FF"/>
              </a:solidFill>
              <a:round/>
              <a:headEnd/>
              <a:tailEnd/>
            </a:ln>
          </p:spPr>
          <p:txBody>
            <a:bodyPr/>
            <a:lstStyle/>
            <a:p>
              <a:endParaRPr lang="en-US" sz="1400">
                <a:latin typeface="Times New Roman" panose="02020603050405020304" pitchFamily="18" charset="0"/>
                <a:cs typeface="Times New Roman" panose="02020603050405020304" pitchFamily="18" charset="0"/>
              </a:endParaRPr>
            </a:p>
          </p:txBody>
        </p:sp>
        <p:sp>
          <p:nvSpPr>
            <p:cNvPr id="4138" name="Text Box 21"/>
            <p:cNvSpPr txBox="1">
              <a:spLocks noChangeArrowheads="1"/>
            </p:cNvSpPr>
            <p:nvPr/>
          </p:nvSpPr>
          <p:spPr bwMode="auto">
            <a:xfrm>
              <a:off x="3264" y="1056"/>
              <a:ext cx="1632" cy="284"/>
            </a:xfrm>
            <a:prstGeom prst="rect">
              <a:avLst/>
            </a:prstGeom>
            <a:noFill/>
            <a:ln w="9525">
              <a:noFill/>
              <a:miter lim="800000"/>
              <a:headEnd/>
              <a:tailEnd/>
            </a:ln>
          </p:spPr>
          <p:txBody>
            <a:bodyPr>
              <a:spAutoFit/>
            </a:bodyPr>
            <a:lstStyle/>
            <a:p>
              <a:pPr>
                <a:spcBef>
                  <a:spcPct val="50000"/>
                </a:spcBef>
              </a:pPr>
              <a:r>
                <a:rPr lang="en-US" sz="1600" b="1">
                  <a:latin typeface="Times New Roman" panose="02020603050405020304" pitchFamily="18" charset="0"/>
                  <a:cs typeface="Times New Roman" panose="02020603050405020304" pitchFamily="18" charset="0"/>
                </a:rPr>
                <a:t>T A X  </a:t>
              </a:r>
              <a:r>
                <a:rPr lang="en-US" sz="1600" b="1">
                  <a:solidFill>
                    <a:srgbClr val="FF3300"/>
                  </a:solidFill>
                  <a:latin typeface="Times New Roman" panose="02020603050405020304" pitchFamily="18" charset="0"/>
                  <a:cs typeface="Times New Roman" panose="02020603050405020304" pitchFamily="18" charset="0"/>
                </a:rPr>
                <a:t>T T</a:t>
              </a:r>
              <a:r>
                <a:rPr lang="en-US" sz="1600" b="1">
                  <a:latin typeface="Times New Roman" panose="02020603050405020304" pitchFamily="18" charset="0"/>
                  <a:cs typeface="Times New Roman" panose="02020603050405020304" pitchFamily="18" charset="0"/>
                </a:rPr>
                <a:t> </a:t>
              </a:r>
              <a:r>
                <a:rPr lang="en-US" sz="1600" b="1">
                  <a:solidFill>
                    <a:srgbClr val="FF3300"/>
                  </a:solidFill>
                  <a:latin typeface="Times New Roman" panose="02020603050405020304" pitchFamily="18" charset="0"/>
                  <a:cs typeface="Times New Roman" panose="02020603050405020304" pitchFamily="18" charset="0"/>
                </a:rPr>
                <a:t>T </a:t>
              </a:r>
              <a:r>
                <a:rPr lang="en-US" sz="1600" b="1">
                  <a:latin typeface="Times New Roman" panose="02020603050405020304" pitchFamily="18" charset="0"/>
                  <a:cs typeface="Times New Roman" panose="02020603050405020304" pitchFamily="18" charset="0"/>
                </a:rPr>
                <a:t>A A A</a:t>
              </a:r>
            </a:p>
          </p:txBody>
        </p:sp>
        <p:sp>
          <p:nvSpPr>
            <p:cNvPr id="4139" name="Text Box 38"/>
            <p:cNvSpPr txBox="1">
              <a:spLocks noChangeArrowheads="1"/>
            </p:cNvSpPr>
            <p:nvPr/>
          </p:nvSpPr>
          <p:spPr bwMode="auto">
            <a:xfrm>
              <a:off x="4800" y="864"/>
              <a:ext cx="528" cy="259"/>
            </a:xfrm>
            <a:prstGeom prst="rect">
              <a:avLst/>
            </a:prstGeom>
            <a:noFill/>
            <a:ln w="9525">
              <a:noFill/>
              <a:miter lim="800000"/>
              <a:headEnd/>
              <a:tailEnd/>
            </a:ln>
          </p:spPr>
          <p:txBody>
            <a:bodyPr>
              <a:spAutoFit/>
            </a:bodyPr>
            <a:lstStyle/>
            <a:p>
              <a:pPr>
                <a:spcBef>
                  <a:spcPct val="50000"/>
                </a:spcBef>
              </a:pPr>
              <a:r>
                <a:rPr lang="en-US" sz="1400" b="1">
                  <a:solidFill>
                    <a:srgbClr val="0000FF"/>
                  </a:solidFill>
                  <a:latin typeface="Times New Roman" panose="02020603050405020304" pitchFamily="18" charset="0"/>
                  <a:cs typeface="Times New Roman" panose="02020603050405020304" pitchFamily="18" charset="0"/>
                </a:rPr>
                <a:t>ADN</a:t>
              </a:r>
            </a:p>
          </p:txBody>
        </p:sp>
        <p:sp>
          <p:nvSpPr>
            <p:cNvPr id="4140" name="Text Box 101"/>
            <p:cNvSpPr txBox="1">
              <a:spLocks noChangeArrowheads="1"/>
            </p:cNvSpPr>
            <p:nvPr/>
          </p:nvSpPr>
          <p:spPr bwMode="auto">
            <a:xfrm>
              <a:off x="2736" y="912"/>
              <a:ext cx="480" cy="336"/>
            </a:xfrm>
            <a:prstGeom prst="rect">
              <a:avLst/>
            </a:prstGeom>
            <a:solidFill>
              <a:srgbClr val="FF3300"/>
            </a:solidFill>
            <a:ln w="9525">
              <a:noFill/>
              <a:miter lim="800000"/>
              <a:headEnd/>
              <a:tailEnd/>
            </a:ln>
          </p:spPr>
          <p:txBody>
            <a:bodyPr wrap="square">
              <a:spAutoFit/>
            </a:bodyPr>
            <a:lstStyle/>
            <a:p>
              <a:pPr algn="ctr">
                <a:spcBef>
                  <a:spcPct val="50000"/>
                </a:spcBef>
              </a:pPr>
              <a:r>
                <a:rPr lang="en-US" sz="2000" b="1" dirty="0">
                  <a:solidFill>
                    <a:srgbClr val="FFFF00"/>
                  </a:solidFill>
                  <a:latin typeface="Times New Roman" panose="02020603050405020304" pitchFamily="18" charset="0"/>
                  <a:cs typeface="Times New Roman" panose="02020603050405020304" pitchFamily="18" charset="0"/>
                </a:rPr>
                <a:t>II</a:t>
              </a:r>
            </a:p>
          </p:txBody>
        </p:sp>
      </p:grpSp>
      <p:sp>
        <p:nvSpPr>
          <p:cNvPr id="4104" name="Text Box 103"/>
          <p:cNvSpPr txBox="1">
            <a:spLocks noChangeArrowheads="1"/>
          </p:cNvSpPr>
          <p:nvPr/>
        </p:nvSpPr>
        <p:spPr bwMode="auto">
          <a:xfrm>
            <a:off x="4305300" y="3745706"/>
            <a:ext cx="571500" cy="307777"/>
          </a:xfrm>
          <a:prstGeom prst="rect">
            <a:avLst/>
          </a:prstGeom>
          <a:noFill/>
          <a:ln w="9525">
            <a:noFill/>
            <a:miter lim="800000"/>
            <a:headEnd/>
            <a:tailEnd/>
          </a:ln>
        </p:spPr>
        <p:txBody>
          <a:bodyPr>
            <a:spAutoFit/>
          </a:bodyPr>
          <a:lstStyle/>
          <a:p>
            <a:pPr>
              <a:spcBef>
                <a:spcPct val="50000"/>
              </a:spcBef>
            </a:pPr>
            <a:endParaRPr lang="en-US" sz="1400" i="1">
              <a:latin typeface="Times New Roman" panose="02020603050405020304" pitchFamily="18" charset="0"/>
              <a:cs typeface="Times New Roman" panose="02020603050405020304" pitchFamily="18" charset="0"/>
            </a:endParaRPr>
          </a:p>
        </p:txBody>
      </p:sp>
      <p:grpSp>
        <p:nvGrpSpPr>
          <p:cNvPr id="6" name="Group 113"/>
          <p:cNvGrpSpPr>
            <a:grpSpLocks/>
          </p:cNvGrpSpPr>
          <p:nvPr/>
        </p:nvGrpSpPr>
        <p:grpSpPr bwMode="auto">
          <a:xfrm>
            <a:off x="4419600" y="2909893"/>
            <a:ext cx="2628900" cy="338139"/>
            <a:chOff x="3264" y="1468"/>
            <a:chExt cx="2208" cy="284"/>
          </a:xfrm>
        </p:grpSpPr>
        <p:sp>
          <p:nvSpPr>
            <p:cNvPr id="4130" name="Text Box 22"/>
            <p:cNvSpPr txBox="1">
              <a:spLocks noChangeArrowheads="1"/>
            </p:cNvSpPr>
            <p:nvPr/>
          </p:nvSpPr>
          <p:spPr bwMode="auto">
            <a:xfrm>
              <a:off x="3264" y="1468"/>
              <a:ext cx="1632" cy="284"/>
            </a:xfrm>
            <a:prstGeom prst="rect">
              <a:avLst/>
            </a:prstGeom>
            <a:noFill/>
            <a:ln w="9525">
              <a:noFill/>
              <a:miter lim="800000"/>
              <a:headEnd/>
              <a:tailEnd/>
            </a:ln>
          </p:spPr>
          <p:txBody>
            <a:bodyPr wrap="square">
              <a:spAutoFit/>
            </a:bodyPr>
            <a:lstStyle/>
            <a:p>
              <a:pPr>
                <a:spcBef>
                  <a:spcPct val="50000"/>
                </a:spcBef>
              </a:pPr>
              <a:r>
                <a:rPr lang="en-US" sz="1600" b="1" dirty="0">
                  <a:latin typeface="Times New Roman" panose="02020603050405020304" pitchFamily="18" charset="0"/>
                  <a:cs typeface="Times New Roman" panose="02020603050405020304" pitchFamily="18" charset="0"/>
                </a:rPr>
                <a:t>A U G </a:t>
              </a:r>
              <a:r>
                <a:rPr lang="en-US" sz="1600" b="1" dirty="0">
                  <a:solidFill>
                    <a:srgbClr val="FF3300"/>
                  </a:solidFill>
                  <a:latin typeface="Times New Roman" panose="02020603050405020304" pitchFamily="18" charset="0"/>
                  <a:cs typeface="Times New Roman" panose="02020603050405020304" pitchFamily="18" charset="0"/>
                </a:rPr>
                <a:t>A </a:t>
              </a:r>
              <a:r>
                <a:rPr lang="en-US" sz="1600" b="1" dirty="0" err="1">
                  <a:solidFill>
                    <a:srgbClr val="FF3300"/>
                  </a:solidFill>
                  <a:latin typeface="Times New Roman" panose="02020603050405020304" pitchFamily="18" charset="0"/>
                  <a:cs typeface="Times New Roman" panose="02020603050405020304" pitchFamily="18" charset="0"/>
                </a:rPr>
                <a:t>A</a:t>
              </a:r>
              <a:r>
                <a:rPr lang="en-US" sz="1600" b="1" dirty="0">
                  <a:solidFill>
                    <a:srgbClr val="FF3300"/>
                  </a:solidFill>
                  <a:latin typeface="Times New Roman" panose="02020603050405020304" pitchFamily="18" charset="0"/>
                  <a:cs typeface="Times New Roman" panose="02020603050405020304" pitchFamily="18" charset="0"/>
                </a:rPr>
                <a:t> </a:t>
              </a:r>
              <a:r>
                <a:rPr lang="en-US" sz="1600" b="1" dirty="0" err="1">
                  <a:solidFill>
                    <a:srgbClr val="FF3300"/>
                  </a:solidFill>
                  <a:latin typeface="Times New Roman" panose="02020603050405020304" pitchFamily="18" charset="0"/>
                  <a:cs typeface="Times New Roman" panose="02020603050405020304" pitchFamily="18" charset="0"/>
                </a:rPr>
                <a:t>A</a:t>
              </a:r>
              <a:r>
                <a:rPr lang="en-US" sz="1600" b="1" dirty="0">
                  <a:latin typeface="Times New Roman" panose="02020603050405020304" pitchFamily="18" charset="0"/>
                  <a:cs typeface="Times New Roman" panose="02020603050405020304" pitchFamily="18" charset="0"/>
                </a:rPr>
                <a:t> U </a:t>
              </a:r>
              <a:r>
                <a:rPr lang="en-US" sz="1600" b="1" dirty="0" err="1">
                  <a:latin typeface="Times New Roman" panose="02020603050405020304" pitchFamily="18" charset="0"/>
                  <a:cs typeface="Times New Roman" panose="02020603050405020304" pitchFamily="18" charset="0"/>
                </a:rPr>
                <a:t>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U</a:t>
              </a:r>
              <a:endParaRPr lang="en-US" sz="1600" b="1" dirty="0">
                <a:latin typeface="Times New Roman" panose="02020603050405020304" pitchFamily="18" charset="0"/>
                <a:cs typeface="Times New Roman" panose="02020603050405020304" pitchFamily="18" charset="0"/>
              </a:endParaRPr>
            </a:p>
          </p:txBody>
        </p:sp>
        <p:sp>
          <p:nvSpPr>
            <p:cNvPr id="4131" name="Line 23"/>
            <p:cNvSpPr>
              <a:spLocks noChangeShapeType="1"/>
            </p:cNvSpPr>
            <p:nvPr/>
          </p:nvSpPr>
          <p:spPr bwMode="auto">
            <a:xfrm>
              <a:off x="3264" y="1478"/>
              <a:ext cx="1488" cy="0"/>
            </a:xfrm>
            <a:prstGeom prst="line">
              <a:avLst/>
            </a:prstGeom>
            <a:noFill/>
            <a:ln w="28575">
              <a:solidFill>
                <a:srgbClr val="FF3300"/>
              </a:solidFill>
              <a:round/>
              <a:headEnd/>
              <a:tailEnd/>
            </a:ln>
          </p:spPr>
          <p:txBody>
            <a:bodyPr/>
            <a:lstStyle/>
            <a:p>
              <a:endParaRPr lang="en-US" sz="1400">
                <a:latin typeface="Times New Roman" panose="02020603050405020304" pitchFamily="18" charset="0"/>
                <a:cs typeface="Times New Roman" panose="02020603050405020304" pitchFamily="18" charset="0"/>
              </a:endParaRPr>
            </a:p>
          </p:txBody>
        </p:sp>
        <p:sp>
          <p:nvSpPr>
            <p:cNvPr id="4132" name="Text Box 39"/>
            <p:cNvSpPr txBox="1">
              <a:spLocks noChangeArrowheads="1"/>
            </p:cNvSpPr>
            <p:nvPr/>
          </p:nvSpPr>
          <p:spPr bwMode="auto">
            <a:xfrm>
              <a:off x="4848" y="1488"/>
              <a:ext cx="624" cy="258"/>
            </a:xfrm>
            <a:prstGeom prst="rect">
              <a:avLst/>
            </a:prstGeom>
            <a:noFill/>
            <a:ln w="9525">
              <a:noFill/>
              <a:miter lim="800000"/>
              <a:headEnd/>
              <a:tailEnd/>
            </a:ln>
          </p:spPr>
          <p:txBody>
            <a:bodyPr>
              <a:spAutoFit/>
            </a:bodyPr>
            <a:lstStyle/>
            <a:p>
              <a:pPr>
                <a:spcBef>
                  <a:spcPct val="50000"/>
                </a:spcBef>
              </a:pPr>
              <a:endParaRPr lang="en-US" sz="1400" b="1">
                <a:solidFill>
                  <a:srgbClr val="0000FF"/>
                </a:solidFill>
                <a:latin typeface="Times New Roman" panose="02020603050405020304" pitchFamily="18" charset="0"/>
                <a:cs typeface="Times New Roman" panose="02020603050405020304" pitchFamily="18" charset="0"/>
              </a:endParaRPr>
            </a:p>
          </p:txBody>
        </p:sp>
        <p:sp>
          <p:nvSpPr>
            <p:cNvPr id="4133" name="Text Box 111"/>
            <p:cNvSpPr txBox="1">
              <a:spLocks noChangeArrowheads="1"/>
            </p:cNvSpPr>
            <p:nvPr/>
          </p:nvSpPr>
          <p:spPr bwMode="auto">
            <a:xfrm>
              <a:off x="4848" y="1488"/>
              <a:ext cx="624" cy="258"/>
            </a:xfrm>
            <a:prstGeom prst="rect">
              <a:avLst/>
            </a:prstGeom>
            <a:noFill/>
            <a:ln w="9525">
              <a:noFill/>
              <a:miter lim="800000"/>
              <a:headEnd/>
              <a:tailEnd/>
            </a:ln>
          </p:spPr>
          <p:txBody>
            <a:bodyPr>
              <a:spAutoFit/>
            </a:bodyPr>
            <a:lstStyle/>
            <a:p>
              <a:pPr>
                <a:spcBef>
                  <a:spcPct val="50000"/>
                </a:spcBef>
              </a:pPr>
              <a:r>
                <a:rPr lang="en-US" sz="1400" b="1">
                  <a:solidFill>
                    <a:srgbClr val="0000FF"/>
                  </a:solidFill>
                  <a:latin typeface="Times New Roman" panose="02020603050405020304" pitchFamily="18" charset="0"/>
                  <a:cs typeface="Times New Roman" panose="02020603050405020304" pitchFamily="18" charset="0"/>
                </a:rPr>
                <a:t>mARN</a:t>
              </a:r>
            </a:p>
          </p:txBody>
        </p:sp>
      </p:grpSp>
      <p:sp>
        <p:nvSpPr>
          <p:cNvPr id="8324" name="Text Box 132"/>
          <p:cNvSpPr txBox="1">
            <a:spLocks noChangeArrowheads="1"/>
          </p:cNvSpPr>
          <p:nvPr/>
        </p:nvSpPr>
        <p:spPr bwMode="auto">
          <a:xfrm>
            <a:off x="2876550" y="2133600"/>
            <a:ext cx="628650" cy="338554"/>
          </a:xfrm>
          <a:prstGeom prst="rect">
            <a:avLst/>
          </a:prstGeom>
          <a:noFill/>
          <a:ln w="9525">
            <a:noFill/>
            <a:miter lim="800000"/>
            <a:headEnd/>
            <a:tailEnd/>
          </a:ln>
        </p:spPr>
        <p:txBody>
          <a:bodyPr>
            <a:spAutoFit/>
          </a:bodyPr>
          <a:lstStyle/>
          <a:p>
            <a:pPr>
              <a:spcBef>
                <a:spcPct val="50000"/>
              </a:spcBef>
            </a:pPr>
            <a:r>
              <a:rPr lang="en-US" sz="1600" b="1" dirty="0">
                <a:solidFill>
                  <a:srgbClr val="0000FF"/>
                </a:solidFill>
                <a:latin typeface="Times New Roman" panose="02020603050405020304" pitchFamily="18" charset="0"/>
                <a:cs typeface="Times New Roman" panose="02020603050405020304" pitchFamily="18" charset="0"/>
              </a:rPr>
              <a:t>ADN</a:t>
            </a:r>
          </a:p>
        </p:txBody>
      </p:sp>
      <p:sp>
        <p:nvSpPr>
          <p:cNvPr id="8325" name="Text Box 133"/>
          <p:cNvSpPr txBox="1">
            <a:spLocks noChangeArrowheads="1"/>
          </p:cNvSpPr>
          <p:nvPr/>
        </p:nvSpPr>
        <p:spPr bwMode="auto">
          <a:xfrm>
            <a:off x="3105150" y="2876550"/>
            <a:ext cx="914400" cy="338554"/>
          </a:xfrm>
          <a:prstGeom prst="rect">
            <a:avLst/>
          </a:prstGeom>
          <a:noFill/>
          <a:ln w="9525">
            <a:noFill/>
            <a:miter lim="800000"/>
            <a:headEnd/>
            <a:tailEnd/>
          </a:ln>
        </p:spPr>
        <p:txBody>
          <a:bodyPr>
            <a:spAutoFit/>
          </a:bodyPr>
          <a:lstStyle/>
          <a:p>
            <a:pPr>
              <a:spcBef>
                <a:spcPct val="50000"/>
              </a:spcBef>
            </a:pPr>
            <a:r>
              <a:rPr lang="en-US" sz="1600" b="1">
                <a:solidFill>
                  <a:srgbClr val="0000FF"/>
                </a:solidFill>
                <a:latin typeface="Times New Roman" panose="02020603050405020304" pitchFamily="18" charset="0"/>
                <a:cs typeface="Times New Roman" panose="02020603050405020304" pitchFamily="18" charset="0"/>
              </a:rPr>
              <a:t>mARN</a:t>
            </a:r>
          </a:p>
        </p:txBody>
      </p:sp>
      <p:sp>
        <p:nvSpPr>
          <p:cNvPr id="8326" name="Text Box 134"/>
          <p:cNvSpPr txBox="1">
            <a:spLocks noChangeArrowheads="1"/>
          </p:cNvSpPr>
          <p:nvPr/>
        </p:nvSpPr>
        <p:spPr bwMode="auto">
          <a:xfrm>
            <a:off x="3105150" y="3219450"/>
            <a:ext cx="1257300" cy="338554"/>
          </a:xfrm>
          <a:prstGeom prst="rect">
            <a:avLst/>
          </a:prstGeom>
          <a:noFill/>
          <a:ln w="9525">
            <a:noFill/>
            <a:miter lim="800000"/>
            <a:headEnd/>
            <a:tailEnd/>
          </a:ln>
        </p:spPr>
        <p:txBody>
          <a:bodyPr>
            <a:spAutoFit/>
          </a:bodyPr>
          <a:lstStyle/>
          <a:p>
            <a:pPr>
              <a:spcBef>
                <a:spcPct val="50000"/>
              </a:spcBef>
            </a:pPr>
            <a:r>
              <a:rPr lang="en-US" sz="1600" b="1">
                <a:solidFill>
                  <a:srgbClr val="FF3300"/>
                </a:solidFill>
                <a:latin typeface="Times New Roman" panose="02020603050405020304" pitchFamily="18" charset="0"/>
                <a:cs typeface="Times New Roman" panose="02020603050405020304" pitchFamily="18" charset="0"/>
              </a:rPr>
              <a:t>pôlipeptit</a:t>
            </a:r>
          </a:p>
        </p:txBody>
      </p:sp>
      <p:sp>
        <p:nvSpPr>
          <p:cNvPr id="60" name="Rectangle 59"/>
          <p:cNvSpPr/>
          <p:nvPr/>
        </p:nvSpPr>
        <p:spPr>
          <a:xfrm>
            <a:off x="850900" y="195985"/>
            <a:ext cx="2457450" cy="1323439"/>
          </a:xfrm>
          <a:prstGeom prst="rect">
            <a:avLst/>
          </a:prstGeom>
        </p:spPr>
        <p:txBody>
          <a:bodyPr wrap="square">
            <a:spAutoFit/>
          </a:bodyPr>
          <a:lstStyle/>
          <a:p>
            <a:r>
              <a:rPr lang="pt-BR" sz="2000" b="1" dirty="0">
                <a:latin typeface="Times New Roman" panose="02020603050405020304" pitchFamily="18" charset="0"/>
                <a:cs typeface="Times New Roman" panose="02020603050405020304" pitchFamily="18" charset="0"/>
              </a:rPr>
              <a:t>Gen ban đầu có:</a:t>
            </a:r>
          </a:p>
          <a:p>
            <a:r>
              <a:rPr lang="pt-BR" sz="2000" b="1" dirty="0">
                <a:latin typeface="Times New Roman" panose="02020603050405020304" pitchFamily="18" charset="0"/>
                <a:cs typeface="Times New Roman" panose="02020603050405020304" pitchFamily="18" charset="0"/>
              </a:rPr>
              <a:t>N = 18</a:t>
            </a:r>
          </a:p>
          <a:p>
            <a:r>
              <a:rPr lang="pt-BR" sz="2000" b="1" dirty="0">
                <a:latin typeface="Times New Roman" panose="02020603050405020304" pitchFamily="18" charset="0"/>
                <a:cs typeface="Times New Roman" panose="02020603050405020304" pitchFamily="18" charset="0"/>
              </a:rPr>
              <a:t>L = 30,6 Ăngstrong</a:t>
            </a:r>
          </a:p>
          <a:p>
            <a:r>
              <a:rPr lang="pt-BR" sz="2000" b="1" dirty="0">
                <a:latin typeface="Times New Roman" panose="02020603050405020304" pitchFamily="18" charset="0"/>
                <a:cs typeface="Times New Roman" panose="02020603050405020304" pitchFamily="18" charset="0"/>
              </a:rPr>
              <a:t>H = 20</a:t>
            </a:r>
            <a:endParaRPr lang="en-US" sz="2000" b="1" dirty="0">
              <a:latin typeface="Times New Roman" pitchFamily="18" charset="0"/>
              <a:cs typeface="Times New Roman" pitchFamily="18" charset="0"/>
            </a:endParaRPr>
          </a:p>
        </p:txBody>
      </p:sp>
      <p:sp>
        <p:nvSpPr>
          <p:cNvPr id="61" name="Rectangle 60"/>
          <p:cNvSpPr/>
          <p:nvPr/>
        </p:nvSpPr>
        <p:spPr>
          <a:xfrm>
            <a:off x="4235450" y="165423"/>
            <a:ext cx="2114550" cy="1200329"/>
          </a:xfrm>
          <a:prstGeom prst="rect">
            <a:avLst/>
          </a:prstGeom>
        </p:spPr>
        <p:txBody>
          <a:bodyPr wrap="square">
            <a:spAutoFit/>
          </a:bodyPr>
          <a:lstStyle/>
          <a:p>
            <a:r>
              <a:rPr lang="pt-BR" b="1" dirty="0">
                <a:latin typeface="Times New Roman" panose="02020603050405020304" pitchFamily="18" charset="0"/>
                <a:cs typeface="Times New Roman" panose="02020603050405020304" pitchFamily="18" charset="0"/>
              </a:rPr>
              <a:t>Gen sau đột biến:</a:t>
            </a:r>
          </a:p>
          <a:p>
            <a:r>
              <a:rPr lang="pt-BR" b="1" dirty="0">
                <a:latin typeface="Times New Roman" panose="02020603050405020304" pitchFamily="18" charset="0"/>
                <a:cs typeface="Times New Roman" panose="02020603050405020304" pitchFamily="18" charset="0"/>
              </a:rPr>
              <a:t>                          N = </a:t>
            </a:r>
          </a:p>
          <a:p>
            <a:r>
              <a:rPr lang="pt-BR" b="1" dirty="0">
                <a:latin typeface="Times New Roman" panose="02020603050405020304" pitchFamily="18" charset="0"/>
                <a:cs typeface="Times New Roman" panose="02020603050405020304" pitchFamily="18" charset="0"/>
              </a:rPr>
              <a:t>                          L = </a:t>
            </a:r>
          </a:p>
          <a:p>
            <a:r>
              <a:rPr lang="pt-BR" b="1" dirty="0">
                <a:latin typeface="Times New Roman" panose="02020603050405020304" pitchFamily="18" charset="0"/>
                <a:cs typeface="Times New Roman" panose="02020603050405020304" pitchFamily="18" charset="0"/>
              </a:rPr>
              <a:t>                          H = </a:t>
            </a:r>
            <a:endParaRPr lang="en-US" b="1" dirty="0">
              <a:latin typeface="Times New Roman" pitchFamily="18" charset="0"/>
              <a:cs typeface="Times New Roman" pitchFamily="18" charset="0"/>
            </a:endParaRPr>
          </a:p>
        </p:txBody>
      </p:sp>
      <p:sp>
        <p:nvSpPr>
          <p:cNvPr id="62" name="Rectangle 61"/>
          <p:cNvSpPr/>
          <p:nvPr/>
        </p:nvSpPr>
        <p:spPr>
          <a:xfrm>
            <a:off x="6172200" y="156580"/>
            <a:ext cx="1657350" cy="1200329"/>
          </a:xfrm>
          <a:prstGeom prst="rect">
            <a:avLst/>
          </a:prstGeom>
        </p:spPr>
        <p:txBody>
          <a:bodyPr wrap="square">
            <a:spAutoFit/>
          </a:bodyPr>
          <a:lstStyle/>
          <a:p>
            <a:r>
              <a:rPr lang="pt-BR" b="1" dirty="0">
                <a:latin typeface="Times New Roman" panose="02020603050405020304" pitchFamily="18" charset="0"/>
                <a:cs typeface="Times New Roman" panose="02020603050405020304" pitchFamily="18" charset="0"/>
              </a:rPr>
              <a:t>                          18</a:t>
            </a:r>
          </a:p>
          <a:p>
            <a:r>
              <a:rPr lang="pt-BR" b="1" dirty="0">
                <a:latin typeface="Times New Roman" panose="02020603050405020304" pitchFamily="18" charset="0"/>
                <a:cs typeface="Times New Roman" panose="02020603050405020304" pitchFamily="18" charset="0"/>
              </a:rPr>
              <a:t>30,6</a:t>
            </a:r>
          </a:p>
          <a:p>
            <a:r>
              <a:rPr lang="pt-BR" b="1" dirty="0">
                <a:latin typeface="Times New Roman" panose="02020603050405020304" pitchFamily="18" charset="0"/>
                <a:cs typeface="Times New Roman" panose="02020603050405020304" pitchFamily="18" charset="0"/>
              </a:rPr>
              <a:t>19 </a:t>
            </a:r>
            <a:endParaRPr lang="en-US" b="1" dirty="0">
              <a:latin typeface="Times New Roman" pitchFamily="18" charset="0"/>
              <a:cs typeface="Times New Roman" pitchFamily="18" charset="0"/>
            </a:endParaRPr>
          </a:p>
        </p:txBody>
      </p:sp>
      <p:sp>
        <p:nvSpPr>
          <p:cNvPr id="63" name="Rectangle 62"/>
          <p:cNvSpPr/>
          <p:nvPr/>
        </p:nvSpPr>
        <p:spPr>
          <a:xfrm>
            <a:off x="647700" y="3962400"/>
            <a:ext cx="6286499" cy="461665"/>
          </a:xfrm>
          <a:prstGeom prst="rect">
            <a:avLst/>
          </a:prstGeom>
        </p:spPr>
        <p:txBody>
          <a:bodyPr wrap="square">
            <a:spAutoFit/>
          </a:bodyPr>
          <a:lstStyle/>
          <a:p>
            <a:r>
              <a:rPr lang="pt-BR" sz="2400" b="1" dirty="0">
                <a:solidFill>
                  <a:srgbClr val="FF0000"/>
                </a:solidFill>
                <a:latin typeface="Times New Roman" panose="02020603050405020304" pitchFamily="18" charset="0"/>
                <a:cs typeface="Times New Roman" panose="02020603050405020304" pitchFamily="18" charset="0"/>
              </a:rPr>
              <a:t>Đột biến thay thế 1 cặp nuclêootit khác loại</a:t>
            </a:r>
          </a:p>
        </p:txBody>
      </p:sp>
    </p:spTree>
    <p:extLst>
      <p:ext uri="{BB962C8B-B14F-4D97-AF65-F5344CB8AC3E}">
        <p14:creationId xmlns:p14="http://schemas.microsoft.com/office/powerpoint/2010/main" val="1832709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8324"/>
                                        </p:tgtEl>
                                      </p:cBhvr>
                                    </p:animEffect>
                                    <p:set>
                                      <p:cBhvr>
                                        <p:cTn id="7" dur="1" fill="hold">
                                          <p:stCondLst>
                                            <p:cond delay="499"/>
                                          </p:stCondLst>
                                        </p:cTn>
                                        <p:tgtEl>
                                          <p:spTgt spid="8324"/>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8325"/>
                                        </p:tgtEl>
                                      </p:cBhvr>
                                    </p:animEffect>
                                    <p:set>
                                      <p:cBhvr>
                                        <p:cTn id="10" dur="1" fill="hold">
                                          <p:stCondLst>
                                            <p:cond delay="499"/>
                                          </p:stCondLst>
                                        </p:cTn>
                                        <p:tgtEl>
                                          <p:spTgt spid="8325"/>
                                        </p:tgtEl>
                                        <p:attrNameLst>
                                          <p:attrName>style.visibility</p:attrName>
                                        </p:attrNameLst>
                                      </p:cBhvr>
                                      <p:to>
                                        <p:strVal val="hidden"/>
                                      </p:to>
                                    </p:set>
                                  </p:childTnLst>
                                </p:cTn>
                              </p:par>
                              <p:par>
                                <p:cTn id="11" presetID="4" presetClass="exit" presetSubtype="16" fill="hold" grpId="0" nodeType="withEffect">
                                  <p:stCondLst>
                                    <p:cond delay="0"/>
                                  </p:stCondLst>
                                  <p:childTnLst>
                                    <p:animEffect transition="out" filter="box(in)">
                                      <p:cBhvr>
                                        <p:cTn id="12" dur="500"/>
                                        <p:tgtEl>
                                          <p:spTgt spid="8326"/>
                                        </p:tgtEl>
                                      </p:cBhvr>
                                    </p:animEffect>
                                    <p:set>
                                      <p:cBhvr>
                                        <p:cTn id="13" dur="1" fill="hold">
                                          <p:stCondLst>
                                            <p:cond delay="499"/>
                                          </p:stCondLst>
                                        </p:cTn>
                                        <p:tgtEl>
                                          <p:spTgt spid="83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i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barn(inVertical)">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barn(inVertical)">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barn(inVertical)">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barn(inVertical)">
                                      <p:cBhvr>
                                        <p:cTn id="5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4" grpId="0"/>
      <p:bldP spid="8325" grpId="0"/>
      <p:bldP spid="8326" grpId="0"/>
      <p:bldP spid="60" grpId="0"/>
      <p:bldP spid="61" grpId="0"/>
      <p:bldP spid="62" grpId="0"/>
      <p:bldP spid="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p:cNvSpPr>
          <p:nvPr>
            <p:ph type="body" idx="4294967295"/>
          </p:nvPr>
        </p:nvSpPr>
        <p:spPr>
          <a:xfrm>
            <a:off x="228600" y="666750"/>
            <a:ext cx="8305800" cy="3829050"/>
          </a:xfrm>
        </p:spPr>
        <p:txBody>
          <a:bodyPr>
            <a:normAutofit lnSpcReduction="10000"/>
          </a:bodyPr>
          <a:lstStyle/>
          <a:p>
            <a:pPr>
              <a:lnSpc>
                <a:spcPct val="80000"/>
              </a:lnSpc>
            </a:pPr>
            <a:r>
              <a:rPr lang="it-IT" sz="2400" b="1" dirty="0">
                <a:latin typeface="Times New Roman" panose="02020603050405020304" pitchFamily="18" charset="0"/>
                <a:cs typeface="Times New Roman" panose="02020603050405020304" pitchFamily="18" charset="0"/>
              </a:rPr>
              <a:t>Khái niệm (SGK)</a:t>
            </a:r>
          </a:p>
          <a:p>
            <a:pPr>
              <a:lnSpc>
                <a:spcPct val="80000"/>
              </a:lnSpc>
            </a:pPr>
            <a:r>
              <a:rPr lang="it-IT" sz="2400" b="1" dirty="0">
                <a:latin typeface="Times New Roman" panose="02020603050405020304" pitchFamily="18" charset="0"/>
                <a:cs typeface="Times New Roman" panose="02020603050405020304" pitchFamily="18" charset="0"/>
              </a:rPr>
              <a:t>Đặc điểm</a:t>
            </a:r>
          </a:p>
          <a:p>
            <a:pPr marL="0" indent="0">
              <a:lnSpc>
                <a:spcPct val="80000"/>
              </a:lnSpc>
              <a:buNone/>
            </a:pPr>
            <a:r>
              <a:rPr lang="it-IT" sz="2400" dirty="0">
                <a:solidFill>
                  <a:srgbClr val="0000CC"/>
                </a:solidFill>
                <a:latin typeface="Times New Roman" panose="02020603050405020304" pitchFamily="18" charset="0"/>
                <a:cs typeface="Times New Roman" panose="02020603050405020304" pitchFamily="18" charset="0"/>
              </a:rPr>
              <a:t>N  Không đổi</a:t>
            </a:r>
          </a:p>
          <a:p>
            <a:pPr>
              <a:lnSpc>
                <a:spcPct val="80000"/>
              </a:lnSpc>
            </a:pPr>
            <a:r>
              <a:rPr lang="it-IT" sz="2400" dirty="0">
                <a:solidFill>
                  <a:srgbClr val="0000CC"/>
                </a:solidFill>
                <a:latin typeface="Times New Roman" panose="02020603050405020304" pitchFamily="18" charset="0"/>
                <a:cs typeface="Times New Roman" panose="02020603050405020304" pitchFamily="18" charset="0"/>
              </a:rPr>
              <a:t>L không đổi</a:t>
            </a:r>
          </a:p>
          <a:p>
            <a:pPr>
              <a:lnSpc>
                <a:spcPct val="80000"/>
              </a:lnSpc>
            </a:pPr>
            <a:r>
              <a:rPr lang="it-IT" sz="2400" dirty="0">
                <a:solidFill>
                  <a:srgbClr val="FF0000"/>
                </a:solidFill>
                <a:latin typeface="Times New Roman" panose="02020603050405020304" pitchFamily="18" charset="0"/>
                <a:cs typeface="Times New Roman" panose="02020603050405020304" pitchFamily="18" charset="0"/>
              </a:rPr>
              <a:t>H không đổi </a:t>
            </a:r>
            <a:r>
              <a:rPr lang="it-IT" sz="2400" dirty="0">
                <a:solidFill>
                  <a:srgbClr val="0000CC"/>
                </a:solidFill>
                <a:latin typeface="Times New Roman" panose="02020603050405020304" pitchFamily="18" charset="0"/>
                <a:cs typeface="Times New Roman" panose="02020603050405020304" pitchFamily="18" charset="0"/>
              </a:rPr>
              <a:t>khi thay cặp Nu có cùng số liên kết H. Vd thay A – T thành T – A </a:t>
            </a:r>
          </a:p>
          <a:p>
            <a:pPr>
              <a:lnSpc>
                <a:spcPct val="80000"/>
              </a:lnSpc>
            </a:pPr>
            <a:r>
              <a:rPr lang="it-IT" sz="2400" dirty="0">
                <a:solidFill>
                  <a:srgbClr val="0000CC"/>
                </a:solidFill>
                <a:latin typeface="Times New Roman" panose="02020603050405020304" pitchFamily="18" charset="0"/>
                <a:cs typeface="Times New Roman" panose="02020603050405020304" pitchFamily="18" charset="0"/>
              </a:rPr>
              <a:t>H tăng 1 liên kết khi thay 1 cặp A – T thành 1 cặp G – X </a:t>
            </a:r>
          </a:p>
          <a:p>
            <a:pPr>
              <a:lnSpc>
                <a:spcPct val="80000"/>
              </a:lnSpc>
            </a:pPr>
            <a:r>
              <a:rPr lang="it-IT" sz="2400" dirty="0">
                <a:solidFill>
                  <a:srgbClr val="FF0000"/>
                </a:solidFill>
                <a:latin typeface="Times New Roman" panose="02020603050405020304" pitchFamily="18" charset="0"/>
                <a:cs typeface="Times New Roman" panose="02020603050405020304" pitchFamily="18" charset="0"/>
              </a:rPr>
              <a:t>H giảm 1 </a:t>
            </a:r>
            <a:r>
              <a:rPr lang="it-IT" sz="2400" dirty="0">
                <a:solidFill>
                  <a:srgbClr val="0000CC"/>
                </a:solidFill>
                <a:latin typeface="Times New Roman" panose="02020603050405020304" pitchFamily="18" charset="0"/>
                <a:cs typeface="Times New Roman" panose="02020603050405020304" pitchFamily="18" charset="0"/>
              </a:rPr>
              <a:t>liên kết khi thay 1 cặp G – X thành 1 cặp A – T </a:t>
            </a:r>
          </a:p>
          <a:p>
            <a:pPr>
              <a:lnSpc>
                <a:spcPct val="80000"/>
              </a:lnSpc>
            </a:pPr>
            <a:r>
              <a:rPr lang="it-IT" sz="2400" dirty="0">
                <a:solidFill>
                  <a:srgbClr val="0000CC"/>
                </a:solidFill>
                <a:latin typeface="Times New Roman" panose="02020603050405020304" pitchFamily="18" charset="0"/>
                <a:cs typeface="Times New Roman" panose="02020603050405020304" pitchFamily="18" charset="0"/>
              </a:rPr>
              <a:t>Protein: thay đổi tối đa 1 aa</a:t>
            </a:r>
          </a:p>
          <a:p>
            <a:pPr>
              <a:lnSpc>
                <a:spcPct val="80000"/>
              </a:lnSpc>
            </a:pPr>
            <a:r>
              <a:rPr lang="it-IT" sz="2400" dirty="0">
                <a:solidFill>
                  <a:srgbClr val="0000CC"/>
                </a:solidFill>
                <a:latin typeface="Times New Roman" panose="02020603050405020304" pitchFamily="18" charset="0"/>
                <a:cs typeface="Times New Roman" panose="02020603050405020304" pitchFamily="18" charset="0"/>
              </a:rPr>
              <a:t>Ví dụ: Bệnh hồng cầu hình lưỡi liềm gây thiếu máu do đột biến gen thay thế cặp A–T thành cặp T – A hoặc G – X</a:t>
            </a:r>
            <a:r>
              <a:rPr lang="it-IT"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WordArt 43"/>
          <p:cNvSpPr>
            <a:spLocks noChangeArrowheads="1" noChangeShapeType="1" noTextEdit="1"/>
          </p:cNvSpPr>
          <p:nvPr/>
        </p:nvSpPr>
        <p:spPr bwMode="auto">
          <a:xfrm>
            <a:off x="1384395" y="93086"/>
            <a:ext cx="325762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b="1" i="1" dirty="0">
                <a:solidFill>
                  <a:srgbClr val="0070C0"/>
                </a:solidFill>
                <a:latin typeface="Times New Roman" pitchFamily="18" charset="0"/>
                <a:cs typeface="Times New Roman" pitchFamily="18" charset="0"/>
              </a:rPr>
              <a:t>Đ</a:t>
            </a:r>
            <a:r>
              <a:rPr lang="vi-VN" sz="2200" b="1" i="1" dirty="0">
                <a:solidFill>
                  <a:srgbClr val="0070C0"/>
                </a:solidFill>
                <a:latin typeface="Times New Roman" pitchFamily="18" charset="0"/>
                <a:cs typeface="Times New Roman" pitchFamily="18" charset="0"/>
              </a:rPr>
              <a:t>ột biến </a:t>
            </a:r>
            <a:r>
              <a:rPr lang="en-US" sz="2200" b="1" i="1" dirty="0" err="1">
                <a:solidFill>
                  <a:srgbClr val="0070C0"/>
                </a:solidFill>
                <a:latin typeface="Times New Roman" pitchFamily="18" charset="0"/>
                <a:cs typeface="Times New Roman" pitchFamily="18" charset="0"/>
              </a:rPr>
              <a:t>thay</a:t>
            </a:r>
            <a:r>
              <a:rPr lang="en-US" sz="2200" b="1" i="1" dirty="0">
                <a:solidFill>
                  <a:srgbClr val="0070C0"/>
                </a:solidFill>
                <a:latin typeface="Times New Roman" pitchFamily="18" charset="0"/>
                <a:cs typeface="Times New Roman" pitchFamily="18" charset="0"/>
              </a:rPr>
              <a:t> </a:t>
            </a:r>
            <a:r>
              <a:rPr lang="en-US" sz="2200" b="1" i="1" dirty="0" err="1">
                <a:solidFill>
                  <a:srgbClr val="0070C0"/>
                </a:solidFill>
                <a:latin typeface="Times New Roman" pitchFamily="18" charset="0"/>
                <a:cs typeface="Times New Roman" pitchFamily="18" charset="0"/>
              </a:rPr>
              <a:t>thế</a:t>
            </a:r>
            <a:r>
              <a:rPr lang="en-US" sz="2200" b="1" i="1" dirty="0">
                <a:solidFill>
                  <a:srgbClr val="0070C0"/>
                </a:solidFill>
                <a:latin typeface="Times New Roman" pitchFamily="18" charset="0"/>
                <a:cs typeface="Times New Roman" pitchFamily="18" charset="0"/>
              </a:rPr>
              <a:t> 1 </a:t>
            </a:r>
            <a:r>
              <a:rPr lang="en-US" sz="2200" b="1" i="1" dirty="0" err="1">
                <a:solidFill>
                  <a:srgbClr val="0070C0"/>
                </a:solidFill>
                <a:latin typeface="Times New Roman" pitchFamily="18" charset="0"/>
                <a:cs typeface="Times New Roman" pitchFamily="18" charset="0"/>
              </a:rPr>
              <a:t>cặp</a:t>
            </a:r>
            <a:r>
              <a:rPr lang="en-US" sz="2200" b="1" i="1" dirty="0">
                <a:solidFill>
                  <a:srgbClr val="0070C0"/>
                </a:solidFill>
                <a:latin typeface="Times New Roman" pitchFamily="18" charset="0"/>
                <a:cs typeface="Times New Roman" pitchFamily="18" charset="0"/>
              </a:rPr>
              <a:t> nu</a:t>
            </a:r>
          </a:p>
        </p:txBody>
      </p:sp>
    </p:spTree>
    <p:extLst>
      <p:ext uri="{BB962C8B-B14F-4D97-AF65-F5344CB8AC3E}">
        <p14:creationId xmlns:p14="http://schemas.microsoft.com/office/powerpoint/2010/main" val="209879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arn(inVertical)">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barn(inVertical)">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barn(inVertical)">
                                      <p:cBhvr>
                                        <p:cTn id="17" dur="500"/>
                                        <p:tgtEl>
                                          <p:spTgt spid="59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barn(inVertical)">
                                      <p:cBhvr>
                                        <p:cTn id="22" dur="500"/>
                                        <p:tgtEl>
                                          <p:spTgt spid="59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barn(inVertical)">
                                      <p:cBhvr>
                                        <p:cTn id="27" dur="500"/>
                                        <p:tgtEl>
                                          <p:spTgt spid="593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9395">
                                            <p:txEl>
                                              <p:pRg st="5" end="5"/>
                                            </p:txEl>
                                          </p:spTgt>
                                        </p:tgtEl>
                                        <p:attrNameLst>
                                          <p:attrName>style.visibility</p:attrName>
                                        </p:attrNameLst>
                                      </p:cBhvr>
                                      <p:to>
                                        <p:strVal val="visible"/>
                                      </p:to>
                                    </p:set>
                                    <p:animEffect transition="in" filter="barn(inVertical)">
                                      <p:cBhvr>
                                        <p:cTn id="32" dur="500"/>
                                        <p:tgtEl>
                                          <p:spTgt spid="593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9395">
                                            <p:txEl>
                                              <p:pRg st="6" end="6"/>
                                            </p:txEl>
                                          </p:spTgt>
                                        </p:tgtEl>
                                        <p:attrNameLst>
                                          <p:attrName>style.visibility</p:attrName>
                                        </p:attrNameLst>
                                      </p:cBhvr>
                                      <p:to>
                                        <p:strVal val="visible"/>
                                      </p:to>
                                    </p:set>
                                    <p:animEffect transition="in" filter="barn(inVertical)">
                                      <p:cBhvr>
                                        <p:cTn id="37" dur="500"/>
                                        <p:tgtEl>
                                          <p:spTgt spid="593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9395">
                                            <p:txEl>
                                              <p:pRg st="7" end="7"/>
                                            </p:txEl>
                                          </p:spTgt>
                                        </p:tgtEl>
                                        <p:attrNameLst>
                                          <p:attrName>style.visibility</p:attrName>
                                        </p:attrNameLst>
                                      </p:cBhvr>
                                      <p:to>
                                        <p:strVal val="visible"/>
                                      </p:to>
                                    </p:set>
                                    <p:animEffect transition="in" filter="barn(inVertical)">
                                      <p:cBhvr>
                                        <p:cTn id="42" dur="500"/>
                                        <p:tgtEl>
                                          <p:spTgt spid="593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9395">
                                            <p:txEl>
                                              <p:pRg st="8" end="8"/>
                                            </p:txEl>
                                          </p:spTgt>
                                        </p:tgtEl>
                                        <p:attrNameLst>
                                          <p:attrName>style.visibility</p:attrName>
                                        </p:attrNameLst>
                                      </p:cBhvr>
                                      <p:to>
                                        <p:strVal val="visible"/>
                                      </p:to>
                                    </p:set>
                                    <p:animEffect transition="in" filter="barn(inVertical)">
                                      <p:cBhvr>
                                        <p:cTn id="47" dur="500"/>
                                        <p:tgtEl>
                                          <p:spTgt spid="593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sz="half" idx="4294967295"/>
          </p:nvPr>
        </p:nvSpPr>
        <p:spPr>
          <a:xfrm>
            <a:off x="609600" y="438150"/>
            <a:ext cx="8382000" cy="1104900"/>
          </a:xfrm>
        </p:spPr>
        <p:txBody>
          <a:bodyPr>
            <a:noAutofit/>
          </a:bodyPr>
          <a:lstStyle/>
          <a:p>
            <a:pPr marL="0" algn="just">
              <a:spcBef>
                <a:spcPts val="0"/>
              </a:spcBef>
              <a:buFont typeface="Wingdings" pitchFamily="2" charset="2"/>
              <a:buChar char="v"/>
            </a:pP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máu</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đột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gen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 – T, ở </a:t>
            </a:r>
            <a:r>
              <a:rPr lang="en-US" sz="2800" dirty="0" err="1">
                <a:latin typeface="Times New Roman" panose="02020603050405020304" pitchFamily="18" charset="0"/>
                <a:cs typeface="Times New Roman" panose="02020603050405020304" pitchFamily="18" charset="0"/>
              </a:rPr>
              <a:t>codon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Oxi</a:t>
            </a:r>
            <a:r>
              <a:rPr lang="en-US" sz="2800" dirty="0">
                <a:latin typeface="Times New Roman" panose="02020603050405020304" pitchFamily="18" charset="0"/>
                <a:cs typeface="Times New Roman" panose="02020603050405020304" pitchFamily="18" charset="0"/>
              </a:rPr>
              <a:t>, CO2.</a:t>
            </a:r>
          </a:p>
          <a:p>
            <a:pPr eaLnBrk="1" hangingPunct="1">
              <a:lnSpc>
                <a:spcPct val="90000"/>
              </a:lnSpc>
              <a:buFont typeface="Arial" charset="0"/>
              <a:buNone/>
            </a:pPr>
            <a:endParaRPr lang="en-US" sz="2800" dirty="0">
              <a:latin typeface="Times New Roman" panose="02020603050405020304" pitchFamily="18" charset="0"/>
              <a:cs typeface="Times New Roman" panose="02020603050405020304" pitchFamily="18" charset="0"/>
            </a:endParaRPr>
          </a:p>
        </p:txBody>
      </p:sp>
      <p:pic>
        <p:nvPicPr>
          <p:cNvPr id="41990" name="Content Placeholder 9" descr="12893401241027098.jpg"/>
          <p:cNvPicPr>
            <a:picLocks noGrp="1" noChangeAspect="1"/>
          </p:cNvPicPr>
          <p:nvPr>
            <p:ph sz="half" idx="4294967295"/>
          </p:nvPr>
        </p:nvPicPr>
        <p:blipFill>
          <a:blip r:embed="rId2"/>
          <a:srcRect/>
          <a:stretch>
            <a:fillRect/>
          </a:stretch>
        </p:blipFill>
        <p:spPr>
          <a:xfrm>
            <a:off x="4000500" y="2971800"/>
            <a:ext cx="1657350" cy="1714500"/>
          </a:xfrm>
        </p:spPr>
      </p:pic>
      <p:pic>
        <p:nvPicPr>
          <p:cNvPr id="8" name="Picture 4" descr="HongCau"/>
          <p:cNvPicPr>
            <a:picLocks noChangeAspect="1" noChangeArrowheads="1"/>
          </p:cNvPicPr>
          <p:nvPr/>
        </p:nvPicPr>
        <p:blipFill>
          <a:blip r:embed="rId3"/>
          <a:srcRect/>
          <a:stretch>
            <a:fillRect/>
          </a:stretch>
        </p:blipFill>
        <p:spPr bwMode="auto">
          <a:xfrm>
            <a:off x="1138364" y="2343149"/>
            <a:ext cx="2652586" cy="2472985"/>
          </a:xfrm>
          <a:prstGeom prst="rect">
            <a:avLst/>
          </a:prstGeom>
          <a:noFill/>
          <a:ln w="9525">
            <a:noFill/>
            <a:miter lim="800000"/>
            <a:headEnd/>
            <a:tailEnd/>
          </a:ln>
        </p:spPr>
      </p:pic>
      <p:pic>
        <p:nvPicPr>
          <p:cNvPr id="9" name="Picture 5" descr="HongCauLiem"/>
          <p:cNvPicPr>
            <a:picLocks noChangeAspect="1" noChangeArrowheads="1"/>
          </p:cNvPicPr>
          <p:nvPr/>
        </p:nvPicPr>
        <p:blipFill>
          <a:blip r:embed="rId4"/>
          <a:srcRect/>
          <a:stretch>
            <a:fillRect/>
          </a:stretch>
        </p:blipFill>
        <p:spPr bwMode="auto">
          <a:xfrm>
            <a:off x="5029200" y="2228747"/>
            <a:ext cx="2743200" cy="2701788"/>
          </a:xfrm>
          <a:prstGeom prst="rect">
            <a:avLst/>
          </a:prstGeom>
          <a:noFill/>
          <a:ln w="9525">
            <a:noFill/>
            <a:miter lim="800000"/>
            <a:headEnd/>
            <a:tailEnd/>
          </a:ln>
        </p:spPr>
      </p:pic>
    </p:spTree>
    <p:extLst>
      <p:ext uri="{BB962C8B-B14F-4D97-AF65-F5344CB8AC3E}">
        <p14:creationId xmlns:p14="http://schemas.microsoft.com/office/powerpoint/2010/main" val="3378421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Box 54"/>
          <p:cNvSpPr txBox="1">
            <a:spLocks noChangeArrowheads="1"/>
          </p:cNvSpPr>
          <p:nvPr/>
        </p:nvSpPr>
        <p:spPr bwMode="auto">
          <a:xfrm>
            <a:off x="1147955" y="1920543"/>
            <a:ext cx="43844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latin typeface="Arial" charset="0"/>
                <a:cs typeface="Arial" charset="0"/>
              </a:rPr>
              <a:t>A U G A </a:t>
            </a:r>
            <a:r>
              <a:rPr lang="en-US" sz="2000" b="1" dirty="0" err="1">
                <a:latin typeface="Arial" charset="0"/>
                <a:cs typeface="Arial" charset="0"/>
              </a:rPr>
              <a:t>A</a:t>
            </a:r>
            <a:r>
              <a:rPr lang="en-US" sz="2000" b="1" dirty="0">
                <a:latin typeface="Arial" charset="0"/>
                <a:cs typeface="Arial" charset="0"/>
              </a:rPr>
              <a:t> G U </a:t>
            </a:r>
            <a:r>
              <a:rPr lang="en-US" sz="2000" b="1" err="1">
                <a:latin typeface="Arial" charset="0"/>
                <a:cs typeface="Arial" charset="0"/>
              </a:rPr>
              <a:t>U</a:t>
            </a:r>
            <a:r>
              <a:rPr lang="en-US" sz="2000" b="1">
                <a:latin typeface="Arial" charset="0"/>
                <a:cs typeface="Arial" charset="0"/>
              </a:rPr>
              <a:t> U G G A  U G X …</a:t>
            </a:r>
            <a:endParaRPr lang="en-US" sz="2000" b="1" dirty="0">
              <a:latin typeface="Arial" charset="0"/>
              <a:cs typeface="Arial" charset="0"/>
            </a:endParaRPr>
          </a:p>
        </p:txBody>
      </p:sp>
      <p:sp>
        <p:nvSpPr>
          <p:cNvPr id="53" name="Text Box 55"/>
          <p:cNvSpPr txBox="1">
            <a:spLocks noChangeArrowheads="1"/>
          </p:cNvSpPr>
          <p:nvPr/>
        </p:nvSpPr>
        <p:spPr bwMode="auto">
          <a:xfrm>
            <a:off x="152400" y="1943040"/>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err="1">
                <a:solidFill>
                  <a:srgbClr val="0000FF"/>
                </a:solidFill>
                <a:latin typeface="Arial" charset="0"/>
                <a:cs typeface="Arial" charset="0"/>
              </a:rPr>
              <a:t>mARN</a:t>
            </a:r>
            <a:endParaRPr lang="en-US" sz="2000" b="1" dirty="0">
              <a:solidFill>
                <a:srgbClr val="0000FF"/>
              </a:solidFill>
              <a:latin typeface="Arial" charset="0"/>
              <a:cs typeface="Arial" charset="0"/>
            </a:endParaRPr>
          </a:p>
        </p:txBody>
      </p:sp>
      <p:grpSp>
        <p:nvGrpSpPr>
          <p:cNvPr id="54" name="Group 57"/>
          <p:cNvGrpSpPr>
            <a:grpSpLocks/>
          </p:cNvGrpSpPr>
          <p:nvPr/>
        </p:nvGrpSpPr>
        <p:grpSpPr bwMode="auto">
          <a:xfrm>
            <a:off x="609608" y="647707"/>
            <a:ext cx="5537203" cy="1466851"/>
            <a:chOff x="288" y="260"/>
            <a:chExt cx="3488" cy="1232"/>
          </a:xfrm>
        </p:grpSpPr>
        <p:sp>
          <p:nvSpPr>
            <p:cNvPr id="55" name="Text Box 58"/>
            <p:cNvSpPr txBox="1">
              <a:spLocks noChangeArrowheads="1"/>
            </p:cNvSpPr>
            <p:nvPr/>
          </p:nvSpPr>
          <p:spPr bwMode="auto">
            <a:xfrm>
              <a:off x="372" y="260"/>
              <a:ext cx="196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000" b="1">
                  <a:solidFill>
                    <a:srgbClr val="660033"/>
                  </a:solidFill>
                  <a:cs typeface="Arial" charset="0"/>
                </a:rPr>
                <a:t>Gen ban đầu</a:t>
              </a:r>
            </a:p>
          </p:txBody>
        </p:sp>
        <p:grpSp>
          <p:nvGrpSpPr>
            <p:cNvPr id="56" name="Group 59"/>
            <p:cNvGrpSpPr>
              <a:grpSpLocks/>
            </p:cNvGrpSpPr>
            <p:nvPr/>
          </p:nvGrpSpPr>
          <p:grpSpPr bwMode="auto">
            <a:xfrm>
              <a:off x="591" y="788"/>
              <a:ext cx="3185" cy="336"/>
              <a:chOff x="576" y="813"/>
              <a:chExt cx="3068" cy="336"/>
            </a:xfrm>
          </p:grpSpPr>
          <p:sp>
            <p:nvSpPr>
              <p:cNvPr id="64" name="Line 60"/>
              <p:cNvSpPr>
                <a:spLocks noChangeShapeType="1"/>
              </p:cNvSpPr>
              <p:nvPr/>
            </p:nvSpPr>
            <p:spPr bwMode="auto">
              <a:xfrm flipV="1">
                <a:off x="576" y="850"/>
                <a:ext cx="2736" cy="1"/>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Text Box 61"/>
              <p:cNvSpPr txBox="1">
                <a:spLocks noChangeArrowheads="1"/>
              </p:cNvSpPr>
              <p:nvPr/>
            </p:nvSpPr>
            <p:spPr bwMode="auto">
              <a:xfrm>
                <a:off x="631" y="813"/>
                <a:ext cx="3013"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latin typeface="Arial" charset="0"/>
                    <a:cs typeface="Arial" charset="0"/>
                  </a:rPr>
                  <a:t>A T G A A G T T T  G G A  T G X … </a:t>
                </a:r>
              </a:p>
            </p:txBody>
          </p:sp>
        </p:grpSp>
        <p:grpSp>
          <p:nvGrpSpPr>
            <p:cNvPr id="57" name="Group 62"/>
            <p:cNvGrpSpPr>
              <a:grpSpLocks/>
            </p:cNvGrpSpPr>
            <p:nvPr/>
          </p:nvGrpSpPr>
          <p:grpSpPr bwMode="auto">
            <a:xfrm>
              <a:off x="576" y="1056"/>
              <a:ext cx="3120" cy="336"/>
              <a:chOff x="576" y="1103"/>
              <a:chExt cx="3005" cy="336"/>
            </a:xfrm>
          </p:grpSpPr>
          <p:sp>
            <p:nvSpPr>
              <p:cNvPr id="62" name="Line 63"/>
              <p:cNvSpPr>
                <a:spLocks noChangeShapeType="1"/>
              </p:cNvSpPr>
              <p:nvPr/>
            </p:nvSpPr>
            <p:spPr bwMode="auto">
              <a:xfrm>
                <a:off x="576" y="1359"/>
                <a:ext cx="2822" cy="17"/>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Text Box 64"/>
              <p:cNvSpPr txBox="1">
                <a:spLocks noChangeArrowheads="1"/>
              </p:cNvSpPr>
              <p:nvPr/>
            </p:nvSpPr>
            <p:spPr bwMode="auto">
              <a:xfrm>
                <a:off x="664" y="1103"/>
                <a:ext cx="2917"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latin typeface="Arial" charset="0"/>
                    <a:cs typeface="Arial" charset="0"/>
                  </a:rPr>
                  <a:t>T A </a:t>
                </a:r>
                <a:r>
                  <a:rPr lang="en-US" sz="2000" b="1">
                    <a:latin typeface="Arial" charset="0"/>
                    <a:cs typeface="Arial" charset="0"/>
                  </a:rPr>
                  <a:t>X T </a:t>
                </a:r>
                <a:r>
                  <a:rPr lang="en-US" sz="2000" b="1" dirty="0" err="1">
                    <a:latin typeface="Arial" charset="0"/>
                    <a:cs typeface="Arial" charset="0"/>
                  </a:rPr>
                  <a:t>T</a:t>
                </a:r>
                <a:r>
                  <a:rPr lang="en-US" sz="2000" b="1" dirty="0">
                    <a:latin typeface="Arial" charset="0"/>
                    <a:cs typeface="Arial" charset="0"/>
                  </a:rPr>
                  <a:t> </a:t>
                </a:r>
                <a:r>
                  <a:rPr lang="en-US" sz="2000" b="1">
                    <a:latin typeface="Arial" charset="0"/>
                    <a:cs typeface="Arial" charset="0"/>
                  </a:rPr>
                  <a:t>X  A </a:t>
                </a:r>
                <a:r>
                  <a:rPr lang="en-US" sz="2000" b="1" err="1">
                    <a:latin typeface="Arial" charset="0"/>
                    <a:cs typeface="Arial" charset="0"/>
                  </a:rPr>
                  <a:t>A</a:t>
                </a:r>
                <a:r>
                  <a:rPr lang="en-US" sz="2000" b="1">
                    <a:latin typeface="Arial" charset="0"/>
                    <a:cs typeface="Arial" charset="0"/>
                  </a:rPr>
                  <a:t> A  X X T  A X  G … </a:t>
                </a:r>
                <a:endParaRPr lang="en-US" sz="2000" b="1" dirty="0">
                  <a:latin typeface="Arial" charset="0"/>
                  <a:cs typeface="Arial" charset="0"/>
                </a:endParaRPr>
              </a:p>
            </p:txBody>
          </p:sp>
        </p:grpSp>
        <p:sp>
          <p:nvSpPr>
            <p:cNvPr id="60" name="Text Box 67"/>
            <p:cNvSpPr txBox="1">
              <a:spLocks noChangeArrowheads="1"/>
            </p:cNvSpPr>
            <p:nvPr/>
          </p:nvSpPr>
          <p:spPr bwMode="auto">
            <a:xfrm>
              <a:off x="288" y="110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solidFill>
                    <a:srgbClr val="660066"/>
                  </a:solidFill>
                  <a:cs typeface="Arial" charset="0"/>
                </a:rPr>
                <a:t>2</a:t>
              </a:r>
            </a:p>
          </p:txBody>
        </p:sp>
        <p:sp>
          <p:nvSpPr>
            <p:cNvPr id="61" name="Text Box 68"/>
            <p:cNvSpPr txBox="1">
              <a:spLocks noChangeArrowheads="1"/>
            </p:cNvSpPr>
            <p:nvPr/>
          </p:nvSpPr>
          <p:spPr bwMode="auto">
            <a:xfrm>
              <a:off x="300" y="68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solidFill>
                    <a:srgbClr val="660066"/>
                  </a:solidFill>
                  <a:cs typeface="Arial" charset="0"/>
                </a:rPr>
                <a:t>1</a:t>
              </a:r>
            </a:p>
          </p:txBody>
        </p:sp>
      </p:grpSp>
      <p:sp>
        <p:nvSpPr>
          <p:cNvPr id="66" name="Text Box 71"/>
          <p:cNvSpPr txBox="1">
            <a:spLocks noChangeArrowheads="1"/>
          </p:cNvSpPr>
          <p:nvPr/>
        </p:nvSpPr>
        <p:spPr bwMode="auto">
          <a:xfrm>
            <a:off x="1143000" y="2324040"/>
            <a:ext cx="419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srgbClr val="0000CC"/>
                </a:solidFill>
                <a:latin typeface="Arial" charset="0"/>
                <a:cs typeface="Arial" charset="0"/>
              </a:rPr>
              <a:t>- Met – Lys </a:t>
            </a:r>
            <a:r>
              <a:rPr lang="en-US" sz="2000" b="1">
                <a:solidFill>
                  <a:srgbClr val="0000CC"/>
                </a:solidFill>
                <a:latin typeface="Arial" charset="0"/>
                <a:cs typeface="Arial" charset="0"/>
              </a:rPr>
              <a:t>– Phe –  Gly – Cys …  </a:t>
            </a:r>
            <a:endParaRPr lang="en-US" sz="2000" b="1" dirty="0">
              <a:solidFill>
                <a:srgbClr val="0000CC"/>
              </a:solidFill>
              <a:latin typeface="Arial" charset="0"/>
              <a:cs typeface="Arial" charset="0"/>
            </a:endParaRPr>
          </a:p>
        </p:txBody>
      </p:sp>
      <p:sp>
        <p:nvSpPr>
          <p:cNvPr id="67" name="Text Box 72"/>
          <p:cNvSpPr txBox="1">
            <a:spLocks noChangeArrowheads="1"/>
          </p:cNvSpPr>
          <p:nvPr/>
        </p:nvSpPr>
        <p:spPr bwMode="auto">
          <a:xfrm>
            <a:off x="-57150" y="2324040"/>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err="1">
                <a:solidFill>
                  <a:srgbClr val="0000FF"/>
                </a:solidFill>
                <a:latin typeface="Arial" charset="0"/>
                <a:cs typeface="Arial" charset="0"/>
              </a:rPr>
              <a:t>pôlipeptit</a:t>
            </a:r>
            <a:endParaRPr lang="en-US" sz="2000" b="1" dirty="0">
              <a:solidFill>
                <a:srgbClr val="0000FF"/>
              </a:solidFill>
              <a:latin typeface="Arial" charset="0"/>
              <a:cs typeface="Arial" charset="0"/>
            </a:endParaRPr>
          </a:p>
        </p:txBody>
      </p:sp>
      <p:sp>
        <p:nvSpPr>
          <p:cNvPr id="97" name="Rectangle 8"/>
          <p:cNvSpPr>
            <a:spLocks noChangeArrowheads="1"/>
          </p:cNvSpPr>
          <p:nvPr/>
        </p:nvSpPr>
        <p:spPr bwMode="auto">
          <a:xfrm>
            <a:off x="503714" y="361954"/>
            <a:ext cx="24657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200" b="1" i="1" dirty="0">
                <a:solidFill>
                  <a:srgbClr val="FF0000"/>
                </a:solidFill>
                <a:latin typeface="Times New Roman" pitchFamily="18" charset="0"/>
                <a:cs typeface="Times New Roman" pitchFamily="18" charset="0"/>
              </a:rPr>
              <a:t>* ĐB mất 1 cặp nu:</a:t>
            </a:r>
            <a:endParaRPr lang="en-US" sz="2200" b="1" i="1" dirty="0">
              <a:solidFill>
                <a:srgbClr val="FF0000"/>
              </a:solidFill>
              <a:latin typeface="Times New Roman" pitchFamily="18" charset="0"/>
              <a:cs typeface="Times New Roman" pitchFamily="18" charset="0"/>
            </a:endParaRPr>
          </a:p>
        </p:txBody>
      </p:sp>
      <p:sp>
        <p:nvSpPr>
          <p:cNvPr id="68" name="AutoShape 105"/>
          <p:cNvSpPr>
            <a:spLocks/>
          </p:cNvSpPr>
          <p:nvPr/>
        </p:nvSpPr>
        <p:spPr bwMode="auto">
          <a:xfrm rot="5400000">
            <a:off x="1503364" y="1933515"/>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105"/>
          <p:cNvSpPr>
            <a:spLocks/>
          </p:cNvSpPr>
          <p:nvPr/>
        </p:nvSpPr>
        <p:spPr bwMode="auto">
          <a:xfrm rot="5400000">
            <a:off x="2276475" y="1933514"/>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105"/>
          <p:cNvSpPr>
            <a:spLocks/>
          </p:cNvSpPr>
          <p:nvPr/>
        </p:nvSpPr>
        <p:spPr bwMode="auto">
          <a:xfrm rot="5400000">
            <a:off x="3038475" y="1933515"/>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105"/>
          <p:cNvSpPr>
            <a:spLocks/>
          </p:cNvSpPr>
          <p:nvPr/>
        </p:nvSpPr>
        <p:spPr bwMode="auto">
          <a:xfrm rot="5400000">
            <a:off x="3800475" y="1933515"/>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Text Box 54"/>
          <p:cNvSpPr txBox="1">
            <a:spLocks noChangeArrowheads="1"/>
          </p:cNvSpPr>
          <p:nvPr/>
        </p:nvSpPr>
        <p:spPr bwMode="auto">
          <a:xfrm>
            <a:off x="3437137" y="4130343"/>
            <a:ext cx="43844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latin typeface="Arial" charset="0"/>
                <a:cs typeface="Arial" charset="0"/>
              </a:rPr>
              <a:t>A U G </a:t>
            </a:r>
            <a:r>
              <a:rPr lang="en-US" sz="2000" b="1">
                <a:latin typeface="Arial" charset="0"/>
                <a:cs typeface="Arial" charset="0"/>
              </a:rPr>
              <a:t>A  GU </a:t>
            </a:r>
            <a:r>
              <a:rPr lang="en-US" sz="2000" b="1" err="1">
                <a:latin typeface="Arial" charset="0"/>
                <a:cs typeface="Arial" charset="0"/>
              </a:rPr>
              <a:t>U</a:t>
            </a:r>
            <a:r>
              <a:rPr lang="en-US" sz="2000" b="1">
                <a:latin typeface="Arial" charset="0"/>
                <a:cs typeface="Arial" charset="0"/>
              </a:rPr>
              <a:t> U G GA U G X …</a:t>
            </a:r>
            <a:endParaRPr lang="en-US" sz="2000" b="1" dirty="0">
              <a:latin typeface="Arial" charset="0"/>
              <a:cs typeface="Arial" charset="0"/>
            </a:endParaRPr>
          </a:p>
        </p:txBody>
      </p:sp>
      <p:sp>
        <p:nvSpPr>
          <p:cNvPr id="82" name="Text Box 55"/>
          <p:cNvSpPr txBox="1">
            <a:spLocks noChangeArrowheads="1"/>
          </p:cNvSpPr>
          <p:nvPr/>
        </p:nvSpPr>
        <p:spPr bwMode="auto">
          <a:xfrm>
            <a:off x="2441572" y="4152840"/>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err="1">
                <a:solidFill>
                  <a:srgbClr val="0000FF"/>
                </a:solidFill>
                <a:latin typeface="Arial" charset="0"/>
                <a:cs typeface="Arial" charset="0"/>
              </a:rPr>
              <a:t>mARN</a:t>
            </a:r>
            <a:endParaRPr lang="en-US" sz="2000" b="1" dirty="0">
              <a:solidFill>
                <a:srgbClr val="0000FF"/>
              </a:solidFill>
              <a:latin typeface="Arial" charset="0"/>
              <a:cs typeface="Arial" charset="0"/>
            </a:endParaRPr>
          </a:p>
        </p:txBody>
      </p:sp>
      <p:grpSp>
        <p:nvGrpSpPr>
          <p:cNvPr id="90" name="Group 57"/>
          <p:cNvGrpSpPr>
            <a:grpSpLocks/>
          </p:cNvGrpSpPr>
          <p:nvPr/>
        </p:nvGrpSpPr>
        <p:grpSpPr bwMode="auto">
          <a:xfrm>
            <a:off x="314337" y="3328929"/>
            <a:ext cx="7610479" cy="962026"/>
            <a:chOff x="-1340" y="684"/>
            <a:chExt cx="4794" cy="808"/>
          </a:xfrm>
        </p:grpSpPr>
        <p:sp>
          <p:nvSpPr>
            <p:cNvPr id="91" name="Text Box 58"/>
            <p:cNvSpPr txBox="1">
              <a:spLocks noChangeArrowheads="1"/>
            </p:cNvSpPr>
            <p:nvPr/>
          </p:nvSpPr>
          <p:spPr bwMode="auto">
            <a:xfrm>
              <a:off x="-1340" y="955"/>
              <a:ext cx="196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000" b="1">
                  <a:solidFill>
                    <a:srgbClr val="660033"/>
                  </a:solidFill>
                  <a:cs typeface="Arial" charset="0"/>
                </a:rPr>
                <a:t>Gen sau đột biến</a:t>
              </a:r>
            </a:p>
          </p:txBody>
        </p:sp>
        <p:grpSp>
          <p:nvGrpSpPr>
            <p:cNvPr id="92" name="Group 59"/>
            <p:cNvGrpSpPr>
              <a:grpSpLocks/>
            </p:cNvGrpSpPr>
            <p:nvPr/>
          </p:nvGrpSpPr>
          <p:grpSpPr bwMode="auto">
            <a:xfrm>
              <a:off x="591" y="800"/>
              <a:ext cx="2840" cy="336"/>
              <a:chOff x="576" y="825"/>
              <a:chExt cx="2736" cy="336"/>
            </a:xfrm>
          </p:grpSpPr>
          <p:sp>
            <p:nvSpPr>
              <p:cNvPr id="100" name="Line 60"/>
              <p:cNvSpPr>
                <a:spLocks noChangeShapeType="1"/>
              </p:cNvSpPr>
              <p:nvPr/>
            </p:nvSpPr>
            <p:spPr bwMode="auto">
              <a:xfrm flipV="1">
                <a:off x="576" y="850"/>
                <a:ext cx="2390" cy="1"/>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Text Box 61"/>
              <p:cNvSpPr txBox="1">
                <a:spLocks noChangeArrowheads="1"/>
              </p:cNvSpPr>
              <p:nvPr/>
            </p:nvSpPr>
            <p:spPr bwMode="auto">
              <a:xfrm>
                <a:off x="631" y="825"/>
                <a:ext cx="2681"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latin typeface="Arial" charset="0"/>
                    <a:cs typeface="Arial" charset="0"/>
                  </a:rPr>
                  <a:t>A T G A   GT T T G G A T G X … </a:t>
                </a:r>
              </a:p>
            </p:txBody>
          </p:sp>
        </p:grpSp>
        <p:grpSp>
          <p:nvGrpSpPr>
            <p:cNvPr id="93" name="Group 62"/>
            <p:cNvGrpSpPr>
              <a:grpSpLocks/>
            </p:cNvGrpSpPr>
            <p:nvPr/>
          </p:nvGrpSpPr>
          <p:grpSpPr bwMode="auto">
            <a:xfrm>
              <a:off x="576" y="1056"/>
              <a:ext cx="2878" cy="336"/>
              <a:chOff x="576" y="1103"/>
              <a:chExt cx="2772" cy="336"/>
            </a:xfrm>
          </p:grpSpPr>
          <p:sp>
            <p:nvSpPr>
              <p:cNvPr id="98" name="Line 63"/>
              <p:cNvSpPr>
                <a:spLocks noChangeShapeType="1"/>
              </p:cNvSpPr>
              <p:nvPr/>
            </p:nvSpPr>
            <p:spPr bwMode="auto">
              <a:xfrm flipV="1">
                <a:off x="576" y="1345"/>
                <a:ext cx="2404" cy="14"/>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Text Box 64"/>
              <p:cNvSpPr txBox="1">
                <a:spLocks noChangeArrowheads="1"/>
              </p:cNvSpPr>
              <p:nvPr/>
            </p:nvSpPr>
            <p:spPr bwMode="auto">
              <a:xfrm>
                <a:off x="664" y="1103"/>
                <a:ext cx="26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latin typeface="Arial" charset="0"/>
                    <a:cs typeface="Arial" charset="0"/>
                  </a:rPr>
                  <a:t>T A </a:t>
                </a:r>
                <a:r>
                  <a:rPr lang="en-US" sz="2000" b="1">
                    <a:latin typeface="Arial" charset="0"/>
                    <a:cs typeface="Arial" charset="0"/>
                  </a:rPr>
                  <a:t>X T   XA A A X  X T A X G …</a:t>
                </a:r>
                <a:endParaRPr lang="en-US" sz="2000" b="1" dirty="0">
                  <a:latin typeface="Arial" charset="0"/>
                  <a:cs typeface="Arial" charset="0"/>
                </a:endParaRPr>
              </a:p>
            </p:txBody>
          </p:sp>
        </p:grpSp>
        <p:sp>
          <p:nvSpPr>
            <p:cNvPr id="95" name="Text Box 67"/>
            <p:cNvSpPr txBox="1">
              <a:spLocks noChangeArrowheads="1"/>
            </p:cNvSpPr>
            <p:nvPr/>
          </p:nvSpPr>
          <p:spPr bwMode="auto">
            <a:xfrm>
              <a:off x="288" y="110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solidFill>
                    <a:srgbClr val="660066"/>
                  </a:solidFill>
                  <a:cs typeface="Arial" charset="0"/>
                </a:rPr>
                <a:t>2</a:t>
              </a:r>
            </a:p>
          </p:txBody>
        </p:sp>
        <p:sp>
          <p:nvSpPr>
            <p:cNvPr id="96" name="Text Box 68"/>
            <p:cNvSpPr txBox="1">
              <a:spLocks noChangeArrowheads="1"/>
            </p:cNvSpPr>
            <p:nvPr/>
          </p:nvSpPr>
          <p:spPr bwMode="auto">
            <a:xfrm>
              <a:off x="300" y="68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solidFill>
                    <a:srgbClr val="660066"/>
                  </a:solidFill>
                  <a:cs typeface="Arial" charset="0"/>
                </a:rPr>
                <a:t>1</a:t>
              </a:r>
            </a:p>
          </p:txBody>
        </p:sp>
      </p:grpSp>
      <p:sp>
        <p:nvSpPr>
          <p:cNvPr id="102" name="Text Box 71"/>
          <p:cNvSpPr txBox="1">
            <a:spLocks noChangeArrowheads="1"/>
          </p:cNvSpPr>
          <p:nvPr/>
        </p:nvSpPr>
        <p:spPr bwMode="auto">
          <a:xfrm>
            <a:off x="3375022" y="4533840"/>
            <a:ext cx="419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srgbClr val="0000FF"/>
                </a:solidFill>
                <a:latin typeface="Arial" charset="0"/>
                <a:cs typeface="Arial" charset="0"/>
              </a:rPr>
              <a:t>- Met </a:t>
            </a:r>
            <a:r>
              <a:rPr lang="en-US" sz="2000" b="1">
                <a:solidFill>
                  <a:srgbClr val="0000FF"/>
                </a:solidFill>
                <a:latin typeface="Arial" charset="0"/>
                <a:cs typeface="Arial" charset="0"/>
              </a:rPr>
              <a:t>– </a:t>
            </a:r>
            <a:r>
              <a:rPr lang="en-US" sz="2000" b="1">
                <a:solidFill>
                  <a:srgbClr val="FF0000"/>
                </a:solidFill>
                <a:latin typeface="Arial" charset="0"/>
                <a:cs typeface="Arial" charset="0"/>
              </a:rPr>
              <a:t> Ser </a:t>
            </a:r>
            <a:r>
              <a:rPr lang="en-US" sz="2000" b="1">
                <a:solidFill>
                  <a:srgbClr val="0000FF"/>
                </a:solidFill>
                <a:latin typeface="Arial" charset="0"/>
                <a:cs typeface="Arial" charset="0"/>
              </a:rPr>
              <a:t>– </a:t>
            </a:r>
            <a:r>
              <a:rPr lang="en-US" sz="2000" b="1">
                <a:solidFill>
                  <a:srgbClr val="FF0000"/>
                </a:solidFill>
                <a:latin typeface="Arial" charset="0"/>
                <a:cs typeface="Arial" charset="0"/>
              </a:rPr>
              <a:t>Leu</a:t>
            </a:r>
            <a:r>
              <a:rPr lang="en-US" sz="2000" b="1">
                <a:solidFill>
                  <a:srgbClr val="0000FF"/>
                </a:solidFill>
                <a:latin typeface="Arial" charset="0"/>
                <a:cs typeface="Arial" charset="0"/>
              </a:rPr>
              <a:t> – </a:t>
            </a:r>
            <a:r>
              <a:rPr lang="en-US" sz="2000" b="1">
                <a:solidFill>
                  <a:srgbClr val="FF0000"/>
                </a:solidFill>
                <a:latin typeface="Arial" charset="0"/>
                <a:cs typeface="Arial" charset="0"/>
              </a:rPr>
              <a:t>Asp</a:t>
            </a:r>
            <a:r>
              <a:rPr lang="en-US" sz="2000" b="1">
                <a:solidFill>
                  <a:srgbClr val="0000FF"/>
                </a:solidFill>
                <a:latin typeface="Arial" charset="0"/>
                <a:cs typeface="Arial" charset="0"/>
              </a:rPr>
              <a:t> –   …  </a:t>
            </a:r>
            <a:endParaRPr lang="en-US" sz="2000" b="1" dirty="0">
              <a:solidFill>
                <a:srgbClr val="0000FF"/>
              </a:solidFill>
              <a:latin typeface="Arial" charset="0"/>
              <a:cs typeface="Arial" charset="0"/>
            </a:endParaRPr>
          </a:p>
        </p:txBody>
      </p:sp>
      <p:sp>
        <p:nvSpPr>
          <p:cNvPr id="103" name="Text Box 72"/>
          <p:cNvSpPr txBox="1">
            <a:spLocks noChangeArrowheads="1"/>
          </p:cNvSpPr>
          <p:nvPr/>
        </p:nvSpPr>
        <p:spPr bwMode="auto">
          <a:xfrm>
            <a:off x="2232022" y="4533840"/>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err="1">
                <a:solidFill>
                  <a:srgbClr val="0000FF"/>
                </a:solidFill>
                <a:latin typeface="Arial" charset="0"/>
                <a:cs typeface="Arial" charset="0"/>
              </a:rPr>
              <a:t>pôlipeptit</a:t>
            </a:r>
            <a:endParaRPr lang="en-US" sz="2000" b="1" dirty="0">
              <a:solidFill>
                <a:srgbClr val="0000FF"/>
              </a:solidFill>
              <a:latin typeface="Arial" charset="0"/>
              <a:cs typeface="Arial" charset="0"/>
            </a:endParaRPr>
          </a:p>
        </p:txBody>
      </p:sp>
      <p:sp>
        <p:nvSpPr>
          <p:cNvPr id="104" name="AutoShape 105"/>
          <p:cNvSpPr>
            <a:spLocks/>
          </p:cNvSpPr>
          <p:nvPr/>
        </p:nvSpPr>
        <p:spPr bwMode="auto">
          <a:xfrm rot="5400000">
            <a:off x="3792536" y="4143315"/>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AutoShape 105"/>
          <p:cNvSpPr>
            <a:spLocks/>
          </p:cNvSpPr>
          <p:nvPr/>
        </p:nvSpPr>
        <p:spPr bwMode="auto">
          <a:xfrm rot="5400000">
            <a:off x="4565647" y="4143314"/>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AutoShape 105"/>
          <p:cNvSpPr>
            <a:spLocks/>
          </p:cNvSpPr>
          <p:nvPr/>
        </p:nvSpPr>
        <p:spPr bwMode="auto">
          <a:xfrm rot="5400000">
            <a:off x="5327647" y="4143315"/>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AutoShape 105"/>
          <p:cNvSpPr>
            <a:spLocks/>
          </p:cNvSpPr>
          <p:nvPr/>
        </p:nvSpPr>
        <p:spPr bwMode="auto">
          <a:xfrm rot="5400000">
            <a:off x="6089647" y="4143315"/>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Text Box 39"/>
          <p:cNvSpPr txBox="1">
            <a:spLocks noChangeArrowheads="1"/>
          </p:cNvSpPr>
          <p:nvPr/>
        </p:nvSpPr>
        <p:spPr bwMode="auto">
          <a:xfrm>
            <a:off x="4401196" y="3464625"/>
            <a:ext cx="4429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solidFill>
                  <a:srgbClr val="FF3300"/>
                </a:solidFill>
                <a:latin typeface="Arial" charset="0"/>
                <a:cs typeface="Arial" charset="0"/>
              </a:rPr>
              <a:t>A</a:t>
            </a:r>
          </a:p>
        </p:txBody>
      </p:sp>
      <p:sp>
        <p:nvSpPr>
          <p:cNvPr id="111" name="Text Box 40"/>
          <p:cNvSpPr txBox="1">
            <a:spLocks noChangeArrowheads="1"/>
          </p:cNvSpPr>
          <p:nvPr/>
        </p:nvSpPr>
        <p:spPr bwMode="auto">
          <a:xfrm>
            <a:off x="4373562" y="3771900"/>
            <a:ext cx="38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solidFill>
                  <a:srgbClr val="FF3300"/>
                </a:solidFill>
                <a:latin typeface="Arial" charset="0"/>
                <a:cs typeface="Arial" charset="0"/>
              </a:rPr>
              <a:t>T</a:t>
            </a:r>
          </a:p>
        </p:txBody>
      </p:sp>
      <p:sp>
        <p:nvSpPr>
          <p:cNvPr id="2" name="Oval 1"/>
          <p:cNvSpPr/>
          <p:nvPr/>
        </p:nvSpPr>
        <p:spPr>
          <a:xfrm>
            <a:off x="2213944" y="1209677"/>
            <a:ext cx="209550" cy="828675"/>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4" name="Line 42"/>
          <p:cNvSpPr>
            <a:spLocks noChangeShapeType="1"/>
          </p:cNvSpPr>
          <p:nvPr/>
        </p:nvSpPr>
        <p:spPr bwMode="auto">
          <a:xfrm>
            <a:off x="3279584" y="2695576"/>
            <a:ext cx="666953" cy="555314"/>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endParaRPr>
          </a:p>
        </p:txBody>
      </p:sp>
      <p:sp>
        <p:nvSpPr>
          <p:cNvPr id="47" name="TextBox 46"/>
          <p:cNvSpPr txBox="1"/>
          <p:nvPr/>
        </p:nvSpPr>
        <p:spPr>
          <a:xfrm>
            <a:off x="231569" y="36941"/>
            <a:ext cx="3048000" cy="430887"/>
          </a:xfrm>
          <a:prstGeom prst="rect">
            <a:avLst/>
          </a:prstGeom>
          <a:noFill/>
        </p:spPr>
        <p:txBody>
          <a:bodyPr wrap="square" rtlCol="0">
            <a:spAutoFit/>
          </a:bodyPr>
          <a:lstStyle/>
          <a:p>
            <a:r>
              <a:rPr lang="en-US" sz="2200" b="1" dirty="0">
                <a:solidFill>
                  <a:srgbClr val="0070C0"/>
                </a:solidFill>
                <a:latin typeface="Times New Roman" pitchFamily="18" charset="0"/>
                <a:cs typeface="Times New Roman" pitchFamily="18" charset="0"/>
              </a:rPr>
              <a:t>2. </a:t>
            </a:r>
            <a:r>
              <a:rPr lang="en-US" sz="2200" b="1" dirty="0" err="1">
                <a:solidFill>
                  <a:srgbClr val="0070C0"/>
                </a:solidFill>
                <a:latin typeface="Times New Roman" pitchFamily="18" charset="0"/>
                <a:cs typeface="Times New Roman" pitchFamily="18" charset="0"/>
              </a:rPr>
              <a:t>Các</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dạng</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đột</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biến</a:t>
            </a:r>
            <a:endParaRPr lang="en-US" sz="2200" b="1" dirty="0">
              <a:solidFill>
                <a:srgbClr val="0070C0"/>
              </a:solidFill>
              <a:latin typeface="Times New Roman" pitchFamily="18" charset="0"/>
              <a:cs typeface="Times New Roman" pitchFamily="18" charset="0"/>
            </a:endParaRPr>
          </a:p>
        </p:txBody>
      </p:sp>
      <p:sp>
        <p:nvSpPr>
          <p:cNvPr id="49" name="Text Box 14"/>
          <p:cNvSpPr txBox="1">
            <a:spLocks noChangeArrowheads="1"/>
          </p:cNvSpPr>
          <p:nvPr/>
        </p:nvSpPr>
        <p:spPr bwMode="auto">
          <a:xfrm>
            <a:off x="3971925" y="2847975"/>
            <a:ext cx="129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b="1">
                <a:solidFill>
                  <a:srgbClr val="FF3300"/>
                </a:solidFill>
                <a:latin typeface="Arial" charset="0"/>
                <a:cs typeface="Arial" charset="0"/>
              </a:rPr>
              <a:t>  Mất đi</a:t>
            </a:r>
          </a:p>
        </p:txBody>
      </p:sp>
      <p:sp>
        <p:nvSpPr>
          <p:cNvPr id="50" name="Line 15"/>
          <p:cNvSpPr>
            <a:spLocks noChangeShapeType="1"/>
          </p:cNvSpPr>
          <p:nvPr/>
        </p:nvSpPr>
        <p:spPr bwMode="auto">
          <a:xfrm>
            <a:off x="4623686" y="2988707"/>
            <a:ext cx="0" cy="2286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8" name="Text Box 33"/>
          <p:cNvSpPr txBox="1">
            <a:spLocks noChangeArrowheads="1"/>
          </p:cNvSpPr>
          <p:nvPr/>
        </p:nvSpPr>
        <p:spPr bwMode="auto">
          <a:xfrm>
            <a:off x="1221018" y="952440"/>
            <a:ext cx="4265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b="1">
                <a:latin typeface="Times New Roman" pitchFamily="18" charset="0"/>
              </a:rPr>
              <a:t>1  2  3  4   5  6  7  8  9  10 11 12 13 14 15</a:t>
            </a:r>
          </a:p>
        </p:txBody>
      </p:sp>
      <p:sp>
        <p:nvSpPr>
          <p:cNvPr id="58" name="AutoShape 105"/>
          <p:cNvSpPr>
            <a:spLocks/>
          </p:cNvSpPr>
          <p:nvPr/>
        </p:nvSpPr>
        <p:spPr bwMode="auto">
          <a:xfrm rot="5400000">
            <a:off x="4638675" y="1926400"/>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Text Box 33"/>
          <p:cNvSpPr txBox="1">
            <a:spLocks noChangeArrowheads="1"/>
          </p:cNvSpPr>
          <p:nvPr/>
        </p:nvSpPr>
        <p:spPr bwMode="auto">
          <a:xfrm>
            <a:off x="3507018" y="3191880"/>
            <a:ext cx="4265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b="1">
                <a:latin typeface="Times New Roman" pitchFamily="18" charset="0"/>
              </a:rPr>
              <a:t>1  2  3  4  5 6 7  8  9 10 11 12 1314 15</a:t>
            </a:r>
          </a:p>
        </p:txBody>
      </p:sp>
    </p:spTree>
    <p:custDataLst>
      <p:tags r:id="rId1"/>
    </p:custDataLst>
    <p:extLst>
      <p:ext uri="{BB962C8B-B14F-4D97-AF65-F5344CB8AC3E}">
        <p14:creationId xmlns:p14="http://schemas.microsoft.com/office/powerpoint/2010/main" val="1431562764"/>
      </p:ext>
    </p:extLst>
  </p:cSld>
  <p:clrMapOvr>
    <a:masterClrMapping/>
  </p:clrMapOvr>
  <mc:AlternateContent xmlns:mc="http://schemas.openxmlformats.org/markup-compatibility/2006" xmlns:p14="http://schemas.microsoft.com/office/powerpoint/2010/main">
    <mc:Choice Requires="p14">
      <p:transition spd="slow" p14:dur="1200" advTm="41760">
        <p14:prism/>
      </p:transition>
    </mc:Choice>
    <mc:Fallback xmlns="">
      <p:transition spd="slow" advTm="417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linds(horizontal)">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down)">
                                      <p:cBhvr>
                                        <p:cTn id="22" dur="500"/>
                                        <p:tgtEl>
                                          <p:spTgt spid="6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down)">
                                      <p:cBhvr>
                                        <p:cTn id="25" dur="500"/>
                                        <p:tgtEl>
                                          <p:spTgt spid="6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wipe(down)">
                                      <p:cBhvr>
                                        <p:cTn id="28" dur="500"/>
                                        <p:tgtEl>
                                          <p:spTgt spid="7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down)">
                                      <p:cBhvr>
                                        <p:cTn id="31" dur="500"/>
                                        <p:tgtEl>
                                          <p:spTgt spid="7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down)">
                                      <p:cBhvr>
                                        <p:cTn id="34" dur="500"/>
                                        <p:tgtEl>
                                          <p:spTgt spid="5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down)">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arn(inVertic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4"/>
                                        </p:tgtEl>
                                        <p:attrNameLst>
                                          <p:attrName>style.visibility</p:attrName>
                                        </p:attrNameLst>
                                      </p:cBhvr>
                                      <p:to>
                                        <p:strVal val="visible"/>
                                      </p:to>
                                    </p:set>
                                    <p:animEffect transition="in" filter="fade">
                                      <p:cBhvr>
                                        <p:cTn id="53" dur="500"/>
                                        <p:tgtEl>
                                          <p:spTgt spid="11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9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110"/>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1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4" presetClass="exit" presetSubtype="10" fill="hold" grpId="0" nodeType="clickEffect">
                                  <p:stCondLst>
                                    <p:cond delay="0"/>
                                  </p:stCondLst>
                                  <p:childTnLst>
                                    <p:animEffect transition="out" filter="randombar(horizontal)">
                                      <p:cBhvr>
                                        <p:cTn id="67" dur="500"/>
                                        <p:tgtEl>
                                          <p:spTgt spid="110"/>
                                        </p:tgtEl>
                                      </p:cBhvr>
                                    </p:animEffect>
                                    <p:set>
                                      <p:cBhvr>
                                        <p:cTn id="68" dur="1" fill="hold">
                                          <p:stCondLst>
                                            <p:cond delay="499"/>
                                          </p:stCondLst>
                                        </p:cTn>
                                        <p:tgtEl>
                                          <p:spTgt spid="110"/>
                                        </p:tgtEl>
                                        <p:attrNameLst>
                                          <p:attrName>style.visibility</p:attrName>
                                        </p:attrNameLst>
                                      </p:cBhvr>
                                      <p:to>
                                        <p:strVal val="hidden"/>
                                      </p:to>
                                    </p:set>
                                  </p:childTnLst>
                                </p:cTn>
                              </p:par>
                              <p:par>
                                <p:cTn id="69" presetID="14" presetClass="exit" presetSubtype="10" fill="hold" grpId="0" nodeType="withEffect">
                                  <p:stCondLst>
                                    <p:cond delay="0"/>
                                  </p:stCondLst>
                                  <p:childTnLst>
                                    <p:animEffect transition="out" filter="randombar(horizontal)">
                                      <p:cBhvr>
                                        <p:cTn id="70" dur="500"/>
                                        <p:tgtEl>
                                          <p:spTgt spid="111"/>
                                        </p:tgtEl>
                                      </p:cBhvr>
                                    </p:animEffect>
                                    <p:set>
                                      <p:cBhvr>
                                        <p:cTn id="71" dur="1" fill="hold">
                                          <p:stCondLst>
                                            <p:cond delay="499"/>
                                          </p:stCondLst>
                                        </p:cTn>
                                        <p:tgtEl>
                                          <p:spTgt spid="111"/>
                                        </p:tgtEl>
                                        <p:attrNameLst>
                                          <p:attrName>style.visibility</p:attrName>
                                        </p:attrNameLst>
                                      </p:cBhvr>
                                      <p:to>
                                        <p:strVal val="hidden"/>
                                      </p:to>
                                    </p:set>
                                  </p:childTnLst>
                                </p:cTn>
                              </p:par>
                            </p:childTnLst>
                          </p:cTn>
                        </p:par>
                        <p:par>
                          <p:cTn id="72" fill="hold">
                            <p:stCondLst>
                              <p:cond delay="500"/>
                            </p:stCondLst>
                            <p:childTnLst>
                              <p:par>
                                <p:cTn id="73" presetID="6"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circle(in)">
                                      <p:cBhvr>
                                        <p:cTn id="75" dur="500"/>
                                        <p:tgtEl>
                                          <p:spTgt spid="49"/>
                                        </p:tgtEl>
                                      </p:cBhvr>
                                    </p:animEffect>
                                  </p:childTnLst>
                                </p:cTn>
                              </p:par>
                            </p:childTnLst>
                          </p:cTn>
                        </p:par>
                        <p:par>
                          <p:cTn id="76" fill="hold">
                            <p:stCondLst>
                              <p:cond delay="1000"/>
                            </p:stCondLst>
                            <p:childTnLst>
                              <p:par>
                                <p:cTn id="77" presetID="6"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circle(in)">
                                      <p:cBhvr>
                                        <p:cTn id="79" dur="500"/>
                                        <p:tgtEl>
                                          <p:spTgt spid="50"/>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0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06"/>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07"/>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03"/>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66" grpId="0"/>
      <p:bldP spid="67" grpId="0"/>
      <p:bldP spid="97" grpId="0"/>
      <p:bldP spid="68" grpId="0" animBg="1"/>
      <p:bldP spid="69" grpId="0" animBg="1"/>
      <p:bldP spid="70" grpId="0" animBg="1"/>
      <p:bldP spid="71" grpId="0" animBg="1"/>
      <p:bldP spid="81" grpId="0"/>
      <p:bldP spid="82" grpId="0"/>
      <p:bldP spid="102" grpId="0"/>
      <p:bldP spid="103" grpId="0"/>
      <p:bldP spid="104" grpId="0" animBg="1"/>
      <p:bldP spid="105" grpId="0" animBg="1"/>
      <p:bldP spid="106" grpId="0" animBg="1"/>
      <p:bldP spid="107" grpId="0" animBg="1"/>
      <p:bldP spid="110" grpId="0"/>
      <p:bldP spid="110" grpId="1"/>
      <p:bldP spid="111" grpId="0"/>
      <p:bldP spid="111" grpId="1"/>
      <p:bldP spid="2" grpId="0" animBg="1"/>
      <p:bldP spid="114" grpId="0" animBg="1"/>
      <p:bldP spid="49" grpId="0"/>
      <p:bldP spid="50" grpId="0" animBg="1"/>
      <p:bldP spid="48" grpId="0"/>
      <p:bldP spid="58" grpId="0" animBg="1"/>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ình ảnh có liên quan"/>
          <p:cNvPicPr>
            <a:picLocks noChangeAspect="1" noChangeArrowheads="1"/>
          </p:cNvPicPr>
          <p:nvPr/>
        </p:nvPicPr>
        <p:blipFill>
          <a:blip r:embed="rId3"/>
          <a:srcRect/>
          <a:stretch>
            <a:fillRect/>
          </a:stretch>
        </p:blipFill>
        <p:spPr>
          <a:xfrm>
            <a:off x="547090" y="27843"/>
            <a:ext cx="3872510" cy="2635814"/>
          </a:xfrm>
          <a:prstGeom prst="rect">
            <a:avLst/>
          </a:prstGeom>
          <a:ln/>
        </p:spPr>
      </p:pic>
      <p:pic>
        <p:nvPicPr>
          <p:cNvPr id="11" name="Picture 5" descr="Kết quả hình ảnh cho Bàn tay 6 ngón"/>
          <p:cNvPicPr>
            <a:picLocks noChangeAspect="1" noChangeArrowheads="1"/>
          </p:cNvPicPr>
          <p:nvPr/>
        </p:nvPicPr>
        <p:blipFill>
          <a:blip r:embed="rId4"/>
          <a:srcRect/>
          <a:stretch>
            <a:fillRect/>
          </a:stretch>
        </p:blipFill>
        <p:spPr bwMode="auto">
          <a:xfrm>
            <a:off x="5166674" y="59649"/>
            <a:ext cx="3443925" cy="2572201"/>
          </a:xfrm>
          <a:prstGeom prst="rect">
            <a:avLst/>
          </a:prstGeom>
          <a:noFill/>
          <a:ln w="9525">
            <a:noFill/>
            <a:miter lim="800000"/>
            <a:headEnd/>
            <a:tailEnd/>
          </a:ln>
        </p:spPr>
      </p:pic>
      <p:pic>
        <p:nvPicPr>
          <p:cNvPr id="12" name="Picture 6" descr="Kết quả hình ảnh cho Hình ảnh &amp;dstrok;ột biến gen ở thực vật"/>
          <p:cNvPicPr>
            <a:picLocks noChangeAspect="1" noChangeArrowheads="1"/>
          </p:cNvPicPr>
          <p:nvPr/>
        </p:nvPicPr>
        <p:blipFill>
          <a:blip r:embed="rId5"/>
          <a:srcRect/>
          <a:stretch>
            <a:fillRect/>
          </a:stretch>
        </p:blipFill>
        <p:spPr bwMode="auto">
          <a:xfrm>
            <a:off x="832155" y="2690029"/>
            <a:ext cx="3558137" cy="2341533"/>
          </a:xfrm>
          <a:prstGeom prst="rect">
            <a:avLst/>
          </a:prstGeom>
          <a:noFill/>
          <a:ln w="9525">
            <a:noFill/>
            <a:miter lim="800000"/>
            <a:headEnd/>
            <a:tailEnd/>
          </a:ln>
        </p:spPr>
      </p:pic>
      <p:pic>
        <p:nvPicPr>
          <p:cNvPr id="13" name="Picture 7" descr="Hình ảnh có liên quan"/>
          <p:cNvPicPr>
            <a:picLocks noChangeAspect="1" noChangeArrowheads="1"/>
          </p:cNvPicPr>
          <p:nvPr/>
        </p:nvPicPr>
        <p:blipFill>
          <a:blip r:embed="rId6"/>
          <a:srcRect/>
          <a:stretch>
            <a:fillRect/>
          </a:stretch>
        </p:blipFill>
        <p:spPr bwMode="auto">
          <a:xfrm>
            <a:off x="5162665" y="2618352"/>
            <a:ext cx="3329488" cy="2397091"/>
          </a:xfrm>
          <a:prstGeom prst="rect">
            <a:avLst/>
          </a:prstGeom>
          <a:noFill/>
          <a:ln w="9525">
            <a:noFill/>
            <a:miter lim="800000"/>
            <a:headEnd/>
            <a:tailEnd/>
          </a:ln>
        </p:spPr>
      </p:pic>
      <p:sp>
        <p:nvSpPr>
          <p:cNvPr id="14" name="Text Box 8"/>
          <p:cNvSpPr txBox="1">
            <a:spLocks noChangeArrowheads="1"/>
          </p:cNvSpPr>
          <p:nvPr/>
        </p:nvSpPr>
        <p:spPr bwMode="auto">
          <a:xfrm>
            <a:off x="547090" y="2192365"/>
            <a:ext cx="1598964" cy="400110"/>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spAutoFit/>
          </a:bodyPr>
          <a:lstStyle/>
          <a:p>
            <a:pPr algn="ctr">
              <a:spcBef>
                <a:spcPct val="50000"/>
              </a:spcBef>
            </a:pPr>
            <a:r>
              <a:rPr lang="en-US" sz="2000" b="1" dirty="0" err="1">
                <a:solidFill>
                  <a:srgbClr val="FF0000"/>
                </a:solidFill>
                <a:latin typeface="Times New Roman" panose="02020603050405020304" pitchFamily="18" charset="0"/>
                <a:cs typeface="Times New Roman" panose="02020603050405020304" pitchFamily="18" charset="0"/>
              </a:rPr>
              <a:t>Hình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ảnh</a:t>
            </a:r>
            <a:r>
              <a:rPr lang="en-US" sz="2000" b="1" dirty="0">
                <a:solidFill>
                  <a:srgbClr val="FF0000"/>
                </a:solidFill>
                <a:latin typeface="Times New Roman" panose="02020603050405020304" pitchFamily="18" charset="0"/>
                <a:cs typeface="Times New Roman" panose="02020603050405020304" pitchFamily="18" charset="0"/>
              </a:rPr>
              <a:t> 1</a:t>
            </a:r>
          </a:p>
        </p:txBody>
      </p:sp>
      <p:sp>
        <p:nvSpPr>
          <p:cNvPr id="15" name="Text Box 9"/>
          <p:cNvSpPr txBox="1">
            <a:spLocks noChangeArrowheads="1"/>
          </p:cNvSpPr>
          <p:nvPr/>
        </p:nvSpPr>
        <p:spPr bwMode="auto">
          <a:xfrm>
            <a:off x="5162665" y="2273800"/>
            <a:ext cx="1598964" cy="400110"/>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spAutoFit/>
          </a:bodyPr>
          <a:lstStyle/>
          <a:p>
            <a:pPr algn="ctr">
              <a:spcBef>
                <a:spcPct val="50000"/>
              </a:spcBef>
            </a:pPr>
            <a:r>
              <a:rPr lang="en-US" sz="2000" b="1" dirty="0" err="1">
                <a:solidFill>
                  <a:srgbClr val="FF0000"/>
                </a:solidFill>
                <a:latin typeface="Times New Roman" panose="02020603050405020304" pitchFamily="18" charset="0"/>
                <a:cs typeface="Times New Roman" panose="02020603050405020304" pitchFamily="18" charset="0"/>
              </a:rPr>
              <a:t>Hình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ảnh</a:t>
            </a:r>
            <a:r>
              <a:rPr lang="en-US" sz="2000" b="1" dirty="0">
                <a:solidFill>
                  <a:srgbClr val="FF0000"/>
                </a:solidFill>
                <a:latin typeface="Times New Roman" panose="02020603050405020304" pitchFamily="18" charset="0"/>
                <a:cs typeface="Times New Roman" panose="02020603050405020304" pitchFamily="18" charset="0"/>
              </a:rPr>
              <a:t> 2</a:t>
            </a:r>
          </a:p>
        </p:txBody>
      </p:sp>
      <p:sp>
        <p:nvSpPr>
          <p:cNvPr id="16" name="Text Box 10"/>
          <p:cNvSpPr txBox="1">
            <a:spLocks noChangeArrowheads="1"/>
          </p:cNvSpPr>
          <p:nvPr/>
        </p:nvSpPr>
        <p:spPr bwMode="auto">
          <a:xfrm>
            <a:off x="866796" y="4572331"/>
            <a:ext cx="1598964" cy="369332"/>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spAutoFit/>
          </a:bodyPr>
          <a:lstStyle/>
          <a:p>
            <a:pPr>
              <a:spcBef>
                <a:spcPct val="50000"/>
              </a:spcBef>
            </a:pPr>
            <a:r>
              <a:rPr lang="en-US" b="1">
                <a:solidFill>
                  <a:srgbClr val="FF0000"/>
                </a:solidFill>
                <a:latin typeface="Times New Roman" panose="02020603050405020304" pitchFamily="18" charset="0"/>
                <a:cs typeface="Times New Roman" panose="02020603050405020304" pitchFamily="18" charset="0"/>
              </a:rPr>
              <a:t>Hình ảnh 3</a:t>
            </a:r>
          </a:p>
        </p:txBody>
      </p:sp>
      <p:sp>
        <p:nvSpPr>
          <p:cNvPr id="17" name="Text Box 11"/>
          <p:cNvSpPr txBox="1">
            <a:spLocks noChangeArrowheads="1"/>
          </p:cNvSpPr>
          <p:nvPr/>
        </p:nvSpPr>
        <p:spPr bwMode="auto">
          <a:xfrm>
            <a:off x="5165296" y="4646111"/>
            <a:ext cx="1598964" cy="369332"/>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spAutoFit/>
          </a:bodyPr>
          <a:lstStyle/>
          <a:p>
            <a:pPr>
              <a:spcBef>
                <a:spcPct val="50000"/>
              </a:spcBef>
            </a:pP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ảnh</a:t>
            </a:r>
            <a:r>
              <a:rPr lang="en-US" b="1" dirty="0">
                <a:solidFill>
                  <a:srgbClr val="FF0000"/>
                </a:solidFill>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203800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961707" y="465806"/>
            <a:ext cx="2911078" cy="1808560"/>
            <a:chOff x="192" y="240"/>
            <a:chExt cx="2445" cy="1519"/>
          </a:xfrm>
        </p:grpSpPr>
        <p:sp>
          <p:nvSpPr>
            <p:cNvPr id="5188" name="Line 4"/>
            <p:cNvSpPr>
              <a:spLocks noChangeShapeType="1"/>
            </p:cNvSpPr>
            <p:nvPr/>
          </p:nvSpPr>
          <p:spPr bwMode="auto">
            <a:xfrm>
              <a:off x="480" y="528"/>
              <a:ext cx="1488" cy="0"/>
            </a:xfrm>
            <a:prstGeom prst="line">
              <a:avLst/>
            </a:prstGeom>
            <a:noFill/>
            <a:ln w="57150" cmpd="dbl">
              <a:solidFill>
                <a:srgbClr val="0000FF"/>
              </a:solidFill>
              <a:round/>
              <a:headEnd/>
              <a:tailEnd/>
            </a:ln>
          </p:spPr>
          <p:txBody>
            <a:bodyPr/>
            <a:lstStyle/>
            <a:p>
              <a:endParaRPr lang="en-US" sz="1350"/>
            </a:p>
          </p:txBody>
        </p:sp>
        <p:sp>
          <p:nvSpPr>
            <p:cNvPr id="5189" name="Text Box 8"/>
            <p:cNvSpPr txBox="1">
              <a:spLocks noChangeArrowheads="1"/>
            </p:cNvSpPr>
            <p:nvPr/>
          </p:nvSpPr>
          <p:spPr bwMode="auto">
            <a:xfrm>
              <a:off x="528" y="494"/>
              <a:ext cx="1536" cy="271"/>
            </a:xfrm>
            <a:prstGeom prst="rect">
              <a:avLst/>
            </a:prstGeom>
            <a:noFill/>
            <a:ln w="9525">
              <a:noFill/>
              <a:miter lim="800000"/>
              <a:headEnd/>
              <a:tailEnd/>
            </a:ln>
          </p:spPr>
          <p:txBody>
            <a:bodyPr>
              <a:spAutoFit/>
            </a:bodyPr>
            <a:lstStyle/>
            <a:p>
              <a:pPr>
                <a:spcBef>
                  <a:spcPct val="50000"/>
                </a:spcBef>
              </a:pPr>
              <a:r>
                <a:rPr lang="en-US" sz="1500" b="1"/>
                <a:t>A T G </a:t>
              </a:r>
              <a:r>
                <a:rPr lang="en-US" sz="1500" b="1">
                  <a:solidFill>
                    <a:srgbClr val="FF3300"/>
                  </a:solidFill>
                </a:rPr>
                <a:t>A A G</a:t>
              </a:r>
              <a:r>
                <a:rPr lang="en-US" sz="1500" b="1"/>
                <a:t> T T T</a:t>
              </a:r>
            </a:p>
          </p:txBody>
        </p:sp>
        <p:sp>
          <p:nvSpPr>
            <p:cNvPr id="5190" name="Line 9"/>
            <p:cNvSpPr>
              <a:spLocks noChangeShapeType="1"/>
            </p:cNvSpPr>
            <p:nvPr/>
          </p:nvSpPr>
          <p:spPr bwMode="auto">
            <a:xfrm>
              <a:off x="480" y="1008"/>
              <a:ext cx="1488" cy="0"/>
            </a:xfrm>
            <a:prstGeom prst="line">
              <a:avLst/>
            </a:prstGeom>
            <a:noFill/>
            <a:ln w="57150" cmpd="dbl">
              <a:solidFill>
                <a:srgbClr val="0000FF"/>
              </a:solidFill>
              <a:round/>
              <a:headEnd/>
              <a:tailEnd/>
            </a:ln>
          </p:spPr>
          <p:txBody>
            <a:bodyPr/>
            <a:lstStyle/>
            <a:p>
              <a:endParaRPr lang="en-US" sz="1350"/>
            </a:p>
          </p:txBody>
        </p:sp>
        <p:sp>
          <p:nvSpPr>
            <p:cNvPr id="5191" name="Text Box 10"/>
            <p:cNvSpPr txBox="1">
              <a:spLocks noChangeArrowheads="1"/>
            </p:cNvSpPr>
            <p:nvPr/>
          </p:nvSpPr>
          <p:spPr bwMode="auto">
            <a:xfrm>
              <a:off x="528" y="781"/>
              <a:ext cx="1536" cy="271"/>
            </a:xfrm>
            <a:prstGeom prst="rect">
              <a:avLst/>
            </a:prstGeom>
            <a:noFill/>
            <a:ln w="9525">
              <a:noFill/>
              <a:miter lim="800000"/>
              <a:headEnd/>
              <a:tailEnd/>
            </a:ln>
          </p:spPr>
          <p:txBody>
            <a:bodyPr>
              <a:spAutoFit/>
            </a:bodyPr>
            <a:lstStyle/>
            <a:p>
              <a:pPr>
                <a:spcBef>
                  <a:spcPct val="50000"/>
                </a:spcBef>
              </a:pPr>
              <a:r>
                <a:rPr lang="en-US" sz="1500" b="1"/>
                <a:t>T A X </a:t>
              </a:r>
              <a:r>
                <a:rPr lang="en-US" sz="1500" b="1">
                  <a:solidFill>
                    <a:srgbClr val="FF3300"/>
                  </a:solidFill>
                </a:rPr>
                <a:t>T T X</a:t>
              </a:r>
              <a:r>
                <a:rPr lang="en-US" sz="1500" b="1"/>
                <a:t> A A A</a:t>
              </a:r>
            </a:p>
          </p:txBody>
        </p:sp>
        <p:sp>
          <p:nvSpPr>
            <p:cNvPr id="5192" name="Text Box 11"/>
            <p:cNvSpPr txBox="1">
              <a:spLocks noChangeArrowheads="1"/>
            </p:cNvSpPr>
            <p:nvPr/>
          </p:nvSpPr>
          <p:spPr bwMode="auto">
            <a:xfrm>
              <a:off x="528" y="1190"/>
              <a:ext cx="1728" cy="271"/>
            </a:xfrm>
            <a:prstGeom prst="rect">
              <a:avLst/>
            </a:prstGeom>
            <a:noFill/>
            <a:ln w="9525">
              <a:noFill/>
              <a:miter lim="800000"/>
              <a:headEnd/>
              <a:tailEnd/>
            </a:ln>
          </p:spPr>
          <p:txBody>
            <a:bodyPr wrap="square">
              <a:spAutoFit/>
            </a:bodyPr>
            <a:lstStyle/>
            <a:p>
              <a:pPr>
                <a:spcBef>
                  <a:spcPct val="50000"/>
                </a:spcBef>
              </a:pPr>
              <a:r>
                <a:rPr lang="en-US" sz="1500" b="1" dirty="0"/>
                <a:t>A U G </a:t>
              </a:r>
              <a:r>
                <a:rPr lang="en-US" sz="1500" b="1" dirty="0">
                  <a:solidFill>
                    <a:srgbClr val="FF3300"/>
                  </a:solidFill>
                </a:rPr>
                <a:t>A </a:t>
              </a:r>
              <a:r>
                <a:rPr lang="en-US" sz="1500" b="1" dirty="0" err="1">
                  <a:solidFill>
                    <a:srgbClr val="FF3300"/>
                  </a:solidFill>
                </a:rPr>
                <a:t>A</a:t>
              </a:r>
              <a:r>
                <a:rPr lang="en-US" sz="1500" b="1" dirty="0">
                  <a:solidFill>
                    <a:srgbClr val="FF3300"/>
                  </a:solidFill>
                </a:rPr>
                <a:t> G</a:t>
              </a:r>
              <a:r>
                <a:rPr lang="en-US" sz="1500" b="1" dirty="0"/>
                <a:t> U </a:t>
              </a:r>
              <a:r>
                <a:rPr lang="en-US" sz="1500" b="1" dirty="0" err="1"/>
                <a:t>U</a:t>
              </a:r>
              <a:r>
                <a:rPr lang="en-US" sz="1500" b="1" dirty="0"/>
                <a:t> </a:t>
              </a:r>
              <a:r>
                <a:rPr lang="en-US" sz="1500" b="1" dirty="0" err="1"/>
                <a:t>U</a:t>
              </a:r>
              <a:endParaRPr lang="en-US" sz="1500" b="1" dirty="0"/>
            </a:p>
          </p:txBody>
        </p:sp>
        <p:sp>
          <p:nvSpPr>
            <p:cNvPr id="5193" name="Line 12"/>
            <p:cNvSpPr>
              <a:spLocks noChangeShapeType="1"/>
            </p:cNvSpPr>
            <p:nvPr/>
          </p:nvSpPr>
          <p:spPr bwMode="auto">
            <a:xfrm>
              <a:off x="528" y="1200"/>
              <a:ext cx="1488" cy="0"/>
            </a:xfrm>
            <a:prstGeom prst="line">
              <a:avLst/>
            </a:prstGeom>
            <a:noFill/>
            <a:ln w="28575">
              <a:solidFill>
                <a:srgbClr val="FF3300"/>
              </a:solidFill>
              <a:round/>
              <a:headEnd/>
              <a:tailEnd/>
            </a:ln>
          </p:spPr>
          <p:txBody>
            <a:bodyPr/>
            <a:lstStyle/>
            <a:p>
              <a:endParaRPr lang="en-US" sz="1350"/>
            </a:p>
          </p:txBody>
        </p:sp>
        <p:sp>
          <p:nvSpPr>
            <p:cNvPr id="5194" name="Text Box 13"/>
            <p:cNvSpPr txBox="1">
              <a:spLocks noChangeArrowheads="1"/>
            </p:cNvSpPr>
            <p:nvPr/>
          </p:nvSpPr>
          <p:spPr bwMode="auto">
            <a:xfrm>
              <a:off x="480" y="1488"/>
              <a:ext cx="1776" cy="271"/>
            </a:xfrm>
            <a:prstGeom prst="rect">
              <a:avLst/>
            </a:prstGeom>
            <a:noFill/>
            <a:ln w="9525">
              <a:noFill/>
              <a:miter lim="800000"/>
              <a:headEnd/>
              <a:tailEnd/>
            </a:ln>
          </p:spPr>
          <p:txBody>
            <a:bodyPr>
              <a:spAutoFit/>
            </a:bodyPr>
            <a:lstStyle/>
            <a:p>
              <a:pPr>
                <a:spcBef>
                  <a:spcPct val="50000"/>
                </a:spcBef>
              </a:pPr>
              <a:r>
                <a:rPr lang="en-US" sz="1500" b="1">
                  <a:solidFill>
                    <a:srgbClr val="0000FF"/>
                  </a:solidFill>
                </a:rPr>
                <a:t>- Met – Lys – Phe …</a:t>
              </a:r>
            </a:p>
          </p:txBody>
        </p:sp>
        <p:sp>
          <p:nvSpPr>
            <p:cNvPr id="5195" name="Text Box 14"/>
            <p:cNvSpPr txBox="1">
              <a:spLocks noChangeArrowheads="1"/>
            </p:cNvSpPr>
            <p:nvPr/>
          </p:nvSpPr>
          <p:spPr bwMode="auto">
            <a:xfrm>
              <a:off x="192" y="240"/>
              <a:ext cx="2445" cy="271"/>
            </a:xfrm>
            <a:prstGeom prst="rect">
              <a:avLst/>
            </a:prstGeom>
            <a:noFill/>
            <a:ln w="9525">
              <a:noFill/>
              <a:miter lim="800000"/>
              <a:headEnd/>
              <a:tailEnd/>
            </a:ln>
          </p:spPr>
          <p:txBody>
            <a:bodyPr wrap="square">
              <a:spAutoFit/>
            </a:bodyPr>
            <a:lstStyle/>
            <a:p>
              <a:pPr>
                <a:spcBef>
                  <a:spcPct val="50000"/>
                </a:spcBef>
              </a:pPr>
              <a:r>
                <a:rPr lang="en-US" sz="1500" b="1" dirty="0">
                  <a:solidFill>
                    <a:srgbClr val="008000"/>
                  </a:solidFill>
                  <a:latin typeface="Times New Roman" pitchFamily="18" charset="0"/>
                </a:rPr>
                <a:t>Gen ban </a:t>
              </a:r>
              <a:r>
                <a:rPr lang="en-US" sz="1500" b="1" dirty="0" err="1">
                  <a:solidFill>
                    <a:srgbClr val="008000"/>
                  </a:solidFill>
                  <a:latin typeface="Times New Roman" pitchFamily="18" charset="0"/>
                </a:rPr>
                <a:t>đầu</a:t>
              </a:r>
              <a:r>
                <a:rPr lang="en-US" sz="1500" b="1" dirty="0">
                  <a:solidFill>
                    <a:srgbClr val="008000"/>
                  </a:solidFill>
                  <a:latin typeface="Times New Roman" pitchFamily="18" charset="0"/>
                </a:rPr>
                <a:t> </a:t>
              </a:r>
              <a:r>
                <a:rPr lang="en-US" sz="1500" b="1" dirty="0" err="1">
                  <a:solidFill>
                    <a:srgbClr val="008000"/>
                  </a:solidFill>
                  <a:latin typeface="Times New Roman" pitchFamily="18" charset="0"/>
                </a:rPr>
                <a:t>chưa</a:t>
              </a:r>
              <a:r>
                <a:rPr lang="en-US" sz="1500" b="1" dirty="0">
                  <a:solidFill>
                    <a:srgbClr val="008000"/>
                  </a:solidFill>
                  <a:latin typeface="Times New Roman" pitchFamily="18" charset="0"/>
                </a:rPr>
                <a:t> </a:t>
              </a:r>
              <a:r>
                <a:rPr lang="en-US" sz="1500" b="1" dirty="0" err="1">
                  <a:solidFill>
                    <a:srgbClr val="008000"/>
                  </a:solidFill>
                  <a:latin typeface="Times New Roman" pitchFamily="18" charset="0"/>
                </a:rPr>
                <a:t>bị</a:t>
              </a:r>
              <a:r>
                <a:rPr lang="en-US" sz="1500" b="1" dirty="0">
                  <a:solidFill>
                    <a:srgbClr val="008000"/>
                  </a:solidFill>
                  <a:latin typeface="Times New Roman" pitchFamily="18" charset="0"/>
                </a:rPr>
                <a:t> </a:t>
              </a:r>
              <a:r>
                <a:rPr lang="en-US" sz="1500" b="1" dirty="0" err="1">
                  <a:solidFill>
                    <a:srgbClr val="008000"/>
                  </a:solidFill>
                  <a:latin typeface="Times New Roman" pitchFamily="18" charset="0"/>
                </a:rPr>
                <a:t>đột</a:t>
              </a:r>
              <a:r>
                <a:rPr lang="en-US" sz="1500" b="1" dirty="0">
                  <a:solidFill>
                    <a:srgbClr val="008000"/>
                  </a:solidFill>
                  <a:latin typeface="Times New Roman" pitchFamily="18" charset="0"/>
                </a:rPr>
                <a:t> </a:t>
              </a:r>
              <a:r>
                <a:rPr lang="en-US" sz="1500" b="1" dirty="0" err="1">
                  <a:solidFill>
                    <a:srgbClr val="008000"/>
                  </a:solidFill>
                  <a:latin typeface="Times New Roman" pitchFamily="18" charset="0"/>
                </a:rPr>
                <a:t>biến</a:t>
              </a:r>
              <a:endParaRPr lang="en-US" sz="1500" b="1" dirty="0">
                <a:solidFill>
                  <a:srgbClr val="008000"/>
                </a:solidFill>
                <a:latin typeface="Times New Roman" pitchFamily="18" charset="0"/>
              </a:endParaRPr>
            </a:p>
          </p:txBody>
        </p:sp>
      </p:grpSp>
      <p:sp>
        <p:nvSpPr>
          <p:cNvPr id="5127" name="Text Box 100"/>
          <p:cNvSpPr txBox="1">
            <a:spLocks noChangeArrowheads="1"/>
          </p:cNvSpPr>
          <p:nvPr/>
        </p:nvSpPr>
        <p:spPr bwMode="auto">
          <a:xfrm>
            <a:off x="847407" y="1031353"/>
            <a:ext cx="228600" cy="369332"/>
          </a:xfrm>
          <a:prstGeom prst="rect">
            <a:avLst/>
          </a:prstGeom>
          <a:solidFill>
            <a:srgbClr val="FF3300"/>
          </a:solidFill>
          <a:ln w="9525">
            <a:noFill/>
            <a:miter lim="800000"/>
            <a:headEnd/>
            <a:tailEnd/>
          </a:ln>
        </p:spPr>
        <p:txBody>
          <a:bodyPr>
            <a:spAutoFit/>
          </a:bodyPr>
          <a:lstStyle/>
          <a:p>
            <a:pPr>
              <a:spcBef>
                <a:spcPct val="50000"/>
              </a:spcBef>
            </a:pPr>
            <a:r>
              <a:rPr lang="en-US" b="1">
                <a:solidFill>
                  <a:srgbClr val="FFFF00"/>
                </a:solidFill>
              </a:rPr>
              <a:t>I</a:t>
            </a:r>
          </a:p>
        </p:txBody>
      </p:sp>
      <p:grpSp>
        <p:nvGrpSpPr>
          <p:cNvPr id="8" name="Group 116"/>
          <p:cNvGrpSpPr>
            <a:grpSpLocks/>
          </p:cNvGrpSpPr>
          <p:nvPr/>
        </p:nvGrpSpPr>
        <p:grpSpPr bwMode="auto">
          <a:xfrm>
            <a:off x="847408" y="2408907"/>
            <a:ext cx="2650331" cy="2482453"/>
            <a:chOff x="96" y="2112"/>
            <a:chExt cx="2226" cy="2085"/>
          </a:xfrm>
        </p:grpSpPr>
        <p:sp>
          <p:nvSpPr>
            <p:cNvPr id="5160" name="Line 44"/>
            <p:cNvSpPr>
              <a:spLocks noChangeShapeType="1"/>
            </p:cNvSpPr>
            <p:nvPr/>
          </p:nvSpPr>
          <p:spPr bwMode="auto">
            <a:xfrm>
              <a:off x="768" y="2112"/>
              <a:ext cx="0" cy="576"/>
            </a:xfrm>
            <a:prstGeom prst="line">
              <a:avLst/>
            </a:prstGeom>
            <a:noFill/>
            <a:ln w="28575">
              <a:solidFill>
                <a:srgbClr val="0000FF"/>
              </a:solidFill>
              <a:round/>
              <a:headEnd/>
              <a:tailEnd type="triangle" w="med" len="med"/>
            </a:ln>
          </p:spPr>
          <p:txBody>
            <a:bodyPr/>
            <a:lstStyle/>
            <a:p>
              <a:endParaRPr lang="en-US" sz="1350"/>
            </a:p>
          </p:txBody>
        </p:sp>
        <p:grpSp>
          <p:nvGrpSpPr>
            <p:cNvPr id="9" name="Group 115"/>
            <p:cNvGrpSpPr>
              <a:grpSpLocks/>
            </p:cNvGrpSpPr>
            <p:nvPr/>
          </p:nvGrpSpPr>
          <p:grpSpPr bwMode="auto">
            <a:xfrm>
              <a:off x="96" y="2932"/>
              <a:ext cx="2226" cy="1265"/>
              <a:chOff x="96" y="2932"/>
              <a:chExt cx="2226" cy="1265"/>
            </a:xfrm>
          </p:grpSpPr>
          <p:sp>
            <p:nvSpPr>
              <p:cNvPr id="5162" name="Line 55"/>
              <p:cNvSpPr>
                <a:spLocks noChangeShapeType="1"/>
              </p:cNvSpPr>
              <p:nvPr/>
            </p:nvSpPr>
            <p:spPr bwMode="auto">
              <a:xfrm>
                <a:off x="527" y="2966"/>
                <a:ext cx="1488" cy="0"/>
              </a:xfrm>
              <a:prstGeom prst="line">
                <a:avLst/>
              </a:prstGeom>
              <a:noFill/>
              <a:ln w="57150" cmpd="dbl">
                <a:solidFill>
                  <a:srgbClr val="0000FF"/>
                </a:solidFill>
                <a:round/>
                <a:headEnd/>
                <a:tailEnd/>
              </a:ln>
            </p:spPr>
            <p:txBody>
              <a:bodyPr/>
              <a:lstStyle/>
              <a:p>
                <a:endParaRPr lang="en-US" sz="1350"/>
              </a:p>
            </p:txBody>
          </p:sp>
          <p:sp>
            <p:nvSpPr>
              <p:cNvPr id="5163" name="Text Box 56"/>
              <p:cNvSpPr txBox="1">
                <a:spLocks noChangeArrowheads="1"/>
              </p:cNvSpPr>
              <p:nvPr/>
            </p:nvSpPr>
            <p:spPr bwMode="auto">
              <a:xfrm>
                <a:off x="498" y="2932"/>
                <a:ext cx="1824" cy="271"/>
              </a:xfrm>
              <a:prstGeom prst="rect">
                <a:avLst/>
              </a:prstGeom>
              <a:noFill/>
              <a:ln w="9525">
                <a:noFill/>
                <a:miter lim="800000"/>
                <a:headEnd/>
                <a:tailEnd/>
              </a:ln>
            </p:spPr>
            <p:txBody>
              <a:bodyPr>
                <a:spAutoFit/>
              </a:bodyPr>
              <a:lstStyle/>
              <a:p>
                <a:pPr>
                  <a:spcBef>
                    <a:spcPct val="50000"/>
                  </a:spcBef>
                </a:pPr>
                <a:r>
                  <a:rPr lang="en-US" sz="1500" b="1"/>
                  <a:t>A T G </a:t>
                </a:r>
                <a:r>
                  <a:rPr lang="en-US" sz="1500" b="1">
                    <a:solidFill>
                      <a:srgbClr val="FF3300"/>
                    </a:solidFill>
                  </a:rPr>
                  <a:t>A  G  </a:t>
                </a:r>
                <a:r>
                  <a:rPr lang="en-US" sz="1500" b="1"/>
                  <a:t>T T T</a:t>
                </a:r>
              </a:p>
            </p:txBody>
          </p:sp>
          <p:sp>
            <p:nvSpPr>
              <p:cNvPr id="5164" name="Line 57"/>
              <p:cNvSpPr>
                <a:spLocks noChangeShapeType="1"/>
              </p:cNvSpPr>
              <p:nvPr/>
            </p:nvSpPr>
            <p:spPr bwMode="auto">
              <a:xfrm>
                <a:off x="527" y="3446"/>
                <a:ext cx="1488" cy="0"/>
              </a:xfrm>
              <a:prstGeom prst="line">
                <a:avLst/>
              </a:prstGeom>
              <a:noFill/>
              <a:ln w="57150" cmpd="dbl">
                <a:solidFill>
                  <a:srgbClr val="0000FF"/>
                </a:solidFill>
                <a:round/>
                <a:headEnd/>
                <a:tailEnd/>
              </a:ln>
            </p:spPr>
            <p:txBody>
              <a:bodyPr/>
              <a:lstStyle/>
              <a:p>
                <a:endParaRPr lang="en-US" sz="1350"/>
              </a:p>
            </p:txBody>
          </p:sp>
          <p:sp>
            <p:nvSpPr>
              <p:cNvPr id="5165" name="Text Box 58"/>
              <p:cNvSpPr txBox="1">
                <a:spLocks noChangeArrowheads="1"/>
              </p:cNvSpPr>
              <p:nvPr/>
            </p:nvSpPr>
            <p:spPr bwMode="auto">
              <a:xfrm>
                <a:off x="498" y="3216"/>
                <a:ext cx="1632" cy="271"/>
              </a:xfrm>
              <a:prstGeom prst="rect">
                <a:avLst/>
              </a:prstGeom>
              <a:noFill/>
              <a:ln w="9525">
                <a:noFill/>
                <a:miter lim="800000"/>
                <a:headEnd/>
                <a:tailEnd/>
              </a:ln>
            </p:spPr>
            <p:txBody>
              <a:bodyPr>
                <a:spAutoFit/>
              </a:bodyPr>
              <a:lstStyle/>
              <a:p>
                <a:pPr>
                  <a:spcBef>
                    <a:spcPct val="50000"/>
                  </a:spcBef>
                </a:pPr>
                <a:r>
                  <a:rPr lang="en-US" sz="1500" b="1"/>
                  <a:t>T A X  </a:t>
                </a:r>
                <a:r>
                  <a:rPr lang="en-US" sz="1500" b="1">
                    <a:solidFill>
                      <a:srgbClr val="FF3300"/>
                    </a:solidFill>
                  </a:rPr>
                  <a:t>T  X</a:t>
                </a:r>
                <a:r>
                  <a:rPr lang="en-US" sz="1500" b="1"/>
                  <a:t> A A A</a:t>
                </a:r>
              </a:p>
            </p:txBody>
          </p:sp>
          <p:sp>
            <p:nvSpPr>
              <p:cNvPr id="5166" name="Text Box 65"/>
              <p:cNvSpPr txBox="1">
                <a:spLocks noChangeArrowheads="1"/>
              </p:cNvSpPr>
              <p:nvPr/>
            </p:nvSpPr>
            <p:spPr bwMode="auto">
              <a:xfrm>
                <a:off x="528" y="3600"/>
                <a:ext cx="1536" cy="271"/>
              </a:xfrm>
              <a:prstGeom prst="rect">
                <a:avLst/>
              </a:prstGeom>
              <a:noFill/>
              <a:ln w="9525">
                <a:noFill/>
                <a:miter lim="800000"/>
                <a:headEnd/>
                <a:tailEnd/>
              </a:ln>
            </p:spPr>
            <p:txBody>
              <a:bodyPr>
                <a:spAutoFit/>
              </a:bodyPr>
              <a:lstStyle/>
              <a:p>
                <a:pPr>
                  <a:spcBef>
                    <a:spcPct val="50000"/>
                  </a:spcBef>
                </a:pPr>
                <a:r>
                  <a:rPr lang="en-US" sz="1500" b="1"/>
                  <a:t>A U G </a:t>
                </a:r>
                <a:r>
                  <a:rPr lang="en-US" sz="1500" b="1">
                    <a:solidFill>
                      <a:srgbClr val="FF3300"/>
                    </a:solidFill>
                  </a:rPr>
                  <a:t>A G</a:t>
                </a:r>
                <a:r>
                  <a:rPr lang="en-US" sz="1500" b="1"/>
                  <a:t> U U U</a:t>
                </a:r>
              </a:p>
            </p:txBody>
          </p:sp>
          <p:sp>
            <p:nvSpPr>
              <p:cNvPr id="5167" name="Line 66"/>
              <p:cNvSpPr>
                <a:spLocks noChangeShapeType="1"/>
              </p:cNvSpPr>
              <p:nvPr/>
            </p:nvSpPr>
            <p:spPr bwMode="auto">
              <a:xfrm>
                <a:off x="527" y="3600"/>
                <a:ext cx="1488" cy="0"/>
              </a:xfrm>
              <a:prstGeom prst="line">
                <a:avLst/>
              </a:prstGeom>
              <a:noFill/>
              <a:ln w="28575">
                <a:solidFill>
                  <a:srgbClr val="FF3300"/>
                </a:solidFill>
                <a:round/>
                <a:headEnd/>
                <a:tailEnd/>
              </a:ln>
            </p:spPr>
            <p:txBody>
              <a:bodyPr/>
              <a:lstStyle/>
              <a:p>
                <a:endParaRPr lang="en-US" sz="1350"/>
              </a:p>
            </p:txBody>
          </p:sp>
          <p:sp>
            <p:nvSpPr>
              <p:cNvPr id="5168" name="Text Box 69"/>
              <p:cNvSpPr txBox="1">
                <a:spLocks noChangeArrowheads="1"/>
              </p:cNvSpPr>
              <p:nvPr/>
            </p:nvSpPr>
            <p:spPr bwMode="auto">
              <a:xfrm>
                <a:off x="527" y="3926"/>
                <a:ext cx="1344" cy="271"/>
              </a:xfrm>
              <a:prstGeom prst="rect">
                <a:avLst/>
              </a:prstGeom>
              <a:noFill/>
              <a:ln w="9525">
                <a:noFill/>
                <a:miter lim="800000"/>
                <a:headEnd/>
                <a:tailEnd/>
              </a:ln>
            </p:spPr>
            <p:txBody>
              <a:bodyPr>
                <a:spAutoFit/>
              </a:bodyPr>
              <a:lstStyle/>
              <a:p>
                <a:pPr>
                  <a:spcBef>
                    <a:spcPct val="50000"/>
                  </a:spcBef>
                </a:pPr>
                <a:r>
                  <a:rPr lang="en-US" sz="1500" b="1" dirty="0">
                    <a:solidFill>
                      <a:srgbClr val="0000FF"/>
                    </a:solidFill>
                  </a:rPr>
                  <a:t>- Met – Ser……</a:t>
                </a:r>
              </a:p>
            </p:txBody>
          </p:sp>
          <p:sp>
            <p:nvSpPr>
              <p:cNvPr id="5169" name="Text Box 102"/>
              <p:cNvSpPr txBox="1">
                <a:spLocks noChangeArrowheads="1"/>
              </p:cNvSpPr>
              <p:nvPr/>
            </p:nvSpPr>
            <p:spPr bwMode="auto">
              <a:xfrm>
                <a:off x="96" y="3120"/>
                <a:ext cx="336" cy="310"/>
              </a:xfrm>
              <a:prstGeom prst="rect">
                <a:avLst/>
              </a:prstGeom>
              <a:solidFill>
                <a:srgbClr val="FF3300"/>
              </a:solidFill>
              <a:ln w="9525">
                <a:noFill/>
                <a:miter lim="800000"/>
                <a:headEnd/>
                <a:tailEnd/>
              </a:ln>
            </p:spPr>
            <p:txBody>
              <a:bodyPr>
                <a:spAutoFit/>
              </a:bodyPr>
              <a:lstStyle/>
              <a:p>
                <a:pPr>
                  <a:spcBef>
                    <a:spcPct val="50000"/>
                  </a:spcBef>
                </a:pPr>
                <a:r>
                  <a:rPr lang="en-US" b="1" dirty="0">
                    <a:solidFill>
                      <a:srgbClr val="FFFF00"/>
                    </a:solidFill>
                  </a:rPr>
                  <a:t>V</a:t>
                </a:r>
              </a:p>
            </p:txBody>
          </p:sp>
        </p:grpSp>
      </p:grpSp>
      <p:sp>
        <p:nvSpPr>
          <p:cNvPr id="5130" name="Text Box 103"/>
          <p:cNvSpPr txBox="1">
            <a:spLocks noChangeArrowheads="1"/>
          </p:cNvSpPr>
          <p:nvPr/>
        </p:nvSpPr>
        <p:spPr bwMode="auto">
          <a:xfrm>
            <a:off x="4914900" y="3771900"/>
            <a:ext cx="571500" cy="300082"/>
          </a:xfrm>
          <a:prstGeom prst="rect">
            <a:avLst/>
          </a:prstGeom>
          <a:noFill/>
          <a:ln w="9525">
            <a:noFill/>
            <a:miter lim="800000"/>
            <a:headEnd/>
            <a:tailEnd/>
          </a:ln>
        </p:spPr>
        <p:txBody>
          <a:bodyPr>
            <a:spAutoFit/>
          </a:bodyPr>
          <a:lstStyle/>
          <a:p>
            <a:pPr>
              <a:spcBef>
                <a:spcPct val="50000"/>
              </a:spcBef>
            </a:pPr>
            <a:endParaRPr lang="en-US" sz="1350" i="1"/>
          </a:p>
        </p:txBody>
      </p:sp>
      <p:grpSp>
        <p:nvGrpSpPr>
          <p:cNvPr id="10" name="Group 117"/>
          <p:cNvGrpSpPr>
            <a:grpSpLocks/>
          </p:cNvGrpSpPr>
          <p:nvPr/>
        </p:nvGrpSpPr>
        <p:grpSpPr bwMode="auto">
          <a:xfrm>
            <a:off x="1876108" y="2637506"/>
            <a:ext cx="1544240" cy="857250"/>
            <a:chOff x="1077" y="2304"/>
            <a:chExt cx="1297" cy="720"/>
          </a:xfrm>
        </p:grpSpPr>
        <p:sp>
          <p:nvSpPr>
            <p:cNvPr id="5154" name="Line 89"/>
            <p:cNvSpPr>
              <a:spLocks noChangeShapeType="1"/>
            </p:cNvSpPr>
            <p:nvPr/>
          </p:nvSpPr>
          <p:spPr bwMode="auto">
            <a:xfrm flipV="1">
              <a:off x="1200" y="2832"/>
              <a:ext cx="0" cy="192"/>
            </a:xfrm>
            <a:prstGeom prst="line">
              <a:avLst/>
            </a:prstGeom>
            <a:noFill/>
            <a:ln w="28575">
              <a:solidFill>
                <a:srgbClr val="008000"/>
              </a:solidFill>
              <a:round/>
              <a:headEnd/>
              <a:tailEnd type="triangle" w="med" len="med"/>
            </a:ln>
          </p:spPr>
          <p:txBody>
            <a:bodyPr/>
            <a:lstStyle/>
            <a:p>
              <a:endParaRPr lang="en-US" sz="1350"/>
            </a:p>
          </p:txBody>
        </p:sp>
        <p:sp>
          <p:nvSpPr>
            <p:cNvPr id="5155" name="Line 105"/>
            <p:cNvSpPr>
              <a:spLocks noChangeShapeType="1"/>
            </p:cNvSpPr>
            <p:nvPr/>
          </p:nvSpPr>
          <p:spPr bwMode="auto">
            <a:xfrm>
              <a:off x="1248" y="2550"/>
              <a:ext cx="336" cy="0"/>
            </a:xfrm>
            <a:prstGeom prst="line">
              <a:avLst/>
            </a:prstGeom>
            <a:noFill/>
            <a:ln w="28575">
              <a:solidFill>
                <a:srgbClr val="008000"/>
              </a:solidFill>
              <a:round/>
              <a:headEnd/>
              <a:tailEnd type="triangle" w="med" len="med"/>
            </a:ln>
          </p:spPr>
          <p:txBody>
            <a:bodyPr/>
            <a:lstStyle/>
            <a:p>
              <a:endParaRPr lang="en-US" sz="1350"/>
            </a:p>
          </p:txBody>
        </p:sp>
        <p:grpSp>
          <p:nvGrpSpPr>
            <p:cNvPr id="11" name="Group 106"/>
            <p:cNvGrpSpPr>
              <a:grpSpLocks/>
            </p:cNvGrpSpPr>
            <p:nvPr/>
          </p:nvGrpSpPr>
          <p:grpSpPr bwMode="auto">
            <a:xfrm>
              <a:off x="1077" y="2304"/>
              <a:ext cx="1297" cy="559"/>
              <a:chOff x="3599" y="2400"/>
              <a:chExt cx="1297" cy="559"/>
            </a:xfrm>
          </p:grpSpPr>
          <p:sp>
            <p:nvSpPr>
              <p:cNvPr id="5157" name="Text Box 107"/>
              <p:cNvSpPr txBox="1">
                <a:spLocks noChangeArrowheads="1"/>
              </p:cNvSpPr>
              <p:nvPr/>
            </p:nvSpPr>
            <p:spPr bwMode="auto">
              <a:xfrm>
                <a:off x="3599" y="2400"/>
                <a:ext cx="279" cy="271"/>
              </a:xfrm>
              <a:prstGeom prst="rect">
                <a:avLst/>
              </a:prstGeom>
              <a:noFill/>
              <a:ln w="9525">
                <a:noFill/>
                <a:miter lim="800000"/>
                <a:headEnd/>
                <a:tailEnd/>
              </a:ln>
            </p:spPr>
            <p:txBody>
              <a:bodyPr>
                <a:spAutoFit/>
              </a:bodyPr>
              <a:lstStyle/>
              <a:p>
                <a:pPr>
                  <a:spcBef>
                    <a:spcPct val="50000"/>
                  </a:spcBef>
                </a:pPr>
                <a:r>
                  <a:rPr lang="en-US" sz="1500" b="1">
                    <a:solidFill>
                      <a:srgbClr val="FF3300"/>
                    </a:solidFill>
                  </a:rPr>
                  <a:t>A</a:t>
                </a:r>
              </a:p>
            </p:txBody>
          </p:sp>
          <p:sp>
            <p:nvSpPr>
              <p:cNvPr id="5158" name="Text Box 108"/>
              <p:cNvSpPr txBox="1">
                <a:spLocks noChangeArrowheads="1"/>
              </p:cNvSpPr>
              <p:nvPr/>
            </p:nvSpPr>
            <p:spPr bwMode="auto">
              <a:xfrm>
                <a:off x="3619" y="2688"/>
                <a:ext cx="240" cy="271"/>
              </a:xfrm>
              <a:prstGeom prst="rect">
                <a:avLst/>
              </a:prstGeom>
              <a:noFill/>
              <a:ln w="9525">
                <a:noFill/>
                <a:miter lim="800000"/>
                <a:headEnd/>
                <a:tailEnd/>
              </a:ln>
            </p:spPr>
            <p:txBody>
              <a:bodyPr>
                <a:spAutoFit/>
              </a:bodyPr>
              <a:lstStyle/>
              <a:p>
                <a:pPr>
                  <a:spcBef>
                    <a:spcPct val="50000"/>
                  </a:spcBef>
                </a:pPr>
                <a:r>
                  <a:rPr lang="en-US" sz="1500" b="1">
                    <a:solidFill>
                      <a:srgbClr val="FF3300"/>
                    </a:solidFill>
                  </a:rPr>
                  <a:t>T</a:t>
                </a:r>
              </a:p>
            </p:txBody>
          </p:sp>
          <p:sp>
            <p:nvSpPr>
              <p:cNvPr id="5159" name="Text Box 109"/>
              <p:cNvSpPr txBox="1">
                <a:spLocks noChangeArrowheads="1"/>
              </p:cNvSpPr>
              <p:nvPr/>
            </p:nvSpPr>
            <p:spPr bwMode="auto">
              <a:xfrm>
                <a:off x="4080" y="2504"/>
                <a:ext cx="816" cy="252"/>
              </a:xfrm>
              <a:prstGeom prst="rect">
                <a:avLst/>
              </a:prstGeom>
              <a:noFill/>
              <a:ln w="9525">
                <a:noFill/>
                <a:miter lim="800000"/>
                <a:headEnd/>
                <a:tailEnd/>
              </a:ln>
            </p:spPr>
            <p:txBody>
              <a:bodyPr>
                <a:spAutoFit/>
              </a:bodyPr>
              <a:lstStyle/>
              <a:p>
                <a:pPr>
                  <a:spcBef>
                    <a:spcPct val="50000"/>
                  </a:spcBef>
                </a:pPr>
                <a:r>
                  <a:rPr lang="en-US" sz="1350" b="1">
                    <a:solidFill>
                      <a:srgbClr val="FF3300"/>
                    </a:solidFill>
                  </a:rPr>
                  <a:t>Mất đi</a:t>
                </a:r>
              </a:p>
            </p:txBody>
          </p:sp>
        </p:grpSp>
      </p:grpSp>
      <p:sp>
        <p:nvSpPr>
          <p:cNvPr id="8324" name="Text Box 132"/>
          <p:cNvSpPr txBox="1">
            <a:spLocks noChangeArrowheads="1"/>
          </p:cNvSpPr>
          <p:nvPr/>
        </p:nvSpPr>
        <p:spPr bwMode="auto">
          <a:xfrm>
            <a:off x="3190557" y="808706"/>
            <a:ext cx="628650" cy="323165"/>
          </a:xfrm>
          <a:prstGeom prst="rect">
            <a:avLst/>
          </a:prstGeom>
          <a:noFill/>
          <a:ln w="9525">
            <a:noFill/>
            <a:miter lim="800000"/>
            <a:headEnd/>
            <a:tailEnd/>
          </a:ln>
        </p:spPr>
        <p:txBody>
          <a:bodyPr>
            <a:spAutoFit/>
          </a:bodyPr>
          <a:lstStyle/>
          <a:p>
            <a:pPr>
              <a:spcBef>
                <a:spcPct val="50000"/>
              </a:spcBef>
            </a:pPr>
            <a:r>
              <a:rPr lang="en-US" sz="1500" b="1">
                <a:solidFill>
                  <a:srgbClr val="0000FF"/>
                </a:solidFill>
              </a:rPr>
              <a:t>ADN</a:t>
            </a:r>
          </a:p>
        </p:txBody>
      </p:sp>
      <p:sp>
        <p:nvSpPr>
          <p:cNvPr id="8325" name="Text Box 133"/>
          <p:cNvSpPr txBox="1">
            <a:spLocks noChangeArrowheads="1"/>
          </p:cNvSpPr>
          <p:nvPr/>
        </p:nvSpPr>
        <p:spPr bwMode="auto">
          <a:xfrm>
            <a:off x="3419157" y="1551656"/>
            <a:ext cx="914400" cy="323165"/>
          </a:xfrm>
          <a:prstGeom prst="rect">
            <a:avLst/>
          </a:prstGeom>
          <a:noFill/>
          <a:ln w="9525">
            <a:noFill/>
            <a:miter lim="800000"/>
            <a:headEnd/>
            <a:tailEnd/>
          </a:ln>
        </p:spPr>
        <p:txBody>
          <a:bodyPr>
            <a:spAutoFit/>
          </a:bodyPr>
          <a:lstStyle/>
          <a:p>
            <a:pPr>
              <a:spcBef>
                <a:spcPct val="50000"/>
              </a:spcBef>
            </a:pPr>
            <a:r>
              <a:rPr lang="en-US" sz="1500" b="1">
                <a:solidFill>
                  <a:srgbClr val="0000FF"/>
                </a:solidFill>
              </a:rPr>
              <a:t>mARN</a:t>
            </a:r>
          </a:p>
        </p:txBody>
      </p:sp>
      <p:sp>
        <p:nvSpPr>
          <p:cNvPr id="8326" name="Text Box 134"/>
          <p:cNvSpPr txBox="1">
            <a:spLocks noChangeArrowheads="1"/>
          </p:cNvSpPr>
          <p:nvPr/>
        </p:nvSpPr>
        <p:spPr bwMode="auto">
          <a:xfrm>
            <a:off x="3304857" y="1951706"/>
            <a:ext cx="1257300" cy="323165"/>
          </a:xfrm>
          <a:prstGeom prst="rect">
            <a:avLst/>
          </a:prstGeom>
          <a:noFill/>
          <a:ln w="9525">
            <a:noFill/>
            <a:miter lim="800000"/>
            <a:headEnd/>
            <a:tailEnd/>
          </a:ln>
        </p:spPr>
        <p:txBody>
          <a:bodyPr>
            <a:spAutoFit/>
          </a:bodyPr>
          <a:lstStyle/>
          <a:p>
            <a:pPr>
              <a:spcBef>
                <a:spcPct val="50000"/>
              </a:spcBef>
            </a:pPr>
            <a:r>
              <a:rPr lang="en-US" sz="1500" b="1">
                <a:solidFill>
                  <a:srgbClr val="FF3300"/>
                </a:solidFill>
              </a:rPr>
              <a:t>pôlipeptit</a:t>
            </a:r>
          </a:p>
        </p:txBody>
      </p:sp>
      <p:sp>
        <p:nvSpPr>
          <p:cNvPr id="58" name="Rectangle 57"/>
          <p:cNvSpPr/>
          <p:nvPr/>
        </p:nvSpPr>
        <p:spPr>
          <a:xfrm>
            <a:off x="4840919" y="187212"/>
            <a:ext cx="2286000" cy="1323439"/>
          </a:xfrm>
          <a:prstGeom prst="rect">
            <a:avLst/>
          </a:prstGeom>
        </p:spPr>
        <p:txBody>
          <a:bodyPr wrap="square">
            <a:spAutoFit/>
          </a:bodyPr>
          <a:lstStyle/>
          <a:p>
            <a:r>
              <a:rPr lang="pt-BR" sz="2000" b="1" dirty="0">
                <a:latin typeface="Times New Roman" panose="02020603050405020304" pitchFamily="18" charset="0"/>
                <a:cs typeface="Times New Roman" panose="02020603050405020304" pitchFamily="18" charset="0"/>
              </a:rPr>
              <a:t>Gen ban đầu có:</a:t>
            </a:r>
          </a:p>
          <a:p>
            <a:r>
              <a:rPr lang="pt-BR" sz="2000" b="1" dirty="0">
                <a:latin typeface="Times New Roman" panose="02020603050405020304" pitchFamily="18" charset="0"/>
                <a:cs typeface="Times New Roman" panose="02020603050405020304" pitchFamily="18" charset="0"/>
              </a:rPr>
              <a:t>N = 18</a:t>
            </a:r>
          </a:p>
          <a:p>
            <a:r>
              <a:rPr lang="pt-BR" sz="2000" b="1" dirty="0">
                <a:latin typeface="Times New Roman" panose="02020603050405020304" pitchFamily="18" charset="0"/>
                <a:cs typeface="Times New Roman" panose="02020603050405020304" pitchFamily="18" charset="0"/>
              </a:rPr>
              <a:t>L = 30,6 Ăngstrong</a:t>
            </a:r>
          </a:p>
          <a:p>
            <a:r>
              <a:rPr lang="pt-BR" sz="2000" b="1" dirty="0">
                <a:latin typeface="Times New Roman" panose="02020603050405020304" pitchFamily="18" charset="0"/>
                <a:cs typeface="Times New Roman" panose="02020603050405020304" pitchFamily="18" charset="0"/>
              </a:rPr>
              <a:t>H = 20</a:t>
            </a:r>
            <a:endParaRPr lang="en-US" sz="2000" b="1" dirty="0">
              <a:latin typeface="Times New Roman" pitchFamily="18" charset="0"/>
              <a:cs typeface="Times New Roman" pitchFamily="18" charset="0"/>
            </a:endParaRPr>
          </a:p>
        </p:txBody>
      </p:sp>
      <p:sp>
        <p:nvSpPr>
          <p:cNvPr id="59" name="Rectangle 58"/>
          <p:cNvSpPr/>
          <p:nvPr/>
        </p:nvSpPr>
        <p:spPr>
          <a:xfrm>
            <a:off x="3873360" y="3548799"/>
            <a:ext cx="2114550" cy="1200329"/>
          </a:xfrm>
          <a:prstGeom prst="rect">
            <a:avLst/>
          </a:prstGeom>
        </p:spPr>
        <p:txBody>
          <a:bodyPr wrap="square">
            <a:spAutoFit/>
          </a:bodyPr>
          <a:lstStyle/>
          <a:p>
            <a:r>
              <a:rPr lang="pt-BR" b="1" dirty="0">
                <a:latin typeface="Times New Roman" panose="02020603050405020304" pitchFamily="18" charset="0"/>
                <a:cs typeface="Times New Roman" panose="02020603050405020304" pitchFamily="18" charset="0"/>
              </a:rPr>
              <a:t>Gen sau đột biến:</a:t>
            </a:r>
          </a:p>
          <a:p>
            <a:r>
              <a:rPr lang="pt-BR" b="1" dirty="0">
                <a:latin typeface="Times New Roman" panose="02020603050405020304" pitchFamily="18" charset="0"/>
                <a:cs typeface="Times New Roman" panose="02020603050405020304" pitchFamily="18" charset="0"/>
              </a:rPr>
              <a:t>                          N = </a:t>
            </a:r>
          </a:p>
          <a:p>
            <a:r>
              <a:rPr lang="pt-BR" b="1" dirty="0">
                <a:latin typeface="Times New Roman" panose="02020603050405020304" pitchFamily="18" charset="0"/>
                <a:cs typeface="Times New Roman" panose="02020603050405020304" pitchFamily="18" charset="0"/>
              </a:rPr>
              <a:t>                          L = </a:t>
            </a:r>
          </a:p>
          <a:p>
            <a:r>
              <a:rPr lang="pt-BR" b="1" dirty="0">
                <a:latin typeface="Times New Roman" panose="02020603050405020304" pitchFamily="18" charset="0"/>
                <a:cs typeface="Times New Roman" panose="02020603050405020304" pitchFamily="18" charset="0"/>
              </a:rPr>
              <a:t>                          H = </a:t>
            </a:r>
            <a:endParaRPr lang="en-US" b="1" dirty="0">
              <a:latin typeface="Times New Roman" pitchFamily="18" charset="0"/>
              <a:cs typeface="Times New Roman" pitchFamily="18" charset="0"/>
            </a:endParaRPr>
          </a:p>
        </p:txBody>
      </p:sp>
      <p:sp>
        <p:nvSpPr>
          <p:cNvPr id="60" name="Rectangle 59"/>
          <p:cNvSpPr/>
          <p:nvPr/>
        </p:nvSpPr>
        <p:spPr>
          <a:xfrm>
            <a:off x="5829300" y="3531394"/>
            <a:ext cx="1670190" cy="1200329"/>
          </a:xfrm>
          <a:prstGeom prst="rect">
            <a:avLst/>
          </a:prstGeom>
        </p:spPr>
        <p:txBody>
          <a:bodyPr wrap="square">
            <a:spAutoFit/>
          </a:bodyPr>
          <a:lstStyle/>
          <a:p>
            <a:r>
              <a:rPr lang="pt-BR" b="1" dirty="0">
                <a:latin typeface="Times New Roman" panose="02020603050405020304" pitchFamily="18" charset="0"/>
                <a:cs typeface="Times New Roman" panose="02020603050405020304" pitchFamily="18" charset="0"/>
              </a:rPr>
              <a:t>                          16</a:t>
            </a:r>
          </a:p>
          <a:p>
            <a:r>
              <a:rPr lang="pt-BR" b="1" dirty="0">
                <a:latin typeface="Times New Roman" panose="02020603050405020304" pitchFamily="18" charset="0"/>
                <a:cs typeface="Times New Roman" panose="02020603050405020304" pitchFamily="18" charset="0"/>
              </a:rPr>
              <a:t>27,2 Ăngstrong</a:t>
            </a:r>
          </a:p>
          <a:p>
            <a:r>
              <a:rPr lang="pt-BR" b="1" dirty="0">
                <a:latin typeface="Times New Roman" panose="02020603050405020304" pitchFamily="18" charset="0"/>
                <a:cs typeface="Times New Roman" panose="02020603050405020304" pitchFamily="18" charset="0"/>
              </a:rPr>
              <a:t>18 </a:t>
            </a:r>
            <a:endParaRPr lang="en-US" b="1" dirty="0">
              <a:latin typeface="Times New Roman" pitchFamily="18" charset="0"/>
              <a:cs typeface="Times New Roman" pitchFamily="18" charset="0"/>
            </a:endParaRPr>
          </a:p>
        </p:txBody>
      </p:sp>
      <p:sp>
        <p:nvSpPr>
          <p:cNvPr id="61" name="Rectangle 60"/>
          <p:cNvSpPr/>
          <p:nvPr/>
        </p:nvSpPr>
        <p:spPr>
          <a:xfrm>
            <a:off x="4605618" y="1459006"/>
            <a:ext cx="3223932" cy="2031325"/>
          </a:xfrm>
          <a:prstGeom prst="rect">
            <a:avLst/>
          </a:prstGeom>
        </p:spPr>
        <p:txBody>
          <a:bodyPr wrap="square">
            <a:spAutoFit/>
          </a:bodyPr>
          <a:lstStyle/>
          <a:p>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Khi</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đột</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biến</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mất</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một</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cặp</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nuclêôtit</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trong</a:t>
            </a:r>
            <a:r>
              <a:rPr lang="en-US" dirty="0">
                <a:solidFill>
                  <a:srgbClr val="C00000"/>
                </a:solidFill>
                <a:latin typeface="Times New Roman" panose="02020603050405020304" pitchFamily="18" charset="0"/>
                <a:ea typeface="Times New Roman" panose="02020603050405020304" pitchFamily="18" charset="0"/>
              </a:rPr>
              <a:t> gen </a:t>
            </a:r>
            <a:r>
              <a:rPr lang="en-US" dirty="0" err="1">
                <a:solidFill>
                  <a:srgbClr val="C00000"/>
                </a:solidFill>
                <a:latin typeface="Times New Roman" panose="02020603050405020304" pitchFamily="18" charset="0"/>
                <a:ea typeface="Times New Roman" panose="02020603050405020304" pitchFamily="18" charset="0"/>
              </a:rPr>
              <a:t>sẽ</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dẫn</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đến</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mã</a:t>
            </a:r>
            <a:r>
              <a:rPr lang="en-US" dirty="0">
                <a:solidFill>
                  <a:srgbClr val="C00000"/>
                </a:solidFill>
                <a:latin typeface="Times New Roman" panose="02020603050405020304" pitchFamily="18" charset="0"/>
                <a:ea typeface="Times New Roman" panose="02020603050405020304" pitchFamily="18" charset="0"/>
              </a:rPr>
              <a:t> di </a:t>
            </a:r>
            <a:r>
              <a:rPr lang="en-US" dirty="0" err="1">
                <a:solidFill>
                  <a:srgbClr val="C00000"/>
                </a:solidFill>
                <a:latin typeface="Times New Roman" panose="02020603050405020304" pitchFamily="18" charset="0"/>
                <a:ea typeface="Times New Roman" panose="02020603050405020304" pitchFamily="18" charset="0"/>
              </a:rPr>
              <a:t>truyền</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được</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đọc</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sai</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kể</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từ</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vị</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trí</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xảy</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ra</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đột</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biến</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dẫn</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đến</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làm</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thay</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đổi</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trình</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tự</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axit</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amin</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trong</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chuỗi</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pôlipeptit</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và</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làm</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thay</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đổi</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chức</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năng</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của</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prôtêin</a:t>
            </a:r>
            <a:r>
              <a:rPr lang="en-US" dirty="0">
                <a:solidFill>
                  <a:srgbClr val="C00000"/>
                </a:solidFill>
                <a:latin typeface="Times New Roman" panose="02020603050405020304" pitchFamily="18" charset="0"/>
                <a:ea typeface="Times New Roman" panose="02020603050405020304" pitchFamily="18" charset="0"/>
              </a:rPr>
              <a:t>.</a:t>
            </a:r>
            <a:endParaRPr lang="en-US" dirty="0">
              <a:solidFill>
                <a:srgbClr val="C00000"/>
              </a:solidFill>
            </a:endParaRPr>
          </a:p>
        </p:txBody>
      </p:sp>
      <p:sp>
        <p:nvSpPr>
          <p:cNvPr id="62" name="Rectangle 61"/>
          <p:cNvSpPr/>
          <p:nvPr/>
        </p:nvSpPr>
        <p:spPr>
          <a:xfrm>
            <a:off x="4630807" y="1491601"/>
            <a:ext cx="2834879" cy="2031325"/>
          </a:xfrm>
          <a:prstGeom prst="rect">
            <a:avLst/>
          </a:prstGeom>
        </p:spPr>
        <p:txBody>
          <a:bodyPr wrap="square">
            <a:spAutoFit/>
          </a:bodyPr>
          <a:lstStyle/>
          <a:p>
            <a:pPr algn="just">
              <a:tabLst>
                <a:tab pos="135255" algn="l"/>
              </a:tabLst>
            </a:pPr>
            <a:r>
              <a:rPr lang="en-US" dirty="0" err="1">
                <a:solidFill>
                  <a:srgbClr val="C00000"/>
                </a:solidFill>
                <a:latin typeface="Times New Roman" panose="02020603050405020304" pitchFamily="18" charset="0"/>
                <a:ea typeface="Times New Roman" panose="02020603050405020304" pitchFamily="18" charset="0"/>
              </a:rPr>
              <a:t>Đột</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biến</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mất</a:t>
            </a:r>
            <a:r>
              <a:rPr lang="en-US" dirty="0">
                <a:solidFill>
                  <a:srgbClr val="C00000"/>
                </a:solidFill>
                <a:latin typeface="Times New Roman" panose="02020603050405020304" pitchFamily="18" charset="0"/>
                <a:ea typeface="Times New Roman" panose="02020603050405020304" pitchFamily="18" charset="0"/>
              </a:rPr>
              <a:t> 1 </a:t>
            </a:r>
            <a:r>
              <a:rPr lang="en-US" dirty="0" err="1">
                <a:solidFill>
                  <a:srgbClr val="C00000"/>
                </a:solidFill>
                <a:latin typeface="Times New Roman" panose="02020603050405020304" pitchFamily="18" charset="0"/>
                <a:ea typeface="Times New Roman" panose="02020603050405020304" pitchFamily="18" charset="0"/>
              </a:rPr>
              <a:t>cặp</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nuclêôtit</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sẽ</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làm</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cho</a:t>
            </a:r>
            <a:r>
              <a:rPr lang="en-US" dirty="0">
                <a:solidFill>
                  <a:srgbClr val="C00000"/>
                </a:solidFill>
                <a:latin typeface="Times New Roman" panose="02020603050405020304" pitchFamily="18" charset="0"/>
                <a:ea typeface="Times New Roman" panose="02020603050405020304" pitchFamily="18" charset="0"/>
              </a:rPr>
              <a:t> gen </a:t>
            </a:r>
            <a:r>
              <a:rPr lang="en-US" dirty="0" err="1">
                <a:solidFill>
                  <a:srgbClr val="C00000"/>
                </a:solidFill>
                <a:latin typeface="Times New Roman" panose="02020603050405020304" pitchFamily="18" charset="0"/>
                <a:ea typeface="Times New Roman" panose="02020603050405020304" pitchFamily="18" charset="0"/>
              </a:rPr>
              <a:t>có</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chiều</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dài</a:t>
            </a:r>
            <a:r>
              <a:rPr lang="en-US" dirty="0">
                <a:solidFill>
                  <a:srgbClr val="C00000"/>
                </a:solidFill>
                <a:latin typeface="Times New Roman" panose="02020603050405020304" pitchFamily="18" charset="0"/>
                <a:ea typeface="Times New Roman" panose="02020603050405020304" pitchFamily="18" charset="0"/>
              </a:rPr>
              <a:t> (L) </a:t>
            </a:r>
            <a:r>
              <a:rPr lang="en-US" dirty="0" err="1">
                <a:solidFill>
                  <a:srgbClr val="C00000"/>
                </a:solidFill>
                <a:latin typeface="Times New Roman" panose="02020603050405020304" pitchFamily="18" charset="0"/>
                <a:ea typeface="Times New Roman" panose="02020603050405020304" pitchFamily="18" charset="0"/>
              </a:rPr>
              <a:t>giảm</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tổng</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số</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nuclêôtit</a:t>
            </a:r>
            <a:r>
              <a:rPr lang="en-US" dirty="0">
                <a:solidFill>
                  <a:srgbClr val="C00000"/>
                </a:solidFill>
                <a:latin typeface="Times New Roman" panose="02020603050405020304" pitchFamily="18" charset="0"/>
                <a:ea typeface="Times New Roman" panose="02020603050405020304" pitchFamily="18" charset="0"/>
              </a:rPr>
              <a:t> (N) </a:t>
            </a:r>
            <a:r>
              <a:rPr lang="en-US" dirty="0" err="1">
                <a:solidFill>
                  <a:srgbClr val="C00000"/>
                </a:solidFill>
                <a:latin typeface="Times New Roman" panose="02020603050405020304" pitchFamily="18" charset="0"/>
                <a:ea typeface="Times New Roman" panose="02020603050405020304" pitchFamily="18" charset="0"/>
              </a:rPr>
              <a:t>của</a:t>
            </a:r>
            <a:r>
              <a:rPr lang="en-US" dirty="0">
                <a:solidFill>
                  <a:srgbClr val="C00000"/>
                </a:solidFill>
                <a:latin typeface="Times New Roman" panose="02020603050405020304" pitchFamily="18" charset="0"/>
                <a:ea typeface="Times New Roman" panose="02020603050405020304" pitchFamily="18" charset="0"/>
              </a:rPr>
              <a:t> gen </a:t>
            </a:r>
            <a:r>
              <a:rPr lang="en-US" dirty="0" err="1">
                <a:solidFill>
                  <a:srgbClr val="C00000"/>
                </a:solidFill>
                <a:latin typeface="Times New Roman" panose="02020603050405020304" pitchFamily="18" charset="0"/>
                <a:ea typeface="Times New Roman" panose="02020603050405020304" pitchFamily="18" charset="0"/>
              </a:rPr>
              <a:t>giảm</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số</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liên</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kết</a:t>
            </a:r>
            <a:r>
              <a:rPr lang="en-US" dirty="0">
                <a:solidFill>
                  <a:srgbClr val="C00000"/>
                </a:solidFill>
                <a:latin typeface="Times New Roman" panose="02020603050405020304" pitchFamily="18" charset="0"/>
                <a:ea typeface="Times New Roman" panose="02020603050405020304" pitchFamily="18" charset="0"/>
              </a:rPr>
              <a:t> H </a:t>
            </a:r>
            <a:r>
              <a:rPr lang="en-US" dirty="0" err="1">
                <a:solidFill>
                  <a:srgbClr val="C00000"/>
                </a:solidFill>
                <a:latin typeface="Times New Roman" panose="02020603050405020304" pitchFamily="18" charset="0"/>
                <a:ea typeface="Times New Roman" panose="02020603050405020304" pitchFamily="18" charset="0"/>
              </a:rPr>
              <a:t>của</a:t>
            </a:r>
            <a:r>
              <a:rPr lang="en-US" dirty="0">
                <a:solidFill>
                  <a:srgbClr val="C00000"/>
                </a:solidFill>
                <a:latin typeface="Times New Roman" panose="02020603050405020304" pitchFamily="18" charset="0"/>
                <a:ea typeface="Times New Roman" panose="02020603050405020304" pitchFamily="18" charset="0"/>
              </a:rPr>
              <a:t> gen </a:t>
            </a:r>
            <a:r>
              <a:rPr lang="en-US" dirty="0" err="1">
                <a:solidFill>
                  <a:srgbClr val="C00000"/>
                </a:solidFill>
                <a:latin typeface="Times New Roman" panose="02020603050405020304" pitchFamily="18" charset="0"/>
                <a:ea typeface="Times New Roman" panose="02020603050405020304" pitchFamily="18" charset="0"/>
              </a:rPr>
              <a:t>giảm</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làm</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thay</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đổi</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số</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nuclêôtit</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từng</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loại</a:t>
            </a:r>
            <a:r>
              <a:rPr lang="en-US" dirty="0">
                <a:solidFill>
                  <a:srgbClr val="C00000"/>
                </a:solidFill>
                <a:latin typeface="Times New Roman" panose="02020603050405020304" pitchFamily="18" charset="0"/>
                <a:ea typeface="Times New Roman" panose="02020603050405020304" pitchFamily="18" charset="0"/>
              </a:rPr>
              <a:t> </a:t>
            </a:r>
            <a:r>
              <a:rPr lang="en-US" dirty="0" err="1">
                <a:solidFill>
                  <a:srgbClr val="C00000"/>
                </a:solidFill>
                <a:latin typeface="Times New Roman" panose="02020603050405020304" pitchFamily="18" charset="0"/>
                <a:ea typeface="Times New Roman" panose="02020603050405020304" pitchFamily="18" charset="0"/>
              </a:rPr>
              <a:t>của</a:t>
            </a:r>
            <a:r>
              <a:rPr lang="en-US" dirty="0">
                <a:solidFill>
                  <a:srgbClr val="C00000"/>
                </a:solidFill>
                <a:latin typeface="Times New Roman" panose="02020603050405020304" pitchFamily="18" charset="0"/>
                <a:ea typeface="Times New Roman" panose="02020603050405020304" pitchFamily="18" charset="0"/>
              </a:rPr>
              <a:t> gen</a:t>
            </a:r>
          </a:p>
        </p:txBody>
      </p:sp>
      <p:sp>
        <p:nvSpPr>
          <p:cNvPr id="65" name="Rectangle 64"/>
          <p:cNvSpPr/>
          <p:nvPr/>
        </p:nvSpPr>
        <p:spPr>
          <a:xfrm>
            <a:off x="81386" y="6350"/>
            <a:ext cx="3962944" cy="400110"/>
          </a:xfrm>
          <a:prstGeom prst="rect">
            <a:avLst/>
          </a:prstGeom>
        </p:spPr>
        <p:txBody>
          <a:bodyPr wrap="none">
            <a:spAutoFit/>
          </a:bodyPr>
          <a:lstStyle/>
          <a:p>
            <a:r>
              <a:rPr lang="en-US" sz="2000" b="1" dirty="0">
                <a:solidFill>
                  <a:srgbClr val="C00000"/>
                </a:solidFill>
                <a:latin typeface="Times New Roman" panose="02020603050405020304" pitchFamily="18" charset="0"/>
                <a:ea typeface="Times New Roman" panose="02020603050405020304" pitchFamily="18" charset="0"/>
              </a:rPr>
              <a:t>b. </a:t>
            </a:r>
            <a:r>
              <a:rPr lang="en-US" sz="2000" b="1" dirty="0" err="1">
                <a:solidFill>
                  <a:srgbClr val="C00000"/>
                </a:solidFill>
                <a:latin typeface="Times New Roman" panose="02020603050405020304" pitchFamily="18" charset="0"/>
                <a:ea typeface="Times New Roman" panose="02020603050405020304" pitchFamily="18" charset="0"/>
              </a:rPr>
              <a:t>Đột</a:t>
            </a:r>
            <a:r>
              <a:rPr lang="en-US" sz="2000" b="1" dirty="0">
                <a:solidFill>
                  <a:srgbClr val="C00000"/>
                </a:solidFill>
                <a:latin typeface="Times New Roman" panose="02020603050405020304" pitchFamily="18" charset="0"/>
                <a:ea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rPr>
              <a:t>biến</a:t>
            </a:r>
            <a:r>
              <a:rPr lang="en-US" sz="2000" b="1" dirty="0">
                <a:solidFill>
                  <a:srgbClr val="C00000"/>
                </a:solidFill>
                <a:latin typeface="Times New Roman" panose="02020603050405020304" pitchFamily="18" charset="0"/>
                <a:ea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rPr>
              <a:t>mất</a:t>
            </a:r>
            <a:r>
              <a:rPr lang="en-US" sz="2000" b="1" dirty="0">
                <a:solidFill>
                  <a:srgbClr val="C00000"/>
                </a:solidFill>
                <a:latin typeface="Times New Roman" panose="02020603050405020304" pitchFamily="18" charset="0"/>
                <a:ea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rPr>
              <a:t>một</a:t>
            </a:r>
            <a:r>
              <a:rPr lang="en-US" sz="2000" b="1" dirty="0">
                <a:solidFill>
                  <a:srgbClr val="C00000"/>
                </a:solidFill>
                <a:latin typeface="Times New Roman" panose="02020603050405020304" pitchFamily="18" charset="0"/>
                <a:ea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rPr>
              <a:t>cặp</a:t>
            </a:r>
            <a:r>
              <a:rPr lang="en-US" sz="2000" b="1" i="1" dirty="0">
                <a:solidFill>
                  <a:srgbClr val="C00000"/>
                </a:solidFill>
                <a:latin typeface="Times New Roman" panose="02020603050405020304" pitchFamily="18" charset="0"/>
                <a:ea typeface="Times New Roman" panose="02020603050405020304" pitchFamily="18" charset="0"/>
              </a:rPr>
              <a:t> </a:t>
            </a:r>
            <a:r>
              <a:rPr lang="en-US" sz="2000" b="1" dirty="0" err="1">
                <a:solidFill>
                  <a:srgbClr val="C00000"/>
                </a:solidFill>
                <a:latin typeface="Times New Roman" panose="02020603050405020304" pitchFamily="18" charset="0"/>
                <a:ea typeface="Times New Roman" panose="02020603050405020304" pitchFamily="18" charset="0"/>
              </a:rPr>
              <a:t>nuclêôtit</a:t>
            </a:r>
            <a:r>
              <a:rPr lang="en-US" sz="2000" b="1" dirty="0">
                <a:solidFill>
                  <a:srgbClr val="C00000"/>
                </a:solidFill>
                <a:latin typeface="Times New Roman" panose="02020603050405020304" pitchFamily="18" charset="0"/>
                <a:ea typeface="Times New Roman" panose="02020603050405020304" pitchFamily="18" charset="0"/>
              </a:rPr>
              <a:t>. </a:t>
            </a:r>
            <a:endParaRPr lang="en-US" sz="2000" dirty="0">
              <a:solidFill>
                <a:srgbClr val="C00000"/>
              </a:solidFill>
            </a:endParaRPr>
          </a:p>
        </p:txBody>
      </p:sp>
    </p:spTree>
    <p:extLst>
      <p:ext uri="{BB962C8B-B14F-4D97-AF65-F5344CB8AC3E}">
        <p14:creationId xmlns:p14="http://schemas.microsoft.com/office/powerpoint/2010/main" val="2716163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8324"/>
                                        </p:tgtEl>
                                      </p:cBhvr>
                                    </p:animEffect>
                                    <p:set>
                                      <p:cBhvr>
                                        <p:cTn id="7" dur="1" fill="hold">
                                          <p:stCondLst>
                                            <p:cond delay="499"/>
                                          </p:stCondLst>
                                        </p:cTn>
                                        <p:tgtEl>
                                          <p:spTgt spid="8324"/>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8325"/>
                                        </p:tgtEl>
                                      </p:cBhvr>
                                    </p:animEffect>
                                    <p:set>
                                      <p:cBhvr>
                                        <p:cTn id="10" dur="1" fill="hold">
                                          <p:stCondLst>
                                            <p:cond delay="499"/>
                                          </p:stCondLst>
                                        </p:cTn>
                                        <p:tgtEl>
                                          <p:spTgt spid="8325"/>
                                        </p:tgtEl>
                                        <p:attrNameLst>
                                          <p:attrName>style.visibility</p:attrName>
                                        </p:attrNameLst>
                                      </p:cBhvr>
                                      <p:to>
                                        <p:strVal val="hidden"/>
                                      </p:to>
                                    </p:set>
                                  </p:childTnLst>
                                </p:cTn>
                              </p:par>
                              <p:par>
                                <p:cTn id="11" presetID="4" presetClass="exit" presetSubtype="16" fill="hold" grpId="0" nodeType="withEffect">
                                  <p:stCondLst>
                                    <p:cond delay="0"/>
                                  </p:stCondLst>
                                  <p:childTnLst>
                                    <p:animEffect transition="out" filter="box(in)">
                                      <p:cBhvr>
                                        <p:cTn id="12" dur="500"/>
                                        <p:tgtEl>
                                          <p:spTgt spid="8326"/>
                                        </p:tgtEl>
                                      </p:cBhvr>
                                    </p:animEffect>
                                    <p:set>
                                      <p:cBhvr>
                                        <p:cTn id="13" dur="1" fill="hold">
                                          <p:stCondLst>
                                            <p:cond delay="499"/>
                                          </p:stCondLst>
                                        </p:cTn>
                                        <p:tgtEl>
                                          <p:spTgt spid="83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edg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barn(inVertical)">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barn(inVertical)">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barn(inVertical)">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61"/>
                                        </p:tgtEl>
                                        <p:attrNameLst>
                                          <p:attrName>ppt_w</p:attrName>
                                        </p:attrNameLst>
                                      </p:cBhvr>
                                      <p:tavLst>
                                        <p:tav tm="0">
                                          <p:val>
                                            <p:strVal val="ppt_w"/>
                                          </p:val>
                                        </p:tav>
                                        <p:tav tm="100000">
                                          <p:val>
                                            <p:fltVal val="0"/>
                                          </p:val>
                                        </p:tav>
                                      </p:tavLst>
                                    </p:anim>
                                    <p:anim calcmode="lin" valueType="num">
                                      <p:cBhvr>
                                        <p:cTn id="48" dur="500"/>
                                        <p:tgtEl>
                                          <p:spTgt spid="61"/>
                                        </p:tgtEl>
                                        <p:attrNameLst>
                                          <p:attrName>ppt_h</p:attrName>
                                        </p:attrNameLst>
                                      </p:cBhvr>
                                      <p:tavLst>
                                        <p:tav tm="0">
                                          <p:val>
                                            <p:strVal val="ppt_h"/>
                                          </p:val>
                                        </p:tav>
                                        <p:tav tm="100000">
                                          <p:val>
                                            <p:fltVal val="0"/>
                                          </p:val>
                                        </p:tav>
                                      </p:tavLst>
                                    </p:anim>
                                    <p:set>
                                      <p:cBhvr>
                                        <p:cTn id="49" dur="1" fill="hold">
                                          <p:stCondLst>
                                            <p:cond delay="499"/>
                                          </p:stCondLst>
                                        </p:cTn>
                                        <p:tgtEl>
                                          <p:spTgt spid="6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barn(inVertical)">
                                      <p:cBhvr>
                                        <p:cTn id="54" dur="500"/>
                                        <p:tgtEl>
                                          <p:spTgt spid="6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barn(inVertical)">
                                      <p:cBhvr>
                                        <p:cTn id="5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4" grpId="0"/>
      <p:bldP spid="8325" grpId="0"/>
      <p:bldP spid="8326" grpId="0"/>
      <p:bldP spid="58" grpId="0"/>
      <p:bldP spid="59" grpId="0"/>
      <p:bldP spid="60" grpId="0"/>
      <p:bldP spid="61" grpId="0"/>
      <p:bldP spid="61" grpId="1"/>
      <p:bldP spid="62" grpId="0"/>
      <p:bldP spid="6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42"/>
          <p:cNvSpPr>
            <a:spLocks noChangeShapeType="1"/>
          </p:cNvSpPr>
          <p:nvPr/>
        </p:nvSpPr>
        <p:spPr bwMode="auto">
          <a:xfrm>
            <a:off x="2762250" y="2571751"/>
            <a:ext cx="495310" cy="76005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2" name="Text Box 54"/>
          <p:cNvSpPr txBox="1">
            <a:spLocks noChangeArrowheads="1"/>
          </p:cNvSpPr>
          <p:nvPr/>
        </p:nvSpPr>
        <p:spPr bwMode="auto">
          <a:xfrm>
            <a:off x="1147955" y="1768143"/>
            <a:ext cx="43844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A U G </a:t>
            </a:r>
            <a:r>
              <a:rPr lang="en-US" sz="2000" b="1" dirty="0">
                <a:latin typeface="Arial" charset="0"/>
                <a:cs typeface="Arial" charset="0"/>
              </a:rPr>
              <a:t>A </a:t>
            </a:r>
            <a:r>
              <a:rPr lang="en-US" sz="2000" b="1" dirty="0" err="1">
                <a:latin typeface="Arial" charset="0"/>
                <a:cs typeface="Arial" charset="0"/>
              </a:rPr>
              <a:t>A</a:t>
            </a:r>
            <a:r>
              <a:rPr lang="en-US" sz="2000" b="1" dirty="0">
                <a:latin typeface="Arial" charset="0"/>
                <a:cs typeface="Arial" charset="0"/>
              </a:rPr>
              <a:t> G </a:t>
            </a:r>
            <a:r>
              <a:rPr lang="en-US" sz="2000" b="1" dirty="0">
                <a:solidFill>
                  <a:prstClr val="black"/>
                </a:solidFill>
                <a:latin typeface="Arial" charset="0"/>
                <a:cs typeface="Arial" charset="0"/>
              </a:rPr>
              <a:t>U </a:t>
            </a:r>
            <a:r>
              <a:rPr lang="en-US" sz="2000" b="1" err="1">
                <a:solidFill>
                  <a:prstClr val="black"/>
                </a:solidFill>
                <a:latin typeface="Arial" charset="0"/>
                <a:cs typeface="Arial" charset="0"/>
              </a:rPr>
              <a:t>U</a:t>
            </a:r>
            <a:r>
              <a:rPr lang="en-US" sz="2000" b="1">
                <a:solidFill>
                  <a:prstClr val="black"/>
                </a:solidFill>
                <a:latin typeface="Arial" charset="0"/>
                <a:cs typeface="Arial" charset="0"/>
              </a:rPr>
              <a:t> U X G A  U X G …</a:t>
            </a:r>
            <a:endParaRPr lang="en-US" sz="2000" b="1" dirty="0">
              <a:solidFill>
                <a:prstClr val="black"/>
              </a:solidFill>
              <a:latin typeface="Arial" charset="0"/>
              <a:cs typeface="Arial" charset="0"/>
            </a:endParaRPr>
          </a:p>
        </p:txBody>
      </p:sp>
      <p:sp>
        <p:nvSpPr>
          <p:cNvPr id="53" name="Text Box 55"/>
          <p:cNvSpPr txBox="1">
            <a:spLocks noChangeArrowheads="1"/>
          </p:cNvSpPr>
          <p:nvPr/>
        </p:nvSpPr>
        <p:spPr bwMode="auto">
          <a:xfrm>
            <a:off x="152400" y="1790640"/>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err="1">
                <a:solidFill>
                  <a:srgbClr val="0000FF"/>
                </a:solidFill>
                <a:latin typeface="Arial" charset="0"/>
                <a:cs typeface="Arial" charset="0"/>
              </a:rPr>
              <a:t>mARN</a:t>
            </a:r>
            <a:endParaRPr lang="en-US" sz="2000" b="1" dirty="0">
              <a:solidFill>
                <a:srgbClr val="0000FF"/>
              </a:solidFill>
              <a:latin typeface="Arial" charset="0"/>
              <a:cs typeface="Arial" charset="0"/>
            </a:endParaRPr>
          </a:p>
        </p:txBody>
      </p:sp>
      <p:grpSp>
        <p:nvGrpSpPr>
          <p:cNvPr id="54" name="Group 57"/>
          <p:cNvGrpSpPr>
            <a:grpSpLocks/>
          </p:cNvGrpSpPr>
          <p:nvPr/>
        </p:nvGrpSpPr>
        <p:grpSpPr bwMode="auto">
          <a:xfrm>
            <a:off x="-685800" y="590557"/>
            <a:ext cx="6284917" cy="1371601"/>
            <a:chOff x="-505" y="340"/>
            <a:chExt cx="3959" cy="1152"/>
          </a:xfrm>
        </p:grpSpPr>
        <p:sp>
          <p:nvSpPr>
            <p:cNvPr id="55" name="Text Box 58"/>
            <p:cNvSpPr txBox="1">
              <a:spLocks noChangeArrowheads="1"/>
            </p:cNvSpPr>
            <p:nvPr/>
          </p:nvSpPr>
          <p:spPr bwMode="auto">
            <a:xfrm>
              <a:off x="-505" y="340"/>
              <a:ext cx="196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000" b="1">
                  <a:solidFill>
                    <a:srgbClr val="660033"/>
                  </a:solidFill>
                  <a:cs typeface="Arial" charset="0"/>
                </a:rPr>
                <a:t>Gen ban đầu</a:t>
              </a:r>
            </a:p>
          </p:txBody>
        </p:sp>
        <p:grpSp>
          <p:nvGrpSpPr>
            <p:cNvPr id="56" name="Group 59"/>
            <p:cNvGrpSpPr>
              <a:grpSpLocks/>
            </p:cNvGrpSpPr>
            <p:nvPr/>
          </p:nvGrpSpPr>
          <p:grpSpPr bwMode="auto">
            <a:xfrm>
              <a:off x="591" y="800"/>
              <a:ext cx="2840" cy="336"/>
              <a:chOff x="576" y="825"/>
              <a:chExt cx="2736" cy="336"/>
            </a:xfrm>
          </p:grpSpPr>
          <p:sp>
            <p:nvSpPr>
              <p:cNvPr id="64" name="Line 60"/>
              <p:cNvSpPr>
                <a:spLocks noChangeShapeType="1"/>
              </p:cNvSpPr>
              <p:nvPr/>
            </p:nvSpPr>
            <p:spPr bwMode="auto">
              <a:xfrm flipV="1">
                <a:off x="576" y="850"/>
                <a:ext cx="2718" cy="1"/>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65" name="Text Box 61"/>
              <p:cNvSpPr txBox="1">
                <a:spLocks noChangeArrowheads="1"/>
              </p:cNvSpPr>
              <p:nvPr/>
            </p:nvSpPr>
            <p:spPr bwMode="auto">
              <a:xfrm>
                <a:off x="631" y="825"/>
                <a:ext cx="2681"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solidFill>
                      <a:prstClr val="black"/>
                    </a:solidFill>
                    <a:latin typeface="Arial" charset="0"/>
                    <a:cs typeface="Arial" charset="0"/>
                  </a:rPr>
                  <a:t>A T G </a:t>
                </a:r>
                <a:r>
                  <a:rPr lang="en-US" sz="2000" b="1">
                    <a:latin typeface="Arial" charset="0"/>
                    <a:cs typeface="Arial" charset="0"/>
                  </a:rPr>
                  <a:t>A A G </a:t>
                </a:r>
                <a:r>
                  <a:rPr lang="en-US" sz="2000" b="1">
                    <a:solidFill>
                      <a:prstClr val="black"/>
                    </a:solidFill>
                    <a:latin typeface="Arial" charset="0"/>
                    <a:cs typeface="Arial" charset="0"/>
                  </a:rPr>
                  <a:t>T T T   X G A  T X G … </a:t>
                </a:r>
              </a:p>
            </p:txBody>
          </p:sp>
        </p:grpSp>
        <p:grpSp>
          <p:nvGrpSpPr>
            <p:cNvPr id="57" name="Group 62"/>
            <p:cNvGrpSpPr>
              <a:grpSpLocks/>
            </p:cNvGrpSpPr>
            <p:nvPr/>
          </p:nvGrpSpPr>
          <p:grpSpPr bwMode="auto">
            <a:xfrm>
              <a:off x="576" y="1056"/>
              <a:ext cx="2878" cy="336"/>
              <a:chOff x="576" y="1103"/>
              <a:chExt cx="2772" cy="336"/>
            </a:xfrm>
          </p:grpSpPr>
          <p:sp>
            <p:nvSpPr>
              <p:cNvPr id="62" name="Line 63"/>
              <p:cNvSpPr>
                <a:spLocks noChangeShapeType="1"/>
              </p:cNvSpPr>
              <p:nvPr/>
            </p:nvSpPr>
            <p:spPr bwMode="auto">
              <a:xfrm flipV="1">
                <a:off x="576" y="1345"/>
                <a:ext cx="2732" cy="14"/>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63" name="Text Box 64"/>
              <p:cNvSpPr txBox="1">
                <a:spLocks noChangeArrowheads="1"/>
              </p:cNvSpPr>
              <p:nvPr/>
            </p:nvSpPr>
            <p:spPr bwMode="auto">
              <a:xfrm>
                <a:off x="664" y="1103"/>
                <a:ext cx="26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T A </a:t>
                </a:r>
                <a:r>
                  <a:rPr lang="en-US" sz="2000" b="1">
                    <a:solidFill>
                      <a:prstClr val="black"/>
                    </a:solidFill>
                    <a:latin typeface="Arial" charset="0"/>
                    <a:cs typeface="Arial" charset="0"/>
                  </a:rPr>
                  <a:t>X </a:t>
                </a:r>
                <a:r>
                  <a:rPr lang="en-US" sz="2000" b="1">
                    <a:latin typeface="Arial" charset="0"/>
                    <a:cs typeface="Arial" charset="0"/>
                  </a:rPr>
                  <a:t>T </a:t>
                </a:r>
                <a:r>
                  <a:rPr lang="en-US" sz="2000" b="1" dirty="0" err="1">
                    <a:latin typeface="Arial" charset="0"/>
                    <a:cs typeface="Arial" charset="0"/>
                  </a:rPr>
                  <a:t>T</a:t>
                </a:r>
                <a:r>
                  <a:rPr lang="en-US" sz="2000" b="1" dirty="0">
                    <a:latin typeface="Arial" charset="0"/>
                    <a:cs typeface="Arial" charset="0"/>
                  </a:rPr>
                  <a:t> </a:t>
                </a:r>
                <a:r>
                  <a:rPr lang="en-US" sz="2000" b="1">
                    <a:latin typeface="Arial" charset="0"/>
                    <a:cs typeface="Arial" charset="0"/>
                  </a:rPr>
                  <a:t>X  </a:t>
                </a:r>
                <a:r>
                  <a:rPr lang="en-US" sz="2000" b="1">
                    <a:solidFill>
                      <a:prstClr val="black"/>
                    </a:solidFill>
                    <a:latin typeface="Arial" charset="0"/>
                    <a:cs typeface="Arial" charset="0"/>
                  </a:rPr>
                  <a:t>A </a:t>
                </a:r>
                <a:r>
                  <a:rPr lang="en-US" sz="2000" b="1" err="1">
                    <a:solidFill>
                      <a:prstClr val="black"/>
                    </a:solidFill>
                    <a:latin typeface="Arial" charset="0"/>
                    <a:cs typeface="Arial" charset="0"/>
                  </a:rPr>
                  <a:t>A</a:t>
                </a:r>
                <a:r>
                  <a:rPr lang="en-US" sz="2000" b="1">
                    <a:solidFill>
                      <a:prstClr val="black"/>
                    </a:solidFill>
                    <a:latin typeface="Arial" charset="0"/>
                    <a:cs typeface="Arial" charset="0"/>
                  </a:rPr>
                  <a:t> A  G X T  A G X …</a:t>
                </a:r>
                <a:endParaRPr lang="en-US" sz="2000" b="1" dirty="0">
                  <a:solidFill>
                    <a:prstClr val="black"/>
                  </a:solidFill>
                  <a:latin typeface="Arial" charset="0"/>
                  <a:cs typeface="Arial" charset="0"/>
                </a:endParaRPr>
              </a:p>
            </p:txBody>
          </p:sp>
        </p:grpSp>
        <p:sp>
          <p:nvSpPr>
            <p:cNvPr id="59" name="Text Box 66"/>
            <p:cNvSpPr txBox="1">
              <a:spLocks noChangeArrowheads="1"/>
            </p:cNvSpPr>
            <p:nvPr/>
          </p:nvSpPr>
          <p:spPr bwMode="auto">
            <a:xfrm>
              <a:off x="2236" y="825"/>
              <a:ext cx="54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000" b="1">
                <a:solidFill>
                  <a:srgbClr val="0000FF"/>
                </a:solidFill>
                <a:latin typeface="Arial" charset="0"/>
                <a:cs typeface="Arial" charset="0"/>
              </a:endParaRPr>
            </a:p>
          </p:txBody>
        </p:sp>
        <p:sp>
          <p:nvSpPr>
            <p:cNvPr id="60" name="Text Box 67"/>
            <p:cNvSpPr txBox="1">
              <a:spLocks noChangeArrowheads="1"/>
            </p:cNvSpPr>
            <p:nvPr/>
          </p:nvSpPr>
          <p:spPr bwMode="auto">
            <a:xfrm>
              <a:off x="288" y="110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solidFill>
                    <a:srgbClr val="660066"/>
                  </a:solidFill>
                  <a:cs typeface="Arial" charset="0"/>
                </a:rPr>
                <a:t>2</a:t>
              </a:r>
            </a:p>
          </p:txBody>
        </p:sp>
        <p:sp>
          <p:nvSpPr>
            <p:cNvPr id="61" name="Text Box 68"/>
            <p:cNvSpPr txBox="1">
              <a:spLocks noChangeArrowheads="1"/>
            </p:cNvSpPr>
            <p:nvPr/>
          </p:nvSpPr>
          <p:spPr bwMode="auto">
            <a:xfrm>
              <a:off x="300" y="68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solidFill>
                    <a:srgbClr val="660066"/>
                  </a:solidFill>
                  <a:cs typeface="Arial" charset="0"/>
                </a:rPr>
                <a:t>1</a:t>
              </a:r>
            </a:p>
          </p:txBody>
        </p:sp>
      </p:grpSp>
      <p:sp>
        <p:nvSpPr>
          <p:cNvPr id="66" name="Text Box 71"/>
          <p:cNvSpPr txBox="1">
            <a:spLocks noChangeArrowheads="1"/>
          </p:cNvSpPr>
          <p:nvPr/>
        </p:nvSpPr>
        <p:spPr bwMode="auto">
          <a:xfrm>
            <a:off x="1143000" y="2171640"/>
            <a:ext cx="419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srgbClr val="0E00C0"/>
                </a:solidFill>
                <a:latin typeface="Arial" charset="0"/>
                <a:cs typeface="Arial" charset="0"/>
              </a:rPr>
              <a:t>- Met – Lys </a:t>
            </a:r>
            <a:r>
              <a:rPr lang="en-US" sz="2000" b="1">
                <a:solidFill>
                  <a:srgbClr val="0E00C0"/>
                </a:solidFill>
                <a:latin typeface="Arial" charset="0"/>
                <a:cs typeface="Arial" charset="0"/>
              </a:rPr>
              <a:t>– Phe – Arg – Ser …  </a:t>
            </a:r>
            <a:endParaRPr lang="en-US" sz="2000" b="1" dirty="0">
              <a:solidFill>
                <a:srgbClr val="0E00C0"/>
              </a:solidFill>
              <a:latin typeface="Arial" charset="0"/>
              <a:cs typeface="Arial" charset="0"/>
            </a:endParaRPr>
          </a:p>
        </p:txBody>
      </p:sp>
      <p:sp>
        <p:nvSpPr>
          <p:cNvPr id="67" name="Text Box 72"/>
          <p:cNvSpPr txBox="1">
            <a:spLocks noChangeArrowheads="1"/>
          </p:cNvSpPr>
          <p:nvPr/>
        </p:nvSpPr>
        <p:spPr bwMode="auto">
          <a:xfrm>
            <a:off x="-57150" y="2171640"/>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err="1">
                <a:solidFill>
                  <a:srgbClr val="0000FF"/>
                </a:solidFill>
                <a:latin typeface="Arial" charset="0"/>
                <a:cs typeface="Arial" charset="0"/>
              </a:rPr>
              <a:t>pôlipeptit</a:t>
            </a:r>
            <a:endParaRPr lang="en-US" sz="2000" b="1" dirty="0">
              <a:solidFill>
                <a:srgbClr val="0000FF"/>
              </a:solidFill>
              <a:latin typeface="Arial" charset="0"/>
              <a:cs typeface="Arial" charset="0"/>
            </a:endParaRPr>
          </a:p>
        </p:txBody>
      </p:sp>
      <p:sp>
        <p:nvSpPr>
          <p:cNvPr id="97" name="Rectangle 8"/>
          <p:cNvSpPr>
            <a:spLocks noChangeArrowheads="1"/>
          </p:cNvSpPr>
          <p:nvPr/>
        </p:nvSpPr>
        <p:spPr bwMode="auto">
          <a:xfrm>
            <a:off x="441205" y="361954"/>
            <a:ext cx="260680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200" b="1" i="1">
                <a:solidFill>
                  <a:srgbClr val="FF0000"/>
                </a:solidFill>
                <a:latin typeface="Times New Roman" pitchFamily="18" charset="0"/>
                <a:cs typeface="Times New Roman" pitchFamily="18" charset="0"/>
              </a:rPr>
              <a:t>* ĐB thêm 1 </a:t>
            </a:r>
            <a:r>
              <a:rPr lang="pt-BR" sz="2200" b="1" i="1" dirty="0">
                <a:solidFill>
                  <a:srgbClr val="FF0000"/>
                </a:solidFill>
                <a:latin typeface="Times New Roman" pitchFamily="18" charset="0"/>
                <a:cs typeface="Times New Roman" pitchFamily="18" charset="0"/>
              </a:rPr>
              <a:t>cặp nu:</a:t>
            </a:r>
            <a:endParaRPr lang="en-US" sz="2200" b="1" i="1" dirty="0">
              <a:solidFill>
                <a:srgbClr val="FF0000"/>
              </a:solidFill>
              <a:latin typeface="Times New Roman" pitchFamily="18" charset="0"/>
              <a:cs typeface="Times New Roman" pitchFamily="18" charset="0"/>
            </a:endParaRPr>
          </a:p>
        </p:txBody>
      </p:sp>
      <p:sp>
        <p:nvSpPr>
          <p:cNvPr id="68" name="AutoShape 105"/>
          <p:cNvSpPr>
            <a:spLocks/>
          </p:cNvSpPr>
          <p:nvPr/>
        </p:nvSpPr>
        <p:spPr bwMode="auto">
          <a:xfrm rot="5400000">
            <a:off x="1503364" y="1781115"/>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9" name="AutoShape 105"/>
          <p:cNvSpPr>
            <a:spLocks/>
          </p:cNvSpPr>
          <p:nvPr/>
        </p:nvSpPr>
        <p:spPr bwMode="auto">
          <a:xfrm rot="5400000">
            <a:off x="2276475" y="1781114"/>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0" name="AutoShape 105"/>
          <p:cNvSpPr>
            <a:spLocks/>
          </p:cNvSpPr>
          <p:nvPr/>
        </p:nvSpPr>
        <p:spPr bwMode="auto">
          <a:xfrm rot="5400000">
            <a:off x="3038475" y="1781115"/>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1" name="AutoShape 105"/>
          <p:cNvSpPr>
            <a:spLocks/>
          </p:cNvSpPr>
          <p:nvPr/>
        </p:nvSpPr>
        <p:spPr bwMode="auto">
          <a:xfrm rot="5400000">
            <a:off x="3800475" y="1781115"/>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2" name="AutoShape 105"/>
          <p:cNvSpPr>
            <a:spLocks/>
          </p:cNvSpPr>
          <p:nvPr/>
        </p:nvSpPr>
        <p:spPr bwMode="auto">
          <a:xfrm rot="5400000">
            <a:off x="4562475" y="1781115"/>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82" name="Text Box 12"/>
          <p:cNvSpPr txBox="1">
            <a:spLocks noChangeArrowheads="1"/>
          </p:cNvSpPr>
          <p:nvPr/>
        </p:nvSpPr>
        <p:spPr bwMode="auto">
          <a:xfrm>
            <a:off x="4245870" y="2740833"/>
            <a:ext cx="4429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solidFill>
                  <a:srgbClr val="FF3300"/>
                </a:solidFill>
                <a:latin typeface="Arial" charset="0"/>
                <a:cs typeface="Arial" charset="0"/>
              </a:rPr>
              <a:t>A</a:t>
            </a:r>
          </a:p>
        </p:txBody>
      </p:sp>
      <p:sp>
        <p:nvSpPr>
          <p:cNvPr id="90" name="Text Box 13"/>
          <p:cNvSpPr txBox="1">
            <a:spLocks noChangeArrowheads="1"/>
          </p:cNvSpPr>
          <p:nvPr/>
        </p:nvSpPr>
        <p:spPr bwMode="auto">
          <a:xfrm>
            <a:off x="4245854" y="2422936"/>
            <a:ext cx="38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solidFill>
                  <a:srgbClr val="FF3300"/>
                </a:solidFill>
                <a:latin typeface="Arial" charset="0"/>
                <a:cs typeface="Arial" charset="0"/>
              </a:rPr>
              <a:t>T</a:t>
            </a:r>
          </a:p>
        </p:txBody>
      </p:sp>
      <p:sp>
        <p:nvSpPr>
          <p:cNvPr id="91" name="Text Box 14"/>
          <p:cNvSpPr txBox="1">
            <a:spLocks noChangeArrowheads="1"/>
          </p:cNvSpPr>
          <p:nvPr/>
        </p:nvSpPr>
        <p:spPr bwMode="auto">
          <a:xfrm>
            <a:off x="4572000" y="2659618"/>
            <a:ext cx="129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b="1">
                <a:solidFill>
                  <a:srgbClr val="FF3300"/>
                </a:solidFill>
                <a:latin typeface="Arial" charset="0"/>
                <a:cs typeface="Arial" charset="0"/>
              </a:rPr>
              <a:t>Thêm vào</a:t>
            </a:r>
          </a:p>
        </p:txBody>
      </p:sp>
      <p:sp>
        <p:nvSpPr>
          <p:cNvPr id="92" name="Line 15"/>
          <p:cNvSpPr>
            <a:spLocks noChangeShapeType="1"/>
          </p:cNvSpPr>
          <p:nvPr/>
        </p:nvSpPr>
        <p:spPr bwMode="auto">
          <a:xfrm>
            <a:off x="4495800" y="3181350"/>
            <a:ext cx="0" cy="2286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4" name="Text Box 54"/>
          <p:cNvSpPr txBox="1">
            <a:spLocks noChangeArrowheads="1"/>
          </p:cNvSpPr>
          <p:nvPr/>
        </p:nvSpPr>
        <p:spPr bwMode="auto">
          <a:xfrm>
            <a:off x="3338700" y="4130343"/>
            <a:ext cx="48909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A </a:t>
            </a:r>
            <a:r>
              <a:rPr lang="en-US" sz="2000" b="1">
                <a:solidFill>
                  <a:prstClr val="black"/>
                </a:solidFill>
                <a:latin typeface="Arial" charset="0"/>
                <a:cs typeface="Arial" charset="0"/>
              </a:rPr>
              <a:t>U G </a:t>
            </a:r>
            <a:r>
              <a:rPr lang="en-US" sz="2000" b="1">
                <a:latin typeface="Arial" charset="0"/>
                <a:cs typeface="Arial" charset="0"/>
              </a:rPr>
              <a:t>A </a:t>
            </a:r>
            <a:r>
              <a:rPr lang="en-US" sz="2000" b="1" err="1">
                <a:solidFill>
                  <a:srgbClr val="FF3300"/>
                </a:solidFill>
                <a:latin typeface="Arial" charset="0"/>
                <a:cs typeface="Arial" charset="0"/>
              </a:rPr>
              <a:t>U</a:t>
            </a:r>
            <a:r>
              <a:rPr lang="en-US" sz="2000" b="1">
                <a:solidFill>
                  <a:srgbClr val="FF3300"/>
                </a:solidFill>
                <a:latin typeface="Arial" charset="0"/>
                <a:cs typeface="Arial" charset="0"/>
              </a:rPr>
              <a:t> </a:t>
            </a:r>
            <a:r>
              <a:rPr lang="en-US" sz="2000" b="1">
                <a:latin typeface="Arial" charset="0"/>
                <a:cs typeface="Arial" charset="0"/>
              </a:rPr>
              <a:t>A</a:t>
            </a:r>
            <a:r>
              <a:rPr lang="en-US" sz="2000" b="1">
                <a:solidFill>
                  <a:srgbClr val="FF3300"/>
                </a:solidFill>
                <a:latin typeface="Arial" charset="0"/>
                <a:cs typeface="Arial" charset="0"/>
              </a:rPr>
              <a:t> </a:t>
            </a:r>
            <a:r>
              <a:rPr lang="en-US" sz="2000" b="1">
                <a:latin typeface="Arial" charset="0"/>
                <a:cs typeface="Arial" charset="0"/>
              </a:rPr>
              <a:t>G</a:t>
            </a:r>
            <a:r>
              <a:rPr lang="en-US" sz="2000" b="1">
                <a:solidFill>
                  <a:prstClr val="black"/>
                </a:solidFill>
                <a:latin typeface="Arial" charset="0"/>
                <a:cs typeface="Arial" charset="0"/>
              </a:rPr>
              <a:t> U U U X G A U X  X …</a:t>
            </a:r>
            <a:endParaRPr lang="en-US" sz="2000" b="1" dirty="0">
              <a:solidFill>
                <a:prstClr val="black"/>
              </a:solidFill>
              <a:latin typeface="Arial" charset="0"/>
              <a:cs typeface="Arial" charset="0"/>
            </a:endParaRPr>
          </a:p>
        </p:txBody>
      </p:sp>
      <p:sp>
        <p:nvSpPr>
          <p:cNvPr id="95" name="Text Box 55"/>
          <p:cNvSpPr txBox="1">
            <a:spLocks noChangeArrowheads="1"/>
          </p:cNvSpPr>
          <p:nvPr/>
        </p:nvSpPr>
        <p:spPr bwMode="auto">
          <a:xfrm>
            <a:off x="2343150" y="4152840"/>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err="1">
                <a:solidFill>
                  <a:srgbClr val="0000FF"/>
                </a:solidFill>
                <a:latin typeface="Arial" charset="0"/>
                <a:cs typeface="Arial" charset="0"/>
              </a:rPr>
              <a:t>mARN</a:t>
            </a:r>
            <a:endParaRPr lang="en-US" sz="2000" b="1" dirty="0">
              <a:solidFill>
                <a:srgbClr val="0000FF"/>
              </a:solidFill>
              <a:latin typeface="Arial" charset="0"/>
              <a:cs typeface="Arial" charset="0"/>
            </a:endParaRPr>
          </a:p>
        </p:txBody>
      </p:sp>
      <p:grpSp>
        <p:nvGrpSpPr>
          <p:cNvPr id="96" name="Group 57"/>
          <p:cNvGrpSpPr>
            <a:grpSpLocks/>
          </p:cNvGrpSpPr>
          <p:nvPr/>
        </p:nvGrpSpPr>
        <p:grpSpPr bwMode="auto">
          <a:xfrm>
            <a:off x="123823" y="3328929"/>
            <a:ext cx="9121808" cy="962026"/>
            <a:chOff x="-1398" y="684"/>
            <a:chExt cx="5746" cy="808"/>
          </a:xfrm>
        </p:grpSpPr>
        <p:sp>
          <p:nvSpPr>
            <p:cNvPr id="98" name="Text Box 58"/>
            <p:cNvSpPr txBox="1">
              <a:spLocks noChangeArrowheads="1"/>
            </p:cNvSpPr>
            <p:nvPr/>
          </p:nvSpPr>
          <p:spPr bwMode="auto">
            <a:xfrm>
              <a:off x="-1398" y="977"/>
              <a:ext cx="196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000" b="1">
                  <a:solidFill>
                    <a:srgbClr val="660033"/>
                  </a:solidFill>
                  <a:cs typeface="Arial" charset="0"/>
                </a:rPr>
                <a:t>Gen sau đột biến</a:t>
              </a:r>
            </a:p>
          </p:txBody>
        </p:sp>
        <p:grpSp>
          <p:nvGrpSpPr>
            <p:cNvPr id="99" name="Group 59"/>
            <p:cNvGrpSpPr>
              <a:grpSpLocks/>
            </p:cNvGrpSpPr>
            <p:nvPr/>
          </p:nvGrpSpPr>
          <p:grpSpPr bwMode="auto">
            <a:xfrm>
              <a:off x="591" y="796"/>
              <a:ext cx="3021" cy="336"/>
              <a:chOff x="576" y="821"/>
              <a:chExt cx="2910" cy="336"/>
            </a:xfrm>
          </p:grpSpPr>
          <p:sp>
            <p:nvSpPr>
              <p:cNvPr id="106" name="Line 60"/>
              <p:cNvSpPr>
                <a:spLocks noChangeShapeType="1"/>
              </p:cNvSpPr>
              <p:nvPr/>
            </p:nvSpPr>
            <p:spPr bwMode="auto">
              <a:xfrm flipV="1">
                <a:off x="576" y="851"/>
                <a:ext cx="2679"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07" name="Text Box 61"/>
              <p:cNvSpPr txBox="1">
                <a:spLocks noChangeArrowheads="1"/>
              </p:cNvSpPr>
              <p:nvPr/>
            </p:nvSpPr>
            <p:spPr bwMode="auto">
              <a:xfrm>
                <a:off x="631" y="821"/>
                <a:ext cx="2855"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solidFill>
                      <a:prstClr val="black"/>
                    </a:solidFill>
                    <a:latin typeface="Arial" charset="0"/>
                    <a:cs typeface="Arial" charset="0"/>
                  </a:rPr>
                  <a:t>A T G </a:t>
                </a:r>
                <a:r>
                  <a:rPr lang="en-US" sz="2000" b="1">
                    <a:latin typeface="Arial" charset="0"/>
                    <a:cs typeface="Arial" charset="0"/>
                  </a:rPr>
                  <a:t>A    A G </a:t>
                </a:r>
                <a:r>
                  <a:rPr lang="en-US" sz="2000" b="1">
                    <a:solidFill>
                      <a:prstClr val="black"/>
                    </a:solidFill>
                    <a:latin typeface="Arial" charset="0"/>
                    <a:cs typeface="Arial" charset="0"/>
                  </a:rPr>
                  <a:t>T T T  X G A T  X  G … </a:t>
                </a:r>
              </a:p>
            </p:txBody>
          </p:sp>
        </p:grpSp>
        <p:grpSp>
          <p:nvGrpSpPr>
            <p:cNvPr id="100" name="Group 62"/>
            <p:cNvGrpSpPr>
              <a:grpSpLocks/>
            </p:cNvGrpSpPr>
            <p:nvPr/>
          </p:nvGrpSpPr>
          <p:grpSpPr bwMode="auto">
            <a:xfrm>
              <a:off x="565" y="1011"/>
              <a:ext cx="3783" cy="336"/>
              <a:chOff x="576" y="1058"/>
              <a:chExt cx="3649" cy="336"/>
            </a:xfrm>
          </p:grpSpPr>
          <p:sp>
            <p:nvSpPr>
              <p:cNvPr id="104" name="Line 63"/>
              <p:cNvSpPr>
                <a:spLocks noChangeShapeType="1"/>
              </p:cNvSpPr>
              <p:nvPr/>
            </p:nvSpPr>
            <p:spPr bwMode="auto">
              <a:xfrm flipV="1">
                <a:off x="576" y="1345"/>
                <a:ext cx="2708" cy="14"/>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05" name="Text Box 64"/>
              <p:cNvSpPr txBox="1">
                <a:spLocks noChangeArrowheads="1"/>
              </p:cNvSpPr>
              <p:nvPr/>
            </p:nvSpPr>
            <p:spPr bwMode="auto">
              <a:xfrm>
                <a:off x="681" y="1058"/>
                <a:ext cx="354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T A </a:t>
                </a:r>
                <a:r>
                  <a:rPr lang="en-US" sz="2000" b="1">
                    <a:solidFill>
                      <a:prstClr val="black"/>
                    </a:solidFill>
                    <a:latin typeface="Arial" charset="0"/>
                    <a:cs typeface="Arial" charset="0"/>
                  </a:rPr>
                  <a:t>X </a:t>
                </a:r>
                <a:r>
                  <a:rPr lang="en-US" sz="2000" b="1">
                    <a:latin typeface="Arial" charset="0"/>
                    <a:cs typeface="Arial" charset="0"/>
                  </a:rPr>
                  <a:t>T    T  X </a:t>
                </a:r>
                <a:r>
                  <a:rPr lang="en-US" sz="2000" b="1">
                    <a:solidFill>
                      <a:prstClr val="black"/>
                    </a:solidFill>
                    <a:latin typeface="Arial" charset="0"/>
                    <a:cs typeface="Arial" charset="0"/>
                  </a:rPr>
                  <a:t>A </a:t>
                </a:r>
                <a:r>
                  <a:rPr lang="en-US" sz="2000" b="1" err="1">
                    <a:solidFill>
                      <a:prstClr val="black"/>
                    </a:solidFill>
                    <a:latin typeface="Arial" charset="0"/>
                    <a:cs typeface="Arial" charset="0"/>
                  </a:rPr>
                  <a:t>A</a:t>
                </a:r>
                <a:r>
                  <a:rPr lang="en-US" sz="2000" b="1">
                    <a:solidFill>
                      <a:prstClr val="black"/>
                    </a:solidFill>
                    <a:latin typeface="Arial" charset="0"/>
                    <a:cs typeface="Arial" charset="0"/>
                  </a:rPr>
                  <a:t> A G X T  A G  X …</a:t>
                </a:r>
                <a:endParaRPr lang="en-US" sz="2000" b="1" dirty="0">
                  <a:solidFill>
                    <a:prstClr val="black"/>
                  </a:solidFill>
                  <a:latin typeface="Arial" charset="0"/>
                  <a:cs typeface="Arial" charset="0"/>
                </a:endParaRPr>
              </a:p>
            </p:txBody>
          </p:sp>
        </p:grpSp>
        <p:sp>
          <p:nvSpPr>
            <p:cNvPr id="102" name="Text Box 67"/>
            <p:cNvSpPr txBox="1">
              <a:spLocks noChangeArrowheads="1"/>
            </p:cNvSpPr>
            <p:nvPr/>
          </p:nvSpPr>
          <p:spPr bwMode="auto">
            <a:xfrm>
              <a:off x="288" y="110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solidFill>
                    <a:srgbClr val="660066"/>
                  </a:solidFill>
                  <a:cs typeface="Arial" charset="0"/>
                </a:rPr>
                <a:t>2</a:t>
              </a:r>
            </a:p>
          </p:txBody>
        </p:sp>
        <p:sp>
          <p:nvSpPr>
            <p:cNvPr id="103" name="Text Box 68"/>
            <p:cNvSpPr txBox="1">
              <a:spLocks noChangeArrowheads="1"/>
            </p:cNvSpPr>
            <p:nvPr/>
          </p:nvSpPr>
          <p:spPr bwMode="auto">
            <a:xfrm>
              <a:off x="300" y="684"/>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solidFill>
                    <a:srgbClr val="660066"/>
                  </a:solidFill>
                  <a:cs typeface="Arial" charset="0"/>
                </a:rPr>
                <a:t>1</a:t>
              </a:r>
            </a:p>
          </p:txBody>
        </p:sp>
      </p:grpSp>
      <p:sp>
        <p:nvSpPr>
          <p:cNvPr id="108" name="Text Box 71"/>
          <p:cNvSpPr txBox="1">
            <a:spLocks noChangeArrowheads="1"/>
          </p:cNvSpPr>
          <p:nvPr/>
        </p:nvSpPr>
        <p:spPr bwMode="auto">
          <a:xfrm>
            <a:off x="3333750" y="4533840"/>
            <a:ext cx="419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srgbClr val="0000FF"/>
                </a:solidFill>
                <a:latin typeface="Arial" charset="0"/>
                <a:cs typeface="Arial" charset="0"/>
              </a:rPr>
              <a:t>- Met </a:t>
            </a:r>
            <a:r>
              <a:rPr lang="en-US" sz="2000" b="1">
                <a:solidFill>
                  <a:srgbClr val="0000FF"/>
                </a:solidFill>
                <a:latin typeface="Arial" charset="0"/>
                <a:cs typeface="Arial" charset="0"/>
              </a:rPr>
              <a:t>–   </a:t>
            </a:r>
            <a:r>
              <a:rPr lang="en-US" sz="2000" b="1">
                <a:solidFill>
                  <a:srgbClr val="FF0000"/>
                </a:solidFill>
                <a:latin typeface="Arial" charset="0"/>
                <a:cs typeface="Arial" charset="0"/>
              </a:rPr>
              <a:t>Ile </a:t>
            </a:r>
            <a:r>
              <a:rPr lang="en-US" sz="2000" b="1">
                <a:solidFill>
                  <a:srgbClr val="0000FF"/>
                </a:solidFill>
                <a:latin typeface="Arial" charset="0"/>
                <a:cs typeface="Arial" charset="0"/>
              </a:rPr>
              <a:t>–   </a:t>
            </a:r>
            <a:r>
              <a:rPr lang="en-US" sz="2000" b="1">
                <a:solidFill>
                  <a:srgbClr val="FF0000"/>
                </a:solidFill>
                <a:latin typeface="Arial" charset="0"/>
                <a:cs typeface="Arial" charset="0"/>
              </a:rPr>
              <a:t>Val</a:t>
            </a:r>
            <a:r>
              <a:rPr lang="en-US" sz="2000" b="1">
                <a:solidFill>
                  <a:srgbClr val="0000FF"/>
                </a:solidFill>
                <a:latin typeface="Arial" charset="0"/>
                <a:cs typeface="Arial" charset="0"/>
              </a:rPr>
              <a:t> –  </a:t>
            </a:r>
            <a:r>
              <a:rPr lang="en-US" sz="2000" b="1">
                <a:solidFill>
                  <a:srgbClr val="FF0000"/>
                </a:solidFill>
                <a:latin typeface="Arial" charset="0"/>
                <a:cs typeface="Arial" charset="0"/>
              </a:rPr>
              <a:t>Ser</a:t>
            </a:r>
            <a:r>
              <a:rPr lang="en-US" sz="2000" b="1">
                <a:solidFill>
                  <a:srgbClr val="0000FF"/>
                </a:solidFill>
                <a:latin typeface="Arial" charset="0"/>
                <a:cs typeface="Arial" charset="0"/>
              </a:rPr>
              <a:t> – </a:t>
            </a:r>
            <a:r>
              <a:rPr lang="en-US" sz="2000" b="1">
                <a:solidFill>
                  <a:srgbClr val="FF0000"/>
                </a:solidFill>
                <a:latin typeface="Arial" charset="0"/>
                <a:cs typeface="Arial" charset="0"/>
              </a:rPr>
              <a:t>Ile</a:t>
            </a:r>
            <a:r>
              <a:rPr lang="en-US" sz="2000" b="1">
                <a:solidFill>
                  <a:srgbClr val="0000FF"/>
                </a:solidFill>
                <a:latin typeface="Arial" charset="0"/>
                <a:cs typeface="Arial" charset="0"/>
              </a:rPr>
              <a:t> …  </a:t>
            </a:r>
            <a:endParaRPr lang="en-US" sz="2000" b="1" dirty="0">
              <a:solidFill>
                <a:srgbClr val="0000FF"/>
              </a:solidFill>
              <a:latin typeface="Arial" charset="0"/>
              <a:cs typeface="Arial" charset="0"/>
            </a:endParaRPr>
          </a:p>
        </p:txBody>
      </p:sp>
      <p:sp>
        <p:nvSpPr>
          <p:cNvPr id="109" name="Text Box 72"/>
          <p:cNvSpPr txBox="1">
            <a:spLocks noChangeArrowheads="1"/>
          </p:cNvSpPr>
          <p:nvPr/>
        </p:nvSpPr>
        <p:spPr bwMode="auto">
          <a:xfrm>
            <a:off x="2133600" y="4533840"/>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err="1">
                <a:solidFill>
                  <a:srgbClr val="0000FF"/>
                </a:solidFill>
                <a:latin typeface="Arial" charset="0"/>
                <a:cs typeface="Arial" charset="0"/>
              </a:rPr>
              <a:t>pôlipeptit</a:t>
            </a:r>
            <a:endParaRPr lang="en-US" sz="2000" b="1" dirty="0">
              <a:solidFill>
                <a:srgbClr val="0000FF"/>
              </a:solidFill>
              <a:latin typeface="Arial" charset="0"/>
              <a:cs typeface="Arial" charset="0"/>
            </a:endParaRPr>
          </a:p>
        </p:txBody>
      </p:sp>
      <p:sp>
        <p:nvSpPr>
          <p:cNvPr id="110" name="AutoShape 105"/>
          <p:cNvSpPr>
            <a:spLocks/>
          </p:cNvSpPr>
          <p:nvPr/>
        </p:nvSpPr>
        <p:spPr bwMode="auto">
          <a:xfrm rot="5400000">
            <a:off x="3694114" y="4143315"/>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1" name="AutoShape 105"/>
          <p:cNvSpPr>
            <a:spLocks/>
          </p:cNvSpPr>
          <p:nvPr/>
        </p:nvSpPr>
        <p:spPr bwMode="auto">
          <a:xfrm rot="5400000">
            <a:off x="4467225" y="4143314"/>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2" name="AutoShape 105"/>
          <p:cNvSpPr>
            <a:spLocks/>
          </p:cNvSpPr>
          <p:nvPr/>
        </p:nvSpPr>
        <p:spPr bwMode="auto">
          <a:xfrm rot="5400000">
            <a:off x="5229225" y="4143315"/>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3" name="AutoShape 105"/>
          <p:cNvSpPr>
            <a:spLocks/>
          </p:cNvSpPr>
          <p:nvPr/>
        </p:nvSpPr>
        <p:spPr bwMode="auto">
          <a:xfrm rot="5400000">
            <a:off x="5979350" y="4143315"/>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4" name="AutoShape 105"/>
          <p:cNvSpPr>
            <a:spLocks/>
          </p:cNvSpPr>
          <p:nvPr/>
        </p:nvSpPr>
        <p:spPr bwMode="auto">
          <a:xfrm rot="5400000">
            <a:off x="6753225" y="4143315"/>
            <a:ext cx="1143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8" name="TextBox 47"/>
          <p:cNvSpPr txBox="1"/>
          <p:nvPr/>
        </p:nvSpPr>
        <p:spPr>
          <a:xfrm>
            <a:off x="231569" y="36941"/>
            <a:ext cx="3048000" cy="430887"/>
          </a:xfrm>
          <a:prstGeom prst="rect">
            <a:avLst/>
          </a:prstGeom>
          <a:noFill/>
        </p:spPr>
        <p:txBody>
          <a:bodyPr wrap="square" rtlCol="0">
            <a:spAutoFit/>
          </a:bodyPr>
          <a:lstStyle/>
          <a:p>
            <a:r>
              <a:rPr lang="en-US" sz="2200" b="1" dirty="0">
                <a:solidFill>
                  <a:srgbClr val="0070C0"/>
                </a:solidFill>
                <a:latin typeface="Times New Roman" pitchFamily="18" charset="0"/>
                <a:cs typeface="Times New Roman" pitchFamily="18" charset="0"/>
              </a:rPr>
              <a:t>2. </a:t>
            </a:r>
            <a:r>
              <a:rPr lang="en-US" sz="2200" b="1" dirty="0" err="1">
                <a:solidFill>
                  <a:srgbClr val="0070C0"/>
                </a:solidFill>
                <a:latin typeface="Times New Roman" pitchFamily="18" charset="0"/>
                <a:cs typeface="Times New Roman" pitchFamily="18" charset="0"/>
              </a:rPr>
              <a:t>Các</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dạng</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đột</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biến</a:t>
            </a:r>
            <a:endParaRPr lang="en-US" sz="2200" b="1" dirty="0">
              <a:solidFill>
                <a:srgbClr val="0070C0"/>
              </a:solidFill>
              <a:latin typeface="Times New Roman" pitchFamily="18" charset="0"/>
              <a:cs typeface="Times New Roman" pitchFamily="18" charset="0"/>
            </a:endParaRPr>
          </a:p>
        </p:txBody>
      </p:sp>
      <p:sp>
        <p:nvSpPr>
          <p:cNvPr id="49" name="Text Box 33"/>
          <p:cNvSpPr txBox="1">
            <a:spLocks noChangeArrowheads="1"/>
          </p:cNvSpPr>
          <p:nvPr/>
        </p:nvSpPr>
        <p:spPr bwMode="auto">
          <a:xfrm>
            <a:off x="1144818" y="830818"/>
            <a:ext cx="4265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b="1">
                <a:latin typeface="Times New Roman" pitchFamily="18" charset="0"/>
              </a:rPr>
              <a:t>1  2  3  4   5  6  7  8  9  10 11 12 13 14 15</a:t>
            </a:r>
          </a:p>
        </p:txBody>
      </p:sp>
      <p:sp>
        <p:nvSpPr>
          <p:cNvPr id="50" name="Text Box 33"/>
          <p:cNvSpPr txBox="1">
            <a:spLocks noChangeArrowheads="1"/>
          </p:cNvSpPr>
          <p:nvPr/>
        </p:nvSpPr>
        <p:spPr bwMode="auto">
          <a:xfrm>
            <a:off x="3418943" y="3116818"/>
            <a:ext cx="4265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b="1">
                <a:latin typeface="Times New Roman" pitchFamily="18" charset="0"/>
              </a:rPr>
              <a:t>1  2  3  4      5   6  7  8  9 10 11 12 13 14 15</a:t>
            </a:r>
          </a:p>
        </p:txBody>
      </p:sp>
    </p:spTree>
    <p:custDataLst>
      <p:tags r:id="rId1"/>
    </p:custDataLst>
    <p:extLst>
      <p:ext uri="{BB962C8B-B14F-4D97-AF65-F5344CB8AC3E}">
        <p14:creationId xmlns:p14="http://schemas.microsoft.com/office/powerpoint/2010/main" val="2027863910"/>
      </p:ext>
    </p:extLst>
  </p:cSld>
  <p:clrMapOvr>
    <a:masterClrMapping/>
  </p:clrMapOvr>
  <mc:AlternateContent xmlns:mc="http://schemas.openxmlformats.org/markup-compatibility/2006" xmlns:p14="http://schemas.microsoft.com/office/powerpoint/2010/main">
    <mc:Choice Requires="p14">
      <p:transition spd="slow" p14:dur="1200" advTm="43820">
        <p14:prism/>
      </p:transition>
    </mc:Choice>
    <mc:Fallback xmlns="">
      <p:transition spd="slow" advTm="438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1000"/>
                                        <p:tgtEl>
                                          <p:spTgt spid="68"/>
                                        </p:tgtEl>
                                      </p:cBhvr>
                                    </p:animEffect>
                                    <p:anim calcmode="lin" valueType="num">
                                      <p:cBhvr>
                                        <p:cTn id="30" dur="1000" fill="hold"/>
                                        <p:tgtEl>
                                          <p:spTgt spid="68"/>
                                        </p:tgtEl>
                                        <p:attrNameLst>
                                          <p:attrName>ppt_x</p:attrName>
                                        </p:attrNameLst>
                                      </p:cBhvr>
                                      <p:tavLst>
                                        <p:tav tm="0">
                                          <p:val>
                                            <p:strVal val="#ppt_x"/>
                                          </p:val>
                                        </p:tav>
                                        <p:tav tm="100000">
                                          <p:val>
                                            <p:strVal val="#ppt_x"/>
                                          </p:val>
                                        </p:tav>
                                      </p:tavLst>
                                    </p:anim>
                                    <p:anim calcmode="lin" valueType="num">
                                      <p:cBhvr>
                                        <p:cTn id="31" dur="1000" fill="hold"/>
                                        <p:tgtEl>
                                          <p:spTgt spid="6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1000"/>
                                        <p:tgtEl>
                                          <p:spTgt spid="69"/>
                                        </p:tgtEl>
                                      </p:cBhvr>
                                    </p:animEffect>
                                    <p:anim calcmode="lin" valueType="num">
                                      <p:cBhvr>
                                        <p:cTn id="35" dur="1000" fill="hold"/>
                                        <p:tgtEl>
                                          <p:spTgt spid="69"/>
                                        </p:tgtEl>
                                        <p:attrNameLst>
                                          <p:attrName>ppt_x</p:attrName>
                                        </p:attrNameLst>
                                      </p:cBhvr>
                                      <p:tavLst>
                                        <p:tav tm="0">
                                          <p:val>
                                            <p:strVal val="#ppt_x"/>
                                          </p:val>
                                        </p:tav>
                                        <p:tav tm="100000">
                                          <p:val>
                                            <p:strVal val="#ppt_x"/>
                                          </p:val>
                                        </p:tav>
                                      </p:tavLst>
                                    </p:anim>
                                    <p:anim calcmode="lin" valueType="num">
                                      <p:cBhvr>
                                        <p:cTn id="36" dur="1000" fill="hold"/>
                                        <p:tgtEl>
                                          <p:spTgt spid="6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1000"/>
                                        <p:tgtEl>
                                          <p:spTgt spid="70"/>
                                        </p:tgtEl>
                                      </p:cBhvr>
                                    </p:animEffect>
                                    <p:anim calcmode="lin" valueType="num">
                                      <p:cBhvr>
                                        <p:cTn id="40" dur="1000" fill="hold"/>
                                        <p:tgtEl>
                                          <p:spTgt spid="70"/>
                                        </p:tgtEl>
                                        <p:attrNameLst>
                                          <p:attrName>ppt_x</p:attrName>
                                        </p:attrNameLst>
                                      </p:cBhvr>
                                      <p:tavLst>
                                        <p:tav tm="0">
                                          <p:val>
                                            <p:strVal val="#ppt_x"/>
                                          </p:val>
                                        </p:tav>
                                        <p:tav tm="100000">
                                          <p:val>
                                            <p:strVal val="#ppt_x"/>
                                          </p:val>
                                        </p:tav>
                                      </p:tavLst>
                                    </p:anim>
                                    <p:anim calcmode="lin" valueType="num">
                                      <p:cBhvr>
                                        <p:cTn id="41" dur="1000" fill="hold"/>
                                        <p:tgtEl>
                                          <p:spTgt spid="7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1000"/>
                                        <p:tgtEl>
                                          <p:spTgt spid="71"/>
                                        </p:tgtEl>
                                      </p:cBhvr>
                                    </p:animEffect>
                                    <p:anim calcmode="lin" valueType="num">
                                      <p:cBhvr>
                                        <p:cTn id="45" dur="1000" fill="hold"/>
                                        <p:tgtEl>
                                          <p:spTgt spid="71"/>
                                        </p:tgtEl>
                                        <p:attrNameLst>
                                          <p:attrName>ppt_x</p:attrName>
                                        </p:attrNameLst>
                                      </p:cBhvr>
                                      <p:tavLst>
                                        <p:tav tm="0">
                                          <p:val>
                                            <p:strVal val="#ppt_x"/>
                                          </p:val>
                                        </p:tav>
                                        <p:tav tm="100000">
                                          <p:val>
                                            <p:strVal val="#ppt_x"/>
                                          </p:val>
                                        </p:tav>
                                      </p:tavLst>
                                    </p:anim>
                                    <p:anim calcmode="lin" valueType="num">
                                      <p:cBhvr>
                                        <p:cTn id="46" dur="1000" fill="hold"/>
                                        <p:tgtEl>
                                          <p:spTgt spid="7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1000"/>
                                        <p:tgtEl>
                                          <p:spTgt spid="72"/>
                                        </p:tgtEl>
                                      </p:cBhvr>
                                    </p:animEffect>
                                    <p:anim calcmode="lin" valueType="num">
                                      <p:cBhvr>
                                        <p:cTn id="50" dur="1000" fill="hold"/>
                                        <p:tgtEl>
                                          <p:spTgt spid="72"/>
                                        </p:tgtEl>
                                        <p:attrNameLst>
                                          <p:attrName>ppt_x</p:attrName>
                                        </p:attrNameLst>
                                      </p:cBhvr>
                                      <p:tavLst>
                                        <p:tav tm="0">
                                          <p:val>
                                            <p:strVal val="#ppt_x"/>
                                          </p:val>
                                        </p:tav>
                                        <p:tav tm="100000">
                                          <p:val>
                                            <p:strVal val="#ppt_x"/>
                                          </p:val>
                                        </p:tav>
                                      </p:tavLst>
                                    </p:anim>
                                    <p:anim calcmode="lin" valueType="num">
                                      <p:cBhvr>
                                        <p:cTn id="5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fade">
                                      <p:cBhvr>
                                        <p:cTn id="56" dur="1000"/>
                                        <p:tgtEl>
                                          <p:spTgt spid="67"/>
                                        </p:tgtEl>
                                      </p:cBhvr>
                                    </p:animEffect>
                                    <p:anim calcmode="lin" valueType="num">
                                      <p:cBhvr>
                                        <p:cTn id="57" dur="1000" fill="hold"/>
                                        <p:tgtEl>
                                          <p:spTgt spid="67"/>
                                        </p:tgtEl>
                                        <p:attrNameLst>
                                          <p:attrName>ppt_x</p:attrName>
                                        </p:attrNameLst>
                                      </p:cBhvr>
                                      <p:tavLst>
                                        <p:tav tm="0">
                                          <p:val>
                                            <p:strVal val="#ppt_x"/>
                                          </p:val>
                                        </p:tav>
                                        <p:tav tm="100000">
                                          <p:val>
                                            <p:strVal val="#ppt_x"/>
                                          </p:val>
                                        </p:tav>
                                      </p:tavLst>
                                    </p:anim>
                                    <p:anim calcmode="lin" valueType="num">
                                      <p:cBhvr>
                                        <p:cTn id="58" dur="1000" fill="hold"/>
                                        <p:tgtEl>
                                          <p:spTgt spid="6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500"/>
                                        <p:tgtEl>
                                          <p:spTgt spid="96"/>
                                        </p:tgtEl>
                                      </p:cBhvr>
                                    </p:animEffect>
                                  </p:childTnLst>
                                </p:cTn>
                              </p:par>
                              <p:par>
                                <p:cTn id="74" presetID="1"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childTnLst>
                                </p:cTn>
                              </p:par>
                              <p:par>
                                <p:cTn id="76" presetID="53" presetClass="entr" presetSubtype="16" fill="hold" grpId="1" nodeType="withEffect">
                                  <p:stCondLst>
                                    <p:cond delay="0"/>
                                  </p:stCondLst>
                                  <p:childTnLst>
                                    <p:set>
                                      <p:cBhvr>
                                        <p:cTn id="77" dur="1" fill="hold">
                                          <p:stCondLst>
                                            <p:cond delay="0"/>
                                          </p:stCondLst>
                                        </p:cTn>
                                        <p:tgtEl>
                                          <p:spTgt spid="90"/>
                                        </p:tgtEl>
                                        <p:attrNameLst>
                                          <p:attrName>style.visibility</p:attrName>
                                        </p:attrNameLst>
                                      </p:cBhvr>
                                      <p:to>
                                        <p:strVal val="visible"/>
                                      </p:to>
                                    </p:set>
                                    <p:anim calcmode="lin" valueType="num">
                                      <p:cBhvr>
                                        <p:cTn id="78" dur="500" fill="hold"/>
                                        <p:tgtEl>
                                          <p:spTgt spid="90"/>
                                        </p:tgtEl>
                                        <p:attrNameLst>
                                          <p:attrName>ppt_w</p:attrName>
                                        </p:attrNameLst>
                                      </p:cBhvr>
                                      <p:tavLst>
                                        <p:tav tm="0">
                                          <p:val>
                                            <p:fltVal val="0"/>
                                          </p:val>
                                        </p:tav>
                                        <p:tav tm="100000">
                                          <p:val>
                                            <p:strVal val="#ppt_w"/>
                                          </p:val>
                                        </p:tav>
                                      </p:tavLst>
                                    </p:anim>
                                    <p:anim calcmode="lin" valueType="num">
                                      <p:cBhvr>
                                        <p:cTn id="79" dur="500" fill="hold"/>
                                        <p:tgtEl>
                                          <p:spTgt spid="90"/>
                                        </p:tgtEl>
                                        <p:attrNameLst>
                                          <p:attrName>ppt_h</p:attrName>
                                        </p:attrNameLst>
                                      </p:cBhvr>
                                      <p:tavLst>
                                        <p:tav tm="0">
                                          <p:val>
                                            <p:fltVal val="0"/>
                                          </p:val>
                                        </p:tav>
                                        <p:tav tm="100000">
                                          <p:val>
                                            <p:strVal val="#ppt_h"/>
                                          </p:val>
                                        </p:tav>
                                      </p:tavLst>
                                    </p:anim>
                                    <p:animEffect transition="in" filter="fade">
                                      <p:cBhvr>
                                        <p:cTn id="80" dur="500"/>
                                        <p:tgtEl>
                                          <p:spTgt spid="90"/>
                                        </p:tgtEl>
                                      </p:cBhvr>
                                    </p:animEffect>
                                  </p:childTnLst>
                                </p:cTn>
                              </p:par>
                              <p:par>
                                <p:cTn id="81" presetID="53" presetClass="entr" presetSubtype="16" fill="hold" grpId="1" nodeType="with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par>
                                <p:cTn id="86" presetID="1" presetClass="entr" presetSubtype="0" fill="hold" grpId="0" nodeType="withEffect">
                                  <p:stCondLst>
                                    <p:cond delay="0"/>
                                  </p:stCondLst>
                                  <p:childTnLst>
                                    <p:set>
                                      <p:cBhvr>
                                        <p:cTn id="87" dur="1" fill="hold">
                                          <p:stCondLst>
                                            <p:cond delay="0"/>
                                          </p:stCondLst>
                                        </p:cTn>
                                        <p:tgtEl>
                                          <p:spTgt spid="91"/>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childTnLst>
                                </p:cTn>
                              </p:par>
                            </p:childTnLst>
                          </p:cTn>
                        </p:par>
                        <p:par>
                          <p:cTn id="90" fill="hold">
                            <p:stCondLst>
                              <p:cond delay="500"/>
                            </p:stCondLst>
                            <p:childTnLst>
                              <p:par>
                                <p:cTn id="91" presetID="42" presetClass="path" presetSubtype="0" accel="50000" decel="50000" fill="hold" grpId="0" nodeType="afterEffect">
                                  <p:stCondLst>
                                    <p:cond delay="0"/>
                                  </p:stCondLst>
                                  <p:childTnLst>
                                    <p:animMotion origin="layout" path="M 0.00243 -0.00648 L 0.00886 0.20593 " pathEditMode="relative" rAng="0" ptsTypes="AA">
                                      <p:cBhvr>
                                        <p:cTn id="92" dur="2000" fill="hold"/>
                                        <p:tgtEl>
                                          <p:spTgt spid="90"/>
                                        </p:tgtEl>
                                        <p:attrNameLst>
                                          <p:attrName>ppt_x</p:attrName>
                                          <p:attrName>ppt_y</p:attrName>
                                        </p:attrNameLst>
                                      </p:cBhvr>
                                      <p:rCtr x="313" y="10621"/>
                                    </p:animMotion>
                                  </p:childTnLst>
                                </p:cTn>
                              </p:par>
                              <p:par>
                                <p:cTn id="93" presetID="42" presetClass="path" presetSubtype="0" accel="50000" decel="50000" fill="hold" grpId="0" nodeType="withEffect">
                                  <p:stCondLst>
                                    <p:cond delay="0"/>
                                  </p:stCondLst>
                                  <p:childTnLst>
                                    <p:animMotion origin="layout" path="M 0.00243 -0.00216 L 0.00556 0.19265 " pathEditMode="relative" rAng="0" ptsTypes="AA">
                                      <p:cBhvr>
                                        <p:cTn id="94" dur="2000" fill="hold"/>
                                        <p:tgtEl>
                                          <p:spTgt spid="82"/>
                                        </p:tgtEl>
                                        <p:attrNameLst>
                                          <p:attrName>ppt_x</p:attrName>
                                          <p:attrName>ppt_y</p:attrName>
                                        </p:attrNameLst>
                                      </p:cBhvr>
                                      <p:rCtr x="156" y="9725"/>
                                    </p:animMotion>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1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2" grpId="0"/>
      <p:bldP spid="53" grpId="0"/>
      <p:bldP spid="66" grpId="0"/>
      <p:bldP spid="67" grpId="0"/>
      <p:bldP spid="97" grpId="0"/>
      <p:bldP spid="68" grpId="0" animBg="1"/>
      <p:bldP spid="69" grpId="0" animBg="1"/>
      <p:bldP spid="70" grpId="0" animBg="1"/>
      <p:bldP spid="71" grpId="0" animBg="1"/>
      <p:bldP spid="72" grpId="0" animBg="1"/>
      <p:bldP spid="82" grpId="0"/>
      <p:bldP spid="82" grpId="1"/>
      <p:bldP spid="90" grpId="0"/>
      <p:bldP spid="90" grpId="1"/>
      <p:bldP spid="91" grpId="0"/>
      <p:bldP spid="92" grpId="0" animBg="1"/>
      <p:bldP spid="94" grpId="0"/>
      <p:bldP spid="95" grpId="0"/>
      <p:bldP spid="108" grpId="0"/>
      <p:bldP spid="109" grpId="0"/>
      <p:bldP spid="110" grpId="0" animBg="1"/>
      <p:bldP spid="111" grpId="0" animBg="1"/>
      <p:bldP spid="112" grpId="0" animBg="1"/>
      <p:bldP spid="113" grpId="0" animBg="1"/>
      <p:bldP spid="114" grpId="0" animBg="1"/>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723900" y="419100"/>
            <a:ext cx="3086100" cy="1808560"/>
            <a:chOff x="192" y="240"/>
            <a:chExt cx="2592" cy="1519"/>
          </a:xfrm>
        </p:grpSpPr>
        <p:sp>
          <p:nvSpPr>
            <p:cNvPr id="5188" name="Line 4"/>
            <p:cNvSpPr>
              <a:spLocks noChangeShapeType="1"/>
            </p:cNvSpPr>
            <p:nvPr/>
          </p:nvSpPr>
          <p:spPr bwMode="auto">
            <a:xfrm>
              <a:off x="480" y="528"/>
              <a:ext cx="1488" cy="0"/>
            </a:xfrm>
            <a:prstGeom prst="line">
              <a:avLst/>
            </a:prstGeom>
            <a:noFill/>
            <a:ln w="57150" cmpd="dbl">
              <a:solidFill>
                <a:srgbClr val="0000FF"/>
              </a:solidFill>
              <a:round/>
              <a:headEnd/>
              <a:tailEnd/>
            </a:ln>
          </p:spPr>
          <p:txBody>
            <a:bodyPr/>
            <a:lstStyle/>
            <a:p>
              <a:endParaRPr lang="en-US" sz="1350"/>
            </a:p>
          </p:txBody>
        </p:sp>
        <p:sp>
          <p:nvSpPr>
            <p:cNvPr id="5189" name="Text Box 8"/>
            <p:cNvSpPr txBox="1">
              <a:spLocks noChangeArrowheads="1"/>
            </p:cNvSpPr>
            <p:nvPr/>
          </p:nvSpPr>
          <p:spPr bwMode="auto">
            <a:xfrm>
              <a:off x="528" y="494"/>
              <a:ext cx="1536" cy="271"/>
            </a:xfrm>
            <a:prstGeom prst="rect">
              <a:avLst/>
            </a:prstGeom>
            <a:noFill/>
            <a:ln w="9525">
              <a:noFill/>
              <a:miter lim="800000"/>
              <a:headEnd/>
              <a:tailEnd/>
            </a:ln>
          </p:spPr>
          <p:txBody>
            <a:bodyPr>
              <a:spAutoFit/>
            </a:bodyPr>
            <a:lstStyle/>
            <a:p>
              <a:pPr>
                <a:spcBef>
                  <a:spcPct val="50000"/>
                </a:spcBef>
              </a:pPr>
              <a:r>
                <a:rPr lang="en-US" sz="1500" b="1"/>
                <a:t>A T G </a:t>
              </a:r>
              <a:r>
                <a:rPr lang="en-US" sz="1500" b="1">
                  <a:solidFill>
                    <a:srgbClr val="FF3300"/>
                  </a:solidFill>
                </a:rPr>
                <a:t>A A G</a:t>
              </a:r>
              <a:r>
                <a:rPr lang="en-US" sz="1500" b="1"/>
                <a:t> T T T</a:t>
              </a:r>
            </a:p>
          </p:txBody>
        </p:sp>
        <p:sp>
          <p:nvSpPr>
            <p:cNvPr id="5190" name="Line 9"/>
            <p:cNvSpPr>
              <a:spLocks noChangeShapeType="1"/>
            </p:cNvSpPr>
            <p:nvPr/>
          </p:nvSpPr>
          <p:spPr bwMode="auto">
            <a:xfrm>
              <a:off x="480" y="1008"/>
              <a:ext cx="1488" cy="0"/>
            </a:xfrm>
            <a:prstGeom prst="line">
              <a:avLst/>
            </a:prstGeom>
            <a:noFill/>
            <a:ln w="57150" cmpd="dbl">
              <a:solidFill>
                <a:srgbClr val="0000FF"/>
              </a:solidFill>
              <a:round/>
              <a:headEnd/>
              <a:tailEnd/>
            </a:ln>
          </p:spPr>
          <p:txBody>
            <a:bodyPr/>
            <a:lstStyle/>
            <a:p>
              <a:endParaRPr lang="en-US" sz="1350"/>
            </a:p>
          </p:txBody>
        </p:sp>
        <p:sp>
          <p:nvSpPr>
            <p:cNvPr id="5191" name="Text Box 10"/>
            <p:cNvSpPr txBox="1">
              <a:spLocks noChangeArrowheads="1"/>
            </p:cNvSpPr>
            <p:nvPr/>
          </p:nvSpPr>
          <p:spPr bwMode="auto">
            <a:xfrm>
              <a:off x="528" y="781"/>
              <a:ext cx="1536" cy="271"/>
            </a:xfrm>
            <a:prstGeom prst="rect">
              <a:avLst/>
            </a:prstGeom>
            <a:noFill/>
            <a:ln w="9525">
              <a:noFill/>
              <a:miter lim="800000"/>
              <a:headEnd/>
              <a:tailEnd/>
            </a:ln>
          </p:spPr>
          <p:txBody>
            <a:bodyPr>
              <a:spAutoFit/>
            </a:bodyPr>
            <a:lstStyle/>
            <a:p>
              <a:pPr>
                <a:spcBef>
                  <a:spcPct val="50000"/>
                </a:spcBef>
              </a:pPr>
              <a:r>
                <a:rPr lang="en-US" sz="1500" b="1"/>
                <a:t>T A X </a:t>
              </a:r>
              <a:r>
                <a:rPr lang="en-US" sz="1500" b="1">
                  <a:solidFill>
                    <a:srgbClr val="FF3300"/>
                  </a:solidFill>
                </a:rPr>
                <a:t>T T X</a:t>
              </a:r>
              <a:r>
                <a:rPr lang="en-US" sz="1500" b="1"/>
                <a:t> A A A</a:t>
              </a:r>
            </a:p>
          </p:txBody>
        </p:sp>
        <p:sp>
          <p:nvSpPr>
            <p:cNvPr id="5192" name="Text Box 11"/>
            <p:cNvSpPr txBox="1">
              <a:spLocks noChangeArrowheads="1"/>
            </p:cNvSpPr>
            <p:nvPr/>
          </p:nvSpPr>
          <p:spPr bwMode="auto">
            <a:xfrm>
              <a:off x="528" y="1190"/>
              <a:ext cx="1632" cy="271"/>
            </a:xfrm>
            <a:prstGeom prst="rect">
              <a:avLst/>
            </a:prstGeom>
            <a:noFill/>
            <a:ln w="9525">
              <a:noFill/>
              <a:miter lim="800000"/>
              <a:headEnd/>
              <a:tailEnd/>
            </a:ln>
          </p:spPr>
          <p:txBody>
            <a:bodyPr wrap="square">
              <a:spAutoFit/>
            </a:bodyPr>
            <a:lstStyle/>
            <a:p>
              <a:pPr>
                <a:spcBef>
                  <a:spcPct val="50000"/>
                </a:spcBef>
              </a:pPr>
              <a:r>
                <a:rPr lang="en-US" sz="1500" b="1" dirty="0"/>
                <a:t>A U G </a:t>
              </a:r>
              <a:r>
                <a:rPr lang="en-US" sz="1500" b="1" dirty="0">
                  <a:solidFill>
                    <a:srgbClr val="FF3300"/>
                  </a:solidFill>
                </a:rPr>
                <a:t>A </a:t>
              </a:r>
              <a:r>
                <a:rPr lang="en-US" sz="1500" b="1" dirty="0" err="1">
                  <a:solidFill>
                    <a:srgbClr val="FF3300"/>
                  </a:solidFill>
                </a:rPr>
                <a:t>A</a:t>
              </a:r>
              <a:r>
                <a:rPr lang="en-US" sz="1500" b="1" dirty="0">
                  <a:solidFill>
                    <a:srgbClr val="FF3300"/>
                  </a:solidFill>
                </a:rPr>
                <a:t> G</a:t>
              </a:r>
              <a:r>
                <a:rPr lang="en-US" sz="1500" b="1" dirty="0"/>
                <a:t> U </a:t>
              </a:r>
              <a:r>
                <a:rPr lang="en-US" sz="1500" b="1" dirty="0" err="1"/>
                <a:t>U</a:t>
              </a:r>
              <a:r>
                <a:rPr lang="en-US" sz="1500" b="1" dirty="0"/>
                <a:t> </a:t>
              </a:r>
              <a:r>
                <a:rPr lang="en-US" sz="1500" b="1" dirty="0" err="1"/>
                <a:t>U</a:t>
              </a:r>
              <a:endParaRPr lang="en-US" sz="1500" b="1" dirty="0"/>
            </a:p>
          </p:txBody>
        </p:sp>
        <p:sp>
          <p:nvSpPr>
            <p:cNvPr id="5193" name="Line 12"/>
            <p:cNvSpPr>
              <a:spLocks noChangeShapeType="1"/>
            </p:cNvSpPr>
            <p:nvPr/>
          </p:nvSpPr>
          <p:spPr bwMode="auto">
            <a:xfrm>
              <a:off x="528" y="1200"/>
              <a:ext cx="1488" cy="0"/>
            </a:xfrm>
            <a:prstGeom prst="line">
              <a:avLst/>
            </a:prstGeom>
            <a:noFill/>
            <a:ln w="28575">
              <a:solidFill>
                <a:srgbClr val="FF3300"/>
              </a:solidFill>
              <a:round/>
              <a:headEnd/>
              <a:tailEnd/>
            </a:ln>
          </p:spPr>
          <p:txBody>
            <a:bodyPr/>
            <a:lstStyle/>
            <a:p>
              <a:endParaRPr lang="en-US" sz="1350"/>
            </a:p>
          </p:txBody>
        </p:sp>
        <p:sp>
          <p:nvSpPr>
            <p:cNvPr id="5194" name="Text Box 13"/>
            <p:cNvSpPr txBox="1">
              <a:spLocks noChangeArrowheads="1"/>
            </p:cNvSpPr>
            <p:nvPr/>
          </p:nvSpPr>
          <p:spPr bwMode="auto">
            <a:xfrm>
              <a:off x="480" y="1488"/>
              <a:ext cx="1776" cy="271"/>
            </a:xfrm>
            <a:prstGeom prst="rect">
              <a:avLst/>
            </a:prstGeom>
            <a:noFill/>
            <a:ln w="9525">
              <a:noFill/>
              <a:miter lim="800000"/>
              <a:headEnd/>
              <a:tailEnd/>
            </a:ln>
          </p:spPr>
          <p:txBody>
            <a:bodyPr>
              <a:spAutoFit/>
            </a:bodyPr>
            <a:lstStyle/>
            <a:p>
              <a:pPr>
                <a:spcBef>
                  <a:spcPct val="50000"/>
                </a:spcBef>
              </a:pPr>
              <a:r>
                <a:rPr lang="en-US" sz="1500" b="1">
                  <a:solidFill>
                    <a:srgbClr val="0000FF"/>
                  </a:solidFill>
                </a:rPr>
                <a:t>- Met – Lys – Phe …</a:t>
              </a:r>
            </a:p>
          </p:txBody>
        </p:sp>
        <p:sp>
          <p:nvSpPr>
            <p:cNvPr id="5195" name="Text Box 14"/>
            <p:cNvSpPr txBox="1">
              <a:spLocks noChangeArrowheads="1"/>
            </p:cNvSpPr>
            <p:nvPr/>
          </p:nvSpPr>
          <p:spPr bwMode="auto">
            <a:xfrm>
              <a:off x="192" y="240"/>
              <a:ext cx="2592" cy="271"/>
            </a:xfrm>
            <a:prstGeom prst="rect">
              <a:avLst/>
            </a:prstGeom>
            <a:noFill/>
            <a:ln w="9525">
              <a:noFill/>
              <a:miter lim="800000"/>
              <a:headEnd/>
              <a:tailEnd/>
            </a:ln>
          </p:spPr>
          <p:txBody>
            <a:bodyPr wrap="square">
              <a:spAutoFit/>
            </a:bodyPr>
            <a:lstStyle/>
            <a:p>
              <a:pPr>
                <a:spcBef>
                  <a:spcPct val="50000"/>
                </a:spcBef>
              </a:pPr>
              <a:r>
                <a:rPr lang="en-US" sz="1500" b="1" dirty="0">
                  <a:solidFill>
                    <a:srgbClr val="008000"/>
                  </a:solidFill>
                  <a:latin typeface="Times New Roman" pitchFamily="18" charset="0"/>
                </a:rPr>
                <a:t>Gen ban </a:t>
              </a:r>
              <a:r>
                <a:rPr lang="en-US" sz="1500" b="1" dirty="0" err="1">
                  <a:solidFill>
                    <a:srgbClr val="008000"/>
                  </a:solidFill>
                  <a:latin typeface="Times New Roman" pitchFamily="18" charset="0"/>
                </a:rPr>
                <a:t>đầu</a:t>
              </a:r>
              <a:r>
                <a:rPr lang="en-US" sz="1500" b="1" dirty="0">
                  <a:solidFill>
                    <a:srgbClr val="008000"/>
                  </a:solidFill>
                  <a:latin typeface="Times New Roman" pitchFamily="18" charset="0"/>
                </a:rPr>
                <a:t> </a:t>
              </a:r>
              <a:r>
                <a:rPr lang="en-US" sz="1500" b="1" dirty="0" err="1">
                  <a:solidFill>
                    <a:srgbClr val="008000"/>
                  </a:solidFill>
                  <a:latin typeface="Times New Roman" pitchFamily="18" charset="0"/>
                </a:rPr>
                <a:t>chưa</a:t>
              </a:r>
              <a:r>
                <a:rPr lang="en-US" sz="1500" b="1" dirty="0">
                  <a:solidFill>
                    <a:srgbClr val="008000"/>
                  </a:solidFill>
                  <a:latin typeface="Times New Roman" pitchFamily="18" charset="0"/>
                </a:rPr>
                <a:t> </a:t>
              </a:r>
              <a:r>
                <a:rPr lang="en-US" sz="1500" b="1" dirty="0" err="1">
                  <a:solidFill>
                    <a:srgbClr val="008000"/>
                  </a:solidFill>
                  <a:latin typeface="Times New Roman" pitchFamily="18" charset="0"/>
                </a:rPr>
                <a:t>bị</a:t>
              </a:r>
              <a:r>
                <a:rPr lang="en-US" sz="1500" b="1" dirty="0">
                  <a:solidFill>
                    <a:srgbClr val="008000"/>
                  </a:solidFill>
                  <a:latin typeface="Times New Roman" pitchFamily="18" charset="0"/>
                </a:rPr>
                <a:t> </a:t>
              </a:r>
              <a:r>
                <a:rPr lang="en-US" sz="1500" b="1" dirty="0" err="1">
                  <a:solidFill>
                    <a:srgbClr val="008000"/>
                  </a:solidFill>
                  <a:latin typeface="Times New Roman" pitchFamily="18" charset="0"/>
                </a:rPr>
                <a:t>đột</a:t>
              </a:r>
              <a:r>
                <a:rPr lang="en-US" sz="1500" b="1" dirty="0">
                  <a:solidFill>
                    <a:srgbClr val="008000"/>
                  </a:solidFill>
                  <a:latin typeface="Times New Roman" pitchFamily="18" charset="0"/>
                </a:rPr>
                <a:t> </a:t>
              </a:r>
              <a:r>
                <a:rPr lang="en-US" sz="1500" b="1" dirty="0" err="1">
                  <a:solidFill>
                    <a:srgbClr val="008000"/>
                  </a:solidFill>
                  <a:latin typeface="Times New Roman" pitchFamily="18" charset="0"/>
                </a:rPr>
                <a:t>biến</a:t>
              </a:r>
              <a:endParaRPr lang="en-US" sz="1500" b="1" dirty="0">
                <a:solidFill>
                  <a:srgbClr val="008000"/>
                </a:solidFill>
                <a:latin typeface="Times New Roman" pitchFamily="18" charset="0"/>
              </a:endParaRPr>
            </a:p>
          </p:txBody>
        </p:sp>
      </p:grpSp>
      <p:grpSp>
        <p:nvGrpSpPr>
          <p:cNvPr id="3" name="Group 37"/>
          <p:cNvGrpSpPr>
            <a:grpSpLocks/>
          </p:cNvGrpSpPr>
          <p:nvPr/>
        </p:nvGrpSpPr>
        <p:grpSpPr bwMode="auto">
          <a:xfrm>
            <a:off x="5010150" y="419100"/>
            <a:ext cx="1428750" cy="400050"/>
            <a:chOff x="4608" y="144"/>
            <a:chExt cx="1008" cy="336"/>
          </a:xfrm>
        </p:grpSpPr>
        <p:sp>
          <p:nvSpPr>
            <p:cNvPr id="5185" name="Line 34"/>
            <p:cNvSpPr>
              <a:spLocks noChangeShapeType="1"/>
            </p:cNvSpPr>
            <p:nvPr/>
          </p:nvSpPr>
          <p:spPr bwMode="auto">
            <a:xfrm>
              <a:off x="4608" y="288"/>
              <a:ext cx="0" cy="192"/>
            </a:xfrm>
            <a:prstGeom prst="line">
              <a:avLst/>
            </a:prstGeom>
            <a:noFill/>
            <a:ln w="19050">
              <a:solidFill>
                <a:srgbClr val="FF3300"/>
              </a:solidFill>
              <a:round/>
              <a:headEnd/>
              <a:tailEnd type="triangle" w="med" len="med"/>
            </a:ln>
          </p:spPr>
          <p:txBody>
            <a:bodyPr/>
            <a:lstStyle/>
            <a:p>
              <a:endParaRPr lang="en-US" sz="1350"/>
            </a:p>
          </p:txBody>
        </p:sp>
        <p:sp>
          <p:nvSpPr>
            <p:cNvPr id="5186" name="Line 35"/>
            <p:cNvSpPr>
              <a:spLocks noChangeShapeType="1"/>
            </p:cNvSpPr>
            <p:nvPr/>
          </p:nvSpPr>
          <p:spPr bwMode="auto">
            <a:xfrm flipH="1">
              <a:off x="4608" y="288"/>
              <a:ext cx="240" cy="0"/>
            </a:xfrm>
            <a:prstGeom prst="line">
              <a:avLst/>
            </a:prstGeom>
            <a:noFill/>
            <a:ln w="19050">
              <a:solidFill>
                <a:srgbClr val="FF3300"/>
              </a:solidFill>
              <a:round/>
              <a:headEnd/>
              <a:tailEnd type="triangle" w="med" len="med"/>
            </a:ln>
          </p:spPr>
          <p:txBody>
            <a:bodyPr/>
            <a:lstStyle/>
            <a:p>
              <a:endParaRPr lang="en-US" sz="1350"/>
            </a:p>
          </p:txBody>
        </p:sp>
        <p:sp>
          <p:nvSpPr>
            <p:cNvPr id="5187" name="Text Box 36"/>
            <p:cNvSpPr txBox="1">
              <a:spLocks noChangeArrowheads="1"/>
            </p:cNvSpPr>
            <p:nvPr/>
          </p:nvSpPr>
          <p:spPr bwMode="auto">
            <a:xfrm>
              <a:off x="4896" y="144"/>
              <a:ext cx="720" cy="252"/>
            </a:xfrm>
            <a:prstGeom prst="rect">
              <a:avLst/>
            </a:prstGeom>
            <a:noFill/>
            <a:ln w="9525">
              <a:noFill/>
              <a:miter lim="800000"/>
              <a:headEnd/>
              <a:tailEnd/>
            </a:ln>
          </p:spPr>
          <p:txBody>
            <a:bodyPr>
              <a:spAutoFit/>
            </a:bodyPr>
            <a:lstStyle/>
            <a:p>
              <a:pPr>
                <a:spcBef>
                  <a:spcPct val="50000"/>
                </a:spcBef>
              </a:pPr>
              <a:r>
                <a:rPr lang="en-US" sz="1350" b="1">
                  <a:solidFill>
                    <a:srgbClr val="FF3300"/>
                  </a:solidFill>
                </a:rPr>
                <a:t>Thêm vào</a:t>
              </a:r>
            </a:p>
          </p:txBody>
        </p:sp>
      </p:grpSp>
      <p:grpSp>
        <p:nvGrpSpPr>
          <p:cNvPr id="4" name="Group 114"/>
          <p:cNvGrpSpPr>
            <a:grpSpLocks/>
          </p:cNvGrpSpPr>
          <p:nvPr/>
        </p:nvGrpSpPr>
        <p:grpSpPr bwMode="auto">
          <a:xfrm>
            <a:off x="4267200" y="1950244"/>
            <a:ext cx="2914650" cy="322660"/>
            <a:chOff x="3216" y="1766"/>
            <a:chExt cx="2448" cy="271"/>
          </a:xfrm>
        </p:grpSpPr>
        <p:sp>
          <p:nvSpPr>
            <p:cNvPr id="5183" name="Text Box 24"/>
            <p:cNvSpPr txBox="1">
              <a:spLocks noChangeArrowheads="1"/>
            </p:cNvSpPr>
            <p:nvPr/>
          </p:nvSpPr>
          <p:spPr bwMode="auto">
            <a:xfrm>
              <a:off x="3216" y="1766"/>
              <a:ext cx="1776" cy="271"/>
            </a:xfrm>
            <a:prstGeom prst="rect">
              <a:avLst/>
            </a:prstGeom>
            <a:noFill/>
            <a:ln w="9525">
              <a:noFill/>
              <a:miter lim="800000"/>
              <a:headEnd/>
              <a:tailEnd/>
            </a:ln>
          </p:spPr>
          <p:txBody>
            <a:bodyPr>
              <a:spAutoFit/>
            </a:bodyPr>
            <a:lstStyle/>
            <a:p>
              <a:pPr>
                <a:spcBef>
                  <a:spcPct val="50000"/>
                </a:spcBef>
              </a:pPr>
              <a:r>
                <a:rPr lang="en-US" sz="1500" b="1">
                  <a:solidFill>
                    <a:srgbClr val="0000FF"/>
                  </a:solidFill>
                </a:rPr>
                <a:t>- Met – Glu – Val …</a:t>
              </a:r>
            </a:p>
          </p:txBody>
        </p:sp>
        <p:sp>
          <p:nvSpPr>
            <p:cNvPr id="5184" name="Text Box 40"/>
            <p:cNvSpPr txBox="1">
              <a:spLocks noChangeArrowheads="1"/>
            </p:cNvSpPr>
            <p:nvPr/>
          </p:nvSpPr>
          <p:spPr bwMode="auto">
            <a:xfrm>
              <a:off x="4752" y="1776"/>
              <a:ext cx="912" cy="252"/>
            </a:xfrm>
            <a:prstGeom prst="rect">
              <a:avLst/>
            </a:prstGeom>
            <a:noFill/>
            <a:ln w="9525">
              <a:noFill/>
              <a:miter lim="800000"/>
              <a:headEnd/>
              <a:tailEnd/>
            </a:ln>
          </p:spPr>
          <p:txBody>
            <a:bodyPr wrap="square">
              <a:spAutoFit/>
            </a:bodyPr>
            <a:lstStyle/>
            <a:p>
              <a:pPr>
                <a:spcBef>
                  <a:spcPct val="50000"/>
                </a:spcBef>
              </a:pPr>
              <a:r>
                <a:rPr lang="en-US" sz="1350" b="1" dirty="0" err="1">
                  <a:solidFill>
                    <a:srgbClr val="FF3300"/>
                  </a:solidFill>
                </a:rPr>
                <a:t>pôlipeptit</a:t>
              </a:r>
              <a:endParaRPr lang="en-US" sz="1350" b="1" dirty="0">
                <a:solidFill>
                  <a:srgbClr val="FF3300"/>
                </a:solidFill>
              </a:endParaRPr>
            </a:p>
          </p:txBody>
        </p:sp>
      </p:grpSp>
      <p:sp>
        <p:nvSpPr>
          <p:cNvPr id="5127" name="Text Box 100"/>
          <p:cNvSpPr txBox="1">
            <a:spLocks noChangeArrowheads="1"/>
          </p:cNvSpPr>
          <p:nvPr/>
        </p:nvSpPr>
        <p:spPr bwMode="auto">
          <a:xfrm>
            <a:off x="609600" y="984647"/>
            <a:ext cx="228600" cy="369332"/>
          </a:xfrm>
          <a:prstGeom prst="rect">
            <a:avLst/>
          </a:prstGeom>
          <a:solidFill>
            <a:srgbClr val="FF3300"/>
          </a:solidFill>
          <a:ln w="9525">
            <a:noFill/>
            <a:miter lim="800000"/>
            <a:headEnd/>
            <a:tailEnd/>
          </a:ln>
        </p:spPr>
        <p:txBody>
          <a:bodyPr>
            <a:spAutoFit/>
          </a:bodyPr>
          <a:lstStyle/>
          <a:p>
            <a:pPr>
              <a:spcBef>
                <a:spcPct val="50000"/>
              </a:spcBef>
            </a:pPr>
            <a:r>
              <a:rPr lang="en-US" b="1">
                <a:solidFill>
                  <a:srgbClr val="FFFF00"/>
                </a:solidFill>
              </a:rPr>
              <a:t>I</a:t>
            </a:r>
          </a:p>
        </p:txBody>
      </p:sp>
      <p:grpSp>
        <p:nvGrpSpPr>
          <p:cNvPr id="7" name="Group 112"/>
          <p:cNvGrpSpPr>
            <a:grpSpLocks/>
          </p:cNvGrpSpPr>
          <p:nvPr/>
        </p:nvGrpSpPr>
        <p:grpSpPr bwMode="auto">
          <a:xfrm>
            <a:off x="2895600" y="766764"/>
            <a:ext cx="4000500" cy="660797"/>
            <a:chOff x="1968" y="772"/>
            <a:chExt cx="3360" cy="555"/>
          </a:xfrm>
        </p:grpSpPr>
        <p:sp>
          <p:nvSpPr>
            <p:cNvPr id="5170" name="Line 16"/>
            <p:cNvSpPr>
              <a:spLocks noChangeShapeType="1"/>
            </p:cNvSpPr>
            <p:nvPr/>
          </p:nvSpPr>
          <p:spPr bwMode="auto">
            <a:xfrm>
              <a:off x="1968" y="1056"/>
              <a:ext cx="672" cy="0"/>
            </a:xfrm>
            <a:prstGeom prst="line">
              <a:avLst/>
            </a:prstGeom>
            <a:noFill/>
            <a:ln w="28575">
              <a:solidFill>
                <a:srgbClr val="0000FF"/>
              </a:solidFill>
              <a:round/>
              <a:headEnd/>
              <a:tailEnd type="triangle" w="med" len="med"/>
            </a:ln>
          </p:spPr>
          <p:txBody>
            <a:bodyPr/>
            <a:lstStyle/>
            <a:p>
              <a:endParaRPr lang="en-US" sz="1350"/>
            </a:p>
          </p:txBody>
        </p:sp>
        <p:sp>
          <p:nvSpPr>
            <p:cNvPr id="5171" name="Line 18"/>
            <p:cNvSpPr>
              <a:spLocks noChangeShapeType="1"/>
            </p:cNvSpPr>
            <p:nvPr/>
          </p:nvSpPr>
          <p:spPr bwMode="auto">
            <a:xfrm>
              <a:off x="3216" y="806"/>
              <a:ext cx="1488" cy="0"/>
            </a:xfrm>
            <a:prstGeom prst="line">
              <a:avLst/>
            </a:prstGeom>
            <a:noFill/>
            <a:ln w="57150" cmpd="dbl">
              <a:solidFill>
                <a:srgbClr val="0000FF"/>
              </a:solidFill>
              <a:round/>
              <a:headEnd/>
              <a:tailEnd/>
            </a:ln>
          </p:spPr>
          <p:txBody>
            <a:bodyPr/>
            <a:lstStyle/>
            <a:p>
              <a:endParaRPr lang="en-US" sz="1350"/>
            </a:p>
          </p:txBody>
        </p:sp>
        <p:sp>
          <p:nvSpPr>
            <p:cNvPr id="5172" name="Text Box 19"/>
            <p:cNvSpPr txBox="1">
              <a:spLocks noChangeArrowheads="1"/>
            </p:cNvSpPr>
            <p:nvPr/>
          </p:nvSpPr>
          <p:spPr bwMode="auto">
            <a:xfrm>
              <a:off x="3264" y="772"/>
              <a:ext cx="1632" cy="271"/>
            </a:xfrm>
            <a:prstGeom prst="rect">
              <a:avLst/>
            </a:prstGeom>
            <a:noFill/>
            <a:ln w="9525">
              <a:noFill/>
              <a:miter lim="800000"/>
              <a:headEnd/>
              <a:tailEnd/>
            </a:ln>
          </p:spPr>
          <p:txBody>
            <a:bodyPr>
              <a:spAutoFit/>
            </a:bodyPr>
            <a:lstStyle/>
            <a:p>
              <a:pPr>
                <a:spcBef>
                  <a:spcPct val="50000"/>
                </a:spcBef>
              </a:pPr>
              <a:r>
                <a:rPr lang="en-US" sz="1500" b="1"/>
                <a:t>A T G </a:t>
              </a:r>
              <a:r>
                <a:rPr lang="en-US" sz="1500" b="1">
                  <a:solidFill>
                    <a:srgbClr val="0000FF"/>
                  </a:solidFill>
                </a:rPr>
                <a:t>G</a:t>
              </a:r>
              <a:r>
                <a:rPr lang="en-US" sz="1500" b="1">
                  <a:solidFill>
                    <a:srgbClr val="FF3300"/>
                  </a:solidFill>
                </a:rPr>
                <a:t> A A </a:t>
              </a:r>
              <a:r>
                <a:rPr lang="en-US" sz="1500" b="1">
                  <a:solidFill>
                    <a:srgbClr val="FF0000"/>
                  </a:solidFill>
                </a:rPr>
                <a:t>G</a:t>
              </a:r>
              <a:r>
                <a:rPr lang="en-US" sz="1500" b="1">
                  <a:solidFill>
                    <a:srgbClr val="FF3300"/>
                  </a:solidFill>
                </a:rPr>
                <a:t> </a:t>
              </a:r>
              <a:r>
                <a:rPr lang="en-US" sz="1500" b="1"/>
                <a:t>T T T</a:t>
              </a:r>
            </a:p>
          </p:txBody>
        </p:sp>
        <p:sp>
          <p:nvSpPr>
            <p:cNvPr id="5173" name="Line 20"/>
            <p:cNvSpPr>
              <a:spLocks noChangeShapeType="1"/>
            </p:cNvSpPr>
            <p:nvPr/>
          </p:nvSpPr>
          <p:spPr bwMode="auto">
            <a:xfrm>
              <a:off x="3216" y="1286"/>
              <a:ext cx="1488" cy="0"/>
            </a:xfrm>
            <a:prstGeom prst="line">
              <a:avLst/>
            </a:prstGeom>
            <a:noFill/>
            <a:ln w="57150" cmpd="dbl">
              <a:solidFill>
                <a:srgbClr val="0000FF"/>
              </a:solidFill>
              <a:round/>
              <a:headEnd/>
              <a:tailEnd/>
            </a:ln>
          </p:spPr>
          <p:txBody>
            <a:bodyPr/>
            <a:lstStyle/>
            <a:p>
              <a:endParaRPr lang="en-US" sz="1350"/>
            </a:p>
          </p:txBody>
        </p:sp>
        <p:sp>
          <p:nvSpPr>
            <p:cNvPr id="5174" name="Text Box 21"/>
            <p:cNvSpPr txBox="1">
              <a:spLocks noChangeArrowheads="1"/>
            </p:cNvSpPr>
            <p:nvPr/>
          </p:nvSpPr>
          <p:spPr bwMode="auto">
            <a:xfrm>
              <a:off x="3264" y="1056"/>
              <a:ext cx="1632" cy="271"/>
            </a:xfrm>
            <a:prstGeom prst="rect">
              <a:avLst/>
            </a:prstGeom>
            <a:noFill/>
            <a:ln w="9525">
              <a:noFill/>
              <a:miter lim="800000"/>
              <a:headEnd/>
              <a:tailEnd/>
            </a:ln>
          </p:spPr>
          <p:txBody>
            <a:bodyPr>
              <a:spAutoFit/>
            </a:bodyPr>
            <a:lstStyle/>
            <a:p>
              <a:pPr>
                <a:spcBef>
                  <a:spcPct val="50000"/>
                </a:spcBef>
              </a:pPr>
              <a:r>
                <a:rPr lang="en-US" sz="1500" b="1"/>
                <a:t>T A X  </a:t>
              </a:r>
              <a:r>
                <a:rPr lang="en-US" sz="1500" b="1">
                  <a:solidFill>
                    <a:srgbClr val="0000FF"/>
                  </a:solidFill>
                </a:rPr>
                <a:t>X</a:t>
              </a:r>
              <a:r>
                <a:rPr lang="en-US" sz="1500" b="1">
                  <a:solidFill>
                    <a:srgbClr val="FF3300"/>
                  </a:solidFill>
                </a:rPr>
                <a:t> T</a:t>
              </a:r>
              <a:r>
                <a:rPr lang="en-US" sz="1500" b="1"/>
                <a:t> </a:t>
              </a:r>
              <a:r>
                <a:rPr lang="en-US" sz="1500" b="1">
                  <a:solidFill>
                    <a:srgbClr val="FF3300"/>
                  </a:solidFill>
                </a:rPr>
                <a:t>T</a:t>
              </a:r>
              <a:r>
                <a:rPr lang="en-US" sz="1500" b="1">
                  <a:solidFill>
                    <a:srgbClr val="FF0000"/>
                  </a:solidFill>
                </a:rPr>
                <a:t> X </a:t>
              </a:r>
              <a:r>
                <a:rPr lang="en-US" sz="1500" b="1"/>
                <a:t>A A A</a:t>
              </a:r>
            </a:p>
          </p:txBody>
        </p:sp>
        <p:sp>
          <p:nvSpPr>
            <p:cNvPr id="5175" name="Text Box 38"/>
            <p:cNvSpPr txBox="1">
              <a:spLocks noChangeArrowheads="1"/>
            </p:cNvSpPr>
            <p:nvPr/>
          </p:nvSpPr>
          <p:spPr bwMode="auto">
            <a:xfrm>
              <a:off x="4800" y="864"/>
              <a:ext cx="528" cy="252"/>
            </a:xfrm>
            <a:prstGeom prst="rect">
              <a:avLst/>
            </a:prstGeom>
            <a:noFill/>
            <a:ln w="9525">
              <a:noFill/>
              <a:miter lim="800000"/>
              <a:headEnd/>
              <a:tailEnd/>
            </a:ln>
          </p:spPr>
          <p:txBody>
            <a:bodyPr>
              <a:spAutoFit/>
            </a:bodyPr>
            <a:lstStyle/>
            <a:p>
              <a:pPr>
                <a:spcBef>
                  <a:spcPct val="50000"/>
                </a:spcBef>
              </a:pPr>
              <a:r>
                <a:rPr lang="en-US" sz="1350" b="1">
                  <a:solidFill>
                    <a:srgbClr val="0000FF"/>
                  </a:solidFill>
                </a:rPr>
                <a:t>ADN</a:t>
              </a:r>
            </a:p>
          </p:txBody>
        </p:sp>
        <p:sp>
          <p:nvSpPr>
            <p:cNvPr id="5176" name="Text Box 101"/>
            <p:cNvSpPr txBox="1">
              <a:spLocks noChangeArrowheads="1"/>
            </p:cNvSpPr>
            <p:nvPr/>
          </p:nvSpPr>
          <p:spPr bwMode="auto">
            <a:xfrm>
              <a:off x="2736" y="912"/>
              <a:ext cx="384" cy="310"/>
            </a:xfrm>
            <a:prstGeom prst="rect">
              <a:avLst/>
            </a:prstGeom>
            <a:solidFill>
              <a:srgbClr val="FF3300"/>
            </a:solidFill>
            <a:ln w="9525">
              <a:noFill/>
              <a:miter lim="800000"/>
              <a:headEnd/>
              <a:tailEnd/>
            </a:ln>
          </p:spPr>
          <p:txBody>
            <a:bodyPr>
              <a:spAutoFit/>
            </a:bodyPr>
            <a:lstStyle/>
            <a:p>
              <a:pPr algn="ctr">
                <a:spcBef>
                  <a:spcPct val="50000"/>
                </a:spcBef>
              </a:pPr>
              <a:r>
                <a:rPr lang="en-US" b="1">
                  <a:solidFill>
                    <a:srgbClr val="FFFF00"/>
                  </a:solidFill>
                </a:rPr>
                <a:t>IV</a:t>
              </a:r>
            </a:p>
          </p:txBody>
        </p:sp>
      </p:grpSp>
      <p:sp>
        <p:nvSpPr>
          <p:cNvPr id="5130" name="Text Box 103"/>
          <p:cNvSpPr txBox="1">
            <a:spLocks noChangeArrowheads="1"/>
          </p:cNvSpPr>
          <p:nvPr/>
        </p:nvSpPr>
        <p:spPr bwMode="auto">
          <a:xfrm>
            <a:off x="4171949" y="3562350"/>
            <a:ext cx="755431" cy="307777"/>
          </a:xfrm>
          <a:prstGeom prst="rect">
            <a:avLst/>
          </a:prstGeom>
          <a:noFill/>
          <a:ln w="9525">
            <a:noFill/>
            <a:miter lim="800000"/>
            <a:headEnd/>
            <a:tailEnd/>
          </a:ln>
        </p:spPr>
        <p:txBody>
          <a:bodyPr wrap="square">
            <a:spAutoFit/>
          </a:bodyPr>
          <a:lstStyle/>
          <a:p>
            <a:pPr>
              <a:spcBef>
                <a:spcPct val="50000"/>
              </a:spcBef>
            </a:pPr>
            <a:endParaRPr lang="en-US" sz="1400" i="1"/>
          </a:p>
        </p:txBody>
      </p:sp>
      <p:grpSp>
        <p:nvGrpSpPr>
          <p:cNvPr id="12" name="Group 113"/>
          <p:cNvGrpSpPr>
            <a:grpSpLocks/>
          </p:cNvGrpSpPr>
          <p:nvPr/>
        </p:nvGrpSpPr>
        <p:grpSpPr bwMode="auto">
          <a:xfrm>
            <a:off x="4381500" y="1595444"/>
            <a:ext cx="2628900" cy="323851"/>
            <a:chOff x="3264" y="1468"/>
            <a:chExt cx="2208" cy="272"/>
          </a:xfrm>
        </p:grpSpPr>
        <p:sp>
          <p:nvSpPr>
            <p:cNvPr id="5150" name="Text Box 22"/>
            <p:cNvSpPr txBox="1">
              <a:spLocks noChangeArrowheads="1"/>
            </p:cNvSpPr>
            <p:nvPr/>
          </p:nvSpPr>
          <p:spPr bwMode="auto">
            <a:xfrm>
              <a:off x="3264" y="1468"/>
              <a:ext cx="1776" cy="271"/>
            </a:xfrm>
            <a:prstGeom prst="rect">
              <a:avLst/>
            </a:prstGeom>
            <a:noFill/>
            <a:ln w="9525">
              <a:noFill/>
              <a:miter lim="800000"/>
              <a:headEnd/>
              <a:tailEnd/>
            </a:ln>
          </p:spPr>
          <p:txBody>
            <a:bodyPr>
              <a:spAutoFit/>
            </a:bodyPr>
            <a:lstStyle/>
            <a:p>
              <a:pPr>
                <a:spcBef>
                  <a:spcPct val="50000"/>
                </a:spcBef>
              </a:pPr>
              <a:r>
                <a:rPr lang="en-US" sz="1500" b="1"/>
                <a:t>A U G </a:t>
              </a:r>
              <a:r>
                <a:rPr lang="en-US" sz="1500" b="1">
                  <a:solidFill>
                    <a:srgbClr val="FF3300"/>
                  </a:solidFill>
                </a:rPr>
                <a:t>G A A</a:t>
              </a:r>
              <a:r>
                <a:rPr lang="en-US" sz="1500" b="1"/>
                <a:t> </a:t>
              </a:r>
              <a:r>
                <a:rPr lang="en-US" sz="1500" b="1">
                  <a:solidFill>
                    <a:srgbClr val="0000FF"/>
                  </a:solidFill>
                </a:rPr>
                <a:t>G U U </a:t>
              </a:r>
              <a:r>
                <a:rPr lang="en-US" sz="1500" b="1"/>
                <a:t>U</a:t>
              </a:r>
            </a:p>
          </p:txBody>
        </p:sp>
        <p:sp>
          <p:nvSpPr>
            <p:cNvPr id="5151" name="Line 23"/>
            <p:cNvSpPr>
              <a:spLocks noChangeShapeType="1"/>
            </p:cNvSpPr>
            <p:nvPr/>
          </p:nvSpPr>
          <p:spPr bwMode="auto">
            <a:xfrm>
              <a:off x="3264" y="1478"/>
              <a:ext cx="1488" cy="0"/>
            </a:xfrm>
            <a:prstGeom prst="line">
              <a:avLst/>
            </a:prstGeom>
            <a:noFill/>
            <a:ln w="28575">
              <a:solidFill>
                <a:srgbClr val="FF3300"/>
              </a:solidFill>
              <a:round/>
              <a:headEnd/>
              <a:tailEnd/>
            </a:ln>
          </p:spPr>
          <p:txBody>
            <a:bodyPr/>
            <a:lstStyle/>
            <a:p>
              <a:endParaRPr lang="en-US" sz="1350"/>
            </a:p>
          </p:txBody>
        </p:sp>
        <p:sp>
          <p:nvSpPr>
            <p:cNvPr id="5152" name="Text Box 39"/>
            <p:cNvSpPr txBox="1">
              <a:spLocks noChangeArrowheads="1"/>
            </p:cNvSpPr>
            <p:nvPr/>
          </p:nvSpPr>
          <p:spPr bwMode="auto">
            <a:xfrm>
              <a:off x="4848" y="1488"/>
              <a:ext cx="624" cy="252"/>
            </a:xfrm>
            <a:prstGeom prst="rect">
              <a:avLst/>
            </a:prstGeom>
            <a:noFill/>
            <a:ln w="9525">
              <a:noFill/>
              <a:miter lim="800000"/>
              <a:headEnd/>
              <a:tailEnd/>
            </a:ln>
          </p:spPr>
          <p:txBody>
            <a:bodyPr>
              <a:spAutoFit/>
            </a:bodyPr>
            <a:lstStyle/>
            <a:p>
              <a:pPr>
                <a:spcBef>
                  <a:spcPct val="50000"/>
                </a:spcBef>
              </a:pPr>
              <a:endParaRPr lang="en-US" sz="1350" b="1">
                <a:solidFill>
                  <a:srgbClr val="0000FF"/>
                </a:solidFill>
              </a:endParaRPr>
            </a:p>
          </p:txBody>
        </p:sp>
        <p:sp>
          <p:nvSpPr>
            <p:cNvPr id="5153" name="Text Box 111"/>
            <p:cNvSpPr txBox="1">
              <a:spLocks noChangeArrowheads="1"/>
            </p:cNvSpPr>
            <p:nvPr/>
          </p:nvSpPr>
          <p:spPr bwMode="auto">
            <a:xfrm>
              <a:off x="4848" y="1488"/>
              <a:ext cx="624" cy="252"/>
            </a:xfrm>
            <a:prstGeom prst="rect">
              <a:avLst/>
            </a:prstGeom>
            <a:noFill/>
            <a:ln w="9525">
              <a:noFill/>
              <a:miter lim="800000"/>
              <a:headEnd/>
              <a:tailEnd/>
            </a:ln>
          </p:spPr>
          <p:txBody>
            <a:bodyPr>
              <a:spAutoFit/>
            </a:bodyPr>
            <a:lstStyle/>
            <a:p>
              <a:pPr>
                <a:spcBef>
                  <a:spcPct val="50000"/>
                </a:spcBef>
              </a:pPr>
              <a:r>
                <a:rPr lang="en-US" sz="1350" b="1">
                  <a:solidFill>
                    <a:srgbClr val="0000FF"/>
                  </a:solidFill>
                </a:rPr>
                <a:t>mARN</a:t>
              </a:r>
            </a:p>
          </p:txBody>
        </p:sp>
      </p:grpSp>
      <p:sp>
        <p:nvSpPr>
          <p:cNvPr id="8324" name="Text Box 132"/>
          <p:cNvSpPr txBox="1">
            <a:spLocks noChangeArrowheads="1"/>
          </p:cNvSpPr>
          <p:nvPr/>
        </p:nvSpPr>
        <p:spPr bwMode="auto">
          <a:xfrm>
            <a:off x="2952750" y="762000"/>
            <a:ext cx="628650" cy="323165"/>
          </a:xfrm>
          <a:prstGeom prst="rect">
            <a:avLst/>
          </a:prstGeom>
          <a:noFill/>
          <a:ln w="9525">
            <a:noFill/>
            <a:miter lim="800000"/>
            <a:headEnd/>
            <a:tailEnd/>
          </a:ln>
        </p:spPr>
        <p:txBody>
          <a:bodyPr>
            <a:spAutoFit/>
          </a:bodyPr>
          <a:lstStyle/>
          <a:p>
            <a:pPr>
              <a:spcBef>
                <a:spcPct val="50000"/>
              </a:spcBef>
            </a:pPr>
            <a:r>
              <a:rPr lang="en-US" sz="1500" b="1">
                <a:solidFill>
                  <a:srgbClr val="0000FF"/>
                </a:solidFill>
              </a:rPr>
              <a:t>ADN</a:t>
            </a:r>
          </a:p>
        </p:txBody>
      </p:sp>
      <p:sp>
        <p:nvSpPr>
          <p:cNvPr id="8325" name="Text Box 133"/>
          <p:cNvSpPr txBox="1">
            <a:spLocks noChangeArrowheads="1"/>
          </p:cNvSpPr>
          <p:nvPr/>
        </p:nvSpPr>
        <p:spPr bwMode="auto">
          <a:xfrm>
            <a:off x="3181350" y="1508016"/>
            <a:ext cx="914400" cy="323165"/>
          </a:xfrm>
          <a:prstGeom prst="rect">
            <a:avLst/>
          </a:prstGeom>
          <a:noFill/>
          <a:ln w="9525">
            <a:noFill/>
            <a:miter lim="800000"/>
            <a:headEnd/>
            <a:tailEnd/>
          </a:ln>
        </p:spPr>
        <p:txBody>
          <a:bodyPr>
            <a:spAutoFit/>
          </a:bodyPr>
          <a:lstStyle/>
          <a:p>
            <a:pPr>
              <a:spcBef>
                <a:spcPct val="50000"/>
              </a:spcBef>
            </a:pPr>
            <a:r>
              <a:rPr lang="en-US" sz="1500" b="1">
                <a:solidFill>
                  <a:srgbClr val="0000FF"/>
                </a:solidFill>
              </a:rPr>
              <a:t>mARN</a:t>
            </a:r>
          </a:p>
        </p:txBody>
      </p:sp>
      <p:sp>
        <p:nvSpPr>
          <p:cNvPr id="8326" name="Text Box 134"/>
          <p:cNvSpPr txBox="1">
            <a:spLocks noChangeArrowheads="1"/>
          </p:cNvSpPr>
          <p:nvPr/>
        </p:nvSpPr>
        <p:spPr bwMode="auto">
          <a:xfrm>
            <a:off x="3067050" y="1905000"/>
            <a:ext cx="1257300" cy="323165"/>
          </a:xfrm>
          <a:prstGeom prst="rect">
            <a:avLst/>
          </a:prstGeom>
          <a:noFill/>
          <a:ln w="9525">
            <a:noFill/>
            <a:miter lim="800000"/>
            <a:headEnd/>
            <a:tailEnd/>
          </a:ln>
        </p:spPr>
        <p:txBody>
          <a:bodyPr>
            <a:spAutoFit/>
          </a:bodyPr>
          <a:lstStyle/>
          <a:p>
            <a:pPr>
              <a:spcBef>
                <a:spcPct val="50000"/>
              </a:spcBef>
            </a:pPr>
            <a:r>
              <a:rPr lang="en-US" sz="1500" b="1">
                <a:solidFill>
                  <a:srgbClr val="FF3300"/>
                </a:solidFill>
              </a:rPr>
              <a:t>pôlipeptit</a:t>
            </a:r>
          </a:p>
        </p:txBody>
      </p:sp>
      <p:sp>
        <p:nvSpPr>
          <p:cNvPr id="77" name="Rectangle 76"/>
          <p:cNvSpPr/>
          <p:nvPr/>
        </p:nvSpPr>
        <p:spPr>
          <a:xfrm>
            <a:off x="723900" y="2327955"/>
            <a:ext cx="2286000" cy="1200329"/>
          </a:xfrm>
          <a:prstGeom prst="rect">
            <a:avLst/>
          </a:prstGeom>
        </p:spPr>
        <p:txBody>
          <a:bodyPr wrap="square">
            <a:spAutoFit/>
          </a:bodyPr>
          <a:lstStyle/>
          <a:p>
            <a:r>
              <a:rPr lang="pt-BR" b="1" dirty="0">
                <a:latin typeface="Times New Roman" panose="02020603050405020304" pitchFamily="18" charset="0"/>
                <a:cs typeface="Times New Roman" panose="02020603050405020304" pitchFamily="18" charset="0"/>
              </a:rPr>
              <a:t>Gen ban đầu có:</a:t>
            </a:r>
          </a:p>
          <a:p>
            <a:r>
              <a:rPr lang="pt-BR" b="1" dirty="0">
                <a:latin typeface="Times New Roman" panose="02020603050405020304" pitchFamily="18" charset="0"/>
                <a:cs typeface="Times New Roman" panose="02020603050405020304" pitchFamily="18" charset="0"/>
              </a:rPr>
              <a:t>N = 18</a:t>
            </a:r>
          </a:p>
          <a:p>
            <a:r>
              <a:rPr lang="pt-BR" b="1" dirty="0">
                <a:latin typeface="Times New Roman" panose="02020603050405020304" pitchFamily="18" charset="0"/>
                <a:cs typeface="Times New Roman" panose="02020603050405020304" pitchFamily="18" charset="0"/>
              </a:rPr>
              <a:t>L = 30,6 Ăngstrong</a:t>
            </a:r>
          </a:p>
          <a:p>
            <a:r>
              <a:rPr lang="pt-BR" b="1" dirty="0">
                <a:latin typeface="Times New Roman" panose="02020603050405020304" pitchFamily="18" charset="0"/>
                <a:cs typeface="Times New Roman" panose="02020603050405020304" pitchFamily="18" charset="0"/>
              </a:rPr>
              <a:t>H = 20</a:t>
            </a:r>
            <a:endParaRPr lang="en-US" b="1" dirty="0">
              <a:latin typeface="Times New Roman" pitchFamily="18" charset="0"/>
              <a:cs typeface="Times New Roman" pitchFamily="18" charset="0"/>
            </a:endParaRPr>
          </a:p>
        </p:txBody>
      </p:sp>
      <p:sp>
        <p:nvSpPr>
          <p:cNvPr id="78" name="Rectangle 77"/>
          <p:cNvSpPr/>
          <p:nvPr/>
        </p:nvSpPr>
        <p:spPr>
          <a:xfrm>
            <a:off x="3609975" y="2327955"/>
            <a:ext cx="2114550" cy="1200329"/>
          </a:xfrm>
          <a:prstGeom prst="rect">
            <a:avLst/>
          </a:prstGeom>
        </p:spPr>
        <p:txBody>
          <a:bodyPr wrap="square">
            <a:spAutoFit/>
          </a:bodyPr>
          <a:lstStyle/>
          <a:p>
            <a:r>
              <a:rPr lang="pt-BR" b="1" dirty="0">
                <a:latin typeface="Times New Roman" panose="02020603050405020304" pitchFamily="18" charset="0"/>
                <a:cs typeface="Times New Roman" panose="02020603050405020304" pitchFamily="18" charset="0"/>
              </a:rPr>
              <a:t>Gen sau đột biến:</a:t>
            </a:r>
          </a:p>
          <a:p>
            <a:r>
              <a:rPr lang="pt-BR" b="1" dirty="0">
                <a:latin typeface="Times New Roman" panose="02020603050405020304" pitchFamily="18" charset="0"/>
                <a:cs typeface="Times New Roman" panose="02020603050405020304" pitchFamily="18" charset="0"/>
              </a:rPr>
              <a:t>                          N = </a:t>
            </a:r>
          </a:p>
          <a:p>
            <a:r>
              <a:rPr lang="pt-BR" b="1" dirty="0">
                <a:latin typeface="Times New Roman" panose="02020603050405020304" pitchFamily="18" charset="0"/>
                <a:cs typeface="Times New Roman" panose="02020603050405020304" pitchFamily="18" charset="0"/>
              </a:rPr>
              <a:t>                          L = </a:t>
            </a:r>
          </a:p>
          <a:p>
            <a:r>
              <a:rPr lang="pt-BR" b="1" dirty="0">
                <a:latin typeface="Times New Roman" panose="02020603050405020304" pitchFamily="18" charset="0"/>
                <a:cs typeface="Times New Roman" panose="02020603050405020304" pitchFamily="18" charset="0"/>
              </a:rPr>
              <a:t>                          H = </a:t>
            </a:r>
            <a:endParaRPr lang="en-US" b="1" dirty="0">
              <a:latin typeface="Times New Roman" pitchFamily="18" charset="0"/>
              <a:cs typeface="Times New Roman" pitchFamily="18" charset="0"/>
            </a:endParaRPr>
          </a:p>
        </p:txBody>
      </p:sp>
      <p:sp>
        <p:nvSpPr>
          <p:cNvPr id="79" name="Rectangle 78"/>
          <p:cNvSpPr/>
          <p:nvPr/>
        </p:nvSpPr>
        <p:spPr>
          <a:xfrm>
            <a:off x="5638800" y="2305050"/>
            <a:ext cx="1485900" cy="1477328"/>
          </a:xfrm>
          <a:prstGeom prst="rect">
            <a:avLst/>
          </a:prstGeom>
        </p:spPr>
        <p:txBody>
          <a:bodyPr wrap="square">
            <a:spAutoFit/>
          </a:bodyPr>
          <a:lstStyle/>
          <a:p>
            <a:r>
              <a:rPr lang="pt-BR" b="1" dirty="0">
                <a:latin typeface="Times New Roman" panose="02020603050405020304" pitchFamily="18" charset="0"/>
                <a:cs typeface="Times New Roman" panose="02020603050405020304" pitchFamily="18" charset="0"/>
              </a:rPr>
              <a:t>                          20</a:t>
            </a:r>
          </a:p>
          <a:p>
            <a:r>
              <a:rPr lang="pt-BR" b="1" dirty="0">
                <a:latin typeface="Times New Roman" panose="02020603050405020304" pitchFamily="18" charset="0"/>
                <a:cs typeface="Times New Roman" panose="02020603050405020304" pitchFamily="18" charset="0"/>
              </a:rPr>
              <a:t>34 Ăngstrong</a:t>
            </a:r>
          </a:p>
          <a:p>
            <a:r>
              <a:rPr lang="pt-BR" b="1" dirty="0">
                <a:latin typeface="Times New Roman" panose="02020603050405020304" pitchFamily="18" charset="0"/>
                <a:cs typeface="Times New Roman" panose="02020603050405020304" pitchFamily="18" charset="0"/>
              </a:rPr>
              <a:t>23 </a:t>
            </a:r>
            <a:endParaRPr lang="en-US" b="1" dirty="0">
              <a:latin typeface="Times New Roman" pitchFamily="18" charset="0"/>
              <a:cs typeface="Times New Roman" pitchFamily="18" charset="0"/>
            </a:endParaRPr>
          </a:p>
        </p:txBody>
      </p:sp>
      <p:sp>
        <p:nvSpPr>
          <p:cNvPr id="5" name="Rectangle 4"/>
          <p:cNvSpPr/>
          <p:nvPr/>
        </p:nvSpPr>
        <p:spPr>
          <a:xfrm>
            <a:off x="152400" y="3600450"/>
            <a:ext cx="8763000" cy="1569660"/>
          </a:xfrm>
          <a:prstGeom prst="rect">
            <a:avLst/>
          </a:prstGeom>
        </p:spPr>
        <p:txBody>
          <a:bodyPr wrap="square">
            <a:spAutoFit/>
          </a:bodyPr>
          <a:lstStyle/>
          <a:p>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Khi</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đột</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biến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thêm</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một</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cặp</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nuclêôtit</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trong</a:t>
            </a:r>
            <a:r>
              <a:rPr lang="en-US" sz="2400" dirty="0">
                <a:solidFill>
                  <a:srgbClr val="C00000"/>
                </a:solidFill>
                <a:latin typeface="Times New Roman" panose="02020603050405020304" pitchFamily="18" charset="0"/>
                <a:ea typeface="Times New Roman" panose="02020603050405020304" pitchFamily="18" charset="0"/>
              </a:rPr>
              <a:t> gen </a:t>
            </a:r>
            <a:r>
              <a:rPr lang="en-US" sz="2400" dirty="0" err="1">
                <a:solidFill>
                  <a:srgbClr val="C00000"/>
                </a:solidFill>
                <a:latin typeface="Times New Roman" panose="02020603050405020304" pitchFamily="18" charset="0"/>
                <a:ea typeface="Times New Roman" panose="02020603050405020304" pitchFamily="18" charset="0"/>
              </a:rPr>
              <a:t>sẽ</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dẫn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đến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mã</a:t>
            </a:r>
            <a:r>
              <a:rPr lang="en-US" sz="2400" dirty="0">
                <a:solidFill>
                  <a:srgbClr val="C00000"/>
                </a:solidFill>
                <a:latin typeface="Times New Roman" panose="02020603050405020304" pitchFamily="18" charset="0"/>
                <a:ea typeface="Times New Roman" panose="02020603050405020304" pitchFamily="18" charset="0"/>
              </a:rPr>
              <a:t> di </a:t>
            </a:r>
            <a:r>
              <a:rPr lang="en-US" sz="2400" dirty="0" err="1">
                <a:solidFill>
                  <a:srgbClr val="C00000"/>
                </a:solidFill>
                <a:latin typeface="Times New Roman" panose="02020603050405020304" pitchFamily="18" charset="0"/>
                <a:ea typeface="Times New Roman" panose="02020603050405020304" pitchFamily="18" charset="0"/>
              </a:rPr>
              <a:t>truyền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được</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đọc</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sai</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kể</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từ</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vị</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trí</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xảy</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ra</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đột</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biến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dẫn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đến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làm</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thay</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đổi</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trình</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tự</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axit</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amin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trong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chuỗi</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pôlipeptit</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và</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làm</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thay</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đổi</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chức</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năng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của</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prôtêin</a:t>
            </a:r>
            <a:r>
              <a:rPr lang="en-US" sz="2400" dirty="0">
                <a:solidFill>
                  <a:srgbClr val="C00000"/>
                </a:solidFill>
                <a:latin typeface="Times New Roman" panose="02020603050405020304" pitchFamily="18" charset="0"/>
                <a:ea typeface="Times New Roman" panose="02020603050405020304" pitchFamily="18" charset="0"/>
              </a:rPr>
              <a:t>.</a:t>
            </a:r>
            <a:endParaRPr lang="en-US" sz="2400" dirty="0">
              <a:solidFill>
                <a:srgbClr val="C00000"/>
              </a:solidFill>
            </a:endParaRPr>
          </a:p>
        </p:txBody>
      </p:sp>
      <p:sp>
        <p:nvSpPr>
          <p:cNvPr id="6" name="Rectangle 5"/>
          <p:cNvSpPr/>
          <p:nvPr/>
        </p:nvSpPr>
        <p:spPr>
          <a:xfrm>
            <a:off x="609600" y="133350"/>
            <a:ext cx="3704860" cy="369332"/>
          </a:xfrm>
          <a:prstGeom prst="rect">
            <a:avLst/>
          </a:prstGeom>
        </p:spPr>
        <p:txBody>
          <a:bodyPr wrap="none">
            <a:spAutoFit/>
          </a:bodyPr>
          <a:lstStyle/>
          <a:p>
            <a:r>
              <a:rPr lang="en-US" b="1" dirty="0">
                <a:solidFill>
                  <a:srgbClr val="C00000"/>
                </a:solidFill>
                <a:latin typeface="Times New Roman" panose="02020603050405020304" pitchFamily="18" charset="0"/>
                <a:ea typeface="Times New Roman" panose="02020603050405020304" pitchFamily="18" charset="0"/>
              </a:rPr>
              <a:t>b. </a:t>
            </a:r>
            <a:r>
              <a:rPr lang="en-US" b="1" dirty="0" err="1">
                <a:solidFill>
                  <a:srgbClr val="C00000"/>
                </a:solidFill>
                <a:latin typeface="Times New Roman" panose="02020603050405020304" pitchFamily="18" charset="0"/>
                <a:ea typeface="Times New Roman" panose="02020603050405020304" pitchFamily="18" charset="0"/>
              </a:rPr>
              <a:t>Đột</a:t>
            </a:r>
            <a:r>
              <a:rPr lang="en-US" b="1" dirty="0">
                <a:solidFill>
                  <a:srgbClr val="C00000"/>
                </a:solidFill>
                <a:latin typeface="Times New Roman" panose="02020603050405020304" pitchFamily="18" charset="0"/>
                <a:ea typeface="Times New Roman" panose="02020603050405020304" pitchFamily="18" charset="0"/>
              </a:rPr>
              <a:t> </a:t>
            </a:r>
            <a:r>
              <a:rPr lang="en-US" b="1" dirty="0" err="1">
                <a:solidFill>
                  <a:srgbClr val="C00000"/>
                </a:solidFill>
                <a:latin typeface="Times New Roman" panose="02020603050405020304" pitchFamily="18" charset="0"/>
                <a:ea typeface="Times New Roman" panose="02020603050405020304" pitchFamily="18" charset="0"/>
              </a:rPr>
              <a:t>biến</a:t>
            </a:r>
            <a:r>
              <a:rPr lang="en-US" b="1" dirty="0">
                <a:solidFill>
                  <a:srgbClr val="C00000"/>
                </a:solidFill>
                <a:latin typeface="Times New Roman" panose="02020603050405020304" pitchFamily="18" charset="0"/>
                <a:ea typeface="Times New Roman" panose="02020603050405020304" pitchFamily="18" charset="0"/>
              </a:rPr>
              <a:t> </a:t>
            </a:r>
            <a:r>
              <a:rPr lang="en-US" b="1" dirty="0" err="1">
                <a:solidFill>
                  <a:srgbClr val="C00000"/>
                </a:solidFill>
                <a:latin typeface="Times New Roman" panose="02020603050405020304" pitchFamily="18" charset="0"/>
                <a:ea typeface="Times New Roman" panose="02020603050405020304" pitchFamily="18" charset="0"/>
              </a:rPr>
              <a:t>thêm</a:t>
            </a:r>
            <a:r>
              <a:rPr lang="en-US" b="1" dirty="0">
                <a:solidFill>
                  <a:srgbClr val="C00000"/>
                </a:solidFill>
                <a:latin typeface="Times New Roman" panose="02020603050405020304" pitchFamily="18" charset="0"/>
                <a:ea typeface="Times New Roman" panose="02020603050405020304" pitchFamily="18" charset="0"/>
              </a:rPr>
              <a:t> </a:t>
            </a:r>
            <a:r>
              <a:rPr lang="en-US" b="1" dirty="0" err="1">
                <a:solidFill>
                  <a:srgbClr val="C00000"/>
                </a:solidFill>
                <a:latin typeface="Times New Roman" panose="02020603050405020304" pitchFamily="18" charset="0"/>
                <a:ea typeface="Times New Roman" panose="02020603050405020304" pitchFamily="18" charset="0"/>
              </a:rPr>
              <a:t>một</a:t>
            </a:r>
            <a:r>
              <a:rPr lang="en-US" b="1" dirty="0">
                <a:solidFill>
                  <a:srgbClr val="C00000"/>
                </a:solidFill>
                <a:latin typeface="Times New Roman" panose="02020603050405020304" pitchFamily="18" charset="0"/>
                <a:ea typeface="Times New Roman" panose="02020603050405020304" pitchFamily="18" charset="0"/>
              </a:rPr>
              <a:t> </a:t>
            </a:r>
            <a:r>
              <a:rPr lang="en-US" b="1" dirty="0" err="1">
                <a:solidFill>
                  <a:srgbClr val="C00000"/>
                </a:solidFill>
                <a:latin typeface="Times New Roman" panose="02020603050405020304" pitchFamily="18" charset="0"/>
                <a:ea typeface="Times New Roman" panose="02020603050405020304" pitchFamily="18" charset="0"/>
              </a:rPr>
              <a:t>cặp</a:t>
            </a:r>
            <a:r>
              <a:rPr lang="en-US" b="1" i="1" dirty="0">
                <a:solidFill>
                  <a:srgbClr val="C00000"/>
                </a:solidFill>
                <a:latin typeface="Times New Roman" panose="02020603050405020304" pitchFamily="18" charset="0"/>
                <a:ea typeface="Times New Roman" panose="02020603050405020304" pitchFamily="18" charset="0"/>
              </a:rPr>
              <a:t> </a:t>
            </a:r>
            <a:r>
              <a:rPr lang="en-US" b="1" dirty="0" err="1">
                <a:solidFill>
                  <a:srgbClr val="C00000"/>
                </a:solidFill>
                <a:latin typeface="Times New Roman" panose="02020603050405020304" pitchFamily="18" charset="0"/>
                <a:ea typeface="Times New Roman" panose="02020603050405020304" pitchFamily="18" charset="0"/>
              </a:rPr>
              <a:t>nuclêôtit</a:t>
            </a:r>
            <a:r>
              <a:rPr lang="en-US" b="1" dirty="0">
                <a:solidFill>
                  <a:srgbClr val="C00000"/>
                </a:solidFill>
                <a:latin typeface="Times New Roman" panose="02020603050405020304" pitchFamily="18" charset="0"/>
                <a:ea typeface="Times New Roman" panose="02020603050405020304" pitchFamily="18" charset="0"/>
              </a:rPr>
              <a:t>. </a:t>
            </a:r>
            <a:endParaRPr lang="en-US" dirty="0">
              <a:solidFill>
                <a:srgbClr val="C00000"/>
              </a:solidFill>
            </a:endParaRPr>
          </a:p>
        </p:txBody>
      </p:sp>
      <p:sp>
        <p:nvSpPr>
          <p:cNvPr id="8" name="Rectangle 7"/>
          <p:cNvSpPr/>
          <p:nvPr/>
        </p:nvSpPr>
        <p:spPr>
          <a:xfrm>
            <a:off x="228600" y="3680505"/>
            <a:ext cx="8611914" cy="1200329"/>
          </a:xfrm>
          <a:prstGeom prst="rect">
            <a:avLst/>
          </a:prstGeom>
        </p:spPr>
        <p:txBody>
          <a:bodyPr wrap="square">
            <a:spAutoFit/>
          </a:bodyPr>
          <a:lstStyle/>
          <a:p>
            <a:pPr algn="just">
              <a:tabLst>
                <a:tab pos="135255" algn="l"/>
              </a:tabLst>
            </a:pPr>
            <a:r>
              <a:rPr lang="en-US" sz="2400" dirty="0" err="1">
                <a:solidFill>
                  <a:srgbClr val="C00000"/>
                </a:solidFill>
                <a:latin typeface="Times New Roman" panose="02020603050405020304" pitchFamily="18" charset="0"/>
                <a:ea typeface="Times New Roman" panose="02020603050405020304" pitchFamily="18" charset="0"/>
              </a:rPr>
              <a:t>Đột</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biến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thêm</a:t>
            </a:r>
            <a:r>
              <a:rPr lang="en-US" sz="2400" dirty="0">
                <a:solidFill>
                  <a:srgbClr val="C00000"/>
                </a:solidFill>
                <a:latin typeface="Times New Roman" panose="02020603050405020304" pitchFamily="18" charset="0"/>
                <a:ea typeface="Times New Roman" panose="02020603050405020304" pitchFamily="18" charset="0"/>
              </a:rPr>
              <a:t> 1 </a:t>
            </a:r>
            <a:r>
              <a:rPr lang="en-US" sz="2400" dirty="0" err="1">
                <a:solidFill>
                  <a:srgbClr val="C00000"/>
                </a:solidFill>
                <a:latin typeface="Times New Roman" panose="02020603050405020304" pitchFamily="18" charset="0"/>
                <a:ea typeface="Times New Roman" panose="02020603050405020304" pitchFamily="18" charset="0"/>
              </a:rPr>
              <a:t>cặp</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nuclêôtit</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sẽ</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làm</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cho</a:t>
            </a:r>
            <a:r>
              <a:rPr lang="en-US" sz="2400" dirty="0">
                <a:solidFill>
                  <a:srgbClr val="C00000"/>
                </a:solidFill>
                <a:latin typeface="Times New Roman" panose="02020603050405020304" pitchFamily="18" charset="0"/>
                <a:ea typeface="Times New Roman" panose="02020603050405020304" pitchFamily="18" charset="0"/>
              </a:rPr>
              <a:t> gen </a:t>
            </a:r>
            <a:r>
              <a:rPr lang="en-US" sz="2400" dirty="0" err="1">
                <a:solidFill>
                  <a:srgbClr val="C00000"/>
                </a:solidFill>
                <a:latin typeface="Times New Roman" panose="02020603050405020304" pitchFamily="18" charset="0"/>
                <a:ea typeface="Times New Roman" panose="02020603050405020304" pitchFamily="18" charset="0"/>
              </a:rPr>
              <a:t>có</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chiều</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dài</a:t>
            </a:r>
            <a:r>
              <a:rPr lang="en-US" sz="2400" dirty="0">
                <a:solidFill>
                  <a:srgbClr val="C00000"/>
                </a:solidFill>
                <a:latin typeface="Times New Roman" panose="02020603050405020304" pitchFamily="18" charset="0"/>
                <a:ea typeface="Times New Roman" panose="02020603050405020304" pitchFamily="18" charset="0"/>
              </a:rPr>
              <a:t> (L) </a:t>
            </a:r>
            <a:r>
              <a:rPr lang="en-US" sz="2400" dirty="0" err="1">
                <a:solidFill>
                  <a:srgbClr val="C00000"/>
                </a:solidFill>
                <a:latin typeface="Times New Roman" panose="02020603050405020304" pitchFamily="18" charset="0"/>
                <a:ea typeface="Times New Roman" panose="02020603050405020304" pitchFamily="18" charset="0"/>
              </a:rPr>
              <a:t>tăng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tổng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số</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nuclêôtit</a:t>
            </a:r>
            <a:r>
              <a:rPr lang="en-US" sz="2400" dirty="0">
                <a:solidFill>
                  <a:srgbClr val="C00000"/>
                </a:solidFill>
                <a:latin typeface="Times New Roman" panose="02020603050405020304" pitchFamily="18" charset="0"/>
                <a:ea typeface="Times New Roman" panose="02020603050405020304" pitchFamily="18" charset="0"/>
              </a:rPr>
              <a:t> (N) </a:t>
            </a:r>
            <a:r>
              <a:rPr lang="en-US" sz="2400" dirty="0" err="1">
                <a:solidFill>
                  <a:srgbClr val="C00000"/>
                </a:solidFill>
                <a:latin typeface="Times New Roman" panose="02020603050405020304" pitchFamily="18" charset="0"/>
                <a:ea typeface="Times New Roman" panose="02020603050405020304" pitchFamily="18" charset="0"/>
              </a:rPr>
              <a:t>của</a:t>
            </a:r>
            <a:r>
              <a:rPr lang="en-US" sz="2400" dirty="0">
                <a:solidFill>
                  <a:srgbClr val="C00000"/>
                </a:solidFill>
                <a:latin typeface="Times New Roman" panose="02020603050405020304" pitchFamily="18" charset="0"/>
                <a:ea typeface="Times New Roman" panose="02020603050405020304" pitchFamily="18" charset="0"/>
              </a:rPr>
              <a:t> gen </a:t>
            </a:r>
            <a:r>
              <a:rPr lang="en-US" sz="2400" dirty="0" err="1">
                <a:solidFill>
                  <a:srgbClr val="C00000"/>
                </a:solidFill>
                <a:latin typeface="Times New Roman" panose="02020603050405020304" pitchFamily="18" charset="0"/>
                <a:ea typeface="Times New Roman" panose="02020603050405020304" pitchFamily="18" charset="0"/>
              </a:rPr>
              <a:t>tăng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số</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liên</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kết</a:t>
            </a:r>
            <a:r>
              <a:rPr lang="en-US" sz="2400" dirty="0">
                <a:solidFill>
                  <a:srgbClr val="C00000"/>
                </a:solidFill>
                <a:latin typeface="Times New Roman" panose="02020603050405020304" pitchFamily="18" charset="0"/>
                <a:ea typeface="Times New Roman" panose="02020603050405020304" pitchFamily="18" charset="0"/>
              </a:rPr>
              <a:t> H </a:t>
            </a:r>
            <a:r>
              <a:rPr lang="en-US" sz="2400" dirty="0" err="1">
                <a:solidFill>
                  <a:srgbClr val="C00000"/>
                </a:solidFill>
                <a:latin typeface="Times New Roman" panose="02020603050405020304" pitchFamily="18" charset="0"/>
                <a:ea typeface="Times New Roman" panose="02020603050405020304" pitchFamily="18" charset="0"/>
              </a:rPr>
              <a:t>của</a:t>
            </a:r>
            <a:r>
              <a:rPr lang="en-US" sz="2400" dirty="0">
                <a:solidFill>
                  <a:srgbClr val="C00000"/>
                </a:solidFill>
                <a:latin typeface="Times New Roman" panose="02020603050405020304" pitchFamily="18" charset="0"/>
                <a:ea typeface="Times New Roman" panose="02020603050405020304" pitchFamily="18" charset="0"/>
              </a:rPr>
              <a:t> gen </a:t>
            </a:r>
            <a:r>
              <a:rPr lang="en-US" sz="2400" dirty="0" err="1">
                <a:solidFill>
                  <a:srgbClr val="C00000"/>
                </a:solidFill>
                <a:latin typeface="Times New Roman" panose="02020603050405020304" pitchFamily="18" charset="0"/>
                <a:ea typeface="Times New Roman" panose="02020603050405020304" pitchFamily="18" charset="0"/>
              </a:rPr>
              <a:t>tăng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làm</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thay</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đổi</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số</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nuclêôtit</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từng</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loại</a:t>
            </a:r>
            <a:r>
              <a:rPr lang="en-US" sz="2400" dirty="0">
                <a:solidFill>
                  <a:srgbClr val="C00000"/>
                </a:solidFill>
                <a:latin typeface="Times New Roman" panose="02020603050405020304" pitchFamily="18" charset="0"/>
                <a:ea typeface="Times New Roman" panose="02020603050405020304" pitchFamily="18" charset="0"/>
              </a:rPr>
              <a:t> </a:t>
            </a:r>
            <a:r>
              <a:rPr lang="en-US" sz="2400" dirty="0" err="1">
                <a:solidFill>
                  <a:srgbClr val="C00000"/>
                </a:solidFill>
                <a:latin typeface="Times New Roman" panose="02020603050405020304" pitchFamily="18" charset="0"/>
                <a:ea typeface="Times New Roman" panose="02020603050405020304" pitchFamily="18" charset="0"/>
              </a:rPr>
              <a:t>của</a:t>
            </a:r>
            <a:r>
              <a:rPr lang="en-US" sz="2400" dirty="0">
                <a:solidFill>
                  <a:srgbClr val="C00000"/>
                </a:solidFill>
                <a:latin typeface="Times New Roman" panose="02020603050405020304" pitchFamily="18" charset="0"/>
                <a:ea typeface="Times New Roman" panose="02020603050405020304" pitchFamily="18" charset="0"/>
              </a:rPr>
              <a:t> gen</a:t>
            </a:r>
          </a:p>
        </p:txBody>
      </p:sp>
    </p:spTree>
    <p:extLst>
      <p:ext uri="{BB962C8B-B14F-4D97-AF65-F5344CB8AC3E}">
        <p14:creationId xmlns:p14="http://schemas.microsoft.com/office/powerpoint/2010/main" val="1848001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8324"/>
                                        </p:tgtEl>
                                      </p:cBhvr>
                                    </p:animEffect>
                                    <p:set>
                                      <p:cBhvr>
                                        <p:cTn id="7" dur="1" fill="hold">
                                          <p:stCondLst>
                                            <p:cond delay="499"/>
                                          </p:stCondLst>
                                        </p:cTn>
                                        <p:tgtEl>
                                          <p:spTgt spid="8324"/>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8325"/>
                                        </p:tgtEl>
                                      </p:cBhvr>
                                    </p:animEffect>
                                    <p:set>
                                      <p:cBhvr>
                                        <p:cTn id="10" dur="1" fill="hold">
                                          <p:stCondLst>
                                            <p:cond delay="499"/>
                                          </p:stCondLst>
                                        </p:cTn>
                                        <p:tgtEl>
                                          <p:spTgt spid="8325"/>
                                        </p:tgtEl>
                                        <p:attrNameLst>
                                          <p:attrName>style.visibility</p:attrName>
                                        </p:attrNameLst>
                                      </p:cBhvr>
                                      <p:to>
                                        <p:strVal val="hidden"/>
                                      </p:to>
                                    </p:set>
                                  </p:childTnLst>
                                </p:cTn>
                              </p:par>
                              <p:par>
                                <p:cTn id="11" presetID="4" presetClass="exit" presetSubtype="16" fill="hold" grpId="0" nodeType="withEffect">
                                  <p:stCondLst>
                                    <p:cond delay="0"/>
                                  </p:stCondLst>
                                  <p:childTnLst>
                                    <p:animEffect transition="out" filter="box(in)">
                                      <p:cBhvr>
                                        <p:cTn id="12" dur="500"/>
                                        <p:tgtEl>
                                          <p:spTgt spid="8326"/>
                                        </p:tgtEl>
                                      </p:cBhvr>
                                    </p:animEffect>
                                    <p:set>
                                      <p:cBhvr>
                                        <p:cTn id="13" dur="1" fill="hold">
                                          <p:stCondLst>
                                            <p:cond delay="499"/>
                                          </p:stCondLst>
                                        </p:cTn>
                                        <p:tgtEl>
                                          <p:spTgt spid="83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edge">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i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barn(inVertical)">
                                      <p:cBhvr>
                                        <p:cTn id="38" dur="500"/>
                                        <p:tgtEl>
                                          <p:spTgt spid="7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barn(inVertical)">
                                      <p:cBhvr>
                                        <p:cTn id="43" dur="500"/>
                                        <p:tgtEl>
                                          <p:spTgt spid="7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barn(inVertical)">
                                      <p:cBhvr>
                                        <p:cTn id="48" dur="500"/>
                                        <p:tgtEl>
                                          <p:spTgt spid="7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arn(inVertic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barn(inVertical)">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23" presetClass="exit" presetSubtype="32" fill="hold" grpId="1" nodeType="clickEffect">
                                  <p:stCondLst>
                                    <p:cond delay="0"/>
                                  </p:stCondLst>
                                  <p:childTnLst>
                                    <p:anim calcmode="lin" valueType="num">
                                      <p:cBhvr>
                                        <p:cTn id="62" dur="500"/>
                                        <p:tgtEl>
                                          <p:spTgt spid="5"/>
                                        </p:tgtEl>
                                        <p:attrNameLst>
                                          <p:attrName>ppt_w</p:attrName>
                                        </p:attrNameLst>
                                      </p:cBhvr>
                                      <p:tavLst>
                                        <p:tav tm="0">
                                          <p:val>
                                            <p:strVal val="ppt_w"/>
                                          </p:val>
                                        </p:tav>
                                        <p:tav tm="100000">
                                          <p:val>
                                            <p:fltVal val="0"/>
                                          </p:val>
                                        </p:tav>
                                      </p:tavLst>
                                    </p:anim>
                                    <p:anim calcmode="lin" valueType="num">
                                      <p:cBhvr>
                                        <p:cTn id="63" dur="500"/>
                                        <p:tgtEl>
                                          <p:spTgt spid="5"/>
                                        </p:tgtEl>
                                        <p:attrNameLst>
                                          <p:attrName>ppt_h</p:attrName>
                                        </p:attrNameLst>
                                      </p:cBhvr>
                                      <p:tavLst>
                                        <p:tav tm="0">
                                          <p:val>
                                            <p:strVal val="ppt_h"/>
                                          </p:val>
                                        </p:tav>
                                        <p:tav tm="100000">
                                          <p:val>
                                            <p:fltVal val="0"/>
                                          </p:val>
                                        </p:tav>
                                      </p:tavLst>
                                    </p:anim>
                                    <p:set>
                                      <p:cBhvr>
                                        <p:cTn id="64" dur="1" fill="hold">
                                          <p:stCondLst>
                                            <p:cond delay="499"/>
                                          </p:stCondLst>
                                        </p:cTn>
                                        <p:tgtEl>
                                          <p:spTgt spid="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inVertical)">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4" grpId="0"/>
      <p:bldP spid="8325" grpId="0"/>
      <p:bldP spid="8326" grpId="0"/>
      <p:bldP spid="77" grpId="0"/>
      <p:bldP spid="78" grpId="0"/>
      <p:bldP spid="79" grpId="0"/>
      <p:bldP spid="5" grpId="0"/>
      <p:bldP spid="5" grpId="1"/>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body" idx="4294967295"/>
          </p:nvPr>
        </p:nvSpPr>
        <p:spPr>
          <a:xfrm>
            <a:off x="457200" y="523973"/>
            <a:ext cx="8153400" cy="4000500"/>
          </a:xfrm>
        </p:spPr>
        <p:txBody>
          <a:bodyPr>
            <a:noAutofit/>
          </a:bodyPr>
          <a:lstStyle/>
          <a:p>
            <a:pPr>
              <a:lnSpc>
                <a:spcPct val="80000"/>
              </a:lnSpc>
            </a:pPr>
            <a:r>
              <a:rPr lang="it-IT" sz="2800" b="1" dirty="0">
                <a:latin typeface="Times New Roman" panose="02020603050405020304" pitchFamily="18" charset="0"/>
                <a:cs typeface="Times New Roman" panose="02020603050405020304" pitchFamily="18" charset="0"/>
              </a:rPr>
              <a:t>Khái niệm (SGK)</a:t>
            </a:r>
          </a:p>
          <a:p>
            <a:pPr>
              <a:lnSpc>
                <a:spcPct val="80000"/>
              </a:lnSpc>
            </a:pPr>
            <a:r>
              <a:rPr lang="it-IT" sz="2800" b="1" dirty="0">
                <a:latin typeface="Times New Roman" panose="02020603050405020304" pitchFamily="18" charset="0"/>
                <a:cs typeface="Times New Roman" panose="02020603050405020304" pitchFamily="18" charset="0"/>
              </a:rPr>
              <a:t>Đặc điểm</a:t>
            </a:r>
          </a:p>
          <a:p>
            <a:r>
              <a:rPr lang="it-IT" sz="2800" dirty="0">
                <a:solidFill>
                  <a:srgbClr val="0000CC"/>
                </a:solidFill>
                <a:latin typeface="Times New Roman" panose="02020603050405020304" pitchFamily="18" charset="0"/>
                <a:cs typeface="Times New Roman" panose="02020603050405020304" pitchFamily="18" charset="0"/>
              </a:rPr>
              <a:t>N: Tăng/giảm 2 Nu ( 1Cặp)</a:t>
            </a:r>
          </a:p>
          <a:p>
            <a:r>
              <a:rPr lang="it-IT" sz="2800" dirty="0">
                <a:solidFill>
                  <a:srgbClr val="0000CC"/>
                </a:solidFill>
                <a:latin typeface="Times New Roman" panose="02020603050405020304" pitchFamily="18" charset="0"/>
                <a:cs typeface="Times New Roman" panose="02020603050405020304" pitchFamily="18" charset="0"/>
              </a:rPr>
              <a:t>L Tăng/giảm 3.4A</a:t>
            </a:r>
            <a:r>
              <a:rPr lang="it-IT" sz="2800" baseline="30000" dirty="0">
                <a:solidFill>
                  <a:srgbClr val="0000CC"/>
                </a:solidFill>
                <a:latin typeface="Times New Roman" panose="02020603050405020304" pitchFamily="18" charset="0"/>
                <a:cs typeface="Times New Roman" panose="02020603050405020304" pitchFamily="18" charset="0"/>
              </a:rPr>
              <a:t>0</a:t>
            </a:r>
          </a:p>
          <a:p>
            <a:r>
              <a:rPr lang="it-IT" sz="2800" dirty="0">
                <a:solidFill>
                  <a:srgbClr val="FF0000"/>
                </a:solidFill>
                <a:latin typeface="Times New Roman" panose="02020603050405020304" pitchFamily="18" charset="0"/>
                <a:cs typeface="Times New Roman" panose="02020603050405020304" pitchFamily="18" charset="0"/>
              </a:rPr>
              <a:t>H tăng/giảm 2 </a:t>
            </a:r>
            <a:r>
              <a:rPr lang="it-IT" sz="2800" dirty="0">
                <a:solidFill>
                  <a:srgbClr val="0000CC"/>
                </a:solidFill>
                <a:latin typeface="Times New Roman" panose="02020603050405020304" pitchFamily="18" charset="0"/>
                <a:cs typeface="Times New Roman" panose="02020603050405020304" pitchFamily="18" charset="0"/>
              </a:rPr>
              <a:t>khi mất cặp A – T, </a:t>
            </a:r>
          </a:p>
          <a:p>
            <a:r>
              <a:rPr lang="it-IT" sz="2800" dirty="0">
                <a:solidFill>
                  <a:srgbClr val="0000CC"/>
                </a:solidFill>
                <a:latin typeface="Times New Roman" panose="02020603050405020304" pitchFamily="18" charset="0"/>
                <a:cs typeface="Times New Roman" panose="02020603050405020304" pitchFamily="18" charset="0"/>
              </a:rPr>
              <a:t>H tăng/giảm 3 khi mất cặp G – X </a:t>
            </a:r>
          </a:p>
          <a:p>
            <a:r>
              <a:rPr lang="it-IT" sz="2800" dirty="0">
                <a:solidFill>
                  <a:srgbClr val="FF0000"/>
                </a:solidFill>
                <a:latin typeface="Times New Roman" panose="02020603050405020304" pitchFamily="18" charset="0"/>
                <a:cs typeface="Times New Roman" panose="02020603050405020304" pitchFamily="18" charset="0"/>
              </a:rPr>
              <a:t>Số aa tăng/giảm</a:t>
            </a:r>
            <a:r>
              <a:rPr lang="it-IT" sz="2800" dirty="0">
                <a:solidFill>
                  <a:srgbClr val="0000CC"/>
                </a:solidFill>
                <a:latin typeface="Times New Roman" panose="02020603050405020304" pitchFamily="18" charset="0"/>
                <a:cs typeface="Times New Roman" panose="02020603050405020304" pitchFamily="18" charset="0"/>
              </a:rPr>
              <a:t>, cấu trúc protein thay đổi từ vị trí đột biến về sau </a:t>
            </a:r>
            <a:r>
              <a:rPr lang="it-IT" sz="28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r>
              <a:rPr lang="it-IT" sz="2800" dirty="0">
                <a:solidFill>
                  <a:srgbClr val="0000CC"/>
                </a:solidFill>
                <a:latin typeface="Times New Roman" panose="02020603050405020304" pitchFamily="18" charset="0"/>
                <a:cs typeface="Times New Roman" panose="02020603050405020304" pitchFamily="18" charset="0"/>
              </a:rPr>
              <a:t> Đb dịch khung</a:t>
            </a:r>
          </a:p>
          <a:p>
            <a:r>
              <a:rPr lang="it-IT" sz="2800" dirty="0">
                <a:solidFill>
                  <a:srgbClr val="0000CC"/>
                </a:solidFill>
                <a:latin typeface="Times New Roman" panose="02020603050405020304" pitchFamily="18" charset="0"/>
                <a:cs typeface="Times New Roman" panose="02020603050405020304" pitchFamily="18" charset="0"/>
              </a:rPr>
              <a:t>Hậu quả nghiêm</a:t>
            </a:r>
            <a:r>
              <a:rPr lang="sv-SE" sz="2800" dirty="0">
                <a:solidFill>
                  <a:srgbClr val="0000CC"/>
                </a:solidFill>
                <a:latin typeface="Times New Roman" panose="02020603050405020304" pitchFamily="18" charset="0"/>
                <a:cs typeface="Times New Roman" panose="02020603050405020304" pitchFamily="18" charset="0"/>
              </a:rPr>
              <a:t> trọng nhất, nhất là ở đầu gen</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3" name="WordArt 43"/>
          <p:cNvSpPr>
            <a:spLocks noChangeArrowheads="1" noChangeShapeType="1" noTextEdit="1"/>
          </p:cNvSpPr>
          <p:nvPr/>
        </p:nvSpPr>
        <p:spPr bwMode="auto">
          <a:xfrm>
            <a:off x="1384395" y="93086"/>
            <a:ext cx="50561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b="1" i="1" dirty="0">
                <a:solidFill>
                  <a:srgbClr val="FF0000"/>
                </a:solidFill>
                <a:latin typeface="Times New Roman" pitchFamily="18" charset="0"/>
                <a:cs typeface="Times New Roman" pitchFamily="18" charset="0"/>
              </a:rPr>
              <a:t> Đ</a:t>
            </a:r>
            <a:r>
              <a:rPr lang="vi-VN" sz="2200" b="1" i="1" dirty="0">
                <a:solidFill>
                  <a:srgbClr val="FF0000"/>
                </a:solidFill>
                <a:latin typeface="Times New Roman" pitchFamily="18" charset="0"/>
                <a:cs typeface="Times New Roman" pitchFamily="18" charset="0"/>
              </a:rPr>
              <a:t>ột biến </a:t>
            </a:r>
            <a:r>
              <a:rPr lang="en-US" sz="2400" b="1" u="sng" dirty="0" err="1">
                <a:solidFill>
                  <a:srgbClr val="FF0000"/>
                </a:solidFill>
                <a:latin typeface="Times New Roman" pitchFamily="18" charset="0"/>
                <a:cs typeface="Times New Roman" pitchFamily="18" charset="0"/>
              </a:rPr>
              <a:t>thêm</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hoặc</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mất</a:t>
            </a:r>
            <a:r>
              <a:rPr lang="en-US" sz="2400" b="1" u="sng" dirty="0">
                <a:solidFill>
                  <a:srgbClr val="FF0000"/>
                </a:solidFill>
                <a:latin typeface="Times New Roman" pitchFamily="18" charset="0"/>
                <a:cs typeface="Times New Roman" pitchFamily="18" charset="0"/>
              </a:rPr>
              <a:t> </a:t>
            </a:r>
            <a:r>
              <a:rPr lang="en-US" sz="2200" b="1" i="1" dirty="0">
                <a:solidFill>
                  <a:srgbClr val="FF0000"/>
                </a:solidFill>
                <a:latin typeface="Times New Roman" pitchFamily="18" charset="0"/>
                <a:cs typeface="Times New Roman" pitchFamily="18" charset="0"/>
              </a:rPr>
              <a:t>1 </a:t>
            </a:r>
            <a:r>
              <a:rPr lang="en-US" sz="2200" b="1" i="1" dirty="0" err="1">
                <a:solidFill>
                  <a:srgbClr val="FF0000"/>
                </a:solidFill>
                <a:latin typeface="Times New Roman" pitchFamily="18" charset="0"/>
                <a:cs typeface="Times New Roman" pitchFamily="18" charset="0"/>
              </a:rPr>
              <a:t>cặp</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nuclêôtit</a:t>
            </a:r>
            <a:endParaRPr lang="en-US" sz="22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772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barn(inVertical)">
                                      <p:cBhvr>
                                        <p:cTn id="7" dur="500"/>
                                        <p:tgtEl>
                                          <p:spTgt spid="6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466">
                                            <p:txEl>
                                              <p:pRg st="1" end="1"/>
                                            </p:txEl>
                                          </p:spTgt>
                                        </p:tgtEl>
                                        <p:attrNameLst>
                                          <p:attrName>style.visibility</p:attrName>
                                        </p:attrNameLst>
                                      </p:cBhvr>
                                      <p:to>
                                        <p:strVal val="visible"/>
                                      </p:to>
                                    </p:set>
                                    <p:animEffect transition="in" filter="barn(inVertical)">
                                      <p:cBhvr>
                                        <p:cTn id="12" dur="500"/>
                                        <p:tgtEl>
                                          <p:spTgt spid="62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2466">
                                            <p:txEl>
                                              <p:pRg st="2" end="2"/>
                                            </p:txEl>
                                          </p:spTgt>
                                        </p:tgtEl>
                                        <p:attrNameLst>
                                          <p:attrName>style.visibility</p:attrName>
                                        </p:attrNameLst>
                                      </p:cBhvr>
                                      <p:to>
                                        <p:strVal val="visible"/>
                                      </p:to>
                                    </p:set>
                                    <p:animEffect transition="in" filter="barn(inVertical)">
                                      <p:cBhvr>
                                        <p:cTn id="17" dur="500"/>
                                        <p:tgtEl>
                                          <p:spTgt spid="62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2466">
                                            <p:txEl>
                                              <p:pRg st="3" end="3"/>
                                            </p:txEl>
                                          </p:spTgt>
                                        </p:tgtEl>
                                        <p:attrNameLst>
                                          <p:attrName>style.visibility</p:attrName>
                                        </p:attrNameLst>
                                      </p:cBhvr>
                                      <p:to>
                                        <p:strVal val="visible"/>
                                      </p:to>
                                    </p:set>
                                    <p:animEffect transition="in" filter="barn(inVertical)">
                                      <p:cBhvr>
                                        <p:cTn id="22" dur="500"/>
                                        <p:tgtEl>
                                          <p:spTgt spid="624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2466">
                                            <p:txEl>
                                              <p:pRg st="4" end="4"/>
                                            </p:txEl>
                                          </p:spTgt>
                                        </p:tgtEl>
                                        <p:attrNameLst>
                                          <p:attrName>style.visibility</p:attrName>
                                        </p:attrNameLst>
                                      </p:cBhvr>
                                      <p:to>
                                        <p:strVal val="visible"/>
                                      </p:to>
                                    </p:set>
                                    <p:animEffect transition="in" filter="barn(inVertical)">
                                      <p:cBhvr>
                                        <p:cTn id="27" dur="500"/>
                                        <p:tgtEl>
                                          <p:spTgt spid="624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2466">
                                            <p:txEl>
                                              <p:pRg st="5" end="5"/>
                                            </p:txEl>
                                          </p:spTgt>
                                        </p:tgtEl>
                                        <p:attrNameLst>
                                          <p:attrName>style.visibility</p:attrName>
                                        </p:attrNameLst>
                                      </p:cBhvr>
                                      <p:to>
                                        <p:strVal val="visible"/>
                                      </p:to>
                                    </p:set>
                                    <p:animEffect transition="in" filter="barn(inVertical)">
                                      <p:cBhvr>
                                        <p:cTn id="32" dur="500"/>
                                        <p:tgtEl>
                                          <p:spTgt spid="624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2466">
                                            <p:txEl>
                                              <p:pRg st="6" end="6"/>
                                            </p:txEl>
                                          </p:spTgt>
                                        </p:tgtEl>
                                        <p:attrNameLst>
                                          <p:attrName>style.visibility</p:attrName>
                                        </p:attrNameLst>
                                      </p:cBhvr>
                                      <p:to>
                                        <p:strVal val="visible"/>
                                      </p:to>
                                    </p:set>
                                    <p:animEffect transition="in" filter="barn(inVertical)">
                                      <p:cBhvr>
                                        <p:cTn id="37" dur="500"/>
                                        <p:tgtEl>
                                          <p:spTgt spid="6246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2466">
                                            <p:txEl>
                                              <p:pRg st="7" end="7"/>
                                            </p:txEl>
                                          </p:spTgt>
                                        </p:tgtEl>
                                        <p:attrNameLst>
                                          <p:attrName>style.visibility</p:attrName>
                                        </p:attrNameLst>
                                      </p:cBhvr>
                                      <p:to>
                                        <p:strVal val="visible"/>
                                      </p:to>
                                    </p:set>
                                    <p:animEffect transition="in" filter="barn(inVertical)">
                                      <p:cBhvr>
                                        <p:cTn id="42" dur="500"/>
                                        <p:tgtEl>
                                          <p:spTgt spid="624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i Chung Pat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1" y="120282"/>
            <a:ext cx="4338009" cy="42576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48200" y="120282"/>
            <a:ext cx="4236409" cy="3046988"/>
          </a:xfrm>
          <a:prstGeom prst="rect">
            <a:avLst/>
          </a:prstGeom>
        </p:spPr>
        <p:txBody>
          <a:bodyPr wrap="square">
            <a:spAutoFit/>
          </a:bodyPr>
          <a:lstStyle/>
          <a:p>
            <a:r>
              <a:rPr lang="vi-VN" sz="2400" b="1" dirty="0">
                <a:solidFill>
                  <a:srgbClr val="555555"/>
                </a:solidFill>
                <a:latin typeface="Times New Roman" panose="02020603050405020304" pitchFamily="18" charset="0"/>
                <a:cs typeface="Times New Roman" panose="02020603050405020304" pitchFamily="18" charset="0"/>
              </a:rPr>
              <a:t>Hội chứng Patau</a:t>
            </a:r>
          </a:p>
          <a:p>
            <a:r>
              <a:rPr lang="vi-VN" sz="2400" dirty="0">
                <a:solidFill>
                  <a:srgbClr val="0A0A0A"/>
                </a:solidFill>
                <a:latin typeface="Times New Roman" panose="02020603050405020304" pitchFamily="18" charset="0"/>
                <a:cs typeface="Times New Roman" panose="02020603050405020304" pitchFamily="18" charset="0"/>
              </a:rPr>
              <a:t>Đây là hội chứng bất thường ở các NST, các bé khi sinh ra thường có 46 NST và được xếp thành 23 cặp. Nhưng nếu bé mắc hội chứng Patau, thì trẻ sẽ sở hữu thêm một bản sao từ NST thứ 13 trong mỗi tế bào cơ thể.</a:t>
            </a:r>
            <a:endParaRPr lang="vi-VN" sz="2400" b="0" i="0" dirty="0">
              <a:solidFill>
                <a:srgbClr val="0A0A0A"/>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584700" y="3135520"/>
            <a:ext cx="4572000" cy="1938992"/>
          </a:xfrm>
          <a:prstGeom prst="rect">
            <a:avLst/>
          </a:prstGeom>
        </p:spPr>
        <p:txBody>
          <a:bodyPr>
            <a:spAutoFit/>
          </a:bodyPr>
          <a:lstStyle/>
          <a:p>
            <a:r>
              <a:rPr lang="vi-VN" sz="2400" dirty="0">
                <a:solidFill>
                  <a:srgbClr val="FF0000"/>
                </a:solidFill>
                <a:latin typeface="Times New Roman" panose="02020603050405020304" pitchFamily="18" charset="0"/>
                <a:cs typeface="Times New Roman" panose="02020603050405020304" pitchFamily="18" charset="0"/>
              </a:rPr>
              <a:t>NST thứ 13 này sẽ gây nên những vấn đề nghiêm trọng cho tinh thần cũng như thể chất của bé như: sức khỏe yếu, khuyết tật thần kinh, não bộ phát triển kém. </a:t>
            </a:r>
          </a:p>
        </p:txBody>
      </p:sp>
    </p:spTree>
    <p:extLst>
      <p:ext uri="{BB962C8B-B14F-4D97-AF65-F5344CB8AC3E}">
        <p14:creationId xmlns:p14="http://schemas.microsoft.com/office/powerpoint/2010/main" val="3090221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3733432"/>
            <a:ext cx="8775700" cy="1323439"/>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Đây là một trong những hội chứng di truyền nguy hiểm, bởi đa số thai nhi mắc phải đều tử vong trước khi ra đời. Nếu có cơ hội sống thì trẻ sẽ bị dị tật bẩm sinh, khuôn đầu nhỏ, trí tuệ và sự vận động kém, thoát vị rốn và hoàn toàn phụ thuộc vào sự chăm sóc của cha mẹ.</a:t>
            </a:r>
          </a:p>
        </p:txBody>
      </p:sp>
      <p:pic>
        <p:nvPicPr>
          <p:cNvPr id="11266" name="Picture 2" descr="edwards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13932"/>
            <a:ext cx="4514850" cy="3619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24400" y="57150"/>
            <a:ext cx="4572000" cy="3785652"/>
          </a:xfrm>
          <a:prstGeom prst="rect">
            <a:avLst/>
          </a:prstGeom>
        </p:spPr>
        <p:txBody>
          <a:bodyPr>
            <a:spAutoFit/>
          </a:bodyPr>
          <a:lstStyle/>
          <a:p>
            <a:r>
              <a:rPr lang="vi-VN" sz="2400" b="1" dirty="0">
                <a:solidFill>
                  <a:srgbClr val="555555"/>
                </a:solidFill>
                <a:latin typeface="Times New Roman" panose="02020603050405020304" pitchFamily="18" charset="0"/>
                <a:cs typeface="Times New Roman" panose="02020603050405020304" pitchFamily="18" charset="0"/>
              </a:rPr>
              <a:t>Hội chứng Edward</a:t>
            </a:r>
          </a:p>
          <a:p>
            <a:r>
              <a:rPr lang="vi-VN" sz="2400" dirty="0">
                <a:solidFill>
                  <a:srgbClr val="0A0A0A"/>
                </a:solidFill>
                <a:latin typeface="Times New Roman" panose="02020603050405020304" pitchFamily="18" charset="0"/>
                <a:cs typeface="Times New Roman" panose="02020603050405020304" pitchFamily="18" charset="0"/>
              </a:rPr>
              <a:t>Hội chứng Edward hay còn gọi là trisomy 18. Đây là một rối loạn di truyền do bị thừa 1 NST số 18 trong bộ gen. Thông thường, mỗi em bé sẽ nhận được 23 NST từ trứng của mẹ và 23 NSTtừ tinh trùng của người cha – tổng cộng 46 NST. Trong trường hợp trisomy 18, em bé có ba bản sao NST 18.</a:t>
            </a:r>
            <a:endParaRPr lang="vi-VN" sz="2400" b="0" i="0" dirty="0">
              <a:solidFill>
                <a:srgbClr val="0A0A0A"/>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472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17156725"/>
              </p:ext>
            </p:extLst>
          </p:nvPr>
        </p:nvGraphicFramePr>
        <p:xfrm>
          <a:off x="53934" y="467829"/>
          <a:ext cx="8780812" cy="4694721"/>
        </p:xfrm>
        <a:graphic>
          <a:graphicData uri="http://schemas.openxmlformats.org/drawingml/2006/table">
            <a:tbl>
              <a:tblPr firstRow="1" firstCol="1" bandRow="1">
                <a:tableStyleId>{5C22544A-7EE6-4342-B048-85BDC9FD1C3A}</a:tableStyleId>
              </a:tblPr>
              <a:tblGrid>
                <a:gridCol w="2003466">
                  <a:extLst>
                    <a:ext uri="{9D8B030D-6E8A-4147-A177-3AD203B41FA5}">
                      <a16:colId xmlns:a16="http://schemas.microsoft.com/office/drawing/2014/main" val="20000"/>
                    </a:ext>
                  </a:extLst>
                </a:gridCol>
                <a:gridCol w="2268827">
                  <a:extLst>
                    <a:ext uri="{9D8B030D-6E8A-4147-A177-3AD203B41FA5}">
                      <a16:colId xmlns:a16="http://schemas.microsoft.com/office/drawing/2014/main" val="20001"/>
                    </a:ext>
                  </a:extLst>
                </a:gridCol>
                <a:gridCol w="2312684">
                  <a:extLst>
                    <a:ext uri="{9D8B030D-6E8A-4147-A177-3AD203B41FA5}">
                      <a16:colId xmlns:a16="http://schemas.microsoft.com/office/drawing/2014/main" val="20002"/>
                    </a:ext>
                  </a:extLst>
                </a:gridCol>
                <a:gridCol w="2195835">
                  <a:extLst>
                    <a:ext uri="{9D8B030D-6E8A-4147-A177-3AD203B41FA5}">
                      <a16:colId xmlns:a16="http://schemas.microsoft.com/office/drawing/2014/main" val="20003"/>
                    </a:ext>
                  </a:extLst>
                </a:gridCol>
              </a:tblGrid>
              <a:tr h="960921">
                <a:tc>
                  <a:txBody>
                    <a:bodyPr/>
                    <a:lstStyle/>
                    <a:p>
                      <a:pPr>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p>
                    <a:p>
                      <a:pPr>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đột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biến</a:t>
                      </a:r>
                      <a:r>
                        <a:rPr lang="en-US" sz="2400" dirty="0">
                          <a:effectLst/>
                          <a:latin typeface="Times New Roman" panose="02020603050405020304" pitchFamily="18" charset="0"/>
                          <a:cs typeface="Times New Roman" panose="02020603050405020304" pitchFamily="18" charset="0"/>
                        </a:rPr>
                        <a:t> gen</a:t>
                      </a:r>
                      <a:endParaRPr lang="en-US" sz="2400" dirty="0">
                        <a:effectLst/>
                        <a:latin typeface="Times New Roman" panose="02020603050405020304" pitchFamily="18" charset="0"/>
                        <a:ea typeface="MS Mincho"/>
                        <a:cs typeface="Times New Roman" panose="02020603050405020304" pitchFamily="18" charset="0"/>
                      </a:endParaRPr>
                    </a:p>
                  </a:txBody>
                  <a:tcPr marL="66336" marR="66336" marT="0" marB="0"/>
                </a:tc>
                <a:tc>
                  <a:txBody>
                    <a:bodyPr/>
                    <a:lstStyle/>
                    <a:p>
                      <a:pPr algn="ctr">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Thay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cặp</a:t>
                      </a:r>
                      <a:r>
                        <a:rPr lang="en-US" sz="2400" dirty="0">
                          <a:effectLst/>
                          <a:latin typeface="Times New Roman" panose="02020603050405020304" pitchFamily="18" charset="0"/>
                          <a:cs typeface="Times New Roman" panose="02020603050405020304" pitchFamily="18" charset="0"/>
                        </a:rPr>
                        <a:t> nu</a:t>
                      </a:r>
                      <a:endParaRPr lang="en-US" sz="2400" dirty="0">
                        <a:effectLst/>
                        <a:latin typeface="Times New Roman" panose="02020603050405020304" pitchFamily="18" charset="0"/>
                        <a:ea typeface="MS Mincho"/>
                        <a:cs typeface="Times New Roman" panose="02020603050405020304" pitchFamily="18" charset="0"/>
                      </a:endParaRPr>
                    </a:p>
                  </a:txBody>
                  <a:tcPr marL="66336" marR="66336" marT="0" marB="0"/>
                </a:tc>
                <a:tc>
                  <a:txBody>
                    <a:bodyPr/>
                    <a:lstStyle/>
                    <a:p>
                      <a:pPr algn="ctr">
                        <a:lnSpc>
                          <a:spcPct val="100000"/>
                        </a:lnSpc>
                        <a:spcAft>
                          <a:spcPts val="0"/>
                        </a:spcAft>
                      </a:pPr>
                      <a:r>
                        <a:rPr lang="en-US" sz="2400">
                          <a:effectLst/>
                          <a:latin typeface="Times New Roman" panose="02020603050405020304" pitchFamily="18" charset="0"/>
                          <a:cs typeface="Times New Roman" panose="02020603050405020304" pitchFamily="18" charset="0"/>
                        </a:rPr>
                        <a:t>Thêm </a:t>
                      </a:r>
                    </a:p>
                    <a:p>
                      <a:pPr algn="ctr">
                        <a:lnSpc>
                          <a:spcPct val="100000"/>
                        </a:lnSpc>
                        <a:spcAft>
                          <a:spcPts val="0"/>
                        </a:spcAft>
                      </a:pPr>
                      <a:r>
                        <a:rPr lang="en-US" sz="2400">
                          <a:effectLst/>
                          <a:latin typeface="Times New Roman" panose="02020603050405020304" pitchFamily="18" charset="0"/>
                          <a:cs typeface="Times New Roman" panose="02020603050405020304" pitchFamily="18" charset="0"/>
                        </a:rPr>
                        <a:t>một cặp nu</a:t>
                      </a:r>
                      <a:endParaRPr lang="en-US" sz="2400">
                        <a:effectLst/>
                        <a:latin typeface="Times New Roman" panose="02020603050405020304" pitchFamily="18" charset="0"/>
                        <a:ea typeface="MS Mincho"/>
                        <a:cs typeface="Times New Roman" panose="02020603050405020304" pitchFamily="18" charset="0"/>
                      </a:endParaRPr>
                    </a:p>
                  </a:txBody>
                  <a:tcPr marL="66336" marR="66336" marT="0" marB="0"/>
                </a:tc>
                <a:tc>
                  <a:txBody>
                    <a:bodyPr/>
                    <a:lstStyle/>
                    <a:p>
                      <a:pPr algn="ctr">
                        <a:lnSpc>
                          <a:spcPct val="100000"/>
                        </a:lnSpc>
                        <a:spcAft>
                          <a:spcPts val="0"/>
                        </a:spcAft>
                      </a:pPr>
                      <a:r>
                        <a:rPr lang="en-US" sz="2400">
                          <a:effectLst/>
                          <a:latin typeface="Times New Roman" panose="02020603050405020304" pitchFamily="18" charset="0"/>
                          <a:cs typeface="Times New Roman" panose="02020603050405020304" pitchFamily="18" charset="0"/>
                        </a:rPr>
                        <a:t>Mất</a:t>
                      </a:r>
                    </a:p>
                    <a:p>
                      <a:pPr algn="ctr">
                        <a:lnSpc>
                          <a:spcPct val="100000"/>
                        </a:lnSpc>
                        <a:spcAft>
                          <a:spcPts val="0"/>
                        </a:spcAft>
                      </a:pPr>
                      <a:r>
                        <a:rPr lang="en-US" sz="2400">
                          <a:effectLst/>
                          <a:latin typeface="Times New Roman" panose="02020603050405020304" pitchFamily="18" charset="0"/>
                          <a:cs typeface="Times New Roman" panose="02020603050405020304" pitchFamily="18" charset="0"/>
                        </a:rPr>
                        <a:t>một cặp nu</a:t>
                      </a:r>
                      <a:endParaRPr lang="en-US" sz="2400">
                        <a:effectLst/>
                        <a:latin typeface="Times New Roman" panose="02020603050405020304" pitchFamily="18" charset="0"/>
                        <a:ea typeface="MS Mincho"/>
                        <a:cs typeface="Times New Roman" panose="02020603050405020304" pitchFamily="18" charset="0"/>
                      </a:endParaRPr>
                    </a:p>
                  </a:txBody>
                  <a:tcPr marL="66336" marR="66336" marT="0" marB="0"/>
                </a:tc>
                <a:extLst>
                  <a:ext uri="{0D108BD9-81ED-4DB2-BD59-A6C34878D82A}">
                    <a16:rowId xmlns:a16="http://schemas.microsoft.com/office/drawing/2014/main" val="10000"/>
                  </a:ext>
                </a:extLst>
              </a:tr>
              <a:tr h="1219200">
                <a:tc>
                  <a:txBody>
                    <a:bodyPr/>
                    <a:lstStyle/>
                    <a:p>
                      <a:pPr>
                        <a:lnSpc>
                          <a:spcPct val="100000"/>
                        </a:lnSpc>
                        <a:spcAft>
                          <a:spcPts val="0"/>
                        </a:spcAft>
                      </a:pPr>
                      <a:r>
                        <a:rPr lang="en-US" sz="2400">
                          <a:effectLst/>
                          <a:latin typeface="Times New Roman" panose="02020603050405020304" pitchFamily="18" charset="0"/>
                          <a:cs typeface="Times New Roman" panose="02020603050405020304" pitchFamily="18" charset="0"/>
                        </a:rPr>
                        <a:t>Khái niệm</a:t>
                      </a:r>
                      <a:endParaRPr lang="en-US" sz="2400">
                        <a:effectLst/>
                        <a:latin typeface="Times New Roman" panose="02020603050405020304" pitchFamily="18" charset="0"/>
                        <a:ea typeface="MS Mincho"/>
                        <a:cs typeface="Times New Roman" panose="02020603050405020304" pitchFamily="18" charset="0"/>
                      </a:endParaRPr>
                    </a:p>
                  </a:txBody>
                  <a:tcPr marL="66336" marR="66336" marT="0" marB="0"/>
                </a:tc>
                <a:tc>
                  <a:txBody>
                    <a:bodyPr/>
                    <a:lstStyle/>
                    <a:p>
                      <a:pPr>
                        <a:lnSpc>
                          <a:spcPct val="100000"/>
                        </a:lnSpc>
                        <a:spcAft>
                          <a:spcPts val="0"/>
                        </a:spcAft>
                      </a:pPr>
                      <a:endParaRPr lang="en-US" sz="1100">
                        <a:effectLst/>
                        <a:latin typeface="Times New Roman" panose="02020603050405020304" pitchFamily="18" charset="0"/>
                        <a:ea typeface="MS Mincho"/>
                        <a:cs typeface="Times New Roman" panose="02020603050405020304" pitchFamily="18" charset="0"/>
                      </a:endParaRPr>
                    </a:p>
                  </a:txBody>
                  <a:tcPr marL="66336" marR="66336" marT="0" marB="0"/>
                </a:tc>
                <a:tc>
                  <a:txBody>
                    <a:bodyPr/>
                    <a:lstStyle/>
                    <a:p>
                      <a:pPr>
                        <a:lnSpc>
                          <a:spcPct val="100000"/>
                        </a:lnSpc>
                        <a:spcAft>
                          <a:spcPts val="0"/>
                        </a:spcAft>
                      </a:pPr>
                      <a:endParaRPr lang="en-US" sz="1100">
                        <a:effectLst/>
                        <a:latin typeface="Times New Roman" panose="02020603050405020304" pitchFamily="18" charset="0"/>
                        <a:ea typeface="MS Mincho"/>
                        <a:cs typeface="Times New Roman" panose="02020603050405020304" pitchFamily="18" charset="0"/>
                      </a:endParaRPr>
                    </a:p>
                  </a:txBody>
                  <a:tcPr marL="66336" marR="66336" marT="0" marB="0"/>
                </a:tc>
                <a:tc>
                  <a:txBody>
                    <a:bodyPr/>
                    <a:lstStyle/>
                    <a:p>
                      <a:pPr>
                        <a:lnSpc>
                          <a:spcPct val="100000"/>
                        </a:lnSpc>
                        <a:spcAft>
                          <a:spcPts val="0"/>
                        </a:spcAft>
                      </a:pPr>
                      <a:endParaRPr lang="en-US" sz="1100">
                        <a:effectLst/>
                        <a:latin typeface="Times New Roman" panose="02020603050405020304" pitchFamily="18" charset="0"/>
                        <a:ea typeface="MS Mincho"/>
                        <a:cs typeface="Times New Roman" panose="02020603050405020304" pitchFamily="18" charset="0"/>
                      </a:endParaRPr>
                    </a:p>
                  </a:txBody>
                  <a:tcPr marL="66336" marR="66336" marT="0" marB="0"/>
                </a:tc>
                <a:extLst>
                  <a:ext uri="{0D108BD9-81ED-4DB2-BD59-A6C34878D82A}">
                    <a16:rowId xmlns:a16="http://schemas.microsoft.com/office/drawing/2014/main" val="10001"/>
                  </a:ext>
                </a:extLst>
              </a:tr>
              <a:tr h="2514600">
                <a:tc>
                  <a:txBody>
                    <a:bodyPr/>
                    <a:lstStyle/>
                    <a:p>
                      <a:pPr>
                        <a:lnSpc>
                          <a:spcPct val="100000"/>
                        </a:lnSpc>
                        <a:spcAft>
                          <a:spcPts val="0"/>
                        </a:spcAft>
                      </a:pPr>
                      <a:r>
                        <a:rPr lang="en-US" sz="2400">
                          <a:effectLst/>
                          <a:latin typeface="Times New Roman" panose="02020603050405020304" pitchFamily="18" charset="0"/>
                          <a:cs typeface="Times New Roman" panose="02020603050405020304" pitchFamily="18" charset="0"/>
                        </a:rPr>
                        <a:t>Hậu quả</a:t>
                      </a:r>
                      <a:endParaRPr lang="en-US" sz="2400">
                        <a:effectLst/>
                        <a:latin typeface="Times New Roman" panose="02020603050405020304" pitchFamily="18" charset="0"/>
                        <a:ea typeface="MS Mincho"/>
                        <a:cs typeface="Times New Roman" panose="02020603050405020304" pitchFamily="18" charset="0"/>
                      </a:endParaRPr>
                    </a:p>
                  </a:txBody>
                  <a:tcPr marL="66336" marR="66336" marT="0" marB="0"/>
                </a:tc>
                <a:tc>
                  <a:txBody>
                    <a:bodyPr/>
                    <a:lstStyle/>
                    <a:p>
                      <a:pPr>
                        <a:lnSpc>
                          <a:spcPct val="100000"/>
                        </a:lnSpc>
                        <a:spcAft>
                          <a:spcPts val="0"/>
                        </a:spcAft>
                      </a:pPr>
                      <a:endParaRPr lang="en-US" sz="1100">
                        <a:effectLst/>
                        <a:latin typeface="Times New Roman" panose="02020603050405020304" pitchFamily="18" charset="0"/>
                        <a:ea typeface="MS Mincho"/>
                        <a:cs typeface="Times New Roman" panose="02020603050405020304" pitchFamily="18" charset="0"/>
                      </a:endParaRPr>
                    </a:p>
                  </a:txBody>
                  <a:tcPr marL="66336" marR="66336" marT="0" marB="0"/>
                </a:tc>
                <a:tc gridSpan="2">
                  <a:txBody>
                    <a:bodyPr/>
                    <a:lstStyle/>
                    <a:p>
                      <a:pPr algn="just">
                        <a:lnSpc>
                          <a:spcPct val="100000"/>
                        </a:lnSpc>
                        <a:spcAft>
                          <a:spcPts val="0"/>
                        </a:spcAft>
                      </a:pPr>
                      <a:endParaRPr lang="en-US" sz="1100" dirty="0">
                        <a:effectLst/>
                        <a:latin typeface="Times New Roman" panose="02020603050405020304" pitchFamily="18" charset="0"/>
                        <a:ea typeface="MS Mincho"/>
                        <a:cs typeface="Times New Roman" panose="02020603050405020304" pitchFamily="18" charset="0"/>
                      </a:endParaRPr>
                    </a:p>
                  </a:txBody>
                  <a:tcPr marL="66336" marR="66336" marT="0" marB="0"/>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7" name="TextBox 6"/>
          <p:cNvSpPr txBox="1"/>
          <p:nvPr/>
        </p:nvSpPr>
        <p:spPr>
          <a:xfrm>
            <a:off x="231569" y="36941"/>
            <a:ext cx="3048000" cy="430887"/>
          </a:xfrm>
          <a:prstGeom prst="rect">
            <a:avLst/>
          </a:prstGeom>
          <a:noFill/>
        </p:spPr>
        <p:txBody>
          <a:bodyPr wrap="square" rtlCol="0">
            <a:spAutoFit/>
          </a:bodyPr>
          <a:lstStyle/>
          <a:p>
            <a:r>
              <a:rPr lang="en-US" sz="2200" b="1" dirty="0">
                <a:solidFill>
                  <a:srgbClr val="0070C0"/>
                </a:solidFill>
                <a:latin typeface="Times New Roman" pitchFamily="18" charset="0"/>
                <a:cs typeface="Times New Roman" pitchFamily="18" charset="0"/>
              </a:rPr>
              <a:t>2. </a:t>
            </a:r>
            <a:r>
              <a:rPr lang="en-US" sz="2200" b="1" dirty="0" err="1">
                <a:solidFill>
                  <a:srgbClr val="0070C0"/>
                </a:solidFill>
                <a:latin typeface="Times New Roman" pitchFamily="18" charset="0"/>
                <a:cs typeface="Times New Roman" pitchFamily="18" charset="0"/>
              </a:rPr>
              <a:t>Các</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dạng</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đột</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biến</a:t>
            </a:r>
            <a:endParaRPr lang="en-US" sz="2200" b="1" dirty="0">
              <a:solidFill>
                <a:srgbClr val="0070C0"/>
              </a:solidFill>
              <a:latin typeface="Times New Roman" pitchFamily="18" charset="0"/>
              <a:cs typeface="Times New Roman" pitchFamily="18" charset="0"/>
            </a:endParaRPr>
          </a:p>
        </p:txBody>
      </p:sp>
      <p:sp>
        <p:nvSpPr>
          <p:cNvPr id="2" name="TextBox 1"/>
          <p:cNvSpPr txBox="1"/>
          <p:nvPr/>
        </p:nvSpPr>
        <p:spPr>
          <a:xfrm>
            <a:off x="2094639" y="1428750"/>
            <a:ext cx="2286282" cy="1323439"/>
          </a:xfrm>
          <a:prstGeom prst="rect">
            <a:avLst/>
          </a:prstGeom>
          <a:noFill/>
        </p:spPr>
        <p:txBody>
          <a:bodyPr wrap="square" rtlCol="0">
            <a:spAutoFit/>
          </a:bodyPr>
          <a:lstStyle/>
          <a:p>
            <a:pPr algn="just"/>
            <a:r>
              <a:rPr lang="en-US" sz="2000" b="1" dirty="0" err="1">
                <a:solidFill>
                  <a:srgbClr val="F14124">
                    <a:lumMod val="75000"/>
                  </a:srgbClr>
                </a:solidFill>
                <a:latin typeface="Times New Roman" panose="02020603050405020304" pitchFamily="18" charset="0"/>
                <a:cs typeface="Times New Roman" panose="02020603050405020304" pitchFamily="18" charset="0"/>
              </a:rPr>
              <a:t>Một</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cặp</a:t>
            </a:r>
            <a:r>
              <a:rPr lang="en-US" sz="2000" b="1" dirty="0">
                <a:solidFill>
                  <a:srgbClr val="F14124">
                    <a:lumMod val="75000"/>
                  </a:srgbClr>
                </a:solidFill>
                <a:latin typeface="Times New Roman" panose="02020603050405020304" pitchFamily="18" charset="0"/>
                <a:cs typeface="Times New Roman" panose="02020603050405020304" pitchFamily="18" charset="0"/>
              </a:rPr>
              <a:t> Nu </a:t>
            </a:r>
            <a:r>
              <a:rPr lang="en-US" sz="2000" b="1" dirty="0" err="1">
                <a:solidFill>
                  <a:srgbClr val="F14124">
                    <a:lumMod val="75000"/>
                  </a:srgbClr>
                </a:solidFill>
                <a:latin typeface="Times New Roman" panose="02020603050405020304" pitchFamily="18" charset="0"/>
                <a:cs typeface="Times New Roman" panose="02020603050405020304" pitchFamily="18" charset="0"/>
              </a:rPr>
              <a:t>trong</a:t>
            </a:r>
            <a:r>
              <a:rPr lang="en-US" sz="2000" b="1" dirty="0">
                <a:solidFill>
                  <a:srgbClr val="F14124">
                    <a:lumMod val="75000"/>
                  </a:srgbClr>
                </a:solidFill>
                <a:latin typeface="Times New Roman" panose="02020603050405020304" pitchFamily="18" charset="0"/>
                <a:cs typeface="Times New Roman" panose="02020603050405020304" pitchFamily="18" charset="0"/>
              </a:rPr>
              <a:t> gen </a:t>
            </a:r>
            <a:r>
              <a:rPr lang="en-US" sz="2000" b="1" dirty="0" err="1">
                <a:solidFill>
                  <a:srgbClr val="F14124">
                    <a:lumMod val="75000"/>
                  </a:srgbClr>
                </a:solidFill>
                <a:latin typeface="Times New Roman" panose="02020603050405020304" pitchFamily="18" charset="0"/>
                <a:cs typeface="Times New Roman" panose="02020603050405020304" pitchFamily="18" charset="0"/>
              </a:rPr>
              <a:t>được</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thay</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thế</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bằng</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một</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cặp</a:t>
            </a:r>
            <a:r>
              <a:rPr lang="en-US" sz="2000" b="1" dirty="0">
                <a:solidFill>
                  <a:srgbClr val="F14124">
                    <a:lumMod val="75000"/>
                  </a:srgbClr>
                </a:solidFill>
                <a:latin typeface="Times New Roman" panose="02020603050405020304" pitchFamily="18" charset="0"/>
                <a:cs typeface="Times New Roman" panose="02020603050405020304" pitchFamily="18" charset="0"/>
              </a:rPr>
              <a:t> Nu </a:t>
            </a:r>
            <a:r>
              <a:rPr lang="en-US" sz="2000" b="1" dirty="0" err="1">
                <a:solidFill>
                  <a:srgbClr val="F14124">
                    <a:lumMod val="75000"/>
                  </a:srgbClr>
                </a:solidFill>
                <a:latin typeface="Times New Roman" panose="02020603050405020304" pitchFamily="18" charset="0"/>
                <a:cs typeface="Times New Roman" panose="02020603050405020304" pitchFamily="18" charset="0"/>
              </a:rPr>
              <a:t>khác</a:t>
            </a:r>
            <a:r>
              <a:rPr lang="en-US" sz="2000" b="1" dirty="0">
                <a:solidFill>
                  <a:srgbClr val="F14124">
                    <a:lumMod val="75000"/>
                  </a:srgbClr>
                </a:solidFill>
                <a:latin typeface="Times New Roman" panose="02020603050405020304" pitchFamily="18" charset="0"/>
                <a:cs typeface="Times New Roman" panose="02020603050405020304" pitchFamily="18" charset="0"/>
              </a:rPr>
              <a:t>.</a:t>
            </a:r>
            <a:endParaRPr lang="en-US" sz="2000" b="1" dirty="0">
              <a:solidFill>
                <a:srgbClr val="F14124">
                  <a:lumMod val="75000"/>
                </a:srgbClr>
              </a:solidFill>
              <a:latin typeface="Times New Roman" panose="02020603050405020304" pitchFamily="18" charset="0"/>
              <a:ea typeface="MS Mincho"/>
              <a:cs typeface="Times New Roman" panose="02020603050405020304" pitchFamily="18" charset="0"/>
            </a:endParaRPr>
          </a:p>
        </p:txBody>
      </p:sp>
      <p:sp>
        <p:nvSpPr>
          <p:cNvPr id="3" name="TextBox 2"/>
          <p:cNvSpPr txBox="1"/>
          <p:nvPr/>
        </p:nvSpPr>
        <p:spPr>
          <a:xfrm>
            <a:off x="4380921" y="1481271"/>
            <a:ext cx="2204631" cy="1015663"/>
          </a:xfrm>
          <a:prstGeom prst="rect">
            <a:avLst/>
          </a:prstGeom>
          <a:noFill/>
        </p:spPr>
        <p:txBody>
          <a:bodyPr wrap="square" rtlCol="0">
            <a:spAutoFit/>
          </a:bodyPr>
          <a:lstStyle/>
          <a:p>
            <a:pPr algn="just"/>
            <a:r>
              <a:rPr lang="en-US" sz="2000" b="1" dirty="0" err="1">
                <a:solidFill>
                  <a:srgbClr val="F14124">
                    <a:lumMod val="75000"/>
                  </a:srgbClr>
                </a:solidFill>
                <a:latin typeface="Times New Roman" panose="02020603050405020304" pitchFamily="18" charset="0"/>
                <a:cs typeface="Times New Roman" panose="02020603050405020304" pitchFamily="18" charset="0"/>
              </a:rPr>
              <a:t>Một</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cặp</a:t>
            </a:r>
            <a:r>
              <a:rPr lang="en-US" sz="2000" b="1" dirty="0">
                <a:solidFill>
                  <a:srgbClr val="F14124">
                    <a:lumMod val="75000"/>
                  </a:srgbClr>
                </a:solidFill>
                <a:latin typeface="Times New Roman" panose="02020603050405020304" pitchFamily="18" charset="0"/>
                <a:cs typeface="Times New Roman" panose="02020603050405020304" pitchFamily="18" charset="0"/>
              </a:rPr>
              <a:t> nu </a:t>
            </a:r>
            <a:r>
              <a:rPr lang="en-US" sz="2000" b="1" dirty="0" err="1">
                <a:solidFill>
                  <a:srgbClr val="F14124">
                    <a:lumMod val="75000"/>
                  </a:srgbClr>
                </a:solidFill>
                <a:latin typeface="Times New Roman" panose="02020603050405020304" pitchFamily="18" charset="0"/>
                <a:cs typeface="Times New Roman" panose="02020603050405020304" pitchFamily="18" charset="0"/>
              </a:rPr>
              <a:t>được</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thêm</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vào</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trong</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cấu</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trúc</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của</a:t>
            </a:r>
            <a:r>
              <a:rPr lang="en-US" sz="2000" b="1" dirty="0">
                <a:solidFill>
                  <a:srgbClr val="F14124">
                    <a:lumMod val="75000"/>
                  </a:srgbClr>
                </a:solidFill>
                <a:latin typeface="Times New Roman" panose="02020603050405020304" pitchFamily="18" charset="0"/>
                <a:cs typeface="Times New Roman" panose="02020603050405020304" pitchFamily="18" charset="0"/>
              </a:rPr>
              <a:t> gen.</a:t>
            </a:r>
            <a:endParaRPr lang="en-US" sz="2000" b="1" dirty="0">
              <a:solidFill>
                <a:srgbClr val="F14124">
                  <a:lumMod val="75000"/>
                </a:srgbClr>
              </a:solidFill>
              <a:latin typeface="Times New Roman" panose="02020603050405020304" pitchFamily="18" charset="0"/>
              <a:ea typeface="MS Mincho"/>
              <a:cs typeface="Times New Roman" panose="02020603050405020304" pitchFamily="18" charset="0"/>
            </a:endParaRPr>
          </a:p>
        </p:txBody>
      </p:sp>
      <p:sp>
        <p:nvSpPr>
          <p:cNvPr id="5" name="TextBox 4"/>
          <p:cNvSpPr txBox="1"/>
          <p:nvPr/>
        </p:nvSpPr>
        <p:spPr>
          <a:xfrm>
            <a:off x="6711769" y="1575678"/>
            <a:ext cx="2122977" cy="1015663"/>
          </a:xfrm>
          <a:prstGeom prst="rect">
            <a:avLst/>
          </a:prstGeom>
          <a:noFill/>
        </p:spPr>
        <p:txBody>
          <a:bodyPr wrap="square" rtlCol="0">
            <a:spAutoFit/>
          </a:bodyPr>
          <a:lstStyle/>
          <a:p>
            <a:r>
              <a:rPr lang="en-US" sz="2000" b="1" dirty="0" err="1">
                <a:solidFill>
                  <a:srgbClr val="F14124">
                    <a:lumMod val="75000"/>
                  </a:srgbClr>
                </a:solidFill>
                <a:latin typeface="Times New Roman" panose="02020603050405020304" pitchFamily="18" charset="0"/>
                <a:cs typeface="Times New Roman" panose="02020603050405020304" pitchFamily="18" charset="0"/>
              </a:rPr>
              <a:t>Trong</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cấu</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trúc</a:t>
            </a:r>
            <a:r>
              <a:rPr lang="en-US" sz="2000" b="1" dirty="0">
                <a:solidFill>
                  <a:srgbClr val="F14124">
                    <a:lumMod val="75000"/>
                  </a:srgbClr>
                </a:solidFill>
                <a:latin typeface="Times New Roman" panose="02020603050405020304" pitchFamily="18" charset="0"/>
                <a:cs typeface="Times New Roman" panose="02020603050405020304" pitchFamily="18" charset="0"/>
              </a:rPr>
              <a:t> gen </a:t>
            </a:r>
            <a:r>
              <a:rPr lang="en-US" sz="2000" b="1" dirty="0" err="1">
                <a:solidFill>
                  <a:srgbClr val="F14124">
                    <a:lumMod val="75000"/>
                  </a:srgbClr>
                </a:solidFill>
                <a:latin typeface="Times New Roman" panose="02020603050405020304" pitchFamily="18" charset="0"/>
                <a:cs typeface="Times New Roman" panose="02020603050405020304" pitchFamily="18" charset="0"/>
              </a:rPr>
              <a:t>bị</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mất</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một</a:t>
            </a:r>
            <a:r>
              <a:rPr lang="en-US" sz="2000" b="1" dirty="0">
                <a:solidFill>
                  <a:srgbClr val="F14124">
                    <a:lumMod val="75000"/>
                  </a:srgbClr>
                </a:solidFill>
                <a:latin typeface="Times New Roman" panose="02020603050405020304" pitchFamily="18" charset="0"/>
                <a:cs typeface="Times New Roman" panose="02020603050405020304" pitchFamily="18" charset="0"/>
              </a:rPr>
              <a:t> </a:t>
            </a:r>
            <a:r>
              <a:rPr lang="en-US" sz="2000" b="1" dirty="0" err="1">
                <a:solidFill>
                  <a:srgbClr val="F14124">
                    <a:lumMod val="75000"/>
                  </a:srgbClr>
                </a:solidFill>
                <a:latin typeface="Times New Roman" panose="02020603050405020304" pitchFamily="18" charset="0"/>
                <a:cs typeface="Times New Roman" panose="02020603050405020304" pitchFamily="18" charset="0"/>
              </a:rPr>
              <a:t>cặp</a:t>
            </a:r>
            <a:r>
              <a:rPr lang="en-US" sz="2000" b="1" dirty="0">
                <a:solidFill>
                  <a:srgbClr val="F14124">
                    <a:lumMod val="75000"/>
                  </a:srgbClr>
                </a:solidFill>
                <a:latin typeface="Times New Roman" panose="02020603050405020304" pitchFamily="18" charset="0"/>
                <a:cs typeface="Times New Roman" panose="02020603050405020304" pitchFamily="18" charset="0"/>
              </a:rPr>
              <a:t> nu.</a:t>
            </a:r>
            <a:endParaRPr lang="en-US" sz="2000" b="1" dirty="0">
              <a:solidFill>
                <a:srgbClr val="F14124">
                  <a:lumMod val="75000"/>
                </a:srgbClr>
              </a:solidFill>
              <a:latin typeface="Times New Roman" panose="02020603050405020304" pitchFamily="18" charset="0"/>
              <a:ea typeface="MS Mincho"/>
              <a:cs typeface="Times New Roman" panose="02020603050405020304" pitchFamily="18" charset="0"/>
            </a:endParaRPr>
          </a:p>
        </p:txBody>
      </p:sp>
      <p:sp>
        <p:nvSpPr>
          <p:cNvPr id="6" name="TextBox 5"/>
          <p:cNvSpPr txBox="1"/>
          <p:nvPr/>
        </p:nvSpPr>
        <p:spPr>
          <a:xfrm>
            <a:off x="2074493" y="2833985"/>
            <a:ext cx="2326574" cy="2246769"/>
          </a:xfrm>
          <a:prstGeom prst="rect">
            <a:avLst/>
          </a:prstGeom>
          <a:noFill/>
        </p:spPr>
        <p:txBody>
          <a:bodyPr wrap="square" rtlCol="0">
            <a:spAutoFit/>
          </a:bodyPr>
          <a:lstStyle/>
          <a:p>
            <a:pPr algn="just"/>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Một</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cặp</a:t>
            </a:r>
            <a:r>
              <a:rPr lang="en-US" sz="2000" b="1" dirty="0">
                <a:solidFill>
                  <a:srgbClr val="7030A0"/>
                </a:solidFill>
                <a:latin typeface="Times New Roman" panose="02020603050405020304" pitchFamily="18" charset="0"/>
                <a:cs typeface="Times New Roman" panose="02020603050405020304" pitchFamily="18" charset="0"/>
              </a:rPr>
              <a:t> nu </a:t>
            </a:r>
            <a:r>
              <a:rPr lang="en-US" sz="2000" b="1" dirty="0" err="1">
                <a:solidFill>
                  <a:srgbClr val="7030A0"/>
                </a:solidFill>
                <a:latin typeface="Times New Roman" panose="02020603050405020304" pitchFamily="18" charset="0"/>
                <a:cs typeface="Times New Roman" panose="02020603050405020304" pitchFamily="18" charset="0"/>
              </a:rPr>
              <a:t>bị</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thay</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thế</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trong</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phạm</a:t>
            </a:r>
            <a:r>
              <a:rPr lang="en-US" sz="2000" b="1" dirty="0">
                <a:solidFill>
                  <a:srgbClr val="7030A0"/>
                </a:solidFill>
                <a:latin typeface="Times New Roman" panose="02020603050405020304" pitchFamily="18" charset="0"/>
                <a:cs typeface="Times New Roman" panose="02020603050405020304" pitchFamily="18" charset="0"/>
              </a:rPr>
              <a:t> vi 1 </a:t>
            </a:r>
            <a:r>
              <a:rPr lang="en-US" sz="2000" b="1" dirty="0" err="1">
                <a:solidFill>
                  <a:srgbClr val="7030A0"/>
                </a:solidFill>
                <a:latin typeface="Times New Roman" panose="02020603050405020304" pitchFamily="18" charset="0"/>
                <a:cs typeface="Times New Roman" panose="02020603050405020304" pitchFamily="18" charset="0"/>
              </a:rPr>
              <a:t>bộ</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ba</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000" b="1" dirty="0" err="1">
                <a:solidFill>
                  <a:srgbClr val="7030A0"/>
                </a:solidFill>
                <a:latin typeface="Times New Roman" panose="02020603050405020304" pitchFamily="18" charset="0"/>
                <a:cs typeface="Times New Roman" panose="02020603050405020304" pitchFamily="18" charset="0"/>
                <a:sym typeface="Wingdings 3" pitchFamily="18" charset="2"/>
              </a:rPr>
              <a:t>có</a:t>
            </a:r>
            <a:r>
              <a:rPr lang="en-US" sz="20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000" b="1" dirty="0" err="1">
                <a:solidFill>
                  <a:srgbClr val="7030A0"/>
                </a:solidFill>
                <a:latin typeface="Times New Roman" panose="02020603050405020304" pitchFamily="18" charset="0"/>
                <a:cs typeface="Times New Roman" panose="02020603050405020304" pitchFamily="18" charset="0"/>
                <a:sym typeface="Wingdings 3" pitchFamily="18" charset="2"/>
              </a:rPr>
              <a:t>thể</a:t>
            </a:r>
            <a:r>
              <a:rPr lang="en-US" sz="20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000" b="1" dirty="0" err="1">
                <a:solidFill>
                  <a:srgbClr val="7030A0"/>
                </a:solidFill>
                <a:latin typeface="Times New Roman" panose="02020603050405020304" pitchFamily="18" charset="0"/>
                <a:cs typeface="Times New Roman" panose="02020603050405020304" pitchFamily="18" charset="0"/>
                <a:sym typeface="Wingdings 3" pitchFamily="18" charset="2"/>
              </a:rPr>
              <a:t>gây</a:t>
            </a:r>
            <a:r>
              <a:rPr lang="en-US" sz="20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000" b="1" dirty="0" err="1">
                <a:solidFill>
                  <a:srgbClr val="7030A0"/>
                </a:solidFill>
                <a:latin typeface="Times New Roman" panose="02020603050405020304" pitchFamily="18" charset="0"/>
                <a:cs typeface="Times New Roman" panose="02020603050405020304" pitchFamily="18" charset="0"/>
                <a:sym typeface="Wingdings 3" pitchFamily="18" charset="2"/>
              </a:rPr>
              <a:t>biến</a:t>
            </a:r>
            <a:r>
              <a:rPr lang="en-US" sz="20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000" b="1" dirty="0" err="1">
                <a:solidFill>
                  <a:srgbClr val="7030A0"/>
                </a:solidFill>
                <a:latin typeface="Times New Roman" panose="02020603050405020304" pitchFamily="18" charset="0"/>
                <a:cs typeface="Times New Roman" panose="02020603050405020304" pitchFamily="18" charset="0"/>
                <a:sym typeface="Wingdings 3" pitchFamily="18" charset="2"/>
              </a:rPr>
              <a:t>đổi</a:t>
            </a:r>
            <a:r>
              <a:rPr lang="en-US" sz="2000" b="1" dirty="0">
                <a:solidFill>
                  <a:srgbClr val="7030A0"/>
                </a:solidFill>
                <a:latin typeface="Times New Roman" panose="02020603050405020304" pitchFamily="18" charset="0"/>
                <a:cs typeface="Times New Roman" panose="02020603050405020304" pitchFamily="18" charset="0"/>
                <a:sym typeface="Wingdings 3" pitchFamily="18" charset="2"/>
              </a:rPr>
              <a:t> 1 </a:t>
            </a:r>
            <a:r>
              <a:rPr lang="en-US" sz="2000" b="1" dirty="0" err="1">
                <a:solidFill>
                  <a:srgbClr val="7030A0"/>
                </a:solidFill>
                <a:latin typeface="Times New Roman" panose="02020603050405020304" pitchFamily="18" charset="0"/>
                <a:cs typeface="Times New Roman" panose="02020603050405020304" pitchFamily="18" charset="0"/>
                <a:sym typeface="Wingdings 3" pitchFamily="18" charset="2"/>
              </a:rPr>
              <a:t>axit</a:t>
            </a:r>
            <a:r>
              <a:rPr lang="en-US" sz="20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000" b="1" dirty="0" err="1">
                <a:solidFill>
                  <a:srgbClr val="7030A0"/>
                </a:solidFill>
                <a:latin typeface="Times New Roman" panose="02020603050405020304" pitchFamily="18" charset="0"/>
                <a:cs typeface="Times New Roman" panose="02020603050405020304" pitchFamily="18" charset="0"/>
                <a:sym typeface="Wingdings 3" pitchFamily="18" charset="2"/>
              </a:rPr>
              <a:t>amin</a:t>
            </a:r>
            <a:r>
              <a:rPr lang="en-US" sz="20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000" b="1" dirty="0">
                <a:solidFill>
                  <a:srgbClr val="7030A0"/>
                </a:solidFill>
                <a:latin typeface="Times New Roman" panose="02020603050405020304" pitchFamily="18" charset="0"/>
                <a:cs typeface="Times New Roman" panose="02020603050405020304" pitchFamily="18" charset="0"/>
                <a:sym typeface="Wingdings" pitchFamily="2" charset="2"/>
              </a:rPr>
              <a:t> </a:t>
            </a:r>
            <a:r>
              <a:rPr lang="en-US" sz="2000" b="1" dirty="0" err="1">
                <a:solidFill>
                  <a:srgbClr val="00B0F0"/>
                </a:solidFill>
                <a:latin typeface="Times New Roman" panose="02020603050405020304" pitchFamily="18" charset="0"/>
                <a:cs typeface="Times New Roman" panose="02020603050405020304" pitchFamily="18" charset="0"/>
              </a:rPr>
              <a:t>có</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00B0F0"/>
                </a:solidFill>
                <a:latin typeface="Times New Roman" panose="02020603050405020304" pitchFamily="18" charset="0"/>
                <a:cs typeface="Times New Roman" panose="02020603050405020304" pitchFamily="18" charset="0"/>
              </a:rPr>
              <a:t>thể</a:t>
            </a:r>
            <a:r>
              <a:rPr lang="en-US" sz="2000" b="1" dirty="0">
                <a:solidFill>
                  <a:srgbClr val="00B0F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làm</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thay</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đổi</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cấu</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trúc</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prôtêin</a:t>
            </a:r>
            <a:endParaRPr lang="en-US" sz="2000" b="1" dirty="0">
              <a:solidFill>
                <a:srgbClr val="7030A0"/>
              </a:solidFill>
              <a:latin typeface="Times New Roman" panose="02020603050405020304" pitchFamily="18" charset="0"/>
              <a:cs typeface="Times New Roman" panose="02020603050405020304" pitchFamily="18" charset="0"/>
              <a:sym typeface="Wingdings 3" pitchFamily="18" charset="2"/>
            </a:endParaRPr>
          </a:p>
        </p:txBody>
      </p:sp>
      <p:sp>
        <p:nvSpPr>
          <p:cNvPr id="8" name="TextBox 7"/>
          <p:cNvSpPr txBox="1"/>
          <p:nvPr/>
        </p:nvSpPr>
        <p:spPr>
          <a:xfrm>
            <a:off x="4342821" y="2879382"/>
            <a:ext cx="4390900" cy="1631216"/>
          </a:xfrm>
          <a:prstGeom prst="rect">
            <a:avLst/>
          </a:prstGeom>
          <a:noFill/>
        </p:spPr>
        <p:txBody>
          <a:bodyPr wrap="square" rtlCol="0">
            <a:spAutoFit/>
          </a:bodyPr>
          <a:lstStyle/>
          <a:p>
            <a:pPr algn="just"/>
            <a:r>
              <a:rPr lang="en-US" sz="2000" b="1">
                <a:solidFill>
                  <a:srgbClr val="7030A0"/>
                </a:solidFill>
                <a:latin typeface="Times New Roman" panose="02020603050405020304" pitchFamily="18" charset="0"/>
                <a:cs typeface="Times New Roman" panose="02020603050405020304" pitchFamily="18" charset="0"/>
              </a:rPr>
              <a:t>Mã di truyền bị đọc sai kể từ vị trí xảy ra thêm hoặc mất 1 cặp nu </a:t>
            </a:r>
            <a:r>
              <a:rPr lang="en-US" sz="2000" b="1">
                <a:solidFill>
                  <a:srgbClr val="7030A0"/>
                </a:solidFill>
                <a:latin typeface="Times New Roman" panose="02020603050405020304" pitchFamily="18" charset="0"/>
                <a:cs typeface="Times New Roman" panose="02020603050405020304" pitchFamily="18" charset="0"/>
                <a:sym typeface="Wingdings"/>
              </a:rPr>
              <a:t></a:t>
            </a:r>
            <a:r>
              <a:rPr lang="en-US" sz="2000" b="1">
                <a:solidFill>
                  <a:srgbClr val="7030A0"/>
                </a:solidFill>
                <a:latin typeface="Times New Roman" panose="02020603050405020304" pitchFamily="18" charset="0"/>
                <a:cs typeface="Times New Roman" panose="02020603050405020304" pitchFamily="18" charset="0"/>
              </a:rPr>
              <a:t> làm thay đổi trình tự a.a trong chuỗi pôipeptit và làm thay đổi chức năng của protein.</a:t>
            </a:r>
            <a:endParaRPr lang="en-US" sz="2000" b="1">
              <a:solidFill>
                <a:srgbClr val="7030A0"/>
              </a:solidFill>
              <a:latin typeface="Times New Roman" panose="02020603050405020304" pitchFamily="18" charset="0"/>
              <a:ea typeface="MS Mincho"/>
              <a:cs typeface="Times New Roman" panose="02020603050405020304" pitchFamily="18" charset="0"/>
            </a:endParaRPr>
          </a:p>
        </p:txBody>
      </p:sp>
    </p:spTree>
    <p:custDataLst>
      <p:tags r:id="rId1"/>
    </p:custDataLst>
    <p:extLst>
      <p:ext uri="{BB962C8B-B14F-4D97-AF65-F5344CB8AC3E}">
        <p14:creationId xmlns:p14="http://schemas.microsoft.com/office/powerpoint/2010/main" val="4142046666"/>
      </p:ext>
    </p:extLst>
  </p:cSld>
  <p:clrMapOvr>
    <a:masterClrMapping/>
  </p:clrMapOvr>
  <mc:AlternateContent xmlns:mc="http://schemas.openxmlformats.org/markup-compatibility/2006" xmlns:p14="http://schemas.microsoft.com/office/powerpoint/2010/main">
    <mc:Choice Requires="p14">
      <p:transition spd="slow" p14:dur="2000" advTm="28108"/>
    </mc:Choice>
    <mc:Fallback xmlns="">
      <p:transition spd="slow" advTm="281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1447800" y="438151"/>
            <a:ext cx="6019800" cy="16002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0" y="767497"/>
            <a:ext cx="4422572" cy="830997"/>
          </a:xfrm>
          <a:prstGeom prst="rect">
            <a:avLst/>
          </a:prstGeom>
          <a:noFill/>
        </p:spPr>
        <p:txBody>
          <a:bodyPr wrap="square" rtlCol="0">
            <a:spAutoFit/>
          </a:bodyPr>
          <a:lstStyle/>
          <a:p>
            <a:r>
              <a:rPr lang="en-US" sz="2400" dirty="0" err="1">
                <a:solidFill>
                  <a:srgbClr val="FF0000"/>
                </a:solidFill>
              </a:rPr>
              <a:t>Đột</a:t>
            </a:r>
            <a:r>
              <a:rPr lang="en-US" sz="2400" dirty="0">
                <a:solidFill>
                  <a:srgbClr val="FF0000"/>
                </a:solidFill>
              </a:rPr>
              <a:t> </a:t>
            </a:r>
            <a:r>
              <a:rPr lang="en-US" sz="2400" dirty="0" err="1">
                <a:solidFill>
                  <a:srgbClr val="FF0000"/>
                </a:solidFill>
              </a:rPr>
              <a:t>biến</a:t>
            </a:r>
            <a:r>
              <a:rPr lang="en-US" sz="2400" dirty="0">
                <a:solidFill>
                  <a:srgbClr val="FF0000"/>
                </a:solidFill>
              </a:rPr>
              <a:t> </a:t>
            </a:r>
            <a:r>
              <a:rPr lang="en-US" sz="2400" dirty="0" err="1">
                <a:solidFill>
                  <a:srgbClr val="FF0000"/>
                </a:solidFill>
              </a:rPr>
              <a:t>điểm</a:t>
            </a:r>
            <a:r>
              <a:rPr lang="en-US" sz="2400" dirty="0">
                <a:solidFill>
                  <a:srgbClr val="FF0000"/>
                </a:solidFill>
              </a:rPr>
              <a:t> </a:t>
            </a:r>
            <a:r>
              <a:rPr lang="en-US" sz="2400" dirty="0" err="1">
                <a:solidFill>
                  <a:srgbClr val="FF0000"/>
                </a:solidFill>
              </a:rPr>
              <a:t>dạng</a:t>
            </a:r>
            <a:r>
              <a:rPr lang="en-US" sz="2400" dirty="0">
                <a:solidFill>
                  <a:srgbClr val="FF0000"/>
                </a:solidFill>
              </a:rPr>
              <a:t> </a:t>
            </a:r>
            <a:r>
              <a:rPr lang="en-US" sz="2400" dirty="0" err="1">
                <a:solidFill>
                  <a:srgbClr val="FF0000"/>
                </a:solidFill>
              </a:rPr>
              <a:t>nào</a:t>
            </a:r>
            <a:r>
              <a:rPr lang="en-US" sz="2400" dirty="0">
                <a:solidFill>
                  <a:srgbClr val="FF0000"/>
                </a:solidFill>
              </a:rPr>
              <a:t> </a:t>
            </a:r>
            <a:r>
              <a:rPr lang="en-US" sz="2400" dirty="0" err="1">
                <a:solidFill>
                  <a:srgbClr val="FF0000"/>
                </a:solidFill>
              </a:rPr>
              <a:t>gây</a:t>
            </a:r>
            <a:r>
              <a:rPr lang="en-US" sz="2400" dirty="0">
                <a:solidFill>
                  <a:srgbClr val="FF0000"/>
                </a:solidFill>
              </a:rPr>
              <a:t> </a:t>
            </a:r>
            <a:r>
              <a:rPr lang="en-US" sz="2400" dirty="0" err="1">
                <a:solidFill>
                  <a:srgbClr val="FF0000"/>
                </a:solidFill>
              </a:rPr>
              <a:t>hậu</a:t>
            </a:r>
            <a:r>
              <a:rPr lang="en-US" sz="2400" dirty="0">
                <a:solidFill>
                  <a:srgbClr val="FF0000"/>
                </a:solidFill>
              </a:rPr>
              <a:t> </a:t>
            </a:r>
            <a:r>
              <a:rPr lang="en-US" sz="2400" dirty="0" err="1">
                <a:solidFill>
                  <a:srgbClr val="FF0000"/>
                </a:solidFill>
              </a:rPr>
              <a:t>quả</a:t>
            </a:r>
            <a:r>
              <a:rPr lang="en-US" sz="2400" dirty="0">
                <a:solidFill>
                  <a:srgbClr val="FF0000"/>
                </a:solidFill>
              </a:rPr>
              <a:t> </a:t>
            </a:r>
            <a:r>
              <a:rPr lang="en-US" sz="2400" dirty="0" err="1">
                <a:solidFill>
                  <a:srgbClr val="FF0000"/>
                </a:solidFill>
              </a:rPr>
              <a:t>lớn</a:t>
            </a:r>
            <a:r>
              <a:rPr lang="en-US" sz="2400" dirty="0">
                <a:solidFill>
                  <a:srgbClr val="FF0000"/>
                </a:solidFill>
              </a:rPr>
              <a:t> </a:t>
            </a:r>
            <a:r>
              <a:rPr lang="en-US" sz="2400" dirty="0" err="1">
                <a:solidFill>
                  <a:srgbClr val="FF0000"/>
                </a:solidFill>
              </a:rPr>
              <a:t>hơn</a:t>
            </a:r>
            <a:r>
              <a:rPr lang="en-US" sz="2400" dirty="0">
                <a:solidFill>
                  <a:srgbClr val="FF0000"/>
                </a:solidFill>
              </a:rPr>
              <a:t>? </a:t>
            </a:r>
            <a:r>
              <a:rPr lang="en-US" sz="2400" dirty="0" err="1">
                <a:solidFill>
                  <a:srgbClr val="FF0000"/>
                </a:solidFill>
              </a:rPr>
              <a:t>Giải</a:t>
            </a:r>
            <a:r>
              <a:rPr lang="en-US" sz="2400" dirty="0">
                <a:solidFill>
                  <a:srgbClr val="FF0000"/>
                </a:solidFill>
              </a:rPr>
              <a:t> </a:t>
            </a:r>
            <a:r>
              <a:rPr lang="en-US" sz="2400" dirty="0" err="1">
                <a:solidFill>
                  <a:srgbClr val="FF0000"/>
                </a:solidFill>
              </a:rPr>
              <a:t>thích</a:t>
            </a:r>
            <a:r>
              <a:rPr lang="en-US" sz="2400" dirty="0">
                <a:solidFill>
                  <a:srgbClr val="FF0000"/>
                </a:solidFill>
              </a:rPr>
              <a:t>?</a:t>
            </a:r>
          </a:p>
        </p:txBody>
      </p:sp>
      <p:sp>
        <p:nvSpPr>
          <p:cNvPr id="3" name="TextBox 2"/>
          <p:cNvSpPr txBox="1"/>
          <p:nvPr/>
        </p:nvSpPr>
        <p:spPr>
          <a:xfrm>
            <a:off x="449780" y="2266950"/>
            <a:ext cx="8496301" cy="830997"/>
          </a:xfrm>
          <a:prstGeom prst="rect">
            <a:avLst/>
          </a:prstGeom>
          <a:noFill/>
        </p:spPr>
        <p:txBody>
          <a:bodyPr wrap="square" rtlCol="0">
            <a:spAutoFit/>
          </a:bodyPr>
          <a:lstStyle/>
          <a:p>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Đột</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biến</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thay</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thế</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một</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cặp</a:t>
            </a:r>
            <a:r>
              <a:rPr lang="en-US" sz="2400" b="1" dirty="0">
                <a:solidFill>
                  <a:schemeClr val="accent4">
                    <a:lumMod val="50000"/>
                  </a:schemeClr>
                </a:solidFill>
                <a:latin typeface="Times New Roman" pitchFamily="18" charset="0"/>
                <a:cs typeface="Times New Roman" pitchFamily="18" charset="0"/>
              </a:rPr>
              <a:t> nu </a:t>
            </a:r>
            <a:r>
              <a:rPr lang="en-US" sz="2400" b="1" dirty="0" err="1">
                <a:solidFill>
                  <a:schemeClr val="accent4">
                    <a:lumMod val="50000"/>
                  </a:schemeClr>
                </a:solidFill>
                <a:latin typeface="Times New Roman" pitchFamily="18" charset="0"/>
                <a:cs typeface="Times New Roman" pitchFamily="18" charset="0"/>
              </a:rPr>
              <a:t>có</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thể</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làm</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thay</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đổi</a:t>
            </a:r>
            <a:r>
              <a:rPr lang="en-US" sz="2400" b="1" dirty="0">
                <a:solidFill>
                  <a:schemeClr val="accent4">
                    <a:lumMod val="50000"/>
                  </a:schemeClr>
                </a:solidFill>
                <a:latin typeface="Times New Roman" pitchFamily="18" charset="0"/>
                <a:cs typeface="Times New Roman" pitchFamily="18" charset="0"/>
              </a:rPr>
              <a:t> 1 acid </a:t>
            </a:r>
            <a:r>
              <a:rPr lang="en-US" sz="2400" b="1" dirty="0" err="1">
                <a:solidFill>
                  <a:schemeClr val="accent4">
                    <a:lumMod val="50000"/>
                  </a:schemeClr>
                </a:solidFill>
                <a:latin typeface="Times New Roman" pitchFamily="18" charset="0"/>
                <a:cs typeface="Times New Roman" pitchFamily="18" charset="0"/>
              </a:rPr>
              <a:t>amin</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trong</a:t>
            </a:r>
            <a:r>
              <a:rPr lang="en-US" sz="2400" b="1" dirty="0">
                <a:solidFill>
                  <a:schemeClr val="accent4">
                    <a:lumMod val="50000"/>
                  </a:schemeClr>
                </a:solidFill>
                <a:latin typeface="Times New Roman" pitchFamily="18" charset="0"/>
                <a:cs typeface="Times New Roman" pitchFamily="18" charset="0"/>
              </a:rPr>
              <a:t> protein </a:t>
            </a:r>
            <a:r>
              <a:rPr lang="en-US" sz="2400" b="1" dirty="0" err="1">
                <a:solidFill>
                  <a:schemeClr val="accent4">
                    <a:lumMod val="50000"/>
                  </a:schemeClr>
                </a:solidFill>
                <a:latin typeface="Times New Roman" pitchFamily="18" charset="0"/>
                <a:cs typeface="Times New Roman" pitchFamily="18" charset="0"/>
              </a:rPr>
              <a:t>được</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tổng</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hợp</a:t>
            </a:r>
            <a:r>
              <a:rPr lang="en-US" sz="2400" b="1" dirty="0">
                <a:solidFill>
                  <a:schemeClr val="accent4">
                    <a:lumMod val="50000"/>
                  </a:schemeClr>
                </a:solidFill>
                <a:latin typeface="Times New Roman" pitchFamily="18" charset="0"/>
                <a:cs typeface="Times New Roman" pitchFamily="18" charset="0"/>
              </a:rPr>
              <a:t>.</a:t>
            </a:r>
          </a:p>
        </p:txBody>
      </p:sp>
      <p:sp>
        <p:nvSpPr>
          <p:cNvPr id="4" name="TextBox 3"/>
          <p:cNvSpPr txBox="1"/>
          <p:nvPr/>
        </p:nvSpPr>
        <p:spPr>
          <a:xfrm>
            <a:off x="304800" y="120818"/>
            <a:ext cx="3962400" cy="523220"/>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2. </a:t>
            </a:r>
            <a:r>
              <a:rPr lang="en-US" sz="2800" b="1" dirty="0" err="1">
                <a:solidFill>
                  <a:srgbClr val="0070C0"/>
                </a:solidFill>
                <a:latin typeface="Times New Roman" pitchFamily="18" charset="0"/>
                <a:cs typeface="Times New Roman" pitchFamily="18" charset="0"/>
              </a:rPr>
              <a:t>Các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dạng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đột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biến</a:t>
            </a:r>
            <a:endParaRPr lang="en-US" sz="2800" b="1" dirty="0">
              <a:solidFill>
                <a:srgbClr val="0070C0"/>
              </a:solidFill>
              <a:latin typeface="Times New Roman" pitchFamily="18" charset="0"/>
              <a:cs typeface="Times New Roman" pitchFamily="18" charset="0"/>
            </a:endParaRPr>
          </a:p>
        </p:txBody>
      </p:sp>
      <p:sp>
        <p:nvSpPr>
          <p:cNvPr id="9" name="Rectangle 8"/>
          <p:cNvSpPr/>
          <p:nvPr/>
        </p:nvSpPr>
        <p:spPr>
          <a:xfrm>
            <a:off x="457200" y="3059490"/>
            <a:ext cx="8305800" cy="1569660"/>
          </a:xfrm>
          <a:prstGeom prst="rect">
            <a:avLst/>
          </a:prstGeom>
        </p:spPr>
        <p:txBody>
          <a:bodyPr wrap="square">
            <a:spAutoFit/>
          </a:bodyPr>
          <a:lstStyle/>
          <a:p>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Đột</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biến</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thêm</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hoặc</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mất</a:t>
            </a:r>
            <a:r>
              <a:rPr lang="en-US" sz="2400" b="1" dirty="0">
                <a:solidFill>
                  <a:schemeClr val="accent4">
                    <a:lumMod val="50000"/>
                  </a:schemeClr>
                </a:solidFill>
                <a:latin typeface="Times New Roman" pitchFamily="18" charset="0"/>
                <a:cs typeface="Times New Roman" pitchFamily="18" charset="0"/>
              </a:rPr>
              <a:t> 1 nu </a:t>
            </a:r>
            <a:r>
              <a:rPr lang="en-US" sz="2400" b="1" dirty="0">
                <a:solidFill>
                  <a:schemeClr val="accent4">
                    <a:lumMod val="50000"/>
                  </a:schemeClr>
                </a:solidFill>
                <a:latin typeface="Times New Roman" pitchFamily="18" charset="0"/>
                <a:cs typeface="Times New Roman" pitchFamily="18" charset="0"/>
                <a:sym typeface="Wingdings" pitchFamily="2" charset="2"/>
              </a:rPr>
              <a:t> </a:t>
            </a:r>
            <a:r>
              <a:rPr lang="en-US" sz="2400" b="1" dirty="0" err="1">
                <a:solidFill>
                  <a:schemeClr val="accent4">
                    <a:lumMod val="50000"/>
                  </a:schemeClr>
                </a:solidFill>
                <a:latin typeface="Times New Roman" pitchFamily="18" charset="0"/>
                <a:cs typeface="Times New Roman" pitchFamily="18" charset="0"/>
                <a:sym typeface="Wingdings" pitchFamily="2" charset="2"/>
              </a:rPr>
              <a:t>b</a:t>
            </a:r>
            <a:r>
              <a:rPr lang="en-US" sz="2400" b="1" dirty="0" err="1">
                <a:solidFill>
                  <a:schemeClr val="accent4">
                    <a:lumMod val="50000"/>
                  </a:schemeClr>
                </a:solidFill>
                <a:latin typeface="Times New Roman" pitchFamily="18" charset="0"/>
                <a:cs typeface="Times New Roman" pitchFamily="18" charset="0"/>
              </a:rPr>
              <a:t>iến</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đổi</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trong</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dãy</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nuclêôtit</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của</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mARN</a:t>
            </a:r>
            <a:r>
              <a:rPr lang="en-US" sz="2400" b="1" dirty="0">
                <a:solidFill>
                  <a:schemeClr val="accent4">
                    <a:lumMod val="50000"/>
                  </a:schemeClr>
                </a:solidFill>
                <a:latin typeface="Times New Roman" pitchFamily="18" charset="0"/>
                <a:cs typeface="Times New Roman" pitchFamily="18" charset="0"/>
              </a:rPr>
              <a:t> → </a:t>
            </a:r>
            <a:r>
              <a:rPr lang="en-US" sz="2400" b="1" dirty="0" err="1">
                <a:solidFill>
                  <a:schemeClr val="accent4">
                    <a:lumMod val="50000"/>
                  </a:schemeClr>
                </a:solidFill>
                <a:latin typeface="Times New Roman" pitchFamily="18" charset="0"/>
                <a:cs typeface="Times New Roman" pitchFamily="18" charset="0"/>
              </a:rPr>
              <a:t>biến</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đổi</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axit</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amin</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của</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chuỗi</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polipeptit</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tương</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ứng</a:t>
            </a:r>
            <a:r>
              <a:rPr lang="en-US" sz="2400" b="1" dirty="0">
                <a:solidFill>
                  <a:schemeClr val="accent4">
                    <a:lumMod val="50000"/>
                  </a:schemeClr>
                </a:solidFill>
                <a:latin typeface="Times New Roman" pitchFamily="18" charset="0"/>
                <a:cs typeface="Times New Roman" pitchFamily="18" charset="0"/>
              </a:rPr>
              <a:t> → </a:t>
            </a:r>
            <a:r>
              <a:rPr lang="en-US" sz="2400" b="1" dirty="0" err="1">
                <a:solidFill>
                  <a:schemeClr val="accent4">
                    <a:lumMod val="50000"/>
                  </a:schemeClr>
                </a:solidFill>
                <a:latin typeface="Times New Roman" pitchFamily="18" charset="0"/>
                <a:cs typeface="Times New Roman" pitchFamily="18" charset="0"/>
              </a:rPr>
              <a:t>có</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thể</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làm</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thay</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đổi</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cấu</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trúc</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prôtêin</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nên</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nghiêm</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trọng</a:t>
            </a:r>
            <a:r>
              <a:rPr lang="en-US" sz="2400" b="1" dirty="0">
                <a:solidFill>
                  <a:schemeClr val="accent4">
                    <a:lumMod val="50000"/>
                  </a:schemeClr>
                </a:solidFill>
                <a:latin typeface="Times New Roman" pitchFamily="18" charset="0"/>
                <a:cs typeface="Times New Roman" pitchFamily="18" charset="0"/>
              </a:rPr>
              <a:t> </a:t>
            </a:r>
            <a:r>
              <a:rPr lang="en-US" sz="2400" b="1" dirty="0" err="1">
                <a:solidFill>
                  <a:schemeClr val="accent4">
                    <a:lumMod val="50000"/>
                  </a:schemeClr>
                </a:solidFill>
                <a:latin typeface="Times New Roman" pitchFamily="18" charset="0"/>
                <a:cs typeface="Times New Roman" pitchFamily="18" charset="0"/>
              </a:rPr>
              <a:t>hơn</a:t>
            </a:r>
            <a:r>
              <a:rPr lang="en-US" sz="2400" b="1" dirty="0">
                <a:solidFill>
                  <a:schemeClr val="accent4">
                    <a:lumMod val="50000"/>
                  </a:schemeClr>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2570380701"/>
      </p:ext>
    </p:extLst>
  </p:cSld>
  <p:clrMapOvr>
    <a:masterClrMapping/>
  </p:clrMapOvr>
  <mc:AlternateContent xmlns:mc="http://schemas.openxmlformats.org/markup-compatibility/2006" xmlns:p14="http://schemas.microsoft.com/office/powerpoint/2010/main">
    <mc:Choice Requires="p14">
      <p:transition spd="slow" p14:dur="2000" advTm="41138"/>
    </mc:Choice>
    <mc:Fallback xmlns="">
      <p:transition spd="slow" advTm="411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7162800" y="-19050"/>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b="1">
                <a:solidFill>
                  <a:srgbClr val="FF3300"/>
                </a:solidFill>
                <a:latin typeface="Arial" charset="0"/>
                <a:cs typeface="Arial" charset="0"/>
              </a:rPr>
              <a:t>Thay thế</a:t>
            </a:r>
          </a:p>
        </p:txBody>
      </p:sp>
      <p:sp>
        <p:nvSpPr>
          <p:cNvPr id="14" name="Line 16"/>
          <p:cNvSpPr>
            <a:spLocks noChangeShapeType="1"/>
          </p:cNvSpPr>
          <p:nvPr/>
        </p:nvSpPr>
        <p:spPr bwMode="auto">
          <a:xfrm flipV="1">
            <a:off x="3933032" y="1158876"/>
            <a:ext cx="973138" cy="33013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grpSp>
        <p:nvGrpSpPr>
          <p:cNvPr id="16" name="Group 18"/>
          <p:cNvGrpSpPr>
            <a:grpSpLocks/>
          </p:cNvGrpSpPr>
          <p:nvPr/>
        </p:nvGrpSpPr>
        <p:grpSpPr bwMode="auto">
          <a:xfrm>
            <a:off x="5334000" y="695329"/>
            <a:ext cx="2667000" cy="698503"/>
            <a:chOff x="3360" y="920"/>
            <a:chExt cx="1680" cy="440"/>
          </a:xfrm>
        </p:grpSpPr>
        <p:grpSp>
          <p:nvGrpSpPr>
            <p:cNvPr id="18" name="Group 19"/>
            <p:cNvGrpSpPr>
              <a:grpSpLocks/>
            </p:cNvGrpSpPr>
            <p:nvPr/>
          </p:nvGrpSpPr>
          <p:grpSpPr bwMode="auto">
            <a:xfrm>
              <a:off x="3360" y="920"/>
              <a:ext cx="1584" cy="252"/>
              <a:chOff x="3360" y="920"/>
              <a:chExt cx="1584" cy="252"/>
            </a:xfrm>
          </p:grpSpPr>
          <p:sp>
            <p:nvSpPr>
              <p:cNvPr id="22" name="Line 20"/>
              <p:cNvSpPr>
                <a:spLocks noChangeShapeType="1"/>
              </p:cNvSpPr>
              <p:nvPr/>
            </p:nvSpPr>
            <p:spPr bwMode="auto">
              <a:xfrm>
                <a:off x="3360" y="929"/>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3" name="Text Box 21"/>
              <p:cNvSpPr txBox="1">
                <a:spLocks noChangeArrowheads="1"/>
              </p:cNvSpPr>
              <p:nvPr/>
            </p:nvSpPr>
            <p:spPr bwMode="auto">
              <a:xfrm>
                <a:off x="3408" y="920"/>
                <a:ext cx="15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A T G </a:t>
                </a:r>
                <a:r>
                  <a:rPr lang="en-US" sz="2000" b="1" dirty="0">
                    <a:solidFill>
                      <a:srgbClr val="FF3300"/>
                    </a:solidFill>
                    <a:latin typeface="Arial" charset="0"/>
                    <a:cs typeface="Arial" charset="0"/>
                  </a:rPr>
                  <a:t>A </a:t>
                </a:r>
                <a:r>
                  <a:rPr lang="en-US" sz="2000" b="1" dirty="0" err="1">
                    <a:solidFill>
                      <a:srgbClr val="FF3300"/>
                    </a:solidFill>
                    <a:latin typeface="Arial" charset="0"/>
                    <a:cs typeface="Arial" charset="0"/>
                  </a:rPr>
                  <a:t>A</a:t>
                </a:r>
                <a:r>
                  <a:rPr lang="en-US" sz="2000" b="1" dirty="0">
                    <a:solidFill>
                      <a:srgbClr val="FF3300"/>
                    </a:solidFill>
                    <a:latin typeface="Arial" charset="0"/>
                    <a:cs typeface="Arial" charset="0"/>
                  </a:rPr>
                  <a:t> T </a:t>
                </a:r>
                <a:r>
                  <a:rPr lang="en-US" sz="2000" b="1" dirty="0" err="1">
                    <a:solidFill>
                      <a:prstClr val="black"/>
                    </a:solidFill>
                    <a:latin typeface="Arial" charset="0"/>
                    <a:cs typeface="Arial" charset="0"/>
                  </a:rPr>
                  <a:t>T</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T</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T</a:t>
                </a:r>
                <a:endParaRPr lang="en-US" sz="2000" b="1" dirty="0">
                  <a:solidFill>
                    <a:prstClr val="black"/>
                  </a:solidFill>
                  <a:latin typeface="Arial" charset="0"/>
                  <a:cs typeface="Arial" charset="0"/>
                </a:endParaRPr>
              </a:p>
            </p:txBody>
          </p:sp>
        </p:grpSp>
        <p:grpSp>
          <p:nvGrpSpPr>
            <p:cNvPr id="19" name="Group 22"/>
            <p:cNvGrpSpPr>
              <a:grpSpLocks/>
            </p:cNvGrpSpPr>
            <p:nvPr/>
          </p:nvGrpSpPr>
          <p:grpSpPr bwMode="auto">
            <a:xfrm>
              <a:off x="3399" y="1108"/>
              <a:ext cx="1641" cy="252"/>
              <a:chOff x="3399" y="1056"/>
              <a:chExt cx="1641" cy="252"/>
            </a:xfrm>
          </p:grpSpPr>
          <p:sp>
            <p:nvSpPr>
              <p:cNvPr id="20" name="Line 23"/>
              <p:cNvSpPr>
                <a:spLocks noChangeShapeType="1"/>
              </p:cNvSpPr>
              <p:nvPr/>
            </p:nvSpPr>
            <p:spPr bwMode="auto">
              <a:xfrm>
                <a:off x="3399" y="1234"/>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1" name="Text Box 24"/>
              <p:cNvSpPr txBox="1">
                <a:spLocks noChangeArrowheads="1"/>
              </p:cNvSpPr>
              <p:nvPr/>
            </p:nvSpPr>
            <p:spPr bwMode="auto">
              <a:xfrm>
                <a:off x="3408" y="1056"/>
                <a:ext cx="163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T A X  </a:t>
                </a:r>
                <a:r>
                  <a:rPr lang="en-US" sz="2000" b="1" dirty="0">
                    <a:solidFill>
                      <a:srgbClr val="FF3300"/>
                    </a:solidFill>
                    <a:latin typeface="Arial" charset="0"/>
                    <a:cs typeface="Arial" charset="0"/>
                  </a:rPr>
                  <a:t>T </a:t>
                </a:r>
                <a:r>
                  <a:rPr lang="en-US" sz="2000" b="1" dirty="0" err="1">
                    <a:solidFill>
                      <a:srgbClr val="FF3300"/>
                    </a:solidFill>
                    <a:latin typeface="Arial" charset="0"/>
                    <a:cs typeface="Arial" charset="0"/>
                  </a:rPr>
                  <a:t>T</a:t>
                </a:r>
                <a:r>
                  <a:rPr lang="en-US" sz="2000" b="1" dirty="0">
                    <a:solidFill>
                      <a:prstClr val="black"/>
                    </a:solidFill>
                    <a:latin typeface="Arial" charset="0"/>
                    <a:cs typeface="Arial" charset="0"/>
                  </a:rPr>
                  <a:t> </a:t>
                </a:r>
                <a:r>
                  <a:rPr lang="en-US" sz="2000" b="1" dirty="0">
                    <a:solidFill>
                      <a:srgbClr val="FF3300"/>
                    </a:solidFill>
                    <a:latin typeface="Arial" charset="0"/>
                    <a:cs typeface="Arial" charset="0"/>
                  </a:rPr>
                  <a:t>A </a:t>
                </a:r>
                <a:r>
                  <a:rPr lang="en-US" sz="2000" b="1" dirty="0" err="1">
                    <a:solidFill>
                      <a:prstClr val="black"/>
                    </a:solidFill>
                    <a:latin typeface="Arial" charset="0"/>
                    <a:cs typeface="Arial" charset="0"/>
                  </a:rPr>
                  <a:t>A</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A</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A</a:t>
                </a:r>
                <a:endParaRPr lang="en-US" sz="2000" b="1" dirty="0">
                  <a:solidFill>
                    <a:prstClr val="black"/>
                  </a:solidFill>
                  <a:latin typeface="Arial" charset="0"/>
                  <a:cs typeface="Arial" charset="0"/>
                </a:endParaRPr>
              </a:p>
            </p:txBody>
          </p:sp>
        </p:grpSp>
      </p:grpSp>
      <p:grpSp>
        <p:nvGrpSpPr>
          <p:cNvPr id="48" name="Group 76"/>
          <p:cNvGrpSpPr>
            <a:grpSpLocks/>
          </p:cNvGrpSpPr>
          <p:nvPr/>
        </p:nvGrpSpPr>
        <p:grpSpPr bwMode="auto">
          <a:xfrm>
            <a:off x="331797" y="558802"/>
            <a:ext cx="3114675" cy="1316040"/>
            <a:chOff x="209" y="474"/>
            <a:chExt cx="1962" cy="829"/>
          </a:xfrm>
        </p:grpSpPr>
        <p:grpSp>
          <p:nvGrpSpPr>
            <p:cNvPr id="49" name="Group 59"/>
            <p:cNvGrpSpPr>
              <a:grpSpLocks/>
            </p:cNvGrpSpPr>
            <p:nvPr/>
          </p:nvGrpSpPr>
          <p:grpSpPr bwMode="auto">
            <a:xfrm>
              <a:off x="569" y="852"/>
              <a:ext cx="1595" cy="252"/>
              <a:chOff x="555" y="829"/>
              <a:chExt cx="1536" cy="252"/>
            </a:xfrm>
          </p:grpSpPr>
          <p:sp>
            <p:nvSpPr>
              <p:cNvPr id="59" name="Line 60"/>
              <p:cNvSpPr>
                <a:spLocks noChangeShapeType="1"/>
              </p:cNvSpPr>
              <p:nvPr/>
            </p:nvSpPr>
            <p:spPr bwMode="auto">
              <a:xfrm>
                <a:off x="576" y="851"/>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60" name="Text Box 61"/>
              <p:cNvSpPr txBox="1">
                <a:spLocks noChangeArrowheads="1"/>
              </p:cNvSpPr>
              <p:nvPr/>
            </p:nvSpPr>
            <p:spPr bwMode="auto">
              <a:xfrm>
                <a:off x="555" y="829"/>
                <a:ext cx="15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A T G </a:t>
                </a:r>
                <a:r>
                  <a:rPr lang="en-US" sz="2000" b="1">
                    <a:solidFill>
                      <a:srgbClr val="FF3300"/>
                    </a:solidFill>
                    <a:latin typeface="Arial" charset="0"/>
                    <a:cs typeface="Arial" charset="0"/>
                  </a:rPr>
                  <a:t>A A</a:t>
                </a:r>
                <a:r>
                  <a:rPr lang="en-US" sz="2000" b="1" dirty="0">
                    <a:solidFill>
                      <a:srgbClr val="FF3300"/>
                    </a:solidFill>
                    <a:latin typeface="Arial" charset="0"/>
                    <a:cs typeface="Arial" charset="0"/>
                  </a:rPr>
                  <a:t> </a:t>
                </a:r>
                <a:r>
                  <a:rPr lang="en-US" sz="2000" b="1">
                    <a:solidFill>
                      <a:srgbClr val="FF3300"/>
                    </a:solidFill>
                    <a:latin typeface="Arial" charset="0"/>
                    <a:cs typeface="Arial" charset="0"/>
                  </a:rPr>
                  <a:t>G</a:t>
                </a:r>
                <a:r>
                  <a:rPr lang="en-US" sz="2000" b="1">
                    <a:solidFill>
                      <a:prstClr val="black"/>
                    </a:solidFill>
                    <a:latin typeface="Arial" charset="0"/>
                    <a:cs typeface="Arial" charset="0"/>
                  </a:rPr>
                  <a:t> </a:t>
                </a:r>
                <a:r>
                  <a:rPr lang="en-US" sz="2000" b="1" dirty="0">
                    <a:solidFill>
                      <a:prstClr val="black"/>
                    </a:solidFill>
                    <a:latin typeface="Arial" charset="0"/>
                    <a:cs typeface="Arial" charset="0"/>
                  </a:rPr>
                  <a:t>T </a:t>
                </a:r>
                <a:r>
                  <a:rPr lang="en-US" sz="2000" b="1" dirty="0" err="1">
                    <a:solidFill>
                      <a:prstClr val="black"/>
                    </a:solidFill>
                    <a:latin typeface="Arial" charset="0"/>
                    <a:cs typeface="Arial" charset="0"/>
                  </a:rPr>
                  <a:t>T</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T</a:t>
                </a:r>
                <a:endParaRPr lang="en-US" sz="2000" b="1" dirty="0">
                  <a:solidFill>
                    <a:prstClr val="black"/>
                  </a:solidFill>
                  <a:latin typeface="Arial" charset="0"/>
                  <a:cs typeface="Arial" charset="0"/>
                </a:endParaRPr>
              </a:p>
            </p:txBody>
          </p:sp>
        </p:grpSp>
        <p:grpSp>
          <p:nvGrpSpPr>
            <p:cNvPr id="50" name="Group 75"/>
            <p:cNvGrpSpPr>
              <a:grpSpLocks/>
            </p:cNvGrpSpPr>
            <p:nvPr/>
          </p:nvGrpSpPr>
          <p:grpSpPr bwMode="auto">
            <a:xfrm>
              <a:off x="209" y="474"/>
              <a:ext cx="1962" cy="829"/>
              <a:chOff x="209" y="474"/>
              <a:chExt cx="1962" cy="829"/>
            </a:xfrm>
          </p:grpSpPr>
          <p:sp>
            <p:nvSpPr>
              <p:cNvPr id="51" name="Text Box 58"/>
              <p:cNvSpPr txBox="1">
                <a:spLocks noChangeArrowheads="1"/>
              </p:cNvSpPr>
              <p:nvPr/>
            </p:nvSpPr>
            <p:spPr bwMode="auto">
              <a:xfrm>
                <a:off x="209" y="474"/>
                <a:ext cx="19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000" b="1">
                    <a:solidFill>
                      <a:srgbClr val="660033"/>
                    </a:solidFill>
                    <a:cs typeface="Arial" charset="0"/>
                  </a:rPr>
                  <a:t>Gen ban đầu</a:t>
                </a:r>
              </a:p>
            </p:txBody>
          </p:sp>
          <p:grpSp>
            <p:nvGrpSpPr>
              <p:cNvPr id="52" name="Group 74"/>
              <p:cNvGrpSpPr>
                <a:grpSpLocks/>
              </p:cNvGrpSpPr>
              <p:nvPr/>
            </p:nvGrpSpPr>
            <p:grpSpPr bwMode="auto">
              <a:xfrm>
                <a:off x="288" y="686"/>
                <a:ext cx="1862" cy="617"/>
                <a:chOff x="288" y="686"/>
                <a:chExt cx="1862" cy="617"/>
              </a:xfrm>
            </p:grpSpPr>
            <p:grpSp>
              <p:nvGrpSpPr>
                <p:cNvPr id="53" name="Group 62"/>
                <p:cNvGrpSpPr>
                  <a:grpSpLocks/>
                </p:cNvGrpSpPr>
                <p:nvPr/>
              </p:nvGrpSpPr>
              <p:grpSpPr bwMode="auto">
                <a:xfrm>
                  <a:off x="576" y="1032"/>
                  <a:ext cx="1574" cy="252"/>
                  <a:chOff x="576" y="1031"/>
                  <a:chExt cx="1516" cy="252"/>
                </a:xfrm>
              </p:grpSpPr>
              <p:sp>
                <p:nvSpPr>
                  <p:cNvPr id="57" name="Line 63"/>
                  <p:cNvSpPr>
                    <a:spLocks noChangeShapeType="1"/>
                  </p:cNvSpPr>
                  <p:nvPr/>
                </p:nvSpPr>
                <p:spPr bwMode="auto">
                  <a:xfrm>
                    <a:off x="576" y="1211"/>
                    <a:ext cx="1488"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8" name="Text Box 64"/>
                  <p:cNvSpPr txBox="1">
                    <a:spLocks noChangeArrowheads="1"/>
                  </p:cNvSpPr>
                  <p:nvPr/>
                </p:nvSpPr>
                <p:spPr bwMode="auto">
                  <a:xfrm>
                    <a:off x="590" y="1031"/>
                    <a:ext cx="150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solidFill>
                          <a:prstClr val="black"/>
                        </a:solidFill>
                        <a:latin typeface="Arial" charset="0"/>
                        <a:cs typeface="Arial" charset="0"/>
                      </a:rPr>
                      <a:t>T A X </a:t>
                    </a:r>
                    <a:r>
                      <a:rPr lang="en-US" sz="2000" b="1">
                        <a:solidFill>
                          <a:srgbClr val="FF3300"/>
                        </a:solidFill>
                        <a:latin typeface="Arial" charset="0"/>
                        <a:cs typeface="Arial" charset="0"/>
                      </a:rPr>
                      <a:t>T T X</a:t>
                    </a:r>
                    <a:r>
                      <a:rPr lang="en-US" sz="2000" b="1">
                        <a:solidFill>
                          <a:prstClr val="black"/>
                        </a:solidFill>
                        <a:latin typeface="Arial" charset="0"/>
                        <a:cs typeface="Arial" charset="0"/>
                      </a:rPr>
                      <a:t>  A </a:t>
                    </a:r>
                    <a:r>
                      <a:rPr lang="en-US" sz="2000" b="1" dirty="0" err="1">
                        <a:solidFill>
                          <a:prstClr val="black"/>
                        </a:solidFill>
                        <a:latin typeface="Arial" charset="0"/>
                        <a:cs typeface="Arial" charset="0"/>
                      </a:rPr>
                      <a:t>A</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A</a:t>
                    </a:r>
                    <a:endParaRPr lang="en-US" sz="2000" b="1" dirty="0">
                      <a:solidFill>
                        <a:prstClr val="black"/>
                      </a:solidFill>
                      <a:latin typeface="Arial" charset="0"/>
                      <a:cs typeface="Arial" charset="0"/>
                    </a:endParaRPr>
                  </a:p>
                </p:txBody>
              </p:sp>
            </p:grpSp>
            <p:sp>
              <p:nvSpPr>
                <p:cNvPr id="55" name="Text Box 67"/>
                <p:cNvSpPr txBox="1">
                  <a:spLocks noChangeArrowheads="1"/>
                </p:cNvSpPr>
                <p:nvPr/>
              </p:nvSpPr>
              <p:spPr bwMode="auto">
                <a:xfrm>
                  <a:off x="288" y="1012"/>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dirty="0">
                      <a:solidFill>
                        <a:srgbClr val="660066"/>
                      </a:solidFill>
                      <a:cs typeface="Arial" charset="0"/>
                    </a:rPr>
                    <a:t>2</a:t>
                  </a:r>
                </a:p>
              </p:txBody>
            </p:sp>
            <p:sp>
              <p:nvSpPr>
                <p:cNvPr id="56" name="Text Box 68"/>
                <p:cNvSpPr txBox="1">
                  <a:spLocks noChangeArrowheads="1"/>
                </p:cNvSpPr>
                <p:nvPr/>
              </p:nvSpPr>
              <p:spPr bwMode="auto">
                <a:xfrm>
                  <a:off x="300" y="686"/>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dirty="0">
                      <a:solidFill>
                        <a:srgbClr val="660066"/>
                      </a:solidFill>
                      <a:cs typeface="Arial" charset="0"/>
                    </a:rPr>
                    <a:t>1</a:t>
                  </a:r>
                </a:p>
              </p:txBody>
            </p:sp>
          </p:grpSp>
        </p:grpSp>
      </p:grpSp>
      <p:sp>
        <p:nvSpPr>
          <p:cNvPr id="62" name="TextBox 61"/>
          <p:cNvSpPr txBox="1"/>
          <p:nvPr/>
        </p:nvSpPr>
        <p:spPr>
          <a:xfrm>
            <a:off x="190977" y="215451"/>
            <a:ext cx="3048000" cy="430887"/>
          </a:xfrm>
          <a:prstGeom prst="rect">
            <a:avLst/>
          </a:prstGeom>
          <a:noFill/>
        </p:spPr>
        <p:txBody>
          <a:bodyPr wrap="square" rtlCol="0">
            <a:spAutoFit/>
          </a:bodyPr>
          <a:lstStyle/>
          <a:p>
            <a:r>
              <a:rPr lang="en-US" sz="2200" b="1" dirty="0">
                <a:solidFill>
                  <a:srgbClr val="0070C0"/>
                </a:solidFill>
                <a:latin typeface="Times New Roman" pitchFamily="18" charset="0"/>
                <a:cs typeface="Times New Roman" pitchFamily="18" charset="0"/>
              </a:rPr>
              <a:t>2. </a:t>
            </a:r>
            <a:r>
              <a:rPr lang="en-US" sz="2200" b="1" dirty="0" err="1">
                <a:solidFill>
                  <a:srgbClr val="0070C0"/>
                </a:solidFill>
                <a:latin typeface="Times New Roman" pitchFamily="18" charset="0"/>
                <a:cs typeface="Times New Roman" pitchFamily="18" charset="0"/>
              </a:rPr>
              <a:t>Các</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dạng</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đột</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biến</a:t>
            </a:r>
            <a:endParaRPr lang="en-US" sz="2200" b="1" dirty="0">
              <a:solidFill>
                <a:srgbClr val="0070C0"/>
              </a:solidFill>
              <a:latin typeface="Times New Roman" pitchFamily="18" charset="0"/>
              <a:cs typeface="Times New Roman" pitchFamily="18" charset="0"/>
            </a:endParaRPr>
          </a:p>
        </p:txBody>
      </p:sp>
      <p:sp>
        <p:nvSpPr>
          <p:cNvPr id="64" name="Bent Arrow 63"/>
          <p:cNvSpPr/>
          <p:nvPr/>
        </p:nvSpPr>
        <p:spPr>
          <a:xfrm rot="5400000" flipV="1">
            <a:off x="6626229" y="136274"/>
            <a:ext cx="613467" cy="455220"/>
          </a:xfrm>
          <a:prstGeom prst="bentArrow">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5" name="Text Box 58"/>
          <p:cNvSpPr txBox="1">
            <a:spLocks noChangeArrowheads="1"/>
          </p:cNvSpPr>
          <p:nvPr/>
        </p:nvSpPr>
        <p:spPr bwMode="auto">
          <a:xfrm>
            <a:off x="5089540" y="1367631"/>
            <a:ext cx="3114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000" b="1">
                <a:solidFill>
                  <a:srgbClr val="660033"/>
                </a:solidFill>
                <a:cs typeface="Arial" charset="0"/>
              </a:rPr>
              <a:t>Gen sau đột biến</a:t>
            </a:r>
          </a:p>
        </p:txBody>
      </p:sp>
      <p:sp>
        <p:nvSpPr>
          <p:cNvPr id="63" name="Text Box 33"/>
          <p:cNvSpPr txBox="1">
            <a:spLocks noChangeArrowheads="1"/>
          </p:cNvSpPr>
          <p:nvPr/>
        </p:nvSpPr>
        <p:spPr bwMode="auto">
          <a:xfrm>
            <a:off x="930283" y="841347"/>
            <a:ext cx="2436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prstClr val="black"/>
                </a:solidFill>
                <a:latin typeface="Times New Roman" pitchFamily="18" charset="0"/>
              </a:rPr>
              <a:t>1  2  3 4  5  6  7  8  9 </a:t>
            </a:r>
          </a:p>
        </p:txBody>
      </p:sp>
      <p:sp>
        <p:nvSpPr>
          <p:cNvPr id="68" name="Text Box 33"/>
          <p:cNvSpPr txBox="1">
            <a:spLocks noChangeArrowheads="1"/>
          </p:cNvSpPr>
          <p:nvPr/>
        </p:nvSpPr>
        <p:spPr bwMode="auto">
          <a:xfrm>
            <a:off x="5410208" y="332644"/>
            <a:ext cx="2436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prstClr val="black"/>
                </a:solidFill>
                <a:latin typeface="Times New Roman" pitchFamily="18" charset="0"/>
              </a:rPr>
              <a:t>1  2  3 4  5  6  7  8  9 </a:t>
            </a:r>
          </a:p>
        </p:txBody>
      </p:sp>
      <p:graphicFrame>
        <p:nvGraphicFramePr>
          <p:cNvPr id="71" name="Content Placeholder 3"/>
          <p:cNvGraphicFramePr>
            <a:graphicFrameLocks/>
          </p:cNvGraphicFramePr>
          <p:nvPr>
            <p:extLst>
              <p:ext uri="{D42A27DB-BD31-4B8C-83A1-F6EECF244321}">
                <p14:modId xmlns:p14="http://schemas.microsoft.com/office/powerpoint/2010/main" val="2314511719"/>
              </p:ext>
            </p:extLst>
          </p:nvPr>
        </p:nvGraphicFramePr>
        <p:xfrm>
          <a:off x="76208" y="1937480"/>
          <a:ext cx="9004273" cy="3072670"/>
        </p:xfrm>
        <a:graphic>
          <a:graphicData uri="http://schemas.openxmlformats.org/drawingml/2006/table">
            <a:tbl>
              <a:tblPr firstRow="1" firstCol="1" bandRow="1">
                <a:tableStyleId>{5C22544A-7EE6-4342-B048-85BDC9FD1C3A}</a:tableStyleId>
              </a:tblPr>
              <a:tblGrid>
                <a:gridCol w="2580993">
                  <a:extLst>
                    <a:ext uri="{9D8B030D-6E8A-4147-A177-3AD203B41FA5}">
                      <a16:colId xmlns:a16="http://schemas.microsoft.com/office/drawing/2014/main" val="20000"/>
                    </a:ext>
                  </a:extLst>
                </a:gridCol>
                <a:gridCol w="1284656">
                  <a:extLst>
                    <a:ext uri="{9D8B030D-6E8A-4147-A177-3AD203B41FA5}">
                      <a16:colId xmlns:a16="http://schemas.microsoft.com/office/drawing/2014/main" val="20001"/>
                    </a:ext>
                  </a:extLst>
                </a:gridCol>
                <a:gridCol w="1284656">
                  <a:extLst>
                    <a:ext uri="{9D8B030D-6E8A-4147-A177-3AD203B41FA5}">
                      <a16:colId xmlns:a16="http://schemas.microsoft.com/office/drawing/2014/main" val="20002"/>
                    </a:ext>
                  </a:extLst>
                </a:gridCol>
                <a:gridCol w="2096933">
                  <a:extLst>
                    <a:ext uri="{9D8B030D-6E8A-4147-A177-3AD203B41FA5}">
                      <a16:colId xmlns:a16="http://schemas.microsoft.com/office/drawing/2014/main" val="20003"/>
                    </a:ext>
                  </a:extLst>
                </a:gridCol>
                <a:gridCol w="1757035">
                  <a:extLst>
                    <a:ext uri="{9D8B030D-6E8A-4147-A177-3AD203B41FA5}">
                      <a16:colId xmlns:a16="http://schemas.microsoft.com/office/drawing/2014/main" val="20004"/>
                    </a:ext>
                  </a:extLst>
                </a:gridCol>
              </a:tblGrid>
              <a:tr h="457200">
                <a:tc gridSpan="5">
                  <a:txBody>
                    <a:bodyPr/>
                    <a:lstStyle/>
                    <a:p>
                      <a:pPr algn="ctr">
                        <a:lnSpc>
                          <a:spcPct val="115000"/>
                        </a:lnSpc>
                        <a:spcAft>
                          <a:spcPts val="0"/>
                        </a:spcAft>
                      </a:pPr>
                      <a:r>
                        <a:rPr lang="en-US" sz="2400">
                          <a:effectLst/>
                        </a:rPr>
                        <a:t>Sau đột</a:t>
                      </a:r>
                      <a:r>
                        <a:rPr lang="en-US" sz="2400" baseline="0">
                          <a:effectLst/>
                        </a:rPr>
                        <a:t> biến</a:t>
                      </a:r>
                      <a:endParaRPr lang="en-US" sz="2400">
                        <a:effectLst/>
                        <a:latin typeface="Calibri"/>
                        <a:ea typeface="MS Mincho"/>
                        <a:cs typeface="Times New Roman"/>
                      </a:endParaRPr>
                    </a:p>
                  </a:txBody>
                  <a:tcPr marL="53897" marR="5389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41584">
                <a:tc>
                  <a:txBody>
                    <a:bodyPr/>
                    <a:lstStyle/>
                    <a:p>
                      <a:pPr algn="ctr">
                        <a:lnSpc>
                          <a:spcPct val="115000"/>
                        </a:lnSpc>
                        <a:spcAft>
                          <a:spcPts val="0"/>
                        </a:spcAft>
                      </a:pPr>
                      <a:endParaRPr lang="en-US" sz="1800" b="1">
                        <a:solidFill>
                          <a:schemeClr val="tx1"/>
                        </a:solidFill>
                        <a:effectLst/>
                        <a:latin typeface="Calibri"/>
                        <a:ea typeface="MS Mincho"/>
                        <a:cs typeface="Times New Roman"/>
                      </a:endParaRPr>
                    </a:p>
                  </a:txBody>
                  <a:tcPr marL="53897" marR="53897" marT="0" marB="0"/>
                </a:tc>
                <a:tc>
                  <a:txBody>
                    <a:bodyPr/>
                    <a:lstStyle/>
                    <a:p>
                      <a:pPr>
                        <a:lnSpc>
                          <a:spcPct val="115000"/>
                        </a:lnSpc>
                        <a:spcAft>
                          <a:spcPts val="0"/>
                        </a:spcAft>
                      </a:pPr>
                      <a:r>
                        <a:rPr lang="en-US" sz="1800" b="1">
                          <a:solidFill>
                            <a:schemeClr val="tx1"/>
                          </a:solidFill>
                          <a:effectLst/>
                        </a:rPr>
                        <a:t>Chiều dài gen (L’</a:t>
                      </a:r>
                      <a:r>
                        <a:rPr lang="en-US" sz="1800" b="1" baseline="-25000">
                          <a:solidFill>
                            <a:schemeClr val="tx1"/>
                          </a:solidFill>
                          <a:effectLst/>
                        </a:rPr>
                        <a:t>gen</a:t>
                      </a:r>
                      <a:r>
                        <a:rPr lang="en-US" sz="1800" b="1">
                          <a:solidFill>
                            <a:schemeClr val="tx1"/>
                          </a:solidFill>
                          <a:effectLst/>
                        </a:rPr>
                        <a:t>)</a:t>
                      </a:r>
                      <a:endParaRPr lang="en-US" sz="1800" b="1">
                        <a:solidFill>
                          <a:schemeClr val="tx1"/>
                        </a:solidFill>
                        <a:effectLst/>
                        <a:latin typeface="Calibri"/>
                        <a:ea typeface="MS Mincho"/>
                        <a:cs typeface="Times New Roman"/>
                      </a:endParaRPr>
                    </a:p>
                  </a:txBody>
                  <a:tcPr marL="53897" marR="53897" marT="0" marB="0"/>
                </a:tc>
                <a:tc>
                  <a:txBody>
                    <a:bodyPr/>
                    <a:lstStyle/>
                    <a:p>
                      <a:pPr>
                        <a:lnSpc>
                          <a:spcPct val="115000"/>
                        </a:lnSpc>
                        <a:spcAft>
                          <a:spcPts val="0"/>
                        </a:spcAft>
                      </a:pPr>
                      <a:r>
                        <a:rPr lang="en-US" sz="1800" b="1">
                          <a:solidFill>
                            <a:schemeClr val="tx1"/>
                          </a:solidFill>
                          <a:effectLst/>
                        </a:rPr>
                        <a:t>Tổng số nu/gen (N’)</a:t>
                      </a:r>
                      <a:endParaRPr lang="en-US" sz="1800" b="1">
                        <a:solidFill>
                          <a:schemeClr val="tx1"/>
                        </a:solidFill>
                        <a:effectLst/>
                        <a:latin typeface="Calibri"/>
                        <a:ea typeface="MS Mincho"/>
                        <a:cs typeface="Times New Roman"/>
                      </a:endParaRPr>
                    </a:p>
                  </a:txBody>
                  <a:tcPr marL="53897" marR="53897" marT="0" marB="0"/>
                </a:tc>
                <a:tc>
                  <a:txBody>
                    <a:bodyPr/>
                    <a:lstStyle/>
                    <a:p>
                      <a:pPr algn="ctr">
                        <a:lnSpc>
                          <a:spcPct val="115000"/>
                        </a:lnSpc>
                        <a:spcAft>
                          <a:spcPts val="0"/>
                        </a:spcAft>
                      </a:pPr>
                      <a:r>
                        <a:rPr lang="en-US" sz="1800" b="1">
                          <a:solidFill>
                            <a:schemeClr val="tx1"/>
                          </a:solidFill>
                          <a:effectLst/>
                        </a:rPr>
                        <a:t>A’ = T’</a:t>
                      </a:r>
                      <a:endParaRPr lang="en-US" sz="1800" b="1">
                        <a:solidFill>
                          <a:schemeClr val="tx1"/>
                        </a:solidFill>
                        <a:effectLst/>
                        <a:latin typeface="Calibri"/>
                        <a:ea typeface="MS Mincho"/>
                        <a:cs typeface="Times New Roman"/>
                      </a:endParaRPr>
                    </a:p>
                  </a:txBody>
                  <a:tcPr marL="53897" marR="53897" marT="0" marB="0"/>
                </a:tc>
                <a:tc>
                  <a:txBody>
                    <a:bodyPr/>
                    <a:lstStyle/>
                    <a:p>
                      <a:pPr algn="ctr">
                        <a:lnSpc>
                          <a:spcPct val="115000"/>
                        </a:lnSpc>
                        <a:spcAft>
                          <a:spcPts val="0"/>
                        </a:spcAft>
                      </a:pPr>
                      <a:r>
                        <a:rPr lang="en-US" sz="1800" b="1">
                          <a:solidFill>
                            <a:schemeClr val="tx1"/>
                          </a:solidFill>
                          <a:effectLst/>
                        </a:rPr>
                        <a:t>G’ = X’</a:t>
                      </a:r>
                      <a:endParaRPr lang="en-US" sz="1800" b="1">
                        <a:solidFill>
                          <a:schemeClr val="tx1"/>
                        </a:solidFill>
                        <a:effectLst/>
                        <a:latin typeface="Calibri"/>
                        <a:ea typeface="MS Mincho"/>
                        <a:cs typeface="Times New Roman"/>
                      </a:endParaRPr>
                    </a:p>
                  </a:txBody>
                  <a:tcPr marL="53897" marR="53897" marT="0" marB="0"/>
                </a:tc>
                <a:extLst>
                  <a:ext uri="{0D108BD9-81ED-4DB2-BD59-A6C34878D82A}">
                    <a16:rowId xmlns:a16="http://schemas.microsoft.com/office/drawing/2014/main" val="10001"/>
                  </a:ext>
                </a:extLst>
              </a:tr>
              <a:tr h="686943">
                <a:tc>
                  <a:txBody>
                    <a:bodyPr/>
                    <a:lstStyle/>
                    <a:p>
                      <a:pPr>
                        <a:lnSpc>
                          <a:spcPct val="115000"/>
                        </a:lnSpc>
                        <a:spcAft>
                          <a:spcPts val="0"/>
                        </a:spcAft>
                      </a:pPr>
                      <a:r>
                        <a:rPr lang="en-US" sz="2000" b="1">
                          <a:effectLst/>
                        </a:rPr>
                        <a:t>A-T thay thế</a:t>
                      </a:r>
                      <a:r>
                        <a:rPr lang="en-US" sz="2000" b="1" baseline="0">
                          <a:effectLst/>
                        </a:rPr>
                        <a:t> </a:t>
                      </a:r>
                      <a:r>
                        <a:rPr lang="en-US" sz="2000" b="1">
                          <a:effectLst/>
                        </a:rPr>
                        <a:t>G-X</a:t>
                      </a:r>
                      <a:endParaRPr lang="en-US" sz="2000" b="1">
                        <a:effectLst/>
                        <a:latin typeface="Calibri"/>
                        <a:ea typeface="MS Mincho"/>
                        <a:cs typeface="Times New Roman"/>
                      </a:endParaRPr>
                    </a:p>
                  </a:txBody>
                  <a:tcPr marL="53897" marR="53897" marT="0" marB="0"/>
                </a:tc>
                <a:tc rowSpan="2">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tc rowSpan="2">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tc>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tc>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extLst>
                  <a:ext uri="{0D108BD9-81ED-4DB2-BD59-A6C34878D82A}">
                    <a16:rowId xmlns:a16="http://schemas.microsoft.com/office/drawing/2014/main" val="10002"/>
                  </a:ext>
                </a:extLst>
              </a:tr>
              <a:tr h="686943">
                <a:tc>
                  <a:txBody>
                    <a:bodyPr/>
                    <a:lstStyle/>
                    <a:p>
                      <a:pPr>
                        <a:lnSpc>
                          <a:spcPct val="115000"/>
                        </a:lnSpc>
                        <a:spcAft>
                          <a:spcPts val="0"/>
                        </a:spcAft>
                      </a:pPr>
                      <a:r>
                        <a:rPr lang="en-US" sz="2000" b="1" dirty="0">
                          <a:effectLst/>
                        </a:rPr>
                        <a:t>G-X </a:t>
                      </a:r>
                      <a:r>
                        <a:rPr lang="en-US" sz="2000" b="1" dirty="0" err="1">
                          <a:effectLst/>
                        </a:rPr>
                        <a:t>thay</a:t>
                      </a:r>
                      <a:r>
                        <a:rPr lang="en-US" sz="2000" b="1" dirty="0">
                          <a:effectLst/>
                        </a:rPr>
                        <a:t> </a:t>
                      </a:r>
                      <a:r>
                        <a:rPr lang="en-US" sz="2000" b="1" dirty="0" err="1">
                          <a:effectLst/>
                        </a:rPr>
                        <a:t>thế</a:t>
                      </a:r>
                      <a:r>
                        <a:rPr lang="en-US" sz="2000" b="1" dirty="0">
                          <a:effectLst/>
                        </a:rPr>
                        <a:t> A-T</a:t>
                      </a:r>
                      <a:endParaRPr lang="en-US" sz="2000" b="1" dirty="0">
                        <a:effectLst/>
                        <a:latin typeface="Calibri"/>
                        <a:ea typeface="MS Mincho"/>
                        <a:cs typeface="Times New Roman"/>
                      </a:endParaRPr>
                    </a:p>
                  </a:txBody>
                  <a:tcPr marL="53897" marR="53897" marT="0" marB="0"/>
                </a:tc>
                <a:tc vMerge="1">
                  <a:txBody>
                    <a:bodyPr/>
                    <a:lstStyle/>
                    <a:p>
                      <a:endParaRPr lang="en-US"/>
                    </a:p>
                  </a:txBody>
                  <a:tcPr/>
                </a:tc>
                <a:tc vMerge="1">
                  <a:txBody>
                    <a:bodyPr/>
                    <a:lstStyle/>
                    <a:p>
                      <a:endParaRPr lang="en-US"/>
                    </a:p>
                  </a:txBody>
                  <a:tcPr/>
                </a:tc>
                <a:tc>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tc>
                  <a:txBody>
                    <a:bodyPr/>
                    <a:lstStyle/>
                    <a:p>
                      <a:pPr>
                        <a:lnSpc>
                          <a:spcPct val="115000"/>
                        </a:lnSpc>
                        <a:spcAft>
                          <a:spcPts val="0"/>
                        </a:spcAft>
                      </a:pPr>
                      <a:endParaRPr lang="en-US" sz="2000" b="1" dirty="0">
                        <a:effectLst/>
                        <a:latin typeface="Calibri"/>
                        <a:ea typeface="MS Mincho"/>
                        <a:cs typeface="Times New Roman"/>
                      </a:endParaRPr>
                    </a:p>
                  </a:txBody>
                  <a:tcPr marL="53897" marR="53897" marT="0" marB="0"/>
                </a:tc>
                <a:extLst>
                  <a:ext uri="{0D108BD9-81ED-4DB2-BD59-A6C34878D82A}">
                    <a16:rowId xmlns:a16="http://schemas.microsoft.com/office/drawing/2014/main" val="10003"/>
                  </a:ext>
                </a:extLst>
              </a:tr>
            </a:tbl>
          </a:graphicData>
        </a:graphic>
      </p:graphicFrame>
      <p:sp>
        <p:nvSpPr>
          <p:cNvPr id="2" name="TextBox 1"/>
          <p:cNvSpPr txBox="1"/>
          <p:nvPr/>
        </p:nvSpPr>
        <p:spPr>
          <a:xfrm>
            <a:off x="190984" y="3181350"/>
            <a:ext cx="2399823" cy="369332"/>
          </a:xfrm>
          <a:prstGeom prst="rect">
            <a:avLst/>
          </a:prstGeom>
          <a:noFill/>
        </p:spPr>
        <p:txBody>
          <a:bodyPr wrap="square" rtlCol="0">
            <a:spAutoFit/>
          </a:bodyPr>
          <a:lstStyle/>
          <a:p>
            <a:endParaRPr lang="en-US">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743200" y="3714750"/>
            <a:ext cx="1066800" cy="369332"/>
          </a:xfrm>
          <a:prstGeom prst="rect">
            <a:avLst/>
          </a:prstGeom>
          <a:noFill/>
        </p:spPr>
        <p:txBody>
          <a:bodyPr wrap="square" rtlCol="0">
            <a:spAutoFit/>
          </a:bodyPr>
          <a:lstStyle/>
          <a:p>
            <a:r>
              <a:rPr lang="en-US" b="1">
                <a:solidFill>
                  <a:prstClr val="black"/>
                </a:solidFill>
                <a:latin typeface="Times New Roman" panose="02020603050405020304" pitchFamily="18" charset="0"/>
                <a:cs typeface="Times New Roman" panose="02020603050405020304" pitchFamily="18" charset="0"/>
              </a:rPr>
              <a:t>L’=L</a:t>
            </a:r>
            <a:endParaRPr lang="en-US" b="1">
              <a:solidFill>
                <a:prstClr val="black"/>
              </a:solidFill>
              <a:latin typeface="Times New Roman" panose="02020603050405020304" pitchFamily="18" charset="0"/>
              <a:ea typeface="MS Mincho"/>
              <a:cs typeface="Times New Roman" panose="02020603050405020304" pitchFamily="18" charset="0"/>
            </a:endParaRPr>
          </a:p>
        </p:txBody>
      </p:sp>
      <p:sp>
        <p:nvSpPr>
          <p:cNvPr id="5" name="TextBox 4"/>
          <p:cNvSpPr txBox="1"/>
          <p:nvPr/>
        </p:nvSpPr>
        <p:spPr>
          <a:xfrm>
            <a:off x="4038600" y="3714750"/>
            <a:ext cx="1050932" cy="369332"/>
          </a:xfrm>
          <a:prstGeom prst="rect">
            <a:avLst/>
          </a:prstGeom>
          <a:noFill/>
        </p:spPr>
        <p:txBody>
          <a:bodyPr wrap="square" rtlCol="0">
            <a:spAutoFit/>
          </a:bodyPr>
          <a:lstStyle/>
          <a:p>
            <a:r>
              <a:rPr lang="en-US" b="1">
                <a:solidFill>
                  <a:prstClr val="black"/>
                </a:solidFill>
                <a:latin typeface="Times New Roman" panose="02020603050405020304" pitchFamily="18" charset="0"/>
                <a:cs typeface="Times New Roman" panose="02020603050405020304" pitchFamily="18" charset="0"/>
              </a:rPr>
              <a:t>N’ = N</a:t>
            </a:r>
            <a:endParaRPr lang="en-US" b="1">
              <a:solidFill>
                <a:prstClr val="black"/>
              </a:solidFill>
              <a:latin typeface="Times New Roman" panose="02020603050405020304" pitchFamily="18" charset="0"/>
              <a:ea typeface="MS Mincho"/>
              <a:cs typeface="Times New Roman" panose="02020603050405020304" pitchFamily="18" charset="0"/>
            </a:endParaRPr>
          </a:p>
        </p:txBody>
      </p:sp>
      <p:sp>
        <p:nvSpPr>
          <p:cNvPr id="74" name="TextBox 73"/>
          <p:cNvSpPr txBox="1"/>
          <p:nvPr/>
        </p:nvSpPr>
        <p:spPr>
          <a:xfrm>
            <a:off x="5293425" y="3674175"/>
            <a:ext cx="1981200" cy="369332"/>
          </a:xfrm>
          <a:prstGeom prst="rect">
            <a:avLst/>
          </a:prstGeom>
          <a:noFill/>
        </p:spPr>
        <p:txBody>
          <a:bodyPr wrap="square" rtlCol="0">
            <a:spAutoFit/>
          </a:bodyPr>
          <a:lstStyle/>
          <a:p>
            <a:r>
              <a:rPr lang="en-US" b="1">
                <a:solidFill>
                  <a:srgbClr val="F14124"/>
                </a:solidFill>
                <a:latin typeface="Times New Roman" panose="02020603050405020304" pitchFamily="18" charset="0"/>
                <a:cs typeface="Times New Roman" panose="02020603050405020304" pitchFamily="18" charset="0"/>
              </a:rPr>
              <a:t>A + 1 = T + 1</a:t>
            </a:r>
            <a:endParaRPr lang="en-US" b="1">
              <a:solidFill>
                <a:srgbClr val="F14124"/>
              </a:solidFill>
              <a:latin typeface="Times New Roman" panose="02020603050405020304" pitchFamily="18" charset="0"/>
              <a:ea typeface="MS Mincho"/>
              <a:cs typeface="Times New Roman" panose="02020603050405020304" pitchFamily="18" charset="0"/>
            </a:endParaRPr>
          </a:p>
        </p:txBody>
      </p:sp>
      <p:sp>
        <p:nvSpPr>
          <p:cNvPr id="75" name="Rectangle 74"/>
          <p:cNvSpPr/>
          <p:nvPr/>
        </p:nvSpPr>
        <p:spPr>
          <a:xfrm>
            <a:off x="7351415" y="3638550"/>
            <a:ext cx="1612942" cy="417871"/>
          </a:xfrm>
          <a:prstGeom prst="rect">
            <a:avLst/>
          </a:prstGeom>
        </p:spPr>
        <p:txBody>
          <a:bodyPr wrap="none">
            <a:spAutoFit/>
          </a:bodyPr>
          <a:lstStyle/>
          <a:p>
            <a:pPr>
              <a:lnSpc>
                <a:spcPct val="115000"/>
              </a:lnSpc>
            </a:pPr>
            <a:r>
              <a:rPr lang="en-US" sz="2000" b="1">
                <a:solidFill>
                  <a:srgbClr val="F14124"/>
                </a:solidFill>
                <a:latin typeface="Times New Roman" panose="02020603050405020304" pitchFamily="18" charset="0"/>
                <a:cs typeface="Times New Roman" panose="02020603050405020304" pitchFamily="18" charset="0"/>
              </a:rPr>
              <a:t>G – 1 = X – 1</a:t>
            </a:r>
            <a:endParaRPr lang="en-US" sz="2000" b="1">
              <a:solidFill>
                <a:srgbClr val="F14124"/>
              </a:solidFill>
              <a:latin typeface="Times New Roman" panose="02020603050405020304" pitchFamily="18" charset="0"/>
              <a:ea typeface="MS Mincho"/>
              <a:cs typeface="Times New Roman" panose="02020603050405020304" pitchFamily="18" charset="0"/>
            </a:endParaRPr>
          </a:p>
        </p:txBody>
      </p:sp>
      <p:sp>
        <p:nvSpPr>
          <p:cNvPr id="76" name="Rectangle 75"/>
          <p:cNvSpPr/>
          <p:nvPr/>
        </p:nvSpPr>
        <p:spPr>
          <a:xfrm>
            <a:off x="5333992" y="4458973"/>
            <a:ext cx="1562287" cy="446276"/>
          </a:xfrm>
          <a:prstGeom prst="rect">
            <a:avLst/>
          </a:prstGeom>
        </p:spPr>
        <p:txBody>
          <a:bodyPr wrap="none">
            <a:spAutoFit/>
          </a:bodyPr>
          <a:lstStyle/>
          <a:p>
            <a:pPr>
              <a:lnSpc>
                <a:spcPct val="115000"/>
              </a:lnSpc>
            </a:pPr>
            <a:r>
              <a:rPr lang="en-US" sz="2000" b="1">
                <a:solidFill>
                  <a:srgbClr val="FF0066"/>
                </a:solidFill>
                <a:latin typeface="Times New Roman" panose="02020603050405020304" pitchFamily="18" charset="0"/>
                <a:cs typeface="Times New Roman" panose="02020603050405020304" pitchFamily="18" charset="0"/>
              </a:rPr>
              <a:t>A – 1 = T </a:t>
            </a:r>
            <a:r>
              <a:rPr lang="en-US" sz="2000" b="1">
                <a:solidFill>
                  <a:srgbClr val="F14124"/>
                </a:solidFill>
                <a:latin typeface="Times New Roman" panose="02020603050405020304" pitchFamily="18" charset="0"/>
                <a:cs typeface="Times New Roman" panose="02020603050405020304" pitchFamily="18" charset="0"/>
              </a:rPr>
              <a:t>–</a:t>
            </a:r>
            <a:r>
              <a:rPr lang="en-US" sz="2000" b="1">
                <a:solidFill>
                  <a:srgbClr val="FF0066"/>
                </a:solidFill>
                <a:latin typeface="Times New Roman" panose="02020603050405020304" pitchFamily="18" charset="0"/>
                <a:cs typeface="Times New Roman" panose="02020603050405020304" pitchFamily="18" charset="0"/>
              </a:rPr>
              <a:t> 1</a:t>
            </a:r>
            <a:endParaRPr lang="en-US" sz="2000" b="1">
              <a:solidFill>
                <a:srgbClr val="FF0066"/>
              </a:solidFill>
              <a:latin typeface="Times New Roman" panose="02020603050405020304" pitchFamily="18" charset="0"/>
              <a:ea typeface="MS Mincho"/>
              <a:cs typeface="Times New Roman" panose="02020603050405020304" pitchFamily="18" charset="0"/>
            </a:endParaRPr>
          </a:p>
        </p:txBody>
      </p:sp>
      <p:sp>
        <p:nvSpPr>
          <p:cNvPr id="77" name="Rectangle 76"/>
          <p:cNvSpPr/>
          <p:nvPr/>
        </p:nvSpPr>
        <p:spPr>
          <a:xfrm>
            <a:off x="7433275" y="4487674"/>
            <a:ext cx="1648208" cy="417871"/>
          </a:xfrm>
          <a:prstGeom prst="rect">
            <a:avLst/>
          </a:prstGeom>
        </p:spPr>
        <p:txBody>
          <a:bodyPr wrap="none">
            <a:spAutoFit/>
          </a:bodyPr>
          <a:lstStyle/>
          <a:p>
            <a:pPr>
              <a:lnSpc>
                <a:spcPct val="115000"/>
              </a:lnSpc>
            </a:pPr>
            <a:r>
              <a:rPr lang="en-US" sz="2000" b="1">
                <a:solidFill>
                  <a:srgbClr val="FF0066"/>
                </a:solidFill>
                <a:latin typeface="Times New Roman" panose="02020603050405020304" pitchFamily="18" charset="0"/>
                <a:cs typeface="Times New Roman" panose="02020603050405020304" pitchFamily="18" charset="0"/>
              </a:rPr>
              <a:t>G + 1 = X + 1</a:t>
            </a:r>
            <a:endParaRPr lang="en-US" sz="2000" b="1">
              <a:solidFill>
                <a:srgbClr val="FF0066"/>
              </a:solidFill>
              <a:latin typeface="Times New Roman" panose="02020603050405020304" pitchFamily="18" charset="0"/>
              <a:ea typeface="MS Mincho"/>
              <a:cs typeface="Times New Roman" panose="02020603050405020304" pitchFamily="18" charset="0"/>
            </a:endParaRPr>
          </a:p>
        </p:txBody>
      </p:sp>
      <p:sp>
        <p:nvSpPr>
          <p:cNvPr id="78" name="Oval 77"/>
          <p:cNvSpPr/>
          <p:nvPr/>
        </p:nvSpPr>
        <p:spPr>
          <a:xfrm>
            <a:off x="2121725" y="1190717"/>
            <a:ext cx="350164" cy="6539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Text Box 67"/>
          <p:cNvSpPr txBox="1">
            <a:spLocks noChangeArrowheads="1"/>
          </p:cNvSpPr>
          <p:nvPr/>
        </p:nvSpPr>
        <p:spPr bwMode="auto">
          <a:xfrm>
            <a:off x="4933950" y="1031880"/>
            <a:ext cx="45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dirty="0">
                <a:solidFill>
                  <a:srgbClr val="660066"/>
                </a:solidFill>
                <a:cs typeface="Arial" charset="0"/>
              </a:rPr>
              <a:t>2</a:t>
            </a:r>
          </a:p>
        </p:txBody>
      </p:sp>
      <p:sp>
        <p:nvSpPr>
          <p:cNvPr id="80" name="Text Box 68"/>
          <p:cNvSpPr txBox="1">
            <a:spLocks noChangeArrowheads="1"/>
          </p:cNvSpPr>
          <p:nvPr/>
        </p:nvSpPr>
        <p:spPr bwMode="auto">
          <a:xfrm>
            <a:off x="4953000" y="514354"/>
            <a:ext cx="45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dirty="0">
                <a:solidFill>
                  <a:srgbClr val="660066"/>
                </a:solidFill>
                <a:cs typeface="Arial" charset="0"/>
              </a:rPr>
              <a:t>1</a:t>
            </a:r>
          </a:p>
        </p:txBody>
      </p:sp>
    </p:spTree>
    <p:custDataLst>
      <p:tags r:id="rId1"/>
    </p:custDataLst>
    <p:extLst>
      <p:ext uri="{BB962C8B-B14F-4D97-AF65-F5344CB8AC3E}">
        <p14:creationId xmlns:p14="http://schemas.microsoft.com/office/powerpoint/2010/main" val="3251988562"/>
      </p:ext>
    </p:extLst>
  </p:cSld>
  <p:clrMapOvr>
    <a:masterClrMapping/>
  </p:clrMapOvr>
  <mc:AlternateContent xmlns:mc="http://schemas.openxmlformats.org/markup-compatibility/2006" xmlns:p14="http://schemas.microsoft.com/office/powerpoint/2010/main">
    <mc:Choice Requires="p14">
      <p:transition spd="slow" p14:dur="1200" advTm="107844">
        <p14:prism/>
      </p:transition>
    </mc:Choice>
    <mc:Fallback xmlns="">
      <p:transition spd="slow" advTm="10784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anim calcmode="lin" valueType="num">
                                      <p:cBhvr>
                                        <p:cTn id="23" dur="500" fill="hold"/>
                                        <p:tgtEl>
                                          <p:spTgt spid="65"/>
                                        </p:tgtEl>
                                        <p:attrNameLst>
                                          <p:attrName>ppt_x</p:attrName>
                                        </p:attrNameLst>
                                      </p:cBhvr>
                                      <p:tavLst>
                                        <p:tav tm="0">
                                          <p:val>
                                            <p:strVal val="#ppt_x"/>
                                          </p:val>
                                        </p:tav>
                                        <p:tav tm="100000">
                                          <p:val>
                                            <p:strVal val="#ppt_x"/>
                                          </p:val>
                                        </p:tav>
                                      </p:tavLst>
                                    </p:anim>
                                    <p:anim calcmode="lin" valueType="num">
                                      <p:cBhvr>
                                        <p:cTn id="24" dur="500" fill="hold"/>
                                        <p:tgtEl>
                                          <p:spTgt spid="65"/>
                                        </p:tgtEl>
                                        <p:attrNameLst>
                                          <p:attrName>ppt_y</p:attrName>
                                        </p:attrNameLst>
                                      </p:cBhvr>
                                      <p:tavLst>
                                        <p:tav tm="0">
                                          <p:val>
                                            <p:strVal val="#ppt_y+.1"/>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1000"/>
                                        <p:tgtEl>
                                          <p:spTgt spid="64"/>
                                        </p:tgtEl>
                                      </p:cBhvr>
                                    </p:animEffect>
                                    <p:anim calcmode="lin" valueType="num">
                                      <p:cBhvr>
                                        <p:cTn id="35" dur="1000" fill="hold"/>
                                        <p:tgtEl>
                                          <p:spTgt spid="64"/>
                                        </p:tgtEl>
                                        <p:attrNameLst>
                                          <p:attrName>ppt_x</p:attrName>
                                        </p:attrNameLst>
                                      </p:cBhvr>
                                      <p:tavLst>
                                        <p:tav tm="0">
                                          <p:val>
                                            <p:strVal val="#ppt_x"/>
                                          </p:val>
                                        </p:tav>
                                        <p:tav tm="100000">
                                          <p:val>
                                            <p:strVal val="#ppt_x"/>
                                          </p:val>
                                        </p:tav>
                                      </p:tavLst>
                                    </p:anim>
                                    <p:anim calcmode="lin" valueType="num">
                                      <p:cBhvr>
                                        <p:cTn id="36" dur="1000" fill="hold"/>
                                        <p:tgtEl>
                                          <p:spTgt spid="6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7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64" grpId="0" animBg="1"/>
      <p:bldP spid="65" grpId="0"/>
      <p:bldP spid="68" grpId="0"/>
      <p:bldP spid="3" grpId="0"/>
      <p:bldP spid="5" grpId="0"/>
      <p:bldP spid="74" grpId="0"/>
      <p:bldP spid="75" grpId="0"/>
      <p:bldP spid="76" grpId="0"/>
      <p:bldP spid="77" grpId="0"/>
      <p:bldP spid="78" grpId="0" animBg="1"/>
      <p:bldP spid="79" grpId="0"/>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6"/>
          <p:cNvSpPr>
            <a:spLocks noChangeShapeType="1"/>
          </p:cNvSpPr>
          <p:nvPr/>
        </p:nvSpPr>
        <p:spPr bwMode="auto">
          <a:xfrm>
            <a:off x="3446463" y="1489014"/>
            <a:ext cx="1626896" cy="100012"/>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grpSp>
        <p:nvGrpSpPr>
          <p:cNvPr id="24" name="Group 26"/>
          <p:cNvGrpSpPr>
            <a:grpSpLocks/>
          </p:cNvGrpSpPr>
          <p:nvPr/>
        </p:nvGrpSpPr>
        <p:grpSpPr bwMode="auto">
          <a:xfrm>
            <a:off x="5583976" y="1268463"/>
            <a:ext cx="2627313" cy="731839"/>
            <a:chOff x="571" y="3014"/>
            <a:chExt cx="1655" cy="461"/>
          </a:xfrm>
        </p:grpSpPr>
        <p:grpSp>
          <p:nvGrpSpPr>
            <p:cNvPr id="25" name="Group 27"/>
            <p:cNvGrpSpPr>
              <a:grpSpLocks/>
            </p:cNvGrpSpPr>
            <p:nvPr/>
          </p:nvGrpSpPr>
          <p:grpSpPr bwMode="auto">
            <a:xfrm>
              <a:off x="584" y="3014"/>
              <a:ext cx="1642" cy="252"/>
              <a:chOff x="584" y="3014"/>
              <a:chExt cx="1642" cy="252"/>
            </a:xfrm>
          </p:grpSpPr>
          <p:sp>
            <p:nvSpPr>
              <p:cNvPr id="30" name="Line 28"/>
              <p:cNvSpPr>
                <a:spLocks noChangeShapeType="1"/>
              </p:cNvSpPr>
              <p:nvPr/>
            </p:nvSpPr>
            <p:spPr bwMode="auto">
              <a:xfrm>
                <a:off x="584" y="3040"/>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1" name="Text Box 29"/>
              <p:cNvSpPr txBox="1">
                <a:spLocks noChangeArrowheads="1"/>
              </p:cNvSpPr>
              <p:nvPr/>
            </p:nvSpPr>
            <p:spPr bwMode="auto">
              <a:xfrm>
                <a:off x="594" y="3014"/>
                <a:ext cx="163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A T G </a:t>
                </a:r>
                <a:r>
                  <a:rPr lang="en-US" sz="2000" b="1" dirty="0">
                    <a:solidFill>
                      <a:srgbClr val="FF3300"/>
                    </a:solidFill>
                    <a:latin typeface="Arial" charset="0"/>
                    <a:cs typeface="Arial" charset="0"/>
                  </a:rPr>
                  <a:t>A  G </a:t>
                </a:r>
                <a:r>
                  <a:rPr lang="en-US" sz="2000" b="1" dirty="0">
                    <a:solidFill>
                      <a:prstClr val="black"/>
                    </a:solidFill>
                    <a:latin typeface="Arial" charset="0"/>
                    <a:cs typeface="Arial" charset="0"/>
                  </a:rPr>
                  <a:t>T </a:t>
                </a:r>
                <a:r>
                  <a:rPr lang="en-US" sz="2000" b="1" dirty="0" err="1">
                    <a:solidFill>
                      <a:prstClr val="black"/>
                    </a:solidFill>
                    <a:latin typeface="Arial" charset="0"/>
                    <a:cs typeface="Arial" charset="0"/>
                  </a:rPr>
                  <a:t>T</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T</a:t>
                </a:r>
                <a:endParaRPr lang="en-US" sz="2000" b="1" dirty="0">
                  <a:solidFill>
                    <a:prstClr val="black"/>
                  </a:solidFill>
                  <a:latin typeface="Arial" charset="0"/>
                  <a:cs typeface="Arial" charset="0"/>
                </a:endParaRPr>
              </a:p>
            </p:txBody>
          </p:sp>
        </p:grpSp>
        <p:grpSp>
          <p:nvGrpSpPr>
            <p:cNvPr id="26" name="Group 30"/>
            <p:cNvGrpSpPr>
              <a:grpSpLocks/>
            </p:cNvGrpSpPr>
            <p:nvPr/>
          </p:nvGrpSpPr>
          <p:grpSpPr bwMode="auto">
            <a:xfrm>
              <a:off x="571" y="3223"/>
              <a:ext cx="1655" cy="252"/>
              <a:chOff x="571" y="3626"/>
              <a:chExt cx="1655" cy="252"/>
            </a:xfrm>
          </p:grpSpPr>
          <p:sp>
            <p:nvSpPr>
              <p:cNvPr id="28" name="Line 31"/>
              <p:cNvSpPr>
                <a:spLocks noChangeShapeType="1"/>
              </p:cNvSpPr>
              <p:nvPr/>
            </p:nvSpPr>
            <p:spPr bwMode="auto">
              <a:xfrm>
                <a:off x="571" y="3806"/>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9" name="Text Box 32"/>
              <p:cNvSpPr txBox="1">
                <a:spLocks noChangeArrowheads="1"/>
              </p:cNvSpPr>
              <p:nvPr/>
            </p:nvSpPr>
            <p:spPr bwMode="auto">
              <a:xfrm>
                <a:off x="594" y="3626"/>
                <a:ext cx="163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T A X </a:t>
                </a:r>
                <a:r>
                  <a:rPr lang="en-US" sz="2000" b="1">
                    <a:solidFill>
                      <a:srgbClr val="FF3300"/>
                    </a:solidFill>
                    <a:latin typeface="Arial" charset="0"/>
                    <a:cs typeface="Arial" charset="0"/>
                  </a:rPr>
                  <a:t>T   X</a:t>
                </a:r>
                <a:r>
                  <a:rPr lang="en-US" sz="2000" b="1">
                    <a:solidFill>
                      <a:prstClr val="black"/>
                    </a:solidFill>
                    <a:latin typeface="Arial" charset="0"/>
                    <a:cs typeface="Arial" charset="0"/>
                  </a:rPr>
                  <a:t> </a:t>
                </a:r>
                <a:r>
                  <a:rPr lang="en-US" sz="2000" b="1" dirty="0">
                    <a:solidFill>
                      <a:prstClr val="black"/>
                    </a:solidFill>
                    <a:latin typeface="Arial" charset="0"/>
                    <a:cs typeface="Arial" charset="0"/>
                  </a:rPr>
                  <a:t>A </a:t>
                </a:r>
                <a:r>
                  <a:rPr lang="en-US" sz="2000" b="1" dirty="0" err="1">
                    <a:solidFill>
                      <a:prstClr val="black"/>
                    </a:solidFill>
                    <a:latin typeface="Arial" charset="0"/>
                    <a:cs typeface="Arial" charset="0"/>
                  </a:rPr>
                  <a:t>A</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A</a:t>
                </a:r>
                <a:endParaRPr lang="en-US" sz="2000" b="1" dirty="0">
                  <a:solidFill>
                    <a:prstClr val="black"/>
                  </a:solidFill>
                  <a:latin typeface="Arial" charset="0"/>
                  <a:cs typeface="Arial" charset="0"/>
                </a:endParaRPr>
              </a:p>
            </p:txBody>
          </p:sp>
        </p:grpSp>
      </p:grpSp>
      <p:grpSp>
        <p:nvGrpSpPr>
          <p:cNvPr id="32" name="Group 35"/>
          <p:cNvGrpSpPr>
            <a:grpSpLocks/>
          </p:cNvGrpSpPr>
          <p:nvPr/>
        </p:nvGrpSpPr>
        <p:grpSpPr bwMode="auto">
          <a:xfrm>
            <a:off x="6494471" y="-19050"/>
            <a:ext cx="2039937" cy="985838"/>
            <a:chOff x="1089" y="2403"/>
            <a:chExt cx="1285" cy="621"/>
          </a:xfrm>
        </p:grpSpPr>
        <p:sp>
          <p:nvSpPr>
            <p:cNvPr id="33" name="Line 36"/>
            <p:cNvSpPr>
              <a:spLocks noChangeShapeType="1"/>
            </p:cNvSpPr>
            <p:nvPr/>
          </p:nvSpPr>
          <p:spPr bwMode="auto">
            <a:xfrm flipV="1">
              <a:off x="1200" y="2832"/>
              <a:ext cx="0" cy="19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4" name="Line 37"/>
            <p:cNvSpPr>
              <a:spLocks noChangeShapeType="1"/>
            </p:cNvSpPr>
            <p:nvPr/>
          </p:nvSpPr>
          <p:spPr bwMode="auto">
            <a:xfrm>
              <a:off x="1248" y="2643"/>
              <a:ext cx="336"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grpSp>
          <p:nvGrpSpPr>
            <p:cNvPr id="35" name="Group 38"/>
            <p:cNvGrpSpPr>
              <a:grpSpLocks/>
            </p:cNvGrpSpPr>
            <p:nvPr/>
          </p:nvGrpSpPr>
          <p:grpSpPr bwMode="auto">
            <a:xfrm>
              <a:off x="1089" y="2403"/>
              <a:ext cx="1285" cy="468"/>
              <a:chOff x="3611" y="2499"/>
              <a:chExt cx="1285" cy="468"/>
            </a:xfrm>
          </p:grpSpPr>
          <p:sp>
            <p:nvSpPr>
              <p:cNvPr id="36" name="Text Box 39"/>
              <p:cNvSpPr txBox="1">
                <a:spLocks noChangeArrowheads="1"/>
              </p:cNvSpPr>
              <p:nvPr/>
            </p:nvSpPr>
            <p:spPr bwMode="auto">
              <a:xfrm>
                <a:off x="3611" y="2499"/>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srgbClr val="FF3300"/>
                    </a:solidFill>
                    <a:latin typeface="Arial" charset="0"/>
                    <a:cs typeface="Arial" charset="0"/>
                  </a:rPr>
                  <a:t>A</a:t>
                </a:r>
              </a:p>
            </p:txBody>
          </p:sp>
          <p:sp>
            <p:nvSpPr>
              <p:cNvPr id="37" name="Text Box 40"/>
              <p:cNvSpPr txBox="1">
                <a:spLocks noChangeArrowheads="1"/>
              </p:cNvSpPr>
              <p:nvPr/>
            </p:nvSpPr>
            <p:spPr bwMode="auto">
              <a:xfrm>
                <a:off x="3619" y="2715"/>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srgbClr val="FF3300"/>
                    </a:solidFill>
                    <a:latin typeface="Arial" charset="0"/>
                    <a:cs typeface="Arial" charset="0"/>
                  </a:rPr>
                  <a:t>T</a:t>
                </a:r>
              </a:p>
            </p:txBody>
          </p:sp>
          <p:sp>
            <p:nvSpPr>
              <p:cNvPr id="38" name="Text Box 41"/>
              <p:cNvSpPr txBox="1">
                <a:spLocks noChangeArrowheads="1"/>
              </p:cNvSpPr>
              <p:nvPr/>
            </p:nvSpPr>
            <p:spPr bwMode="auto">
              <a:xfrm>
                <a:off x="4080" y="2616"/>
                <a:ext cx="8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b="1" dirty="0" err="1">
                    <a:solidFill>
                      <a:srgbClr val="FF3300"/>
                    </a:solidFill>
                    <a:latin typeface="Arial" charset="0"/>
                    <a:cs typeface="Arial" charset="0"/>
                  </a:rPr>
                  <a:t>Mất</a:t>
                </a:r>
                <a:r>
                  <a:rPr lang="en-US" b="1" dirty="0">
                    <a:solidFill>
                      <a:srgbClr val="FF3300"/>
                    </a:solidFill>
                    <a:latin typeface="Arial" charset="0"/>
                    <a:cs typeface="Arial" charset="0"/>
                  </a:rPr>
                  <a:t> </a:t>
                </a:r>
                <a:r>
                  <a:rPr lang="en-US" b="1" dirty="0" err="1">
                    <a:solidFill>
                      <a:srgbClr val="FF3300"/>
                    </a:solidFill>
                    <a:latin typeface="Arial" charset="0"/>
                    <a:cs typeface="Arial" charset="0"/>
                  </a:rPr>
                  <a:t>đi</a:t>
                </a:r>
                <a:endParaRPr lang="en-US" b="1" dirty="0">
                  <a:solidFill>
                    <a:srgbClr val="FF3300"/>
                  </a:solidFill>
                  <a:latin typeface="Arial" charset="0"/>
                  <a:cs typeface="Arial" charset="0"/>
                </a:endParaRPr>
              </a:p>
            </p:txBody>
          </p:sp>
        </p:grpSp>
      </p:grpSp>
      <p:grpSp>
        <p:nvGrpSpPr>
          <p:cNvPr id="48" name="Group 76"/>
          <p:cNvGrpSpPr>
            <a:grpSpLocks/>
          </p:cNvGrpSpPr>
          <p:nvPr/>
        </p:nvGrpSpPr>
        <p:grpSpPr bwMode="auto">
          <a:xfrm>
            <a:off x="331797" y="558802"/>
            <a:ext cx="3114675" cy="1392240"/>
            <a:chOff x="209" y="474"/>
            <a:chExt cx="1962" cy="877"/>
          </a:xfrm>
        </p:grpSpPr>
        <p:grpSp>
          <p:nvGrpSpPr>
            <p:cNvPr id="49" name="Group 59"/>
            <p:cNvGrpSpPr>
              <a:grpSpLocks/>
            </p:cNvGrpSpPr>
            <p:nvPr/>
          </p:nvGrpSpPr>
          <p:grpSpPr bwMode="auto">
            <a:xfrm>
              <a:off x="569" y="852"/>
              <a:ext cx="1595" cy="252"/>
              <a:chOff x="555" y="829"/>
              <a:chExt cx="1536" cy="252"/>
            </a:xfrm>
          </p:grpSpPr>
          <p:sp>
            <p:nvSpPr>
              <p:cNvPr id="59" name="Line 60"/>
              <p:cNvSpPr>
                <a:spLocks noChangeShapeType="1"/>
              </p:cNvSpPr>
              <p:nvPr/>
            </p:nvSpPr>
            <p:spPr bwMode="auto">
              <a:xfrm>
                <a:off x="576" y="851"/>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60" name="Text Box 61"/>
              <p:cNvSpPr txBox="1">
                <a:spLocks noChangeArrowheads="1"/>
              </p:cNvSpPr>
              <p:nvPr/>
            </p:nvSpPr>
            <p:spPr bwMode="auto">
              <a:xfrm>
                <a:off x="555" y="829"/>
                <a:ext cx="15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A T G </a:t>
                </a:r>
                <a:r>
                  <a:rPr lang="en-US" sz="2000" b="1">
                    <a:solidFill>
                      <a:srgbClr val="FF3300"/>
                    </a:solidFill>
                    <a:latin typeface="Arial" charset="0"/>
                    <a:cs typeface="Arial" charset="0"/>
                  </a:rPr>
                  <a:t>A A</a:t>
                </a:r>
                <a:r>
                  <a:rPr lang="en-US" sz="2000" b="1" dirty="0">
                    <a:solidFill>
                      <a:srgbClr val="FF3300"/>
                    </a:solidFill>
                    <a:latin typeface="Arial" charset="0"/>
                    <a:cs typeface="Arial" charset="0"/>
                  </a:rPr>
                  <a:t> </a:t>
                </a:r>
                <a:r>
                  <a:rPr lang="en-US" sz="2000" b="1">
                    <a:solidFill>
                      <a:srgbClr val="FF3300"/>
                    </a:solidFill>
                    <a:latin typeface="Arial" charset="0"/>
                    <a:cs typeface="Arial" charset="0"/>
                  </a:rPr>
                  <a:t>G</a:t>
                </a:r>
                <a:r>
                  <a:rPr lang="en-US" sz="2000" b="1">
                    <a:solidFill>
                      <a:prstClr val="black"/>
                    </a:solidFill>
                    <a:latin typeface="Arial" charset="0"/>
                    <a:cs typeface="Arial" charset="0"/>
                  </a:rPr>
                  <a:t> </a:t>
                </a:r>
                <a:r>
                  <a:rPr lang="en-US" sz="2000" b="1" dirty="0">
                    <a:solidFill>
                      <a:prstClr val="black"/>
                    </a:solidFill>
                    <a:latin typeface="Arial" charset="0"/>
                    <a:cs typeface="Arial" charset="0"/>
                  </a:rPr>
                  <a:t>T </a:t>
                </a:r>
                <a:r>
                  <a:rPr lang="en-US" sz="2000" b="1" dirty="0" err="1">
                    <a:solidFill>
                      <a:prstClr val="black"/>
                    </a:solidFill>
                    <a:latin typeface="Arial" charset="0"/>
                    <a:cs typeface="Arial" charset="0"/>
                  </a:rPr>
                  <a:t>T</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T</a:t>
                </a:r>
                <a:endParaRPr lang="en-US" sz="2000" b="1" dirty="0">
                  <a:solidFill>
                    <a:prstClr val="black"/>
                  </a:solidFill>
                  <a:latin typeface="Arial" charset="0"/>
                  <a:cs typeface="Arial" charset="0"/>
                </a:endParaRPr>
              </a:p>
            </p:txBody>
          </p:sp>
        </p:grpSp>
        <p:grpSp>
          <p:nvGrpSpPr>
            <p:cNvPr id="50" name="Group 75"/>
            <p:cNvGrpSpPr>
              <a:grpSpLocks/>
            </p:cNvGrpSpPr>
            <p:nvPr/>
          </p:nvGrpSpPr>
          <p:grpSpPr bwMode="auto">
            <a:xfrm>
              <a:off x="209" y="474"/>
              <a:ext cx="1962" cy="877"/>
              <a:chOff x="209" y="474"/>
              <a:chExt cx="1962" cy="877"/>
            </a:xfrm>
          </p:grpSpPr>
          <p:sp>
            <p:nvSpPr>
              <p:cNvPr id="51" name="Text Box 58"/>
              <p:cNvSpPr txBox="1">
                <a:spLocks noChangeArrowheads="1"/>
              </p:cNvSpPr>
              <p:nvPr/>
            </p:nvSpPr>
            <p:spPr bwMode="auto">
              <a:xfrm>
                <a:off x="209" y="474"/>
                <a:ext cx="19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000" b="1">
                    <a:solidFill>
                      <a:srgbClr val="660033"/>
                    </a:solidFill>
                    <a:cs typeface="Arial" charset="0"/>
                  </a:rPr>
                  <a:t>Gen ban đầu</a:t>
                </a:r>
              </a:p>
            </p:txBody>
          </p:sp>
          <p:grpSp>
            <p:nvGrpSpPr>
              <p:cNvPr id="52" name="Group 74"/>
              <p:cNvGrpSpPr>
                <a:grpSpLocks/>
              </p:cNvGrpSpPr>
              <p:nvPr/>
            </p:nvGrpSpPr>
            <p:grpSpPr bwMode="auto">
              <a:xfrm>
                <a:off x="288" y="734"/>
                <a:ext cx="1862" cy="617"/>
                <a:chOff x="288" y="734"/>
                <a:chExt cx="1862" cy="617"/>
              </a:xfrm>
            </p:grpSpPr>
            <p:grpSp>
              <p:nvGrpSpPr>
                <p:cNvPr id="53" name="Group 62"/>
                <p:cNvGrpSpPr>
                  <a:grpSpLocks/>
                </p:cNvGrpSpPr>
                <p:nvPr/>
              </p:nvGrpSpPr>
              <p:grpSpPr bwMode="auto">
                <a:xfrm>
                  <a:off x="576" y="1032"/>
                  <a:ext cx="1574" cy="252"/>
                  <a:chOff x="576" y="1031"/>
                  <a:chExt cx="1516" cy="252"/>
                </a:xfrm>
              </p:grpSpPr>
              <p:sp>
                <p:nvSpPr>
                  <p:cNvPr id="57" name="Line 63"/>
                  <p:cNvSpPr>
                    <a:spLocks noChangeShapeType="1"/>
                  </p:cNvSpPr>
                  <p:nvPr/>
                </p:nvSpPr>
                <p:spPr bwMode="auto">
                  <a:xfrm>
                    <a:off x="576" y="1211"/>
                    <a:ext cx="1488"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8" name="Text Box 64"/>
                  <p:cNvSpPr txBox="1">
                    <a:spLocks noChangeArrowheads="1"/>
                  </p:cNvSpPr>
                  <p:nvPr/>
                </p:nvSpPr>
                <p:spPr bwMode="auto">
                  <a:xfrm>
                    <a:off x="590" y="1031"/>
                    <a:ext cx="150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solidFill>
                          <a:prstClr val="black"/>
                        </a:solidFill>
                        <a:latin typeface="Arial" charset="0"/>
                        <a:cs typeface="Arial" charset="0"/>
                      </a:rPr>
                      <a:t>T A X </a:t>
                    </a:r>
                    <a:r>
                      <a:rPr lang="en-US" sz="2000" b="1">
                        <a:solidFill>
                          <a:srgbClr val="FF3300"/>
                        </a:solidFill>
                        <a:latin typeface="Arial" charset="0"/>
                        <a:cs typeface="Arial" charset="0"/>
                      </a:rPr>
                      <a:t>T T X</a:t>
                    </a:r>
                    <a:r>
                      <a:rPr lang="en-US" sz="2000" b="1">
                        <a:solidFill>
                          <a:prstClr val="black"/>
                        </a:solidFill>
                        <a:latin typeface="Arial" charset="0"/>
                        <a:cs typeface="Arial" charset="0"/>
                      </a:rPr>
                      <a:t>  A </a:t>
                    </a:r>
                    <a:r>
                      <a:rPr lang="en-US" sz="2000" b="1" dirty="0" err="1">
                        <a:solidFill>
                          <a:prstClr val="black"/>
                        </a:solidFill>
                        <a:latin typeface="Arial" charset="0"/>
                        <a:cs typeface="Arial" charset="0"/>
                      </a:rPr>
                      <a:t>A</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A</a:t>
                    </a:r>
                    <a:endParaRPr lang="en-US" sz="2000" b="1" dirty="0">
                      <a:solidFill>
                        <a:prstClr val="black"/>
                      </a:solidFill>
                      <a:latin typeface="Arial" charset="0"/>
                      <a:cs typeface="Arial" charset="0"/>
                    </a:endParaRPr>
                  </a:p>
                </p:txBody>
              </p:sp>
            </p:grpSp>
            <p:sp>
              <p:nvSpPr>
                <p:cNvPr id="55" name="Text Box 67"/>
                <p:cNvSpPr txBox="1">
                  <a:spLocks noChangeArrowheads="1"/>
                </p:cNvSpPr>
                <p:nvPr/>
              </p:nvSpPr>
              <p:spPr bwMode="auto">
                <a:xfrm>
                  <a:off x="288" y="1060"/>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dirty="0">
                      <a:solidFill>
                        <a:srgbClr val="660066"/>
                      </a:solidFill>
                      <a:cs typeface="Arial" charset="0"/>
                    </a:rPr>
                    <a:t>2</a:t>
                  </a:r>
                </a:p>
              </p:txBody>
            </p:sp>
            <p:sp>
              <p:nvSpPr>
                <p:cNvPr id="56" name="Text Box 68"/>
                <p:cNvSpPr txBox="1">
                  <a:spLocks noChangeArrowheads="1"/>
                </p:cNvSpPr>
                <p:nvPr/>
              </p:nvSpPr>
              <p:spPr bwMode="auto">
                <a:xfrm>
                  <a:off x="300" y="734"/>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dirty="0">
                      <a:solidFill>
                        <a:srgbClr val="660066"/>
                      </a:solidFill>
                      <a:cs typeface="Arial" charset="0"/>
                    </a:rPr>
                    <a:t>1</a:t>
                  </a:r>
                </a:p>
              </p:txBody>
            </p:sp>
          </p:grpSp>
        </p:grpSp>
      </p:grpSp>
      <p:sp>
        <p:nvSpPr>
          <p:cNvPr id="62" name="TextBox 61"/>
          <p:cNvSpPr txBox="1"/>
          <p:nvPr/>
        </p:nvSpPr>
        <p:spPr>
          <a:xfrm>
            <a:off x="190977" y="215451"/>
            <a:ext cx="3048000" cy="430887"/>
          </a:xfrm>
          <a:prstGeom prst="rect">
            <a:avLst/>
          </a:prstGeom>
          <a:noFill/>
        </p:spPr>
        <p:txBody>
          <a:bodyPr wrap="square" rtlCol="0">
            <a:spAutoFit/>
          </a:bodyPr>
          <a:lstStyle/>
          <a:p>
            <a:r>
              <a:rPr lang="en-US" sz="2200" b="1" dirty="0">
                <a:solidFill>
                  <a:srgbClr val="0070C0"/>
                </a:solidFill>
                <a:latin typeface="Times New Roman" pitchFamily="18" charset="0"/>
                <a:cs typeface="Times New Roman" pitchFamily="18" charset="0"/>
              </a:rPr>
              <a:t>2. </a:t>
            </a:r>
            <a:r>
              <a:rPr lang="en-US" sz="2200" b="1" dirty="0" err="1">
                <a:solidFill>
                  <a:srgbClr val="0070C0"/>
                </a:solidFill>
                <a:latin typeface="Times New Roman" pitchFamily="18" charset="0"/>
                <a:cs typeface="Times New Roman" pitchFamily="18" charset="0"/>
              </a:rPr>
              <a:t>Các</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dạng</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đột</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biến</a:t>
            </a:r>
            <a:endParaRPr lang="en-US" sz="2200" b="1" dirty="0">
              <a:solidFill>
                <a:srgbClr val="0070C0"/>
              </a:solidFill>
              <a:latin typeface="Times New Roman" pitchFamily="18" charset="0"/>
              <a:cs typeface="Times New Roman" pitchFamily="18" charset="0"/>
            </a:endParaRPr>
          </a:p>
        </p:txBody>
      </p:sp>
      <p:sp>
        <p:nvSpPr>
          <p:cNvPr id="66" name="Text Box 58"/>
          <p:cNvSpPr txBox="1">
            <a:spLocks noChangeArrowheads="1"/>
          </p:cNvSpPr>
          <p:nvPr/>
        </p:nvSpPr>
        <p:spPr bwMode="auto">
          <a:xfrm>
            <a:off x="5073367" y="1885950"/>
            <a:ext cx="3114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000" b="1">
                <a:solidFill>
                  <a:srgbClr val="660033"/>
                </a:solidFill>
                <a:cs typeface="Arial" charset="0"/>
              </a:rPr>
              <a:t>Gen sau đột biến</a:t>
            </a:r>
          </a:p>
        </p:txBody>
      </p:sp>
      <p:sp>
        <p:nvSpPr>
          <p:cNvPr id="63" name="Text Box 33"/>
          <p:cNvSpPr txBox="1">
            <a:spLocks noChangeArrowheads="1"/>
          </p:cNvSpPr>
          <p:nvPr/>
        </p:nvSpPr>
        <p:spPr bwMode="auto">
          <a:xfrm>
            <a:off x="930283" y="841347"/>
            <a:ext cx="2436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prstClr val="black"/>
                </a:solidFill>
                <a:latin typeface="Times New Roman" pitchFamily="18" charset="0"/>
              </a:rPr>
              <a:t>1  2  3 4  5  6  7  8  9 </a:t>
            </a:r>
          </a:p>
        </p:txBody>
      </p:sp>
      <p:sp>
        <p:nvSpPr>
          <p:cNvPr id="69" name="Text Box 33"/>
          <p:cNvSpPr txBox="1">
            <a:spLocks noChangeArrowheads="1"/>
          </p:cNvSpPr>
          <p:nvPr/>
        </p:nvSpPr>
        <p:spPr bwMode="auto">
          <a:xfrm>
            <a:off x="5588708" y="890577"/>
            <a:ext cx="2436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prstClr val="black"/>
                </a:solidFill>
                <a:latin typeface="Times New Roman" pitchFamily="18" charset="0"/>
              </a:rPr>
              <a:t>1  2  3 4  5  6  7  8  9 </a:t>
            </a:r>
          </a:p>
        </p:txBody>
      </p:sp>
      <p:graphicFrame>
        <p:nvGraphicFramePr>
          <p:cNvPr id="79" name="Content Placeholder 3"/>
          <p:cNvGraphicFramePr>
            <a:graphicFrameLocks/>
          </p:cNvGraphicFramePr>
          <p:nvPr>
            <p:extLst>
              <p:ext uri="{D42A27DB-BD31-4B8C-83A1-F6EECF244321}">
                <p14:modId xmlns:p14="http://schemas.microsoft.com/office/powerpoint/2010/main" val="495401310"/>
              </p:ext>
            </p:extLst>
          </p:nvPr>
        </p:nvGraphicFramePr>
        <p:xfrm>
          <a:off x="139729" y="2495551"/>
          <a:ext cx="9004273" cy="2350200"/>
        </p:xfrm>
        <a:graphic>
          <a:graphicData uri="http://schemas.openxmlformats.org/drawingml/2006/table">
            <a:tbl>
              <a:tblPr firstRow="1" firstCol="1" bandRow="1">
                <a:tableStyleId>{5C22544A-7EE6-4342-B048-85BDC9FD1C3A}</a:tableStyleId>
              </a:tblPr>
              <a:tblGrid>
                <a:gridCol w="1993873">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556232">
                  <a:extLst>
                    <a:ext uri="{9D8B030D-6E8A-4147-A177-3AD203B41FA5}">
                      <a16:colId xmlns:a16="http://schemas.microsoft.com/office/drawing/2014/main" val="20002"/>
                    </a:ext>
                  </a:extLst>
                </a:gridCol>
                <a:gridCol w="2096933">
                  <a:extLst>
                    <a:ext uri="{9D8B030D-6E8A-4147-A177-3AD203B41FA5}">
                      <a16:colId xmlns:a16="http://schemas.microsoft.com/office/drawing/2014/main" val="20003"/>
                    </a:ext>
                  </a:extLst>
                </a:gridCol>
                <a:gridCol w="1757035">
                  <a:extLst>
                    <a:ext uri="{9D8B030D-6E8A-4147-A177-3AD203B41FA5}">
                      <a16:colId xmlns:a16="http://schemas.microsoft.com/office/drawing/2014/main" val="20004"/>
                    </a:ext>
                  </a:extLst>
                </a:gridCol>
              </a:tblGrid>
              <a:tr h="457200">
                <a:tc gridSpan="5">
                  <a:txBody>
                    <a:bodyPr/>
                    <a:lstStyle/>
                    <a:p>
                      <a:pPr algn="ctr">
                        <a:lnSpc>
                          <a:spcPct val="115000"/>
                        </a:lnSpc>
                        <a:spcAft>
                          <a:spcPts val="0"/>
                        </a:spcAft>
                      </a:pPr>
                      <a:r>
                        <a:rPr lang="en-US" sz="2400">
                          <a:effectLst/>
                        </a:rPr>
                        <a:t>Sau đột</a:t>
                      </a:r>
                      <a:r>
                        <a:rPr lang="en-US" sz="2400" baseline="0">
                          <a:effectLst/>
                        </a:rPr>
                        <a:t> biến</a:t>
                      </a:r>
                      <a:endParaRPr lang="en-US" sz="2400">
                        <a:effectLst/>
                        <a:latin typeface="Calibri"/>
                        <a:ea typeface="MS Mincho"/>
                        <a:cs typeface="Times New Roman"/>
                      </a:endParaRPr>
                    </a:p>
                  </a:txBody>
                  <a:tcPr marL="53897" marR="5389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2611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a:effectLst/>
                        </a:rPr>
                        <a:t>Mất 1 cặp nu</a:t>
                      </a:r>
                      <a:endParaRPr lang="en-US" sz="1800">
                        <a:effectLst/>
                        <a:latin typeface="Calibri"/>
                        <a:ea typeface="MS Mincho"/>
                        <a:cs typeface="Times New Roman"/>
                      </a:endParaRPr>
                    </a:p>
                    <a:p>
                      <a:pPr algn="ctr">
                        <a:lnSpc>
                          <a:spcPct val="115000"/>
                        </a:lnSpc>
                        <a:spcAft>
                          <a:spcPts val="0"/>
                        </a:spcAft>
                      </a:pPr>
                      <a:endParaRPr lang="en-US" sz="1800" b="1">
                        <a:solidFill>
                          <a:schemeClr val="tx1"/>
                        </a:solidFill>
                        <a:effectLst/>
                        <a:latin typeface="Calibri"/>
                        <a:ea typeface="MS Mincho"/>
                        <a:cs typeface="Times New Roman"/>
                      </a:endParaRPr>
                    </a:p>
                  </a:txBody>
                  <a:tcPr marL="53897" marR="53897" marT="0" marB="0"/>
                </a:tc>
                <a:tc>
                  <a:txBody>
                    <a:bodyPr/>
                    <a:lstStyle/>
                    <a:p>
                      <a:pPr>
                        <a:lnSpc>
                          <a:spcPct val="115000"/>
                        </a:lnSpc>
                        <a:spcAft>
                          <a:spcPts val="0"/>
                        </a:spcAft>
                      </a:pPr>
                      <a:r>
                        <a:rPr lang="en-US" sz="1800" b="1">
                          <a:solidFill>
                            <a:schemeClr val="tx1"/>
                          </a:solidFill>
                          <a:effectLst/>
                        </a:rPr>
                        <a:t>Chiều dài gen (L’</a:t>
                      </a:r>
                      <a:r>
                        <a:rPr lang="en-US" sz="1800" b="1" baseline="-25000">
                          <a:solidFill>
                            <a:schemeClr val="tx1"/>
                          </a:solidFill>
                          <a:effectLst/>
                        </a:rPr>
                        <a:t>gen</a:t>
                      </a:r>
                      <a:r>
                        <a:rPr lang="en-US" sz="1800" b="1">
                          <a:solidFill>
                            <a:schemeClr val="tx1"/>
                          </a:solidFill>
                          <a:effectLst/>
                        </a:rPr>
                        <a:t>)</a:t>
                      </a:r>
                      <a:endParaRPr lang="en-US" sz="1800" b="1">
                        <a:solidFill>
                          <a:schemeClr val="tx1"/>
                        </a:solidFill>
                        <a:effectLst/>
                        <a:latin typeface="Calibri"/>
                        <a:ea typeface="MS Mincho"/>
                        <a:cs typeface="Times New Roman"/>
                      </a:endParaRPr>
                    </a:p>
                  </a:txBody>
                  <a:tcPr marL="53897" marR="53897" marT="0" marB="0"/>
                </a:tc>
                <a:tc>
                  <a:txBody>
                    <a:bodyPr/>
                    <a:lstStyle/>
                    <a:p>
                      <a:pPr>
                        <a:lnSpc>
                          <a:spcPct val="115000"/>
                        </a:lnSpc>
                        <a:spcAft>
                          <a:spcPts val="0"/>
                        </a:spcAft>
                      </a:pPr>
                      <a:r>
                        <a:rPr lang="en-US" sz="1800" b="1">
                          <a:solidFill>
                            <a:schemeClr val="tx1"/>
                          </a:solidFill>
                          <a:effectLst/>
                        </a:rPr>
                        <a:t>Tổng số nu/gen (N’)</a:t>
                      </a:r>
                      <a:endParaRPr lang="en-US" sz="1800" b="1">
                        <a:solidFill>
                          <a:schemeClr val="tx1"/>
                        </a:solidFill>
                        <a:effectLst/>
                        <a:latin typeface="Calibri"/>
                        <a:ea typeface="MS Mincho"/>
                        <a:cs typeface="Times New Roman"/>
                      </a:endParaRPr>
                    </a:p>
                  </a:txBody>
                  <a:tcPr marL="53897" marR="53897" marT="0" marB="0"/>
                </a:tc>
                <a:tc>
                  <a:txBody>
                    <a:bodyPr/>
                    <a:lstStyle/>
                    <a:p>
                      <a:pPr algn="ctr">
                        <a:lnSpc>
                          <a:spcPct val="115000"/>
                        </a:lnSpc>
                        <a:spcAft>
                          <a:spcPts val="0"/>
                        </a:spcAft>
                      </a:pPr>
                      <a:r>
                        <a:rPr lang="en-US" sz="1800" b="1">
                          <a:solidFill>
                            <a:schemeClr val="tx1"/>
                          </a:solidFill>
                          <a:effectLst/>
                        </a:rPr>
                        <a:t>A’ = T’</a:t>
                      </a:r>
                      <a:endParaRPr lang="en-US" sz="1800" b="1">
                        <a:solidFill>
                          <a:schemeClr val="tx1"/>
                        </a:solidFill>
                        <a:effectLst/>
                        <a:latin typeface="Calibri"/>
                        <a:ea typeface="MS Mincho"/>
                        <a:cs typeface="Times New Roman"/>
                      </a:endParaRPr>
                    </a:p>
                  </a:txBody>
                  <a:tcPr marL="53897" marR="53897" marT="0" marB="0"/>
                </a:tc>
                <a:tc>
                  <a:txBody>
                    <a:bodyPr/>
                    <a:lstStyle/>
                    <a:p>
                      <a:pPr algn="ctr">
                        <a:lnSpc>
                          <a:spcPct val="115000"/>
                        </a:lnSpc>
                        <a:spcAft>
                          <a:spcPts val="0"/>
                        </a:spcAft>
                      </a:pPr>
                      <a:r>
                        <a:rPr lang="en-US" sz="1800" b="1">
                          <a:solidFill>
                            <a:schemeClr val="tx1"/>
                          </a:solidFill>
                          <a:effectLst/>
                        </a:rPr>
                        <a:t>G’ = X’</a:t>
                      </a:r>
                      <a:endParaRPr lang="en-US" sz="1800" b="1">
                        <a:solidFill>
                          <a:schemeClr val="tx1"/>
                        </a:solidFill>
                        <a:effectLst/>
                        <a:latin typeface="Calibri"/>
                        <a:ea typeface="MS Mincho"/>
                        <a:cs typeface="Times New Roman"/>
                      </a:endParaRPr>
                    </a:p>
                  </a:txBody>
                  <a:tcPr marL="53897" marR="53897" marT="0" marB="0"/>
                </a:tc>
                <a:extLst>
                  <a:ext uri="{0D108BD9-81ED-4DB2-BD59-A6C34878D82A}">
                    <a16:rowId xmlns:a16="http://schemas.microsoft.com/office/drawing/2014/main" val="10001"/>
                  </a:ext>
                </a:extLst>
              </a:tr>
              <a:tr h="483442">
                <a:tc>
                  <a:txBody>
                    <a:bodyPr/>
                    <a:lstStyle/>
                    <a:p>
                      <a:pPr>
                        <a:lnSpc>
                          <a:spcPct val="115000"/>
                        </a:lnSpc>
                        <a:spcAft>
                          <a:spcPts val="0"/>
                        </a:spcAft>
                      </a:pPr>
                      <a:r>
                        <a:rPr lang="en-US" sz="2000" b="1">
                          <a:effectLst/>
                        </a:rPr>
                        <a:t>A-T</a:t>
                      </a:r>
                      <a:endParaRPr lang="en-US" sz="2000" b="1">
                        <a:effectLst/>
                        <a:latin typeface="Calibri"/>
                        <a:ea typeface="MS Mincho"/>
                        <a:cs typeface="Times New Roman"/>
                      </a:endParaRPr>
                    </a:p>
                  </a:txBody>
                  <a:tcPr marL="53897" marR="53897" marT="0" marB="0"/>
                </a:tc>
                <a:tc rowSpan="2">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2000">
                        <a:effectLst/>
                        <a:latin typeface="Calibri"/>
                        <a:ea typeface="MS Mincho"/>
                        <a:cs typeface="Times New Roman"/>
                      </a:endParaRPr>
                    </a:p>
                  </a:txBody>
                  <a:tcPr marL="53897" marR="53897" marT="0" marB="0"/>
                </a:tc>
                <a:tc>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tc>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extLst>
                  <a:ext uri="{0D108BD9-81ED-4DB2-BD59-A6C34878D82A}">
                    <a16:rowId xmlns:a16="http://schemas.microsoft.com/office/drawing/2014/main" val="10002"/>
                  </a:ext>
                </a:extLst>
              </a:tr>
              <a:tr h="483442">
                <a:tc>
                  <a:txBody>
                    <a:bodyPr/>
                    <a:lstStyle/>
                    <a:p>
                      <a:pPr>
                        <a:lnSpc>
                          <a:spcPct val="115000"/>
                        </a:lnSpc>
                        <a:spcAft>
                          <a:spcPts val="0"/>
                        </a:spcAft>
                      </a:pPr>
                      <a:r>
                        <a:rPr lang="en-US" sz="2000" b="1">
                          <a:effectLst/>
                        </a:rPr>
                        <a:t>G-X</a:t>
                      </a:r>
                      <a:endParaRPr lang="en-US" sz="2000" b="1">
                        <a:effectLst/>
                        <a:latin typeface="Calibri"/>
                        <a:ea typeface="MS Mincho"/>
                        <a:cs typeface="Times New Roman"/>
                      </a:endParaRPr>
                    </a:p>
                  </a:txBody>
                  <a:tcPr marL="53897" marR="53897" marT="0" marB="0"/>
                </a:tc>
                <a:tc vMerge="1">
                  <a:txBody>
                    <a:bodyPr/>
                    <a:lstStyle/>
                    <a:p>
                      <a:endParaRPr lang="en-US"/>
                    </a:p>
                  </a:txBody>
                  <a:tcPr/>
                </a:tc>
                <a:tc vMerge="1">
                  <a:txBody>
                    <a:bodyPr/>
                    <a:lstStyle/>
                    <a:p>
                      <a:endParaRPr lang="en-US"/>
                    </a:p>
                  </a:txBody>
                  <a:tcPr/>
                </a:tc>
                <a:tc>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tc>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extLst>
                  <a:ext uri="{0D108BD9-81ED-4DB2-BD59-A6C34878D82A}">
                    <a16:rowId xmlns:a16="http://schemas.microsoft.com/office/drawing/2014/main" val="10003"/>
                  </a:ext>
                </a:extLst>
              </a:tr>
            </a:tbl>
          </a:graphicData>
        </a:graphic>
      </p:graphicFrame>
      <p:sp>
        <p:nvSpPr>
          <p:cNvPr id="4" name="TextBox 3"/>
          <p:cNvSpPr txBox="1"/>
          <p:nvPr/>
        </p:nvSpPr>
        <p:spPr>
          <a:xfrm>
            <a:off x="2251509" y="3990850"/>
            <a:ext cx="1406092" cy="400110"/>
          </a:xfrm>
          <a:prstGeom prst="rect">
            <a:avLst/>
          </a:prstGeom>
          <a:noFill/>
        </p:spPr>
        <p:txBody>
          <a:bodyPr wrap="square" rtlCol="0">
            <a:spAutoFit/>
          </a:bodyPr>
          <a:lstStyle/>
          <a:p>
            <a:r>
              <a:rPr lang="en-US" sz="2000" b="1">
                <a:solidFill>
                  <a:prstClr val="black"/>
                </a:solidFill>
                <a:latin typeface="Times New Roman" panose="02020603050405020304" pitchFamily="18" charset="0"/>
                <a:cs typeface="Times New Roman" panose="02020603050405020304" pitchFamily="18" charset="0"/>
              </a:rPr>
              <a:t>L - 3,4 Å</a:t>
            </a:r>
            <a:endParaRPr lang="en-US" sz="2000" b="1">
              <a:solidFill>
                <a:prstClr val="black"/>
              </a:solidFill>
              <a:latin typeface="Times New Roman" panose="02020603050405020304" pitchFamily="18" charset="0"/>
              <a:ea typeface="MS Mincho"/>
              <a:cs typeface="Times New Roman" panose="02020603050405020304" pitchFamily="18" charset="0"/>
            </a:endParaRPr>
          </a:p>
        </p:txBody>
      </p:sp>
      <p:sp>
        <p:nvSpPr>
          <p:cNvPr id="5" name="TextBox 4"/>
          <p:cNvSpPr txBox="1"/>
          <p:nvPr/>
        </p:nvSpPr>
        <p:spPr>
          <a:xfrm>
            <a:off x="3886201" y="3990850"/>
            <a:ext cx="1066800" cy="400110"/>
          </a:xfrm>
          <a:prstGeom prst="rect">
            <a:avLst/>
          </a:prstGeom>
          <a:noFill/>
        </p:spPr>
        <p:txBody>
          <a:bodyPr wrap="square" rtlCol="0">
            <a:spAutoFit/>
          </a:bodyPr>
          <a:lstStyle/>
          <a:p>
            <a:r>
              <a:rPr lang="en-US" sz="2000" b="1">
                <a:solidFill>
                  <a:prstClr val="black"/>
                </a:solidFill>
                <a:latin typeface="Times New Roman" panose="02020603050405020304" pitchFamily="18" charset="0"/>
                <a:cs typeface="Times New Roman" panose="02020603050405020304" pitchFamily="18" charset="0"/>
              </a:rPr>
              <a:t>N - 2</a:t>
            </a:r>
            <a:endParaRPr lang="en-US" sz="2000" b="1">
              <a:solidFill>
                <a:prstClr val="black"/>
              </a:solidFill>
              <a:latin typeface="Times New Roman" panose="02020603050405020304" pitchFamily="18" charset="0"/>
              <a:ea typeface="MS Mincho"/>
              <a:cs typeface="Times New Roman" panose="02020603050405020304" pitchFamily="18" charset="0"/>
            </a:endParaRPr>
          </a:p>
        </p:txBody>
      </p:sp>
      <p:sp>
        <p:nvSpPr>
          <p:cNvPr id="81" name="Rectangle 80"/>
          <p:cNvSpPr/>
          <p:nvPr/>
        </p:nvSpPr>
        <p:spPr>
          <a:xfrm>
            <a:off x="5425440" y="3914650"/>
            <a:ext cx="1562287" cy="446276"/>
          </a:xfrm>
          <a:prstGeom prst="rect">
            <a:avLst/>
          </a:prstGeom>
        </p:spPr>
        <p:txBody>
          <a:bodyPr wrap="none">
            <a:spAutoFit/>
          </a:bodyPr>
          <a:lstStyle/>
          <a:p>
            <a:pPr>
              <a:lnSpc>
                <a:spcPct val="115000"/>
              </a:lnSpc>
            </a:pPr>
            <a:r>
              <a:rPr lang="en-US" sz="2000" b="1">
                <a:solidFill>
                  <a:srgbClr val="FF0066"/>
                </a:solidFill>
                <a:latin typeface="Times New Roman" panose="02020603050405020304" pitchFamily="18" charset="0"/>
                <a:cs typeface="Times New Roman" panose="02020603050405020304" pitchFamily="18" charset="0"/>
              </a:rPr>
              <a:t>A – 1 = T </a:t>
            </a:r>
            <a:r>
              <a:rPr lang="en-US" sz="2000" b="1">
                <a:solidFill>
                  <a:srgbClr val="F14124"/>
                </a:solidFill>
                <a:latin typeface="Times New Roman" panose="02020603050405020304" pitchFamily="18" charset="0"/>
                <a:cs typeface="Times New Roman" panose="02020603050405020304" pitchFamily="18" charset="0"/>
              </a:rPr>
              <a:t>–</a:t>
            </a:r>
            <a:r>
              <a:rPr lang="en-US" sz="2000" b="1">
                <a:solidFill>
                  <a:srgbClr val="FF0066"/>
                </a:solidFill>
                <a:latin typeface="Times New Roman" panose="02020603050405020304" pitchFamily="18" charset="0"/>
                <a:cs typeface="Times New Roman" panose="02020603050405020304" pitchFamily="18" charset="0"/>
              </a:rPr>
              <a:t> 1</a:t>
            </a:r>
            <a:endParaRPr lang="en-US" sz="2000" b="1">
              <a:solidFill>
                <a:srgbClr val="FF0066"/>
              </a:solidFill>
              <a:latin typeface="Times New Roman" panose="02020603050405020304" pitchFamily="18" charset="0"/>
              <a:ea typeface="MS Mincho"/>
              <a:cs typeface="Times New Roman" panose="02020603050405020304" pitchFamily="18" charset="0"/>
            </a:endParaRPr>
          </a:p>
        </p:txBody>
      </p:sp>
      <p:sp>
        <p:nvSpPr>
          <p:cNvPr id="82" name="Rectangle 81"/>
          <p:cNvSpPr/>
          <p:nvPr/>
        </p:nvSpPr>
        <p:spPr>
          <a:xfrm>
            <a:off x="7357083" y="3914650"/>
            <a:ext cx="845103" cy="446276"/>
          </a:xfrm>
          <a:prstGeom prst="rect">
            <a:avLst/>
          </a:prstGeom>
        </p:spPr>
        <p:txBody>
          <a:bodyPr wrap="none">
            <a:spAutoFit/>
          </a:bodyPr>
          <a:lstStyle/>
          <a:p>
            <a:pPr>
              <a:lnSpc>
                <a:spcPct val="115000"/>
              </a:lnSpc>
            </a:pPr>
            <a:r>
              <a:rPr lang="en-US" sz="2000" b="1">
                <a:solidFill>
                  <a:srgbClr val="FF0066"/>
                </a:solidFill>
                <a:latin typeface="Times New Roman" panose="02020603050405020304" pitchFamily="18" charset="0"/>
                <a:cs typeface="Times New Roman" panose="02020603050405020304" pitchFamily="18" charset="0"/>
              </a:rPr>
              <a:t>G = X</a:t>
            </a:r>
            <a:endParaRPr lang="en-US" sz="2000" b="1">
              <a:solidFill>
                <a:srgbClr val="FF0066"/>
              </a:solidFill>
              <a:latin typeface="Times New Roman" panose="02020603050405020304" pitchFamily="18" charset="0"/>
              <a:ea typeface="MS Mincho"/>
              <a:cs typeface="Times New Roman" panose="02020603050405020304" pitchFamily="18" charset="0"/>
            </a:endParaRPr>
          </a:p>
        </p:txBody>
      </p:sp>
      <p:sp>
        <p:nvSpPr>
          <p:cNvPr id="83" name="TextBox 82"/>
          <p:cNvSpPr txBox="1"/>
          <p:nvPr/>
        </p:nvSpPr>
        <p:spPr>
          <a:xfrm>
            <a:off x="5388117" y="4447099"/>
            <a:ext cx="1981200" cy="369332"/>
          </a:xfrm>
          <a:prstGeom prst="rect">
            <a:avLst/>
          </a:prstGeom>
          <a:noFill/>
        </p:spPr>
        <p:txBody>
          <a:bodyPr wrap="square" rtlCol="0">
            <a:spAutoFit/>
          </a:bodyPr>
          <a:lstStyle/>
          <a:p>
            <a:r>
              <a:rPr lang="en-US" b="1">
                <a:solidFill>
                  <a:srgbClr val="F14124"/>
                </a:solidFill>
                <a:latin typeface="Times New Roman" panose="02020603050405020304" pitchFamily="18" charset="0"/>
                <a:cs typeface="Times New Roman" panose="02020603050405020304" pitchFamily="18" charset="0"/>
              </a:rPr>
              <a:t>A = T</a:t>
            </a:r>
            <a:endParaRPr lang="en-US" b="1">
              <a:solidFill>
                <a:srgbClr val="F14124"/>
              </a:solidFill>
              <a:latin typeface="Times New Roman" panose="02020603050405020304" pitchFamily="18" charset="0"/>
              <a:ea typeface="MS Mincho"/>
              <a:cs typeface="Times New Roman" panose="02020603050405020304" pitchFamily="18" charset="0"/>
            </a:endParaRPr>
          </a:p>
        </p:txBody>
      </p:sp>
      <p:sp>
        <p:nvSpPr>
          <p:cNvPr id="84" name="Rectangle 83"/>
          <p:cNvSpPr/>
          <p:nvPr/>
        </p:nvSpPr>
        <p:spPr>
          <a:xfrm>
            <a:off x="7446107" y="4411474"/>
            <a:ext cx="1612942" cy="446276"/>
          </a:xfrm>
          <a:prstGeom prst="rect">
            <a:avLst/>
          </a:prstGeom>
        </p:spPr>
        <p:txBody>
          <a:bodyPr wrap="none">
            <a:spAutoFit/>
          </a:bodyPr>
          <a:lstStyle/>
          <a:p>
            <a:pPr>
              <a:lnSpc>
                <a:spcPct val="115000"/>
              </a:lnSpc>
            </a:pPr>
            <a:r>
              <a:rPr lang="en-US" sz="2000" b="1">
                <a:solidFill>
                  <a:srgbClr val="F14124"/>
                </a:solidFill>
                <a:latin typeface="Times New Roman" panose="02020603050405020304" pitchFamily="18" charset="0"/>
                <a:cs typeface="Times New Roman" panose="02020603050405020304" pitchFamily="18" charset="0"/>
              </a:rPr>
              <a:t>G – 1 = X – 1</a:t>
            </a:r>
            <a:endParaRPr lang="en-US" sz="2000" b="1">
              <a:solidFill>
                <a:srgbClr val="F14124"/>
              </a:solidFill>
              <a:latin typeface="Times New Roman" panose="02020603050405020304" pitchFamily="18" charset="0"/>
              <a:ea typeface="MS Mincho"/>
              <a:cs typeface="Times New Roman" panose="02020603050405020304" pitchFamily="18" charset="0"/>
            </a:endParaRPr>
          </a:p>
        </p:txBody>
      </p:sp>
      <p:sp>
        <p:nvSpPr>
          <p:cNvPr id="85" name="Text Box 67"/>
          <p:cNvSpPr txBox="1">
            <a:spLocks noChangeArrowheads="1"/>
          </p:cNvSpPr>
          <p:nvPr/>
        </p:nvSpPr>
        <p:spPr bwMode="auto">
          <a:xfrm>
            <a:off x="5121975" y="1589030"/>
            <a:ext cx="45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dirty="0">
                <a:solidFill>
                  <a:srgbClr val="660066"/>
                </a:solidFill>
                <a:cs typeface="Arial" charset="0"/>
              </a:rPr>
              <a:t>2</a:t>
            </a:r>
          </a:p>
        </p:txBody>
      </p:sp>
      <p:sp>
        <p:nvSpPr>
          <p:cNvPr id="86" name="Text Box 68"/>
          <p:cNvSpPr txBox="1">
            <a:spLocks noChangeArrowheads="1"/>
          </p:cNvSpPr>
          <p:nvPr/>
        </p:nvSpPr>
        <p:spPr bwMode="auto">
          <a:xfrm>
            <a:off x="5141025" y="1071504"/>
            <a:ext cx="45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dirty="0">
                <a:solidFill>
                  <a:srgbClr val="660066"/>
                </a:solidFill>
                <a:cs typeface="Arial" charset="0"/>
              </a:rPr>
              <a:t>1</a:t>
            </a:r>
          </a:p>
        </p:txBody>
      </p:sp>
      <p:sp>
        <p:nvSpPr>
          <p:cNvPr id="87" name="Oval 86"/>
          <p:cNvSpPr/>
          <p:nvPr/>
        </p:nvSpPr>
        <p:spPr>
          <a:xfrm>
            <a:off x="1927617" y="1190717"/>
            <a:ext cx="270308" cy="6539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972571291"/>
      </p:ext>
    </p:extLst>
  </p:cSld>
  <p:clrMapOvr>
    <a:masterClrMapping/>
  </p:clrMapOvr>
  <mc:AlternateContent xmlns:mc="http://schemas.openxmlformats.org/markup-compatibility/2006" xmlns:p14="http://schemas.microsoft.com/office/powerpoint/2010/main">
    <mc:Choice Requires="p14">
      <p:transition spd="slow" p14:dur="1200" advTm="65377">
        <p14:prism/>
      </p:transition>
    </mc:Choice>
    <mc:Fallback xmlns="">
      <p:transition spd="slow" advTm="653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anim calcmode="lin" valueType="num">
                                      <p:cBhvr>
                                        <p:cTn id="8" dur="1000" fill="hold"/>
                                        <p:tgtEl>
                                          <p:spTgt spid="87"/>
                                        </p:tgtEl>
                                        <p:attrNameLst>
                                          <p:attrName>ppt_x</p:attrName>
                                        </p:attrNameLst>
                                      </p:cBhvr>
                                      <p:tavLst>
                                        <p:tav tm="0">
                                          <p:val>
                                            <p:strVal val="#ppt_x"/>
                                          </p:val>
                                        </p:tav>
                                        <p:tav tm="100000">
                                          <p:val>
                                            <p:strVal val="#ppt_x"/>
                                          </p:val>
                                        </p:tav>
                                      </p:tavLst>
                                    </p:anim>
                                    <p:anim calcmode="lin" valueType="num">
                                      <p:cBhvr>
                                        <p:cTn id="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anim calcmode="lin" valueType="num">
                                      <p:cBhvr>
                                        <p:cTn id="29" dur="1000" fill="hold"/>
                                        <p:tgtEl>
                                          <p:spTgt spid="66"/>
                                        </p:tgtEl>
                                        <p:attrNameLst>
                                          <p:attrName>ppt_x</p:attrName>
                                        </p:attrNameLst>
                                      </p:cBhvr>
                                      <p:tavLst>
                                        <p:tav tm="0">
                                          <p:val>
                                            <p:strVal val="#ppt_x"/>
                                          </p:val>
                                        </p:tav>
                                        <p:tav tm="100000">
                                          <p:val>
                                            <p:strVal val="#ppt_x"/>
                                          </p:val>
                                        </p:tav>
                                      </p:tavLst>
                                    </p:anim>
                                    <p:anim calcmode="lin" valueType="num">
                                      <p:cBhvr>
                                        <p:cTn id="3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dissolve">
                                      <p:cBhvr>
                                        <p:cTn id="35" dur="500"/>
                                        <p:tgtEl>
                                          <p:spTgt spid="32"/>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6" grpId="0"/>
      <p:bldP spid="69" grpId="0"/>
      <p:bldP spid="4" grpId="0"/>
      <p:bldP spid="5" grpId="0"/>
      <p:bldP spid="81" grpId="0"/>
      <p:bldP spid="82" grpId="0"/>
      <p:bldP spid="83" grpId="0"/>
      <p:bldP spid="84" grpId="0"/>
      <p:bldP spid="85" grpId="0"/>
      <p:bldP spid="86" grpId="0"/>
      <p:bldP spid="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THẾ NÀO LÀ HOA LAN ĐỘT BIẾN?TẠI SAO LAN ĐỘT BIẾN LẠI ĐẮ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0"/>
            <a:ext cx="3657600" cy="26753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ửa cái bắp cải đã lâu không được ngó ngàng đến sẽ tự phát triển thành cây và nở cả ho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0"/>
            <a:ext cx="24003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Đột biến gen | Dịch vụ giám đị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800350"/>
            <a:ext cx="33147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1%20(1)%2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0550" y="2833688"/>
            <a:ext cx="36004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081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a:grpSpLocks/>
          </p:cNvGrpSpPr>
          <p:nvPr/>
        </p:nvGrpSpPr>
        <p:grpSpPr bwMode="auto">
          <a:xfrm>
            <a:off x="6134097" y="61900"/>
            <a:ext cx="2133600" cy="966788"/>
            <a:chOff x="4061" y="2367"/>
            <a:chExt cx="1344" cy="609"/>
          </a:xfrm>
        </p:grpSpPr>
        <p:grpSp>
          <p:nvGrpSpPr>
            <p:cNvPr id="8" name="Group 10"/>
            <p:cNvGrpSpPr>
              <a:grpSpLocks/>
            </p:cNvGrpSpPr>
            <p:nvPr/>
          </p:nvGrpSpPr>
          <p:grpSpPr bwMode="auto">
            <a:xfrm>
              <a:off x="4061" y="2367"/>
              <a:ext cx="1344" cy="456"/>
              <a:chOff x="3552" y="2463"/>
              <a:chExt cx="1344" cy="456"/>
            </a:xfrm>
          </p:grpSpPr>
          <p:sp>
            <p:nvSpPr>
              <p:cNvPr id="10" name="Line 11"/>
              <p:cNvSpPr>
                <a:spLocks noChangeShapeType="1"/>
              </p:cNvSpPr>
              <p:nvPr/>
            </p:nvSpPr>
            <p:spPr bwMode="auto">
              <a:xfrm flipH="1">
                <a:off x="3743" y="2688"/>
                <a:ext cx="336"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 name="Text Box 12"/>
              <p:cNvSpPr txBox="1">
                <a:spLocks noChangeArrowheads="1"/>
              </p:cNvSpPr>
              <p:nvPr/>
            </p:nvSpPr>
            <p:spPr bwMode="auto">
              <a:xfrm>
                <a:off x="3552" y="2667"/>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solidFill>
                      <a:srgbClr val="FF3300"/>
                    </a:solidFill>
                    <a:latin typeface="Arial" charset="0"/>
                    <a:cs typeface="Arial" charset="0"/>
                  </a:rPr>
                  <a:t>A</a:t>
                </a:r>
              </a:p>
            </p:txBody>
          </p:sp>
          <p:sp>
            <p:nvSpPr>
              <p:cNvPr id="12" name="Text Box 13"/>
              <p:cNvSpPr txBox="1">
                <a:spLocks noChangeArrowheads="1"/>
              </p:cNvSpPr>
              <p:nvPr/>
            </p:nvSpPr>
            <p:spPr bwMode="auto">
              <a:xfrm>
                <a:off x="3552" y="2463"/>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srgbClr val="FF3300"/>
                    </a:solidFill>
                    <a:latin typeface="Arial" charset="0"/>
                    <a:cs typeface="Arial" charset="0"/>
                  </a:rPr>
                  <a:t>T</a:t>
                </a:r>
              </a:p>
            </p:txBody>
          </p:sp>
          <p:sp>
            <p:nvSpPr>
              <p:cNvPr id="13" name="Text Box 14"/>
              <p:cNvSpPr txBox="1">
                <a:spLocks noChangeArrowheads="1"/>
              </p:cNvSpPr>
              <p:nvPr/>
            </p:nvSpPr>
            <p:spPr bwMode="auto">
              <a:xfrm>
                <a:off x="4080" y="2586"/>
                <a:ext cx="8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b="1" dirty="0" err="1">
                    <a:solidFill>
                      <a:srgbClr val="FF3300"/>
                    </a:solidFill>
                    <a:latin typeface="Arial" charset="0"/>
                    <a:cs typeface="Arial" charset="0"/>
                  </a:rPr>
                  <a:t>Thêm</a:t>
                </a:r>
                <a:r>
                  <a:rPr lang="en-US" b="1" dirty="0">
                    <a:solidFill>
                      <a:srgbClr val="FF3300"/>
                    </a:solidFill>
                    <a:latin typeface="Arial" charset="0"/>
                    <a:cs typeface="Arial" charset="0"/>
                  </a:rPr>
                  <a:t> </a:t>
                </a:r>
                <a:r>
                  <a:rPr lang="en-US" b="1" dirty="0" err="1">
                    <a:solidFill>
                      <a:srgbClr val="FF3300"/>
                    </a:solidFill>
                    <a:latin typeface="Arial" charset="0"/>
                    <a:cs typeface="Arial" charset="0"/>
                  </a:rPr>
                  <a:t>vào</a:t>
                </a:r>
                <a:endParaRPr lang="en-US" b="1" dirty="0">
                  <a:solidFill>
                    <a:srgbClr val="FF3300"/>
                  </a:solidFill>
                  <a:latin typeface="Arial" charset="0"/>
                  <a:cs typeface="Arial" charset="0"/>
                </a:endParaRPr>
              </a:p>
            </p:txBody>
          </p:sp>
        </p:grpSp>
        <p:sp>
          <p:nvSpPr>
            <p:cNvPr id="9" name="Line 15"/>
            <p:cNvSpPr>
              <a:spLocks noChangeShapeType="1"/>
            </p:cNvSpPr>
            <p:nvPr/>
          </p:nvSpPr>
          <p:spPr bwMode="auto">
            <a:xfrm>
              <a:off x="4176" y="2784"/>
              <a:ext cx="0" cy="19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grpSp>
      <p:sp>
        <p:nvSpPr>
          <p:cNvPr id="14" name="Line 16"/>
          <p:cNvSpPr>
            <a:spLocks noChangeShapeType="1"/>
          </p:cNvSpPr>
          <p:nvPr/>
        </p:nvSpPr>
        <p:spPr bwMode="auto">
          <a:xfrm>
            <a:off x="3446470" y="1489014"/>
            <a:ext cx="1563687" cy="275464"/>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grpSp>
        <p:nvGrpSpPr>
          <p:cNvPr id="39" name="Group 44"/>
          <p:cNvGrpSpPr>
            <a:grpSpLocks/>
          </p:cNvGrpSpPr>
          <p:nvPr/>
        </p:nvGrpSpPr>
        <p:grpSpPr bwMode="auto">
          <a:xfrm>
            <a:off x="5399102" y="1390629"/>
            <a:ext cx="2982913" cy="704851"/>
            <a:chOff x="3677" y="3132"/>
            <a:chExt cx="1879" cy="444"/>
          </a:xfrm>
        </p:grpSpPr>
        <p:grpSp>
          <p:nvGrpSpPr>
            <p:cNvPr id="40" name="Group 45"/>
            <p:cNvGrpSpPr>
              <a:grpSpLocks/>
            </p:cNvGrpSpPr>
            <p:nvPr/>
          </p:nvGrpSpPr>
          <p:grpSpPr bwMode="auto">
            <a:xfrm>
              <a:off x="3677" y="3132"/>
              <a:ext cx="1879" cy="252"/>
              <a:chOff x="3677" y="3132"/>
              <a:chExt cx="1879" cy="252"/>
            </a:xfrm>
          </p:grpSpPr>
          <p:sp>
            <p:nvSpPr>
              <p:cNvPr id="45" name="Line 46"/>
              <p:cNvSpPr>
                <a:spLocks noChangeShapeType="1"/>
              </p:cNvSpPr>
              <p:nvPr/>
            </p:nvSpPr>
            <p:spPr bwMode="auto">
              <a:xfrm>
                <a:off x="3719" y="3153"/>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6" name="Text Box 47"/>
              <p:cNvSpPr txBox="1">
                <a:spLocks noChangeArrowheads="1"/>
              </p:cNvSpPr>
              <p:nvPr/>
            </p:nvSpPr>
            <p:spPr bwMode="auto">
              <a:xfrm>
                <a:off x="3677" y="3132"/>
                <a:ext cx="18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A T G </a:t>
                </a:r>
                <a:r>
                  <a:rPr lang="en-US" sz="2000" b="1" dirty="0">
                    <a:solidFill>
                      <a:srgbClr val="CC3300"/>
                    </a:solidFill>
                    <a:latin typeface="Arial" charset="0"/>
                    <a:cs typeface="Arial" charset="0"/>
                  </a:rPr>
                  <a:t>T</a:t>
                </a:r>
                <a:r>
                  <a:rPr lang="en-US" sz="2000" b="1" dirty="0">
                    <a:solidFill>
                      <a:prstClr val="black"/>
                    </a:solidFill>
                    <a:latin typeface="Arial" charset="0"/>
                    <a:cs typeface="Arial" charset="0"/>
                  </a:rPr>
                  <a:t> </a:t>
                </a:r>
                <a:r>
                  <a:rPr lang="en-US" sz="2000" b="1" dirty="0">
                    <a:solidFill>
                      <a:srgbClr val="FF3300"/>
                    </a:solidFill>
                    <a:latin typeface="Arial" charset="0"/>
                    <a:cs typeface="Arial" charset="0"/>
                  </a:rPr>
                  <a:t>A </a:t>
                </a:r>
                <a:r>
                  <a:rPr lang="en-US" sz="2000" b="1" dirty="0" err="1">
                    <a:solidFill>
                      <a:srgbClr val="FF3300"/>
                    </a:solidFill>
                    <a:latin typeface="Arial" charset="0"/>
                    <a:cs typeface="Arial" charset="0"/>
                  </a:rPr>
                  <a:t>A</a:t>
                </a:r>
                <a:r>
                  <a:rPr lang="en-US" sz="2000" b="1" dirty="0">
                    <a:solidFill>
                      <a:prstClr val="black"/>
                    </a:solidFill>
                    <a:latin typeface="Arial" charset="0"/>
                    <a:cs typeface="Arial" charset="0"/>
                  </a:rPr>
                  <a:t> </a:t>
                </a:r>
                <a:r>
                  <a:rPr lang="en-US" sz="2000" b="1" dirty="0">
                    <a:solidFill>
                      <a:srgbClr val="FF3300"/>
                    </a:solidFill>
                    <a:latin typeface="Arial" charset="0"/>
                    <a:cs typeface="Arial" charset="0"/>
                  </a:rPr>
                  <a:t>G </a:t>
                </a:r>
                <a:r>
                  <a:rPr lang="en-US" sz="2000" b="1" dirty="0">
                    <a:solidFill>
                      <a:prstClr val="black"/>
                    </a:solidFill>
                    <a:latin typeface="Arial" charset="0"/>
                    <a:cs typeface="Arial" charset="0"/>
                  </a:rPr>
                  <a:t>T </a:t>
                </a:r>
                <a:r>
                  <a:rPr lang="en-US" sz="2000" b="1" dirty="0" err="1">
                    <a:solidFill>
                      <a:prstClr val="black"/>
                    </a:solidFill>
                    <a:latin typeface="Arial" charset="0"/>
                    <a:cs typeface="Arial" charset="0"/>
                  </a:rPr>
                  <a:t>T</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T</a:t>
                </a:r>
                <a:endParaRPr lang="en-US" sz="2000" b="1" dirty="0">
                  <a:solidFill>
                    <a:prstClr val="black"/>
                  </a:solidFill>
                  <a:latin typeface="Arial" charset="0"/>
                  <a:cs typeface="Arial" charset="0"/>
                </a:endParaRPr>
              </a:p>
            </p:txBody>
          </p:sp>
        </p:grpSp>
        <p:grpSp>
          <p:nvGrpSpPr>
            <p:cNvPr id="41" name="Group 48"/>
            <p:cNvGrpSpPr>
              <a:grpSpLocks/>
            </p:cNvGrpSpPr>
            <p:nvPr/>
          </p:nvGrpSpPr>
          <p:grpSpPr bwMode="auto">
            <a:xfrm>
              <a:off x="3677" y="3324"/>
              <a:ext cx="1872" cy="252"/>
              <a:chOff x="3677" y="3428"/>
              <a:chExt cx="1872" cy="252"/>
            </a:xfrm>
          </p:grpSpPr>
          <p:sp>
            <p:nvSpPr>
              <p:cNvPr id="43" name="Line 49"/>
              <p:cNvSpPr>
                <a:spLocks noChangeShapeType="1"/>
              </p:cNvSpPr>
              <p:nvPr/>
            </p:nvSpPr>
            <p:spPr bwMode="auto">
              <a:xfrm>
                <a:off x="3745" y="3608"/>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4" name="Text Box 50"/>
              <p:cNvSpPr txBox="1">
                <a:spLocks noChangeArrowheads="1"/>
              </p:cNvSpPr>
              <p:nvPr/>
            </p:nvSpPr>
            <p:spPr bwMode="auto">
              <a:xfrm>
                <a:off x="3677" y="3428"/>
                <a:ext cx="18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T A X  </a:t>
                </a:r>
                <a:r>
                  <a:rPr lang="en-US" sz="2000" b="1" dirty="0">
                    <a:solidFill>
                      <a:srgbClr val="CC3300"/>
                    </a:solidFill>
                    <a:latin typeface="Arial" charset="0"/>
                    <a:cs typeface="Arial" charset="0"/>
                  </a:rPr>
                  <a:t>A</a:t>
                </a:r>
                <a:r>
                  <a:rPr lang="en-US" sz="2000" b="1" dirty="0">
                    <a:solidFill>
                      <a:prstClr val="black"/>
                    </a:solidFill>
                    <a:latin typeface="Arial" charset="0"/>
                    <a:cs typeface="Arial" charset="0"/>
                  </a:rPr>
                  <a:t> </a:t>
                </a:r>
                <a:r>
                  <a:rPr lang="en-US" sz="2000" b="1" dirty="0">
                    <a:solidFill>
                      <a:srgbClr val="FF3300"/>
                    </a:solidFill>
                    <a:latin typeface="Arial" charset="0"/>
                    <a:cs typeface="Arial" charset="0"/>
                  </a:rPr>
                  <a:t>T </a:t>
                </a:r>
                <a:r>
                  <a:rPr lang="en-US" sz="2000" b="1" dirty="0" err="1">
                    <a:solidFill>
                      <a:srgbClr val="FF3300"/>
                    </a:solidFill>
                    <a:latin typeface="Arial" charset="0"/>
                    <a:cs typeface="Arial" charset="0"/>
                  </a:rPr>
                  <a:t>T</a:t>
                </a:r>
                <a:r>
                  <a:rPr lang="en-US" sz="2000" b="1" dirty="0">
                    <a:solidFill>
                      <a:prstClr val="black"/>
                    </a:solidFill>
                    <a:latin typeface="Arial" charset="0"/>
                    <a:cs typeface="Arial" charset="0"/>
                  </a:rPr>
                  <a:t> </a:t>
                </a:r>
                <a:r>
                  <a:rPr lang="en-US" sz="2000" b="1" dirty="0">
                    <a:solidFill>
                      <a:srgbClr val="FF3300"/>
                    </a:solidFill>
                    <a:latin typeface="Arial" charset="0"/>
                    <a:cs typeface="Arial" charset="0"/>
                  </a:rPr>
                  <a:t>X </a:t>
                </a:r>
                <a:r>
                  <a:rPr lang="en-US" sz="2000" b="1" dirty="0">
                    <a:solidFill>
                      <a:prstClr val="black"/>
                    </a:solidFill>
                    <a:latin typeface="Arial" charset="0"/>
                    <a:cs typeface="Arial" charset="0"/>
                  </a:rPr>
                  <a:t>A </a:t>
                </a:r>
                <a:r>
                  <a:rPr lang="en-US" sz="2000" b="1" dirty="0" err="1">
                    <a:solidFill>
                      <a:prstClr val="black"/>
                    </a:solidFill>
                    <a:latin typeface="Arial" charset="0"/>
                    <a:cs typeface="Arial" charset="0"/>
                  </a:rPr>
                  <a:t>A</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A</a:t>
                </a:r>
                <a:endParaRPr lang="en-US" sz="2000" b="1" dirty="0">
                  <a:solidFill>
                    <a:prstClr val="black"/>
                  </a:solidFill>
                  <a:latin typeface="Arial" charset="0"/>
                  <a:cs typeface="Arial" charset="0"/>
                </a:endParaRPr>
              </a:p>
            </p:txBody>
          </p:sp>
        </p:grpSp>
      </p:grpSp>
      <p:grpSp>
        <p:nvGrpSpPr>
          <p:cNvPr id="48" name="Group 76"/>
          <p:cNvGrpSpPr>
            <a:grpSpLocks/>
          </p:cNvGrpSpPr>
          <p:nvPr/>
        </p:nvGrpSpPr>
        <p:grpSpPr bwMode="auto">
          <a:xfrm>
            <a:off x="297746" y="592901"/>
            <a:ext cx="3114675" cy="1462090"/>
            <a:chOff x="209" y="474"/>
            <a:chExt cx="1962" cy="921"/>
          </a:xfrm>
        </p:grpSpPr>
        <p:grpSp>
          <p:nvGrpSpPr>
            <p:cNvPr id="49" name="Group 59"/>
            <p:cNvGrpSpPr>
              <a:grpSpLocks/>
            </p:cNvGrpSpPr>
            <p:nvPr/>
          </p:nvGrpSpPr>
          <p:grpSpPr bwMode="auto">
            <a:xfrm>
              <a:off x="569" y="852"/>
              <a:ext cx="1595" cy="252"/>
              <a:chOff x="555" y="829"/>
              <a:chExt cx="1536" cy="252"/>
            </a:xfrm>
          </p:grpSpPr>
          <p:sp>
            <p:nvSpPr>
              <p:cNvPr id="59" name="Line 60"/>
              <p:cNvSpPr>
                <a:spLocks noChangeShapeType="1"/>
              </p:cNvSpPr>
              <p:nvPr/>
            </p:nvSpPr>
            <p:spPr bwMode="auto">
              <a:xfrm>
                <a:off x="576" y="851"/>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60" name="Text Box 61"/>
              <p:cNvSpPr txBox="1">
                <a:spLocks noChangeArrowheads="1"/>
              </p:cNvSpPr>
              <p:nvPr/>
            </p:nvSpPr>
            <p:spPr bwMode="auto">
              <a:xfrm>
                <a:off x="555" y="829"/>
                <a:ext cx="15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dirty="0">
                    <a:solidFill>
                      <a:prstClr val="black"/>
                    </a:solidFill>
                    <a:latin typeface="Arial" charset="0"/>
                    <a:cs typeface="Arial" charset="0"/>
                  </a:rPr>
                  <a:t>A T G </a:t>
                </a:r>
                <a:r>
                  <a:rPr lang="en-US" sz="2000" b="1">
                    <a:solidFill>
                      <a:srgbClr val="FF3300"/>
                    </a:solidFill>
                    <a:latin typeface="Arial" charset="0"/>
                    <a:cs typeface="Arial" charset="0"/>
                  </a:rPr>
                  <a:t>A A</a:t>
                </a:r>
                <a:r>
                  <a:rPr lang="en-US" sz="2000" b="1" dirty="0">
                    <a:solidFill>
                      <a:srgbClr val="FF3300"/>
                    </a:solidFill>
                    <a:latin typeface="Arial" charset="0"/>
                    <a:cs typeface="Arial" charset="0"/>
                  </a:rPr>
                  <a:t> </a:t>
                </a:r>
                <a:r>
                  <a:rPr lang="en-US" sz="2000" b="1">
                    <a:solidFill>
                      <a:srgbClr val="FF3300"/>
                    </a:solidFill>
                    <a:latin typeface="Arial" charset="0"/>
                    <a:cs typeface="Arial" charset="0"/>
                  </a:rPr>
                  <a:t>G</a:t>
                </a:r>
                <a:r>
                  <a:rPr lang="en-US" sz="2000" b="1">
                    <a:solidFill>
                      <a:prstClr val="black"/>
                    </a:solidFill>
                    <a:latin typeface="Arial" charset="0"/>
                    <a:cs typeface="Arial" charset="0"/>
                  </a:rPr>
                  <a:t> </a:t>
                </a:r>
                <a:r>
                  <a:rPr lang="en-US" sz="2000" b="1" dirty="0">
                    <a:solidFill>
                      <a:prstClr val="black"/>
                    </a:solidFill>
                    <a:latin typeface="Arial" charset="0"/>
                    <a:cs typeface="Arial" charset="0"/>
                  </a:rPr>
                  <a:t>T </a:t>
                </a:r>
                <a:r>
                  <a:rPr lang="en-US" sz="2000" b="1" dirty="0" err="1">
                    <a:solidFill>
                      <a:prstClr val="black"/>
                    </a:solidFill>
                    <a:latin typeface="Arial" charset="0"/>
                    <a:cs typeface="Arial" charset="0"/>
                  </a:rPr>
                  <a:t>T</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T</a:t>
                </a:r>
                <a:endParaRPr lang="en-US" sz="2000" b="1" dirty="0">
                  <a:solidFill>
                    <a:prstClr val="black"/>
                  </a:solidFill>
                  <a:latin typeface="Arial" charset="0"/>
                  <a:cs typeface="Arial" charset="0"/>
                </a:endParaRPr>
              </a:p>
            </p:txBody>
          </p:sp>
        </p:grpSp>
        <p:grpSp>
          <p:nvGrpSpPr>
            <p:cNvPr id="50" name="Group 75"/>
            <p:cNvGrpSpPr>
              <a:grpSpLocks/>
            </p:cNvGrpSpPr>
            <p:nvPr/>
          </p:nvGrpSpPr>
          <p:grpSpPr bwMode="auto">
            <a:xfrm>
              <a:off x="209" y="474"/>
              <a:ext cx="1962" cy="921"/>
              <a:chOff x="209" y="474"/>
              <a:chExt cx="1962" cy="921"/>
            </a:xfrm>
          </p:grpSpPr>
          <p:sp>
            <p:nvSpPr>
              <p:cNvPr id="51" name="Text Box 58"/>
              <p:cNvSpPr txBox="1">
                <a:spLocks noChangeArrowheads="1"/>
              </p:cNvSpPr>
              <p:nvPr/>
            </p:nvSpPr>
            <p:spPr bwMode="auto">
              <a:xfrm>
                <a:off x="209" y="474"/>
                <a:ext cx="19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000" b="1">
                    <a:solidFill>
                      <a:srgbClr val="660033"/>
                    </a:solidFill>
                    <a:cs typeface="Arial" charset="0"/>
                  </a:rPr>
                  <a:t>Gen ban đầu</a:t>
                </a:r>
              </a:p>
            </p:txBody>
          </p:sp>
          <p:grpSp>
            <p:nvGrpSpPr>
              <p:cNvPr id="52" name="Group 74"/>
              <p:cNvGrpSpPr>
                <a:grpSpLocks/>
              </p:cNvGrpSpPr>
              <p:nvPr/>
            </p:nvGrpSpPr>
            <p:grpSpPr bwMode="auto">
              <a:xfrm>
                <a:off x="288" y="778"/>
                <a:ext cx="1862" cy="617"/>
                <a:chOff x="288" y="778"/>
                <a:chExt cx="1862" cy="617"/>
              </a:xfrm>
            </p:grpSpPr>
            <p:grpSp>
              <p:nvGrpSpPr>
                <p:cNvPr id="53" name="Group 62"/>
                <p:cNvGrpSpPr>
                  <a:grpSpLocks/>
                </p:cNvGrpSpPr>
                <p:nvPr/>
              </p:nvGrpSpPr>
              <p:grpSpPr bwMode="auto">
                <a:xfrm>
                  <a:off x="576" y="1032"/>
                  <a:ext cx="1574" cy="252"/>
                  <a:chOff x="576" y="1031"/>
                  <a:chExt cx="1516" cy="252"/>
                </a:xfrm>
              </p:grpSpPr>
              <p:sp>
                <p:nvSpPr>
                  <p:cNvPr id="57" name="Line 63"/>
                  <p:cNvSpPr>
                    <a:spLocks noChangeShapeType="1"/>
                  </p:cNvSpPr>
                  <p:nvPr/>
                </p:nvSpPr>
                <p:spPr bwMode="auto">
                  <a:xfrm>
                    <a:off x="576" y="1211"/>
                    <a:ext cx="1488"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8" name="Text Box 64"/>
                  <p:cNvSpPr txBox="1">
                    <a:spLocks noChangeArrowheads="1"/>
                  </p:cNvSpPr>
                  <p:nvPr/>
                </p:nvSpPr>
                <p:spPr bwMode="auto">
                  <a:xfrm>
                    <a:off x="590" y="1031"/>
                    <a:ext cx="150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solidFill>
                          <a:prstClr val="black"/>
                        </a:solidFill>
                        <a:latin typeface="Arial" charset="0"/>
                        <a:cs typeface="Arial" charset="0"/>
                      </a:rPr>
                      <a:t>T A X </a:t>
                    </a:r>
                    <a:r>
                      <a:rPr lang="en-US" sz="2000" b="1">
                        <a:solidFill>
                          <a:srgbClr val="FF3300"/>
                        </a:solidFill>
                        <a:latin typeface="Arial" charset="0"/>
                        <a:cs typeface="Arial" charset="0"/>
                      </a:rPr>
                      <a:t>T T X</a:t>
                    </a:r>
                    <a:r>
                      <a:rPr lang="en-US" sz="2000" b="1">
                        <a:solidFill>
                          <a:prstClr val="black"/>
                        </a:solidFill>
                        <a:latin typeface="Arial" charset="0"/>
                        <a:cs typeface="Arial" charset="0"/>
                      </a:rPr>
                      <a:t>  A </a:t>
                    </a:r>
                    <a:r>
                      <a:rPr lang="en-US" sz="2000" b="1" dirty="0" err="1">
                        <a:solidFill>
                          <a:prstClr val="black"/>
                        </a:solidFill>
                        <a:latin typeface="Arial" charset="0"/>
                        <a:cs typeface="Arial" charset="0"/>
                      </a:rPr>
                      <a:t>A</a:t>
                    </a:r>
                    <a:r>
                      <a:rPr lang="en-US" sz="2000" b="1" dirty="0">
                        <a:solidFill>
                          <a:prstClr val="black"/>
                        </a:solidFill>
                        <a:latin typeface="Arial" charset="0"/>
                        <a:cs typeface="Arial" charset="0"/>
                      </a:rPr>
                      <a:t> </a:t>
                    </a:r>
                    <a:r>
                      <a:rPr lang="en-US" sz="2000" b="1" dirty="0" err="1">
                        <a:solidFill>
                          <a:prstClr val="black"/>
                        </a:solidFill>
                        <a:latin typeface="Arial" charset="0"/>
                        <a:cs typeface="Arial" charset="0"/>
                      </a:rPr>
                      <a:t>A</a:t>
                    </a:r>
                    <a:endParaRPr lang="en-US" sz="2000" b="1" dirty="0">
                      <a:solidFill>
                        <a:prstClr val="black"/>
                      </a:solidFill>
                      <a:latin typeface="Arial" charset="0"/>
                      <a:cs typeface="Arial" charset="0"/>
                    </a:endParaRPr>
                  </a:p>
                </p:txBody>
              </p:sp>
            </p:grpSp>
            <p:sp>
              <p:nvSpPr>
                <p:cNvPr id="55" name="Text Box 67"/>
                <p:cNvSpPr txBox="1">
                  <a:spLocks noChangeArrowheads="1"/>
                </p:cNvSpPr>
                <p:nvPr/>
              </p:nvSpPr>
              <p:spPr bwMode="auto">
                <a:xfrm>
                  <a:off x="288" y="1104"/>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dirty="0">
                      <a:solidFill>
                        <a:srgbClr val="660066"/>
                      </a:solidFill>
                      <a:cs typeface="Arial" charset="0"/>
                    </a:rPr>
                    <a:t>2</a:t>
                  </a:r>
                </a:p>
              </p:txBody>
            </p:sp>
            <p:sp>
              <p:nvSpPr>
                <p:cNvPr id="56" name="Text Box 68"/>
                <p:cNvSpPr txBox="1">
                  <a:spLocks noChangeArrowheads="1"/>
                </p:cNvSpPr>
                <p:nvPr/>
              </p:nvSpPr>
              <p:spPr bwMode="auto">
                <a:xfrm>
                  <a:off x="300" y="778"/>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dirty="0">
                      <a:solidFill>
                        <a:srgbClr val="660066"/>
                      </a:solidFill>
                      <a:cs typeface="Arial" charset="0"/>
                    </a:rPr>
                    <a:t>1</a:t>
                  </a:r>
                </a:p>
              </p:txBody>
            </p:sp>
          </p:grpSp>
        </p:grpSp>
      </p:grpSp>
      <p:sp>
        <p:nvSpPr>
          <p:cNvPr id="62" name="TextBox 61"/>
          <p:cNvSpPr txBox="1"/>
          <p:nvPr/>
        </p:nvSpPr>
        <p:spPr>
          <a:xfrm>
            <a:off x="190977" y="215451"/>
            <a:ext cx="3048000" cy="430887"/>
          </a:xfrm>
          <a:prstGeom prst="rect">
            <a:avLst/>
          </a:prstGeom>
          <a:noFill/>
        </p:spPr>
        <p:txBody>
          <a:bodyPr wrap="square" rtlCol="0">
            <a:spAutoFit/>
          </a:bodyPr>
          <a:lstStyle/>
          <a:p>
            <a:r>
              <a:rPr lang="en-US" sz="2200" b="1" dirty="0">
                <a:solidFill>
                  <a:srgbClr val="0070C0"/>
                </a:solidFill>
                <a:latin typeface="Times New Roman" pitchFamily="18" charset="0"/>
                <a:cs typeface="Times New Roman" pitchFamily="18" charset="0"/>
              </a:rPr>
              <a:t>2. </a:t>
            </a:r>
            <a:r>
              <a:rPr lang="en-US" sz="2200" b="1" dirty="0" err="1">
                <a:solidFill>
                  <a:srgbClr val="0070C0"/>
                </a:solidFill>
                <a:latin typeface="Times New Roman" pitchFamily="18" charset="0"/>
                <a:cs typeface="Times New Roman" pitchFamily="18" charset="0"/>
              </a:rPr>
              <a:t>Các</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dạng</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đột</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biến</a:t>
            </a:r>
            <a:endParaRPr lang="en-US" sz="2200" b="1" dirty="0">
              <a:solidFill>
                <a:srgbClr val="0070C0"/>
              </a:solidFill>
              <a:latin typeface="Times New Roman" pitchFamily="18" charset="0"/>
              <a:cs typeface="Times New Roman" pitchFamily="18" charset="0"/>
            </a:endParaRPr>
          </a:p>
        </p:txBody>
      </p:sp>
      <p:sp>
        <p:nvSpPr>
          <p:cNvPr id="67" name="Text Box 58"/>
          <p:cNvSpPr txBox="1">
            <a:spLocks noChangeArrowheads="1"/>
          </p:cNvSpPr>
          <p:nvPr/>
        </p:nvSpPr>
        <p:spPr bwMode="auto">
          <a:xfrm>
            <a:off x="5327661" y="2095440"/>
            <a:ext cx="3114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000" b="1">
                <a:solidFill>
                  <a:srgbClr val="660033"/>
                </a:solidFill>
                <a:cs typeface="Times New Roman" panose="02020603050405020304" pitchFamily="18" charset="0"/>
              </a:rPr>
              <a:t>Gen sau đột biến</a:t>
            </a:r>
          </a:p>
        </p:txBody>
      </p:sp>
      <p:sp>
        <p:nvSpPr>
          <p:cNvPr id="63" name="Text Box 33"/>
          <p:cNvSpPr txBox="1">
            <a:spLocks noChangeArrowheads="1"/>
          </p:cNvSpPr>
          <p:nvPr/>
        </p:nvSpPr>
        <p:spPr bwMode="auto">
          <a:xfrm>
            <a:off x="930283" y="841347"/>
            <a:ext cx="2436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prstClr val="black"/>
                </a:solidFill>
                <a:latin typeface="Times New Roman" pitchFamily="18" charset="0"/>
              </a:rPr>
              <a:t>1  2  3 4  5  6  7  8  9 </a:t>
            </a:r>
          </a:p>
        </p:txBody>
      </p:sp>
      <p:sp>
        <p:nvSpPr>
          <p:cNvPr id="70" name="Text Box 33"/>
          <p:cNvSpPr txBox="1">
            <a:spLocks noChangeArrowheads="1"/>
          </p:cNvSpPr>
          <p:nvPr/>
        </p:nvSpPr>
        <p:spPr bwMode="auto">
          <a:xfrm>
            <a:off x="5396009" y="1073113"/>
            <a:ext cx="2926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prstClr val="black"/>
                </a:solidFill>
                <a:latin typeface="Times New Roman" pitchFamily="18" charset="0"/>
              </a:rPr>
              <a:t>1  2  3 4  5  6  7  8  9 10</a:t>
            </a:r>
          </a:p>
        </p:txBody>
      </p:sp>
      <p:graphicFrame>
        <p:nvGraphicFramePr>
          <p:cNvPr id="71" name="Content Placeholder 3"/>
          <p:cNvGraphicFramePr>
            <a:graphicFrameLocks/>
          </p:cNvGraphicFramePr>
          <p:nvPr>
            <p:extLst>
              <p:ext uri="{D42A27DB-BD31-4B8C-83A1-F6EECF244321}">
                <p14:modId xmlns:p14="http://schemas.microsoft.com/office/powerpoint/2010/main" val="4184781036"/>
              </p:ext>
            </p:extLst>
          </p:nvPr>
        </p:nvGraphicFramePr>
        <p:xfrm>
          <a:off x="139729" y="2495551"/>
          <a:ext cx="9004273" cy="2351962"/>
        </p:xfrm>
        <a:graphic>
          <a:graphicData uri="http://schemas.openxmlformats.org/drawingml/2006/table">
            <a:tbl>
              <a:tblPr firstRow="1" firstCol="1" bandRow="1">
                <a:tableStyleId>{5C22544A-7EE6-4342-B048-85BDC9FD1C3A}</a:tableStyleId>
              </a:tblPr>
              <a:tblGrid>
                <a:gridCol w="1993873">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556232">
                  <a:extLst>
                    <a:ext uri="{9D8B030D-6E8A-4147-A177-3AD203B41FA5}">
                      <a16:colId xmlns:a16="http://schemas.microsoft.com/office/drawing/2014/main" val="20002"/>
                    </a:ext>
                  </a:extLst>
                </a:gridCol>
                <a:gridCol w="2096933">
                  <a:extLst>
                    <a:ext uri="{9D8B030D-6E8A-4147-A177-3AD203B41FA5}">
                      <a16:colId xmlns:a16="http://schemas.microsoft.com/office/drawing/2014/main" val="20003"/>
                    </a:ext>
                  </a:extLst>
                </a:gridCol>
                <a:gridCol w="1757035">
                  <a:extLst>
                    <a:ext uri="{9D8B030D-6E8A-4147-A177-3AD203B41FA5}">
                      <a16:colId xmlns:a16="http://schemas.microsoft.com/office/drawing/2014/main" val="20004"/>
                    </a:ext>
                  </a:extLst>
                </a:gridCol>
              </a:tblGrid>
              <a:tr h="457200">
                <a:tc gridSpan="5">
                  <a:txBody>
                    <a:bodyPr/>
                    <a:lstStyle/>
                    <a:p>
                      <a:pPr algn="ctr">
                        <a:lnSpc>
                          <a:spcPct val="115000"/>
                        </a:lnSpc>
                        <a:spcAft>
                          <a:spcPts val="0"/>
                        </a:spcAft>
                      </a:pPr>
                      <a:r>
                        <a:rPr lang="en-US" sz="2400">
                          <a:effectLst/>
                        </a:rPr>
                        <a:t>Sau đột</a:t>
                      </a:r>
                      <a:r>
                        <a:rPr lang="en-US" sz="2400" baseline="0">
                          <a:effectLst/>
                        </a:rPr>
                        <a:t> biến</a:t>
                      </a:r>
                      <a:endParaRPr lang="en-US" sz="2400">
                        <a:effectLst/>
                        <a:latin typeface="Calibri"/>
                        <a:ea typeface="MS Mincho"/>
                        <a:cs typeface="Times New Roman"/>
                      </a:endParaRPr>
                    </a:p>
                  </a:txBody>
                  <a:tcPr marL="53897" marR="5389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2787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a:effectLst/>
                        </a:rPr>
                        <a:t>Thêm 1 cặp nu</a:t>
                      </a:r>
                      <a:endParaRPr lang="en-US" sz="1800">
                        <a:effectLst/>
                        <a:latin typeface="Calibri"/>
                        <a:ea typeface="MS Mincho"/>
                        <a:cs typeface="Times New Roman"/>
                      </a:endParaRPr>
                    </a:p>
                    <a:p>
                      <a:pPr algn="ctr">
                        <a:lnSpc>
                          <a:spcPct val="115000"/>
                        </a:lnSpc>
                        <a:spcAft>
                          <a:spcPts val="0"/>
                        </a:spcAft>
                      </a:pPr>
                      <a:endParaRPr lang="en-US" sz="1800" b="1">
                        <a:solidFill>
                          <a:schemeClr val="tx1"/>
                        </a:solidFill>
                        <a:effectLst/>
                        <a:latin typeface="Calibri"/>
                        <a:ea typeface="MS Mincho"/>
                        <a:cs typeface="Times New Roman"/>
                      </a:endParaRPr>
                    </a:p>
                  </a:txBody>
                  <a:tcPr marL="53897" marR="53897" marT="0" marB="0"/>
                </a:tc>
                <a:tc>
                  <a:txBody>
                    <a:bodyPr/>
                    <a:lstStyle/>
                    <a:p>
                      <a:pPr>
                        <a:lnSpc>
                          <a:spcPct val="115000"/>
                        </a:lnSpc>
                        <a:spcAft>
                          <a:spcPts val="0"/>
                        </a:spcAft>
                      </a:pPr>
                      <a:r>
                        <a:rPr lang="en-US" sz="1800" b="1">
                          <a:solidFill>
                            <a:schemeClr val="tx1"/>
                          </a:solidFill>
                          <a:effectLst/>
                        </a:rPr>
                        <a:t>Chiều dài gen (L’</a:t>
                      </a:r>
                      <a:r>
                        <a:rPr lang="en-US" sz="1800" b="1" baseline="-25000">
                          <a:solidFill>
                            <a:schemeClr val="tx1"/>
                          </a:solidFill>
                          <a:effectLst/>
                        </a:rPr>
                        <a:t>gen</a:t>
                      </a:r>
                      <a:r>
                        <a:rPr lang="en-US" sz="1800" b="1">
                          <a:solidFill>
                            <a:schemeClr val="tx1"/>
                          </a:solidFill>
                          <a:effectLst/>
                        </a:rPr>
                        <a:t>)</a:t>
                      </a:r>
                      <a:endParaRPr lang="en-US" sz="1800" b="1">
                        <a:solidFill>
                          <a:schemeClr val="tx1"/>
                        </a:solidFill>
                        <a:effectLst/>
                        <a:latin typeface="Calibri"/>
                        <a:ea typeface="MS Mincho"/>
                        <a:cs typeface="Times New Roman"/>
                      </a:endParaRPr>
                    </a:p>
                  </a:txBody>
                  <a:tcPr marL="53897" marR="53897" marT="0" marB="0"/>
                </a:tc>
                <a:tc>
                  <a:txBody>
                    <a:bodyPr/>
                    <a:lstStyle/>
                    <a:p>
                      <a:pPr>
                        <a:lnSpc>
                          <a:spcPct val="115000"/>
                        </a:lnSpc>
                        <a:spcAft>
                          <a:spcPts val="0"/>
                        </a:spcAft>
                      </a:pPr>
                      <a:r>
                        <a:rPr lang="en-US" sz="1800" b="1">
                          <a:solidFill>
                            <a:schemeClr val="tx1"/>
                          </a:solidFill>
                          <a:effectLst/>
                        </a:rPr>
                        <a:t>Tổng số nu/gen (N’)</a:t>
                      </a:r>
                      <a:endParaRPr lang="en-US" sz="1800" b="1">
                        <a:solidFill>
                          <a:schemeClr val="tx1"/>
                        </a:solidFill>
                        <a:effectLst/>
                        <a:latin typeface="Calibri"/>
                        <a:ea typeface="MS Mincho"/>
                        <a:cs typeface="Times New Roman"/>
                      </a:endParaRPr>
                    </a:p>
                  </a:txBody>
                  <a:tcPr marL="53897" marR="53897" marT="0" marB="0"/>
                </a:tc>
                <a:tc>
                  <a:txBody>
                    <a:bodyPr/>
                    <a:lstStyle/>
                    <a:p>
                      <a:pPr algn="ctr">
                        <a:lnSpc>
                          <a:spcPct val="115000"/>
                        </a:lnSpc>
                        <a:spcAft>
                          <a:spcPts val="0"/>
                        </a:spcAft>
                      </a:pPr>
                      <a:r>
                        <a:rPr lang="en-US" sz="1800" b="1">
                          <a:solidFill>
                            <a:schemeClr val="tx1"/>
                          </a:solidFill>
                          <a:effectLst/>
                        </a:rPr>
                        <a:t>A’ = T’</a:t>
                      </a:r>
                      <a:endParaRPr lang="en-US" sz="1800" b="1">
                        <a:solidFill>
                          <a:schemeClr val="tx1"/>
                        </a:solidFill>
                        <a:effectLst/>
                        <a:latin typeface="Calibri"/>
                        <a:ea typeface="MS Mincho"/>
                        <a:cs typeface="Times New Roman"/>
                      </a:endParaRPr>
                    </a:p>
                  </a:txBody>
                  <a:tcPr marL="53897" marR="53897" marT="0" marB="0"/>
                </a:tc>
                <a:tc>
                  <a:txBody>
                    <a:bodyPr/>
                    <a:lstStyle/>
                    <a:p>
                      <a:pPr algn="ctr">
                        <a:lnSpc>
                          <a:spcPct val="115000"/>
                        </a:lnSpc>
                        <a:spcAft>
                          <a:spcPts val="0"/>
                        </a:spcAft>
                      </a:pPr>
                      <a:r>
                        <a:rPr lang="en-US" sz="1800" b="1">
                          <a:solidFill>
                            <a:schemeClr val="tx1"/>
                          </a:solidFill>
                          <a:effectLst/>
                        </a:rPr>
                        <a:t>G’ = X’</a:t>
                      </a:r>
                      <a:endParaRPr lang="en-US" sz="1800" b="1">
                        <a:solidFill>
                          <a:schemeClr val="tx1"/>
                        </a:solidFill>
                        <a:effectLst/>
                        <a:latin typeface="Calibri"/>
                        <a:ea typeface="MS Mincho"/>
                        <a:cs typeface="Times New Roman"/>
                      </a:endParaRPr>
                    </a:p>
                  </a:txBody>
                  <a:tcPr marL="53897" marR="53897" marT="0" marB="0"/>
                </a:tc>
                <a:extLst>
                  <a:ext uri="{0D108BD9-81ED-4DB2-BD59-A6C34878D82A}">
                    <a16:rowId xmlns:a16="http://schemas.microsoft.com/office/drawing/2014/main" val="10001"/>
                  </a:ext>
                </a:extLst>
              </a:tr>
              <a:tr h="483442">
                <a:tc>
                  <a:txBody>
                    <a:bodyPr/>
                    <a:lstStyle/>
                    <a:p>
                      <a:pPr>
                        <a:lnSpc>
                          <a:spcPct val="115000"/>
                        </a:lnSpc>
                        <a:spcAft>
                          <a:spcPts val="0"/>
                        </a:spcAft>
                      </a:pPr>
                      <a:r>
                        <a:rPr lang="en-US" sz="2000" b="1">
                          <a:effectLst/>
                        </a:rPr>
                        <a:t>A-T</a:t>
                      </a:r>
                      <a:endParaRPr lang="en-US" sz="2000" b="1">
                        <a:effectLst/>
                        <a:latin typeface="Calibri"/>
                        <a:ea typeface="MS Mincho"/>
                        <a:cs typeface="Times New Roman"/>
                      </a:endParaRPr>
                    </a:p>
                  </a:txBody>
                  <a:tcPr marL="53897" marR="53897" marT="0" marB="0"/>
                </a:tc>
                <a:tc rowSpan="2">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2000">
                        <a:effectLst/>
                        <a:latin typeface="Calibri"/>
                        <a:ea typeface="MS Mincho"/>
                        <a:cs typeface="Times New Roman"/>
                      </a:endParaRPr>
                    </a:p>
                  </a:txBody>
                  <a:tcPr marL="53897" marR="53897" marT="0" marB="0"/>
                </a:tc>
                <a:tc>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tc>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extLst>
                  <a:ext uri="{0D108BD9-81ED-4DB2-BD59-A6C34878D82A}">
                    <a16:rowId xmlns:a16="http://schemas.microsoft.com/office/drawing/2014/main" val="10002"/>
                  </a:ext>
                </a:extLst>
              </a:tr>
              <a:tr h="483442">
                <a:tc>
                  <a:txBody>
                    <a:bodyPr/>
                    <a:lstStyle/>
                    <a:p>
                      <a:pPr>
                        <a:lnSpc>
                          <a:spcPct val="115000"/>
                        </a:lnSpc>
                        <a:spcAft>
                          <a:spcPts val="0"/>
                        </a:spcAft>
                      </a:pPr>
                      <a:r>
                        <a:rPr lang="en-US" sz="2000" b="1">
                          <a:effectLst/>
                        </a:rPr>
                        <a:t>G-X</a:t>
                      </a:r>
                      <a:endParaRPr lang="en-US" sz="2000" b="1">
                        <a:effectLst/>
                        <a:latin typeface="Calibri"/>
                        <a:ea typeface="MS Mincho"/>
                        <a:cs typeface="Times New Roman"/>
                      </a:endParaRPr>
                    </a:p>
                  </a:txBody>
                  <a:tcPr marL="53897" marR="53897" marT="0" marB="0"/>
                </a:tc>
                <a:tc vMerge="1">
                  <a:txBody>
                    <a:bodyPr/>
                    <a:lstStyle/>
                    <a:p>
                      <a:endParaRPr lang="en-US"/>
                    </a:p>
                  </a:txBody>
                  <a:tcPr/>
                </a:tc>
                <a:tc vMerge="1">
                  <a:txBody>
                    <a:bodyPr/>
                    <a:lstStyle/>
                    <a:p>
                      <a:endParaRPr lang="en-US"/>
                    </a:p>
                  </a:txBody>
                  <a:tcPr/>
                </a:tc>
                <a:tc>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tc>
                  <a:txBody>
                    <a:bodyPr/>
                    <a:lstStyle/>
                    <a:p>
                      <a:pPr>
                        <a:lnSpc>
                          <a:spcPct val="115000"/>
                        </a:lnSpc>
                        <a:spcAft>
                          <a:spcPts val="0"/>
                        </a:spcAft>
                      </a:pPr>
                      <a:endParaRPr lang="en-US" sz="2000" b="1">
                        <a:effectLst/>
                        <a:latin typeface="Calibri"/>
                        <a:ea typeface="MS Mincho"/>
                        <a:cs typeface="Times New Roman"/>
                      </a:endParaRPr>
                    </a:p>
                  </a:txBody>
                  <a:tcPr marL="53897" marR="53897" marT="0" marB="0"/>
                </a:tc>
                <a:extLst>
                  <a:ext uri="{0D108BD9-81ED-4DB2-BD59-A6C34878D82A}">
                    <a16:rowId xmlns:a16="http://schemas.microsoft.com/office/drawing/2014/main" val="10003"/>
                  </a:ext>
                </a:extLst>
              </a:tr>
            </a:tbl>
          </a:graphicData>
        </a:graphic>
      </p:graphicFrame>
      <p:sp>
        <p:nvSpPr>
          <p:cNvPr id="72" name="TextBox 71"/>
          <p:cNvSpPr txBox="1"/>
          <p:nvPr/>
        </p:nvSpPr>
        <p:spPr>
          <a:xfrm>
            <a:off x="2251509" y="3990850"/>
            <a:ext cx="1406092" cy="400110"/>
          </a:xfrm>
          <a:prstGeom prst="rect">
            <a:avLst/>
          </a:prstGeom>
          <a:noFill/>
        </p:spPr>
        <p:txBody>
          <a:bodyPr wrap="square" rtlCol="0">
            <a:spAutoFit/>
          </a:bodyPr>
          <a:lstStyle/>
          <a:p>
            <a:r>
              <a:rPr lang="en-US" sz="2000" b="1">
                <a:solidFill>
                  <a:prstClr val="black"/>
                </a:solidFill>
                <a:latin typeface="Times New Roman" panose="02020603050405020304" pitchFamily="18" charset="0"/>
                <a:cs typeface="Times New Roman" panose="02020603050405020304" pitchFamily="18" charset="0"/>
              </a:rPr>
              <a:t>L + 3,4 Å</a:t>
            </a:r>
            <a:endParaRPr lang="en-US" sz="2000" b="1">
              <a:solidFill>
                <a:prstClr val="black"/>
              </a:solidFill>
              <a:latin typeface="Times New Roman" panose="02020603050405020304" pitchFamily="18" charset="0"/>
              <a:ea typeface="MS Mincho"/>
              <a:cs typeface="Times New Roman" panose="02020603050405020304" pitchFamily="18" charset="0"/>
            </a:endParaRPr>
          </a:p>
        </p:txBody>
      </p:sp>
      <p:sp>
        <p:nvSpPr>
          <p:cNvPr id="73" name="TextBox 72"/>
          <p:cNvSpPr txBox="1"/>
          <p:nvPr/>
        </p:nvSpPr>
        <p:spPr>
          <a:xfrm>
            <a:off x="3886201" y="3990850"/>
            <a:ext cx="1066800" cy="400110"/>
          </a:xfrm>
          <a:prstGeom prst="rect">
            <a:avLst/>
          </a:prstGeom>
          <a:noFill/>
        </p:spPr>
        <p:txBody>
          <a:bodyPr wrap="square" rtlCol="0">
            <a:spAutoFit/>
          </a:bodyPr>
          <a:lstStyle/>
          <a:p>
            <a:r>
              <a:rPr lang="en-US" sz="2000" b="1">
                <a:solidFill>
                  <a:prstClr val="black"/>
                </a:solidFill>
                <a:latin typeface="Times New Roman" panose="02020603050405020304" pitchFamily="18" charset="0"/>
                <a:cs typeface="Times New Roman" panose="02020603050405020304" pitchFamily="18" charset="0"/>
              </a:rPr>
              <a:t>N + 2</a:t>
            </a:r>
            <a:endParaRPr lang="en-US" sz="2000" b="1">
              <a:solidFill>
                <a:prstClr val="black"/>
              </a:solidFill>
              <a:latin typeface="Times New Roman" panose="02020603050405020304" pitchFamily="18" charset="0"/>
              <a:ea typeface="MS Mincho"/>
              <a:cs typeface="Times New Roman" panose="02020603050405020304" pitchFamily="18" charset="0"/>
            </a:endParaRPr>
          </a:p>
        </p:txBody>
      </p:sp>
      <p:sp>
        <p:nvSpPr>
          <p:cNvPr id="74" name="Rectangle 73"/>
          <p:cNvSpPr/>
          <p:nvPr/>
        </p:nvSpPr>
        <p:spPr>
          <a:xfrm>
            <a:off x="5425440" y="3914650"/>
            <a:ext cx="1597553" cy="446276"/>
          </a:xfrm>
          <a:prstGeom prst="rect">
            <a:avLst/>
          </a:prstGeom>
        </p:spPr>
        <p:txBody>
          <a:bodyPr wrap="none">
            <a:spAutoFit/>
          </a:bodyPr>
          <a:lstStyle/>
          <a:p>
            <a:pPr>
              <a:lnSpc>
                <a:spcPct val="115000"/>
              </a:lnSpc>
            </a:pPr>
            <a:r>
              <a:rPr lang="en-US" sz="2000" b="1">
                <a:solidFill>
                  <a:srgbClr val="FF0066"/>
                </a:solidFill>
                <a:latin typeface="Times New Roman" panose="02020603050405020304" pitchFamily="18" charset="0"/>
                <a:cs typeface="Times New Roman" panose="02020603050405020304" pitchFamily="18" charset="0"/>
              </a:rPr>
              <a:t>A + 1 = T </a:t>
            </a:r>
            <a:r>
              <a:rPr lang="en-US" sz="2000" b="1">
                <a:solidFill>
                  <a:srgbClr val="F14124"/>
                </a:solidFill>
                <a:latin typeface="Times New Roman" panose="02020603050405020304" pitchFamily="18" charset="0"/>
                <a:cs typeface="Times New Roman" panose="02020603050405020304" pitchFamily="18" charset="0"/>
              </a:rPr>
              <a:t>+ </a:t>
            </a:r>
            <a:r>
              <a:rPr lang="en-US" sz="2000" b="1">
                <a:solidFill>
                  <a:srgbClr val="FF0066"/>
                </a:solidFill>
                <a:latin typeface="Times New Roman" panose="02020603050405020304" pitchFamily="18" charset="0"/>
                <a:cs typeface="Times New Roman" panose="02020603050405020304" pitchFamily="18" charset="0"/>
              </a:rPr>
              <a:t>1</a:t>
            </a:r>
            <a:endParaRPr lang="en-US" sz="2000" b="1">
              <a:solidFill>
                <a:srgbClr val="FF0066"/>
              </a:solidFill>
              <a:latin typeface="Times New Roman" panose="02020603050405020304" pitchFamily="18" charset="0"/>
              <a:ea typeface="MS Mincho"/>
              <a:cs typeface="Times New Roman" panose="02020603050405020304" pitchFamily="18" charset="0"/>
            </a:endParaRPr>
          </a:p>
        </p:txBody>
      </p:sp>
      <p:sp>
        <p:nvSpPr>
          <p:cNvPr id="75" name="Rectangle 74"/>
          <p:cNvSpPr/>
          <p:nvPr/>
        </p:nvSpPr>
        <p:spPr>
          <a:xfrm>
            <a:off x="7357083" y="3914650"/>
            <a:ext cx="915635" cy="446276"/>
          </a:xfrm>
          <a:prstGeom prst="rect">
            <a:avLst/>
          </a:prstGeom>
        </p:spPr>
        <p:txBody>
          <a:bodyPr wrap="none">
            <a:spAutoFit/>
          </a:bodyPr>
          <a:lstStyle/>
          <a:p>
            <a:pPr>
              <a:lnSpc>
                <a:spcPct val="115000"/>
              </a:lnSpc>
            </a:pPr>
            <a:r>
              <a:rPr lang="en-US" sz="2000" b="1">
                <a:solidFill>
                  <a:srgbClr val="FF0066"/>
                </a:solidFill>
                <a:latin typeface="Times New Roman" panose="02020603050405020304" pitchFamily="18" charset="0"/>
                <a:cs typeface="Times New Roman" panose="02020603050405020304" pitchFamily="18" charset="0"/>
              </a:rPr>
              <a:t>G = X </a:t>
            </a:r>
            <a:endParaRPr lang="en-US" sz="2000" b="1">
              <a:solidFill>
                <a:srgbClr val="FF0066"/>
              </a:solidFill>
              <a:latin typeface="Times New Roman" panose="02020603050405020304" pitchFamily="18" charset="0"/>
              <a:ea typeface="MS Mincho"/>
              <a:cs typeface="Times New Roman" panose="02020603050405020304" pitchFamily="18" charset="0"/>
            </a:endParaRPr>
          </a:p>
        </p:txBody>
      </p:sp>
      <p:sp>
        <p:nvSpPr>
          <p:cNvPr id="76" name="TextBox 75"/>
          <p:cNvSpPr txBox="1"/>
          <p:nvPr/>
        </p:nvSpPr>
        <p:spPr>
          <a:xfrm>
            <a:off x="5388117" y="4447099"/>
            <a:ext cx="1981200" cy="369332"/>
          </a:xfrm>
          <a:prstGeom prst="rect">
            <a:avLst/>
          </a:prstGeom>
          <a:noFill/>
        </p:spPr>
        <p:txBody>
          <a:bodyPr wrap="square" rtlCol="0">
            <a:spAutoFit/>
          </a:bodyPr>
          <a:lstStyle/>
          <a:p>
            <a:r>
              <a:rPr lang="en-US" b="1">
                <a:solidFill>
                  <a:srgbClr val="F14124"/>
                </a:solidFill>
                <a:latin typeface="Times New Roman" panose="02020603050405020304" pitchFamily="18" charset="0"/>
                <a:cs typeface="Times New Roman" panose="02020603050405020304" pitchFamily="18" charset="0"/>
              </a:rPr>
              <a:t>A = T</a:t>
            </a:r>
            <a:endParaRPr lang="en-US" b="1">
              <a:solidFill>
                <a:srgbClr val="F14124"/>
              </a:solidFill>
              <a:latin typeface="Times New Roman" panose="02020603050405020304" pitchFamily="18" charset="0"/>
              <a:ea typeface="MS Mincho"/>
              <a:cs typeface="Times New Roman" panose="02020603050405020304" pitchFamily="18" charset="0"/>
            </a:endParaRPr>
          </a:p>
        </p:txBody>
      </p:sp>
      <p:sp>
        <p:nvSpPr>
          <p:cNvPr id="77" name="Rectangle 76"/>
          <p:cNvSpPr/>
          <p:nvPr/>
        </p:nvSpPr>
        <p:spPr>
          <a:xfrm>
            <a:off x="7446107" y="4411474"/>
            <a:ext cx="1648208" cy="417871"/>
          </a:xfrm>
          <a:prstGeom prst="rect">
            <a:avLst/>
          </a:prstGeom>
        </p:spPr>
        <p:txBody>
          <a:bodyPr wrap="none">
            <a:spAutoFit/>
          </a:bodyPr>
          <a:lstStyle/>
          <a:p>
            <a:pPr>
              <a:lnSpc>
                <a:spcPct val="115000"/>
              </a:lnSpc>
            </a:pPr>
            <a:r>
              <a:rPr lang="en-US" sz="2000" b="1">
                <a:solidFill>
                  <a:srgbClr val="F14124"/>
                </a:solidFill>
                <a:latin typeface="Times New Roman" panose="02020603050405020304" pitchFamily="18" charset="0"/>
                <a:cs typeface="Times New Roman" panose="02020603050405020304" pitchFamily="18" charset="0"/>
              </a:rPr>
              <a:t>G + 1 = X + 1</a:t>
            </a:r>
            <a:endParaRPr lang="en-US" sz="2000" b="1">
              <a:solidFill>
                <a:srgbClr val="F14124"/>
              </a:solidFill>
              <a:latin typeface="Times New Roman" panose="02020603050405020304" pitchFamily="18" charset="0"/>
              <a:ea typeface="MS Mincho"/>
              <a:cs typeface="Times New Roman" panose="02020603050405020304" pitchFamily="18" charset="0"/>
            </a:endParaRPr>
          </a:p>
        </p:txBody>
      </p:sp>
      <p:sp>
        <p:nvSpPr>
          <p:cNvPr id="78" name="Text Box 67"/>
          <p:cNvSpPr txBox="1">
            <a:spLocks noChangeArrowheads="1"/>
          </p:cNvSpPr>
          <p:nvPr/>
        </p:nvSpPr>
        <p:spPr bwMode="auto">
          <a:xfrm>
            <a:off x="5010150" y="1728791"/>
            <a:ext cx="45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dirty="0">
                <a:solidFill>
                  <a:srgbClr val="660066"/>
                </a:solidFill>
                <a:cs typeface="Arial" charset="0"/>
              </a:rPr>
              <a:t>2</a:t>
            </a:r>
          </a:p>
        </p:txBody>
      </p:sp>
      <p:sp>
        <p:nvSpPr>
          <p:cNvPr id="79" name="Text Box 68"/>
          <p:cNvSpPr txBox="1">
            <a:spLocks noChangeArrowheads="1"/>
          </p:cNvSpPr>
          <p:nvPr/>
        </p:nvSpPr>
        <p:spPr bwMode="auto">
          <a:xfrm>
            <a:off x="5029200" y="1211265"/>
            <a:ext cx="45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dirty="0">
                <a:solidFill>
                  <a:srgbClr val="660066"/>
                </a:solidFill>
                <a:cs typeface="Arial" charset="0"/>
              </a:rPr>
              <a:t>1</a:t>
            </a:r>
          </a:p>
        </p:txBody>
      </p:sp>
    </p:spTree>
    <p:custDataLst>
      <p:tags r:id="rId1"/>
    </p:custDataLst>
    <p:extLst>
      <p:ext uri="{BB962C8B-B14F-4D97-AF65-F5344CB8AC3E}">
        <p14:creationId xmlns:p14="http://schemas.microsoft.com/office/powerpoint/2010/main" val="4269176399"/>
      </p:ext>
    </p:extLst>
  </p:cSld>
  <p:clrMapOvr>
    <a:masterClrMapping/>
  </p:clrMapOvr>
  <mc:AlternateContent xmlns:mc="http://schemas.openxmlformats.org/markup-compatibility/2006" xmlns:p14="http://schemas.microsoft.com/office/powerpoint/2010/main">
    <mc:Choice Requires="p14">
      <p:transition spd="slow" p14:dur="1200" advTm="57834">
        <p14:prism/>
      </p:transition>
    </mc:Choice>
    <mc:Fallback xmlns="">
      <p:transition spd="slow" advTm="578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childTnLst>
                                </p:cTn>
                              </p:par>
                            </p:childTnLst>
                          </p:cTn>
                        </p:par>
                        <p:par>
                          <p:cTn id="16" fill="hold">
                            <p:stCondLst>
                              <p:cond delay="0"/>
                            </p:stCondLst>
                            <p:childTnLst>
                              <p:par>
                                <p:cTn id="17" presetID="9"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dissolve">
                                      <p:cBhvr>
                                        <p:cTn id="19" dur="500"/>
                                        <p:tgtEl>
                                          <p:spTgt spid="39"/>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anim calcmode="lin" valueType="num">
                                      <p:cBhvr>
                                        <p:cTn id="24" dur="1000" fill="hold"/>
                                        <p:tgtEl>
                                          <p:spTgt spid="67"/>
                                        </p:tgtEl>
                                        <p:attrNameLst>
                                          <p:attrName>ppt_x</p:attrName>
                                        </p:attrNameLst>
                                      </p:cBhvr>
                                      <p:tavLst>
                                        <p:tav tm="0">
                                          <p:val>
                                            <p:strVal val="#ppt_x"/>
                                          </p:val>
                                        </p:tav>
                                        <p:tav tm="100000">
                                          <p:val>
                                            <p:strVal val="#ppt_x"/>
                                          </p:val>
                                        </p:tav>
                                      </p:tavLst>
                                    </p:anim>
                                    <p:anim calcmode="lin" valueType="num">
                                      <p:cBhvr>
                                        <p:cTn id="2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7" grpId="0"/>
      <p:bldP spid="70" grpId="0"/>
      <p:bldP spid="72" grpId="0"/>
      <p:bldP spid="73" grpId="0"/>
      <p:bldP spid="74" grpId="0"/>
      <p:bldP spid="75" grpId="0"/>
      <p:bldP spid="76" grpId="0"/>
      <p:bldP spid="77" grpId="0"/>
      <p:bldP spid="78" grpId="0"/>
      <p:bldP spid="7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7"/>
          <p:cNvSpPr txBox="1">
            <a:spLocks noChangeArrowheads="1"/>
          </p:cNvSpPr>
          <p:nvPr/>
        </p:nvSpPr>
        <p:spPr bwMode="auto">
          <a:xfrm>
            <a:off x="381000" y="70079"/>
            <a:ext cx="71978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400" b="1" dirty="0">
                <a:solidFill>
                  <a:srgbClr val="FF0000"/>
                </a:solidFill>
                <a:latin typeface="Times New Roman" panose="02020603050405020304" pitchFamily="18" charset="0"/>
                <a:cs typeface="Times New Roman" panose="02020603050405020304" pitchFamily="18" charset="0"/>
              </a:rPr>
              <a:t>II. NGUYÊN NHÂN VÀ CƠ CHẾ PHÁT SINH ĐBG</a:t>
            </a:r>
          </a:p>
        </p:txBody>
      </p:sp>
      <p:sp>
        <p:nvSpPr>
          <p:cNvPr id="9" name="TextBox 8"/>
          <p:cNvSpPr txBox="1">
            <a:spLocks noChangeArrowheads="1"/>
          </p:cNvSpPr>
          <p:nvPr/>
        </p:nvSpPr>
        <p:spPr bwMode="auto">
          <a:xfrm>
            <a:off x="816959" y="408600"/>
            <a:ext cx="25795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en-US" sz="2800" b="1" dirty="0" err="1">
                <a:solidFill>
                  <a:srgbClr val="7030A0"/>
                </a:solidFill>
                <a:latin typeface="Times New Roman" panose="02020603050405020304" pitchFamily="18" charset="0"/>
                <a:cs typeface="Times New Roman" panose="02020603050405020304" pitchFamily="18" charset="0"/>
              </a:rPr>
              <a:t>Nguyên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nhân</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14" name="Oval 13"/>
          <p:cNvSpPr/>
          <p:nvPr/>
        </p:nvSpPr>
        <p:spPr>
          <a:xfrm>
            <a:off x="50802" y="2240955"/>
            <a:ext cx="2246311" cy="182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9900"/>
                </a:solidFill>
                <a:latin typeface="Times New Roman" pitchFamily="18" charset="0"/>
                <a:cs typeface="Times New Roman" pitchFamily="18" charset="0"/>
              </a:rPr>
              <a:t>Nguyên</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nhân</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đột</a:t>
            </a:r>
            <a:r>
              <a:rPr lang="en-US" sz="2800" b="1" dirty="0">
                <a:solidFill>
                  <a:srgbClr val="FF9900"/>
                </a:solidFill>
                <a:latin typeface="Times New Roman" pitchFamily="18" charset="0"/>
                <a:cs typeface="Times New Roman" pitchFamily="18" charset="0"/>
              </a:rPr>
              <a:t> </a:t>
            </a:r>
            <a:r>
              <a:rPr lang="en-US" sz="2800" b="1" dirty="0" err="1">
                <a:solidFill>
                  <a:srgbClr val="FF9900"/>
                </a:solidFill>
                <a:latin typeface="Times New Roman" pitchFamily="18" charset="0"/>
                <a:cs typeface="Times New Roman" pitchFamily="18" charset="0"/>
              </a:rPr>
              <a:t>biến</a:t>
            </a:r>
            <a:r>
              <a:rPr lang="en-US" sz="2800" b="1" dirty="0">
                <a:solidFill>
                  <a:srgbClr val="FF9900"/>
                </a:solidFill>
                <a:latin typeface="Times New Roman" pitchFamily="18" charset="0"/>
                <a:cs typeface="Times New Roman" pitchFamily="18" charset="0"/>
              </a:rPr>
              <a:t> gen</a:t>
            </a:r>
          </a:p>
        </p:txBody>
      </p:sp>
      <p:sp>
        <p:nvSpPr>
          <p:cNvPr id="16" name="Oval 15"/>
          <p:cNvSpPr/>
          <p:nvPr/>
        </p:nvSpPr>
        <p:spPr>
          <a:xfrm>
            <a:off x="1981200" y="1644005"/>
            <a:ext cx="2059583" cy="8824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endParaRPr lang="en-US" sz="2800" dirty="0">
              <a:latin typeface="Times New Roman" pitchFamily="18" charset="0"/>
              <a:cs typeface="Times New Roman" pitchFamily="18" charset="0"/>
            </a:endParaRPr>
          </a:p>
        </p:txBody>
      </p:sp>
      <p:sp>
        <p:nvSpPr>
          <p:cNvPr id="17" name="Oval 16"/>
          <p:cNvSpPr/>
          <p:nvPr/>
        </p:nvSpPr>
        <p:spPr>
          <a:xfrm>
            <a:off x="2177649" y="3484017"/>
            <a:ext cx="1851025" cy="992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Bên</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trong</a:t>
            </a:r>
            <a:endParaRPr lang="en-US" sz="2400" dirty="0">
              <a:solidFill>
                <a:srgbClr val="FFFF00"/>
              </a:solidFill>
              <a:latin typeface="Times New Roman" pitchFamily="18" charset="0"/>
              <a:cs typeface="Times New Roman" pitchFamily="18" charset="0"/>
            </a:endParaRPr>
          </a:p>
        </p:txBody>
      </p:sp>
      <p:sp>
        <p:nvSpPr>
          <p:cNvPr id="18" name="Flowchart: Terminator 17"/>
          <p:cNvSpPr/>
          <p:nvPr/>
        </p:nvSpPr>
        <p:spPr>
          <a:xfrm>
            <a:off x="4267200" y="514350"/>
            <a:ext cx="4038600" cy="92804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a:t>
            </a:r>
          </a:p>
        </p:txBody>
      </p:sp>
      <p:sp>
        <p:nvSpPr>
          <p:cNvPr id="19" name="Flowchart: Terminator 18"/>
          <p:cNvSpPr/>
          <p:nvPr/>
        </p:nvSpPr>
        <p:spPr>
          <a:xfrm>
            <a:off x="4292601" y="1478567"/>
            <a:ext cx="4122738" cy="99503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FFFF"/>
                </a:solidFill>
                <a:latin typeface="Times New Roman" pitchFamily="18" charset="0"/>
                <a:cs typeface="Times New Roman" pitchFamily="18" charset="0"/>
              </a:rPr>
              <a:t>Hóa</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học</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các</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hóa</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chất</a:t>
            </a:r>
            <a:r>
              <a:rPr lang="en-US" sz="2400" dirty="0">
                <a:solidFill>
                  <a:srgbClr val="FFFFFF"/>
                </a:solidFill>
                <a:latin typeface="Times New Roman" pitchFamily="18" charset="0"/>
                <a:cs typeface="Times New Roman" pitchFamily="18" charset="0"/>
              </a:rPr>
              <a:t> 5BU, </a:t>
            </a:r>
            <a:r>
              <a:rPr lang="en-US" sz="2400" dirty="0" err="1">
                <a:solidFill>
                  <a:srgbClr val="FFFFFF"/>
                </a:solidFill>
                <a:latin typeface="Times New Roman" pitchFamily="18" charset="0"/>
                <a:cs typeface="Times New Roman" pitchFamily="18" charset="0"/>
              </a:rPr>
              <a:t>Acrydin</a:t>
            </a:r>
            <a:r>
              <a:rPr lang="en-US" sz="2400" dirty="0">
                <a:solidFill>
                  <a:srgbClr val="FFFFFF"/>
                </a:solidFill>
                <a:latin typeface="Times New Roman" pitchFamily="18" charset="0"/>
                <a:cs typeface="Times New Roman" pitchFamily="18" charset="0"/>
              </a:rPr>
              <a:t>, EMS, NMU,…)</a:t>
            </a:r>
          </a:p>
        </p:txBody>
      </p:sp>
      <p:sp>
        <p:nvSpPr>
          <p:cNvPr id="20" name="Flowchart: Terminator 19"/>
          <p:cNvSpPr/>
          <p:nvPr/>
        </p:nvSpPr>
        <p:spPr>
          <a:xfrm>
            <a:off x="4075702" y="2509770"/>
            <a:ext cx="4038600" cy="73535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virut</a:t>
            </a:r>
            <a:r>
              <a:rPr lang="en-US" sz="2400" dirty="0">
                <a:latin typeface="Times New Roman" pitchFamily="18" charset="0"/>
                <a:cs typeface="Times New Roman" pitchFamily="18" charset="0"/>
              </a:rPr>
              <a:t>,…)</a:t>
            </a:r>
          </a:p>
        </p:txBody>
      </p:sp>
      <p:sp>
        <p:nvSpPr>
          <p:cNvPr id="21" name="Flowchart: Terminator 20"/>
          <p:cNvSpPr/>
          <p:nvPr/>
        </p:nvSpPr>
        <p:spPr>
          <a:xfrm>
            <a:off x="4495800" y="3486150"/>
            <a:ext cx="4038600" cy="112012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FFFF00"/>
                </a:solidFill>
                <a:latin typeface="Times New Roman" pitchFamily="18" charset="0"/>
                <a:cs typeface="Times New Roman" pitchFamily="18" charset="0"/>
              </a:rPr>
              <a:t>Rối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loạn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sinh</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lí</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sinh</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hóa</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trong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tế</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bào</a:t>
            </a:r>
            <a:r>
              <a:rPr lang="en-US" sz="2800" dirty="0">
                <a:solidFill>
                  <a:srgbClr val="FFFF00"/>
                </a:solidFill>
                <a:latin typeface="Times New Roman" pitchFamily="18" charset="0"/>
                <a:cs typeface="Times New Roman" pitchFamily="18" charset="0"/>
              </a:rPr>
              <a:t>.</a:t>
            </a:r>
          </a:p>
        </p:txBody>
      </p:sp>
      <p:cxnSp>
        <p:nvCxnSpPr>
          <p:cNvPr id="24" name="Straight Connector 23"/>
          <p:cNvCxnSpPr>
            <a:stCxn id="14" idx="7"/>
            <a:endCxn id="14" idx="7"/>
          </p:cNvCxnSpPr>
          <p:nvPr/>
        </p:nvCxnSpPr>
        <p:spPr>
          <a:xfrm>
            <a:off x="1968148" y="250808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4" idx="6"/>
            <a:endCxn id="16" idx="3"/>
          </p:cNvCxnSpPr>
          <p:nvPr/>
        </p:nvCxnSpPr>
        <p:spPr>
          <a:xfrm flipH="1" flipV="1">
            <a:off x="2282819" y="2397205"/>
            <a:ext cx="14294" cy="7557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764361" y="1017462"/>
            <a:ext cx="503634" cy="7977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46117" y="1959967"/>
            <a:ext cx="4464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39754" y="1782602"/>
            <a:ext cx="503634" cy="800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63984" y="3012363"/>
            <a:ext cx="200025" cy="9894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40784" y="4070934"/>
            <a:ext cx="503634" cy="1786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034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arn(inVertical)">
                                      <p:cBhvr>
                                        <p:cTn id="49" dur="500"/>
                                        <p:tgtEl>
                                          <p:spTgt spid="3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arn(inVertical)">
                                      <p:cBhvr>
                                        <p:cTn id="57" dur="500"/>
                                        <p:tgtEl>
                                          <p:spTgt spid="38"/>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6" grpId="0" animBg="1"/>
      <p:bldP spid="17" grpId="0" animBg="1"/>
      <p:bldP spid="18" grpId="0" animBg="1"/>
      <p:bldP spid="19" grpId="0" animBg="1"/>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4300538" y="2417922"/>
            <a:ext cx="457200" cy="742950"/>
            <a:chOff x="3744" y="2760"/>
            <a:chExt cx="384" cy="624"/>
          </a:xfrm>
        </p:grpSpPr>
        <p:sp>
          <p:nvSpPr>
            <p:cNvPr id="3" name="Rectangle 47"/>
            <p:cNvSpPr>
              <a:spLocks noChangeArrowheads="1"/>
            </p:cNvSpPr>
            <p:nvPr/>
          </p:nvSpPr>
          <p:spPr bwMode="auto">
            <a:xfrm>
              <a:off x="3744" y="2760"/>
              <a:ext cx="384" cy="62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2000" dirty="0">
                  <a:latin typeface="Times New Roman" pitchFamily="18" charset="0"/>
                  <a:cs typeface="Times New Roman" pitchFamily="18" charset="0"/>
                </a:rPr>
                <a:t>G</a:t>
              </a:r>
              <a:r>
                <a:rPr lang="en-US" sz="2000" baseline="30000" dirty="0">
                  <a:latin typeface="Times New Roman" pitchFamily="18" charset="0"/>
                  <a:cs typeface="Times New Roman" pitchFamily="18" charset="0"/>
                </a:rPr>
                <a:t>*</a:t>
              </a:r>
            </a:p>
            <a:p>
              <a:pPr algn="ctr">
                <a:defRPr/>
              </a:pPr>
              <a:endParaRPr lang="en-US" sz="2000" baseline="30000" dirty="0">
                <a:latin typeface="Times New Roman" pitchFamily="18" charset="0"/>
                <a:cs typeface="Times New Roman" pitchFamily="18" charset="0"/>
              </a:endParaRPr>
            </a:p>
            <a:p>
              <a:pPr algn="ctr">
                <a:defRPr/>
              </a:pPr>
              <a:r>
                <a:rPr lang="en-US" sz="2000" dirty="0">
                  <a:latin typeface="Times New Roman" pitchFamily="18" charset="0"/>
                  <a:cs typeface="Times New Roman" pitchFamily="18" charset="0"/>
                </a:rPr>
                <a:t>T</a:t>
              </a:r>
            </a:p>
          </p:txBody>
        </p:sp>
        <p:sp>
          <p:nvSpPr>
            <p:cNvPr id="4" name="Line 48"/>
            <p:cNvSpPr>
              <a:spLocks noChangeShapeType="1"/>
            </p:cNvSpPr>
            <p:nvPr/>
          </p:nvSpPr>
          <p:spPr bwMode="auto">
            <a:xfrm>
              <a:off x="3876" y="2952"/>
              <a:ext cx="0" cy="240"/>
            </a:xfrm>
            <a:prstGeom prst="lin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en-US" sz="2000">
                <a:latin typeface="Times New Roman" pitchFamily="18" charset="0"/>
                <a:cs typeface="Times New Roman" pitchFamily="18" charset="0"/>
              </a:endParaRPr>
            </a:p>
          </p:txBody>
        </p:sp>
        <p:sp>
          <p:nvSpPr>
            <p:cNvPr id="5" name="Line 49"/>
            <p:cNvSpPr>
              <a:spLocks noChangeShapeType="1"/>
            </p:cNvSpPr>
            <p:nvPr/>
          </p:nvSpPr>
          <p:spPr bwMode="auto">
            <a:xfrm>
              <a:off x="3936" y="2952"/>
              <a:ext cx="0" cy="240"/>
            </a:xfrm>
            <a:prstGeom prst="lin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en-US" sz="2000">
                <a:latin typeface="Times New Roman" pitchFamily="18" charset="0"/>
                <a:cs typeface="Times New Roman" pitchFamily="18" charset="0"/>
              </a:endParaRPr>
            </a:p>
          </p:txBody>
        </p:sp>
        <p:sp>
          <p:nvSpPr>
            <p:cNvPr id="6" name="Line 50"/>
            <p:cNvSpPr>
              <a:spLocks noChangeShapeType="1"/>
            </p:cNvSpPr>
            <p:nvPr/>
          </p:nvSpPr>
          <p:spPr bwMode="auto">
            <a:xfrm>
              <a:off x="3978" y="2952"/>
              <a:ext cx="0" cy="240"/>
            </a:xfrm>
            <a:prstGeom prst="lin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en-US" sz="2000">
                <a:latin typeface="Times New Roman" pitchFamily="18" charset="0"/>
                <a:cs typeface="Times New Roman" pitchFamily="18" charset="0"/>
              </a:endParaRPr>
            </a:p>
          </p:txBody>
        </p:sp>
      </p:grpSp>
      <p:grpSp>
        <p:nvGrpSpPr>
          <p:cNvPr id="7" name="Group 51"/>
          <p:cNvGrpSpPr>
            <a:grpSpLocks/>
          </p:cNvGrpSpPr>
          <p:nvPr/>
        </p:nvGrpSpPr>
        <p:grpSpPr bwMode="auto">
          <a:xfrm>
            <a:off x="6672263" y="3202543"/>
            <a:ext cx="457200" cy="742950"/>
            <a:chOff x="4962" y="2952"/>
            <a:chExt cx="384" cy="624"/>
          </a:xfrm>
        </p:grpSpPr>
        <p:sp>
          <p:nvSpPr>
            <p:cNvPr id="8" name="Rectangle 52"/>
            <p:cNvSpPr>
              <a:spLocks noChangeArrowheads="1"/>
            </p:cNvSpPr>
            <p:nvPr/>
          </p:nvSpPr>
          <p:spPr bwMode="auto">
            <a:xfrm>
              <a:off x="4962" y="2952"/>
              <a:ext cx="384" cy="6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000">
                  <a:latin typeface="Times New Roman" pitchFamily="18" charset="0"/>
                  <a:cs typeface="Times New Roman" pitchFamily="18" charset="0"/>
                </a:rPr>
                <a:t>A</a:t>
              </a:r>
              <a:endParaRPr lang="en-US" sz="2000" baseline="30000">
                <a:latin typeface="Times New Roman" pitchFamily="18" charset="0"/>
                <a:cs typeface="Times New Roman" pitchFamily="18" charset="0"/>
              </a:endParaRPr>
            </a:p>
            <a:p>
              <a:pPr algn="ctr">
                <a:defRPr/>
              </a:pPr>
              <a:endParaRPr lang="en-US" sz="2000" baseline="30000">
                <a:latin typeface="Times New Roman" pitchFamily="18" charset="0"/>
                <a:cs typeface="Times New Roman" pitchFamily="18" charset="0"/>
              </a:endParaRPr>
            </a:p>
            <a:p>
              <a:pPr algn="ctr">
                <a:defRPr/>
              </a:pPr>
              <a:r>
                <a:rPr lang="en-US" sz="2000">
                  <a:latin typeface="Times New Roman" pitchFamily="18" charset="0"/>
                  <a:cs typeface="Times New Roman" pitchFamily="18" charset="0"/>
                </a:rPr>
                <a:t>T</a:t>
              </a:r>
            </a:p>
          </p:txBody>
        </p:sp>
        <p:sp>
          <p:nvSpPr>
            <p:cNvPr id="32" name="Line 53"/>
            <p:cNvSpPr>
              <a:spLocks noChangeShapeType="1"/>
            </p:cNvSpPr>
            <p:nvPr/>
          </p:nvSpPr>
          <p:spPr bwMode="auto">
            <a:xfrm>
              <a:off x="5124" y="3144"/>
              <a:ext cx="0" cy="24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sz="2000">
                <a:latin typeface="Times New Roman" pitchFamily="18" charset="0"/>
                <a:cs typeface="Times New Roman" pitchFamily="18" charset="0"/>
              </a:endParaRPr>
            </a:p>
          </p:txBody>
        </p:sp>
        <p:sp>
          <p:nvSpPr>
            <p:cNvPr id="10" name="Line 54"/>
            <p:cNvSpPr>
              <a:spLocks noChangeShapeType="1"/>
            </p:cNvSpPr>
            <p:nvPr/>
          </p:nvSpPr>
          <p:spPr bwMode="auto">
            <a:xfrm>
              <a:off x="5166" y="3144"/>
              <a:ext cx="0" cy="24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sz="2000">
                <a:latin typeface="Times New Roman" pitchFamily="18" charset="0"/>
                <a:cs typeface="Times New Roman" pitchFamily="18" charset="0"/>
              </a:endParaRPr>
            </a:p>
          </p:txBody>
        </p:sp>
      </p:grpSp>
      <p:grpSp>
        <p:nvGrpSpPr>
          <p:cNvPr id="11" name="Group 55"/>
          <p:cNvGrpSpPr>
            <a:grpSpLocks/>
          </p:cNvGrpSpPr>
          <p:nvPr/>
        </p:nvGrpSpPr>
        <p:grpSpPr bwMode="auto">
          <a:xfrm>
            <a:off x="2171700" y="3935968"/>
            <a:ext cx="4743450" cy="171450"/>
            <a:chOff x="2562" y="3624"/>
            <a:chExt cx="2592" cy="144"/>
          </a:xfrm>
        </p:grpSpPr>
        <p:sp>
          <p:nvSpPr>
            <p:cNvPr id="17443" name="Line 56"/>
            <p:cNvSpPr>
              <a:spLocks noChangeShapeType="1"/>
            </p:cNvSpPr>
            <p:nvPr/>
          </p:nvSpPr>
          <p:spPr bwMode="auto">
            <a:xfrm>
              <a:off x="2562" y="3768"/>
              <a:ext cx="2592" cy="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17444" name="Line 57"/>
            <p:cNvSpPr>
              <a:spLocks noChangeShapeType="1"/>
            </p:cNvSpPr>
            <p:nvPr/>
          </p:nvSpPr>
          <p:spPr bwMode="auto">
            <a:xfrm>
              <a:off x="5154" y="3624"/>
              <a:ext cx="0" cy="144"/>
            </a:xfrm>
            <a:prstGeom prst="line">
              <a:avLst/>
            </a:prstGeom>
            <a:noFill/>
            <a:ln w="38100">
              <a:solidFill>
                <a:srgbClr val="80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17445" name="Line 58"/>
            <p:cNvSpPr>
              <a:spLocks noChangeShapeType="1"/>
            </p:cNvSpPr>
            <p:nvPr/>
          </p:nvSpPr>
          <p:spPr bwMode="auto">
            <a:xfrm>
              <a:off x="2562" y="3624"/>
              <a:ext cx="0" cy="144"/>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grpSp>
      <p:grpSp>
        <p:nvGrpSpPr>
          <p:cNvPr id="15" name="Group 59"/>
          <p:cNvGrpSpPr>
            <a:grpSpLocks/>
          </p:cNvGrpSpPr>
          <p:nvPr/>
        </p:nvGrpSpPr>
        <p:grpSpPr bwMode="auto">
          <a:xfrm>
            <a:off x="2171700" y="3193018"/>
            <a:ext cx="471488" cy="757238"/>
            <a:chOff x="2400" y="3000"/>
            <a:chExt cx="384" cy="624"/>
          </a:xfrm>
        </p:grpSpPr>
        <p:sp>
          <p:nvSpPr>
            <p:cNvPr id="12" name="Rectangle 60"/>
            <p:cNvSpPr>
              <a:spLocks noChangeArrowheads="1"/>
            </p:cNvSpPr>
            <p:nvPr/>
          </p:nvSpPr>
          <p:spPr bwMode="auto">
            <a:xfrm>
              <a:off x="2400" y="3000"/>
              <a:ext cx="384" cy="624"/>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en-US" sz="2000" dirty="0">
                  <a:latin typeface="Times New Roman" pitchFamily="18" charset="0"/>
                  <a:cs typeface="Times New Roman" pitchFamily="18" charset="0"/>
                </a:rPr>
                <a:t>G</a:t>
              </a:r>
              <a:r>
                <a:rPr lang="en-US" sz="2000" baseline="30000" dirty="0">
                  <a:latin typeface="Times New Roman" pitchFamily="18" charset="0"/>
                  <a:cs typeface="Times New Roman" pitchFamily="18" charset="0"/>
                </a:rPr>
                <a:t>*</a:t>
              </a:r>
            </a:p>
            <a:p>
              <a:pPr algn="ctr">
                <a:defRPr/>
              </a:pPr>
              <a:endParaRPr lang="en-US" sz="2000" baseline="30000" dirty="0">
                <a:latin typeface="Times New Roman" pitchFamily="18" charset="0"/>
                <a:cs typeface="Times New Roman" pitchFamily="18" charset="0"/>
              </a:endParaRPr>
            </a:p>
            <a:p>
              <a:pPr algn="ctr">
                <a:defRPr/>
              </a:pPr>
              <a:r>
                <a:rPr lang="en-US" sz="2000" dirty="0">
                  <a:latin typeface="Times New Roman" pitchFamily="18" charset="0"/>
                  <a:cs typeface="Times New Roman" pitchFamily="18" charset="0"/>
                </a:rPr>
                <a:t>X</a:t>
              </a:r>
            </a:p>
          </p:txBody>
        </p:sp>
        <p:grpSp>
          <p:nvGrpSpPr>
            <p:cNvPr id="17439" name="Group 61"/>
            <p:cNvGrpSpPr>
              <a:grpSpLocks/>
            </p:cNvGrpSpPr>
            <p:nvPr/>
          </p:nvGrpSpPr>
          <p:grpSpPr bwMode="auto">
            <a:xfrm>
              <a:off x="2526" y="3192"/>
              <a:ext cx="84" cy="240"/>
              <a:chOff x="2610" y="3120"/>
              <a:chExt cx="84" cy="240"/>
            </a:xfrm>
          </p:grpSpPr>
          <p:sp>
            <p:nvSpPr>
              <p:cNvPr id="13" name="Line 62"/>
              <p:cNvSpPr>
                <a:spLocks noChangeShapeType="1"/>
              </p:cNvSpPr>
              <p:nvPr/>
            </p:nvSpPr>
            <p:spPr bwMode="auto">
              <a:xfrm>
                <a:off x="2610"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sz="2000">
                  <a:latin typeface="Times New Roman" pitchFamily="18" charset="0"/>
                  <a:cs typeface="Times New Roman" pitchFamily="18" charset="0"/>
                </a:endParaRPr>
              </a:p>
            </p:txBody>
          </p:sp>
          <p:sp>
            <p:nvSpPr>
              <p:cNvPr id="14" name="Line 63"/>
              <p:cNvSpPr>
                <a:spLocks noChangeShapeType="1"/>
              </p:cNvSpPr>
              <p:nvPr/>
            </p:nvSpPr>
            <p:spPr bwMode="auto">
              <a:xfrm>
                <a:off x="2659"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sz="2000">
                  <a:latin typeface="Times New Roman" pitchFamily="18" charset="0"/>
                  <a:cs typeface="Times New Roman" pitchFamily="18" charset="0"/>
                </a:endParaRPr>
              </a:p>
            </p:txBody>
          </p:sp>
          <p:sp>
            <p:nvSpPr>
              <p:cNvPr id="17" name="Line 64"/>
              <p:cNvSpPr>
                <a:spLocks noChangeShapeType="1"/>
              </p:cNvSpPr>
              <p:nvPr/>
            </p:nvSpPr>
            <p:spPr bwMode="auto">
              <a:xfrm>
                <a:off x="2694"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sz="2000">
                  <a:latin typeface="Times New Roman" pitchFamily="18" charset="0"/>
                  <a:cs typeface="Times New Roman" pitchFamily="18" charset="0"/>
                </a:endParaRPr>
              </a:p>
            </p:txBody>
          </p:sp>
        </p:grpSp>
      </p:grpSp>
      <p:sp>
        <p:nvSpPr>
          <p:cNvPr id="21" name="Text Box 65"/>
          <p:cNvSpPr txBox="1">
            <a:spLocks noChangeArrowheads="1"/>
          </p:cNvSpPr>
          <p:nvPr/>
        </p:nvSpPr>
        <p:spPr bwMode="auto">
          <a:xfrm>
            <a:off x="1268422" y="4071837"/>
            <a:ext cx="69786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400" b="1" dirty="0">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Do </a:t>
            </a:r>
            <a:r>
              <a:rPr lang="en-US" altLang="vi-VN" sz="2400" b="1" dirty="0" err="1">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kết</a:t>
            </a:r>
            <a:r>
              <a:rPr lang="en-US" altLang="vi-VN" sz="2400" b="1" dirty="0">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400" b="1" dirty="0" err="1">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cặp</a:t>
            </a:r>
            <a:r>
              <a:rPr lang="en-US" altLang="vi-VN" sz="2400" b="1" dirty="0">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400" b="1" dirty="0" err="1">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không</a:t>
            </a:r>
            <a:r>
              <a:rPr lang="en-US" altLang="vi-VN" sz="2400" b="1" dirty="0">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400" b="1" dirty="0" err="1">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hợp</a:t>
            </a:r>
            <a:r>
              <a:rPr lang="en-US" altLang="vi-VN" sz="2400" b="1" dirty="0">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400" b="1" dirty="0" err="1">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đôi</a:t>
            </a:r>
            <a:r>
              <a:rPr lang="en-US" altLang="vi-VN" sz="2400" b="1" dirty="0">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400" b="1" dirty="0" err="1">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trong</a:t>
            </a:r>
            <a:r>
              <a:rPr lang="en-US" altLang="vi-VN" sz="2400" b="1" dirty="0">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400" b="1" dirty="0" err="1">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nhân</a:t>
            </a:r>
            <a:r>
              <a:rPr lang="en-US" altLang="vi-VN" sz="2400" b="1" dirty="0">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400" b="1" dirty="0" err="1">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đôi</a:t>
            </a:r>
            <a:r>
              <a:rPr lang="en-US" altLang="vi-VN" sz="2400" b="1" dirty="0">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 ADN</a:t>
            </a:r>
          </a:p>
        </p:txBody>
      </p:sp>
      <p:cxnSp>
        <p:nvCxnSpPr>
          <p:cNvPr id="22" name="Straight Connector 21"/>
          <p:cNvCxnSpPr>
            <a:endCxn id="3" idx="1"/>
          </p:cNvCxnSpPr>
          <p:nvPr/>
        </p:nvCxnSpPr>
        <p:spPr>
          <a:xfrm flipV="1">
            <a:off x="2652713" y="2789397"/>
            <a:ext cx="1638300" cy="7822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3"/>
          </p:cNvCxnSpPr>
          <p:nvPr/>
        </p:nvCxnSpPr>
        <p:spPr>
          <a:xfrm>
            <a:off x="2628900" y="3593068"/>
            <a:ext cx="1062038" cy="37861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 idx="3"/>
          </p:cNvCxnSpPr>
          <p:nvPr/>
        </p:nvCxnSpPr>
        <p:spPr>
          <a:xfrm flipV="1">
            <a:off x="4757738" y="2356009"/>
            <a:ext cx="1479947" cy="433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3" idx="3"/>
            <a:endCxn id="8" idx="1"/>
          </p:cNvCxnSpPr>
          <p:nvPr/>
        </p:nvCxnSpPr>
        <p:spPr>
          <a:xfrm>
            <a:off x="4757738" y="2789396"/>
            <a:ext cx="1914525" cy="7846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3093244" y="3285887"/>
            <a:ext cx="11320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000">
                <a:latin typeface="Times New Roman" panose="02020603050405020304" pitchFamily="18" charset="0"/>
                <a:cs typeface="Times New Roman" panose="02020603050405020304" pitchFamily="18" charset="0"/>
              </a:rPr>
              <a:t>Nhân đôi</a:t>
            </a:r>
          </a:p>
        </p:txBody>
      </p:sp>
      <p:sp>
        <p:nvSpPr>
          <p:cNvPr id="27" name="TextBox 26"/>
          <p:cNvSpPr txBox="1">
            <a:spLocks noChangeArrowheads="1"/>
          </p:cNvSpPr>
          <p:nvPr/>
        </p:nvSpPr>
        <p:spPr bwMode="auto">
          <a:xfrm>
            <a:off x="5337573" y="2646522"/>
            <a:ext cx="11320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000">
                <a:latin typeface="Times New Roman" panose="02020603050405020304" pitchFamily="18" charset="0"/>
                <a:cs typeface="Times New Roman" panose="02020603050405020304" pitchFamily="18" charset="0"/>
              </a:rPr>
              <a:t>Nhân đôi</a:t>
            </a:r>
          </a:p>
        </p:txBody>
      </p:sp>
      <p:sp>
        <p:nvSpPr>
          <p:cNvPr id="17421" name="TextBox 27"/>
          <p:cNvSpPr txBox="1">
            <a:spLocks noChangeArrowheads="1"/>
          </p:cNvSpPr>
          <p:nvPr/>
        </p:nvSpPr>
        <p:spPr bwMode="auto">
          <a:xfrm>
            <a:off x="431800" y="1416131"/>
            <a:ext cx="85766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400" dirty="0" err="1">
                <a:solidFill>
                  <a:srgbClr val="FF0000"/>
                </a:solidFill>
                <a:latin typeface="Times New Roman" panose="02020603050405020304" pitchFamily="18" charset="0"/>
                <a:cs typeface="Times New Roman" panose="02020603050405020304" pitchFamily="18" charset="0"/>
              </a:rPr>
              <a:t>Ví</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dụ</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Guanin</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dạng</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hiếm</a:t>
            </a:r>
            <a:r>
              <a:rPr lang="en-US" altLang="vi-VN" sz="2400" dirty="0">
                <a:solidFill>
                  <a:srgbClr val="FF0000"/>
                </a:solidFill>
                <a:latin typeface="Times New Roman" panose="02020603050405020304" pitchFamily="18" charset="0"/>
                <a:cs typeface="Times New Roman" panose="02020603050405020304" pitchFamily="18" charset="0"/>
              </a:rPr>
              <a:t> (G*) </a:t>
            </a:r>
            <a:r>
              <a:rPr lang="en-US" altLang="vi-VN" sz="2400" dirty="0" err="1">
                <a:solidFill>
                  <a:srgbClr val="FF0000"/>
                </a:solidFill>
                <a:latin typeface="Times New Roman" panose="02020603050405020304" pitchFamily="18" charset="0"/>
                <a:cs typeface="Times New Roman" panose="02020603050405020304" pitchFamily="18" charset="0"/>
              </a:rPr>
              <a:t>kết</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cặp</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với</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Timin</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trong</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quá</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trình</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nhân</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đôi</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tạo</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nên</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đột</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biến</a:t>
            </a:r>
            <a:r>
              <a:rPr lang="en-US" altLang="vi-VN" sz="2400" dirty="0">
                <a:solidFill>
                  <a:srgbClr val="FF0000"/>
                </a:solidFill>
                <a:latin typeface="Times New Roman" panose="02020603050405020304" pitchFamily="18" charset="0"/>
                <a:cs typeface="Times New Roman" panose="02020603050405020304" pitchFamily="18" charset="0"/>
              </a:rPr>
              <a:t> G-X </a:t>
            </a:r>
            <a:r>
              <a:rPr lang="en-US" alt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2400" dirty="0">
                <a:solidFill>
                  <a:srgbClr val="FF0000"/>
                </a:solidFill>
                <a:latin typeface="Times New Roman" panose="02020603050405020304" pitchFamily="18" charset="0"/>
                <a:cs typeface="Times New Roman" panose="02020603050405020304" pitchFamily="18" charset="0"/>
              </a:rPr>
              <a:t> A-T</a:t>
            </a:r>
          </a:p>
        </p:txBody>
      </p:sp>
      <p:sp>
        <p:nvSpPr>
          <p:cNvPr id="17422" name="Rectangle 31"/>
          <p:cNvSpPr>
            <a:spLocks noChangeArrowheads="1"/>
          </p:cNvSpPr>
          <p:nvPr/>
        </p:nvSpPr>
        <p:spPr bwMode="auto">
          <a:xfrm>
            <a:off x="1600200" y="4114800"/>
            <a:ext cx="56578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vi-VN" altLang="vi-VN" sz="2000">
              <a:latin typeface="Times New Roman" panose="02020603050405020304" pitchFamily="18" charset="0"/>
              <a:cs typeface="Times New Roman" panose="02020603050405020304" pitchFamily="18" charset="0"/>
            </a:endParaRPr>
          </a:p>
        </p:txBody>
      </p:sp>
      <p:grpSp>
        <p:nvGrpSpPr>
          <p:cNvPr id="28" name="Group 59"/>
          <p:cNvGrpSpPr>
            <a:grpSpLocks/>
          </p:cNvGrpSpPr>
          <p:nvPr/>
        </p:nvGrpSpPr>
        <p:grpSpPr bwMode="auto">
          <a:xfrm>
            <a:off x="2171700" y="3193018"/>
            <a:ext cx="471488" cy="757238"/>
            <a:chOff x="2400" y="3000"/>
            <a:chExt cx="384" cy="624"/>
          </a:xfrm>
        </p:grpSpPr>
        <p:sp>
          <p:nvSpPr>
            <p:cNvPr id="29" name="Rectangle 60"/>
            <p:cNvSpPr>
              <a:spLocks noChangeArrowheads="1"/>
            </p:cNvSpPr>
            <p:nvPr/>
          </p:nvSpPr>
          <p:spPr bwMode="auto">
            <a:xfrm>
              <a:off x="2400" y="3000"/>
              <a:ext cx="384" cy="624"/>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en-US" sz="2000" dirty="0">
                  <a:latin typeface="Times New Roman" pitchFamily="18" charset="0"/>
                  <a:cs typeface="Times New Roman" pitchFamily="18" charset="0"/>
                </a:rPr>
                <a:t>G</a:t>
              </a:r>
              <a:r>
                <a:rPr lang="en-US" sz="2000" baseline="30000" dirty="0">
                  <a:latin typeface="Times New Roman" pitchFamily="18" charset="0"/>
                  <a:cs typeface="Times New Roman" pitchFamily="18" charset="0"/>
                </a:rPr>
                <a:t>*</a:t>
              </a:r>
            </a:p>
            <a:p>
              <a:pPr algn="ctr">
                <a:defRPr/>
              </a:pPr>
              <a:endParaRPr lang="en-US" sz="2000" baseline="30000" dirty="0">
                <a:latin typeface="Times New Roman" pitchFamily="18" charset="0"/>
                <a:cs typeface="Times New Roman" pitchFamily="18" charset="0"/>
              </a:endParaRPr>
            </a:p>
            <a:p>
              <a:pPr algn="ctr">
                <a:defRPr/>
              </a:pPr>
              <a:r>
                <a:rPr lang="en-US" sz="2000" dirty="0">
                  <a:latin typeface="Times New Roman" pitchFamily="18" charset="0"/>
                  <a:cs typeface="Times New Roman" pitchFamily="18" charset="0"/>
                </a:rPr>
                <a:t>X</a:t>
              </a:r>
            </a:p>
          </p:txBody>
        </p:sp>
        <p:grpSp>
          <p:nvGrpSpPr>
            <p:cNvPr id="17434" name="Group 61"/>
            <p:cNvGrpSpPr>
              <a:grpSpLocks/>
            </p:cNvGrpSpPr>
            <p:nvPr/>
          </p:nvGrpSpPr>
          <p:grpSpPr bwMode="auto">
            <a:xfrm>
              <a:off x="2526" y="3192"/>
              <a:ext cx="84" cy="240"/>
              <a:chOff x="2610" y="3120"/>
              <a:chExt cx="84" cy="240"/>
            </a:xfrm>
          </p:grpSpPr>
          <p:sp>
            <p:nvSpPr>
              <p:cNvPr id="30" name="Line 62"/>
              <p:cNvSpPr>
                <a:spLocks noChangeShapeType="1"/>
              </p:cNvSpPr>
              <p:nvPr/>
            </p:nvSpPr>
            <p:spPr bwMode="auto">
              <a:xfrm>
                <a:off x="2610"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sz="2000">
                  <a:latin typeface="Times New Roman" pitchFamily="18" charset="0"/>
                  <a:cs typeface="Times New Roman" pitchFamily="18" charset="0"/>
                </a:endParaRPr>
              </a:p>
            </p:txBody>
          </p:sp>
          <p:sp>
            <p:nvSpPr>
              <p:cNvPr id="31" name="Line 63"/>
              <p:cNvSpPr>
                <a:spLocks noChangeShapeType="1"/>
              </p:cNvSpPr>
              <p:nvPr/>
            </p:nvSpPr>
            <p:spPr bwMode="auto">
              <a:xfrm>
                <a:off x="2659"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sz="2000">
                  <a:latin typeface="Times New Roman" pitchFamily="18" charset="0"/>
                  <a:cs typeface="Times New Roman" pitchFamily="18" charset="0"/>
                </a:endParaRPr>
              </a:p>
            </p:txBody>
          </p:sp>
          <p:sp>
            <p:nvSpPr>
              <p:cNvPr id="20480" name="Line 64"/>
              <p:cNvSpPr>
                <a:spLocks noChangeShapeType="1"/>
              </p:cNvSpPr>
              <p:nvPr/>
            </p:nvSpPr>
            <p:spPr bwMode="auto">
              <a:xfrm>
                <a:off x="2694"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sz="2000">
                  <a:latin typeface="Times New Roman" pitchFamily="18" charset="0"/>
                  <a:cs typeface="Times New Roman" pitchFamily="18" charset="0"/>
                </a:endParaRPr>
              </a:p>
            </p:txBody>
          </p:sp>
        </p:grpSp>
      </p:grpSp>
      <p:grpSp>
        <p:nvGrpSpPr>
          <p:cNvPr id="20481" name="Group 59"/>
          <p:cNvGrpSpPr>
            <a:grpSpLocks/>
          </p:cNvGrpSpPr>
          <p:nvPr/>
        </p:nvGrpSpPr>
        <p:grpSpPr bwMode="auto">
          <a:xfrm>
            <a:off x="1257300" y="3193018"/>
            <a:ext cx="471488" cy="757238"/>
            <a:chOff x="2400" y="3000"/>
            <a:chExt cx="384" cy="624"/>
          </a:xfrm>
        </p:grpSpPr>
        <p:sp>
          <p:nvSpPr>
            <p:cNvPr id="16" name="Rectangle 60"/>
            <p:cNvSpPr>
              <a:spLocks noChangeArrowheads="1"/>
            </p:cNvSpPr>
            <p:nvPr/>
          </p:nvSpPr>
          <p:spPr bwMode="auto">
            <a:xfrm>
              <a:off x="2400" y="3000"/>
              <a:ext cx="384" cy="624"/>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eaLnBrk="1" hangingPunct="1">
                <a:defRPr/>
              </a:pPr>
              <a:r>
                <a:rPr lang="en-US" sz="2000">
                  <a:solidFill>
                    <a:srgbClr val="FFFFFF"/>
                  </a:solidFill>
                  <a:latin typeface="Times New Roman" pitchFamily="18" charset="0"/>
                  <a:cs typeface="Times New Roman" pitchFamily="18" charset="0"/>
                </a:rPr>
                <a:t>G</a:t>
              </a:r>
              <a:endParaRPr lang="en-US" sz="2000" baseline="30000">
                <a:solidFill>
                  <a:srgbClr val="FFFFFF"/>
                </a:solidFill>
                <a:latin typeface="Times New Roman" pitchFamily="18" charset="0"/>
                <a:cs typeface="Times New Roman" pitchFamily="18" charset="0"/>
              </a:endParaRPr>
            </a:p>
            <a:p>
              <a:pPr eaLnBrk="1" hangingPunct="1">
                <a:defRPr/>
              </a:pPr>
              <a:endParaRPr lang="en-US" sz="2000" baseline="30000">
                <a:solidFill>
                  <a:srgbClr val="FFFFFF"/>
                </a:solidFill>
                <a:latin typeface="Times New Roman" pitchFamily="18" charset="0"/>
                <a:cs typeface="Times New Roman" pitchFamily="18" charset="0"/>
              </a:endParaRPr>
            </a:p>
            <a:p>
              <a:pPr eaLnBrk="1" hangingPunct="1">
                <a:defRPr/>
              </a:pPr>
              <a:r>
                <a:rPr lang="en-US" sz="2000">
                  <a:solidFill>
                    <a:srgbClr val="FFFFFF"/>
                  </a:solidFill>
                  <a:latin typeface="Times New Roman" pitchFamily="18" charset="0"/>
                  <a:cs typeface="Times New Roman" pitchFamily="18" charset="0"/>
                </a:rPr>
                <a:t>X</a:t>
              </a:r>
            </a:p>
          </p:txBody>
        </p:sp>
        <p:grpSp>
          <p:nvGrpSpPr>
            <p:cNvPr id="17429" name="Group 61"/>
            <p:cNvGrpSpPr>
              <a:grpSpLocks/>
            </p:cNvGrpSpPr>
            <p:nvPr/>
          </p:nvGrpSpPr>
          <p:grpSpPr bwMode="auto">
            <a:xfrm>
              <a:off x="2526" y="3192"/>
              <a:ext cx="84" cy="240"/>
              <a:chOff x="2610" y="3120"/>
              <a:chExt cx="84" cy="240"/>
            </a:xfrm>
          </p:grpSpPr>
          <p:sp>
            <p:nvSpPr>
              <p:cNvPr id="18" name="Line 62"/>
              <p:cNvSpPr>
                <a:spLocks noChangeShapeType="1"/>
              </p:cNvSpPr>
              <p:nvPr/>
            </p:nvSpPr>
            <p:spPr bwMode="auto">
              <a:xfrm>
                <a:off x="2610"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sz="2000">
                  <a:latin typeface="Times New Roman" pitchFamily="18" charset="0"/>
                  <a:cs typeface="Times New Roman" pitchFamily="18" charset="0"/>
                </a:endParaRPr>
              </a:p>
            </p:txBody>
          </p:sp>
          <p:sp>
            <p:nvSpPr>
              <p:cNvPr id="19" name="Line 63"/>
              <p:cNvSpPr>
                <a:spLocks noChangeShapeType="1"/>
              </p:cNvSpPr>
              <p:nvPr/>
            </p:nvSpPr>
            <p:spPr bwMode="auto">
              <a:xfrm>
                <a:off x="2659"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sz="2000">
                  <a:latin typeface="Times New Roman" pitchFamily="18" charset="0"/>
                  <a:cs typeface="Times New Roman" pitchFamily="18" charset="0"/>
                </a:endParaRPr>
              </a:p>
            </p:txBody>
          </p:sp>
          <p:sp>
            <p:nvSpPr>
              <p:cNvPr id="20" name="Line 64"/>
              <p:cNvSpPr>
                <a:spLocks noChangeShapeType="1"/>
              </p:cNvSpPr>
              <p:nvPr/>
            </p:nvSpPr>
            <p:spPr bwMode="auto">
              <a:xfrm>
                <a:off x="2694"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sz="2000">
                  <a:latin typeface="Times New Roman" pitchFamily="18" charset="0"/>
                  <a:cs typeface="Times New Roman" pitchFamily="18" charset="0"/>
                </a:endParaRPr>
              </a:p>
            </p:txBody>
          </p:sp>
        </p:grpSp>
      </p:grpSp>
      <p:sp>
        <p:nvSpPr>
          <p:cNvPr id="17425" name="Line 45"/>
          <p:cNvSpPr>
            <a:spLocks noChangeShapeType="1"/>
          </p:cNvSpPr>
          <p:nvPr/>
        </p:nvSpPr>
        <p:spPr bwMode="auto">
          <a:xfrm>
            <a:off x="1771650" y="3593068"/>
            <a:ext cx="400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20527" name="Rectangle 47"/>
          <p:cNvSpPr>
            <a:spLocks noChangeArrowheads="1"/>
          </p:cNvSpPr>
          <p:nvPr/>
        </p:nvSpPr>
        <p:spPr bwMode="auto">
          <a:xfrm>
            <a:off x="431800" y="4629149"/>
            <a:ext cx="7054850" cy="35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400" dirty="0">
                <a:latin typeface="Times New Roman" panose="02020603050405020304" pitchFamily="18" charset="0"/>
                <a:cs typeface="Times New Roman" panose="02020603050405020304" pitchFamily="18" charset="0"/>
              </a:rPr>
              <a:t>=&gt; ĐBG </a:t>
            </a:r>
            <a:r>
              <a:rPr lang="en-US" altLang="vi-VN" sz="2400" dirty="0" err="1">
                <a:latin typeface="Times New Roman" panose="02020603050405020304" pitchFamily="18" charset="0"/>
                <a:cs typeface="Times New Roman" panose="02020603050405020304" pitchFamily="18" charset="0"/>
              </a:rPr>
              <a:t>chỉ</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xảy</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ra</a:t>
            </a:r>
            <a:r>
              <a:rPr lang="en-US" altLang="vi-VN" sz="2400" dirty="0">
                <a:latin typeface="Times New Roman" panose="02020603050405020304" pitchFamily="18" charset="0"/>
                <a:cs typeface="Times New Roman" panose="02020603050405020304" pitchFamily="18" charset="0"/>
              </a:rPr>
              <a:t> qua </a:t>
            </a:r>
            <a:r>
              <a:rPr lang="en-US" altLang="vi-VN" sz="2400" dirty="0" err="1">
                <a:latin typeface="Times New Roman" panose="02020603050405020304" pitchFamily="18" charset="0"/>
                <a:cs typeface="Times New Roman" panose="02020603050405020304" pitchFamily="18" charset="0"/>
              </a:rPr>
              <a:t>ít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nhất</a:t>
            </a:r>
            <a:r>
              <a:rPr lang="en-US" altLang="vi-VN" sz="2400" dirty="0">
                <a:latin typeface="Times New Roman" panose="02020603050405020304" pitchFamily="18" charset="0"/>
                <a:cs typeface="Times New Roman" panose="02020603050405020304" pitchFamily="18" charset="0"/>
              </a:rPr>
              <a:t> 2 </a:t>
            </a:r>
            <a:r>
              <a:rPr lang="en-US" altLang="vi-VN" sz="2400" dirty="0" err="1">
                <a:latin typeface="Times New Roman" panose="02020603050405020304" pitchFamily="18" charset="0"/>
                <a:cs typeface="Times New Roman" panose="02020603050405020304" pitchFamily="18" charset="0"/>
              </a:rPr>
              <a:t>lần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nhân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đôi</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của</a:t>
            </a:r>
            <a:r>
              <a:rPr lang="en-US" altLang="vi-VN" sz="2400" dirty="0">
                <a:latin typeface="Times New Roman" panose="02020603050405020304" pitchFamily="18" charset="0"/>
                <a:cs typeface="Times New Roman" panose="02020603050405020304" pitchFamily="18" charset="0"/>
              </a:rPr>
              <a:t> ADN</a:t>
            </a:r>
          </a:p>
        </p:txBody>
      </p:sp>
      <p:sp>
        <p:nvSpPr>
          <p:cNvPr id="45" name="Rectangle 4"/>
          <p:cNvSpPr>
            <a:spLocks noChangeArrowheads="1"/>
          </p:cNvSpPr>
          <p:nvPr/>
        </p:nvSpPr>
        <p:spPr bwMode="auto">
          <a:xfrm>
            <a:off x="165101" y="133350"/>
            <a:ext cx="88433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b="1" dirty="0">
                <a:solidFill>
                  <a:srgbClr val="0070C0"/>
                </a:solidFill>
                <a:latin typeface="Times New Roman" pitchFamily="18" charset="0"/>
                <a:cs typeface="Times New Roman" pitchFamily="18" charset="0"/>
              </a:rPr>
              <a:t>II. NGUYÊN NHÂN VÀ CƠ CHẾ PHÁT SINH  ĐỘT BIẾN GEN</a:t>
            </a:r>
            <a:endParaRPr lang="en-US" sz="2400" b="1" dirty="0">
              <a:solidFill>
                <a:srgbClr val="0070C0"/>
              </a:solidFill>
              <a:latin typeface="Times New Roman" pitchFamily="18" charset="0"/>
              <a:cs typeface="Times New Roman" pitchFamily="18" charset="0"/>
            </a:endParaRPr>
          </a:p>
        </p:txBody>
      </p:sp>
      <p:sp>
        <p:nvSpPr>
          <p:cNvPr id="46" name="Rectangle 5"/>
          <p:cNvSpPr>
            <a:spLocks noChangeArrowheads="1"/>
          </p:cNvSpPr>
          <p:nvPr/>
        </p:nvSpPr>
        <p:spPr bwMode="auto">
          <a:xfrm>
            <a:off x="508017" y="544599"/>
            <a:ext cx="23503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b="1" dirty="0">
                <a:solidFill>
                  <a:srgbClr val="0070C0"/>
                </a:solidFill>
                <a:latin typeface="Times New Roman" pitchFamily="18" charset="0"/>
                <a:cs typeface="Times New Roman" pitchFamily="18" charset="0"/>
              </a:rPr>
              <a:t>1. Nguyên nhân:</a:t>
            </a:r>
            <a:endParaRPr lang="en-US" sz="2400" b="1" dirty="0">
              <a:solidFill>
                <a:srgbClr val="0070C0"/>
              </a:solidFill>
              <a:latin typeface="Times New Roman" pitchFamily="18" charset="0"/>
              <a:cs typeface="Times New Roman" pitchFamily="18" charset="0"/>
            </a:endParaRPr>
          </a:p>
        </p:txBody>
      </p:sp>
      <p:sp>
        <p:nvSpPr>
          <p:cNvPr id="47" name="Rectangle 8"/>
          <p:cNvSpPr>
            <a:spLocks noChangeArrowheads="1"/>
          </p:cNvSpPr>
          <p:nvPr/>
        </p:nvSpPr>
        <p:spPr bwMode="auto">
          <a:xfrm>
            <a:off x="431800" y="949971"/>
            <a:ext cx="449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pt-BR" sz="2400" b="1" dirty="0">
                <a:solidFill>
                  <a:srgbClr val="0070C0"/>
                </a:solidFill>
                <a:latin typeface="Times New Roman" pitchFamily="18" charset="0"/>
                <a:cs typeface="Times New Roman" pitchFamily="18" charset="0"/>
              </a:rPr>
              <a:t>2. Cơ chế phát sinh đột biến gen</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8342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5101" y="133350"/>
            <a:ext cx="88433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b="1" dirty="0">
                <a:solidFill>
                  <a:srgbClr val="0070C0"/>
                </a:solidFill>
                <a:latin typeface="Times New Roman" pitchFamily="18" charset="0"/>
                <a:cs typeface="Times New Roman" pitchFamily="18" charset="0"/>
              </a:rPr>
              <a:t>II. NGUYÊN NHÂN VÀ CƠ CHẾ PHÁT SINH  ĐỘT BIẾN GEN</a:t>
            </a:r>
            <a:endParaRPr lang="en-US" sz="2400" b="1" dirty="0">
              <a:solidFill>
                <a:srgbClr val="0070C0"/>
              </a:solidFill>
              <a:latin typeface="Times New Roman" pitchFamily="18" charset="0"/>
              <a:cs typeface="Times New Roman" pitchFamily="18" charset="0"/>
            </a:endParaRPr>
          </a:p>
        </p:txBody>
      </p:sp>
      <p:sp>
        <p:nvSpPr>
          <p:cNvPr id="4" name="Rectangle 5"/>
          <p:cNvSpPr>
            <a:spLocks noChangeArrowheads="1"/>
          </p:cNvSpPr>
          <p:nvPr/>
        </p:nvSpPr>
        <p:spPr bwMode="auto">
          <a:xfrm>
            <a:off x="508017" y="544599"/>
            <a:ext cx="23503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b="1" dirty="0">
                <a:solidFill>
                  <a:srgbClr val="0070C0"/>
                </a:solidFill>
                <a:latin typeface="Times New Roman" pitchFamily="18" charset="0"/>
                <a:cs typeface="Times New Roman" pitchFamily="18" charset="0"/>
              </a:rPr>
              <a:t>1. Nguyên nhân:</a:t>
            </a:r>
            <a:endParaRPr lang="en-US" sz="2400" b="1" dirty="0">
              <a:solidFill>
                <a:srgbClr val="0070C0"/>
              </a:solidFill>
              <a:latin typeface="Times New Roman" pitchFamily="18" charset="0"/>
              <a:cs typeface="Times New Roman" pitchFamily="18" charset="0"/>
            </a:endParaRPr>
          </a:p>
        </p:txBody>
      </p:sp>
      <p:sp>
        <p:nvSpPr>
          <p:cNvPr id="5" name="Rectangle 8"/>
          <p:cNvSpPr>
            <a:spLocks noChangeArrowheads="1"/>
          </p:cNvSpPr>
          <p:nvPr/>
        </p:nvSpPr>
        <p:spPr bwMode="auto">
          <a:xfrm>
            <a:off x="431800" y="949971"/>
            <a:ext cx="449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pt-BR" sz="2400" b="1" dirty="0">
                <a:solidFill>
                  <a:srgbClr val="0070C0"/>
                </a:solidFill>
                <a:latin typeface="Times New Roman" pitchFamily="18" charset="0"/>
                <a:cs typeface="Times New Roman" pitchFamily="18" charset="0"/>
              </a:rPr>
              <a:t>2. Cơ chế phát sinh đột biến gen</a:t>
            </a:r>
            <a:endParaRPr lang="en-US" sz="2400" dirty="0">
              <a:solidFill>
                <a:srgbClr val="0070C0"/>
              </a:solidFill>
              <a:latin typeface="Times New Roman" pitchFamily="18" charset="0"/>
              <a:cs typeface="Times New Roman" pitchFamily="18" charset="0"/>
            </a:endParaRPr>
          </a:p>
        </p:txBody>
      </p:sp>
      <p:sp>
        <p:nvSpPr>
          <p:cNvPr id="6" name="Rectangle 8"/>
          <p:cNvSpPr>
            <a:spLocks noChangeArrowheads="1"/>
          </p:cNvSpPr>
          <p:nvPr/>
        </p:nvSpPr>
        <p:spPr bwMode="auto">
          <a:xfrm>
            <a:off x="279400" y="1309985"/>
            <a:ext cx="62983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pt-BR" sz="2400" b="1" i="1" dirty="0">
                <a:solidFill>
                  <a:srgbClr val="0070C0"/>
                </a:solidFill>
                <a:latin typeface="Times New Roman" pitchFamily="18" charset="0"/>
                <a:cs typeface="Times New Roman" pitchFamily="18" charset="0"/>
              </a:rPr>
              <a:t>a. Sự kết cặp </a:t>
            </a:r>
            <a:r>
              <a:rPr lang="pt-BR" sz="2400" b="1" i="1" dirty="0">
                <a:solidFill>
                  <a:srgbClr val="FF9900"/>
                </a:solidFill>
                <a:latin typeface="Times New Roman" pitchFamily="18" charset="0"/>
                <a:cs typeface="Times New Roman" pitchFamily="18" charset="0"/>
              </a:rPr>
              <a:t>không đúng </a:t>
            </a:r>
            <a:r>
              <a:rPr lang="pt-BR" sz="2400" b="1" i="1" dirty="0">
                <a:solidFill>
                  <a:srgbClr val="0070C0"/>
                </a:solidFill>
                <a:latin typeface="Times New Roman" pitchFamily="18" charset="0"/>
                <a:cs typeface="Times New Roman" pitchFamily="18" charset="0"/>
              </a:rPr>
              <a:t>trong nhân đôi ADN</a:t>
            </a:r>
            <a:endParaRPr lang="en-US" sz="2400" b="1" i="1" dirty="0">
              <a:solidFill>
                <a:srgbClr val="0070C0"/>
              </a:solidFill>
              <a:latin typeface="Times New Roman" pitchFamily="18" charset="0"/>
              <a:cs typeface="Times New Roman" pitchFamily="18" charset="0"/>
            </a:endParaRPr>
          </a:p>
        </p:txBody>
      </p:sp>
      <p:grpSp>
        <p:nvGrpSpPr>
          <p:cNvPr id="50" name="Group 49"/>
          <p:cNvGrpSpPr/>
          <p:nvPr/>
        </p:nvGrpSpPr>
        <p:grpSpPr>
          <a:xfrm>
            <a:off x="1981200" y="3446652"/>
            <a:ext cx="685800" cy="1282006"/>
            <a:chOff x="1981200" y="3446646"/>
            <a:chExt cx="685800" cy="1282006"/>
          </a:xfrm>
        </p:grpSpPr>
        <p:sp>
          <p:nvSpPr>
            <p:cNvPr id="8" name="Rectangle 10"/>
            <p:cNvSpPr>
              <a:spLocks noChangeArrowheads="1"/>
            </p:cNvSpPr>
            <p:nvPr/>
          </p:nvSpPr>
          <p:spPr bwMode="auto">
            <a:xfrm>
              <a:off x="1981200" y="3446646"/>
              <a:ext cx="685800" cy="120015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 name="Group 15"/>
            <p:cNvGrpSpPr>
              <a:grpSpLocks/>
            </p:cNvGrpSpPr>
            <p:nvPr/>
          </p:nvGrpSpPr>
          <p:grpSpPr bwMode="auto">
            <a:xfrm>
              <a:off x="2222500" y="3903846"/>
              <a:ext cx="76200" cy="285750"/>
              <a:chOff x="2784" y="3024"/>
              <a:chExt cx="48" cy="240"/>
            </a:xfrm>
          </p:grpSpPr>
          <p:sp>
            <p:nvSpPr>
              <p:cNvPr id="28" name="Line 12"/>
              <p:cNvSpPr>
                <a:spLocks noChangeShapeType="1"/>
              </p:cNvSpPr>
              <p:nvPr/>
            </p:nvSpPr>
            <p:spPr bwMode="auto">
              <a:xfrm>
                <a:off x="2784" y="3024"/>
                <a:ext cx="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3"/>
              <p:cNvSpPr>
                <a:spLocks noChangeShapeType="1"/>
              </p:cNvSpPr>
              <p:nvPr/>
            </p:nvSpPr>
            <p:spPr bwMode="auto">
              <a:xfrm>
                <a:off x="2832" y="3024"/>
                <a:ext cx="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Text Box 16"/>
            <p:cNvSpPr txBox="1">
              <a:spLocks noChangeArrowheads="1"/>
            </p:cNvSpPr>
            <p:nvPr/>
          </p:nvSpPr>
          <p:spPr bwMode="auto">
            <a:xfrm>
              <a:off x="2105025" y="4266987"/>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T</a:t>
              </a:r>
            </a:p>
          </p:txBody>
        </p:sp>
        <p:sp>
          <p:nvSpPr>
            <p:cNvPr id="11" name="Text Box 17"/>
            <p:cNvSpPr txBox="1">
              <a:spLocks noChangeArrowheads="1"/>
            </p:cNvSpPr>
            <p:nvPr/>
          </p:nvSpPr>
          <p:spPr bwMode="auto">
            <a:xfrm>
              <a:off x="2079625" y="3495462"/>
              <a:ext cx="527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6600"/>
                  </a:solidFill>
                </a:rPr>
                <a:t>A*</a:t>
              </a:r>
            </a:p>
          </p:txBody>
        </p:sp>
      </p:grpSp>
      <p:grpSp>
        <p:nvGrpSpPr>
          <p:cNvPr id="51" name="Group 50"/>
          <p:cNvGrpSpPr/>
          <p:nvPr/>
        </p:nvGrpSpPr>
        <p:grpSpPr>
          <a:xfrm>
            <a:off x="4241800" y="2760852"/>
            <a:ext cx="685800" cy="1282006"/>
            <a:chOff x="4241800" y="2760846"/>
            <a:chExt cx="685800" cy="1282006"/>
          </a:xfrm>
        </p:grpSpPr>
        <p:sp>
          <p:nvSpPr>
            <p:cNvPr id="17" name="Rectangle 25"/>
            <p:cNvSpPr>
              <a:spLocks noChangeArrowheads="1"/>
            </p:cNvSpPr>
            <p:nvPr/>
          </p:nvSpPr>
          <p:spPr bwMode="auto">
            <a:xfrm>
              <a:off x="4241800" y="2760846"/>
              <a:ext cx="685800" cy="120015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 name="Group 26"/>
            <p:cNvGrpSpPr>
              <a:grpSpLocks/>
            </p:cNvGrpSpPr>
            <p:nvPr/>
          </p:nvGrpSpPr>
          <p:grpSpPr bwMode="auto">
            <a:xfrm>
              <a:off x="4483100" y="3218046"/>
              <a:ext cx="152400" cy="285750"/>
              <a:chOff x="2784" y="3024"/>
              <a:chExt cx="96" cy="240"/>
            </a:xfrm>
          </p:grpSpPr>
          <p:sp>
            <p:nvSpPr>
              <p:cNvPr id="25" name="Line 27"/>
              <p:cNvSpPr>
                <a:spLocks noChangeShapeType="1"/>
              </p:cNvSpPr>
              <p:nvPr/>
            </p:nvSpPr>
            <p:spPr bwMode="auto">
              <a:xfrm>
                <a:off x="2784" y="3024"/>
                <a:ext cx="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8"/>
              <p:cNvSpPr>
                <a:spLocks noChangeShapeType="1"/>
              </p:cNvSpPr>
              <p:nvPr/>
            </p:nvSpPr>
            <p:spPr bwMode="auto">
              <a:xfrm>
                <a:off x="2832" y="3024"/>
                <a:ext cx="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9"/>
              <p:cNvSpPr>
                <a:spLocks noChangeShapeType="1"/>
              </p:cNvSpPr>
              <p:nvPr/>
            </p:nvSpPr>
            <p:spPr bwMode="auto">
              <a:xfrm>
                <a:off x="2880" y="3024"/>
                <a:ext cx="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Text Box 30"/>
            <p:cNvSpPr txBox="1">
              <a:spLocks noChangeArrowheads="1"/>
            </p:cNvSpPr>
            <p:nvPr/>
          </p:nvSpPr>
          <p:spPr bwMode="auto">
            <a:xfrm>
              <a:off x="4365625" y="3581187"/>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C00000"/>
                  </a:solidFill>
                </a:rPr>
                <a:t>X</a:t>
              </a:r>
            </a:p>
          </p:txBody>
        </p:sp>
        <p:sp>
          <p:nvSpPr>
            <p:cNvPr id="20" name="Text Box 31"/>
            <p:cNvSpPr txBox="1">
              <a:spLocks noChangeArrowheads="1"/>
            </p:cNvSpPr>
            <p:nvPr/>
          </p:nvSpPr>
          <p:spPr bwMode="auto">
            <a:xfrm>
              <a:off x="4340225" y="2809662"/>
              <a:ext cx="527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6600"/>
                  </a:solidFill>
                </a:rPr>
                <a:t>A*</a:t>
              </a:r>
            </a:p>
          </p:txBody>
        </p:sp>
      </p:grpSp>
      <p:sp>
        <p:nvSpPr>
          <p:cNvPr id="21" name="Line 32"/>
          <p:cNvSpPr>
            <a:spLocks noChangeShapeType="1"/>
          </p:cNvSpPr>
          <p:nvPr/>
        </p:nvSpPr>
        <p:spPr bwMode="auto">
          <a:xfrm flipV="1">
            <a:off x="2679700" y="3322823"/>
            <a:ext cx="1549400" cy="7143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3"/>
          <p:cNvSpPr>
            <a:spLocks noChangeShapeType="1"/>
          </p:cNvSpPr>
          <p:nvPr/>
        </p:nvSpPr>
        <p:spPr bwMode="auto">
          <a:xfrm>
            <a:off x="2679700" y="4056248"/>
            <a:ext cx="1511300" cy="3905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4"/>
          <p:cNvSpPr>
            <a:spLocks noChangeShapeType="1"/>
          </p:cNvSpPr>
          <p:nvPr/>
        </p:nvSpPr>
        <p:spPr bwMode="auto">
          <a:xfrm flipV="1">
            <a:off x="4978401" y="3218046"/>
            <a:ext cx="1727200" cy="45601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5"/>
          <p:cNvSpPr>
            <a:spLocks noChangeShapeType="1"/>
          </p:cNvSpPr>
          <p:nvPr/>
        </p:nvSpPr>
        <p:spPr bwMode="auto">
          <a:xfrm>
            <a:off x="4978401" y="3693106"/>
            <a:ext cx="172720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37"/>
          <p:cNvSpPr txBox="1">
            <a:spLocks noChangeArrowheads="1"/>
          </p:cNvSpPr>
          <p:nvPr/>
        </p:nvSpPr>
        <p:spPr bwMode="auto">
          <a:xfrm>
            <a:off x="0" y="1740753"/>
            <a:ext cx="891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a:latin typeface="Times New Roman" pitchFamily="18" charset="0"/>
                <a:cs typeface="Times New Roman" pitchFamily="18" charset="0"/>
              </a:rPr>
              <a:t>    -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tồn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nucleotit</a:t>
            </a:r>
            <a:r>
              <a:rPr lang="en-US" sz="2400" b="1" dirty="0">
                <a:latin typeface="Times New Roman" pitchFamily="18" charset="0"/>
                <a:cs typeface="Times New Roman" pitchFamily="18" charset="0"/>
              </a:rPr>
              <a:t> </a:t>
            </a:r>
            <a:r>
              <a:rPr lang="en-US" sz="2400" b="1" err="1">
                <a:latin typeface="Times New Roman" pitchFamily="18" charset="0"/>
                <a:cs typeface="Times New Roman" pitchFamily="18" charset="0"/>
              </a:rPr>
              <a:t>hiếm</a:t>
            </a:r>
            <a:r>
              <a:rPr lang="en-US" sz="2400" b="1">
                <a:latin typeface="Times New Roman" pitchFamily="18" charset="0"/>
                <a:cs typeface="Times New Roman" pitchFamily="18" charset="0"/>
              </a:rPr>
              <a:t>           kết </a:t>
            </a:r>
            <a:r>
              <a:rPr lang="en-US" sz="2400" b="1" dirty="0" err="1">
                <a:latin typeface="Times New Roman" pitchFamily="18" charset="0"/>
                <a:cs typeface="Times New Roman" pitchFamily="18" charset="0"/>
              </a:rPr>
              <a:t>cặp</a:t>
            </a:r>
            <a:r>
              <a:rPr lang="en-US" sz="2400" b="1" dirty="0">
                <a:latin typeface="Times New Roman" pitchFamily="18" charset="0"/>
                <a:cs typeface="Times New Roman" pitchFamily="18" charset="0"/>
              </a:rPr>
              <a:t> </a:t>
            </a:r>
            <a:r>
              <a:rPr lang="en-US" sz="2400" b="1" err="1">
                <a:latin typeface="Times New Roman" pitchFamily="18" charset="0"/>
                <a:cs typeface="Times New Roman" pitchFamily="18" charset="0"/>
              </a:rPr>
              <a:t>không</a:t>
            </a:r>
            <a:r>
              <a:rPr lang="en-US" sz="2400" b="1">
                <a:latin typeface="Times New Roman" pitchFamily="18" charset="0"/>
                <a:cs typeface="Times New Roman" pitchFamily="18" charset="0"/>
              </a:rPr>
              <a:t> đúng </a:t>
            </a:r>
          </a:p>
          <a:p>
            <a:r>
              <a:rPr lang="en-US" sz="2400" b="1">
                <a:latin typeface="Times New Roman" pitchFamily="18" charset="0"/>
                <a:cs typeface="Times New Roman" pitchFamily="18" charset="0"/>
              </a:rPr>
              <a:t>                 đột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gen  </a:t>
            </a:r>
          </a:p>
        </p:txBody>
      </p:sp>
      <p:cxnSp>
        <p:nvCxnSpPr>
          <p:cNvPr id="33" name="Straight Arrow Connector 32"/>
          <p:cNvCxnSpPr/>
          <p:nvPr/>
        </p:nvCxnSpPr>
        <p:spPr>
          <a:xfrm>
            <a:off x="5181600" y="1962150"/>
            <a:ext cx="457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06645" y="2328580"/>
            <a:ext cx="546100" cy="74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79695" y="3130826"/>
            <a:ext cx="991776"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Ví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a:t>
            </a:r>
            <a:r>
              <a:rPr lang="en-US" sz="2400" dirty="0">
                <a:latin typeface="Times New Roman" pitchFamily="18" charset="0"/>
                <a:cs typeface="Times New Roman" pitchFamily="18" charset="0"/>
              </a:rPr>
              <a:t>:</a:t>
            </a:r>
          </a:p>
        </p:txBody>
      </p:sp>
      <p:grpSp>
        <p:nvGrpSpPr>
          <p:cNvPr id="53" name="Group 52"/>
          <p:cNvGrpSpPr/>
          <p:nvPr/>
        </p:nvGrpSpPr>
        <p:grpSpPr>
          <a:xfrm>
            <a:off x="6756401" y="3727634"/>
            <a:ext cx="685800" cy="1210568"/>
            <a:chOff x="6756401" y="3727634"/>
            <a:chExt cx="685800" cy="1210568"/>
          </a:xfrm>
        </p:grpSpPr>
        <p:sp>
          <p:nvSpPr>
            <p:cNvPr id="12" name="Rectangle 18"/>
            <p:cNvSpPr>
              <a:spLocks noChangeArrowheads="1"/>
            </p:cNvSpPr>
            <p:nvPr/>
          </p:nvSpPr>
          <p:spPr bwMode="auto">
            <a:xfrm>
              <a:off x="6756401" y="3727634"/>
              <a:ext cx="685800" cy="120015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20"/>
            <p:cNvSpPr>
              <a:spLocks noChangeShapeType="1"/>
            </p:cNvSpPr>
            <p:nvPr/>
          </p:nvSpPr>
          <p:spPr bwMode="auto">
            <a:xfrm>
              <a:off x="7010401" y="4184834"/>
              <a:ext cx="0" cy="285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1"/>
            <p:cNvSpPr>
              <a:spLocks noChangeShapeType="1"/>
            </p:cNvSpPr>
            <p:nvPr/>
          </p:nvSpPr>
          <p:spPr bwMode="auto">
            <a:xfrm>
              <a:off x="7086601" y="4184834"/>
              <a:ext cx="0" cy="285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23"/>
            <p:cNvSpPr txBox="1">
              <a:spLocks noChangeArrowheads="1"/>
            </p:cNvSpPr>
            <p:nvPr/>
          </p:nvSpPr>
          <p:spPr bwMode="auto">
            <a:xfrm>
              <a:off x="6880226" y="4476537"/>
              <a:ext cx="4235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800000"/>
                  </a:solidFill>
                </a:rPr>
                <a:t>G</a:t>
              </a:r>
            </a:p>
          </p:txBody>
        </p:sp>
        <p:sp>
          <p:nvSpPr>
            <p:cNvPr id="16" name="Text Box 24"/>
            <p:cNvSpPr txBox="1">
              <a:spLocks noChangeArrowheads="1"/>
            </p:cNvSpPr>
            <p:nvPr/>
          </p:nvSpPr>
          <p:spPr bwMode="auto">
            <a:xfrm>
              <a:off x="6867526" y="3776450"/>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C00000"/>
                  </a:solidFill>
                </a:rPr>
                <a:t>X</a:t>
              </a:r>
            </a:p>
          </p:txBody>
        </p:sp>
        <p:sp>
          <p:nvSpPr>
            <p:cNvPr id="36" name="Line 29"/>
            <p:cNvSpPr>
              <a:spLocks noChangeShapeType="1"/>
            </p:cNvSpPr>
            <p:nvPr/>
          </p:nvSpPr>
          <p:spPr bwMode="auto">
            <a:xfrm>
              <a:off x="7167233" y="4183486"/>
              <a:ext cx="0" cy="285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 name="Group 51"/>
          <p:cNvGrpSpPr/>
          <p:nvPr/>
        </p:nvGrpSpPr>
        <p:grpSpPr>
          <a:xfrm>
            <a:off x="4267200" y="4030266"/>
            <a:ext cx="685800" cy="1200150"/>
            <a:chOff x="4267200" y="4030266"/>
            <a:chExt cx="685800" cy="1200150"/>
          </a:xfrm>
        </p:grpSpPr>
        <p:sp>
          <p:nvSpPr>
            <p:cNvPr id="37" name="Rectangle 10"/>
            <p:cNvSpPr>
              <a:spLocks noChangeArrowheads="1"/>
            </p:cNvSpPr>
            <p:nvPr/>
          </p:nvSpPr>
          <p:spPr bwMode="auto">
            <a:xfrm>
              <a:off x="4267200" y="4030266"/>
              <a:ext cx="685800" cy="120015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Text Box 16"/>
            <p:cNvSpPr txBox="1">
              <a:spLocks noChangeArrowheads="1"/>
            </p:cNvSpPr>
            <p:nvPr/>
          </p:nvSpPr>
          <p:spPr bwMode="auto">
            <a:xfrm>
              <a:off x="4392839" y="4040611"/>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T</a:t>
              </a:r>
            </a:p>
          </p:txBody>
        </p:sp>
        <p:sp>
          <p:nvSpPr>
            <p:cNvPr id="39" name="Line 12"/>
            <p:cNvSpPr>
              <a:spLocks noChangeShapeType="1"/>
            </p:cNvSpPr>
            <p:nvPr/>
          </p:nvSpPr>
          <p:spPr bwMode="auto">
            <a:xfrm>
              <a:off x="4556145" y="4436269"/>
              <a:ext cx="0" cy="285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13"/>
            <p:cNvSpPr>
              <a:spLocks noChangeShapeType="1"/>
            </p:cNvSpPr>
            <p:nvPr/>
          </p:nvSpPr>
          <p:spPr bwMode="auto">
            <a:xfrm>
              <a:off x="4632345" y="4436269"/>
              <a:ext cx="0" cy="285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Text Box 17"/>
            <p:cNvSpPr txBox="1">
              <a:spLocks noChangeArrowheads="1"/>
            </p:cNvSpPr>
            <p:nvPr/>
          </p:nvSpPr>
          <p:spPr bwMode="auto">
            <a:xfrm>
              <a:off x="4405816" y="472201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6600"/>
                  </a:solidFill>
                </a:rPr>
                <a:t>A</a:t>
              </a:r>
            </a:p>
          </p:txBody>
        </p:sp>
      </p:grpSp>
      <p:grpSp>
        <p:nvGrpSpPr>
          <p:cNvPr id="47" name="Group 46"/>
          <p:cNvGrpSpPr/>
          <p:nvPr/>
        </p:nvGrpSpPr>
        <p:grpSpPr>
          <a:xfrm>
            <a:off x="6764916" y="2481173"/>
            <a:ext cx="685800" cy="1233579"/>
            <a:chOff x="6764916" y="2481171"/>
            <a:chExt cx="685800" cy="1233579"/>
          </a:xfrm>
        </p:grpSpPr>
        <p:sp>
          <p:nvSpPr>
            <p:cNvPr id="42" name="Rectangle 25"/>
            <p:cNvSpPr>
              <a:spLocks noChangeArrowheads="1"/>
            </p:cNvSpPr>
            <p:nvPr/>
          </p:nvSpPr>
          <p:spPr bwMode="auto">
            <a:xfrm>
              <a:off x="6764916" y="2481171"/>
              <a:ext cx="685800" cy="120015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8"/>
            <p:cNvSpPr>
              <a:spLocks noChangeShapeType="1"/>
            </p:cNvSpPr>
            <p:nvPr/>
          </p:nvSpPr>
          <p:spPr bwMode="auto">
            <a:xfrm>
              <a:off x="7064375" y="2908994"/>
              <a:ext cx="0" cy="285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29"/>
            <p:cNvSpPr>
              <a:spLocks noChangeShapeType="1"/>
            </p:cNvSpPr>
            <p:nvPr/>
          </p:nvSpPr>
          <p:spPr bwMode="auto">
            <a:xfrm>
              <a:off x="7140575" y="2908994"/>
              <a:ext cx="0" cy="285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Text Box 30"/>
            <p:cNvSpPr txBox="1">
              <a:spLocks noChangeArrowheads="1"/>
            </p:cNvSpPr>
            <p:nvPr/>
          </p:nvSpPr>
          <p:spPr bwMode="auto">
            <a:xfrm>
              <a:off x="6883400" y="3253085"/>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800000"/>
                  </a:solidFill>
                </a:rPr>
                <a:t>T</a:t>
              </a:r>
            </a:p>
          </p:txBody>
        </p:sp>
        <p:sp>
          <p:nvSpPr>
            <p:cNvPr id="46" name="Text Box 31"/>
            <p:cNvSpPr txBox="1">
              <a:spLocks noChangeArrowheads="1"/>
            </p:cNvSpPr>
            <p:nvPr/>
          </p:nvSpPr>
          <p:spPr bwMode="auto">
            <a:xfrm>
              <a:off x="6878637" y="2481560"/>
              <a:ext cx="527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6600"/>
                  </a:solidFill>
                </a:rPr>
                <a:t>A*</a:t>
              </a:r>
            </a:p>
          </p:txBody>
        </p:sp>
      </p:grpSp>
      <p:sp>
        <p:nvSpPr>
          <p:cNvPr id="48" name="Oval 47"/>
          <p:cNvSpPr/>
          <p:nvPr/>
        </p:nvSpPr>
        <p:spPr>
          <a:xfrm>
            <a:off x="1854200" y="3271626"/>
            <a:ext cx="977900" cy="16300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9" name="Oval 48"/>
          <p:cNvSpPr/>
          <p:nvPr/>
        </p:nvSpPr>
        <p:spPr>
          <a:xfrm>
            <a:off x="6597651" y="3557769"/>
            <a:ext cx="977900" cy="16300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ustDataLst>
      <p:tags r:id="rId1"/>
    </p:custDataLst>
    <p:extLst>
      <p:ext uri="{BB962C8B-B14F-4D97-AF65-F5344CB8AC3E}">
        <p14:creationId xmlns:p14="http://schemas.microsoft.com/office/powerpoint/2010/main" val="2738886837"/>
      </p:ext>
    </p:extLst>
  </p:cSld>
  <p:clrMapOvr>
    <a:masterClrMapping/>
  </p:clrMapOvr>
  <mc:AlternateContent xmlns:mc="http://schemas.openxmlformats.org/markup-compatibility/2006" xmlns:p14="http://schemas.microsoft.com/office/powerpoint/2010/main">
    <mc:Choice Requires="p14">
      <p:transition spd="slow" p14:dur="1200" advTm="112403">
        <p14:prism/>
      </p:transition>
    </mc:Choice>
    <mc:Fallback xmlns="">
      <p:transition spd="slow" advTm="11240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1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heel(1)">
                                      <p:cBhvr>
                                        <p:cTn id="56" dur="2000"/>
                                        <p:tgtEl>
                                          <p:spTgt spid="48"/>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heel(1)">
                                      <p:cBhvr>
                                        <p:cTn id="59" dur="20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ppt_x"/>
                                          </p:val>
                                        </p:tav>
                                        <p:tav tm="100000">
                                          <p:val>
                                            <p:strVal val="#ppt_x"/>
                                          </p:val>
                                        </p:tav>
                                      </p:tavLst>
                                    </p:anim>
                                    <p:anim calcmode="lin" valueType="num">
                                      <p:cBhvr additive="base">
                                        <p:cTn id="65" dur="500" fill="hold"/>
                                        <p:tgtEl>
                                          <p:spTgt spid="31"/>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fill="hold"/>
                                        <p:tgtEl>
                                          <p:spTgt spid="33"/>
                                        </p:tgtEl>
                                        <p:attrNameLst>
                                          <p:attrName>ppt_x</p:attrName>
                                        </p:attrNameLst>
                                      </p:cBhvr>
                                      <p:tavLst>
                                        <p:tav tm="0">
                                          <p:val>
                                            <p:strVal val="#ppt_x"/>
                                          </p:val>
                                        </p:tav>
                                        <p:tav tm="100000">
                                          <p:val>
                                            <p:strVal val="#ppt_x"/>
                                          </p:val>
                                        </p:tav>
                                      </p:tavLst>
                                    </p:anim>
                                    <p:anim calcmode="lin" valueType="num">
                                      <p:cBhvr additive="base">
                                        <p:cTn id="69" dur="500" fill="hold"/>
                                        <p:tgtEl>
                                          <p:spTgt spid="3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ppt_x"/>
                                          </p:val>
                                        </p:tav>
                                        <p:tav tm="100000">
                                          <p:val>
                                            <p:strVal val="#ppt_x"/>
                                          </p:val>
                                        </p:tav>
                                      </p:tavLst>
                                    </p:anim>
                                    <p:anim calcmode="lin" valueType="num">
                                      <p:cBhvr additive="base">
                                        <p:cTn id="7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animBg="1"/>
      <p:bldP spid="22" grpId="0" animBg="1"/>
      <p:bldP spid="23" grpId="0" animBg="1"/>
      <p:bldP spid="24" grpId="0" animBg="1"/>
      <p:bldP spid="31" grpId="0"/>
      <p:bldP spid="32" grpId="0"/>
      <p:bldP spid="48" grpId="0" animBg="1"/>
      <p:bldP spid="4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ài tập đột biến gen có đáp án chi tiết - Tự Học 36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4800" y="31750"/>
            <a:ext cx="845820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17550" y="2120900"/>
            <a:ext cx="8058150" cy="2895600"/>
          </a:xfrm>
          <a:prstGeom prst="rect">
            <a:avLst/>
          </a:prstGeom>
        </p:spPr>
      </p:pic>
    </p:spTree>
    <p:extLst>
      <p:ext uri="{BB962C8B-B14F-4D97-AF65-F5344CB8AC3E}">
        <p14:creationId xmlns:p14="http://schemas.microsoft.com/office/powerpoint/2010/main" val="4154509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304800" y="-49828"/>
            <a:ext cx="52760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pt-BR" sz="2800" b="1" dirty="0">
                <a:solidFill>
                  <a:srgbClr val="0070C0"/>
                </a:solidFill>
                <a:latin typeface="Times New Roman" pitchFamily="18" charset="0"/>
                <a:cs typeface="Times New Roman" pitchFamily="18" charset="0"/>
              </a:rPr>
              <a:t>2. Cơ chế phát sinh đột biến gen</a:t>
            </a:r>
            <a:endParaRPr lang="en-US" sz="2800" dirty="0">
              <a:solidFill>
                <a:srgbClr val="0070C0"/>
              </a:solidFill>
              <a:latin typeface="Times New Roman" pitchFamily="18" charset="0"/>
              <a:cs typeface="Times New Roman" pitchFamily="18" charset="0"/>
            </a:endParaRPr>
          </a:p>
        </p:txBody>
      </p:sp>
      <p:sp>
        <p:nvSpPr>
          <p:cNvPr id="4" name="Rectangle 8"/>
          <p:cNvSpPr>
            <a:spLocks noChangeArrowheads="1"/>
          </p:cNvSpPr>
          <p:nvPr/>
        </p:nvSpPr>
        <p:spPr bwMode="auto">
          <a:xfrm>
            <a:off x="609600" y="36195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pt-BR" sz="2800" b="1" i="1" dirty="0">
                <a:solidFill>
                  <a:srgbClr val="0070C0"/>
                </a:solidFill>
                <a:latin typeface="Times New Roman" pitchFamily="18" charset="0"/>
                <a:cs typeface="Times New Roman" pitchFamily="18" charset="0"/>
              </a:rPr>
              <a:t>a. Sự kết cặp không đúng trong nhân đôi ADN</a:t>
            </a:r>
            <a:endParaRPr lang="en-US" sz="2800" b="1" i="1" dirty="0">
              <a:solidFill>
                <a:srgbClr val="0070C0"/>
              </a:solidFill>
              <a:latin typeface="Times New Roman" pitchFamily="18" charset="0"/>
              <a:cs typeface="Times New Roman" pitchFamily="18" charset="0"/>
            </a:endParaRPr>
          </a:p>
        </p:txBody>
      </p:sp>
      <p:sp>
        <p:nvSpPr>
          <p:cNvPr id="5" name="Rectangle 8"/>
          <p:cNvSpPr>
            <a:spLocks noChangeArrowheads="1"/>
          </p:cNvSpPr>
          <p:nvPr/>
        </p:nvSpPr>
        <p:spPr bwMode="auto">
          <a:xfrm>
            <a:off x="762000" y="87492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pt-BR" sz="2800" b="1" i="1" dirty="0">
                <a:solidFill>
                  <a:srgbClr val="0070C0"/>
                </a:solidFill>
                <a:latin typeface="Times New Roman" pitchFamily="18" charset="0"/>
                <a:cs typeface="Times New Roman" pitchFamily="18" charset="0"/>
              </a:rPr>
              <a:t>b. Tác động của các tác nhân đột biến</a:t>
            </a:r>
            <a:endParaRPr lang="en-US" sz="2800" b="1" i="1" dirty="0">
              <a:solidFill>
                <a:srgbClr val="0070C0"/>
              </a:solidFill>
              <a:latin typeface="Times New Roman" pitchFamily="18" charset="0"/>
              <a:cs typeface="Times New Roman" pitchFamily="18" charset="0"/>
            </a:endParaRPr>
          </a:p>
        </p:txBody>
      </p:sp>
      <p:sp>
        <p:nvSpPr>
          <p:cNvPr id="36" name="Text Box 34"/>
          <p:cNvSpPr txBox="1">
            <a:spLocks noChangeArrowheads="1"/>
          </p:cNvSpPr>
          <p:nvPr/>
        </p:nvSpPr>
        <p:spPr bwMode="auto">
          <a:xfrm>
            <a:off x="152400" y="1296948"/>
            <a:ext cx="4908550" cy="3892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a:t>
            </a:r>
            <a:r>
              <a:rPr lang="en-US" sz="2800" dirty="0">
                <a:latin typeface="Times New Roman" pitchFamily="18" charset="0"/>
                <a:cs typeface="Times New Roman" pitchFamily="18" charset="0"/>
              </a:rPr>
              <a:t> UV </a:t>
            </a:r>
            <a:r>
              <a:rPr lang="en-US" sz="2800" dirty="0" err="1">
                <a:latin typeface="Times New Roman" pitchFamily="18" charset="0"/>
                <a:cs typeface="Times New Roman" pitchFamily="18" charset="0"/>
                <a:sym typeface="Wingdings" pitchFamily="2" charset="2"/>
              </a:rPr>
              <a:t>có</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thể</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làm</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cho</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hai</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bazo</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Timin</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trên</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cùng</a:t>
            </a:r>
            <a:r>
              <a:rPr lang="en-US" sz="2800" dirty="0">
                <a:latin typeface="Times New Roman" pitchFamily="18" charset="0"/>
                <a:cs typeface="Times New Roman" pitchFamily="18" charset="0"/>
                <a:sym typeface="Wingdings" pitchFamily="2" charset="2"/>
              </a:rPr>
              <a:t> 1 </a:t>
            </a:r>
            <a:r>
              <a:rPr lang="en-US" sz="2800" dirty="0" err="1">
                <a:latin typeface="Times New Roman" pitchFamily="18" charset="0"/>
                <a:cs typeface="Times New Roman" pitchFamily="18" charset="0"/>
                <a:sym typeface="Wingdings" pitchFamily="2" charset="2"/>
              </a:rPr>
              <a:t>mạch</a:t>
            </a:r>
            <a:r>
              <a:rPr lang="en-US" sz="2800" dirty="0">
                <a:latin typeface="Times New Roman" pitchFamily="18" charset="0"/>
                <a:cs typeface="Times New Roman" pitchFamily="18" charset="0"/>
                <a:sym typeface="Wingdings" pitchFamily="2" charset="2"/>
              </a:rPr>
              <a:t> ADN </a:t>
            </a:r>
            <a:r>
              <a:rPr lang="en-US" sz="2800" dirty="0" err="1">
                <a:latin typeface="Times New Roman" pitchFamily="18" charset="0"/>
                <a:cs typeface="Times New Roman" pitchFamily="18" charset="0"/>
                <a:sym typeface="Wingdings" pitchFamily="2" charset="2"/>
              </a:rPr>
              <a:t>liên</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kết</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với</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nhau</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dẫn</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đến</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phát</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sinh</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gây</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ra</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đột</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biến</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mất</a:t>
            </a:r>
            <a:r>
              <a:rPr lang="en-US" sz="2800" dirty="0">
                <a:latin typeface="Times New Roman" pitchFamily="18" charset="0"/>
                <a:cs typeface="Times New Roman" pitchFamily="18" charset="0"/>
                <a:sym typeface="Wingdings" pitchFamily="2" charset="2"/>
              </a:rPr>
              <a:t> 1 </a:t>
            </a:r>
            <a:r>
              <a:rPr lang="en-US" sz="2800" dirty="0" err="1">
                <a:latin typeface="Times New Roman" pitchFamily="18" charset="0"/>
                <a:cs typeface="Times New Roman" pitchFamily="18" charset="0"/>
                <a:sym typeface="Wingdings" pitchFamily="2" charset="2"/>
              </a:rPr>
              <a:t>cặp</a:t>
            </a:r>
            <a:r>
              <a:rPr lang="en-US" sz="2800" dirty="0">
                <a:latin typeface="Times New Roman" pitchFamily="18" charset="0"/>
                <a:cs typeface="Times New Roman" pitchFamily="18" charset="0"/>
                <a:sym typeface="Wingdings" pitchFamily="2" charset="2"/>
              </a:rPr>
              <a:t> A-T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gen.   </a:t>
            </a:r>
          </a:p>
        </p:txBody>
      </p:sp>
      <p:pic>
        <p:nvPicPr>
          <p:cNvPr id="7" name="Picture 2" descr="https://www.clinuvel.com/wp-content/uploads/2018/10/DNAdi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2001225"/>
            <a:ext cx="3752850" cy="31519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31562764"/>
      </p:ext>
    </p:extLst>
  </p:cSld>
  <p:clrMapOvr>
    <a:masterClrMapping/>
  </p:clrMapOvr>
  <mc:AlternateContent xmlns:mc="http://schemas.openxmlformats.org/markup-compatibility/2006" xmlns:p14="http://schemas.microsoft.com/office/powerpoint/2010/main">
    <mc:Choice Requires="p14">
      <p:transition spd="slow" p14:dur="1200" advTm="39894">
        <p14:prism/>
      </p:transition>
    </mc:Choice>
    <mc:Fallback xmlns="">
      <p:transition spd="slow" advTm="398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304800" y="57150"/>
            <a:ext cx="449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pt-BR" sz="2400" b="1" dirty="0">
                <a:solidFill>
                  <a:srgbClr val="0070C0"/>
                </a:solidFill>
                <a:latin typeface="Times New Roman" pitchFamily="18" charset="0"/>
                <a:cs typeface="Times New Roman" pitchFamily="18" charset="0"/>
              </a:rPr>
              <a:t>2. Cơ chế phát sinh đột biến gen</a:t>
            </a:r>
            <a:endParaRPr lang="en-US" sz="2400" dirty="0">
              <a:solidFill>
                <a:srgbClr val="0070C0"/>
              </a:solidFill>
              <a:latin typeface="Times New Roman" pitchFamily="18" charset="0"/>
              <a:cs typeface="Times New Roman" pitchFamily="18" charset="0"/>
            </a:endParaRPr>
          </a:p>
        </p:txBody>
      </p:sp>
      <p:sp>
        <p:nvSpPr>
          <p:cNvPr id="4" name="Rectangle 8"/>
          <p:cNvSpPr>
            <a:spLocks noChangeArrowheads="1"/>
          </p:cNvSpPr>
          <p:nvPr/>
        </p:nvSpPr>
        <p:spPr bwMode="auto">
          <a:xfrm>
            <a:off x="609600" y="438150"/>
            <a:ext cx="62983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pt-BR" sz="2400" b="1" i="1" dirty="0">
                <a:solidFill>
                  <a:srgbClr val="0070C0"/>
                </a:solidFill>
                <a:latin typeface="Times New Roman" pitchFamily="18" charset="0"/>
                <a:cs typeface="Times New Roman" pitchFamily="18" charset="0"/>
              </a:rPr>
              <a:t>a. Sự kết cặp không đúng trong nhân đôi ADN</a:t>
            </a:r>
            <a:endParaRPr lang="en-US" sz="2400" b="1" i="1" dirty="0">
              <a:solidFill>
                <a:srgbClr val="0070C0"/>
              </a:solidFill>
              <a:latin typeface="Times New Roman" pitchFamily="18" charset="0"/>
              <a:cs typeface="Times New Roman" pitchFamily="18" charset="0"/>
            </a:endParaRPr>
          </a:p>
        </p:txBody>
      </p:sp>
      <p:sp>
        <p:nvSpPr>
          <p:cNvPr id="5" name="Rectangle 8"/>
          <p:cNvSpPr>
            <a:spLocks noChangeArrowheads="1"/>
          </p:cNvSpPr>
          <p:nvPr/>
        </p:nvSpPr>
        <p:spPr bwMode="auto">
          <a:xfrm>
            <a:off x="685800" y="819150"/>
            <a:ext cx="62983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pt-BR" sz="2400" b="1" i="1" dirty="0">
                <a:solidFill>
                  <a:srgbClr val="0070C0"/>
                </a:solidFill>
                <a:latin typeface="Times New Roman" pitchFamily="18" charset="0"/>
                <a:cs typeface="Times New Roman" pitchFamily="18" charset="0"/>
              </a:rPr>
              <a:t>b. Tác động của các tác nhân đột biến</a:t>
            </a:r>
            <a:endParaRPr lang="en-US" sz="2400" b="1" i="1" dirty="0">
              <a:solidFill>
                <a:srgbClr val="0070C0"/>
              </a:solidFill>
              <a:latin typeface="Times New Roman" pitchFamily="18" charset="0"/>
              <a:cs typeface="Times New Roman" pitchFamily="18" charset="0"/>
            </a:endParaRPr>
          </a:p>
        </p:txBody>
      </p:sp>
      <p:sp>
        <p:nvSpPr>
          <p:cNvPr id="36" name="Text Box 34"/>
          <p:cNvSpPr txBox="1">
            <a:spLocks noChangeArrowheads="1"/>
          </p:cNvSpPr>
          <p:nvPr/>
        </p:nvSpPr>
        <p:spPr bwMode="auto">
          <a:xfrm>
            <a:off x="75789" y="2354460"/>
            <a:ext cx="8763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600"/>
              </a:spcBef>
              <a:spcAft>
                <a:spcPts val="600"/>
              </a:spcAft>
            </a:pP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Tác</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nhân</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hóa</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học</a:t>
            </a:r>
            <a:r>
              <a:rPr lang="en-US" sz="2800" dirty="0">
                <a:solidFill>
                  <a:srgbClr val="0E00C0"/>
                </a:solidFill>
                <a:latin typeface="Times New Roman" pitchFamily="18" charset="0"/>
                <a:cs typeface="Times New Roman" pitchFamily="18" charset="0"/>
              </a:rPr>
              <a:t>: 5-BU, </a:t>
            </a:r>
            <a:r>
              <a:rPr lang="en-US" sz="2800" dirty="0" err="1">
                <a:solidFill>
                  <a:srgbClr val="0E00C0"/>
                </a:solidFill>
                <a:latin typeface="Times New Roman" pitchFamily="18" charset="0"/>
                <a:cs typeface="Times New Roman" pitchFamily="18" charset="0"/>
              </a:rPr>
              <a:t>đồng</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đẳng</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của</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Timin</a:t>
            </a:r>
            <a:r>
              <a:rPr lang="en-US" sz="2800" dirty="0">
                <a:solidFill>
                  <a:srgbClr val="0E00C0"/>
                </a:solidFill>
                <a:latin typeface="Times New Roman" pitchFamily="18" charset="0"/>
                <a:cs typeface="Times New Roman" pitchFamily="18" charset="0"/>
              </a:rPr>
              <a:t> </a:t>
            </a:r>
            <a:r>
              <a:rPr lang="en-US" sz="2800" dirty="0">
                <a:solidFill>
                  <a:srgbClr val="0E00C0"/>
                </a:solidFill>
                <a:latin typeface="Times New Roman" pitchFamily="18" charset="0"/>
                <a:cs typeface="Times New Roman" pitchFamily="18" charset="0"/>
                <a:sym typeface="Wingdings" pitchFamily="2" charset="2"/>
              </a:rPr>
              <a:t> </a:t>
            </a:r>
            <a:r>
              <a:rPr lang="en-US" sz="2800" dirty="0" err="1">
                <a:solidFill>
                  <a:srgbClr val="0E00C0"/>
                </a:solidFill>
                <a:latin typeface="Times New Roman" pitchFamily="18" charset="0"/>
                <a:cs typeface="Times New Roman" pitchFamily="18" charset="0"/>
                <a:sym typeface="Wingdings" pitchFamily="2" charset="2"/>
              </a:rPr>
              <a:t>thay</a:t>
            </a:r>
            <a:r>
              <a:rPr lang="en-US" sz="2800" dirty="0">
                <a:solidFill>
                  <a:srgbClr val="0E00C0"/>
                </a:solidFill>
                <a:latin typeface="Times New Roman" pitchFamily="18" charset="0"/>
                <a:cs typeface="Times New Roman" pitchFamily="18" charset="0"/>
                <a:sym typeface="Wingdings" pitchFamily="2" charset="2"/>
              </a:rPr>
              <a:t> </a:t>
            </a:r>
            <a:r>
              <a:rPr lang="en-US" sz="2800" dirty="0" err="1">
                <a:solidFill>
                  <a:srgbClr val="0E00C0"/>
                </a:solidFill>
                <a:latin typeface="Times New Roman" pitchFamily="18" charset="0"/>
                <a:cs typeface="Times New Roman" pitchFamily="18" charset="0"/>
                <a:sym typeface="Wingdings" pitchFamily="2" charset="2"/>
              </a:rPr>
              <a:t>thế</a:t>
            </a:r>
            <a:r>
              <a:rPr lang="en-US" sz="2800" dirty="0">
                <a:solidFill>
                  <a:srgbClr val="0E00C0"/>
                </a:solidFill>
                <a:latin typeface="Times New Roman" pitchFamily="18" charset="0"/>
                <a:cs typeface="Times New Roman" pitchFamily="18" charset="0"/>
                <a:sym typeface="Wingdings" pitchFamily="2" charset="2"/>
              </a:rPr>
              <a:t> A-T </a:t>
            </a:r>
            <a:r>
              <a:rPr lang="en-US" sz="2800" dirty="0" err="1">
                <a:solidFill>
                  <a:srgbClr val="0E00C0"/>
                </a:solidFill>
                <a:latin typeface="Times New Roman" pitchFamily="18" charset="0"/>
                <a:cs typeface="Times New Roman" pitchFamily="18" charset="0"/>
                <a:sym typeface="Wingdings" pitchFamily="2" charset="2"/>
              </a:rPr>
              <a:t>bằng</a:t>
            </a:r>
            <a:r>
              <a:rPr lang="en-US" sz="2800" dirty="0">
                <a:solidFill>
                  <a:srgbClr val="0E00C0"/>
                </a:solidFill>
                <a:latin typeface="Times New Roman" pitchFamily="18" charset="0"/>
                <a:cs typeface="Times New Roman" pitchFamily="18" charset="0"/>
                <a:sym typeface="Wingdings" pitchFamily="2" charset="2"/>
              </a:rPr>
              <a:t> G-X </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có</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thể</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thay</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đổi</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liên</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kết</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thay</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thế</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các</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cặp</a:t>
            </a:r>
            <a:r>
              <a:rPr lang="en-US" sz="2800" dirty="0">
                <a:solidFill>
                  <a:srgbClr val="0E00C0"/>
                </a:solidFill>
                <a:latin typeface="Times New Roman" pitchFamily="18" charset="0"/>
                <a:cs typeface="Times New Roman" pitchFamily="18" charset="0"/>
              </a:rPr>
              <a:t> </a:t>
            </a:r>
            <a:r>
              <a:rPr lang="en-US" sz="2800" dirty="0" err="1">
                <a:solidFill>
                  <a:srgbClr val="0E00C0"/>
                </a:solidFill>
                <a:latin typeface="Times New Roman" pitchFamily="18" charset="0"/>
                <a:cs typeface="Times New Roman" pitchFamily="18" charset="0"/>
              </a:rPr>
              <a:t>nucleotit</a:t>
            </a:r>
            <a:r>
              <a:rPr lang="en-US" sz="2800" dirty="0">
                <a:solidFill>
                  <a:srgbClr val="0E00C0"/>
                </a:solidFill>
                <a:latin typeface="Times New Roman" pitchFamily="18" charset="0"/>
                <a:cs typeface="Times New Roman" pitchFamily="18" charset="0"/>
              </a:rPr>
              <a:t>.</a:t>
            </a:r>
          </a:p>
        </p:txBody>
      </p:sp>
      <p:sp>
        <p:nvSpPr>
          <p:cNvPr id="6" name="TextBox 5"/>
          <p:cNvSpPr txBox="1"/>
          <p:nvPr/>
        </p:nvSpPr>
        <p:spPr>
          <a:xfrm>
            <a:off x="75789" y="3739455"/>
            <a:ext cx="8763000" cy="1384995"/>
          </a:xfrm>
          <a:prstGeom prst="rect">
            <a:avLst/>
          </a:prstGeom>
          <a:noFill/>
        </p:spPr>
        <p:txBody>
          <a:bodyPr wrap="square" rtlCol="0">
            <a:spAutoFit/>
          </a:bodyPr>
          <a:lstStyle/>
          <a:p>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Tác</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nhân</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sinh</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học</a:t>
            </a:r>
            <a:r>
              <a:rPr lang="en-US" sz="2800" dirty="0">
                <a:solidFill>
                  <a:schemeClr val="accent6">
                    <a:lumMod val="75000"/>
                  </a:schemeClr>
                </a:solidFill>
                <a:latin typeface="Times New Roman" pitchFamily="18" charset="0"/>
                <a:cs typeface="Times New Roman" pitchFamily="18" charset="0"/>
              </a:rPr>
              <a:t>: Vi </a:t>
            </a:r>
            <a:r>
              <a:rPr lang="en-US" sz="2800" dirty="0" err="1">
                <a:solidFill>
                  <a:schemeClr val="accent6">
                    <a:lumMod val="75000"/>
                  </a:schemeClr>
                </a:solidFill>
                <a:latin typeface="Times New Roman" pitchFamily="18" charset="0"/>
                <a:cs typeface="Times New Roman" pitchFamily="18" charset="0"/>
              </a:rPr>
              <a:t>rút</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Hecpet</a:t>
            </a:r>
            <a:r>
              <a:rPr lang="en-US" sz="2800" dirty="0">
                <a:solidFill>
                  <a:schemeClr val="accent6">
                    <a:lumMod val="75000"/>
                  </a:schemeClr>
                </a:solidFill>
                <a:latin typeface="Times New Roman" pitchFamily="18" charset="0"/>
                <a:cs typeface="Times New Roman" pitchFamily="18" charset="0"/>
              </a:rPr>
              <a:t>, vi </a:t>
            </a:r>
            <a:r>
              <a:rPr lang="en-US" sz="2800" dirty="0" err="1">
                <a:solidFill>
                  <a:schemeClr val="accent6">
                    <a:lumMod val="75000"/>
                  </a:schemeClr>
                </a:solidFill>
                <a:latin typeface="Times New Roman" pitchFamily="18" charset="0"/>
                <a:cs typeface="Times New Roman" pitchFamily="18" charset="0"/>
              </a:rPr>
              <a:t>rút</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viêm</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gan</a:t>
            </a:r>
            <a:r>
              <a:rPr lang="en-US" sz="2800" dirty="0">
                <a:solidFill>
                  <a:schemeClr val="accent6">
                    <a:lumMod val="75000"/>
                  </a:schemeClr>
                </a:solidFill>
                <a:latin typeface="Times New Roman" pitchFamily="18" charset="0"/>
                <a:cs typeface="Times New Roman" pitchFamily="18" charset="0"/>
              </a:rPr>
              <a:t> B …</a:t>
            </a:r>
            <a:r>
              <a:rPr lang="en-US" sz="2800" dirty="0" err="1">
                <a:solidFill>
                  <a:schemeClr val="accent6">
                    <a:lumMod val="75000"/>
                  </a:schemeClr>
                </a:solidFill>
                <a:latin typeface="Times New Roman" pitchFamily="18" charset="0"/>
                <a:cs typeface="Times New Roman" pitchFamily="18" charset="0"/>
              </a:rPr>
              <a:t>cài</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xen</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hệ</a:t>
            </a:r>
            <a:r>
              <a:rPr lang="en-US" sz="2800" dirty="0">
                <a:solidFill>
                  <a:schemeClr val="accent6">
                    <a:lumMod val="75000"/>
                  </a:schemeClr>
                </a:solidFill>
                <a:latin typeface="Times New Roman" pitchFamily="18" charset="0"/>
                <a:cs typeface="Times New Roman" pitchFamily="18" charset="0"/>
              </a:rPr>
              <a:t> gen </a:t>
            </a:r>
            <a:r>
              <a:rPr lang="en-US" sz="2800" dirty="0" err="1">
                <a:solidFill>
                  <a:schemeClr val="accent6">
                    <a:lumMod val="75000"/>
                  </a:schemeClr>
                </a:solidFill>
                <a:latin typeface="Times New Roman" pitchFamily="18" charset="0"/>
                <a:cs typeface="Times New Roman" pitchFamily="18" charset="0"/>
              </a:rPr>
              <a:t>của</a:t>
            </a:r>
            <a:r>
              <a:rPr lang="en-US" sz="2800" dirty="0">
                <a:solidFill>
                  <a:schemeClr val="accent6">
                    <a:lumMod val="75000"/>
                  </a:schemeClr>
                </a:solidFill>
                <a:latin typeface="Times New Roman" pitchFamily="18" charset="0"/>
                <a:cs typeface="Times New Roman" pitchFamily="18" charset="0"/>
              </a:rPr>
              <a:t> VR </a:t>
            </a:r>
            <a:r>
              <a:rPr lang="en-US" sz="2800" dirty="0" err="1">
                <a:solidFill>
                  <a:schemeClr val="accent6">
                    <a:lumMod val="75000"/>
                  </a:schemeClr>
                </a:solidFill>
                <a:latin typeface="Times New Roman" pitchFamily="18" charset="0"/>
                <a:cs typeface="Times New Roman" pitchFamily="18" charset="0"/>
              </a:rPr>
              <a:t>vào</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hệ</a:t>
            </a:r>
            <a:r>
              <a:rPr lang="en-US" sz="2800" dirty="0">
                <a:solidFill>
                  <a:schemeClr val="accent6">
                    <a:lumMod val="75000"/>
                  </a:schemeClr>
                </a:solidFill>
                <a:latin typeface="Times New Roman" pitchFamily="18" charset="0"/>
                <a:cs typeface="Times New Roman" pitchFamily="18" charset="0"/>
              </a:rPr>
              <a:t> gen </a:t>
            </a:r>
            <a:r>
              <a:rPr lang="en-US" sz="2800" dirty="0" err="1">
                <a:solidFill>
                  <a:schemeClr val="accent6">
                    <a:lumMod val="75000"/>
                  </a:schemeClr>
                </a:solidFill>
                <a:latin typeface="Times New Roman" pitchFamily="18" charset="0"/>
                <a:cs typeface="Times New Roman" pitchFamily="18" charset="0"/>
              </a:rPr>
              <a:t>của</a:t>
            </a:r>
            <a:r>
              <a:rPr lang="en-US" sz="2800" dirty="0">
                <a:solidFill>
                  <a:schemeClr val="accent6">
                    <a:lumMod val="75000"/>
                  </a:schemeClr>
                </a:solidFill>
                <a:latin typeface="Times New Roman" pitchFamily="18" charset="0"/>
                <a:cs typeface="Times New Roman" pitchFamily="18" charset="0"/>
              </a:rPr>
              <a:t> TB </a:t>
            </a:r>
            <a:r>
              <a:rPr lang="en-US" sz="2800" dirty="0" err="1">
                <a:solidFill>
                  <a:schemeClr val="accent6">
                    <a:lumMod val="75000"/>
                  </a:schemeClr>
                </a:solidFill>
                <a:latin typeface="Times New Roman" pitchFamily="18" charset="0"/>
                <a:cs typeface="Times New Roman" pitchFamily="18" charset="0"/>
              </a:rPr>
              <a:t>chủ</a:t>
            </a:r>
            <a:r>
              <a:rPr lang="en-US" sz="2800" dirty="0">
                <a:solidFill>
                  <a:schemeClr val="accent6">
                    <a:lumMod val="75000"/>
                  </a:schemeClr>
                </a:solidFill>
                <a:latin typeface="Times New Roman" pitchFamily="18" charset="0"/>
                <a:cs typeface="Times New Roman" pitchFamily="18" charset="0"/>
              </a:rPr>
              <a:t> </a:t>
            </a:r>
            <a:r>
              <a:rPr lang="en-US" sz="2800" dirty="0">
                <a:solidFill>
                  <a:schemeClr val="accent6">
                    <a:lumMod val="75000"/>
                  </a:schemeClr>
                </a:solidFill>
                <a:latin typeface="Times New Roman" pitchFamily="18" charset="0"/>
                <a:cs typeface="Times New Roman" pitchFamily="18" charset="0"/>
                <a:sym typeface="Wingdings" pitchFamily="2" charset="2"/>
              </a:rPr>
              <a:t></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làm</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thay</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đổi</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cấu</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trúc</a:t>
            </a:r>
            <a:r>
              <a:rPr lang="en-US" sz="2800" dirty="0">
                <a:solidFill>
                  <a:schemeClr val="accent6">
                    <a:lumMod val="75000"/>
                  </a:schemeClr>
                </a:solidFill>
                <a:latin typeface="Times New Roman" pitchFamily="18" charset="0"/>
                <a:cs typeface="Times New Roman" pitchFamily="18" charset="0"/>
              </a:rPr>
              <a:t> gen.</a:t>
            </a:r>
          </a:p>
        </p:txBody>
      </p:sp>
      <p:sp>
        <p:nvSpPr>
          <p:cNvPr id="7" name="Rectangle 6"/>
          <p:cNvSpPr/>
          <p:nvPr/>
        </p:nvSpPr>
        <p:spPr>
          <a:xfrm>
            <a:off x="75789" y="1279029"/>
            <a:ext cx="8696677" cy="1077218"/>
          </a:xfrm>
          <a:prstGeom prst="rect">
            <a:avLst/>
          </a:prstGeom>
        </p:spPr>
        <p:txBody>
          <a:bodyPr wrap="square">
            <a:spAutoFit/>
          </a:bodyPr>
          <a:lstStyle/>
          <a:p>
            <a:pPr algn="just">
              <a:spcBef>
                <a:spcPts val="600"/>
              </a:spcBef>
              <a:spcAft>
                <a:spcPts val="600"/>
              </a:spcAft>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tia</a:t>
            </a:r>
            <a:r>
              <a:rPr lang="en-US" sz="3200" dirty="0">
                <a:latin typeface="Times New Roman" pitchFamily="18" charset="0"/>
                <a:cs typeface="Times New Roman" pitchFamily="18" charset="0"/>
              </a:rPr>
              <a:t> UV </a:t>
            </a:r>
            <a:r>
              <a:rPr lang="en-US" sz="3200" dirty="0">
                <a:latin typeface="Times New Roman" pitchFamily="18" charset="0"/>
                <a:cs typeface="Times New Roman" pitchFamily="18" charset="0"/>
                <a:sym typeface="Wingdings" pitchFamily="2" charset="2"/>
              </a:rPr>
              <a:t> </a:t>
            </a:r>
            <a:r>
              <a:rPr lang="en-US" sz="3200" dirty="0" err="1">
                <a:latin typeface="Times New Roman" pitchFamily="18" charset="0"/>
                <a:cs typeface="Times New Roman" pitchFamily="18" charset="0"/>
                <a:sym typeface="Wingdings" pitchFamily="2" charset="2"/>
              </a:rPr>
              <a:t>gây</a:t>
            </a:r>
            <a:r>
              <a:rPr lang="en-US" sz="3200" dirty="0">
                <a:latin typeface="Times New Roman" pitchFamily="18" charset="0"/>
                <a:cs typeface="Times New Roman" pitchFamily="18" charset="0"/>
                <a:sym typeface="Wingdings" pitchFamily="2" charset="2"/>
              </a:rPr>
              <a:t> </a:t>
            </a:r>
            <a:r>
              <a:rPr lang="en-US" sz="3200" dirty="0" err="1">
                <a:latin typeface="Times New Roman" pitchFamily="18" charset="0"/>
                <a:cs typeface="Times New Roman" pitchFamily="18" charset="0"/>
                <a:sym typeface="Wingdings" pitchFamily="2" charset="2"/>
              </a:rPr>
              <a:t>mất</a:t>
            </a:r>
            <a:r>
              <a:rPr lang="en-US" sz="3200" dirty="0">
                <a:latin typeface="Times New Roman" pitchFamily="18" charset="0"/>
                <a:cs typeface="Times New Roman" pitchFamily="18" charset="0"/>
                <a:sym typeface="Wingdings" pitchFamily="2" charset="2"/>
              </a:rPr>
              <a:t> 1 </a:t>
            </a:r>
            <a:r>
              <a:rPr lang="en-US" sz="3200" dirty="0" err="1">
                <a:latin typeface="Times New Roman" pitchFamily="18" charset="0"/>
                <a:cs typeface="Times New Roman" pitchFamily="18" charset="0"/>
                <a:sym typeface="Wingdings" pitchFamily="2" charset="2"/>
              </a:rPr>
              <a:t>cặp</a:t>
            </a:r>
            <a:r>
              <a:rPr lang="en-US" sz="3200" dirty="0">
                <a:latin typeface="Times New Roman" pitchFamily="18" charset="0"/>
                <a:cs typeface="Times New Roman" pitchFamily="18" charset="0"/>
                <a:sym typeface="Wingdings" pitchFamily="2" charset="2"/>
              </a:rPr>
              <a:t> A-T </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gen. </a:t>
            </a:r>
          </a:p>
        </p:txBody>
      </p:sp>
    </p:spTree>
    <p:custDataLst>
      <p:tags r:id="rId1"/>
    </p:custDataLst>
    <p:extLst>
      <p:ext uri="{BB962C8B-B14F-4D97-AF65-F5344CB8AC3E}">
        <p14:creationId xmlns:p14="http://schemas.microsoft.com/office/powerpoint/2010/main" val="3894792004"/>
      </p:ext>
    </p:extLst>
  </p:cSld>
  <p:clrMapOvr>
    <a:masterClrMapping/>
  </p:clrMapOvr>
  <mc:AlternateContent xmlns:mc="http://schemas.openxmlformats.org/markup-compatibility/2006" xmlns:p14="http://schemas.microsoft.com/office/powerpoint/2010/main">
    <mc:Choice Requires="p14">
      <p:transition spd="slow" p14:dur="1200" advTm="58312">
        <p14:prism/>
      </p:transition>
    </mc:Choice>
    <mc:Fallback xmlns="">
      <p:transition spd="slow" advTm="5831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74"/>
          <p:cNvGrpSpPr>
            <a:grpSpLocks/>
          </p:cNvGrpSpPr>
          <p:nvPr/>
        </p:nvGrpSpPr>
        <p:grpSpPr bwMode="auto">
          <a:xfrm>
            <a:off x="1875235" y="2126456"/>
            <a:ext cx="457200" cy="742950"/>
            <a:chOff x="720" y="3093"/>
            <a:chExt cx="384" cy="624"/>
          </a:xfrm>
        </p:grpSpPr>
        <p:sp>
          <p:nvSpPr>
            <p:cNvPr id="2" name="Rectangle 4"/>
            <p:cNvSpPr>
              <a:spLocks noChangeArrowheads="1"/>
            </p:cNvSpPr>
            <p:nvPr/>
          </p:nvSpPr>
          <p:spPr bwMode="auto">
            <a:xfrm>
              <a:off x="720" y="3093"/>
              <a:ext cx="384" cy="6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dirty="0">
                  <a:latin typeface="Times New Roman" pitchFamily="18" charset="0"/>
                  <a:cs typeface="Times New Roman" pitchFamily="18" charset="0"/>
                </a:rPr>
                <a:t>A</a:t>
              </a:r>
              <a:endParaRPr lang="en-US" baseline="30000" dirty="0">
                <a:latin typeface="Times New Roman" pitchFamily="18" charset="0"/>
                <a:cs typeface="Times New Roman" pitchFamily="18" charset="0"/>
              </a:endParaRPr>
            </a:p>
            <a:p>
              <a:pPr algn="ctr">
                <a:defRPr/>
              </a:pPr>
              <a:endParaRPr lang="en-US" baseline="30000" dirty="0">
                <a:latin typeface="Times New Roman" pitchFamily="18" charset="0"/>
                <a:cs typeface="Times New Roman" pitchFamily="18" charset="0"/>
              </a:endParaRPr>
            </a:p>
            <a:p>
              <a:pPr algn="ctr">
                <a:defRPr/>
              </a:pPr>
              <a:r>
                <a:rPr lang="en-US" dirty="0">
                  <a:latin typeface="Times New Roman" pitchFamily="18" charset="0"/>
                  <a:cs typeface="Times New Roman" pitchFamily="18" charset="0"/>
                </a:rPr>
                <a:t>T</a:t>
              </a:r>
            </a:p>
          </p:txBody>
        </p:sp>
        <p:sp>
          <p:nvSpPr>
            <p:cNvPr id="3" name="Line 5"/>
            <p:cNvSpPr>
              <a:spLocks noChangeShapeType="1"/>
            </p:cNvSpPr>
            <p:nvPr/>
          </p:nvSpPr>
          <p:spPr bwMode="auto">
            <a:xfrm>
              <a:off x="864" y="3264"/>
              <a:ext cx="0" cy="24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latin typeface="Times New Roman" pitchFamily="18" charset="0"/>
                <a:cs typeface="Times New Roman" pitchFamily="18" charset="0"/>
              </a:endParaRPr>
            </a:p>
          </p:txBody>
        </p:sp>
        <p:sp>
          <p:nvSpPr>
            <p:cNvPr id="4" name="Line 6"/>
            <p:cNvSpPr>
              <a:spLocks noChangeShapeType="1"/>
            </p:cNvSpPr>
            <p:nvPr/>
          </p:nvSpPr>
          <p:spPr bwMode="auto">
            <a:xfrm>
              <a:off x="912" y="3264"/>
              <a:ext cx="0" cy="24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latin typeface="Times New Roman" pitchFamily="18" charset="0"/>
                <a:cs typeface="Times New Roman" pitchFamily="18" charset="0"/>
              </a:endParaRPr>
            </a:p>
          </p:txBody>
        </p:sp>
      </p:grpSp>
      <p:grpSp>
        <p:nvGrpSpPr>
          <p:cNvPr id="107" name="Group 98"/>
          <p:cNvGrpSpPr>
            <a:grpSpLocks/>
          </p:cNvGrpSpPr>
          <p:nvPr/>
        </p:nvGrpSpPr>
        <p:grpSpPr bwMode="auto">
          <a:xfrm>
            <a:off x="2103835" y="3309937"/>
            <a:ext cx="4914900" cy="596504"/>
            <a:chOff x="900" y="3408"/>
            <a:chExt cx="3948" cy="501"/>
          </a:xfrm>
        </p:grpSpPr>
        <p:sp>
          <p:nvSpPr>
            <p:cNvPr id="19493" name="Line 17"/>
            <p:cNvSpPr>
              <a:spLocks noChangeShapeType="1"/>
            </p:cNvSpPr>
            <p:nvPr/>
          </p:nvSpPr>
          <p:spPr bwMode="auto">
            <a:xfrm>
              <a:off x="900" y="3765"/>
              <a:ext cx="0" cy="144"/>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350"/>
            </a:p>
          </p:txBody>
        </p:sp>
        <p:sp>
          <p:nvSpPr>
            <p:cNvPr id="19494" name="Line 18"/>
            <p:cNvSpPr>
              <a:spLocks noChangeShapeType="1"/>
            </p:cNvSpPr>
            <p:nvPr/>
          </p:nvSpPr>
          <p:spPr bwMode="auto">
            <a:xfrm>
              <a:off x="912" y="3900"/>
              <a:ext cx="3936" cy="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350"/>
            </a:p>
          </p:txBody>
        </p:sp>
        <p:sp>
          <p:nvSpPr>
            <p:cNvPr id="19495" name="Line 19"/>
            <p:cNvSpPr>
              <a:spLocks noChangeShapeType="1"/>
            </p:cNvSpPr>
            <p:nvPr/>
          </p:nvSpPr>
          <p:spPr bwMode="auto">
            <a:xfrm flipH="1">
              <a:off x="4836" y="3408"/>
              <a:ext cx="12" cy="501"/>
            </a:xfrm>
            <a:prstGeom prst="line">
              <a:avLst/>
            </a:prstGeom>
            <a:noFill/>
            <a:ln w="38100">
              <a:solidFill>
                <a:srgbClr val="6633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350"/>
            </a:p>
          </p:txBody>
        </p:sp>
      </p:grpSp>
      <p:grpSp>
        <p:nvGrpSpPr>
          <p:cNvPr id="111" name="Group 91"/>
          <p:cNvGrpSpPr>
            <a:grpSpLocks/>
          </p:cNvGrpSpPr>
          <p:nvPr/>
        </p:nvGrpSpPr>
        <p:grpSpPr bwMode="auto">
          <a:xfrm>
            <a:off x="6761560" y="2472929"/>
            <a:ext cx="514350" cy="857250"/>
            <a:chOff x="4992" y="2976"/>
            <a:chExt cx="432" cy="720"/>
          </a:xfrm>
        </p:grpSpPr>
        <p:sp>
          <p:nvSpPr>
            <p:cNvPr id="112" name="Rectangle 27"/>
            <p:cNvSpPr>
              <a:spLocks noChangeArrowheads="1"/>
            </p:cNvSpPr>
            <p:nvPr/>
          </p:nvSpPr>
          <p:spPr bwMode="auto">
            <a:xfrm>
              <a:off x="4992" y="2976"/>
              <a:ext cx="432" cy="72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en-US">
                  <a:latin typeface="Times New Roman" pitchFamily="18" charset="0"/>
                  <a:cs typeface="Times New Roman" pitchFamily="18" charset="0"/>
                </a:rPr>
                <a:t>G</a:t>
              </a:r>
              <a:endParaRPr lang="en-US" baseline="30000">
                <a:latin typeface="Times New Roman" pitchFamily="18" charset="0"/>
                <a:cs typeface="Times New Roman" pitchFamily="18" charset="0"/>
              </a:endParaRPr>
            </a:p>
            <a:p>
              <a:pPr algn="ctr">
                <a:defRPr/>
              </a:pPr>
              <a:endParaRPr lang="en-US" baseline="30000">
                <a:latin typeface="Times New Roman" pitchFamily="18" charset="0"/>
                <a:cs typeface="Times New Roman" pitchFamily="18" charset="0"/>
              </a:endParaRPr>
            </a:p>
            <a:p>
              <a:pPr algn="ctr">
                <a:defRPr/>
              </a:pPr>
              <a:r>
                <a:rPr lang="en-US">
                  <a:latin typeface="Times New Roman" pitchFamily="18" charset="0"/>
                  <a:cs typeface="Times New Roman" pitchFamily="18" charset="0"/>
                </a:rPr>
                <a:t>X</a:t>
              </a:r>
            </a:p>
          </p:txBody>
        </p:sp>
        <p:sp>
          <p:nvSpPr>
            <p:cNvPr id="113" name="Line 28"/>
            <p:cNvSpPr>
              <a:spLocks noChangeShapeType="1"/>
            </p:cNvSpPr>
            <p:nvPr/>
          </p:nvSpPr>
          <p:spPr bwMode="auto">
            <a:xfrm>
              <a:off x="5166" y="3237"/>
              <a:ext cx="0" cy="240"/>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a:latin typeface="Times New Roman" pitchFamily="18" charset="0"/>
                <a:cs typeface="Times New Roman" pitchFamily="18" charset="0"/>
              </a:endParaRPr>
            </a:p>
          </p:txBody>
        </p:sp>
        <p:sp>
          <p:nvSpPr>
            <p:cNvPr id="114" name="Line 29"/>
            <p:cNvSpPr>
              <a:spLocks noChangeShapeType="1"/>
            </p:cNvSpPr>
            <p:nvPr/>
          </p:nvSpPr>
          <p:spPr bwMode="auto">
            <a:xfrm>
              <a:off x="5208" y="3237"/>
              <a:ext cx="0" cy="240"/>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a:latin typeface="Times New Roman" pitchFamily="18" charset="0"/>
                <a:cs typeface="Times New Roman" pitchFamily="18" charset="0"/>
              </a:endParaRPr>
            </a:p>
          </p:txBody>
        </p:sp>
        <p:sp>
          <p:nvSpPr>
            <p:cNvPr id="115" name="Line 30"/>
            <p:cNvSpPr>
              <a:spLocks noChangeShapeType="1"/>
            </p:cNvSpPr>
            <p:nvPr/>
          </p:nvSpPr>
          <p:spPr bwMode="auto">
            <a:xfrm>
              <a:off x="5241" y="3237"/>
              <a:ext cx="0" cy="240"/>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a:latin typeface="Times New Roman" pitchFamily="18" charset="0"/>
                <a:cs typeface="Times New Roman" pitchFamily="18" charset="0"/>
              </a:endParaRPr>
            </a:p>
          </p:txBody>
        </p:sp>
      </p:grpSp>
      <p:sp>
        <p:nvSpPr>
          <p:cNvPr id="116" name="Text Box 35"/>
          <p:cNvSpPr txBox="1">
            <a:spLocks noChangeArrowheads="1"/>
          </p:cNvSpPr>
          <p:nvPr/>
        </p:nvSpPr>
        <p:spPr bwMode="auto">
          <a:xfrm>
            <a:off x="2047875" y="3943350"/>
            <a:ext cx="4972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vi-VN" b="1">
                <a:solidFill>
                  <a:srgbClr val="800000"/>
                </a:solidFill>
                <a:latin typeface="Times New Roman" panose="02020603050405020304" pitchFamily="18" charset="0"/>
                <a:cs typeface="Times New Roman" panose="02020603050405020304" pitchFamily="18" charset="0"/>
              </a:rPr>
              <a:t>Do tác động của 5BU</a:t>
            </a:r>
          </a:p>
        </p:txBody>
      </p:sp>
      <p:cxnSp>
        <p:nvCxnSpPr>
          <p:cNvPr id="117" name="Straight Connector 116"/>
          <p:cNvCxnSpPr>
            <a:stCxn id="19493" idx="0"/>
          </p:cNvCxnSpPr>
          <p:nvPr/>
        </p:nvCxnSpPr>
        <p:spPr>
          <a:xfrm flipV="1">
            <a:off x="2103835" y="2878932"/>
            <a:ext cx="0" cy="84177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a:spLocks noChangeArrowheads="1"/>
          </p:cNvSpPr>
          <p:nvPr/>
        </p:nvSpPr>
        <p:spPr bwMode="auto">
          <a:xfrm>
            <a:off x="3748016" y="1708547"/>
            <a:ext cx="351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a:latin typeface="Times New Roman" panose="02020603050405020304" pitchFamily="18" charset="0"/>
                <a:cs typeface="Times New Roman" panose="02020603050405020304" pitchFamily="18" charset="0"/>
              </a:rPr>
              <a:t>A</a:t>
            </a:r>
          </a:p>
        </p:txBody>
      </p:sp>
      <p:cxnSp>
        <p:nvCxnSpPr>
          <p:cNvPr id="119" name="Straight Connector 118"/>
          <p:cNvCxnSpPr>
            <a:stCxn id="118" idx="2"/>
          </p:cNvCxnSpPr>
          <p:nvPr/>
        </p:nvCxnSpPr>
        <p:spPr>
          <a:xfrm>
            <a:off x="3924300" y="2051448"/>
            <a:ext cx="0" cy="267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8" idx="2"/>
          </p:cNvCxnSpPr>
          <p:nvPr/>
        </p:nvCxnSpPr>
        <p:spPr>
          <a:xfrm>
            <a:off x="3924300" y="2051447"/>
            <a:ext cx="0" cy="157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874294" y="2062163"/>
            <a:ext cx="0" cy="267891"/>
          </a:xfrm>
          <a:prstGeom prst="line">
            <a:avLst/>
          </a:prstGeom>
        </p:spPr>
        <p:style>
          <a:lnRef idx="1">
            <a:schemeClr val="accent1"/>
          </a:lnRef>
          <a:fillRef idx="0">
            <a:schemeClr val="accent1"/>
          </a:fillRef>
          <a:effectRef idx="0">
            <a:schemeClr val="accent1"/>
          </a:effectRef>
          <a:fontRef idx="minor">
            <a:schemeClr val="tx1"/>
          </a:fontRef>
        </p:style>
      </p:cxnSp>
      <p:sp>
        <p:nvSpPr>
          <p:cNvPr id="122" name="TextBox 121"/>
          <p:cNvSpPr txBox="1">
            <a:spLocks noChangeArrowheads="1"/>
          </p:cNvSpPr>
          <p:nvPr/>
        </p:nvSpPr>
        <p:spPr bwMode="auto">
          <a:xfrm>
            <a:off x="3687367" y="2330054"/>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a:latin typeface="Times New Roman" panose="02020603050405020304" pitchFamily="18" charset="0"/>
                <a:cs typeface="Times New Roman" panose="02020603050405020304" pitchFamily="18" charset="0"/>
              </a:rPr>
              <a:t>5BU</a:t>
            </a:r>
          </a:p>
        </p:txBody>
      </p:sp>
      <p:sp>
        <p:nvSpPr>
          <p:cNvPr id="123" name="TextBox 122"/>
          <p:cNvSpPr txBox="1">
            <a:spLocks noChangeArrowheads="1"/>
          </p:cNvSpPr>
          <p:nvPr/>
        </p:nvSpPr>
        <p:spPr bwMode="auto">
          <a:xfrm>
            <a:off x="5257800" y="1937147"/>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a:latin typeface="Times New Roman" panose="02020603050405020304" pitchFamily="18" charset="0"/>
                <a:cs typeface="Times New Roman" panose="02020603050405020304" pitchFamily="18" charset="0"/>
              </a:rPr>
              <a:t>G</a:t>
            </a:r>
          </a:p>
        </p:txBody>
      </p:sp>
      <p:cxnSp>
        <p:nvCxnSpPr>
          <p:cNvPr id="124" name="Straight Connector 123"/>
          <p:cNvCxnSpPr>
            <a:stCxn id="123" idx="2"/>
          </p:cNvCxnSpPr>
          <p:nvPr/>
        </p:nvCxnSpPr>
        <p:spPr>
          <a:xfrm>
            <a:off x="5410200" y="2280047"/>
            <a:ext cx="0" cy="242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379244" y="2275285"/>
            <a:ext cx="0" cy="242888"/>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a:spLocks noChangeArrowheads="1"/>
          </p:cNvSpPr>
          <p:nvPr/>
        </p:nvSpPr>
        <p:spPr bwMode="auto">
          <a:xfrm>
            <a:off x="5257801" y="2508647"/>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a:latin typeface="Times New Roman" panose="02020603050405020304" pitchFamily="18" charset="0"/>
                <a:cs typeface="Times New Roman" panose="02020603050405020304" pitchFamily="18" charset="0"/>
              </a:rPr>
              <a:t>5BU</a:t>
            </a:r>
          </a:p>
        </p:txBody>
      </p:sp>
      <p:cxnSp>
        <p:nvCxnSpPr>
          <p:cNvPr id="127" name="Straight Connector 126"/>
          <p:cNvCxnSpPr/>
          <p:nvPr/>
        </p:nvCxnSpPr>
        <p:spPr>
          <a:xfrm flipV="1">
            <a:off x="2341960" y="2000251"/>
            <a:ext cx="1190625" cy="497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341960" y="2497932"/>
            <a:ext cx="904875" cy="570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4171950" y="1651398"/>
            <a:ext cx="837010" cy="445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192191" y="2096691"/>
            <a:ext cx="628650" cy="736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659041" y="1845469"/>
            <a:ext cx="759619" cy="467916"/>
          </a:xfrm>
          <a:prstGeom prst="line">
            <a:avLst/>
          </a:prstGeom>
        </p:spPr>
        <p:style>
          <a:lnRef idx="1">
            <a:schemeClr val="accent1"/>
          </a:lnRef>
          <a:fillRef idx="0">
            <a:schemeClr val="accent1"/>
          </a:fillRef>
          <a:effectRef idx="0">
            <a:schemeClr val="accent1"/>
          </a:effectRef>
          <a:fontRef idx="minor">
            <a:schemeClr val="tx1"/>
          </a:fontRef>
        </p:style>
      </p:cxnSp>
      <p:sp>
        <p:nvSpPr>
          <p:cNvPr id="133" name="TextBox 132"/>
          <p:cNvSpPr txBox="1">
            <a:spLocks noChangeArrowheads="1"/>
          </p:cNvSpPr>
          <p:nvPr/>
        </p:nvSpPr>
        <p:spPr bwMode="auto">
          <a:xfrm>
            <a:off x="5873354" y="2157413"/>
            <a:ext cx="1037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a:latin typeface="Times New Roman" panose="02020603050405020304" pitchFamily="18" charset="0"/>
                <a:cs typeface="Times New Roman" panose="02020603050405020304" pitchFamily="18" charset="0"/>
              </a:rPr>
              <a:t>Nhân đôi</a:t>
            </a:r>
          </a:p>
        </p:txBody>
      </p:sp>
      <p:sp>
        <p:nvSpPr>
          <p:cNvPr id="134" name="TextBox 133"/>
          <p:cNvSpPr txBox="1">
            <a:spLocks noChangeArrowheads="1"/>
          </p:cNvSpPr>
          <p:nvPr/>
        </p:nvSpPr>
        <p:spPr bwMode="auto">
          <a:xfrm>
            <a:off x="4344592" y="2000250"/>
            <a:ext cx="1037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a:latin typeface="Times New Roman" panose="02020603050405020304" pitchFamily="18" charset="0"/>
                <a:cs typeface="Times New Roman" panose="02020603050405020304" pitchFamily="18" charset="0"/>
              </a:rPr>
              <a:t>Nhân đôi</a:t>
            </a:r>
          </a:p>
        </p:txBody>
      </p:sp>
      <p:sp>
        <p:nvSpPr>
          <p:cNvPr id="135" name="TextBox 134"/>
          <p:cNvSpPr txBox="1">
            <a:spLocks noChangeArrowheads="1"/>
          </p:cNvSpPr>
          <p:nvPr/>
        </p:nvSpPr>
        <p:spPr bwMode="auto">
          <a:xfrm>
            <a:off x="2687242" y="2343150"/>
            <a:ext cx="1037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a:latin typeface="Times New Roman" panose="02020603050405020304" pitchFamily="18" charset="0"/>
                <a:cs typeface="Times New Roman" panose="02020603050405020304" pitchFamily="18" charset="0"/>
              </a:rPr>
              <a:t>Nhân đôi</a:t>
            </a:r>
          </a:p>
        </p:txBody>
      </p:sp>
      <p:cxnSp>
        <p:nvCxnSpPr>
          <p:cNvPr id="137" name="Straight Connector 136"/>
          <p:cNvCxnSpPr>
            <a:endCxn id="112" idx="1"/>
          </p:cNvCxnSpPr>
          <p:nvPr/>
        </p:nvCxnSpPr>
        <p:spPr>
          <a:xfrm>
            <a:off x="5649516" y="2300288"/>
            <a:ext cx="1102519" cy="601266"/>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134"/>
          <p:cNvSpPr txBox="1">
            <a:spLocks noChangeArrowheads="1"/>
          </p:cNvSpPr>
          <p:nvPr/>
        </p:nvSpPr>
        <p:spPr bwMode="auto">
          <a:xfrm>
            <a:off x="2687242" y="2343150"/>
            <a:ext cx="1037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dirty="0" err="1">
                <a:latin typeface="Times New Roman" panose="02020603050405020304" pitchFamily="18" charset="0"/>
                <a:cs typeface="Times New Roman" panose="02020603050405020304" pitchFamily="18" charset="0"/>
              </a:rPr>
              <a:t>Nhân</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đôi</a:t>
            </a:r>
            <a:endParaRPr lang="en-US" altLang="vi-VN" dirty="0">
              <a:latin typeface="Times New Roman" panose="02020603050405020304" pitchFamily="18" charset="0"/>
              <a:cs typeface="Times New Roman" panose="02020603050405020304" pitchFamily="18" charset="0"/>
            </a:endParaRPr>
          </a:p>
        </p:txBody>
      </p:sp>
      <p:sp>
        <p:nvSpPr>
          <p:cNvPr id="19482" name="Rectangle 81"/>
          <p:cNvSpPr>
            <a:spLocks noChangeArrowheads="1"/>
          </p:cNvSpPr>
          <p:nvPr/>
        </p:nvSpPr>
        <p:spPr bwMode="auto">
          <a:xfrm>
            <a:off x="457200" y="-12500"/>
            <a:ext cx="8534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Tác</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nhân</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hóa</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học</a:t>
            </a:r>
            <a:r>
              <a:rPr lang="en-US" altLang="vi-VN" sz="2800" dirty="0">
                <a:solidFill>
                  <a:srgbClr val="0000CC"/>
                </a:solidFill>
                <a:latin typeface="Times New Roman" panose="02020603050405020304" pitchFamily="18" charset="0"/>
                <a:cs typeface="Times New Roman" panose="02020603050405020304" pitchFamily="18" charset="0"/>
              </a:rPr>
              <a:t>: 5-brôm </a:t>
            </a:r>
            <a:r>
              <a:rPr lang="en-US" altLang="vi-VN" sz="2800" dirty="0" err="1">
                <a:solidFill>
                  <a:srgbClr val="0000CC"/>
                </a:solidFill>
                <a:latin typeface="Times New Roman" panose="02020603050405020304" pitchFamily="18" charset="0"/>
                <a:cs typeface="Times New Roman" panose="02020603050405020304" pitchFamily="18" charset="0"/>
              </a:rPr>
              <a:t>uraxin</a:t>
            </a:r>
            <a:r>
              <a:rPr lang="en-US" altLang="vi-VN" sz="2800" dirty="0">
                <a:solidFill>
                  <a:srgbClr val="0000CC"/>
                </a:solidFill>
                <a:latin typeface="Times New Roman" panose="02020603050405020304" pitchFamily="18" charset="0"/>
                <a:cs typeface="Times New Roman" panose="02020603050405020304" pitchFamily="18" charset="0"/>
              </a:rPr>
              <a:t> (5BU) </a:t>
            </a:r>
            <a:r>
              <a:rPr lang="en-US" altLang="vi-VN" sz="2800" dirty="0" err="1">
                <a:solidFill>
                  <a:srgbClr val="0000CC"/>
                </a:solidFill>
                <a:latin typeface="Times New Roman" panose="02020603050405020304" pitchFamily="18" charset="0"/>
                <a:cs typeface="Times New Roman" panose="02020603050405020304" pitchFamily="18" charset="0"/>
              </a:rPr>
              <a:t>là</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chất</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đồng</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đẳng</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của</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Timin</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gây</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thay</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thế</a:t>
            </a:r>
            <a:r>
              <a:rPr lang="en-US" altLang="vi-VN" sz="2800" dirty="0">
                <a:solidFill>
                  <a:srgbClr val="0000CC"/>
                </a:solidFill>
                <a:latin typeface="Times New Roman" panose="02020603050405020304" pitchFamily="18" charset="0"/>
                <a:cs typeface="Times New Roman" panose="02020603050405020304" pitchFamily="18" charset="0"/>
              </a:rPr>
              <a:t> A-T </a:t>
            </a:r>
            <a:r>
              <a:rPr lang="en-US" altLang="vi-VN" sz="2800" dirty="0" err="1">
                <a:solidFill>
                  <a:srgbClr val="0000CC"/>
                </a:solidFill>
                <a:latin typeface="Times New Roman" panose="02020603050405020304" pitchFamily="18" charset="0"/>
                <a:cs typeface="Times New Roman" panose="02020603050405020304" pitchFamily="18" charset="0"/>
              </a:rPr>
              <a:t>bằng</a:t>
            </a:r>
            <a:r>
              <a:rPr lang="en-US" altLang="vi-VN" sz="2800" dirty="0">
                <a:solidFill>
                  <a:srgbClr val="0000CC"/>
                </a:solidFill>
                <a:latin typeface="Times New Roman" panose="02020603050405020304" pitchFamily="18" charset="0"/>
                <a:cs typeface="Times New Roman" panose="02020603050405020304" pitchFamily="18" charset="0"/>
              </a:rPr>
              <a:t> G-X.</a:t>
            </a:r>
          </a:p>
          <a:p>
            <a:pPr eaLnBrk="1" hangingPunct="1">
              <a:buFont typeface="Arial" panose="020B0604020202020204" pitchFamily="34" charset="0"/>
              <a:buNone/>
            </a:pPr>
            <a:r>
              <a:rPr lang="en-US" altLang="vi-VN" sz="2800" dirty="0">
                <a:solidFill>
                  <a:srgbClr val="0000CC"/>
                </a:solidFill>
                <a:latin typeface="Times New Roman" panose="02020603050405020304" pitchFamily="18" charset="0"/>
                <a:cs typeface="Times New Roman" panose="02020603050405020304" pitchFamily="18" charset="0"/>
              </a:rPr>
              <a:t>   VD: A-T </a:t>
            </a:r>
            <a:r>
              <a:rPr lang="en-US" altLang="vi-VN" sz="28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A-5BU  G-5BU  G-X (3 </a:t>
            </a:r>
            <a:r>
              <a:rPr lang="en-US" altLang="vi-VN" sz="2800"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lần</a:t>
            </a:r>
            <a:r>
              <a:rPr lang="en-US" altLang="vi-VN" sz="28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nhân</a:t>
            </a:r>
            <a:r>
              <a:rPr lang="en-US" altLang="vi-VN" sz="28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đôi</a:t>
            </a:r>
            <a:r>
              <a:rPr lang="en-US" altLang="vi-VN" sz="28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116"/>
          <p:cNvCxnSpPr>
            <a:endCxn id="104" idx="2"/>
          </p:cNvCxnSpPr>
          <p:nvPr/>
        </p:nvCxnSpPr>
        <p:spPr>
          <a:xfrm flipV="1">
            <a:off x="2115741" y="2857500"/>
            <a:ext cx="0" cy="865585"/>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4"/>
          <p:cNvGrpSpPr>
            <a:grpSpLocks/>
          </p:cNvGrpSpPr>
          <p:nvPr/>
        </p:nvGrpSpPr>
        <p:grpSpPr bwMode="auto">
          <a:xfrm>
            <a:off x="1887141" y="2114550"/>
            <a:ext cx="457200" cy="742950"/>
            <a:chOff x="720" y="3093"/>
            <a:chExt cx="384" cy="624"/>
          </a:xfrm>
        </p:grpSpPr>
        <p:sp>
          <p:nvSpPr>
            <p:cNvPr id="104" name="Rectangle 4"/>
            <p:cNvSpPr>
              <a:spLocks noChangeArrowheads="1"/>
            </p:cNvSpPr>
            <p:nvPr/>
          </p:nvSpPr>
          <p:spPr bwMode="auto">
            <a:xfrm>
              <a:off x="720" y="3093"/>
              <a:ext cx="384" cy="6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dirty="0">
                  <a:latin typeface="Times New Roman" pitchFamily="18" charset="0"/>
                  <a:cs typeface="Times New Roman" pitchFamily="18" charset="0"/>
                </a:rPr>
                <a:t>A</a:t>
              </a:r>
              <a:endParaRPr lang="en-US" baseline="30000" dirty="0">
                <a:latin typeface="Times New Roman" pitchFamily="18" charset="0"/>
                <a:cs typeface="Times New Roman" pitchFamily="18" charset="0"/>
              </a:endParaRPr>
            </a:p>
            <a:p>
              <a:pPr algn="ctr">
                <a:defRPr/>
              </a:pPr>
              <a:endParaRPr lang="en-US" baseline="30000" dirty="0">
                <a:latin typeface="Times New Roman" pitchFamily="18" charset="0"/>
                <a:cs typeface="Times New Roman" pitchFamily="18" charset="0"/>
              </a:endParaRPr>
            </a:p>
            <a:p>
              <a:pPr algn="ctr">
                <a:defRPr/>
              </a:pPr>
              <a:r>
                <a:rPr lang="en-US" dirty="0">
                  <a:latin typeface="Times New Roman" pitchFamily="18" charset="0"/>
                  <a:cs typeface="Times New Roman" pitchFamily="18" charset="0"/>
                </a:rPr>
                <a:t>T</a:t>
              </a:r>
            </a:p>
          </p:txBody>
        </p:sp>
        <p:sp>
          <p:nvSpPr>
            <p:cNvPr id="105" name="Line 5"/>
            <p:cNvSpPr>
              <a:spLocks noChangeShapeType="1"/>
            </p:cNvSpPr>
            <p:nvPr/>
          </p:nvSpPr>
          <p:spPr bwMode="auto">
            <a:xfrm>
              <a:off x="864" y="3264"/>
              <a:ext cx="0" cy="24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latin typeface="Times New Roman" pitchFamily="18" charset="0"/>
                <a:cs typeface="Times New Roman" pitchFamily="18" charset="0"/>
              </a:endParaRPr>
            </a:p>
          </p:txBody>
        </p:sp>
        <p:sp>
          <p:nvSpPr>
            <p:cNvPr id="106" name="Line 6"/>
            <p:cNvSpPr>
              <a:spLocks noChangeShapeType="1"/>
            </p:cNvSpPr>
            <p:nvPr/>
          </p:nvSpPr>
          <p:spPr bwMode="auto">
            <a:xfrm>
              <a:off x="912" y="3264"/>
              <a:ext cx="0" cy="24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latin typeface="Times New Roman" pitchFamily="18" charset="0"/>
                <a:cs typeface="Times New Roman" pitchFamily="18" charset="0"/>
              </a:endParaRPr>
            </a:p>
          </p:txBody>
        </p:sp>
      </p:grpSp>
      <p:cxnSp>
        <p:nvCxnSpPr>
          <p:cNvPr id="8" name="Straight Connector 116"/>
          <p:cNvCxnSpPr>
            <a:endCxn id="104" idx="2"/>
          </p:cNvCxnSpPr>
          <p:nvPr/>
        </p:nvCxnSpPr>
        <p:spPr>
          <a:xfrm flipV="1">
            <a:off x="2127647" y="2845594"/>
            <a:ext cx="0" cy="865585"/>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141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500"/>
                                        <p:tgtEl>
                                          <p:spTgt spid="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barn(inVertical)">
                                      <p:cBhvr>
                                        <p:cTn id="12" dur="500"/>
                                        <p:tgtEl>
                                          <p:spTgt spid="127"/>
                                        </p:tgtEl>
                                      </p:cBhvr>
                                    </p:animEffect>
                                  </p:childTnLst>
                                </p:cTn>
                              </p:par>
                              <p:par>
                                <p:cTn id="13" presetID="16" presetClass="entr" presetSubtype="21" fill="hold" nodeType="with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barn(inVertical)">
                                      <p:cBhvr>
                                        <p:cTn id="15" dur="500"/>
                                        <p:tgtEl>
                                          <p:spTgt spid="1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5"/>
                                        </p:tgtEl>
                                        <p:attrNameLst>
                                          <p:attrName>style.visibility</p:attrName>
                                        </p:attrNameLst>
                                      </p:cBhvr>
                                      <p:to>
                                        <p:strVal val="visible"/>
                                      </p:to>
                                    </p:set>
                                    <p:animEffect transition="in" filter="barn(inVertical)">
                                      <p:cBhvr>
                                        <p:cTn id="18" dur="500"/>
                                        <p:tgtEl>
                                          <p:spTgt spid="13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barn(inVertical)">
                                      <p:cBhvr>
                                        <p:cTn id="21" dur="500"/>
                                        <p:tgtEl>
                                          <p:spTgt spid="118"/>
                                        </p:tgtEl>
                                      </p:cBhvr>
                                    </p:animEffect>
                                  </p:childTnLst>
                                </p:cTn>
                              </p:par>
                              <p:par>
                                <p:cTn id="22" presetID="16" presetClass="entr" presetSubtype="21" fill="hold" nodeType="with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barn(inVertical)">
                                      <p:cBhvr>
                                        <p:cTn id="24" dur="500"/>
                                        <p:tgtEl>
                                          <p:spTgt spid="121"/>
                                        </p:tgtEl>
                                      </p:cBhvr>
                                    </p:animEffect>
                                  </p:childTnLst>
                                </p:cTn>
                              </p:par>
                              <p:par>
                                <p:cTn id="25" presetID="16" presetClass="entr" presetSubtype="21"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barn(inVertical)">
                                      <p:cBhvr>
                                        <p:cTn id="27" dur="500"/>
                                        <p:tgtEl>
                                          <p:spTgt spid="1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barn(inVertical)">
                                      <p:cBhvr>
                                        <p:cTn id="30" dur="500"/>
                                        <p:tgtEl>
                                          <p:spTgt spid="1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129"/>
                                        </p:tgtEl>
                                        <p:attrNameLst>
                                          <p:attrName>style.visibility</p:attrName>
                                        </p:attrNameLst>
                                      </p:cBhvr>
                                      <p:to>
                                        <p:strVal val="visible"/>
                                      </p:to>
                                    </p:set>
                                    <p:animEffect transition="in" filter="barn(inVertical)">
                                      <p:cBhvr>
                                        <p:cTn id="35" dur="500"/>
                                        <p:tgtEl>
                                          <p:spTgt spid="129"/>
                                        </p:tgtEl>
                                      </p:cBhvr>
                                    </p:animEffect>
                                  </p:childTnLst>
                                </p:cTn>
                              </p:par>
                              <p:par>
                                <p:cTn id="36" presetID="16" presetClass="entr" presetSubtype="21" fill="hold" nodeType="with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barn(inVertical)">
                                      <p:cBhvr>
                                        <p:cTn id="38" dur="500"/>
                                        <p:tgtEl>
                                          <p:spTgt spid="13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34"/>
                                        </p:tgtEl>
                                        <p:attrNameLst>
                                          <p:attrName>style.visibility</p:attrName>
                                        </p:attrNameLst>
                                      </p:cBhvr>
                                      <p:to>
                                        <p:strVal val="visible"/>
                                      </p:to>
                                    </p:set>
                                    <p:animEffect transition="in" filter="barn(inVertical)">
                                      <p:cBhvr>
                                        <p:cTn id="41" dur="500"/>
                                        <p:tgtEl>
                                          <p:spTgt spid="13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barn(inVertical)">
                                      <p:cBhvr>
                                        <p:cTn id="44" dur="500"/>
                                        <p:tgtEl>
                                          <p:spTgt spid="123"/>
                                        </p:tgtEl>
                                      </p:cBhvr>
                                    </p:animEffect>
                                  </p:childTnLst>
                                </p:cTn>
                              </p:par>
                              <p:par>
                                <p:cTn id="45" presetID="16" presetClass="entr" presetSubtype="21" fill="hold" nodeType="withEffect">
                                  <p:stCondLst>
                                    <p:cond delay="0"/>
                                  </p:stCondLst>
                                  <p:childTnLst>
                                    <p:set>
                                      <p:cBhvr>
                                        <p:cTn id="46" dur="1" fill="hold">
                                          <p:stCondLst>
                                            <p:cond delay="0"/>
                                          </p:stCondLst>
                                        </p:cTn>
                                        <p:tgtEl>
                                          <p:spTgt spid="125"/>
                                        </p:tgtEl>
                                        <p:attrNameLst>
                                          <p:attrName>style.visibility</p:attrName>
                                        </p:attrNameLst>
                                      </p:cBhvr>
                                      <p:to>
                                        <p:strVal val="visible"/>
                                      </p:to>
                                    </p:set>
                                    <p:animEffect transition="in" filter="barn(inVertical)">
                                      <p:cBhvr>
                                        <p:cTn id="47" dur="500"/>
                                        <p:tgtEl>
                                          <p:spTgt spid="125"/>
                                        </p:tgtEl>
                                      </p:cBhvr>
                                    </p:animEffect>
                                  </p:childTnLst>
                                </p:cTn>
                              </p:par>
                              <p:par>
                                <p:cTn id="48" presetID="16" presetClass="entr" presetSubtype="21" fill="hold" nodeType="withEffect">
                                  <p:stCondLst>
                                    <p:cond delay="0"/>
                                  </p:stCondLst>
                                  <p:childTnLst>
                                    <p:set>
                                      <p:cBhvr>
                                        <p:cTn id="49" dur="1" fill="hold">
                                          <p:stCondLst>
                                            <p:cond delay="0"/>
                                          </p:stCondLst>
                                        </p:cTn>
                                        <p:tgtEl>
                                          <p:spTgt spid="124"/>
                                        </p:tgtEl>
                                        <p:attrNameLst>
                                          <p:attrName>style.visibility</p:attrName>
                                        </p:attrNameLst>
                                      </p:cBhvr>
                                      <p:to>
                                        <p:strVal val="visible"/>
                                      </p:to>
                                    </p:set>
                                    <p:animEffect transition="in" filter="barn(inVertical)">
                                      <p:cBhvr>
                                        <p:cTn id="50" dur="500"/>
                                        <p:tgtEl>
                                          <p:spTgt spid="12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26"/>
                                        </p:tgtEl>
                                        <p:attrNameLst>
                                          <p:attrName>style.visibility</p:attrName>
                                        </p:attrNameLst>
                                      </p:cBhvr>
                                      <p:to>
                                        <p:strVal val="visible"/>
                                      </p:to>
                                    </p:set>
                                    <p:animEffect transition="in" filter="barn(inVertical)">
                                      <p:cBhvr>
                                        <p:cTn id="53" dur="500"/>
                                        <p:tgtEl>
                                          <p:spTgt spid="12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nodeType="clickEffect">
                                  <p:stCondLst>
                                    <p:cond delay="0"/>
                                  </p:stCondLst>
                                  <p:childTnLst>
                                    <p:set>
                                      <p:cBhvr>
                                        <p:cTn id="57" dur="1" fill="hold">
                                          <p:stCondLst>
                                            <p:cond delay="0"/>
                                          </p:stCondLst>
                                        </p:cTn>
                                        <p:tgtEl>
                                          <p:spTgt spid="131"/>
                                        </p:tgtEl>
                                        <p:attrNameLst>
                                          <p:attrName>style.visibility</p:attrName>
                                        </p:attrNameLst>
                                      </p:cBhvr>
                                      <p:to>
                                        <p:strVal val="visible"/>
                                      </p:to>
                                    </p:set>
                                    <p:animEffect transition="in" filter="barn(inVertical)">
                                      <p:cBhvr>
                                        <p:cTn id="58" dur="500"/>
                                        <p:tgtEl>
                                          <p:spTgt spid="13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33"/>
                                        </p:tgtEl>
                                        <p:attrNameLst>
                                          <p:attrName>style.visibility</p:attrName>
                                        </p:attrNameLst>
                                      </p:cBhvr>
                                      <p:to>
                                        <p:strVal val="visible"/>
                                      </p:to>
                                    </p:set>
                                    <p:animEffect transition="in" filter="barn(inVertical)">
                                      <p:cBhvr>
                                        <p:cTn id="61" dur="500"/>
                                        <p:tgtEl>
                                          <p:spTgt spid="133"/>
                                        </p:tgtEl>
                                      </p:cBhvr>
                                    </p:animEffect>
                                  </p:childTnLst>
                                </p:cTn>
                              </p:par>
                              <p:par>
                                <p:cTn id="62" presetID="16" presetClass="entr" presetSubtype="21" fill="hold" nodeType="withEffect">
                                  <p:stCondLst>
                                    <p:cond delay="0"/>
                                  </p:stCondLst>
                                  <p:childTnLst>
                                    <p:set>
                                      <p:cBhvr>
                                        <p:cTn id="63" dur="1" fill="hold">
                                          <p:stCondLst>
                                            <p:cond delay="0"/>
                                          </p:stCondLst>
                                        </p:cTn>
                                        <p:tgtEl>
                                          <p:spTgt spid="137"/>
                                        </p:tgtEl>
                                        <p:attrNameLst>
                                          <p:attrName>style.visibility</p:attrName>
                                        </p:attrNameLst>
                                      </p:cBhvr>
                                      <p:to>
                                        <p:strVal val="visible"/>
                                      </p:to>
                                    </p:set>
                                    <p:animEffect transition="in" filter="barn(inVertical)">
                                      <p:cBhvr>
                                        <p:cTn id="64" dur="500"/>
                                        <p:tgtEl>
                                          <p:spTgt spid="137"/>
                                        </p:tgtEl>
                                      </p:cBhvr>
                                    </p:animEffect>
                                  </p:childTnLst>
                                </p:cTn>
                              </p:par>
                              <p:par>
                                <p:cTn id="65" presetID="16" presetClass="entr" presetSubtype="21"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barn(inVertical)">
                                      <p:cBhvr>
                                        <p:cTn id="67" dur="500"/>
                                        <p:tgtEl>
                                          <p:spTgt spid="11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barn(inVertical)">
                                      <p:cBhvr>
                                        <p:cTn id="72" dur="500"/>
                                        <p:tgtEl>
                                          <p:spTgt spid="107"/>
                                        </p:tgtEl>
                                      </p:cBhvr>
                                    </p:animEffect>
                                  </p:childTnLst>
                                </p:cTn>
                              </p:par>
                              <p:par>
                                <p:cTn id="73" presetID="16" presetClass="entr" presetSubtype="21" fill="hold" nodeType="withEffect">
                                  <p:stCondLst>
                                    <p:cond delay="0"/>
                                  </p:stCondLst>
                                  <p:childTnLst>
                                    <p:set>
                                      <p:cBhvr>
                                        <p:cTn id="74" dur="1" fill="hold">
                                          <p:stCondLst>
                                            <p:cond delay="0"/>
                                          </p:stCondLst>
                                        </p:cTn>
                                        <p:tgtEl>
                                          <p:spTgt spid="117"/>
                                        </p:tgtEl>
                                        <p:attrNameLst>
                                          <p:attrName>style.visibility</p:attrName>
                                        </p:attrNameLst>
                                      </p:cBhvr>
                                      <p:to>
                                        <p:strVal val="visible"/>
                                      </p:to>
                                    </p:set>
                                    <p:animEffect transition="in" filter="barn(inVertical)">
                                      <p:cBhvr>
                                        <p:cTn id="75" dur="500"/>
                                        <p:tgtEl>
                                          <p:spTgt spid="11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16"/>
                                        </p:tgtEl>
                                        <p:attrNameLst>
                                          <p:attrName>style.visibility</p:attrName>
                                        </p:attrNameLst>
                                      </p:cBhvr>
                                      <p:to>
                                        <p:strVal val="visible"/>
                                      </p:to>
                                    </p:set>
                                    <p:animEffect transition="in" filter="barn(inVertical)">
                                      <p:cBhvr>
                                        <p:cTn id="80" dur="500"/>
                                        <p:tgtEl>
                                          <p:spTgt spid="116"/>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barn(inVertical)">
                                      <p:cBhvr>
                                        <p:cTn id="83" dur="500"/>
                                        <p:tgtEl>
                                          <p:spTgt spid="5"/>
                                        </p:tgtEl>
                                      </p:cBhvr>
                                    </p:animEffect>
                                  </p:childTnLst>
                                </p:cTn>
                              </p:par>
                              <p:par>
                                <p:cTn id="84" presetID="16" presetClass="entr" presetSubtype="21" fill="hold"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barn(inVertical)">
                                      <p:cBhvr>
                                        <p:cTn id="86" dur="500"/>
                                        <p:tgtEl>
                                          <p:spTgt spid="6"/>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ntr" presetSubtype="21"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barn(inVertical)">
                                      <p:cBhvr>
                                        <p:cTn id="91" dur="500"/>
                                        <p:tgtEl>
                                          <p:spTgt spid="7"/>
                                        </p:tgtEl>
                                      </p:cBhvr>
                                    </p:animEffect>
                                  </p:childTnLst>
                                </p:cTn>
                              </p:par>
                              <p:par>
                                <p:cTn id="92" presetID="16" presetClass="entr" presetSubtype="21" fill="hold"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barn(inVertical)">
                                      <p:cBhvr>
                                        <p:cTn id="9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8" grpId="0"/>
      <p:bldP spid="122" grpId="0"/>
      <p:bldP spid="123" grpId="0"/>
      <p:bldP spid="126" grpId="0"/>
      <p:bldP spid="133" grpId="0"/>
      <p:bldP spid="134" grpId="0"/>
      <p:bldP spid="135"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1027946" y="3102134"/>
            <a:ext cx="1740776" cy="1175240"/>
            <a:chOff x="6386271" y="3657600"/>
            <a:chExt cx="1576551" cy="2552705"/>
          </a:xfrm>
        </p:grpSpPr>
        <p:grpSp>
          <p:nvGrpSpPr>
            <p:cNvPr id="3" name="Group 7"/>
            <p:cNvGrpSpPr>
              <a:grpSpLocks/>
            </p:cNvGrpSpPr>
            <p:nvPr/>
          </p:nvGrpSpPr>
          <p:grpSpPr bwMode="auto">
            <a:xfrm rot="5400000">
              <a:off x="6610312" y="3790912"/>
              <a:ext cx="1066800" cy="800176"/>
              <a:chOff x="381000" y="3223153"/>
              <a:chExt cx="2590800" cy="1120247"/>
            </a:xfrm>
          </p:grpSpPr>
          <p:pic>
            <p:nvPicPr>
              <p:cNvPr id="26680" name="Picture 2"/>
              <p:cNvPicPr>
                <a:picLocks noChangeAspect="1" noChangeArrowheads="1"/>
              </p:cNvPicPr>
              <p:nvPr/>
            </p:nvPicPr>
            <p:blipFill>
              <a:blip r:embed="rId3"/>
              <a:srcRect l="4680" t="82341" r="77638" b="12512"/>
              <a:stretch>
                <a:fillRect/>
              </a:stretch>
            </p:blipFill>
            <p:spPr bwMode="auto">
              <a:xfrm>
                <a:off x="381000" y="3276600"/>
                <a:ext cx="2590800" cy="1066800"/>
              </a:xfrm>
              <a:prstGeom prst="rect">
                <a:avLst/>
              </a:prstGeom>
              <a:noFill/>
              <a:ln w="9525">
                <a:noFill/>
                <a:miter lim="800000"/>
                <a:headEnd/>
                <a:tailEnd/>
              </a:ln>
            </p:spPr>
          </p:pic>
          <p:sp>
            <p:nvSpPr>
              <p:cNvPr id="32" name="Rectangle 31"/>
              <p:cNvSpPr/>
              <p:nvPr/>
            </p:nvSpPr>
            <p:spPr>
              <a:xfrm rot="16200000">
                <a:off x="1126450" y="3256138"/>
                <a:ext cx="1020818" cy="95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a:solidFill>
                      <a:schemeClr val="tx1"/>
                    </a:solidFill>
                    <a:latin typeface="Times New Roman" panose="02020603050405020304" pitchFamily="18" charset="0"/>
                    <a:cs typeface="Times New Roman" panose="02020603050405020304" pitchFamily="18" charset="0"/>
                  </a:rPr>
                  <a:t>A</a:t>
                </a:r>
              </a:p>
            </p:txBody>
          </p:sp>
        </p:grpSp>
        <p:grpSp>
          <p:nvGrpSpPr>
            <p:cNvPr id="4" name="Group 22"/>
            <p:cNvGrpSpPr>
              <a:grpSpLocks/>
            </p:cNvGrpSpPr>
            <p:nvPr/>
          </p:nvGrpSpPr>
          <p:grpSpPr bwMode="auto">
            <a:xfrm rot="5400000">
              <a:off x="6622095" y="4869579"/>
              <a:ext cx="1104900" cy="1576552"/>
              <a:chOff x="3124200" y="2626151"/>
              <a:chExt cx="2438400" cy="1926897"/>
            </a:xfrm>
          </p:grpSpPr>
          <p:pic>
            <p:nvPicPr>
              <p:cNvPr id="26678" name="Picture 2"/>
              <p:cNvPicPr>
                <a:picLocks noChangeAspect="1" noChangeArrowheads="1"/>
              </p:cNvPicPr>
              <p:nvPr/>
            </p:nvPicPr>
            <p:blipFill>
              <a:blip r:embed="rId3"/>
              <a:srcRect l="27554" t="24622" r="52632" b="70454"/>
              <a:stretch>
                <a:fillRect/>
              </a:stretch>
            </p:blipFill>
            <p:spPr bwMode="auto">
              <a:xfrm>
                <a:off x="3124200" y="3200400"/>
                <a:ext cx="2438400" cy="838200"/>
              </a:xfrm>
              <a:prstGeom prst="rect">
                <a:avLst/>
              </a:prstGeom>
              <a:noFill/>
              <a:ln w="9525">
                <a:noFill/>
                <a:miter lim="800000"/>
                <a:headEnd/>
                <a:tailEnd/>
              </a:ln>
            </p:spPr>
          </p:pic>
          <p:sp>
            <p:nvSpPr>
              <p:cNvPr id="30" name="Rectangle 29"/>
              <p:cNvSpPr/>
              <p:nvPr/>
            </p:nvSpPr>
            <p:spPr>
              <a:xfrm rot="16200000">
                <a:off x="3647872" y="3039832"/>
                <a:ext cx="1926896" cy="1099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latin typeface="Times New Roman" panose="02020603050405020304" pitchFamily="18" charset="0"/>
                    <a:cs typeface="Times New Roman" panose="02020603050405020304" pitchFamily="18" charset="0"/>
                  </a:rPr>
                  <a:t>T</a:t>
                </a:r>
              </a:p>
            </p:txBody>
          </p:sp>
        </p:grpSp>
        <p:cxnSp>
          <p:nvCxnSpPr>
            <p:cNvPr id="27" name="Straight Connector 26"/>
            <p:cNvCxnSpPr/>
            <p:nvPr/>
          </p:nvCxnSpPr>
          <p:spPr>
            <a:xfrm rot="5400000">
              <a:off x="6629729" y="4951532"/>
              <a:ext cx="608787" cy="2628"/>
            </a:xfrm>
            <a:prstGeom prst="line">
              <a:avLst/>
            </a:prstGeom>
            <a:ln w="57150"/>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rot="5400000">
              <a:off x="7011386" y="4952189"/>
              <a:ext cx="608787" cy="1313"/>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5" name="Group 74"/>
          <p:cNvGrpSpPr>
            <a:grpSpLocks/>
          </p:cNvGrpSpPr>
          <p:nvPr/>
        </p:nvGrpSpPr>
        <p:grpSpPr bwMode="auto">
          <a:xfrm>
            <a:off x="4408403" y="2557567"/>
            <a:ext cx="1740776" cy="1052696"/>
            <a:chOff x="4800600" y="3238500"/>
            <a:chExt cx="1905000" cy="2510617"/>
          </a:xfrm>
        </p:grpSpPr>
        <p:grpSp>
          <p:nvGrpSpPr>
            <p:cNvPr id="6" name="Group 44"/>
            <p:cNvGrpSpPr>
              <a:grpSpLocks/>
            </p:cNvGrpSpPr>
            <p:nvPr/>
          </p:nvGrpSpPr>
          <p:grpSpPr bwMode="auto">
            <a:xfrm>
              <a:off x="4800600" y="4495800"/>
              <a:ext cx="1905000" cy="1253317"/>
              <a:chOff x="4800601" y="4537883"/>
              <a:chExt cx="1905000" cy="1253317"/>
            </a:xfrm>
          </p:grpSpPr>
          <p:pic>
            <p:nvPicPr>
              <p:cNvPr id="26672" name="Picture 2"/>
              <p:cNvPicPr>
                <a:picLocks noChangeAspect="1" noChangeArrowheads="1"/>
              </p:cNvPicPr>
              <p:nvPr/>
            </p:nvPicPr>
            <p:blipFill>
              <a:blip r:embed="rId3"/>
              <a:srcRect l="27554" t="24622" r="52632" b="70454"/>
              <a:stretch>
                <a:fillRect/>
              </a:stretch>
            </p:blipFill>
            <p:spPr bwMode="auto">
              <a:xfrm rot="5400000">
                <a:off x="5121679" y="4750204"/>
                <a:ext cx="1253317" cy="828675"/>
              </a:xfrm>
              <a:prstGeom prst="rect">
                <a:avLst/>
              </a:prstGeom>
              <a:noFill/>
              <a:ln w="9525">
                <a:noFill/>
                <a:miter lim="800000"/>
                <a:headEnd/>
                <a:tailEnd/>
              </a:ln>
            </p:spPr>
          </p:pic>
          <p:sp>
            <p:nvSpPr>
              <p:cNvPr id="44" name="Rectangle 43"/>
              <p:cNvSpPr/>
              <p:nvPr/>
            </p:nvSpPr>
            <p:spPr>
              <a:xfrm>
                <a:off x="4800601" y="4997204"/>
                <a:ext cx="1905000" cy="565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latin typeface="Times New Roman" panose="02020603050405020304" pitchFamily="18" charset="0"/>
                    <a:cs typeface="Times New Roman" panose="02020603050405020304" pitchFamily="18" charset="0"/>
                  </a:rPr>
                  <a:t>5BU</a:t>
                </a:r>
              </a:p>
            </p:txBody>
          </p:sp>
        </p:grpSp>
        <p:grpSp>
          <p:nvGrpSpPr>
            <p:cNvPr id="7" name="Group 32"/>
            <p:cNvGrpSpPr>
              <a:grpSpLocks/>
            </p:cNvGrpSpPr>
            <p:nvPr/>
          </p:nvGrpSpPr>
          <p:grpSpPr bwMode="auto">
            <a:xfrm>
              <a:off x="5181600" y="3238500"/>
              <a:ext cx="1104138" cy="1372026"/>
              <a:chOff x="572262" y="3238500"/>
              <a:chExt cx="1104138" cy="1372026"/>
            </a:xfrm>
          </p:grpSpPr>
          <p:grpSp>
            <p:nvGrpSpPr>
              <p:cNvPr id="8" name="Group 13"/>
              <p:cNvGrpSpPr>
                <a:grpSpLocks/>
              </p:cNvGrpSpPr>
              <p:nvPr/>
            </p:nvGrpSpPr>
            <p:grpSpPr bwMode="auto">
              <a:xfrm rot="-5400000">
                <a:off x="571881" y="3238881"/>
                <a:ext cx="1104900" cy="1104138"/>
                <a:chOff x="6172200" y="391096"/>
                <a:chExt cx="2540000" cy="1656207"/>
              </a:xfrm>
            </p:grpSpPr>
            <p:pic>
              <p:nvPicPr>
                <p:cNvPr id="26670" name="Picture 2"/>
                <p:cNvPicPr>
                  <a:picLocks noChangeAspect="1" noChangeArrowheads="1"/>
                </p:cNvPicPr>
                <p:nvPr/>
              </p:nvPicPr>
              <p:blipFill>
                <a:blip r:embed="rId3"/>
                <a:srcRect l="30159" t="14510" r="53967" b="80325"/>
                <a:stretch>
                  <a:fillRect/>
                </a:stretch>
              </p:blipFill>
              <p:spPr bwMode="auto">
                <a:xfrm>
                  <a:off x="6172200" y="685800"/>
                  <a:ext cx="2540000" cy="1143000"/>
                </a:xfrm>
                <a:prstGeom prst="rect">
                  <a:avLst/>
                </a:prstGeom>
                <a:noFill/>
                <a:ln w="9525">
                  <a:noFill/>
                  <a:miter lim="800000"/>
                  <a:headEnd/>
                  <a:tailEnd/>
                </a:ln>
              </p:spPr>
            </p:pic>
            <p:sp>
              <p:nvSpPr>
                <p:cNvPr id="42" name="Rectangle 41"/>
                <p:cNvSpPr/>
                <p:nvPr/>
              </p:nvSpPr>
              <p:spPr>
                <a:xfrm rot="5400000">
                  <a:off x="6801133" y="925900"/>
                  <a:ext cx="1657350" cy="587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latin typeface="Times New Roman" panose="02020603050405020304" pitchFamily="18" charset="0"/>
                      <a:cs typeface="Times New Roman" panose="02020603050405020304" pitchFamily="18" charset="0"/>
                    </a:rPr>
                    <a:t>G</a:t>
                  </a:r>
                </a:p>
              </p:txBody>
            </p:sp>
          </p:grpSp>
          <p:cxnSp>
            <p:nvCxnSpPr>
              <p:cNvPr id="36" name="Straight Connector 35"/>
              <p:cNvCxnSpPr/>
              <p:nvPr/>
            </p:nvCxnSpPr>
            <p:spPr>
              <a:xfrm rot="5400000">
                <a:off x="744441" y="4400117"/>
                <a:ext cx="419230" cy="1588"/>
              </a:xfrm>
              <a:prstGeom prst="line">
                <a:avLst/>
              </a:prstGeom>
              <a:ln w="57150"/>
            </p:spPr>
            <p:style>
              <a:lnRef idx="3">
                <a:schemeClr val="dk1"/>
              </a:lnRef>
              <a:fillRef idx="0">
                <a:schemeClr val="dk1"/>
              </a:fillRef>
              <a:effectRef idx="2">
                <a:schemeClr val="dk1"/>
              </a:effectRef>
              <a:fontRef idx="minor">
                <a:schemeClr val="tx1"/>
              </a:fontRef>
            </p:style>
          </p:cxnSp>
          <p:cxnSp>
            <p:nvCxnSpPr>
              <p:cNvPr id="60" name="Straight Connector 59"/>
              <p:cNvCxnSpPr/>
              <p:nvPr/>
            </p:nvCxnSpPr>
            <p:spPr>
              <a:xfrm rot="5400000">
                <a:off x="1008620" y="4400117"/>
                <a:ext cx="419231" cy="1588"/>
              </a:xfrm>
              <a:prstGeom prst="line">
                <a:avLst/>
              </a:prstGeom>
              <a:ln w="57150"/>
            </p:spPr>
            <p:style>
              <a:lnRef idx="3">
                <a:schemeClr val="dk1"/>
              </a:lnRef>
              <a:fillRef idx="0">
                <a:schemeClr val="dk1"/>
              </a:fillRef>
              <a:effectRef idx="2">
                <a:schemeClr val="dk1"/>
              </a:effectRef>
              <a:fontRef idx="minor">
                <a:schemeClr val="tx1"/>
              </a:fontRef>
            </p:style>
          </p:cxnSp>
        </p:grpSp>
      </p:grpSp>
      <p:grpSp>
        <p:nvGrpSpPr>
          <p:cNvPr id="9" name="Group 62"/>
          <p:cNvGrpSpPr>
            <a:grpSpLocks/>
          </p:cNvGrpSpPr>
          <p:nvPr/>
        </p:nvGrpSpPr>
        <p:grpSpPr bwMode="auto">
          <a:xfrm>
            <a:off x="6686550" y="3714751"/>
            <a:ext cx="1009650" cy="1028699"/>
            <a:chOff x="572262" y="3238500"/>
            <a:chExt cx="1104138" cy="2552701"/>
          </a:xfrm>
        </p:grpSpPr>
        <p:grpSp>
          <p:nvGrpSpPr>
            <p:cNvPr id="10" name="Group 13"/>
            <p:cNvGrpSpPr>
              <a:grpSpLocks/>
            </p:cNvGrpSpPr>
            <p:nvPr/>
          </p:nvGrpSpPr>
          <p:grpSpPr bwMode="auto">
            <a:xfrm rot="-5400000">
              <a:off x="571881" y="3238881"/>
              <a:ext cx="1104900" cy="1104138"/>
              <a:chOff x="6172200" y="391096"/>
              <a:chExt cx="2540000" cy="1656207"/>
            </a:xfrm>
          </p:grpSpPr>
          <p:pic>
            <p:nvPicPr>
              <p:cNvPr id="26663" name="Picture 2"/>
              <p:cNvPicPr>
                <a:picLocks noChangeAspect="1" noChangeArrowheads="1"/>
              </p:cNvPicPr>
              <p:nvPr/>
            </p:nvPicPr>
            <p:blipFill>
              <a:blip r:embed="rId3"/>
              <a:srcRect l="30159" t="14510" r="53967" b="80325"/>
              <a:stretch>
                <a:fillRect/>
              </a:stretch>
            </p:blipFill>
            <p:spPr bwMode="auto">
              <a:xfrm>
                <a:off x="6172200" y="685800"/>
                <a:ext cx="2540000" cy="1143000"/>
              </a:xfrm>
              <a:prstGeom prst="rect">
                <a:avLst/>
              </a:prstGeom>
              <a:noFill/>
              <a:ln w="9525">
                <a:noFill/>
                <a:miter lim="800000"/>
                <a:headEnd/>
                <a:tailEnd/>
              </a:ln>
            </p:spPr>
          </p:pic>
          <p:sp>
            <p:nvSpPr>
              <p:cNvPr id="72" name="Rectangle 71"/>
              <p:cNvSpPr/>
              <p:nvPr/>
            </p:nvSpPr>
            <p:spPr>
              <a:xfrm rot="5400000">
                <a:off x="6802041" y="925420"/>
                <a:ext cx="1656207" cy="587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a:solidFill>
                      <a:schemeClr val="tx1"/>
                    </a:solidFill>
                    <a:latin typeface="Times New Roman" panose="02020603050405020304" pitchFamily="18" charset="0"/>
                    <a:cs typeface="Times New Roman" panose="02020603050405020304" pitchFamily="18" charset="0"/>
                  </a:rPr>
                  <a:t>G</a:t>
                </a:r>
              </a:p>
            </p:txBody>
          </p:sp>
        </p:grpSp>
        <p:grpSp>
          <p:nvGrpSpPr>
            <p:cNvPr id="11" name="Group 16"/>
            <p:cNvGrpSpPr>
              <a:grpSpLocks/>
            </p:cNvGrpSpPr>
            <p:nvPr/>
          </p:nvGrpSpPr>
          <p:grpSpPr bwMode="auto">
            <a:xfrm rot="-5400000">
              <a:off x="545812" y="4788191"/>
              <a:ext cx="1219200" cy="786823"/>
              <a:chOff x="2133600" y="4539730"/>
              <a:chExt cx="2590800" cy="1022870"/>
            </a:xfrm>
          </p:grpSpPr>
          <p:pic>
            <p:nvPicPr>
              <p:cNvPr id="26661" name="Picture 2"/>
              <p:cNvPicPr>
                <a:picLocks noChangeAspect="1" noChangeArrowheads="1"/>
              </p:cNvPicPr>
              <p:nvPr/>
            </p:nvPicPr>
            <p:blipFill>
              <a:blip r:embed="rId3"/>
              <a:srcRect l="5693" t="14966" r="76711" b="80171"/>
              <a:stretch>
                <a:fillRect/>
              </a:stretch>
            </p:blipFill>
            <p:spPr bwMode="auto">
              <a:xfrm>
                <a:off x="2133600" y="4572000"/>
                <a:ext cx="2590800" cy="990600"/>
              </a:xfrm>
              <a:prstGeom prst="rect">
                <a:avLst/>
              </a:prstGeom>
              <a:noFill/>
              <a:ln w="9525">
                <a:noFill/>
                <a:miter lim="800000"/>
                <a:headEnd/>
                <a:tailEnd/>
              </a:ln>
            </p:spPr>
          </p:pic>
          <p:sp>
            <p:nvSpPr>
              <p:cNvPr id="70" name="Rectangle 69"/>
              <p:cNvSpPr/>
              <p:nvPr/>
            </p:nvSpPr>
            <p:spPr>
              <a:xfrm rot="5400000">
                <a:off x="2824504" y="4531083"/>
                <a:ext cx="979606" cy="998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a:solidFill>
                      <a:schemeClr val="tx1"/>
                    </a:solidFill>
                    <a:latin typeface="Times New Roman" panose="02020603050405020304" pitchFamily="18" charset="0"/>
                    <a:cs typeface="Times New Roman" panose="02020603050405020304" pitchFamily="18" charset="0"/>
                  </a:rPr>
                  <a:t>X</a:t>
                </a:r>
              </a:p>
            </p:txBody>
          </p:sp>
        </p:grpSp>
        <p:cxnSp>
          <p:nvCxnSpPr>
            <p:cNvPr id="66" name="Straight Connector 65"/>
            <p:cNvCxnSpPr/>
            <p:nvPr/>
          </p:nvCxnSpPr>
          <p:spPr>
            <a:xfrm rot="5400000">
              <a:off x="800573" y="4381500"/>
              <a:ext cx="3810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a:xfrm rot="5400000">
              <a:off x="953661" y="4380707"/>
              <a:ext cx="379413"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68" name="Straight Connector 67"/>
            <p:cNvCxnSpPr/>
            <p:nvPr/>
          </p:nvCxnSpPr>
          <p:spPr>
            <a:xfrm rot="5400000">
              <a:off x="1105956" y="4380707"/>
              <a:ext cx="379413" cy="0"/>
            </a:xfrm>
            <a:prstGeom prst="line">
              <a:avLst/>
            </a:prstGeom>
            <a:ln w="57150"/>
          </p:spPr>
          <p:style>
            <a:lnRef idx="3">
              <a:schemeClr val="dk1"/>
            </a:lnRef>
            <a:fillRef idx="0">
              <a:schemeClr val="dk1"/>
            </a:fillRef>
            <a:effectRef idx="2">
              <a:schemeClr val="dk1"/>
            </a:effectRef>
            <a:fontRef idx="minor">
              <a:schemeClr val="tx1"/>
            </a:fontRef>
          </p:style>
        </p:cxnSp>
      </p:grpSp>
      <p:grpSp>
        <p:nvGrpSpPr>
          <p:cNvPr id="12" name="Group 73"/>
          <p:cNvGrpSpPr>
            <a:grpSpLocks/>
          </p:cNvGrpSpPr>
          <p:nvPr/>
        </p:nvGrpSpPr>
        <p:grpSpPr bwMode="auto">
          <a:xfrm>
            <a:off x="2790354" y="1472162"/>
            <a:ext cx="1740776" cy="1200150"/>
            <a:chOff x="1524000" y="0"/>
            <a:chExt cx="1905000" cy="2971802"/>
          </a:xfrm>
        </p:grpSpPr>
        <p:grpSp>
          <p:nvGrpSpPr>
            <p:cNvPr id="13" name="Group 72"/>
            <p:cNvGrpSpPr>
              <a:grpSpLocks/>
            </p:cNvGrpSpPr>
            <p:nvPr/>
          </p:nvGrpSpPr>
          <p:grpSpPr bwMode="auto">
            <a:xfrm>
              <a:off x="1981200" y="0"/>
              <a:ext cx="966880" cy="2971802"/>
              <a:chOff x="3276601" y="76200"/>
              <a:chExt cx="966880" cy="2971802"/>
            </a:xfrm>
          </p:grpSpPr>
          <p:grpSp>
            <p:nvGrpSpPr>
              <p:cNvPr id="14" name="Group 7"/>
              <p:cNvGrpSpPr>
                <a:grpSpLocks/>
              </p:cNvGrpSpPr>
              <p:nvPr/>
            </p:nvGrpSpPr>
            <p:grpSpPr bwMode="auto">
              <a:xfrm rot="5400000">
                <a:off x="3154991" y="197810"/>
                <a:ext cx="1210099" cy="966880"/>
                <a:chOff x="381000" y="3223153"/>
                <a:chExt cx="2590800" cy="1120247"/>
              </a:xfrm>
            </p:grpSpPr>
            <p:pic>
              <p:nvPicPr>
                <p:cNvPr id="26654" name="Picture 2"/>
                <p:cNvPicPr>
                  <a:picLocks noChangeAspect="1" noChangeArrowheads="1"/>
                </p:cNvPicPr>
                <p:nvPr/>
              </p:nvPicPr>
              <p:blipFill>
                <a:blip r:embed="rId3"/>
                <a:srcRect l="4680" t="82341" r="77638" b="12512"/>
                <a:stretch>
                  <a:fillRect/>
                </a:stretch>
              </p:blipFill>
              <p:spPr bwMode="auto">
                <a:xfrm>
                  <a:off x="381000" y="3276600"/>
                  <a:ext cx="2590800" cy="1066800"/>
                </a:xfrm>
                <a:prstGeom prst="rect">
                  <a:avLst/>
                </a:prstGeom>
                <a:noFill/>
                <a:ln w="9525">
                  <a:noFill/>
                  <a:miter lim="800000"/>
                  <a:headEnd/>
                  <a:tailEnd/>
                </a:ln>
              </p:spPr>
            </p:pic>
            <p:sp>
              <p:nvSpPr>
                <p:cNvPr id="23" name="Rectangle 22"/>
                <p:cNvSpPr/>
                <p:nvPr/>
              </p:nvSpPr>
              <p:spPr>
                <a:xfrm rot="16200000">
                  <a:off x="1126450" y="3256135"/>
                  <a:ext cx="1020818" cy="95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a:solidFill>
                        <a:schemeClr val="tx1"/>
                      </a:solidFill>
                      <a:latin typeface="Times New Roman" panose="02020603050405020304" pitchFamily="18" charset="0"/>
                      <a:cs typeface="Times New Roman" panose="02020603050405020304" pitchFamily="18" charset="0"/>
                    </a:rPr>
                    <a:t>A</a:t>
                  </a:r>
                </a:p>
              </p:txBody>
            </p:sp>
          </p:grpSp>
          <p:pic>
            <p:nvPicPr>
              <p:cNvPr id="26651" name="Picture 2"/>
              <p:cNvPicPr>
                <a:picLocks noChangeAspect="1" noChangeArrowheads="1"/>
              </p:cNvPicPr>
              <p:nvPr/>
            </p:nvPicPr>
            <p:blipFill>
              <a:blip r:embed="rId3"/>
              <a:srcRect l="27554" t="24622" r="52632" b="70454"/>
              <a:stretch>
                <a:fillRect/>
              </a:stretch>
            </p:blipFill>
            <p:spPr bwMode="auto">
              <a:xfrm rot="5400000">
                <a:off x="3115679" y="2007006"/>
                <a:ext cx="1253317" cy="828675"/>
              </a:xfrm>
              <a:prstGeom prst="rect">
                <a:avLst/>
              </a:prstGeom>
              <a:noFill/>
              <a:ln w="9525">
                <a:noFill/>
                <a:miter lim="800000"/>
                <a:headEnd/>
                <a:tailEnd/>
              </a:ln>
            </p:spPr>
          </p:pic>
          <p:cxnSp>
            <p:nvCxnSpPr>
              <p:cNvPr id="18" name="Straight Connector 17"/>
              <p:cNvCxnSpPr/>
              <p:nvPr/>
            </p:nvCxnSpPr>
            <p:spPr>
              <a:xfrm rot="5400000">
                <a:off x="3136107" y="1620045"/>
                <a:ext cx="690563" cy="3175"/>
              </a:xfrm>
              <a:prstGeom prst="line">
                <a:avLst/>
              </a:prstGeom>
              <a:ln w="57150"/>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rot="5400000">
                <a:off x="3597276" y="1620839"/>
                <a:ext cx="690563" cy="1587"/>
              </a:xfrm>
              <a:prstGeom prst="line">
                <a:avLst/>
              </a:prstGeom>
              <a:ln w="57150"/>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1524000" y="2209801"/>
              <a:ext cx="1905000"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latin typeface="Times New Roman" panose="02020603050405020304" pitchFamily="18" charset="0"/>
                  <a:cs typeface="Times New Roman" panose="02020603050405020304" pitchFamily="18" charset="0"/>
                </a:rPr>
                <a:t>5BU</a:t>
              </a:r>
            </a:p>
          </p:txBody>
        </p:sp>
      </p:grpSp>
      <p:grpSp>
        <p:nvGrpSpPr>
          <p:cNvPr id="15" name="Group 75"/>
          <p:cNvGrpSpPr>
            <a:grpSpLocks/>
          </p:cNvGrpSpPr>
          <p:nvPr/>
        </p:nvGrpSpPr>
        <p:grpSpPr bwMode="auto">
          <a:xfrm>
            <a:off x="2487168" y="3062653"/>
            <a:ext cx="1601515" cy="1395047"/>
            <a:chOff x="1600199" y="3251199"/>
            <a:chExt cx="2726266" cy="2342778"/>
          </a:xfrm>
        </p:grpSpPr>
        <p:grpSp>
          <p:nvGrpSpPr>
            <p:cNvPr id="16" name="Group 96"/>
            <p:cNvGrpSpPr>
              <a:grpSpLocks/>
            </p:cNvGrpSpPr>
            <p:nvPr/>
          </p:nvGrpSpPr>
          <p:grpSpPr bwMode="auto">
            <a:xfrm>
              <a:off x="1600199" y="3251199"/>
              <a:ext cx="2726266" cy="2342778"/>
              <a:chOff x="1600199" y="3251199"/>
              <a:chExt cx="2726266" cy="2342778"/>
            </a:xfrm>
          </p:grpSpPr>
          <p:cxnSp>
            <p:nvCxnSpPr>
              <p:cNvPr id="79" name="Straight Arrow Connector 78"/>
              <p:cNvCxnSpPr/>
              <p:nvPr/>
            </p:nvCxnSpPr>
            <p:spPr>
              <a:xfrm rot="5400000" flipH="1" flipV="1">
                <a:off x="1828984" y="3022413"/>
                <a:ext cx="1320428" cy="1778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0" name="Straight Arrow Connector 79"/>
              <p:cNvCxnSpPr/>
              <p:nvPr/>
            </p:nvCxnSpPr>
            <p:spPr>
              <a:xfrm rot="16200000" flipH="1">
                <a:off x="2440390" y="3707902"/>
                <a:ext cx="1045883" cy="27262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78" name="Rectangle 77"/>
            <p:cNvSpPr/>
            <p:nvPr/>
          </p:nvSpPr>
          <p:spPr>
            <a:xfrm>
              <a:off x="2074330" y="4213410"/>
              <a:ext cx="2252133" cy="537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err="1">
                  <a:solidFill>
                    <a:schemeClr val="tx1"/>
                  </a:solidFill>
                  <a:latin typeface="Times New Roman" panose="02020603050405020304" pitchFamily="18" charset="0"/>
                  <a:cs typeface="Times New Roman" panose="02020603050405020304" pitchFamily="18" charset="0"/>
                </a:rPr>
                <a:t>Nhân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đôi</a:t>
              </a:r>
              <a:endParaRPr lang="en-US" sz="1600" b="1" dirty="0">
                <a:solidFill>
                  <a:schemeClr val="tx1"/>
                </a:solidFill>
                <a:latin typeface="Times New Roman" panose="02020603050405020304" pitchFamily="18" charset="0"/>
                <a:cs typeface="Times New Roman" panose="02020603050405020304" pitchFamily="18" charset="0"/>
              </a:endParaRPr>
            </a:p>
          </p:txBody>
        </p:sp>
      </p:grpSp>
      <p:grpSp>
        <p:nvGrpSpPr>
          <p:cNvPr id="17" name="Group 84"/>
          <p:cNvGrpSpPr>
            <a:grpSpLocks/>
          </p:cNvGrpSpPr>
          <p:nvPr/>
        </p:nvGrpSpPr>
        <p:grpSpPr bwMode="auto">
          <a:xfrm>
            <a:off x="4075939" y="1692520"/>
            <a:ext cx="1865583" cy="822080"/>
            <a:chOff x="1600199" y="3711387"/>
            <a:chExt cx="3175793" cy="1380566"/>
          </a:xfrm>
        </p:grpSpPr>
        <p:grpSp>
          <p:nvGrpSpPr>
            <p:cNvPr id="20" name="Group 96"/>
            <p:cNvGrpSpPr>
              <a:grpSpLocks/>
            </p:cNvGrpSpPr>
            <p:nvPr/>
          </p:nvGrpSpPr>
          <p:grpSpPr bwMode="auto">
            <a:xfrm>
              <a:off x="1600199" y="3711387"/>
              <a:ext cx="2133599" cy="1380566"/>
              <a:chOff x="1600199" y="3711387"/>
              <a:chExt cx="2133599" cy="1380566"/>
            </a:xfrm>
          </p:grpSpPr>
          <p:cxnSp>
            <p:nvCxnSpPr>
              <p:cNvPr id="88" name="Straight Arrow Connector 87"/>
              <p:cNvCxnSpPr/>
              <p:nvPr/>
            </p:nvCxnSpPr>
            <p:spPr>
              <a:xfrm rot="5400000" flipH="1" flipV="1">
                <a:off x="2177611" y="3133974"/>
                <a:ext cx="860239" cy="20150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9" name="Straight Arrow Connector 88"/>
              <p:cNvCxnSpPr/>
              <p:nvPr/>
            </p:nvCxnSpPr>
            <p:spPr>
              <a:xfrm>
                <a:off x="1600199" y="4548094"/>
                <a:ext cx="2133599" cy="5438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87" name="Rectangle 86"/>
            <p:cNvSpPr/>
            <p:nvPr/>
          </p:nvSpPr>
          <p:spPr>
            <a:xfrm>
              <a:off x="2074332" y="4213411"/>
              <a:ext cx="2701660" cy="348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Times New Roman" panose="02020603050405020304" pitchFamily="18" charset="0"/>
                  <a:cs typeface="Times New Roman" panose="02020603050405020304" pitchFamily="18" charset="0"/>
                </a:rPr>
                <a:t>Nhân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đôi</a:t>
              </a:r>
              <a:endParaRPr lang="en-US" b="1" dirty="0">
                <a:solidFill>
                  <a:schemeClr val="tx1"/>
                </a:solidFill>
                <a:latin typeface="Times New Roman" panose="02020603050405020304" pitchFamily="18" charset="0"/>
                <a:cs typeface="Times New Roman" panose="02020603050405020304" pitchFamily="18" charset="0"/>
              </a:endParaRPr>
            </a:p>
          </p:txBody>
        </p:sp>
      </p:grpSp>
      <p:grpSp>
        <p:nvGrpSpPr>
          <p:cNvPr id="22" name="Group 91"/>
          <p:cNvGrpSpPr>
            <a:grpSpLocks/>
          </p:cNvGrpSpPr>
          <p:nvPr/>
        </p:nvGrpSpPr>
        <p:grpSpPr bwMode="auto">
          <a:xfrm>
            <a:off x="5676139" y="2757853"/>
            <a:ext cx="1671906" cy="1071197"/>
            <a:chOff x="1600199" y="3711387"/>
            <a:chExt cx="2846096" cy="1798919"/>
          </a:xfrm>
        </p:grpSpPr>
        <p:grpSp>
          <p:nvGrpSpPr>
            <p:cNvPr id="24" name="Group 96"/>
            <p:cNvGrpSpPr>
              <a:grpSpLocks/>
            </p:cNvGrpSpPr>
            <p:nvPr/>
          </p:nvGrpSpPr>
          <p:grpSpPr bwMode="auto">
            <a:xfrm>
              <a:off x="1600199" y="3711387"/>
              <a:ext cx="2133599" cy="1798919"/>
              <a:chOff x="1600199" y="3711387"/>
              <a:chExt cx="2133599" cy="1798919"/>
            </a:xfrm>
          </p:grpSpPr>
          <p:cxnSp>
            <p:nvCxnSpPr>
              <p:cNvPr id="95" name="Straight Arrow Connector 94"/>
              <p:cNvCxnSpPr/>
              <p:nvPr/>
            </p:nvCxnSpPr>
            <p:spPr>
              <a:xfrm rot="5400000" flipH="1" flipV="1">
                <a:off x="2177612" y="3133974"/>
                <a:ext cx="860239" cy="20150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6" name="Straight Arrow Connector 95"/>
              <p:cNvCxnSpPr/>
              <p:nvPr/>
            </p:nvCxnSpPr>
            <p:spPr>
              <a:xfrm rot="16200000" flipH="1">
                <a:off x="2185892" y="3962400"/>
                <a:ext cx="962212" cy="213359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94" name="Rectangle 93"/>
            <p:cNvSpPr/>
            <p:nvPr/>
          </p:nvSpPr>
          <p:spPr>
            <a:xfrm>
              <a:off x="2074332" y="4213411"/>
              <a:ext cx="2371963" cy="549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Times New Roman" panose="02020603050405020304" pitchFamily="18" charset="0"/>
                  <a:cs typeface="Times New Roman" panose="02020603050405020304" pitchFamily="18" charset="0"/>
                </a:rPr>
                <a:t>Nhân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đôi</a:t>
              </a:r>
              <a:endParaRPr lang="en-US" b="1" dirty="0">
                <a:solidFill>
                  <a:schemeClr val="tx1"/>
                </a:solidFill>
                <a:latin typeface="Times New Roman" panose="02020603050405020304" pitchFamily="18" charset="0"/>
                <a:cs typeface="Times New Roman" panose="02020603050405020304" pitchFamily="18" charset="0"/>
              </a:endParaRPr>
            </a:p>
          </p:txBody>
        </p:sp>
      </p:grpSp>
      <p:sp>
        <p:nvSpPr>
          <p:cNvPr id="98" name="Rectangle 97"/>
          <p:cNvSpPr/>
          <p:nvPr/>
        </p:nvSpPr>
        <p:spPr>
          <a:xfrm>
            <a:off x="1777562" y="4745367"/>
            <a:ext cx="5918638" cy="149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Times New Roman" panose="02020603050405020304" pitchFamily="18" charset="0"/>
                <a:cs typeface="Times New Roman" panose="02020603050405020304" pitchFamily="18" charset="0"/>
              </a:rPr>
              <a:t>Đột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biến</a:t>
            </a:r>
            <a:r>
              <a:rPr lang="en-US" b="1" dirty="0">
                <a:solidFill>
                  <a:schemeClr val="tx1"/>
                </a:solidFill>
                <a:latin typeface="Times New Roman" panose="02020603050405020304" pitchFamily="18" charset="0"/>
                <a:cs typeface="Times New Roman" panose="02020603050405020304" pitchFamily="18" charset="0"/>
              </a:rPr>
              <a:t> A –T </a:t>
            </a:r>
            <a:r>
              <a:rPr lang="en-US" b="1" dirty="0" err="1">
                <a:solidFill>
                  <a:schemeClr val="tx1"/>
                </a:solidFill>
                <a:latin typeface="Times New Roman" panose="02020603050405020304" pitchFamily="18" charset="0"/>
                <a:cs typeface="Times New Roman" panose="02020603050405020304" pitchFamily="18" charset="0"/>
              </a:rPr>
              <a:t>thành</a:t>
            </a:r>
            <a:r>
              <a:rPr lang="en-US" b="1" dirty="0">
                <a:solidFill>
                  <a:schemeClr val="tx1"/>
                </a:solidFill>
                <a:latin typeface="Times New Roman" panose="02020603050405020304" pitchFamily="18" charset="0"/>
                <a:cs typeface="Times New Roman" panose="02020603050405020304" pitchFamily="18" charset="0"/>
              </a:rPr>
              <a:t> G-X do </a:t>
            </a:r>
            <a:r>
              <a:rPr lang="en-US" b="1" dirty="0" err="1">
                <a:solidFill>
                  <a:schemeClr val="tx1"/>
                </a:solidFill>
                <a:latin typeface="Times New Roman" panose="02020603050405020304" pitchFamily="18" charset="0"/>
                <a:cs typeface="Times New Roman" panose="02020603050405020304" pitchFamily="18" charset="0"/>
              </a:rPr>
              <a:t>tác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động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của</a:t>
            </a:r>
            <a:r>
              <a:rPr lang="en-US" b="1" dirty="0">
                <a:solidFill>
                  <a:schemeClr val="tx1"/>
                </a:solidFill>
                <a:latin typeface="Times New Roman" panose="02020603050405020304" pitchFamily="18" charset="0"/>
                <a:cs typeface="Times New Roman" panose="02020603050405020304" pitchFamily="18" charset="0"/>
              </a:rPr>
              <a:t> 5BU</a:t>
            </a:r>
          </a:p>
        </p:txBody>
      </p:sp>
      <p:cxnSp>
        <p:nvCxnSpPr>
          <p:cNvPr id="58" name="Straight Connector 57"/>
          <p:cNvCxnSpPr/>
          <p:nvPr/>
        </p:nvCxnSpPr>
        <p:spPr bwMode="auto">
          <a:xfrm>
            <a:off x="5544522" y="2914650"/>
            <a:ext cx="479" cy="342823"/>
          </a:xfrm>
          <a:prstGeom prst="line">
            <a:avLst/>
          </a:prstGeom>
          <a:ln w="57150"/>
        </p:spPr>
        <p:style>
          <a:lnRef idx="3">
            <a:schemeClr val="dk1"/>
          </a:lnRef>
          <a:fillRef idx="0">
            <a:schemeClr val="dk1"/>
          </a:fillRef>
          <a:effectRef idx="2">
            <a:schemeClr val="dk1"/>
          </a:effectRef>
          <a:fontRef idx="minor">
            <a:schemeClr val="tx1"/>
          </a:fontRef>
        </p:style>
      </p:cxnSp>
      <p:sp>
        <p:nvSpPr>
          <p:cNvPr id="59" name="TextBox 58"/>
          <p:cNvSpPr txBox="1"/>
          <p:nvPr/>
        </p:nvSpPr>
        <p:spPr>
          <a:xfrm>
            <a:off x="5429250" y="2971801"/>
            <a:ext cx="51227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61" name="Content Placeholder 2"/>
          <p:cNvSpPr txBox="1">
            <a:spLocks/>
          </p:cNvSpPr>
          <p:nvPr/>
        </p:nvSpPr>
        <p:spPr>
          <a:xfrm>
            <a:off x="457201" y="0"/>
            <a:ext cx="10078150" cy="429542"/>
          </a:xfrm>
          <a:prstGeom prst="rect">
            <a:avLst/>
          </a:prstGeom>
        </p:spPr>
        <p:txBody>
          <a:bodyPr>
            <a:noAutofit/>
          </a:bodyPr>
          <a:lstStyle/>
          <a:p>
            <a:pPr marL="257175" indent="-257175" algn="just" defTabSz="685800">
              <a:defRPr/>
            </a:pPr>
            <a:r>
              <a:rPr lang="en-US" sz="2400" dirty="0">
                <a:solidFill>
                  <a:srgbClr val="C00000"/>
                </a:solidFill>
                <a:latin typeface="Times New Roman" panose="02020603050405020304" pitchFamily="18" charset="0"/>
                <a:cs typeface="Times New Roman" panose="02020603050405020304" pitchFamily="18" charset="0"/>
              </a:rPr>
              <a:t>b. </a:t>
            </a:r>
            <a:r>
              <a:rPr lang="en-US" sz="2400" dirty="0" err="1">
                <a:solidFill>
                  <a:srgbClr val="C00000"/>
                </a:solidFill>
                <a:latin typeface="Times New Roman" panose="02020603050405020304" pitchFamily="18" charset="0"/>
                <a:cs typeface="Times New Roman" panose="02020603050405020304" pitchFamily="18" charset="0"/>
              </a:rPr>
              <a:t>Tác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nhân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gây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biến</a:t>
            </a:r>
            <a:r>
              <a:rPr lang="en-US" sz="2400" dirty="0">
                <a:solidFill>
                  <a:srgbClr val="C00000"/>
                </a:solidFill>
                <a:latin typeface="Times New Roman" panose="02020603050405020304" pitchFamily="18" charset="0"/>
                <a:cs typeface="Times New Roman" panose="02020603050405020304" pitchFamily="18" charset="0"/>
              </a:rPr>
              <a:t>:</a:t>
            </a:r>
          </a:p>
          <a:p>
            <a:pPr marL="257175" indent="-257175" defTabSz="685800">
              <a:defRPr/>
            </a:pP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152401" y="389394"/>
            <a:ext cx="11008158" cy="830997"/>
          </a:xfrm>
          <a:prstGeom prst="rect">
            <a:avLst/>
          </a:prstGeom>
        </p:spPr>
        <p:txBody>
          <a:bodyPr wrap="square">
            <a:spAutoFit/>
          </a:bodyPr>
          <a:lstStyle/>
          <a:p>
            <a:pPr indent="202883" algn="just">
              <a:tabLst>
                <a:tab pos="135255"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5-brôm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uraxin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(5BU)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đẳng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timin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G-X.</a:t>
            </a:r>
          </a:p>
        </p:txBody>
      </p:sp>
    </p:spTree>
    <p:extLst>
      <p:ext uri="{BB962C8B-B14F-4D97-AF65-F5344CB8AC3E}">
        <p14:creationId xmlns:p14="http://schemas.microsoft.com/office/powerpoint/2010/main" val="3108820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1000"/>
                                        <p:tgtEl>
                                          <p:spTgt spid="12"/>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1000"/>
                                        <p:tgtEl>
                                          <p:spTgt spid="17"/>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1000"/>
                                        <p:tgtEl>
                                          <p:spTgt spid="5"/>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1000"/>
                                        <p:tgtEl>
                                          <p:spTgt spid="22"/>
                                        </p:tgtEl>
                                      </p:cBhvr>
                                    </p:animEffect>
                                  </p:childTnLst>
                                </p:cTn>
                              </p:par>
                            </p:childTnLst>
                          </p:cTn>
                        </p:par>
                        <p:par>
                          <p:cTn id="28" fill="hold" nodeType="afterGroup">
                            <p:stCondLst>
                              <p:cond delay="5500"/>
                            </p:stCondLst>
                            <p:childTnLst>
                              <p:par>
                                <p:cTn id="29" presetID="3" presetClass="entr" presetSubtype="1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1000"/>
                                        <p:tgtEl>
                                          <p:spTgt spid="9"/>
                                        </p:tgtEl>
                                      </p:cBhvr>
                                    </p:animEffect>
                                  </p:childTnLst>
                                </p:cTn>
                              </p:par>
                            </p:childTnLst>
                          </p:cTn>
                        </p:par>
                        <p:par>
                          <p:cTn id="32" fill="hold" nodeType="afterGroup">
                            <p:stCondLst>
                              <p:cond delay="6500"/>
                            </p:stCondLst>
                            <p:childTnLst>
                              <p:par>
                                <p:cTn id="33" presetID="3" presetClass="entr" presetSubtype="10" fill="hold" grpId="0" nodeType="after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blinds(horizontal)">
                                      <p:cBhvr>
                                        <p:cTn id="35" dur="500"/>
                                        <p:tgtEl>
                                          <p:spTgt spid="9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342907" y="400058"/>
            <a:ext cx="71061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b="1">
                <a:solidFill>
                  <a:srgbClr val="0070C0"/>
                </a:solidFill>
                <a:latin typeface="Times New Roman" pitchFamily="18" charset="0"/>
                <a:cs typeface="Times New Roman" pitchFamily="18" charset="0"/>
              </a:rPr>
              <a:t>III. </a:t>
            </a:r>
            <a:r>
              <a:rPr lang="pt-BR" sz="2400" b="1" dirty="0">
                <a:solidFill>
                  <a:srgbClr val="0070C0"/>
                </a:solidFill>
                <a:latin typeface="Times New Roman" pitchFamily="18" charset="0"/>
                <a:cs typeface="Times New Roman" pitchFamily="18" charset="0"/>
              </a:rPr>
              <a:t>HẬU QUẢ VÀ Ý NGHĨA CỦA ĐỘT BIẾN GEN</a:t>
            </a:r>
            <a:endParaRPr lang="en-US" sz="2400" b="1" dirty="0">
              <a:solidFill>
                <a:srgbClr val="0070C0"/>
              </a:solidFill>
              <a:latin typeface="Times New Roman" pitchFamily="18" charset="0"/>
              <a:cs typeface="Times New Roman" pitchFamily="18" charset="0"/>
            </a:endParaRPr>
          </a:p>
        </p:txBody>
      </p:sp>
      <p:sp>
        <p:nvSpPr>
          <p:cNvPr id="11" name="Rectangle 4"/>
          <p:cNvSpPr>
            <a:spLocks noChangeArrowheads="1"/>
          </p:cNvSpPr>
          <p:nvPr/>
        </p:nvSpPr>
        <p:spPr bwMode="auto">
          <a:xfrm>
            <a:off x="524203" y="833081"/>
            <a:ext cx="38539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b="1" dirty="0">
                <a:solidFill>
                  <a:srgbClr val="0070C0"/>
                </a:solidFill>
                <a:latin typeface="Times New Roman" pitchFamily="18" charset="0"/>
                <a:cs typeface="Times New Roman" pitchFamily="18" charset="0"/>
              </a:rPr>
              <a:t>1. Hậu quả của đột biến gen</a:t>
            </a:r>
            <a:endParaRPr lang="en-US" sz="2400" b="1" dirty="0">
              <a:solidFill>
                <a:srgbClr val="0070C0"/>
              </a:solidFill>
              <a:latin typeface="Times New Roman" pitchFamily="18" charset="0"/>
              <a:cs typeface="Times New Roman" pitchFamily="18" charset="0"/>
            </a:endParaRPr>
          </a:p>
        </p:txBody>
      </p:sp>
      <p:sp>
        <p:nvSpPr>
          <p:cNvPr id="3" name="Rectangle 2"/>
          <p:cNvSpPr/>
          <p:nvPr/>
        </p:nvSpPr>
        <p:spPr>
          <a:xfrm>
            <a:off x="342917" y="1424293"/>
            <a:ext cx="8724899" cy="523220"/>
          </a:xfrm>
          <a:prstGeom prst="rect">
            <a:avLst/>
          </a:prstGeom>
        </p:spPr>
        <p:txBody>
          <a:bodyPr wrap="square">
            <a:spAutoFit/>
          </a:bodyPr>
          <a:lstStyle/>
          <a:p>
            <a:r>
              <a:rPr lang="pt-BR" sz="2800" b="1">
                <a:solidFill>
                  <a:srgbClr val="7030A0"/>
                </a:solidFill>
                <a:latin typeface="Times New Roman" panose="02020603050405020304" pitchFamily="18" charset="0"/>
                <a:cs typeface="Times New Roman" panose="02020603050405020304" pitchFamily="18" charset="0"/>
              </a:rPr>
              <a:t>- Đột biến gen có thể có hại, có lợi hoặc trung tính.</a:t>
            </a:r>
          </a:p>
        </p:txBody>
      </p:sp>
      <p:sp>
        <p:nvSpPr>
          <p:cNvPr id="6" name="TextBox 5"/>
          <p:cNvSpPr txBox="1">
            <a:spLocks noChangeArrowheads="1"/>
          </p:cNvSpPr>
          <p:nvPr/>
        </p:nvSpPr>
        <p:spPr bwMode="auto">
          <a:xfrm>
            <a:off x="342907" y="2442178"/>
            <a:ext cx="784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Tác</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nhân</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sinh</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học</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Một</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số</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virut</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Virut</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viêm</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gan</a:t>
            </a:r>
            <a:r>
              <a:rPr lang="en-US" altLang="vi-VN" sz="2800" dirty="0">
                <a:solidFill>
                  <a:srgbClr val="0000CC"/>
                </a:solidFill>
                <a:latin typeface="Times New Roman" panose="02020603050405020304" pitchFamily="18" charset="0"/>
                <a:cs typeface="Times New Roman" panose="02020603050405020304" pitchFamily="18" charset="0"/>
              </a:rPr>
              <a:t> B, </a:t>
            </a:r>
            <a:r>
              <a:rPr lang="en-US" altLang="vi-VN" sz="2800" dirty="0" err="1">
                <a:solidFill>
                  <a:srgbClr val="0000CC"/>
                </a:solidFill>
                <a:latin typeface="Times New Roman" panose="02020603050405020304" pitchFamily="18" charset="0"/>
                <a:cs typeface="Times New Roman" panose="02020603050405020304" pitchFamily="18" charset="0"/>
              </a:rPr>
              <a:t>virut</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hecpet</a:t>
            </a:r>
            <a:r>
              <a:rPr lang="en-US" altLang="vi-VN" sz="2800" dirty="0">
                <a:solidFill>
                  <a:srgbClr val="0000CC"/>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898163296"/>
      </p:ext>
    </p:extLst>
  </p:cSld>
  <p:clrMapOvr>
    <a:masterClrMapping/>
  </p:clrMapOvr>
  <mc:AlternateContent xmlns:mc="http://schemas.openxmlformats.org/markup-compatibility/2006" xmlns:p14="http://schemas.microsoft.com/office/powerpoint/2010/main">
    <mc:Choice Requires="p14">
      <p:transition spd="slow" p14:dur="1200" advTm="50897">
        <p14:prism/>
      </p:transition>
    </mc:Choice>
    <mc:Fallback xmlns="">
      <p:transition spd="slow" advTm="508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3543300" y="857250"/>
            <a:ext cx="285750" cy="4286250"/>
          </a:xfrm>
          <a:prstGeom prst="rect">
            <a:avLst/>
          </a:prstGeom>
          <a:solidFill>
            <a:schemeClr val="bg1"/>
          </a:solidFill>
          <a:ln w="9525">
            <a:noFill/>
            <a:miter lim="800000"/>
            <a:headEnd/>
            <a:tailEnd/>
          </a:ln>
          <a:effectLst/>
        </p:spPr>
        <p:txBody>
          <a:bodyPr wrap="none" anchor="ctr"/>
          <a:lstStyle/>
          <a:p>
            <a:endParaRPr lang="en-US" sz="1350"/>
          </a:p>
        </p:txBody>
      </p:sp>
      <p:pic>
        <p:nvPicPr>
          <p:cNvPr id="24582" name="Picture 6" descr="2462941077_f16ff0d2a0"/>
          <p:cNvPicPr>
            <a:picLocks noChangeAspect="1" noChangeArrowheads="1"/>
          </p:cNvPicPr>
          <p:nvPr/>
        </p:nvPicPr>
        <p:blipFill>
          <a:blip r:embed="rId2"/>
          <a:srcRect/>
          <a:stretch>
            <a:fillRect/>
          </a:stretch>
        </p:blipFill>
        <p:spPr bwMode="auto">
          <a:xfrm>
            <a:off x="381000" y="2587549"/>
            <a:ext cx="3524250" cy="2487706"/>
          </a:xfrm>
          <a:prstGeom prst="rect">
            <a:avLst/>
          </a:prstGeom>
          <a:noFill/>
        </p:spPr>
      </p:pic>
      <p:pic>
        <p:nvPicPr>
          <p:cNvPr id="24584" name="Picture 8" descr="naisau23718"/>
          <p:cNvPicPr>
            <a:picLocks noChangeAspect="1" noChangeArrowheads="1"/>
          </p:cNvPicPr>
          <p:nvPr/>
        </p:nvPicPr>
        <p:blipFill>
          <a:blip r:embed="rId3"/>
          <a:srcRect/>
          <a:stretch>
            <a:fillRect/>
          </a:stretch>
        </p:blipFill>
        <p:spPr bwMode="auto">
          <a:xfrm>
            <a:off x="519823" y="159725"/>
            <a:ext cx="3420596" cy="2359579"/>
          </a:xfrm>
          <a:prstGeom prst="rect">
            <a:avLst/>
          </a:prstGeom>
          <a:noFill/>
        </p:spPr>
      </p:pic>
      <p:pic>
        <p:nvPicPr>
          <p:cNvPr id="24590" name="Picture 14" descr="hạu quả ĐB"/>
          <p:cNvPicPr>
            <a:picLocks noChangeAspect="1" noChangeArrowheads="1"/>
          </p:cNvPicPr>
          <p:nvPr/>
        </p:nvPicPr>
        <p:blipFill>
          <a:blip r:embed="rId4"/>
          <a:srcRect/>
          <a:stretch>
            <a:fillRect/>
          </a:stretch>
        </p:blipFill>
        <p:spPr bwMode="auto">
          <a:xfrm>
            <a:off x="5090402" y="173342"/>
            <a:ext cx="3524250" cy="2418603"/>
          </a:xfrm>
          <a:prstGeom prst="rect">
            <a:avLst/>
          </a:prstGeom>
          <a:noFill/>
        </p:spPr>
      </p:pic>
    </p:spTree>
    <p:extLst>
      <p:ext uri="{BB962C8B-B14F-4D97-AF65-F5344CB8AC3E}">
        <p14:creationId xmlns:p14="http://schemas.microsoft.com/office/powerpoint/2010/main" val="35699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blinds(horizontal)">
                                      <p:cBhvr>
                                        <p:cTn id="7" dur="500"/>
                                        <p:tgtEl>
                                          <p:spTgt spid="24584"/>
                                        </p:tgtEl>
                                      </p:cBhvr>
                                    </p:animEffect>
                                  </p:childTnLst>
                                </p:cTn>
                              </p:par>
                              <p:par>
                                <p:cTn id="8" presetID="3" presetClass="entr" presetSubtype="10" fill="hold" nodeType="withEffect">
                                  <p:stCondLst>
                                    <p:cond delay="0"/>
                                  </p:stCondLst>
                                  <p:childTnLst>
                                    <p:set>
                                      <p:cBhvr>
                                        <p:cTn id="9" dur="1" fill="hold">
                                          <p:stCondLst>
                                            <p:cond delay="0"/>
                                          </p:stCondLst>
                                        </p:cTn>
                                        <p:tgtEl>
                                          <p:spTgt spid="24590"/>
                                        </p:tgtEl>
                                        <p:attrNameLst>
                                          <p:attrName>style.visibility</p:attrName>
                                        </p:attrNameLst>
                                      </p:cBhvr>
                                      <p:to>
                                        <p:strVal val="visible"/>
                                      </p:to>
                                    </p:set>
                                    <p:animEffect transition="in" filter="blinds(horizontal)">
                                      <p:cBhvr>
                                        <p:cTn id="10" dur="500"/>
                                        <p:tgtEl>
                                          <p:spTgt spid="24590"/>
                                        </p:tgtEl>
                                      </p:cBhvr>
                                    </p:animEffect>
                                  </p:childTnLst>
                                </p:cTn>
                              </p:par>
                              <p:par>
                                <p:cTn id="11" presetID="3" presetClass="entr" presetSubtype="10" fill="hold" nodeType="withEffect">
                                  <p:stCondLst>
                                    <p:cond delay="0"/>
                                  </p:stCondLst>
                                  <p:childTnLst>
                                    <p:set>
                                      <p:cBhvr>
                                        <p:cTn id="12" dur="1" fill="hold">
                                          <p:stCondLst>
                                            <p:cond delay="0"/>
                                          </p:stCondLst>
                                        </p:cTn>
                                        <p:tgtEl>
                                          <p:spTgt spid="24582"/>
                                        </p:tgtEl>
                                        <p:attrNameLst>
                                          <p:attrName>style.visibility</p:attrName>
                                        </p:attrNameLst>
                                      </p:cBhvr>
                                      <p:to>
                                        <p:strVal val="visible"/>
                                      </p:to>
                                    </p:set>
                                    <p:animEffect transition="in" filter="blinds(horizontal)">
                                      <p:cBhvr>
                                        <p:cTn id="13" dur="500"/>
                                        <p:tgtEl>
                                          <p:spTgt spid="2458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24584"/>
                                        </p:tgtEl>
                                      </p:cBhvr>
                                    </p:animEffect>
                                    <p:set>
                                      <p:cBhvr>
                                        <p:cTn id="18" dur="1" fill="hold">
                                          <p:stCondLst>
                                            <p:cond delay="499"/>
                                          </p:stCondLst>
                                        </p:cTn>
                                        <p:tgtEl>
                                          <p:spTgt spid="24584"/>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24590"/>
                                        </p:tgtEl>
                                      </p:cBhvr>
                                    </p:animEffect>
                                    <p:set>
                                      <p:cBhvr>
                                        <p:cTn id="21" dur="1" fill="hold">
                                          <p:stCondLst>
                                            <p:cond delay="499"/>
                                          </p:stCondLst>
                                        </p:cTn>
                                        <p:tgtEl>
                                          <p:spTgt spid="24590"/>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24582"/>
                                        </p:tgtEl>
                                      </p:cBhvr>
                                    </p:animEffect>
                                    <p:set>
                                      <p:cBhvr>
                                        <p:cTn id="24" dur="1" fill="hold">
                                          <p:stCondLst>
                                            <p:cond delay="499"/>
                                          </p:stCondLst>
                                        </p:cTn>
                                        <p:tgtEl>
                                          <p:spTgt spid="245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318250" y="3881438"/>
            <a:ext cx="1441450" cy="369332"/>
          </a:xfrm>
          <a:prstGeom prst="rect">
            <a:avLst/>
          </a:prstGeom>
          <a:solidFill>
            <a:srgbClr val="CDE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27651" name="Text Box 3"/>
          <p:cNvSpPr txBox="1">
            <a:spLocks noChangeArrowheads="1"/>
          </p:cNvSpPr>
          <p:nvPr/>
        </p:nvSpPr>
        <p:spPr bwMode="auto">
          <a:xfrm>
            <a:off x="4572000" y="3824288"/>
            <a:ext cx="1214438" cy="369332"/>
          </a:xfrm>
          <a:prstGeom prst="rect">
            <a:avLst/>
          </a:prstGeom>
          <a:solidFill>
            <a:srgbClr val="FFFFC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27652" name="Text Box 4"/>
          <p:cNvSpPr txBox="1">
            <a:spLocks noChangeArrowheads="1"/>
          </p:cNvSpPr>
          <p:nvPr/>
        </p:nvSpPr>
        <p:spPr bwMode="auto">
          <a:xfrm>
            <a:off x="6242050" y="3198019"/>
            <a:ext cx="1670050" cy="369332"/>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27653" name="Text Box 5"/>
          <p:cNvSpPr txBox="1">
            <a:spLocks noChangeArrowheads="1"/>
          </p:cNvSpPr>
          <p:nvPr/>
        </p:nvSpPr>
        <p:spPr bwMode="auto">
          <a:xfrm>
            <a:off x="4572000" y="3255169"/>
            <a:ext cx="1138238" cy="369332"/>
          </a:xfrm>
          <a:prstGeom prst="rect">
            <a:avLst/>
          </a:prstGeom>
          <a:solidFill>
            <a:srgbClr val="EEDD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27654" name="Text Box 6"/>
          <p:cNvSpPr txBox="1">
            <a:spLocks noChangeArrowheads="1"/>
          </p:cNvSpPr>
          <p:nvPr/>
        </p:nvSpPr>
        <p:spPr bwMode="auto">
          <a:xfrm>
            <a:off x="6242057" y="2457451"/>
            <a:ext cx="1744663" cy="784830"/>
          </a:xfrm>
          <a:prstGeom prst="rect">
            <a:avLst/>
          </a:prstGeom>
          <a:solidFill>
            <a:srgbClr val="FFED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endParaRPr>
          </a:p>
          <a:p>
            <a:pPr eaLnBrk="1" hangingPunct="1">
              <a:spcBef>
                <a:spcPct val="50000"/>
              </a:spcBef>
            </a:pPr>
            <a:endParaRPr lang="en-US">
              <a:latin typeface="Times New Roman" pitchFamily="18" charset="0"/>
            </a:endParaRPr>
          </a:p>
        </p:txBody>
      </p:sp>
      <p:sp>
        <p:nvSpPr>
          <p:cNvPr id="27655" name="Text Box 7"/>
          <p:cNvSpPr txBox="1">
            <a:spLocks noChangeArrowheads="1"/>
          </p:cNvSpPr>
          <p:nvPr/>
        </p:nvSpPr>
        <p:spPr bwMode="auto">
          <a:xfrm>
            <a:off x="4572000" y="2571750"/>
            <a:ext cx="1366838" cy="369332"/>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27656" name="Text Box 8"/>
          <p:cNvSpPr txBox="1">
            <a:spLocks noChangeArrowheads="1"/>
          </p:cNvSpPr>
          <p:nvPr/>
        </p:nvSpPr>
        <p:spPr bwMode="auto">
          <a:xfrm>
            <a:off x="1687523" y="3824288"/>
            <a:ext cx="1443037" cy="369332"/>
          </a:xfrm>
          <a:prstGeom prst="rect">
            <a:avLst/>
          </a:prstGeom>
          <a:solidFill>
            <a:srgbClr val="FFDAC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27657" name="Text Box 9"/>
          <p:cNvSpPr txBox="1">
            <a:spLocks noChangeArrowheads="1"/>
          </p:cNvSpPr>
          <p:nvPr/>
        </p:nvSpPr>
        <p:spPr bwMode="auto">
          <a:xfrm>
            <a:off x="0" y="3881438"/>
            <a:ext cx="1308100" cy="369332"/>
          </a:xfrm>
          <a:prstGeom prst="rect">
            <a:avLst/>
          </a:prstGeom>
          <a:solidFill>
            <a:srgbClr val="E0C1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27658" name="Text Box 10"/>
          <p:cNvSpPr txBox="1">
            <a:spLocks noChangeArrowheads="1"/>
          </p:cNvSpPr>
          <p:nvPr/>
        </p:nvSpPr>
        <p:spPr bwMode="auto">
          <a:xfrm>
            <a:off x="1612900" y="3255169"/>
            <a:ext cx="1517650" cy="369332"/>
          </a:xfrm>
          <a:prstGeom prst="rect">
            <a:avLst/>
          </a:prstGeom>
          <a:solidFill>
            <a:srgbClr val="BEF8C8"/>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27659" name="Text Box 11"/>
          <p:cNvSpPr txBox="1">
            <a:spLocks noChangeArrowheads="1"/>
          </p:cNvSpPr>
          <p:nvPr/>
        </p:nvSpPr>
        <p:spPr bwMode="auto">
          <a:xfrm>
            <a:off x="0" y="3311128"/>
            <a:ext cx="1308100" cy="369332"/>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27660" name="Text Box 12"/>
          <p:cNvSpPr txBox="1">
            <a:spLocks noChangeArrowheads="1"/>
          </p:cNvSpPr>
          <p:nvPr/>
        </p:nvSpPr>
        <p:spPr bwMode="auto">
          <a:xfrm>
            <a:off x="1612900" y="2457458"/>
            <a:ext cx="1517650" cy="646331"/>
          </a:xfrm>
          <a:prstGeom prst="rect">
            <a:avLst/>
          </a:prstGeom>
          <a:solidFill>
            <a:srgbClr val="FFE0A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Times New Roman" pitchFamily="18" charset="0"/>
            </a:endParaRPr>
          </a:p>
          <a:p>
            <a:pPr eaLnBrk="1" hangingPunct="1"/>
            <a:endParaRPr lang="en-US">
              <a:latin typeface="Times New Roman" pitchFamily="18" charset="0"/>
            </a:endParaRPr>
          </a:p>
        </p:txBody>
      </p:sp>
      <p:sp>
        <p:nvSpPr>
          <p:cNvPr id="27661" name="Text Box 13"/>
          <p:cNvSpPr txBox="1">
            <a:spLocks noChangeArrowheads="1"/>
          </p:cNvSpPr>
          <p:nvPr/>
        </p:nvSpPr>
        <p:spPr bwMode="auto">
          <a:xfrm>
            <a:off x="1536700" y="2401499"/>
            <a:ext cx="1670050" cy="83099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E0A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9966"/>
                </a:solidFill>
                <a:latin typeface="Times New Roman" pitchFamily="18" charset="0"/>
              </a:rPr>
              <a:t>….G</a:t>
            </a:r>
            <a:r>
              <a:rPr lang="en-US" sz="2400" b="1">
                <a:latin typeface="Times New Roman" pitchFamily="18" charset="0"/>
              </a:rPr>
              <a:t>A</a:t>
            </a:r>
            <a:r>
              <a:rPr lang="en-US" sz="2400" b="1">
                <a:solidFill>
                  <a:srgbClr val="FF9966"/>
                </a:solidFill>
                <a:latin typeface="Times New Roman" pitchFamily="18" charset="0"/>
              </a:rPr>
              <a:t>G….</a:t>
            </a:r>
          </a:p>
          <a:p>
            <a:pPr eaLnBrk="1" hangingPunct="1"/>
            <a:r>
              <a:rPr lang="en-US" sz="2400" b="1">
                <a:solidFill>
                  <a:srgbClr val="FF9966"/>
                </a:solidFill>
                <a:latin typeface="Times New Roman" pitchFamily="18" charset="0"/>
              </a:rPr>
              <a:t>….X</a:t>
            </a:r>
            <a:r>
              <a:rPr lang="en-US" sz="2400" b="1">
                <a:latin typeface="Times New Roman" pitchFamily="18" charset="0"/>
              </a:rPr>
              <a:t>T</a:t>
            </a:r>
            <a:r>
              <a:rPr lang="en-US" sz="2400" b="1">
                <a:solidFill>
                  <a:srgbClr val="FF9966"/>
                </a:solidFill>
                <a:latin typeface="Times New Roman" pitchFamily="18" charset="0"/>
              </a:rPr>
              <a:t>X….</a:t>
            </a:r>
          </a:p>
        </p:txBody>
      </p:sp>
      <p:sp>
        <p:nvSpPr>
          <p:cNvPr id="27662" name="Text Box 14"/>
          <p:cNvSpPr txBox="1">
            <a:spLocks noChangeArrowheads="1"/>
          </p:cNvSpPr>
          <p:nvPr/>
        </p:nvSpPr>
        <p:spPr bwMode="auto">
          <a:xfrm>
            <a:off x="169878" y="2628900"/>
            <a:ext cx="1366837" cy="369332"/>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27663" name="Text Box 15"/>
          <p:cNvSpPr txBox="1">
            <a:spLocks noChangeArrowheads="1"/>
          </p:cNvSpPr>
          <p:nvPr/>
        </p:nvSpPr>
        <p:spPr bwMode="auto">
          <a:xfrm>
            <a:off x="0" y="2571758"/>
            <a:ext cx="14605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Gen HbA </a:t>
            </a:r>
          </a:p>
        </p:txBody>
      </p:sp>
      <p:pic>
        <p:nvPicPr>
          <p:cNvPr id="27664" name="Picture 16" descr="Hong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8" y="2"/>
            <a:ext cx="4249737" cy="234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17" descr="HongCauLi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217" y="2"/>
            <a:ext cx="4022725" cy="234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Text Box 18"/>
          <p:cNvSpPr txBox="1">
            <a:spLocks noChangeArrowheads="1"/>
          </p:cNvSpPr>
          <p:nvPr/>
        </p:nvSpPr>
        <p:spPr bwMode="auto">
          <a:xfrm>
            <a:off x="322280" y="4450568"/>
            <a:ext cx="8347075" cy="4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5000"/>
              </a:lnSpc>
            </a:pPr>
            <a:r>
              <a:rPr lang="en-US" sz="2800" b="1">
                <a:latin typeface="Segoe UI" pitchFamily="34" charset="0"/>
                <a:cs typeface="Segoe UI" pitchFamily="34" charset="0"/>
              </a:rPr>
              <a:t>Bệnh thiếu máu do hồng cầu hình liềm</a:t>
            </a:r>
          </a:p>
        </p:txBody>
      </p:sp>
      <p:sp>
        <p:nvSpPr>
          <p:cNvPr id="27667" name="Text Box 19"/>
          <p:cNvSpPr txBox="1">
            <a:spLocks noChangeArrowheads="1"/>
          </p:cNvSpPr>
          <p:nvPr/>
        </p:nvSpPr>
        <p:spPr bwMode="auto">
          <a:xfrm>
            <a:off x="1612900" y="3198027"/>
            <a:ext cx="1517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9966"/>
                </a:solidFill>
                <a:latin typeface="Times New Roman" pitchFamily="18" charset="0"/>
              </a:rPr>
              <a:t>…G</a:t>
            </a:r>
            <a:r>
              <a:rPr lang="en-US" sz="2400" b="1" dirty="0">
                <a:latin typeface="Times New Roman" pitchFamily="18" charset="0"/>
              </a:rPr>
              <a:t>A</a:t>
            </a:r>
            <a:r>
              <a:rPr lang="en-US" sz="2400" b="1" dirty="0">
                <a:solidFill>
                  <a:srgbClr val="FF9966"/>
                </a:solidFill>
                <a:latin typeface="Times New Roman" pitchFamily="18" charset="0"/>
              </a:rPr>
              <a:t>G…</a:t>
            </a:r>
          </a:p>
        </p:txBody>
      </p:sp>
      <p:sp>
        <p:nvSpPr>
          <p:cNvPr id="27668" name="Text Box 20"/>
          <p:cNvSpPr txBox="1">
            <a:spLocks noChangeArrowheads="1"/>
          </p:cNvSpPr>
          <p:nvPr/>
        </p:nvSpPr>
        <p:spPr bwMode="auto">
          <a:xfrm>
            <a:off x="169870" y="3255177"/>
            <a:ext cx="1214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mARN</a:t>
            </a:r>
          </a:p>
        </p:txBody>
      </p:sp>
      <p:sp>
        <p:nvSpPr>
          <p:cNvPr id="27669" name="Text Box 21"/>
          <p:cNvSpPr txBox="1">
            <a:spLocks noChangeArrowheads="1"/>
          </p:cNvSpPr>
          <p:nvPr/>
        </p:nvSpPr>
        <p:spPr bwMode="auto">
          <a:xfrm>
            <a:off x="169865" y="3824296"/>
            <a:ext cx="12906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latin typeface="Times New Roman" pitchFamily="18" charset="0"/>
              </a:rPr>
              <a:t>Protein </a:t>
            </a:r>
          </a:p>
        </p:txBody>
      </p:sp>
      <p:sp>
        <p:nvSpPr>
          <p:cNvPr id="27670" name="Text Box 22"/>
          <p:cNvSpPr txBox="1">
            <a:spLocks noChangeArrowheads="1"/>
          </p:cNvSpPr>
          <p:nvPr/>
        </p:nvSpPr>
        <p:spPr bwMode="auto">
          <a:xfrm>
            <a:off x="1687523" y="3824296"/>
            <a:ext cx="14430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9966"/>
                </a:solidFill>
                <a:latin typeface="Times New Roman" pitchFamily="18" charset="0"/>
              </a:rPr>
              <a:t>….</a:t>
            </a:r>
            <a:r>
              <a:rPr lang="en-US" sz="2400" b="1">
                <a:solidFill>
                  <a:schemeClr val="accent2">
                    <a:lumMod val="50000"/>
                  </a:schemeClr>
                </a:solidFill>
                <a:latin typeface="Times New Roman" pitchFamily="18" charset="0"/>
              </a:rPr>
              <a:t>Glu</a:t>
            </a:r>
            <a:r>
              <a:rPr lang="en-US" sz="2400" b="1">
                <a:solidFill>
                  <a:schemeClr val="accent6">
                    <a:lumMod val="60000"/>
                    <a:lumOff val="40000"/>
                  </a:schemeClr>
                </a:solidFill>
                <a:latin typeface="Times New Roman" pitchFamily="18" charset="0"/>
              </a:rPr>
              <a:t>….</a:t>
            </a:r>
          </a:p>
        </p:txBody>
      </p:sp>
      <p:sp>
        <p:nvSpPr>
          <p:cNvPr id="27671" name="Text Box 23"/>
          <p:cNvSpPr txBox="1">
            <a:spLocks noChangeArrowheads="1"/>
          </p:cNvSpPr>
          <p:nvPr/>
        </p:nvSpPr>
        <p:spPr bwMode="auto">
          <a:xfrm>
            <a:off x="6318250" y="2401499"/>
            <a:ext cx="1670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rPr>
              <a:t>….G</a:t>
            </a:r>
            <a:r>
              <a:rPr lang="en-US" sz="2400" b="1">
                <a:solidFill>
                  <a:srgbClr val="FF9966"/>
                </a:solidFill>
                <a:latin typeface="Times New Roman" pitchFamily="18" charset="0"/>
              </a:rPr>
              <a:t>T</a:t>
            </a:r>
            <a:r>
              <a:rPr lang="en-US" sz="2400" b="1">
                <a:latin typeface="Times New Roman" pitchFamily="18" charset="0"/>
              </a:rPr>
              <a:t>G….</a:t>
            </a:r>
          </a:p>
          <a:p>
            <a:pPr eaLnBrk="1" hangingPunct="1"/>
            <a:r>
              <a:rPr lang="en-US" sz="2400" b="1">
                <a:latin typeface="Times New Roman" pitchFamily="18" charset="0"/>
              </a:rPr>
              <a:t>….X</a:t>
            </a:r>
            <a:r>
              <a:rPr lang="en-US" sz="2400" b="1">
                <a:solidFill>
                  <a:srgbClr val="FF9966"/>
                </a:solidFill>
                <a:latin typeface="Times New Roman" pitchFamily="18" charset="0"/>
              </a:rPr>
              <a:t>A</a:t>
            </a:r>
            <a:r>
              <a:rPr lang="en-US" sz="2400" b="1">
                <a:latin typeface="Times New Roman" pitchFamily="18" charset="0"/>
              </a:rPr>
              <a:t>X….</a:t>
            </a:r>
          </a:p>
        </p:txBody>
      </p:sp>
      <p:sp>
        <p:nvSpPr>
          <p:cNvPr id="27672" name="Text Box 24"/>
          <p:cNvSpPr txBox="1">
            <a:spLocks noChangeArrowheads="1"/>
          </p:cNvSpPr>
          <p:nvPr/>
        </p:nvSpPr>
        <p:spPr bwMode="auto">
          <a:xfrm>
            <a:off x="6318257" y="3198027"/>
            <a:ext cx="15922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…G</a:t>
            </a:r>
            <a:r>
              <a:rPr lang="en-US" sz="2400" b="1">
                <a:solidFill>
                  <a:srgbClr val="FF9966"/>
                </a:solidFill>
                <a:latin typeface="Times New Roman" pitchFamily="18" charset="0"/>
              </a:rPr>
              <a:t>U</a:t>
            </a:r>
            <a:r>
              <a:rPr lang="en-US" sz="2400" b="1">
                <a:latin typeface="Times New Roman" pitchFamily="18" charset="0"/>
              </a:rPr>
              <a:t>G…</a:t>
            </a:r>
          </a:p>
        </p:txBody>
      </p:sp>
      <p:sp>
        <p:nvSpPr>
          <p:cNvPr id="27673" name="Text Box 25"/>
          <p:cNvSpPr txBox="1">
            <a:spLocks noChangeArrowheads="1"/>
          </p:cNvSpPr>
          <p:nvPr/>
        </p:nvSpPr>
        <p:spPr bwMode="auto">
          <a:xfrm>
            <a:off x="4572000" y="2571758"/>
            <a:ext cx="146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17CB35"/>
                </a:solidFill>
                <a:latin typeface="Times New Roman" pitchFamily="18" charset="0"/>
              </a:rPr>
              <a:t>Gen HbS</a:t>
            </a:r>
            <a:r>
              <a:rPr lang="en-US" sz="2400" b="1">
                <a:solidFill>
                  <a:srgbClr val="FFFF00"/>
                </a:solidFill>
                <a:latin typeface="Times New Roman" pitchFamily="18" charset="0"/>
              </a:rPr>
              <a:t> </a:t>
            </a:r>
          </a:p>
        </p:txBody>
      </p:sp>
      <p:sp>
        <p:nvSpPr>
          <p:cNvPr id="27674" name="Text Box 26"/>
          <p:cNvSpPr txBox="1">
            <a:spLocks noChangeArrowheads="1"/>
          </p:cNvSpPr>
          <p:nvPr/>
        </p:nvSpPr>
        <p:spPr bwMode="auto">
          <a:xfrm>
            <a:off x="4572000" y="3255177"/>
            <a:ext cx="12144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17CB35"/>
                </a:solidFill>
                <a:latin typeface="Times New Roman" pitchFamily="18" charset="0"/>
              </a:rPr>
              <a:t>mARN</a:t>
            </a:r>
          </a:p>
        </p:txBody>
      </p:sp>
      <p:sp>
        <p:nvSpPr>
          <p:cNvPr id="27675" name="Text Box 27"/>
          <p:cNvSpPr txBox="1">
            <a:spLocks noChangeArrowheads="1"/>
          </p:cNvSpPr>
          <p:nvPr/>
        </p:nvSpPr>
        <p:spPr bwMode="auto">
          <a:xfrm>
            <a:off x="4648200" y="3824296"/>
            <a:ext cx="1290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17CB35"/>
                </a:solidFill>
                <a:latin typeface="Times New Roman" pitchFamily="18" charset="0"/>
              </a:rPr>
              <a:t>Protein </a:t>
            </a:r>
          </a:p>
        </p:txBody>
      </p:sp>
      <p:sp>
        <p:nvSpPr>
          <p:cNvPr id="27676" name="Text Box 28"/>
          <p:cNvSpPr txBox="1">
            <a:spLocks noChangeArrowheads="1"/>
          </p:cNvSpPr>
          <p:nvPr/>
        </p:nvSpPr>
        <p:spPr bwMode="auto">
          <a:xfrm>
            <a:off x="6318250" y="3824296"/>
            <a:ext cx="1443038" cy="461665"/>
          </a:xfrm>
          <a:prstGeom prst="rect">
            <a:avLst/>
          </a:prstGeom>
          <a:solidFill>
            <a:schemeClr val="accent3">
              <a:lumMod val="60000"/>
              <a:lumOff val="40000"/>
            </a:schemeClr>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a:t>
            </a:r>
            <a:r>
              <a:rPr lang="en-US" sz="2400" b="1">
                <a:solidFill>
                  <a:schemeClr val="accent6"/>
                </a:solidFill>
                <a:latin typeface="Times New Roman" pitchFamily="18" charset="0"/>
              </a:rPr>
              <a:t>Val</a:t>
            </a:r>
            <a:r>
              <a:rPr lang="en-US" sz="2400" b="1">
                <a:latin typeface="Times New Roman" pitchFamily="18" charset="0"/>
              </a:rPr>
              <a:t>….</a:t>
            </a:r>
          </a:p>
        </p:txBody>
      </p:sp>
      <p:sp>
        <p:nvSpPr>
          <p:cNvPr id="27677" name="Text Box 29"/>
          <p:cNvSpPr txBox="1">
            <a:spLocks noChangeArrowheads="1"/>
          </p:cNvSpPr>
          <p:nvPr/>
        </p:nvSpPr>
        <p:spPr bwMode="auto">
          <a:xfrm>
            <a:off x="3124023" y="3800975"/>
            <a:ext cx="14430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endParaRPr>
          </a:p>
        </p:txBody>
      </p:sp>
      <p:sp>
        <p:nvSpPr>
          <p:cNvPr id="2" name="Oval 1"/>
          <p:cNvSpPr/>
          <p:nvPr/>
        </p:nvSpPr>
        <p:spPr>
          <a:xfrm>
            <a:off x="2238500" y="2419350"/>
            <a:ext cx="228600" cy="7965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00088" y="2426457"/>
            <a:ext cx="228600" cy="7965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62281369"/>
      </p:ext>
    </p:extLst>
  </p:cSld>
  <p:clrMapOvr>
    <a:masterClrMapping/>
  </p:clrMapOvr>
  <mc:AlternateContent xmlns:mc="http://schemas.openxmlformats.org/markup-compatibility/2006" xmlns:p14="http://schemas.microsoft.com/office/powerpoint/2010/main">
    <mc:Choice Requires="p14">
      <p:transition spd="slow" p14:dur="1200" advTm="24863">
        <p14:prism/>
      </p:transition>
    </mc:Choice>
    <mc:Fallback xmlns="">
      <p:transition spd="slow" advTm="248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670"/>
                                        </p:tgtEl>
                                        <p:attrNameLst>
                                          <p:attrName>style.visibility</p:attrName>
                                        </p:attrNameLst>
                                      </p:cBhvr>
                                      <p:to>
                                        <p:strVal val="visible"/>
                                      </p:to>
                                    </p:set>
                                    <p:anim calcmode="lin" valueType="num">
                                      <p:cBhvr>
                                        <p:cTn id="21" dur="500" fill="hold"/>
                                        <p:tgtEl>
                                          <p:spTgt spid="27670"/>
                                        </p:tgtEl>
                                        <p:attrNameLst>
                                          <p:attrName>ppt_w</p:attrName>
                                        </p:attrNameLst>
                                      </p:cBhvr>
                                      <p:tavLst>
                                        <p:tav tm="0">
                                          <p:val>
                                            <p:fltVal val="0"/>
                                          </p:val>
                                        </p:tav>
                                        <p:tav tm="100000">
                                          <p:val>
                                            <p:strVal val="#ppt_w"/>
                                          </p:val>
                                        </p:tav>
                                      </p:tavLst>
                                    </p:anim>
                                    <p:anim calcmode="lin" valueType="num">
                                      <p:cBhvr>
                                        <p:cTn id="22" dur="500" fill="hold"/>
                                        <p:tgtEl>
                                          <p:spTgt spid="27670"/>
                                        </p:tgtEl>
                                        <p:attrNameLst>
                                          <p:attrName>ppt_h</p:attrName>
                                        </p:attrNameLst>
                                      </p:cBhvr>
                                      <p:tavLst>
                                        <p:tav tm="0">
                                          <p:val>
                                            <p:fltVal val="0"/>
                                          </p:val>
                                        </p:tav>
                                        <p:tav tm="100000">
                                          <p:val>
                                            <p:strVal val="#ppt_h"/>
                                          </p:val>
                                        </p:tav>
                                      </p:tavLst>
                                    </p:anim>
                                    <p:animEffect transition="in" filter="fade">
                                      <p:cBhvr>
                                        <p:cTn id="23" dur="500"/>
                                        <p:tgtEl>
                                          <p:spTgt spid="2767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7676"/>
                                        </p:tgtEl>
                                        <p:attrNameLst>
                                          <p:attrName>style.visibility</p:attrName>
                                        </p:attrNameLst>
                                      </p:cBhvr>
                                      <p:to>
                                        <p:strVal val="visible"/>
                                      </p:to>
                                    </p:set>
                                    <p:anim calcmode="lin" valueType="num">
                                      <p:cBhvr>
                                        <p:cTn id="28" dur="500" fill="hold"/>
                                        <p:tgtEl>
                                          <p:spTgt spid="27676"/>
                                        </p:tgtEl>
                                        <p:attrNameLst>
                                          <p:attrName>ppt_w</p:attrName>
                                        </p:attrNameLst>
                                      </p:cBhvr>
                                      <p:tavLst>
                                        <p:tav tm="0">
                                          <p:val>
                                            <p:fltVal val="0"/>
                                          </p:val>
                                        </p:tav>
                                        <p:tav tm="100000">
                                          <p:val>
                                            <p:strVal val="#ppt_w"/>
                                          </p:val>
                                        </p:tav>
                                      </p:tavLst>
                                    </p:anim>
                                    <p:anim calcmode="lin" valueType="num">
                                      <p:cBhvr>
                                        <p:cTn id="29" dur="500" fill="hold"/>
                                        <p:tgtEl>
                                          <p:spTgt spid="27676"/>
                                        </p:tgtEl>
                                        <p:attrNameLst>
                                          <p:attrName>ppt_h</p:attrName>
                                        </p:attrNameLst>
                                      </p:cBhvr>
                                      <p:tavLst>
                                        <p:tav tm="0">
                                          <p:val>
                                            <p:fltVal val="0"/>
                                          </p:val>
                                        </p:tav>
                                        <p:tav tm="100000">
                                          <p:val>
                                            <p:strVal val="#ppt_h"/>
                                          </p:val>
                                        </p:tav>
                                      </p:tavLst>
                                    </p:anim>
                                    <p:animEffect transition="in" filter="fade">
                                      <p:cBhvr>
                                        <p:cTn id="30" dur="500"/>
                                        <p:tgtEl>
                                          <p:spTgt spid="276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666"/>
                                        </p:tgtEl>
                                        <p:attrNameLst>
                                          <p:attrName>style.visibility</p:attrName>
                                        </p:attrNameLst>
                                      </p:cBhvr>
                                      <p:to>
                                        <p:strVal val="visible"/>
                                      </p:to>
                                    </p:set>
                                    <p:animEffect transition="in" filter="fade">
                                      <p:cBhvr>
                                        <p:cTn id="35" dur="500"/>
                                        <p:tgtEl>
                                          <p:spTgt spid="27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6" grpId="0"/>
      <p:bldP spid="27670" grpId="0"/>
      <p:bldP spid="27676" grpId="0" animBg="1"/>
      <p:bldP spid="2" grpId="0" animBg="1"/>
      <p:bldP spid="3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ua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8" y="93665"/>
            <a:ext cx="7762875" cy="4362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33600" y="4564618"/>
            <a:ext cx="5715000" cy="461665"/>
          </a:xfrm>
          <a:prstGeom prst="rect">
            <a:avLst/>
          </a:prstGeom>
        </p:spPr>
        <p:txBody>
          <a:bodyPr wrap="square">
            <a:spAutoFit/>
          </a:bodyPr>
          <a:lstStyle/>
          <a:p>
            <a:pPr fontAlgn="base"/>
            <a:r>
              <a:rPr lang="vi-VN" sz="2400" b="1" dirty="0">
                <a:latin typeface="Times New Roman" panose="02020603050405020304" pitchFamily="18" charset="0"/>
                <a:cs typeface="Times New Roman" panose="02020603050405020304" pitchFamily="18" charset="0"/>
              </a:rPr>
              <a:t>Giống lúa đột biến cho sản lượng cao</a:t>
            </a:r>
          </a:p>
        </p:txBody>
      </p:sp>
    </p:spTree>
    <p:custDataLst>
      <p:tags r:id="rId1"/>
    </p:custDataLst>
    <p:extLst>
      <p:ext uri="{BB962C8B-B14F-4D97-AF65-F5344CB8AC3E}">
        <p14:creationId xmlns:p14="http://schemas.microsoft.com/office/powerpoint/2010/main" val="1956569596"/>
      </p:ext>
    </p:extLst>
  </p:cSld>
  <p:clrMapOvr>
    <a:masterClrMapping/>
  </p:clrMapOvr>
  <mc:AlternateContent xmlns:mc="http://schemas.openxmlformats.org/markup-compatibility/2006" xmlns:p14="http://schemas.microsoft.com/office/powerpoint/2010/main">
    <mc:Choice Requires="p14">
      <p:transition spd="slow" p14:dur="2000" advTm="28117"/>
    </mc:Choice>
    <mc:Fallback xmlns="">
      <p:transition spd="slow" advTm="281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342907" y="57150"/>
            <a:ext cx="71061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b="1">
                <a:solidFill>
                  <a:srgbClr val="0070C0"/>
                </a:solidFill>
                <a:latin typeface="Times New Roman" pitchFamily="18" charset="0"/>
                <a:cs typeface="Times New Roman" pitchFamily="18" charset="0"/>
              </a:rPr>
              <a:t>III. </a:t>
            </a:r>
            <a:r>
              <a:rPr lang="pt-BR" sz="2400" b="1" dirty="0">
                <a:solidFill>
                  <a:srgbClr val="0070C0"/>
                </a:solidFill>
                <a:latin typeface="Times New Roman" pitchFamily="18" charset="0"/>
                <a:cs typeface="Times New Roman" pitchFamily="18" charset="0"/>
              </a:rPr>
              <a:t>HẬU QUẢ VÀ Ý NGHĨA CỦA ĐỘT BIẾN GEN</a:t>
            </a:r>
            <a:endParaRPr lang="en-US" sz="2400" b="1" dirty="0">
              <a:solidFill>
                <a:srgbClr val="0070C0"/>
              </a:solidFill>
              <a:latin typeface="Times New Roman" pitchFamily="18" charset="0"/>
              <a:cs typeface="Times New Roman" pitchFamily="18" charset="0"/>
            </a:endParaRPr>
          </a:p>
        </p:txBody>
      </p:sp>
      <p:sp>
        <p:nvSpPr>
          <p:cNvPr id="11" name="Rectangle 4"/>
          <p:cNvSpPr>
            <a:spLocks noChangeArrowheads="1"/>
          </p:cNvSpPr>
          <p:nvPr/>
        </p:nvSpPr>
        <p:spPr bwMode="auto">
          <a:xfrm>
            <a:off x="524203" y="490173"/>
            <a:ext cx="38539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b="1" dirty="0">
                <a:solidFill>
                  <a:srgbClr val="0070C0"/>
                </a:solidFill>
                <a:latin typeface="Times New Roman" pitchFamily="18" charset="0"/>
                <a:cs typeface="Times New Roman" pitchFamily="18" charset="0"/>
              </a:rPr>
              <a:t>1. Hậu quả của đột biến gen</a:t>
            </a:r>
            <a:endParaRPr lang="en-US" sz="2400" b="1" dirty="0">
              <a:solidFill>
                <a:srgbClr val="0070C0"/>
              </a:solidFill>
              <a:latin typeface="Times New Roman" pitchFamily="18" charset="0"/>
              <a:cs typeface="Times New Roman" pitchFamily="18" charset="0"/>
            </a:endParaRPr>
          </a:p>
        </p:txBody>
      </p:sp>
      <p:sp>
        <p:nvSpPr>
          <p:cNvPr id="3" name="Rectangle 2"/>
          <p:cNvSpPr/>
          <p:nvPr/>
        </p:nvSpPr>
        <p:spPr>
          <a:xfrm>
            <a:off x="236040" y="2800350"/>
            <a:ext cx="8724899" cy="2246769"/>
          </a:xfrm>
          <a:prstGeom prst="rect">
            <a:avLst/>
          </a:prstGeom>
        </p:spPr>
        <p:txBody>
          <a:bodyPr wrap="square">
            <a:spAutoFit/>
          </a:bodyPr>
          <a:lstStyle/>
          <a:p>
            <a:pPr algn="just"/>
            <a:r>
              <a:rPr lang="en-US" sz="2800" dirty="0">
                <a:latin typeface="Times New Roman" pitchFamily="18" charset="0"/>
                <a:cs typeface="Times New Roman" pitchFamily="18" charset="0"/>
              </a:rPr>
              <a:t>VD: </a:t>
            </a:r>
            <a:r>
              <a:rPr lang="en-US" sz="2800" dirty="0" err="1">
                <a:latin typeface="Times New Roman" pitchFamily="18" charset="0"/>
                <a:cs typeface="Times New Roman" pitchFamily="18" charset="0"/>
              </a:rPr>
              <a:t>Đột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gen </a:t>
            </a:r>
            <a:r>
              <a:rPr lang="en-US" sz="2800" dirty="0" err="1">
                <a:latin typeface="Times New Roman" pitchFamily="18" charset="0"/>
                <a:cs typeface="Times New Roman" pitchFamily="18" charset="0"/>
              </a:rPr>
              <a:t>kháng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trùng</a:t>
            </a:r>
            <a:r>
              <a:rPr lang="en-US" sz="2800"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p>
        </p:txBody>
      </p:sp>
      <p:sp>
        <p:nvSpPr>
          <p:cNvPr id="6" name="Rectangle 5"/>
          <p:cNvSpPr/>
          <p:nvPr/>
        </p:nvSpPr>
        <p:spPr>
          <a:xfrm>
            <a:off x="236041" y="1057930"/>
            <a:ext cx="8724899" cy="523220"/>
          </a:xfrm>
          <a:prstGeom prst="rect">
            <a:avLst/>
          </a:prstGeom>
        </p:spPr>
        <p:txBody>
          <a:bodyPr wrap="square">
            <a:spAutoFit/>
          </a:bodyPr>
          <a:lstStyle/>
          <a:p>
            <a:r>
              <a:rPr lang="pt-BR" sz="2800" b="1" dirty="0">
                <a:solidFill>
                  <a:srgbClr val="7030A0"/>
                </a:solidFill>
                <a:latin typeface="Times New Roman" pitchFamily="18" charset="0"/>
                <a:cs typeface="Times New Roman" pitchFamily="18" charset="0"/>
              </a:rPr>
              <a:t>- Đột biến gen có thể có hại, có lợi hoặc trung tính.</a:t>
            </a:r>
          </a:p>
        </p:txBody>
      </p:sp>
      <p:sp>
        <p:nvSpPr>
          <p:cNvPr id="4" name="Rectangle 3"/>
          <p:cNvSpPr/>
          <p:nvPr/>
        </p:nvSpPr>
        <p:spPr>
          <a:xfrm>
            <a:off x="236040" y="1679997"/>
            <a:ext cx="7676900" cy="954107"/>
          </a:xfrm>
          <a:prstGeom prst="rect">
            <a:avLst/>
          </a:prstGeom>
        </p:spPr>
        <p:txBody>
          <a:bodyPr wrap="square">
            <a:spAutoFit/>
          </a:bodyPr>
          <a:lstStyle/>
          <a:p>
            <a:r>
              <a:rPr lang="pt-BR" sz="2800" b="1">
                <a:solidFill>
                  <a:srgbClr val="7030A0"/>
                </a:solidFill>
                <a:latin typeface="Times New Roman" pitchFamily="18" charset="0"/>
                <a:cs typeface="Times New Roman" pitchFamily="18" charset="0"/>
              </a:rPr>
              <a:t>- Mức độ đột biến phụ thuộc vào tổ hợp gen và điều kiện môi trường. </a:t>
            </a:r>
          </a:p>
        </p:txBody>
      </p:sp>
    </p:spTree>
    <p:custDataLst>
      <p:tags r:id="rId1"/>
    </p:custDataLst>
    <p:extLst>
      <p:ext uri="{BB962C8B-B14F-4D97-AF65-F5344CB8AC3E}">
        <p14:creationId xmlns:p14="http://schemas.microsoft.com/office/powerpoint/2010/main" val="2422912266"/>
      </p:ext>
    </p:extLst>
  </p:cSld>
  <p:clrMapOvr>
    <a:masterClrMapping/>
  </p:clrMapOvr>
  <mc:AlternateContent xmlns:mc="http://schemas.openxmlformats.org/markup-compatibility/2006" xmlns:p14="http://schemas.microsoft.com/office/powerpoint/2010/main">
    <mc:Choice Requires="p14">
      <p:transition spd="slow" p14:dur="1200" advTm="37806">
        <p14:prism/>
      </p:transition>
    </mc:Choice>
    <mc:Fallback xmlns="">
      <p:transition spd="slow" advTm="3780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304799" y="290512"/>
            <a:ext cx="87045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400" b="1">
                <a:solidFill>
                  <a:srgbClr val="FF0000"/>
                </a:solidFill>
                <a:latin typeface="Times New Roman" panose="02020603050405020304" pitchFamily="18" charset="0"/>
                <a:cs typeface="Times New Roman" panose="02020603050405020304" pitchFamily="18" charset="0"/>
              </a:rPr>
              <a:t>(?) </a:t>
            </a:r>
            <a:r>
              <a:rPr lang="vi-VN" altLang="vi-VN" sz="2400" b="1">
                <a:solidFill>
                  <a:srgbClr val="FF0000"/>
                </a:solidFill>
                <a:latin typeface="Times New Roman" panose="02020603050405020304" pitchFamily="18" charset="0"/>
                <a:cs typeface="Times New Roman" panose="02020603050405020304" pitchFamily="18" charset="0"/>
              </a:rPr>
              <a:t>Tại sao nhiều đột biến điểm lại hầu như vô hại đối với thể đột biến?</a:t>
            </a:r>
            <a:endParaRPr lang="en-US" altLang="vi-VN" sz="2400" b="1">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807243" y="1044530"/>
            <a:ext cx="79987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400" dirty="0" err="1">
                <a:latin typeface="Times New Roman" panose="02020603050405020304" pitchFamily="18" charset="0"/>
                <a:cs typeface="Times New Roman" panose="02020603050405020304" pitchFamily="18" charset="0"/>
              </a:rPr>
              <a:t>Bởi</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vì</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đột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biến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điểm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chỉ</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liên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quan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tới</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một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cặp</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nuclêôtit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nên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hậu</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quả</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phổ</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biến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của</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đột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biến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điểm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thường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vô</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hại</a:t>
            </a:r>
            <a:r>
              <a:rPr lang="en-US" altLang="vi-VN" sz="2400" dirty="0">
                <a:latin typeface="Times New Roman" panose="02020603050405020304" pitchFamily="18" charset="0"/>
                <a:cs typeface="Times New Roman" panose="02020603050405020304" pitchFamily="18" charset="0"/>
              </a:rPr>
              <a:t>.</a:t>
            </a:r>
          </a:p>
        </p:txBody>
      </p:sp>
      <p:sp>
        <p:nvSpPr>
          <p:cNvPr id="15" name="Right Arrow 14"/>
          <p:cNvSpPr/>
          <p:nvPr/>
        </p:nvSpPr>
        <p:spPr>
          <a:xfrm>
            <a:off x="350043" y="1158640"/>
            <a:ext cx="457200" cy="363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TextBox 15"/>
          <p:cNvSpPr txBox="1">
            <a:spLocks noChangeArrowheads="1"/>
          </p:cNvSpPr>
          <p:nvPr/>
        </p:nvSpPr>
        <p:spPr bwMode="auto">
          <a:xfrm>
            <a:off x="350043" y="1897320"/>
            <a:ext cx="8493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400" b="1" dirty="0">
                <a:solidFill>
                  <a:srgbClr val="FF0000"/>
                </a:solidFill>
                <a:latin typeface="Times New Roman" panose="02020603050405020304" pitchFamily="18" charset="0"/>
                <a:cs typeface="Times New Roman" panose="02020603050405020304" pitchFamily="18" charset="0"/>
              </a:rPr>
              <a:t>(?) </a:t>
            </a:r>
            <a:r>
              <a:rPr lang="vi-VN" altLang="vi-VN" sz="2400" b="1" dirty="0">
                <a:solidFill>
                  <a:srgbClr val="FF0000"/>
                </a:solidFill>
                <a:latin typeface="Times New Roman" panose="02020603050405020304" pitchFamily="18" charset="0"/>
                <a:cs typeface="Times New Roman" panose="02020603050405020304" pitchFamily="18" charset="0"/>
              </a:rPr>
              <a:t>Tại sao đột biến gen thường có hại cho bản thân sinh vật?</a:t>
            </a:r>
            <a:endParaRPr lang="en-US" altLang="vi-VN" sz="2400" b="1" dirty="0">
              <a:solidFill>
                <a:srgbClr val="FF0000"/>
              </a:solidFill>
              <a:latin typeface="Times New Roman" panose="02020603050405020304" pitchFamily="18" charset="0"/>
              <a:cs typeface="Times New Roman" panose="02020603050405020304" pitchFamily="18" charset="0"/>
            </a:endParaRPr>
          </a:p>
        </p:txBody>
      </p:sp>
      <p:sp>
        <p:nvSpPr>
          <p:cNvPr id="17" name="Right Arrow 16"/>
          <p:cNvSpPr/>
          <p:nvPr/>
        </p:nvSpPr>
        <p:spPr>
          <a:xfrm>
            <a:off x="304800" y="2384911"/>
            <a:ext cx="457200" cy="363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8" name="TextBox 17"/>
          <p:cNvSpPr txBox="1">
            <a:spLocks noChangeArrowheads="1"/>
          </p:cNvSpPr>
          <p:nvPr/>
        </p:nvSpPr>
        <p:spPr bwMode="auto">
          <a:xfrm>
            <a:off x="765899" y="2294127"/>
            <a:ext cx="807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Đột biến gen thường có hại cho bản thân sinh vật vì chúng phá vỡ sự thống nhất hài hòa trong kiểu gen và gây ra những rối loạn trong quá trình tổng hợp prôtêin.</a:t>
            </a:r>
            <a:endParaRPr lang="en-US" altLang="vi-VN" sz="2400" dirty="0">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292099" y="3556635"/>
            <a:ext cx="83549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400" b="1" dirty="0">
                <a:solidFill>
                  <a:srgbClr val="FF0000"/>
                </a:solidFill>
                <a:latin typeface="Times New Roman" panose="02020603050405020304" pitchFamily="18" charset="0"/>
                <a:cs typeface="Times New Roman" panose="02020603050405020304" pitchFamily="18" charset="0"/>
              </a:rPr>
              <a:t>(?) </a:t>
            </a:r>
            <a:r>
              <a:rPr lang="vi-VN" altLang="vi-VN" sz="2400" b="1" dirty="0">
                <a:solidFill>
                  <a:srgbClr val="FF0000"/>
                </a:solidFill>
                <a:latin typeface="Times New Roman" panose="02020603050405020304" pitchFamily="18" charset="0"/>
                <a:cs typeface="Times New Roman" panose="02020603050405020304" pitchFamily="18" charset="0"/>
              </a:rPr>
              <a:t>Tại sao </a:t>
            </a:r>
            <a:r>
              <a:rPr lang="en-US" altLang="vi-VN" sz="2400" b="1" dirty="0" err="1">
                <a:solidFill>
                  <a:srgbClr val="FF0000"/>
                </a:solidFill>
                <a:latin typeface="Times New Roman" panose="02020603050405020304" pitchFamily="18" charset="0"/>
                <a:cs typeface="Times New Roman" panose="02020603050405020304" pitchFamily="18" charset="0"/>
              </a:rPr>
              <a:t>nhiều</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đột</a:t>
            </a:r>
            <a:r>
              <a:rPr lang="en-US" altLang="vi-VN" sz="2400" b="1" dirty="0">
                <a:solidFill>
                  <a:srgbClr val="FF0000"/>
                </a:solidFill>
                <a:latin typeface="Times New Roman" panose="02020603050405020304" pitchFamily="18" charset="0"/>
                <a:cs typeface="Times New Roman" panose="02020603050405020304" pitchFamily="18" charset="0"/>
              </a:rPr>
              <a:t> </a:t>
            </a:r>
            <a:r>
              <a:rPr lang="vi-VN" altLang="vi-VN" sz="2400" b="1" dirty="0">
                <a:solidFill>
                  <a:srgbClr val="FF0000"/>
                </a:solidFill>
                <a:latin typeface="Times New Roman" panose="02020603050405020304" pitchFamily="18" charset="0"/>
                <a:cs typeface="Times New Roman" panose="02020603050405020304" pitchFamily="18" charset="0"/>
              </a:rPr>
              <a:t>biến </a:t>
            </a:r>
            <a:r>
              <a:rPr lang="en-US" altLang="vi-VN" sz="2400" b="1" dirty="0" err="1">
                <a:solidFill>
                  <a:srgbClr val="FF0000"/>
                </a:solidFill>
                <a:latin typeface="Times New Roman" panose="02020603050405020304" pitchFamily="18" charset="0"/>
                <a:cs typeface="Times New Roman" panose="02020603050405020304" pitchFamily="18" charset="0"/>
              </a:rPr>
              <a:t>điểm</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như</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đột</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biến</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thay</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thế</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cặp</a:t>
            </a:r>
            <a:r>
              <a:rPr lang="en-US" altLang="vi-VN" sz="2400" b="1" dirty="0">
                <a:solidFill>
                  <a:srgbClr val="FF0000"/>
                </a:solidFill>
                <a:latin typeface="Times New Roman" panose="02020603050405020304" pitchFamily="18" charset="0"/>
                <a:cs typeface="Times New Roman" panose="02020603050405020304" pitchFamily="18" charset="0"/>
              </a:rPr>
              <a:t> Nu </a:t>
            </a:r>
            <a:r>
              <a:rPr lang="en-US" altLang="vi-VN" sz="2400" b="1" dirty="0" err="1">
                <a:solidFill>
                  <a:srgbClr val="FF0000"/>
                </a:solidFill>
                <a:latin typeface="Times New Roman" panose="02020603050405020304" pitchFamily="18" charset="0"/>
                <a:cs typeface="Times New Roman" panose="02020603050405020304" pitchFamily="18" charset="0"/>
              </a:rPr>
              <a:t>lại</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hầu</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như</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vô</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hại</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đối</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với</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thể</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đột</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biến</a:t>
            </a:r>
            <a:r>
              <a:rPr lang="en-US" altLang="vi-VN" sz="2400" b="1" dirty="0">
                <a:solidFill>
                  <a:srgbClr val="FF0000"/>
                </a:solidFill>
                <a:latin typeface="Times New Roman" panose="02020603050405020304" pitchFamily="18" charset="0"/>
                <a:cs typeface="Times New Roman" panose="02020603050405020304" pitchFamily="18" charset="0"/>
              </a:rPr>
              <a:t>?</a:t>
            </a:r>
          </a:p>
        </p:txBody>
      </p:sp>
      <p:sp>
        <p:nvSpPr>
          <p:cNvPr id="12" name="Right Arrow 11"/>
          <p:cNvSpPr/>
          <p:nvPr/>
        </p:nvSpPr>
        <p:spPr>
          <a:xfrm>
            <a:off x="761999" y="4449811"/>
            <a:ext cx="457200" cy="363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9" name="TextBox 18"/>
          <p:cNvSpPr txBox="1">
            <a:spLocks noChangeArrowheads="1"/>
          </p:cNvSpPr>
          <p:nvPr/>
        </p:nvSpPr>
        <p:spPr bwMode="auto">
          <a:xfrm>
            <a:off x="1295400" y="4400550"/>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400">
                <a:latin typeface="Times New Roman" panose="02020603050405020304" pitchFamily="18" charset="0"/>
                <a:cs typeface="Times New Roman" panose="02020603050405020304" pitchFamily="18" charset="0"/>
              </a:rPr>
              <a:t>Đồng nghĩa (tính thoái hoá mã di truyền)</a:t>
            </a:r>
          </a:p>
        </p:txBody>
      </p:sp>
    </p:spTree>
    <p:extLst>
      <p:ext uri="{BB962C8B-B14F-4D97-AF65-F5344CB8AC3E}">
        <p14:creationId xmlns:p14="http://schemas.microsoft.com/office/powerpoint/2010/main" val="860788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p:bldP spid="17" grpId="0" animBg="1"/>
      <p:bldP spid="18" grpId="0"/>
      <p:bldP spid="11" grpId="0"/>
      <p:bldP spid="12" grpId="0" animBg="1"/>
      <p:bldP spid="1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Box 3"/>
          <p:cNvSpPr txBox="1">
            <a:spLocks noChangeArrowheads="1"/>
          </p:cNvSpPr>
          <p:nvPr/>
        </p:nvSpPr>
        <p:spPr bwMode="auto">
          <a:xfrm>
            <a:off x="609600" y="1894404"/>
            <a:ext cx="63520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800" b="1" dirty="0">
                <a:solidFill>
                  <a:srgbClr val="7030A0"/>
                </a:solidFill>
                <a:latin typeface="Times New Roman" panose="02020603050405020304" pitchFamily="18" charset="0"/>
                <a:cs typeface="Times New Roman" panose="02020603050405020304" pitchFamily="18" charset="0"/>
              </a:rPr>
              <a:t>2. </a:t>
            </a:r>
            <a:r>
              <a:rPr lang="en-US" altLang="vi-VN" sz="2800" b="1" dirty="0" err="1">
                <a:solidFill>
                  <a:srgbClr val="7030A0"/>
                </a:solidFill>
                <a:latin typeface="Times New Roman" panose="02020603050405020304" pitchFamily="18" charset="0"/>
                <a:cs typeface="Times New Roman" panose="02020603050405020304" pitchFamily="18" charset="0"/>
              </a:rPr>
              <a:t>Vai</a:t>
            </a:r>
            <a:r>
              <a:rPr lang="en-US" altLang="vi-VN" sz="2800" b="1" dirty="0">
                <a:solidFill>
                  <a:srgbClr val="7030A0"/>
                </a:solidFill>
                <a:latin typeface="Times New Roman" panose="02020603050405020304" pitchFamily="18" charset="0"/>
                <a:cs typeface="Times New Roman" panose="02020603050405020304" pitchFamily="18" charset="0"/>
              </a:rPr>
              <a:t> </a:t>
            </a:r>
            <a:r>
              <a:rPr lang="en-US" altLang="vi-VN" sz="2800" b="1" dirty="0" err="1">
                <a:solidFill>
                  <a:srgbClr val="7030A0"/>
                </a:solidFill>
                <a:latin typeface="Times New Roman" panose="02020603050405020304" pitchFamily="18" charset="0"/>
                <a:cs typeface="Times New Roman" panose="02020603050405020304" pitchFamily="18" charset="0"/>
              </a:rPr>
              <a:t>trò</a:t>
            </a:r>
            <a:r>
              <a:rPr lang="en-US" altLang="vi-VN" sz="2800" b="1" dirty="0">
                <a:solidFill>
                  <a:srgbClr val="7030A0"/>
                </a:solidFill>
                <a:latin typeface="Times New Roman" panose="02020603050405020304" pitchFamily="18" charset="0"/>
                <a:cs typeface="Times New Roman" panose="02020603050405020304" pitchFamily="18" charset="0"/>
              </a:rPr>
              <a:t> </a:t>
            </a:r>
            <a:r>
              <a:rPr lang="en-US" altLang="vi-VN" sz="2800" b="1" dirty="0" err="1">
                <a:solidFill>
                  <a:srgbClr val="7030A0"/>
                </a:solidFill>
                <a:latin typeface="Times New Roman" panose="02020603050405020304" pitchFamily="18" charset="0"/>
                <a:cs typeface="Times New Roman" panose="02020603050405020304" pitchFamily="18" charset="0"/>
              </a:rPr>
              <a:t>và</a:t>
            </a:r>
            <a:r>
              <a:rPr lang="en-US" altLang="vi-VN" sz="2800" b="1" dirty="0">
                <a:solidFill>
                  <a:srgbClr val="7030A0"/>
                </a:solidFill>
                <a:latin typeface="Times New Roman" panose="02020603050405020304" pitchFamily="18" charset="0"/>
                <a:cs typeface="Times New Roman" panose="02020603050405020304" pitchFamily="18" charset="0"/>
              </a:rPr>
              <a:t> ý </a:t>
            </a:r>
            <a:r>
              <a:rPr lang="en-US" altLang="vi-VN" sz="2800" b="1" dirty="0" err="1">
                <a:solidFill>
                  <a:srgbClr val="7030A0"/>
                </a:solidFill>
                <a:latin typeface="Times New Roman" panose="02020603050405020304" pitchFamily="18" charset="0"/>
                <a:cs typeface="Times New Roman" panose="02020603050405020304" pitchFamily="18" charset="0"/>
              </a:rPr>
              <a:t>nghĩa</a:t>
            </a:r>
            <a:r>
              <a:rPr lang="en-US" altLang="vi-VN" sz="2800" b="1" dirty="0">
                <a:solidFill>
                  <a:srgbClr val="7030A0"/>
                </a:solidFill>
                <a:latin typeface="Times New Roman" panose="02020603050405020304" pitchFamily="18" charset="0"/>
                <a:cs typeface="Times New Roman" panose="02020603050405020304" pitchFamily="18" charset="0"/>
              </a:rPr>
              <a:t> </a:t>
            </a:r>
            <a:r>
              <a:rPr lang="en-US" altLang="vi-VN" sz="2800" b="1" dirty="0" err="1">
                <a:solidFill>
                  <a:srgbClr val="7030A0"/>
                </a:solidFill>
                <a:latin typeface="Times New Roman" panose="02020603050405020304" pitchFamily="18" charset="0"/>
                <a:cs typeface="Times New Roman" panose="02020603050405020304" pitchFamily="18" charset="0"/>
              </a:rPr>
              <a:t>của</a:t>
            </a:r>
            <a:r>
              <a:rPr lang="en-US" altLang="vi-VN" sz="2800" b="1" dirty="0">
                <a:solidFill>
                  <a:srgbClr val="7030A0"/>
                </a:solidFill>
                <a:latin typeface="Times New Roman" panose="02020603050405020304" pitchFamily="18" charset="0"/>
                <a:cs typeface="Times New Roman" panose="02020603050405020304" pitchFamily="18" charset="0"/>
              </a:rPr>
              <a:t> </a:t>
            </a:r>
            <a:r>
              <a:rPr lang="en-US" altLang="vi-VN" sz="2800" b="1" dirty="0" err="1">
                <a:solidFill>
                  <a:srgbClr val="7030A0"/>
                </a:solidFill>
                <a:latin typeface="Times New Roman" panose="02020603050405020304" pitchFamily="18" charset="0"/>
                <a:cs typeface="Times New Roman" panose="02020603050405020304" pitchFamily="18" charset="0"/>
              </a:rPr>
              <a:t>đột</a:t>
            </a:r>
            <a:r>
              <a:rPr lang="en-US" altLang="vi-VN" sz="2800" b="1" dirty="0">
                <a:solidFill>
                  <a:srgbClr val="7030A0"/>
                </a:solidFill>
                <a:latin typeface="Times New Roman" panose="02020603050405020304" pitchFamily="18" charset="0"/>
                <a:cs typeface="Times New Roman" panose="02020603050405020304" pitchFamily="18" charset="0"/>
              </a:rPr>
              <a:t> </a:t>
            </a:r>
            <a:r>
              <a:rPr lang="en-US" altLang="vi-VN" sz="2800" b="1" dirty="0" err="1">
                <a:solidFill>
                  <a:srgbClr val="7030A0"/>
                </a:solidFill>
                <a:latin typeface="Times New Roman" panose="02020603050405020304" pitchFamily="18" charset="0"/>
                <a:cs typeface="Times New Roman" panose="02020603050405020304" pitchFamily="18" charset="0"/>
              </a:rPr>
              <a:t>biến</a:t>
            </a:r>
            <a:r>
              <a:rPr lang="en-US" altLang="vi-VN" sz="2800" b="1" dirty="0">
                <a:solidFill>
                  <a:srgbClr val="7030A0"/>
                </a:solidFill>
                <a:latin typeface="Times New Roman" panose="02020603050405020304" pitchFamily="18" charset="0"/>
                <a:cs typeface="Times New Roman" panose="02020603050405020304" pitchFamily="18" charset="0"/>
              </a:rPr>
              <a:t> gen</a:t>
            </a:r>
          </a:p>
        </p:txBody>
      </p:sp>
      <p:sp>
        <p:nvSpPr>
          <p:cNvPr id="8" name="Rectangle 7"/>
          <p:cNvSpPr/>
          <p:nvPr/>
        </p:nvSpPr>
        <p:spPr>
          <a:xfrm>
            <a:off x="228600" y="2417624"/>
            <a:ext cx="8229600" cy="1815882"/>
          </a:xfrm>
          <a:prstGeom prst="rect">
            <a:avLst/>
          </a:prstGeom>
        </p:spPr>
        <p:txBody>
          <a:bodyPr wrap="square">
            <a:spAutoFit/>
          </a:bodyPr>
          <a:lstStyle/>
          <a:p>
            <a:pPr>
              <a:defRPr/>
            </a:pPr>
            <a:r>
              <a:rPr lang="vi-VN" sz="2800" b="1" dirty="0">
                <a:solidFill>
                  <a:srgbClr val="FF0000"/>
                </a:solidFill>
                <a:latin typeface="Times New Roman" panose="02020603050405020304" pitchFamily="18" charset="0"/>
                <a:cs typeface="Times New Roman" panose="02020603050405020304" pitchFamily="18" charset="0"/>
              </a:rPr>
              <a:t>a. Đối với tiến hoá</a:t>
            </a:r>
          </a:p>
          <a:p>
            <a:pPr>
              <a:defRPr/>
            </a:pP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ung cấp nguyên liệu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vi-VN" sz="2800" dirty="0">
                <a:latin typeface="Times New Roman" panose="02020603050405020304" pitchFamily="18" charset="0"/>
                <a:cs typeface="Times New Roman" panose="02020603050405020304" pitchFamily="18" charset="0"/>
              </a:rPr>
              <a:t>cho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vi-VN" sz="2800" dirty="0">
                <a:latin typeface="Times New Roman" panose="02020603050405020304" pitchFamily="18" charset="0"/>
                <a:cs typeface="Times New Roman" panose="02020603050405020304" pitchFamily="18" charset="0"/>
              </a:rPr>
              <a:t>tiến hoá.</a:t>
            </a:r>
            <a:endParaRPr lang="en-US" sz="2800" dirty="0">
              <a:latin typeface="Times New Roman" panose="02020603050405020304" pitchFamily="18" charset="0"/>
              <a:cs typeface="Times New Roman" panose="02020603050405020304" pitchFamily="18" charset="0"/>
            </a:endParaRPr>
          </a:p>
          <a:p>
            <a:pPr>
              <a:defRPr/>
            </a:pPr>
            <a:r>
              <a:rPr lang="vi-VN" sz="2800" b="1" dirty="0">
                <a:solidFill>
                  <a:srgbClr val="FF0000"/>
                </a:solidFill>
                <a:latin typeface="Times New Roman" panose="02020603050405020304" pitchFamily="18" charset="0"/>
                <a:cs typeface="Times New Roman" panose="02020603050405020304" pitchFamily="18" charset="0"/>
              </a:rPr>
              <a:t>b. Đối với thực tiễn</a:t>
            </a:r>
          </a:p>
          <a:p>
            <a:pPr>
              <a:defRPr/>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Cung cấp nguyên liệu cho quá trình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a:t>
            </a:r>
          </a:p>
        </p:txBody>
      </p:sp>
      <p:sp>
        <p:nvSpPr>
          <p:cNvPr id="6" name="TextBox 3"/>
          <p:cNvSpPr txBox="1">
            <a:spLocks noChangeArrowheads="1"/>
          </p:cNvSpPr>
          <p:nvPr/>
        </p:nvSpPr>
        <p:spPr bwMode="auto">
          <a:xfrm>
            <a:off x="228600" y="87411"/>
            <a:ext cx="861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vi-VN" sz="2800" dirty="0">
                <a:solidFill>
                  <a:srgbClr val="002060"/>
                </a:solidFill>
                <a:latin typeface="Times New Roman" panose="02020603050405020304" pitchFamily="18" charset="0"/>
                <a:cs typeface="Times New Roman" panose="02020603050405020304" pitchFamily="18" charset="0"/>
              </a:rPr>
              <a:t>Tuy đột biến gen phần lớn có hại nhưng nó vẫn có vai trò và ý nghĩa trong tiến hóa và chọn giống.</a:t>
            </a:r>
          </a:p>
          <a:p>
            <a:r>
              <a:rPr lang="pt-BR" altLang="vi-VN" sz="2800" b="1" dirty="0">
                <a:solidFill>
                  <a:srgbClr val="FF0000"/>
                </a:solidFill>
                <a:latin typeface="Times New Roman" panose="02020603050405020304" pitchFamily="18" charset="0"/>
                <a:cs typeface="Times New Roman" panose="02020603050405020304" pitchFamily="18" charset="0"/>
              </a:rPr>
              <a:t>(?) Cho biết đó là vai trò và ý nghĩa gì?</a:t>
            </a:r>
            <a:endParaRPr lang="en-US" alt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528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wipe(down)">
                                      <p:cBhvr>
                                        <p:cTn id="17" dur="500"/>
                                        <p:tgtEl>
                                          <p:spTgt spid="245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barn(inVertical)">
                                      <p:cBhvr>
                                        <p:cTn id="32" dur="500"/>
                                        <p:tgtEl>
                                          <p:spTgt spid="8">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barn(inVertical)">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p:cNvSpPr>
          <p:nvPr>
            <p:ph type="body" idx="4294967295"/>
          </p:nvPr>
        </p:nvSpPr>
        <p:spPr>
          <a:xfrm>
            <a:off x="228600" y="133350"/>
            <a:ext cx="8458200" cy="3908822"/>
          </a:xfrm>
        </p:spPr>
        <p:txBody>
          <a:bodyPr>
            <a:normAutofit fontScale="92500" lnSpcReduction="20000"/>
          </a:bodyPr>
          <a:lstStyle/>
          <a:p>
            <a:pPr marL="457200" indent="-457200">
              <a:buNone/>
            </a:pPr>
            <a:r>
              <a:rPr lang="en-US" altLang="vi-VN" sz="2800" dirty="0">
                <a:latin typeface="Times New Roman" panose="02020603050405020304" pitchFamily="18" charset="0"/>
                <a:cs typeface="Times New Roman" panose="02020603050405020304" pitchFamily="18" charset="0"/>
              </a:rPr>
              <a:t>2. </a:t>
            </a:r>
            <a:r>
              <a:rPr lang="en-US" altLang="vi-VN" sz="2800" dirty="0" err="1">
                <a:latin typeface="Times New Roman" panose="02020603050405020304" pitchFamily="18" charset="0"/>
                <a:cs typeface="Times New Roman" panose="02020603050405020304" pitchFamily="18" charset="0"/>
              </a:rPr>
              <a:t>Căn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cứ</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vào</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sự</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thay</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đổi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sản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phẩm</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của</a:t>
            </a:r>
            <a:r>
              <a:rPr lang="en-US" altLang="vi-VN" sz="2800" dirty="0">
                <a:latin typeface="Times New Roman" panose="02020603050405020304" pitchFamily="18" charset="0"/>
                <a:cs typeface="Times New Roman" panose="02020603050405020304" pitchFamily="18" charset="0"/>
              </a:rPr>
              <a:t> gen </a:t>
            </a:r>
            <a:r>
              <a:rPr lang="en-US" altLang="vi-VN" sz="2800" dirty="0" err="1">
                <a:latin typeface="Times New Roman" panose="02020603050405020304" pitchFamily="18" charset="0"/>
                <a:cs typeface="Times New Roman" panose="02020603050405020304" pitchFamily="18" charset="0"/>
              </a:rPr>
              <a:t>đột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biến</a:t>
            </a:r>
            <a:r>
              <a:rPr lang="en-US" altLang="vi-VN" sz="2800" dirty="0">
                <a:latin typeface="Times New Roman" panose="02020603050405020304" pitchFamily="18" charset="0"/>
                <a:cs typeface="Times New Roman" panose="02020603050405020304" pitchFamily="18" charset="0"/>
              </a:rPr>
              <a:t>, ĐBG </a:t>
            </a:r>
            <a:r>
              <a:rPr lang="en-US" altLang="vi-VN" sz="2800" dirty="0" err="1">
                <a:latin typeface="Times New Roman" panose="02020603050405020304" pitchFamily="18" charset="0"/>
                <a:cs typeface="Times New Roman" panose="02020603050405020304" pitchFamily="18" charset="0"/>
              </a:rPr>
              <a:t>có</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thể</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được</a:t>
            </a:r>
            <a:r>
              <a:rPr lang="en-US" altLang="vi-VN" sz="2800" dirty="0">
                <a:latin typeface="Times New Roman" panose="02020603050405020304" pitchFamily="18" charset="0"/>
                <a:cs typeface="Times New Roman" panose="02020603050405020304" pitchFamily="18" charset="0"/>
              </a:rPr>
              <a:t> chia </a:t>
            </a:r>
            <a:r>
              <a:rPr lang="en-US" altLang="vi-VN" sz="2800" dirty="0" err="1">
                <a:latin typeface="Times New Roman" panose="02020603050405020304" pitchFamily="18" charset="0"/>
                <a:cs typeface="Times New Roman" panose="02020603050405020304" pitchFamily="18" charset="0"/>
              </a:rPr>
              <a:t>thành</a:t>
            </a:r>
            <a:r>
              <a:rPr lang="en-US" altLang="vi-VN" sz="2800" dirty="0">
                <a:latin typeface="Times New Roman" panose="02020603050405020304" pitchFamily="18" charset="0"/>
                <a:cs typeface="Times New Roman" panose="02020603050405020304" pitchFamily="18" charset="0"/>
              </a:rPr>
              <a:t>:</a:t>
            </a:r>
          </a:p>
          <a:p>
            <a:pPr marL="457200" indent="-457200">
              <a:buNone/>
            </a:pPr>
            <a:r>
              <a:rPr lang="en-US" altLang="vi-VN" sz="2800" dirty="0">
                <a:solidFill>
                  <a:srgbClr val="FF3300"/>
                </a:solidFill>
                <a:latin typeface="Times New Roman" panose="02020603050405020304" pitchFamily="18" charset="0"/>
                <a:cs typeface="Times New Roman" panose="02020603050405020304" pitchFamily="18" charset="0"/>
              </a:rPr>
              <a:t> a. ĐB </a:t>
            </a:r>
            <a:r>
              <a:rPr lang="en-US" altLang="vi-VN" sz="2800" dirty="0" err="1">
                <a:solidFill>
                  <a:srgbClr val="FF3300"/>
                </a:solidFill>
                <a:latin typeface="Times New Roman" panose="02020603050405020304" pitchFamily="18" charset="0"/>
                <a:cs typeface="Times New Roman" panose="02020603050405020304" pitchFamily="18" charset="0"/>
              </a:rPr>
              <a:t>đồng</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nghĩa</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Bộ</a:t>
            </a:r>
            <a:r>
              <a:rPr lang="en-US" altLang="vi-VN" sz="2800" dirty="0">
                <a:latin typeface="Times New Roman" panose="02020603050405020304" pitchFamily="18" charset="0"/>
                <a:cs typeface="Times New Roman" panose="02020603050405020304" pitchFamily="18" charset="0"/>
              </a:rPr>
              <a:t> 3 </a:t>
            </a:r>
            <a:r>
              <a:rPr lang="en-US" altLang="vi-VN" sz="2800" dirty="0" err="1">
                <a:latin typeface="Times New Roman" panose="02020603050405020304" pitchFamily="18" charset="0"/>
                <a:cs typeface="Times New Roman" panose="02020603050405020304" pitchFamily="18" charset="0"/>
              </a:rPr>
              <a:t>mã</a:t>
            </a:r>
            <a:r>
              <a:rPr lang="en-US" altLang="vi-VN" sz="2800" dirty="0">
                <a:latin typeface="Times New Roman" panose="02020603050405020304" pitchFamily="18" charset="0"/>
                <a:cs typeface="Times New Roman" panose="02020603050405020304" pitchFamily="18" charset="0"/>
              </a:rPr>
              <a:t> di </a:t>
            </a:r>
            <a:r>
              <a:rPr lang="en-US" altLang="vi-VN" sz="2800" dirty="0" err="1">
                <a:latin typeface="Times New Roman" panose="02020603050405020304" pitchFamily="18" charset="0"/>
                <a:cs typeface="Times New Roman" panose="02020603050405020304" pitchFamily="18" charset="0"/>
              </a:rPr>
              <a:t>truyền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biến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đổi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thành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bộ</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mới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nhưng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cùng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mã</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hóa</a:t>
            </a:r>
            <a:r>
              <a:rPr lang="en-US" altLang="vi-VN" sz="2800" dirty="0">
                <a:latin typeface="Times New Roman" panose="02020603050405020304" pitchFamily="18" charset="0"/>
                <a:cs typeface="Times New Roman" panose="02020603050405020304" pitchFamily="18" charset="0"/>
              </a:rPr>
              <a:t> 1 </a:t>
            </a:r>
            <a:r>
              <a:rPr lang="en-US" altLang="vi-VN" sz="2800" dirty="0" err="1">
                <a:latin typeface="Times New Roman" panose="02020603050405020304" pitchFamily="18" charset="0"/>
                <a:cs typeface="Times New Roman" panose="02020603050405020304" pitchFamily="18" charset="0"/>
              </a:rPr>
              <a:t>loại</a:t>
            </a:r>
            <a:r>
              <a:rPr lang="en-US" altLang="vi-VN" sz="2800" dirty="0">
                <a:latin typeface="Times New Roman" panose="02020603050405020304" pitchFamily="18" charset="0"/>
                <a:cs typeface="Times New Roman" panose="02020603050405020304" pitchFamily="18" charset="0"/>
              </a:rPr>
              <a:t> aa.</a:t>
            </a:r>
          </a:p>
          <a:p>
            <a:pPr marL="457200" indent="-457200">
              <a:buNone/>
            </a:pPr>
            <a:r>
              <a:rPr lang="en-US" altLang="vi-VN" sz="2800" dirty="0">
                <a:solidFill>
                  <a:srgbClr val="FF3300"/>
                </a:solidFill>
                <a:latin typeface="Times New Roman" panose="02020603050405020304" pitchFamily="18" charset="0"/>
                <a:cs typeface="Times New Roman" panose="02020603050405020304" pitchFamily="18" charset="0"/>
              </a:rPr>
              <a:t> b. ĐB </a:t>
            </a:r>
            <a:r>
              <a:rPr lang="en-US" altLang="vi-VN" sz="2800" dirty="0" err="1">
                <a:solidFill>
                  <a:srgbClr val="FF3300"/>
                </a:solidFill>
                <a:latin typeface="Times New Roman" panose="02020603050405020304" pitchFamily="18" charset="0"/>
                <a:cs typeface="Times New Roman" panose="02020603050405020304" pitchFamily="18" charset="0"/>
              </a:rPr>
              <a:t>sai</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nghĩa</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Bộ</a:t>
            </a:r>
            <a:r>
              <a:rPr lang="en-US" altLang="vi-VN" sz="2800" dirty="0">
                <a:latin typeface="Times New Roman" panose="02020603050405020304" pitchFamily="18" charset="0"/>
                <a:cs typeface="Times New Roman" panose="02020603050405020304" pitchFamily="18" charset="0"/>
              </a:rPr>
              <a:t> 3 </a:t>
            </a:r>
            <a:r>
              <a:rPr lang="en-US" altLang="vi-VN" sz="2800" dirty="0" err="1">
                <a:latin typeface="Times New Roman" panose="02020603050405020304" pitchFamily="18" charset="0"/>
                <a:cs typeface="Times New Roman" panose="02020603050405020304" pitchFamily="18" charset="0"/>
              </a:rPr>
              <a:t>mã</a:t>
            </a:r>
            <a:r>
              <a:rPr lang="en-US" altLang="vi-VN" sz="2800" dirty="0">
                <a:latin typeface="Times New Roman" panose="02020603050405020304" pitchFamily="18" charset="0"/>
                <a:cs typeface="Times New Roman" panose="02020603050405020304" pitchFamily="18" charset="0"/>
              </a:rPr>
              <a:t> di </a:t>
            </a:r>
            <a:r>
              <a:rPr lang="en-US" altLang="vi-VN" sz="2800" dirty="0" err="1">
                <a:latin typeface="Times New Roman" panose="02020603050405020304" pitchFamily="18" charset="0"/>
                <a:cs typeface="Times New Roman" panose="02020603050405020304" pitchFamily="18" charset="0"/>
              </a:rPr>
              <a:t>truyền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biến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đổi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thành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bộ</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mới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mã</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hóa</a:t>
            </a:r>
            <a:r>
              <a:rPr lang="en-US" altLang="vi-VN" sz="2800" dirty="0">
                <a:latin typeface="Times New Roman" panose="02020603050405020304" pitchFamily="18" charset="0"/>
                <a:cs typeface="Times New Roman" panose="02020603050405020304" pitchFamily="18" charset="0"/>
              </a:rPr>
              <a:t> aa </a:t>
            </a:r>
            <a:r>
              <a:rPr lang="en-US" altLang="vi-VN" sz="2800" dirty="0" err="1">
                <a:latin typeface="Times New Roman" panose="02020603050405020304" pitchFamily="18" charset="0"/>
                <a:cs typeface="Times New Roman" panose="02020603050405020304" pitchFamily="18" charset="0"/>
              </a:rPr>
              <a:t>khác</a:t>
            </a:r>
            <a:r>
              <a:rPr lang="en-US" altLang="vi-VN" sz="2800" dirty="0">
                <a:latin typeface="Times New Roman" panose="02020603050405020304" pitchFamily="18" charset="0"/>
                <a:cs typeface="Times New Roman" panose="02020603050405020304" pitchFamily="18" charset="0"/>
              </a:rPr>
              <a:t>.</a:t>
            </a:r>
          </a:p>
          <a:p>
            <a:pPr marL="457200" indent="-457200">
              <a:buNone/>
            </a:pPr>
            <a:r>
              <a:rPr lang="en-US" altLang="vi-VN" sz="2800" dirty="0">
                <a:solidFill>
                  <a:srgbClr val="FF3300"/>
                </a:solidFill>
                <a:latin typeface="Times New Roman" panose="02020603050405020304" pitchFamily="18" charset="0"/>
                <a:cs typeface="Times New Roman" panose="02020603050405020304" pitchFamily="18" charset="0"/>
              </a:rPr>
              <a:t> c. ĐB </a:t>
            </a:r>
            <a:r>
              <a:rPr lang="en-US" altLang="vi-VN" sz="2800" dirty="0" err="1">
                <a:solidFill>
                  <a:srgbClr val="FF3300"/>
                </a:solidFill>
                <a:latin typeface="Times New Roman" panose="02020603050405020304" pitchFamily="18" charset="0"/>
                <a:cs typeface="Times New Roman" panose="02020603050405020304" pitchFamily="18" charset="0"/>
              </a:rPr>
              <a:t>vô</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nghĩa</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Bộ</a:t>
            </a:r>
            <a:r>
              <a:rPr lang="en-US" altLang="vi-VN" sz="2800" dirty="0">
                <a:latin typeface="Times New Roman" panose="02020603050405020304" pitchFamily="18" charset="0"/>
                <a:cs typeface="Times New Roman" panose="02020603050405020304" pitchFamily="18" charset="0"/>
              </a:rPr>
              <a:t> 3 </a:t>
            </a:r>
            <a:r>
              <a:rPr lang="en-US" altLang="vi-VN" sz="2800" dirty="0" err="1">
                <a:latin typeface="Times New Roman" panose="02020603050405020304" pitchFamily="18" charset="0"/>
                <a:cs typeface="Times New Roman" panose="02020603050405020304" pitchFamily="18" charset="0"/>
              </a:rPr>
              <a:t>mã</a:t>
            </a:r>
            <a:r>
              <a:rPr lang="en-US" altLang="vi-VN" sz="2800" dirty="0">
                <a:latin typeface="Times New Roman" panose="02020603050405020304" pitchFamily="18" charset="0"/>
                <a:cs typeface="Times New Roman" panose="02020603050405020304" pitchFamily="18" charset="0"/>
              </a:rPr>
              <a:t> di </a:t>
            </a:r>
            <a:r>
              <a:rPr lang="en-US" altLang="vi-VN" sz="2800" dirty="0" err="1">
                <a:latin typeface="Times New Roman" panose="02020603050405020304" pitchFamily="18" charset="0"/>
                <a:cs typeface="Times New Roman" panose="02020603050405020304" pitchFamily="18" charset="0"/>
              </a:rPr>
              <a:t>truyền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biến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đổi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thành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bộ</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kết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thúc</a:t>
            </a:r>
            <a:r>
              <a:rPr lang="en-US" altLang="vi-VN" sz="2800" dirty="0">
                <a:latin typeface="Times New Roman" panose="02020603050405020304" pitchFamily="18" charset="0"/>
                <a:cs typeface="Times New Roman" panose="02020603050405020304" pitchFamily="18" charset="0"/>
              </a:rPr>
              <a:t>.</a:t>
            </a:r>
          </a:p>
          <a:p>
            <a:pPr marL="457200" indent="-457200">
              <a:buNone/>
            </a:pPr>
            <a:r>
              <a:rPr lang="en-US" altLang="vi-VN" sz="2800" dirty="0">
                <a:solidFill>
                  <a:srgbClr val="FF3300"/>
                </a:solidFill>
                <a:latin typeface="Times New Roman" panose="02020603050405020304" pitchFamily="18" charset="0"/>
                <a:cs typeface="Times New Roman" panose="02020603050405020304" pitchFamily="18" charset="0"/>
              </a:rPr>
              <a:t> d. ĐB </a:t>
            </a:r>
            <a:r>
              <a:rPr lang="en-US" altLang="vi-VN" sz="2800" dirty="0" err="1">
                <a:solidFill>
                  <a:srgbClr val="FF3300"/>
                </a:solidFill>
                <a:latin typeface="Times New Roman" panose="02020603050405020304" pitchFamily="18" charset="0"/>
                <a:cs typeface="Times New Roman" panose="02020603050405020304" pitchFamily="18" charset="0"/>
              </a:rPr>
              <a:t>dịch</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khung</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a:latin typeface="Times New Roman" panose="02020603050405020304" pitchFamily="18" charset="0"/>
                <a:cs typeface="Times New Roman" panose="02020603050405020304" pitchFamily="18" charset="0"/>
              </a:rPr>
              <a:t>ĐB </a:t>
            </a:r>
            <a:r>
              <a:rPr lang="en-US" altLang="vi-VN" sz="2800" dirty="0" err="1">
                <a:latin typeface="Times New Roman" panose="02020603050405020304" pitchFamily="18" charset="0"/>
                <a:cs typeface="Times New Roman" panose="02020603050405020304" pitchFamily="18" charset="0"/>
              </a:rPr>
              <a:t>làm</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khung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đọc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mã</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thay</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đổi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từ</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trí</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đột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biến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về</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sau</a:t>
            </a:r>
            <a:r>
              <a:rPr lang="en-US" altLang="vi-VN" sz="2800" dirty="0">
                <a:latin typeface="Times New Roman" panose="02020603050405020304" pitchFamily="18" charset="0"/>
                <a:cs typeface="Times New Roman" panose="02020603050405020304" pitchFamily="18" charset="0"/>
              </a:rPr>
              <a:t> (ĐB </a:t>
            </a:r>
            <a:r>
              <a:rPr lang="en-US" altLang="vi-VN" sz="2800" dirty="0" err="1">
                <a:latin typeface="Times New Roman" panose="02020603050405020304" pitchFamily="18" charset="0"/>
                <a:cs typeface="Times New Roman" panose="02020603050405020304" pitchFamily="18" charset="0"/>
              </a:rPr>
              <a:t>mất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thêm</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cặp</a:t>
            </a:r>
            <a:r>
              <a:rPr lang="en-US" altLang="vi-VN" sz="2800" dirty="0">
                <a:latin typeface="Times New Roman" panose="02020603050405020304" pitchFamily="18" charset="0"/>
                <a:cs typeface="Times New Roman" panose="02020603050405020304" pitchFamily="18" charset="0"/>
              </a:rPr>
              <a:t> Nu).</a:t>
            </a:r>
            <a:endParaRPr lang="en-US" altLang="vi-VN" sz="2800" dirty="0">
              <a:solidFill>
                <a:srgbClr val="FF3300"/>
              </a:solidFill>
              <a:latin typeface="Times New Roman" panose="02020603050405020304" pitchFamily="18" charset="0"/>
              <a:cs typeface="Times New Roman" panose="02020603050405020304" pitchFamily="18" charset="0"/>
            </a:endParaRPr>
          </a:p>
          <a:p>
            <a:pPr marL="457200" indent="-457200">
              <a:buNone/>
            </a:pPr>
            <a:endParaRPr lang="en-US" altLang="vi-VN" sz="2800" dirty="0">
              <a:solidFill>
                <a:srgbClr val="FF3300"/>
              </a:solidFill>
              <a:latin typeface="Times New Roman" panose="02020603050405020304" pitchFamily="18" charset="0"/>
              <a:cs typeface="Times New Roman" panose="02020603050405020304" pitchFamily="18" charset="0"/>
            </a:endParaRPr>
          </a:p>
          <a:p>
            <a:pPr marL="457200" indent="-457200">
              <a:buNone/>
            </a:pPr>
            <a:endParaRPr lang="en-US" altLang="vi-VN" sz="2800"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538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blinds(horizontal)">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blinds(horizontal)">
                                      <p:cBhvr>
                                        <p:cTn id="17" dur="500"/>
                                        <p:tgtEl>
                                          <p:spTgt spid="43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blinds(horizontal)">
                                      <p:cBhvr>
                                        <p:cTn id="22" dur="500"/>
                                        <p:tgtEl>
                                          <p:spTgt spid="430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Effect transition="in" filter="blinds(horizontal)">
                                      <p:cBhvr>
                                        <p:cTn id="27"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900" y="2526439"/>
            <a:ext cx="8153400" cy="2246769"/>
          </a:xfrm>
          <a:prstGeom prst="rect">
            <a:avLst/>
          </a:prstGeom>
          <a:noFill/>
        </p:spPr>
        <p:txBody>
          <a:bodyPr wrap="square" rtlCol="0">
            <a:spAutoFit/>
          </a:bodyPr>
          <a:lstStyle/>
          <a:p>
            <a:pPr algn="just"/>
            <a:r>
              <a:rPr lang="en-US" sz="2800" dirty="0" err="1">
                <a:solidFill>
                  <a:srgbClr val="00B050"/>
                </a:solidFill>
                <a:latin typeface="Times New Roman" panose="02020603050405020304" pitchFamily="18" charset="0"/>
                <a:cs typeface="Times New Roman" panose="02020603050405020304" pitchFamily="18" charset="0"/>
              </a:rPr>
              <a:t>Thường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những</a:t>
            </a:r>
            <a:r>
              <a:rPr lang="en-US" sz="2800" dirty="0">
                <a:solidFill>
                  <a:srgbClr val="00B050"/>
                </a:solidFill>
                <a:latin typeface="Times New Roman" panose="02020603050405020304" pitchFamily="18" charset="0"/>
                <a:cs typeface="Times New Roman" panose="02020603050405020304" pitchFamily="18" charset="0"/>
              </a:rPr>
              <a:t> ĐB </a:t>
            </a:r>
            <a:r>
              <a:rPr lang="en-US" sz="2800" dirty="0" err="1">
                <a:solidFill>
                  <a:srgbClr val="00B050"/>
                </a:solidFill>
                <a:latin typeface="Times New Roman" panose="02020603050405020304" pitchFamily="18" charset="0"/>
                <a:cs typeface="Times New Roman" panose="02020603050405020304" pitchFamily="18" charset="0"/>
              </a:rPr>
              <a:t>này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hầu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như</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vô</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hại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trung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tính</a:t>
            </a:r>
            <a:r>
              <a:rPr lang="en-US" sz="2800" dirty="0">
                <a:solidFill>
                  <a:srgbClr val="00B050"/>
                </a:solidFill>
                <a:latin typeface="Times New Roman" panose="02020603050405020304" pitchFamily="18" charset="0"/>
                <a:cs typeface="Times New Roman" panose="02020603050405020304" pitchFamily="18" charset="0"/>
              </a:rPr>
              <a:t>) do </a:t>
            </a:r>
            <a:r>
              <a:rPr lang="en-US" sz="2800" dirty="0" err="1">
                <a:solidFill>
                  <a:srgbClr val="00B050"/>
                </a:solidFill>
                <a:latin typeface="Times New Roman" panose="02020603050405020304" pitchFamily="18" charset="0"/>
                <a:cs typeface="Times New Roman" panose="02020603050405020304" pitchFamily="18" charset="0"/>
              </a:rPr>
              <a:t>tính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chất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thoái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hóa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của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mã</a:t>
            </a:r>
            <a:r>
              <a:rPr lang="en-US" sz="2800" dirty="0">
                <a:solidFill>
                  <a:srgbClr val="00B050"/>
                </a:solidFill>
                <a:latin typeface="Times New Roman" panose="02020603050405020304" pitchFamily="18" charset="0"/>
                <a:cs typeface="Times New Roman" panose="02020603050405020304" pitchFamily="18" charset="0"/>
              </a:rPr>
              <a:t> di </a:t>
            </a:r>
            <a:r>
              <a:rPr lang="en-US" sz="2800" dirty="0" err="1">
                <a:solidFill>
                  <a:srgbClr val="00B050"/>
                </a:solidFill>
                <a:latin typeface="Times New Roman" panose="02020603050405020304" pitchFamily="18" charset="0"/>
                <a:cs typeface="Times New Roman" panose="02020603050405020304" pitchFamily="18" charset="0"/>
              </a:rPr>
              <a:t>truyền</a:t>
            </a:r>
            <a:r>
              <a:rPr lang="en-US" sz="2800" dirty="0">
                <a:solidFill>
                  <a:srgbClr val="00B050"/>
                </a:solidFill>
                <a:latin typeface="Times New Roman" panose="02020603050405020304" pitchFamily="18" charset="0"/>
                <a:cs typeface="Times New Roman" panose="02020603050405020304" pitchFamily="18" charset="0"/>
              </a:rPr>
              <a:t> → </a:t>
            </a:r>
            <a:r>
              <a:rPr lang="en-US" sz="2800" dirty="0" err="1">
                <a:solidFill>
                  <a:srgbClr val="00B050"/>
                </a:solidFill>
                <a:latin typeface="Times New Roman" panose="02020603050405020304" pitchFamily="18" charset="0"/>
                <a:cs typeface="Times New Roman" panose="02020603050405020304" pitchFamily="18" charset="0"/>
              </a:rPr>
              <a:t>đột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biến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thay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thế</a:t>
            </a:r>
            <a:r>
              <a:rPr lang="en-US" sz="2800" dirty="0">
                <a:solidFill>
                  <a:srgbClr val="00B050"/>
                </a:solidFill>
                <a:latin typeface="Times New Roman" panose="02020603050405020304" pitchFamily="18" charset="0"/>
                <a:cs typeface="Times New Roman" panose="02020603050405020304" pitchFamily="18" charset="0"/>
              </a:rPr>
              <a:t> Nu </a:t>
            </a:r>
            <a:r>
              <a:rPr lang="en-US" sz="2800" dirty="0" err="1">
                <a:solidFill>
                  <a:srgbClr val="00B050"/>
                </a:solidFill>
                <a:latin typeface="Times New Roman" panose="02020603050405020304" pitchFamily="18" charset="0"/>
                <a:cs typeface="Times New Roman" panose="02020603050405020304" pitchFamily="18" charset="0"/>
              </a:rPr>
              <a:t>này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bằng</a:t>
            </a:r>
            <a:r>
              <a:rPr lang="en-US" sz="2800" dirty="0">
                <a:solidFill>
                  <a:srgbClr val="00B050"/>
                </a:solidFill>
                <a:latin typeface="Times New Roman" panose="02020603050405020304" pitchFamily="18" charset="0"/>
                <a:cs typeface="Times New Roman" panose="02020603050405020304" pitchFamily="18" charset="0"/>
              </a:rPr>
              <a:t> Nu </a:t>
            </a:r>
            <a:r>
              <a:rPr lang="en-US" sz="2800" dirty="0" err="1">
                <a:solidFill>
                  <a:srgbClr val="00B050"/>
                </a:solidFill>
                <a:latin typeface="Times New Roman" panose="02020603050405020304" pitchFamily="18" charset="0"/>
                <a:cs typeface="Times New Roman" panose="02020603050405020304" pitchFamily="18" charset="0"/>
              </a:rPr>
              <a:t>khác</a:t>
            </a:r>
            <a:r>
              <a:rPr lang="en-US" sz="2800" dirty="0">
                <a:solidFill>
                  <a:srgbClr val="00B050"/>
                </a:solidFill>
                <a:latin typeface="Times New Roman" panose="02020603050405020304" pitchFamily="18" charset="0"/>
                <a:cs typeface="Times New Roman" panose="02020603050405020304" pitchFamily="18" charset="0"/>
              </a:rPr>
              <a:t> → </a:t>
            </a:r>
            <a:r>
              <a:rPr lang="en-US" sz="2800" dirty="0" err="1">
                <a:solidFill>
                  <a:srgbClr val="00B050"/>
                </a:solidFill>
                <a:latin typeface="Times New Roman" panose="02020603050405020304" pitchFamily="18" charset="0"/>
                <a:cs typeface="Times New Roman" panose="02020603050405020304" pitchFamily="18" charset="0"/>
              </a:rPr>
              <a:t>biến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đổi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cođon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này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thành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cođon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khác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nhưng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cùng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xác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định</a:t>
            </a:r>
            <a:r>
              <a:rPr lang="en-US" sz="2800" dirty="0">
                <a:solidFill>
                  <a:srgbClr val="00B050"/>
                </a:solidFill>
                <a:latin typeface="Times New Roman" panose="02020603050405020304" pitchFamily="18" charset="0"/>
                <a:cs typeface="Times New Roman" panose="02020603050405020304" pitchFamily="18" charset="0"/>
              </a:rPr>
              <a:t> 1 acid </a:t>
            </a:r>
            <a:r>
              <a:rPr lang="en-US" sz="2800" dirty="0" err="1">
                <a:solidFill>
                  <a:srgbClr val="00B050"/>
                </a:solidFill>
                <a:latin typeface="Times New Roman" panose="02020603050405020304" pitchFamily="18" charset="0"/>
                <a:cs typeface="Times New Roman" panose="02020603050405020304" pitchFamily="18" charset="0"/>
              </a:rPr>
              <a:t>amin</a:t>
            </a:r>
            <a:r>
              <a:rPr lang="en-US" sz="2800" dirty="0">
                <a:solidFill>
                  <a:srgbClr val="00B050"/>
                </a:solidFill>
                <a:latin typeface="Times New Roman" panose="02020603050405020304" pitchFamily="18" charset="0"/>
                <a:cs typeface="Times New Roman" panose="02020603050405020304" pitchFamily="18" charset="0"/>
              </a:rPr>
              <a:t> → protein </a:t>
            </a:r>
            <a:r>
              <a:rPr lang="en-US" sz="2800" dirty="0" err="1">
                <a:solidFill>
                  <a:srgbClr val="00B050"/>
                </a:solidFill>
                <a:latin typeface="Times New Roman" panose="02020603050405020304" pitchFamily="18" charset="0"/>
                <a:cs typeface="Times New Roman" panose="02020603050405020304" pitchFamily="18" charset="0"/>
              </a:rPr>
              <a:t>không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thay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đổi</a:t>
            </a:r>
            <a:r>
              <a:rPr lang="en-US" sz="2800" dirty="0">
                <a:solidFill>
                  <a:srgbClr val="00B050"/>
                </a:solidFill>
                <a:latin typeface="Times New Roman" panose="02020603050405020304" pitchFamily="18" charset="0"/>
                <a:cs typeface="Times New Roman" panose="02020603050405020304" pitchFamily="18" charset="0"/>
              </a:rPr>
              <a:t> → </a:t>
            </a:r>
            <a:r>
              <a:rPr lang="en-US" sz="2800" dirty="0" err="1">
                <a:solidFill>
                  <a:srgbClr val="00B050"/>
                </a:solidFill>
                <a:latin typeface="Times New Roman" panose="02020603050405020304" pitchFamily="18" charset="0"/>
                <a:cs typeface="Times New Roman" panose="02020603050405020304" pitchFamily="18" charset="0"/>
              </a:rPr>
              <a:t>vô</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hại</a:t>
            </a:r>
            <a:r>
              <a:rPr lang="en-US" sz="2800" dirty="0">
                <a:solidFill>
                  <a:srgbClr val="00B050"/>
                </a:solidFill>
                <a:latin typeface="Times New Roman" panose="02020603050405020304" pitchFamily="18" charset="0"/>
                <a:cs typeface="Times New Roman" panose="02020603050405020304" pitchFamily="18" charset="0"/>
              </a:rPr>
              <a:t>.</a:t>
            </a:r>
          </a:p>
        </p:txBody>
      </p:sp>
      <p:sp>
        <p:nvSpPr>
          <p:cNvPr id="3" name="Rectangle 4"/>
          <p:cNvSpPr>
            <a:spLocks noChangeArrowheads="1"/>
          </p:cNvSpPr>
          <p:nvPr/>
        </p:nvSpPr>
        <p:spPr bwMode="auto">
          <a:xfrm>
            <a:off x="342907" y="133350"/>
            <a:ext cx="71061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b="1">
                <a:solidFill>
                  <a:srgbClr val="0070C0"/>
                </a:solidFill>
                <a:latin typeface="Times New Roman" pitchFamily="18" charset="0"/>
                <a:cs typeface="Times New Roman" pitchFamily="18" charset="0"/>
              </a:rPr>
              <a:t>III. </a:t>
            </a:r>
            <a:r>
              <a:rPr lang="pt-BR" sz="2400" b="1" dirty="0">
                <a:solidFill>
                  <a:srgbClr val="0070C0"/>
                </a:solidFill>
                <a:latin typeface="Times New Roman" pitchFamily="18" charset="0"/>
                <a:cs typeface="Times New Roman" pitchFamily="18" charset="0"/>
              </a:rPr>
              <a:t>HẬU QUẢ VÀ Ý NGHĨA CỦA ĐỘT BIẾN GEN</a:t>
            </a:r>
            <a:endParaRPr lang="en-US" sz="2400" b="1" dirty="0">
              <a:solidFill>
                <a:srgbClr val="0070C0"/>
              </a:solidFill>
              <a:latin typeface="Times New Roman" pitchFamily="18" charset="0"/>
              <a:cs typeface="Times New Roman" pitchFamily="18" charset="0"/>
            </a:endParaRPr>
          </a:p>
        </p:txBody>
      </p:sp>
      <p:sp>
        <p:nvSpPr>
          <p:cNvPr id="5" name="Rectangle 4"/>
          <p:cNvSpPr>
            <a:spLocks noChangeArrowheads="1"/>
          </p:cNvSpPr>
          <p:nvPr/>
        </p:nvSpPr>
        <p:spPr bwMode="auto">
          <a:xfrm>
            <a:off x="524203" y="566373"/>
            <a:ext cx="38539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b="1" dirty="0">
                <a:solidFill>
                  <a:srgbClr val="0070C0"/>
                </a:solidFill>
                <a:latin typeface="Times New Roman" pitchFamily="18" charset="0"/>
                <a:cs typeface="Times New Roman" pitchFamily="18" charset="0"/>
              </a:rPr>
              <a:t>1. Hậu quả của đột biến gen</a:t>
            </a:r>
            <a:endParaRPr lang="en-US" sz="2400" b="1" dirty="0">
              <a:solidFill>
                <a:srgbClr val="0070C0"/>
              </a:solidFill>
              <a:latin typeface="Times New Roman" pitchFamily="18" charset="0"/>
              <a:cs typeface="Times New Roman" pitchFamily="18" charset="0"/>
            </a:endParaRPr>
          </a:p>
        </p:txBody>
      </p:sp>
      <p:sp>
        <p:nvSpPr>
          <p:cNvPr id="6" name="Rectangle 5"/>
          <p:cNvSpPr/>
          <p:nvPr/>
        </p:nvSpPr>
        <p:spPr>
          <a:xfrm>
            <a:off x="236041" y="1005177"/>
            <a:ext cx="8724899" cy="461665"/>
          </a:xfrm>
          <a:prstGeom prst="rect">
            <a:avLst/>
          </a:prstGeom>
        </p:spPr>
        <p:txBody>
          <a:bodyPr wrap="square">
            <a:spAutoFit/>
          </a:bodyPr>
          <a:lstStyle/>
          <a:p>
            <a:r>
              <a:rPr lang="pt-BR" sz="2400" b="1">
                <a:solidFill>
                  <a:srgbClr val="7030A0"/>
                </a:solidFill>
                <a:latin typeface="Times New Roman" pitchFamily="18" charset="0"/>
                <a:cs typeface="Times New Roman" pitchFamily="18" charset="0"/>
              </a:rPr>
              <a:t>- Đột biến gen có thể có hại, có lợi hoặc trung tính.</a:t>
            </a:r>
          </a:p>
        </p:txBody>
      </p:sp>
      <p:sp>
        <p:nvSpPr>
          <p:cNvPr id="7" name="Rectangle 6"/>
          <p:cNvSpPr/>
          <p:nvPr/>
        </p:nvSpPr>
        <p:spPr>
          <a:xfrm>
            <a:off x="247900" y="1474045"/>
            <a:ext cx="7676900" cy="830997"/>
          </a:xfrm>
          <a:prstGeom prst="rect">
            <a:avLst/>
          </a:prstGeom>
        </p:spPr>
        <p:txBody>
          <a:bodyPr wrap="square">
            <a:spAutoFit/>
          </a:bodyPr>
          <a:lstStyle/>
          <a:p>
            <a:r>
              <a:rPr lang="pt-BR" sz="2400" b="1">
                <a:solidFill>
                  <a:srgbClr val="7030A0"/>
                </a:solidFill>
                <a:latin typeface="Times New Roman" pitchFamily="18" charset="0"/>
                <a:cs typeface="Times New Roman" pitchFamily="18" charset="0"/>
              </a:rPr>
              <a:t>- Mức độ đột biến phụ thuộc vào tổ hợp gen và điều kiện môi trường. </a:t>
            </a:r>
          </a:p>
        </p:txBody>
      </p:sp>
      <p:sp>
        <p:nvSpPr>
          <p:cNvPr id="2" name="Cloud 1"/>
          <p:cNvSpPr/>
          <p:nvPr/>
        </p:nvSpPr>
        <p:spPr>
          <a:xfrm>
            <a:off x="3733800" y="1695442"/>
            <a:ext cx="4724400" cy="2514600"/>
          </a:xfrm>
          <a:prstGeom prst="cloud">
            <a:avLst/>
          </a:prstGeom>
          <a:solidFill>
            <a:srgbClr val="FEFF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3">
                    <a:lumMod val="50000"/>
                  </a:schemeClr>
                </a:solidFill>
                <a:latin typeface="Times New Roman" panose="02020603050405020304" pitchFamily="18" charset="0"/>
                <a:cs typeface="Times New Roman" panose="02020603050405020304" pitchFamily="18" charset="0"/>
              </a:rPr>
              <a:t>Tại sao đột biến thay thế cặp nucleotit hầu như vô hại đối với thể đột biến? </a:t>
            </a:r>
          </a:p>
        </p:txBody>
      </p:sp>
    </p:spTree>
    <p:custDataLst>
      <p:tags r:id="rId1"/>
    </p:custDataLst>
    <p:extLst>
      <p:ext uri="{BB962C8B-B14F-4D97-AF65-F5344CB8AC3E}">
        <p14:creationId xmlns:p14="http://schemas.microsoft.com/office/powerpoint/2010/main" val="2719055467"/>
      </p:ext>
    </p:extLst>
  </p:cSld>
  <p:clrMapOvr>
    <a:masterClrMapping/>
  </p:clrMapOvr>
  <mc:AlternateContent xmlns:mc="http://schemas.openxmlformats.org/markup-compatibility/2006" xmlns:p14="http://schemas.microsoft.com/office/powerpoint/2010/main">
    <mc:Choice Requires="p14">
      <p:transition spd="slow" p14:dur="2000" advTm="36007"/>
    </mc:Choice>
    <mc:Fallback xmlns="">
      <p:transition spd="slow" advTm="360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2"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381000" y="1381250"/>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pt-BR" sz="2400" b="1">
                <a:solidFill>
                  <a:schemeClr val="accent5">
                    <a:lumMod val="50000"/>
                  </a:schemeClr>
                </a:solidFill>
                <a:latin typeface="Times New Roman" pitchFamily="18" charset="0"/>
                <a:cs typeface="Times New Roman" pitchFamily="18" charset="0"/>
              </a:rPr>
              <a:t>- Cung </a:t>
            </a:r>
            <a:r>
              <a:rPr lang="pt-BR" sz="2400" b="1" dirty="0">
                <a:solidFill>
                  <a:schemeClr val="accent5">
                    <a:lumMod val="50000"/>
                  </a:schemeClr>
                </a:solidFill>
                <a:latin typeface="Times New Roman" pitchFamily="18" charset="0"/>
                <a:cs typeface="Times New Roman" pitchFamily="18" charset="0"/>
              </a:rPr>
              <a:t>cấp </a:t>
            </a:r>
            <a:r>
              <a:rPr lang="pt-BR" sz="2400" b="1">
                <a:solidFill>
                  <a:schemeClr val="accent5">
                    <a:lumMod val="50000"/>
                  </a:schemeClr>
                </a:solidFill>
                <a:latin typeface="Times New Roman" pitchFamily="18" charset="0"/>
                <a:cs typeface="Times New Roman" pitchFamily="18" charset="0"/>
              </a:rPr>
              <a:t>nguyên liệu sơ cấp cho </a:t>
            </a:r>
            <a:r>
              <a:rPr lang="pt-BR" sz="2400" b="1" dirty="0">
                <a:solidFill>
                  <a:schemeClr val="accent5">
                    <a:lumMod val="50000"/>
                  </a:schemeClr>
                </a:solidFill>
                <a:latin typeface="Times New Roman" pitchFamily="18" charset="0"/>
                <a:cs typeface="Times New Roman" pitchFamily="18" charset="0"/>
              </a:rPr>
              <a:t>tiến hóa</a:t>
            </a:r>
            <a:endParaRPr lang="en-US" sz="2400" b="1" dirty="0">
              <a:solidFill>
                <a:schemeClr val="accent5">
                  <a:lumMod val="50000"/>
                </a:schemeClr>
              </a:solidFill>
              <a:latin typeface="Times New Roman" pitchFamily="18" charset="0"/>
              <a:cs typeface="Times New Roman" pitchFamily="18" charset="0"/>
            </a:endParaRPr>
          </a:p>
        </p:txBody>
      </p:sp>
      <p:sp>
        <p:nvSpPr>
          <p:cNvPr id="5" name="Rectangle 4"/>
          <p:cNvSpPr>
            <a:spLocks noChangeArrowheads="1"/>
          </p:cNvSpPr>
          <p:nvPr/>
        </p:nvSpPr>
        <p:spPr bwMode="auto">
          <a:xfrm>
            <a:off x="304800" y="209550"/>
            <a:ext cx="71061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b="1">
                <a:solidFill>
                  <a:srgbClr val="0070C0"/>
                </a:solidFill>
                <a:latin typeface="Times New Roman" pitchFamily="18" charset="0"/>
                <a:cs typeface="Times New Roman" pitchFamily="18" charset="0"/>
              </a:rPr>
              <a:t>III. </a:t>
            </a:r>
            <a:r>
              <a:rPr lang="pt-BR" sz="2400" b="1" dirty="0">
                <a:solidFill>
                  <a:srgbClr val="0070C0"/>
                </a:solidFill>
                <a:latin typeface="Times New Roman" pitchFamily="18" charset="0"/>
                <a:cs typeface="Times New Roman" pitchFamily="18" charset="0"/>
              </a:rPr>
              <a:t>HẬU QUẢ VÀ Ý NGHĨA CỦA ĐỘT BIẾN GEN</a:t>
            </a:r>
            <a:endParaRPr lang="en-US" sz="2400" b="1" dirty="0">
              <a:solidFill>
                <a:srgbClr val="0070C0"/>
              </a:solidFill>
              <a:latin typeface="Times New Roman" pitchFamily="18" charset="0"/>
              <a:cs typeface="Times New Roman" pitchFamily="18" charset="0"/>
            </a:endParaRPr>
          </a:p>
        </p:txBody>
      </p:sp>
      <p:sp>
        <p:nvSpPr>
          <p:cNvPr id="6" name="Rectangle 4"/>
          <p:cNvSpPr>
            <a:spLocks noChangeArrowheads="1"/>
          </p:cNvSpPr>
          <p:nvPr/>
        </p:nvSpPr>
        <p:spPr bwMode="auto">
          <a:xfrm>
            <a:off x="486096" y="590550"/>
            <a:ext cx="38539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b="1" dirty="0">
                <a:solidFill>
                  <a:srgbClr val="0070C0"/>
                </a:solidFill>
                <a:latin typeface="Times New Roman" pitchFamily="18" charset="0"/>
                <a:cs typeface="Times New Roman" pitchFamily="18" charset="0"/>
              </a:rPr>
              <a:t>1. Hậu quả của đột biến gen</a:t>
            </a:r>
            <a:endParaRPr lang="en-US" sz="2400" b="1" dirty="0">
              <a:solidFill>
                <a:srgbClr val="0070C0"/>
              </a:solidFill>
              <a:latin typeface="Times New Roman" pitchFamily="18" charset="0"/>
              <a:cs typeface="Times New Roman" pitchFamily="18" charset="0"/>
            </a:endParaRPr>
          </a:p>
        </p:txBody>
      </p:sp>
      <p:sp>
        <p:nvSpPr>
          <p:cNvPr id="7" name="Rectangle 4"/>
          <p:cNvSpPr>
            <a:spLocks noChangeArrowheads="1"/>
          </p:cNvSpPr>
          <p:nvPr/>
        </p:nvSpPr>
        <p:spPr bwMode="auto">
          <a:xfrm>
            <a:off x="495310" y="1022131"/>
            <a:ext cx="50415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400" b="1" dirty="0">
                <a:solidFill>
                  <a:srgbClr val="0070C0"/>
                </a:solidFill>
                <a:latin typeface="Times New Roman" pitchFamily="18" charset="0"/>
                <a:cs typeface="Times New Roman" pitchFamily="18" charset="0"/>
              </a:rPr>
              <a:t>2. Vai trò và ý nghĩa của đột biến gen</a:t>
            </a:r>
            <a:endParaRPr lang="en-US" sz="2400" b="1" dirty="0">
              <a:solidFill>
                <a:srgbClr val="0070C0"/>
              </a:solidFill>
              <a:latin typeface="Times New Roman" pitchFamily="18" charset="0"/>
              <a:cs typeface="Times New Roman" pitchFamily="18" charset="0"/>
            </a:endParaRPr>
          </a:p>
        </p:txBody>
      </p:sp>
      <p:sp>
        <p:nvSpPr>
          <p:cNvPr id="8" name="Text Box 5"/>
          <p:cNvSpPr txBox="1">
            <a:spLocks noChangeArrowheads="1"/>
          </p:cNvSpPr>
          <p:nvPr/>
        </p:nvSpPr>
        <p:spPr bwMode="auto">
          <a:xfrm>
            <a:off x="381000" y="1768200"/>
            <a:ext cx="8686800" cy="91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pt-BR" sz="2400" b="1">
                <a:solidFill>
                  <a:schemeClr val="accent5">
                    <a:lumMod val="50000"/>
                  </a:schemeClr>
                </a:solidFill>
                <a:latin typeface="Times New Roman" pitchFamily="18" charset="0"/>
                <a:cs typeface="Times New Roman" pitchFamily="18" charset="0"/>
              </a:rPr>
              <a:t>- Tạo giống có lợi cho con người bằng cách gây đột biến gen ở VSV hay TV..</a:t>
            </a:r>
            <a:endParaRPr lang="en-US" sz="2400" b="1" dirty="0">
              <a:solidFill>
                <a:schemeClr val="accent5">
                  <a:lumMod val="50000"/>
                </a:schemeClr>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27817"/>
            <a:ext cx="7086600"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48977562"/>
      </p:ext>
    </p:extLst>
  </p:cSld>
  <p:clrMapOvr>
    <a:masterClrMapping/>
  </p:clrMapOvr>
  <mc:AlternateContent xmlns:mc="http://schemas.openxmlformats.org/markup-compatibility/2006" xmlns:p14="http://schemas.microsoft.com/office/powerpoint/2010/main">
    <mc:Choice Requires="p14">
      <p:transition spd="slow" p14:dur="1200" advTm="73832">
        <p14:prism/>
      </p:transition>
    </mc:Choice>
    <mc:Fallback xmlns="">
      <p:transition spd="slow" advTm="738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anim calcmode="discrete" valueType="clr">
                                      <p:cBhvr override="childStyle">
                                        <p:cTn id="1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gtEl>
                                        <p:attrNameLst>
                                          <p:attrName>fillcolor</p:attrName>
                                        </p:attrNameLst>
                                      </p:cBhvr>
                                      <p:tavLst>
                                        <p:tav tm="0">
                                          <p:val>
                                            <p:clrVal>
                                              <a:schemeClr val="accent2"/>
                                            </p:clrVal>
                                          </p:val>
                                        </p:tav>
                                        <p:tav tm="50000">
                                          <p:val>
                                            <p:clrVal>
                                              <a:schemeClr val="hlink"/>
                                            </p:clrVal>
                                          </p:val>
                                        </p:tav>
                                      </p:tavLst>
                                    </p:anim>
                                    <p:set>
                                      <p:cBhvr>
                                        <p:cTn id="13" dur="80"/>
                                        <p:tgtEl>
                                          <p:spTgt spid="3"/>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543300" y="800100"/>
            <a:ext cx="285750" cy="4343400"/>
          </a:xfrm>
          <a:prstGeom prst="rect">
            <a:avLst/>
          </a:prstGeom>
          <a:solidFill>
            <a:schemeClr val="bg1"/>
          </a:solidFill>
          <a:ln w="9525">
            <a:noFill/>
            <a:miter lim="800000"/>
            <a:headEnd/>
            <a:tailEnd/>
          </a:ln>
          <a:effectLst/>
        </p:spPr>
        <p:txBody>
          <a:bodyPr wrap="none" anchor="ctr"/>
          <a:lstStyle/>
          <a:p>
            <a:pPr algn="ctr"/>
            <a:endParaRPr lang="en-US" sz="1350">
              <a:latin typeface="Arial" charset="0"/>
            </a:endParaRPr>
          </a:p>
        </p:txBody>
      </p:sp>
      <p:sp>
        <p:nvSpPr>
          <p:cNvPr id="41987" name="WordArt 3"/>
          <p:cNvSpPr>
            <a:spLocks noChangeArrowheads="1" noChangeShapeType="1" noTextEdit="1"/>
          </p:cNvSpPr>
          <p:nvPr/>
        </p:nvSpPr>
        <p:spPr bwMode="auto">
          <a:xfrm>
            <a:off x="3429000" y="0"/>
            <a:ext cx="2464594" cy="342900"/>
          </a:xfrm>
          <a:prstGeom prst="rect">
            <a:avLst/>
          </a:prstGeom>
        </p:spPr>
        <p:txBody>
          <a:bodyPr wrap="none" fromWordArt="1">
            <a:prstTxWarp prst="textPlain">
              <a:avLst>
                <a:gd name="adj" fmla="val 50000"/>
              </a:avLst>
            </a:prstTxWarp>
          </a:bodyPr>
          <a:lstStyle/>
          <a:p>
            <a:pPr algn="ctr"/>
            <a:r>
              <a:rPr lang="vi-VN" sz="2700" b="1" kern="10" dirty="0">
                <a:ln w="9525">
                  <a:noFill/>
                  <a:round/>
                  <a:headEnd/>
                  <a:tailEnd/>
                </a:ln>
                <a:solidFill>
                  <a:srgbClr val="800080"/>
                </a:solidFill>
                <a:effectLst>
                  <a:outerShdw dist="45791" dir="2021404" algn="ctr" rotWithShape="0">
                    <a:srgbClr val="B2B2B2">
                      <a:alpha val="80000"/>
                    </a:srgbClr>
                  </a:outerShdw>
                </a:effectLst>
                <a:latin typeface="Times New Roman"/>
                <a:cs typeface="Times New Roman"/>
              </a:rPr>
              <a:t>Một số thể đột biến gen</a:t>
            </a:r>
            <a:endParaRPr lang="en-US" sz="2700" b="1" kern="10" dirty="0">
              <a:ln w="9525">
                <a:noFill/>
                <a:round/>
                <a:headEnd/>
                <a:tailEnd/>
              </a:ln>
              <a:solidFill>
                <a:srgbClr val="800080"/>
              </a:solidFill>
              <a:effectLst>
                <a:outerShdw dist="45791" dir="2021404" algn="ctr" rotWithShape="0">
                  <a:srgbClr val="B2B2B2">
                    <a:alpha val="80000"/>
                  </a:srgbClr>
                </a:outerShdw>
              </a:effectLst>
              <a:latin typeface="Times New Roman"/>
              <a:cs typeface="Times New Roman"/>
            </a:endParaRPr>
          </a:p>
        </p:txBody>
      </p:sp>
      <p:pic>
        <p:nvPicPr>
          <p:cNvPr id="41988" name="Picture 4" descr="DSC03107"/>
          <p:cNvPicPr>
            <a:picLocks noChangeAspect="1" noChangeArrowheads="1"/>
          </p:cNvPicPr>
          <p:nvPr/>
        </p:nvPicPr>
        <p:blipFill>
          <a:blip r:embed="rId2"/>
          <a:srcRect/>
          <a:stretch>
            <a:fillRect/>
          </a:stretch>
        </p:blipFill>
        <p:spPr bwMode="auto">
          <a:xfrm>
            <a:off x="1152525" y="590550"/>
            <a:ext cx="3086100" cy="4000500"/>
          </a:xfrm>
          <a:prstGeom prst="rect">
            <a:avLst/>
          </a:prstGeom>
          <a:noFill/>
        </p:spPr>
      </p:pic>
      <p:pic>
        <p:nvPicPr>
          <p:cNvPr id="41989" name="Picture 5" descr="HongCauHinhLiem"/>
          <p:cNvPicPr>
            <a:picLocks noChangeAspect="1" noChangeArrowheads="1"/>
          </p:cNvPicPr>
          <p:nvPr/>
        </p:nvPicPr>
        <p:blipFill>
          <a:blip r:embed="rId3"/>
          <a:srcRect/>
          <a:stretch>
            <a:fillRect/>
          </a:stretch>
        </p:blipFill>
        <p:spPr bwMode="auto">
          <a:xfrm>
            <a:off x="4495800" y="590550"/>
            <a:ext cx="3171825" cy="4000500"/>
          </a:xfrm>
          <a:prstGeom prst="rect">
            <a:avLst/>
          </a:prstGeom>
          <a:noFill/>
          <a:ln w="28575">
            <a:solidFill>
              <a:srgbClr val="800000"/>
            </a:solidFill>
            <a:miter lim="800000"/>
            <a:headEnd/>
            <a:tailEnd/>
          </a:ln>
        </p:spPr>
      </p:pic>
    </p:spTree>
    <p:extLst>
      <p:ext uri="{BB962C8B-B14F-4D97-AF65-F5344CB8AC3E}">
        <p14:creationId xmlns:p14="http://schemas.microsoft.com/office/powerpoint/2010/main" val="131750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linds(horizontal)">
                                      <p:cBhvr>
                                        <p:cTn id="7" dur="500"/>
                                        <p:tgtEl>
                                          <p:spTgt spid="41987"/>
                                        </p:tgtEl>
                                      </p:cBhvr>
                                    </p:animEffect>
                                  </p:childTnLst>
                                </p:cTn>
                              </p:par>
                              <p:par>
                                <p:cTn id="8" presetID="3" presetClass="entr" presetSubtype="10" fill="hold" nodeType="withEffect">
                                  <p:stCondLst>
                                    <p:cond delay="0"/>
                                  </p:stCondLst>
                                  <p:childTnLst>
                                    <p:set>
                                      <p:cBhvr>
                                        <p:cTn id="9" dur="1" fill="hold">
                                          <p:stCondLst>
                                            <p:cond delay="0"/>
                                          </p:stCondLst>
                                        </p:cTn>
                                        <p:tgtEl>
                                          <p:spTgt spid="41988"/>
                                        </p:tgtEl>
                                        <p:attrNameLst>
                                          <p:attrName>style.visibility</p:attrName>
                                        </p:attrNameLst>
                                      </p:cBhvr>
                                      <p:to>
                                        <p:strVal val="visible"/>
                                      </p:to>
                                    </p:set>
                                    <p:animEffect transition="in" filter="blinds(horizontal)">
                                      <p:cBhvr>
                                        <p:cTn id="10" dur="500"/>
                                        <p:tgtEl>
                                          <p:spTgt spid="41988"/>
                                        </p:tgtEl>
                                      </p:cBhvr>
                                    </p:animEffect>
                                  </p:childTnLst>
                                </p:cTn>
                              </p:par>
                              <p:par>
                                <p:cTn id="11" presetID="3" presetClass="entr" presetSubtype="10" fill="hold" nodeType="withEffect">
                                  <p:stCondLst>
                                    <p:cond delay="0"/>
                                  </p:stCondLst>
                                  <p:childTnLst>
                                    <p:set>
                                      <p:cBhvr>
                                        <p:cTn id="12" dur="1" fill="hold">
                                          <p:stCondLst>
                                            <p:cond delay="0"/>
                                          </p:stCondLst>
                                        </p:cTn>
                                        <p:tgtEl>
                                          <p:spTgt spid="41989"/>
                                        </p:tgtEl>
                                        <p:attrNameLst>
                                          <p:attrName>style.visibility</p:attrName>
                                        </p:attrNameLst>
                                      </p:cBhvr>
                                      <p:to>
                                        <p:strVal val="visible"/>
                                      </p:to>
                                    </p:set>
                                    <p:animEffect transition="in" filter="blinds(horizontal)">
                                      <p:cBhvr>
                                        <p:cTn id="13"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enh-vay-ca-2"/>
          <p:cNvPicPr>
            <a:picLocks noChangeAspect="1" noChangeArrowheads="1"/>
          </p:cNvPicPr>
          <p:nvPr/>
        </p:nvPicPr>
        <p:blipFill>
          <a:blip r:embed="rId2"/>
          <a:srcRect/>
          <a:stretch>
            <a:fillRect/>
          </a:stretch>
        </p:blipFill>
        <p:spPr bwMode="auto">
          <a:xfrm>
            <a:off x="1219200" y="485775"/>
            <a:ext cx="2971800" cy="4000500"/>
          </a:xfrm>
          <a:prstGeom prst="rect">
            <a:avLst/>
          </a:prstGeom>
          <a:noFill/>
        </p:spPr>
      </p:pic>
      <p:pic>
        <p:nvPicPr>
          <p:cNvPr id="43011" name="Picture 3" descr="20130625160957-tuyet1"/>
          <p:cNvPicPr>
            <a:picLocks noChangeAspect="1" noChangeArrowheads="1"/>
          </p:cNvPicPr>
          <p:nvPr/>
        </p:nvPicPr>
        <p:blipFill>
          <a:blip r:embed="rId3"/>
          <a:srcRect/>
          <a:stretch>
            <a:fillRect/>
          </a:stretch>
        </p:blipFill>
        <p:spPr bwMode="auto">
          <a:xfrm>
            <a:off x="4305300" y="485775"/>
            <a:ext cx="3543300" cy="3943350"/>
          </a:xfrm>
          <a:prstGeom prst="rect">
            <a:avLst/>
          </a:prstGeom>
          <a:noFill/>
        </p:spPr>
      </p:pic>
      <p:sp>
        <p:nvSpPr>
          <p:cNvPr id="43012" name="WordArt 4"/>
          <p:cNvSpPr>
            <a:spLocks noChangeArrowheads="1" noChangeShapeType="1" noTextEdit="1"/>
          </p:cNvSpPr>
          <p:nvPr/>
        </p:nvSpPr>
        <p:spPr bwMode="auto">
          <a:xfrm>
            <a:off x="3276600" y="0"/>
            <a:ext cx="2464594" cy="342900"/>
          </a:xfrm>
          <a:prstGeom prst="rect">
            <a:avLst/>
          </a:prstGeom>
        </p:spPr>
        <p:txBody>
          <a:bodyPr wrap="none" fromWordArt="1">
            <a:prstTxWarp prst="textPlain">
              <a:avLst>
                <a:gd name="adj" fmla="val 50000"/>
              </a:avLst>
            </a:prstTxWarp>
          </a:bodyPr>
          <a:lstStyle/>
          <a:p>
            <a:pPr algn="ctr"/>
            <a:r>
              <a:rPr lang="vi-VN" sz="2700" b="1" kern="10">
                <a:ln w="9525">
                  <a:noFill/>
                  <a:round/>
                  <a:headEnd/>
                  <a:tailEnd/>
                </a:ln>
                <a:solidFill>
                  <a:srgbClr val="800080"/>
                </a:solidFill>
                <a:effectLst>
                  <a:outerShdw dist="45791" dir="2021404" algn="ctr" rotWithShape="0">
                    <a:srgbClr val="B2B2B2">
                      <a:alpha val="80000"/>
                    </a:srgbClr>
                  </a:outerShdw>
                </a:effectLst>
                <a:latin typeface="Times New Roman"/>
                <a:cs typeface="Times New Roman"/>
              </a:rPr>
              <a:t>Một số thể đột biến gen</a:t>
            </a:r>
            <a:endParaRPr lang="en-US" sz="2700" b="1" kern="10">
              <a:ln w="9525">
                <a:noFill/>
                <a:round/>
                <a:headEnd/>
                <a:tailEnd/>
              </a:ln>
              <a:solidFill>
                <a:srgbClr val="800080"/>
              </a:solidFill>
              <a:effectLst>
                <a:outerShdw dist="45791" dir="2021404" algn="ctr" rotWithShape="0">
                  <a:srgbClr val="B2B2B2">
                    <a:alpha val="80000"/>
                  </a:srgbClr>
                </a:outerShdw>
              </a:effectLst>
              <a:latin typeface="Times New Roman"/>
              <a:cs typeface="Times New Roman"/>
            </a:endParaRPr>
          </a:p>
        </p:txBody>
      </p:sp>
    </p:spTree>
    <p:extLst>
      <p:ext uri="{BB962C8B-B14F-4D97-AF65-F5344CB8AC3E}">
        <p14:creationId xmlns:p14="http://schemas.microsoft.com/office/powerpoint/2010/main" val="34739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956448" y="133350"/>
            <a:ext cx="3511152" cy="2819400"/>
            <a:chOff x="3744" y="2736"/>
            <a:chExt cx="1536" cy="1392"/>
          </a:xfrm>
        </p:grpSpPr>
        <p:pic>
          <p:nvPicPr>
            <p:cNvPr id="532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 y="2736"/>
              <a:ext cx="1536"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7"/>
            <p:cNvSpPr txBox="1">
              <a:spLocks noChangeArrowheads="1"/>
            </p:cNvSpPr>
            <p:nvPr/>
          </p:nvSpPr>
          <p:spPr bwMode="auto">
            <a:xfrm>
              <a:off x="3744" y="3936"/>
              <a:ext cx="1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 typeface="Arial" panose="020B0604020202020204" pitchFamily="34" charset="0"/>
                <a:buNone/>
              </a:pPr>
              <a:endParaRPr lang="en-US" altLang="en-US" sz="1350" b="1">
                <a:solidFill>
                  <a:srgbClr val="0000FF"/>
                </a:solidFill>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9550"/>
            <a:ext cx="3505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758308"/>
            <a:ext cx="3575448" cy="207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6448" y="2745154"/>
            <a:ext cx="2901552" cy="209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845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úa Khang Dân ĐB"/>
          <p:cNvPicPr>
            <a:picLocks noChangeAspect="1" noChangeArrowheads="1"/>
          </p:cNvPicPr>
          <p:nvPr/>
        </p:nvPicPr>
        <p:blipFill>
          <a:blip r:embed="rId2"/>
          <a:srcRect/>
          <a:stretch>
            <a:fillRect/>
          </a:stretch>
        </p:blipFill>
        <p:spPr bwMode="auto">
          <a:xfrm>
            <a:off x="1295400" y="2419350"/>
            <a:ext cx="3143250" cy="2228850"/>
          </a:xfrm>
          <a:prstGeom prst="rect">
            <a:avLst/>
          </a:prstGeom>
          <a:noFill/>
        </p:spPr>
      </p:pic>
      <p:grpSp>
        <p:nvGrpSpPr>
          <p:cNvPr id="2" name="Group 3"/>
          <p:cNvGrpSpPr>
            <a:grpSpLocks/>
          </p:cNvGrpSpPr>
          <p:nvPr/>
        </p:nvGrpSpPr>
        <p:grpSpPr bwMode="auto">
          <a:xfrm>
            <a:off x="1352550" y="432198"/>
            <a:ext cx="3028950" cy="2264568"/>
            <a:chOff x="528" y="384"/>
            <a:chExt cx="2544" cy="1902"/>
          </a:xfrm>
        </p:grpSpPr>
        <p:sp>
          <p:nvSpPr>
            <p:cNvPr id="44036" name="Text Box 4"/>
            <p:cNvSpPr txBox="1">
              <a:spLocks noChangeArrowheads="1"/>
            </p:cNvSpPr>
            <p:nvPr/>
          </p:nvSpPr>
          <p:spPr bwMode="auto">
            <a:xfrm>
              <a:off x="576" y="1821"/>
              <a:ext cx="2448" cy="465"/>
            </a:xfrm>
            <a:prstGeom prst="rect">
              <a:avLst/>
            </a:prstGeom>
            <a:gradFill rotWithShape="1">
              <a:gsLst>
                <a:gs pos="0">
                  <a:srgbClr val="66FFFF"/>
                </a:gs>
                <a:gs pos="100000">
                  <a:schemeClr val="bg1"/>
                </a:gs>
              </a:gsLst>
              <a:lin ang="5400000" scaled="1"/>
            </a:gradFill>
            <a:ln w="9525">
              <a:solidFill>
                <a:srgbClr val="000099"/>
              </a:solidFill>
              <a:miter lim="800000"/>
              <a:headEnd/>
              <a:tailEnd/>
            </a:ln>
            <a:effectLst/>
          </p:spPr>
          <p:txBody>
            <a:bodyPr>
              <a:spAutoFit/>
            </a:bodyPr>
            <a:lstStyle/>
            <a:p>
              <a:pPr algn="ctr">
                <a:spcBef>
                  <a:spcPct val="50000"/>
                </a:spcBef>
              </a:pPr>
              <a:r>
                <a:rPr lang="en-US" sz="1500" b="1" i="1">
                  <a:solidFill>
                    <a:srgbClr val="800000"/>
                  </a:solidFill>
                  <a:cs typeface="Times New Roman" pitchFamily="18" charset="0"/>
                </a:rPr>
                <a:t>Ngô đột biến chống được sâu hại</a:t>
              </a:r>
            </a:p>
          </p:txBody>
        </p:sp>
        <p:pic>
          <p:nvPicPr>
            <p:cNvPr id="44037" name="Picture 5" descr="ngô mạng gen chống saou hại"/>
            <p:cNvPicPr>
              <a:picLocks noChangeAspect="1" noChangeArrowheads="1"/>
            </p:cNvPicPr>
            <p:nvPr/>
          </p:nvPicPr>
          <p:blipFill>
            <a:blip r:embed="rId3"/>
            <a:srcRect/>
            <a:stretch>
              <a:fillRect/>
            </a:stretch>
          </p:blipFill>
          <p:spPr bwMode="auto">
            <a:xfrm>
              <a:off x="528" y="384"/>
              <a:ext cx="2544" cy="1440"/>
            </a:xfrm>
            <a:prstGeom prst="rect">
              <a:avLst/>
            </a:prstGeom>
            <a:noFill/>
            <a:ln w="9525">
              <a:solidFill>
                <a:schemeClr val="tx2"/>
              </a:solidFill>
              <a:miter lim="800000"/>
              <a:headEnd/>
              <a:tailEnd/>
            </a:ln>
          </p:spPr>
        </p:pic>
      </p:grpSp>
      <p:grpSp>
        <p:nvGrpSpPr>
          <p:cNvPr id="3" name="Group 6"/>
          <p:cNvGrpSpPr>
            <a:grpSpLocks/>
          </p:cNvGrpSpPr>
          <p:nvPr/>
        </p:nvGrpSpPr>
        <p:grpSpPr bwMode="auto">
          <a:xfrm>
            <a:off x="4610100" y="304800"/>
            <a:ext cx="2971800" cy="4389991"/>
            <a:chOff x="3639" y="384"/>
            <a:chExt cx="1968" cy="1600"/>
          </a:xfrm>
        </p:grpSpPr>
        <p:sp>
          <p:nvSpPr>
            <p:cNvPr id="44039" name="Rectangle 7"/>
            <p:cNvSpPr>
              <a:spLocks noChangeArrowheads="1"/>
            </p:cNvSpPr>
            <p:nvPr/>
          </p:nvSpPr>
          <p:spPr bwMode="auto">
            <a:xfrm>
              <a:off x="3639" y="1866"/>
              <a:ext cx="1968" cy="118"/>
            </a:xfrm>
            <a:prstGeom prst="rect">
              <a:avLst/>
            </a:prstGeom>
            <a:gradFill rotWithShape="1">
              <a:gsLst>
                <a:gs pos="0">
                  <a:srgbClr val="66FFFF"/>
                </a:gs>
                <a:gs pos="100000">
                  <a:schemeClr val="bg1"/>
                </a:gs>
              </a:gsLst>
              <a:lin ang="5400000" scaled="1"/>
            </a:gradFill>
            <a:ln w="9525" algn="ctr">
              <a:solidFill>
                <a:srgbClr val="000099"/>
              </a:solidFill>
              <a:miter lim="800000"/>
              <a:headEnd/>
              <a:tailEnd/>
            </a:ln>
            <a:effectLst/>
          </p:spPr>
          <p:txBody>
            <a:bodyPr>
              <a:spAutoFit/>
            </a:bodyPr>
            <a:lstStyle/>
            <a:p>
              <a:pPr algn="ctr">
                <a:spcBef>
                  <a:spcPct val="50000"/>
                </a:spcBef>
              </a:pPr>
              <a:r>
                <a:rPr lang="en-US" sz="1500" b="1" i="1">
                  <a:solidFill>
                    <a:srgbClr val="800000"/>
                  </a:solidFill>
                  <a:cs typeface="Times New Roman" pitchFamily="18" charset="0"/>
                </a:rPr>
                <a:t>Chuối đột biến – 200 nải </a:t>
              </a:r>
            </a:p>
          </p:txBody>
        </p:sp>
        <p:pic>
          <p:nvPicPr>
            <p:cNvPr id="44040" name="Picture 8" descr="chuối đb"/>
            <p:cNvPicPr>
              <a:picLocks noChangeAspect="1" noChangeArrowheads="1"/>
            </p:cNvPicPr>
            <p:nvPr/>
          </p:nvPicPr>
          <p:blipFill>
            <a:blip r:embed="rId4"/>
            <a:srcRect/>
            <a:stretch>
              <a:fillRect/>
            </a:stretch>
          </p:blipFill>
          <p:spPr bwMode="auto">
            <a:xfrm>
              <a:off x="3648" y="384"/>
              <a:ext cx="1944" cy="1488"/>
            </a:xfrm>
            <a:prstGeom prst="rect">
              <a:avLst/>
            </a:prstGeom>
            <a:noFill/>
            <a:ln w="9525">
              <a:solidFill>
                <a:schemeClr val="tx2"/>
              </a:solidFill>
              <a:miter lim="800000"/>
              <a:headEnd/>
              <a:tailEnd/>
            </a:ln>
          </p:spPr>
        </p:pic>
      </p:grpSp>
    </p:spTree>
    <p:extLst>
      <p:ext uri="{BB962C8B-B14F-4D97-AF65-F5344CB8AC3E}">
        <p14:creationId xmlns:p14="http://schemas.microsoft.com/office/powerpoint/2010/main" val="33457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linds(horizontal)">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428751" y="285750"/>
            <a:ext cx="2394347" cy="2765822"/>
            <a:chOff x="48" y="96"/>
            <a:chExt cx="2011" cy="2323"/>
          </a:xfrm>
        </p:grpSpPr>
        <p:pic>
          <p:nvPicPr>
            <p:cNvPr id="12301" name="Picture 9"/>
            <p:cNvPicPr>
              <a:picLocks noChangeAspect="1" noChangeArrowheads="1"/>
            </p:cNvPicPr>
            <p:nvPr/>
          </p:nvPicPr>
          <p:blipFill>
            <a:blip r:embed="rId2"/>
            <a:srcRect/>
            <a:stretch>
              <a:fillRect/>
            </a:stretch>
          </p:blipFill>
          <p:spPr bwMode="auto">
            <a:xfrm>
              <a:off x="48" y="96"/>
              <a:ext cx="2011" cy="2064"/>
            </a:xfrm>
            <a:prstGeom prst="rect">
              <a:avLst/>
            </a:prstGeom>
            <a:noFill/>
            <a:ln w="9525">
              <a:noFill/>
              <a:miter lim="800000"/>
              <a:headEnd/>
              <a:tailEnd/>
            </a:ln>
          </p:spPr>
        </p:pic>
        <p:sp>
          <p:nvSpPr>
            <p:cNvPr id="12302" name="Text Box 10"/>
            <p:cNvSpPr txBox="1">
              <a:spLocks noChangeArrowheads="1"/>
            </p:cNvSpPr>
            <p:nvPr/>
          </p:nvSpPr>
          <p:spPr bwMode="auto">
            <a:xfrm>
              <a:off x="288" y="2160"/>
              <a:ext cx="1392" cy="259"/>
            </a:xfrm>
            <a:prstGeom prst="rect">
              <a:avLst/>
            </a:prstGeom>
            <a:noFill/>
            <a:ln w="9525">
              <a:noFill/>
              <a:miter lim="800000"/>
              <a:headEnd/>
              <a:tailEnd/>
            </a:ln>
          </p:spPr>
          <p:txBody>
            <a:bodyPr>
              <a:spAutoFit/>
            </a:bodyPr>
            <a:lstStyle/>
            <a:p>
              <a:pPr>
                <a:spcBef>
                  <a:spcPct val="50000"/>
                </a:spcBef>
              </a:pPr>
              <a:r>
                <a:rPr lang="en-US" sz="1400" b="1">
                  <a:solidFill>
                    <a:srgbClr val="0000FF"/>
                  </a:solidFill>
                  <a:latin typeface="Times New Roman" pitchFamily="18" charset="0"/>
                </a:rPr>
                <a:t>Bệnh già trước tuổi</a:t>
              </a:r>
            </a:p>
          </p:txBody>
        </p:sp>
      </p:grpSp>
      <p:grpSp>
        <p:nvGrpSpPr>
          <p:cNvPr id="3" name="Group 11"/>
          <p:cNvGrpSpPr>
            <a:grpSpLocks/>
          </p:cNvGrpSpPr>
          <p:nvPr/>
        </p:nvGrpSpPr>
        <p:grpSpPr bwMode="auto">
          <a:xfrm>
            <a:off x="4686300" y="800100"/>
            <a:ext cx="2228850" cy="2022872"/>
            <a:chOff x="2160" y="432"/>
            <a:chExt cx="2208" cy="1699"/>
          </a:xfrm>
        </p:grpSpPr>
        <p:pic>
          <p:nvPicPr>
            <p:cNvPr id="12299" name="Picture 12" descr="Kumthekar40881"/>
            <p:cNvPicPr>
              <a:picLocks noChangeAspect="1" noChangeArrowheads="1"/>
            </p:cNvPicPr>
            <p:nvPr/>
          </p:nvPicPr>
          <p:blipFill>
            <a:blip r:embed="rId3"/>
            <a:srcRect/>
            <a:stretch>
              <a:fillRect/>
            </a:stretch>
          </p:blipFill>
          <p:spPr bwMode="auto">
            <a:xfrm>
              <a:off x="2160" y="432"/>
              <a:ext cx="2208" cy="1430"/>
            </a:xfrm>
            <a:prstGeom prst="rect">
              <a:avLst/>
            </a:prstGeom>
            <a:noFill/>
            <a:ln w="9525">
              <a:noFill/>
              <a:miter lim="800000"/>
              <a:headEnd/>
              <a:tailEnd/>
            </a:ln>
          </p:spPr>
        </p:pic>
        <p:sp>
          <p:nvSpPr>
            <p:cNvPr id="12300" name="Text Box 13"/>
            <p:cNvSpPr txBox="1">
              <a:spLocks noChangeArrowheads="1"/>
            </p:cNvSpPr>
            <p:nvPr/>
          </p:nvSpPr>
          <p:spPr bwMode="auto">
            <a:xfrm>
              <a:off x="2496" y="1872"/>
              <a:ext cx="1536" cy="259"/>
            </a:xfrm>
            <a:prstGeom prst="rect">
              <a:avLst/>
            </a:prstGeom>
            <a:noFill/>
            <a:ln w="9525">
              <a:noFill/>
              <a:miter lim="800000"/>
              <a:headEnd/>
              <a:tailEnd/>
            </a:ln>
          </p:spPr>
          <p:txBody>
            <a:bodyPr>
              <a:spAutoFit/>
            </a:bodyPr>
            <a:lstStyle/>
            <a:p>
              <a:pPr>
                <a:spcBef>
                  <a:spcPct val="50000"/>
                </a:spcBef>
              </a:pPr>
              <a:r>
                <a:rPr lang="en-US" sz="1400" b="1">
                  <a:solidFill>
                    <a:srgbClr val="0000FF"/>
                  </a:solidFill>
                  <a:latin typeface="Times New Roman" pitchFamily="18" charset="0"/>
                </a:rPr>
                <a:t>Người nhiều ngón</a:t>
              </a:r>
            </a:p>
          </p:txBody>
        </p:sp>
      </p:grpSp>
      <p:sp>
        <p:nvSpPr>
          <p:cNvPr id="12292" name="Text Box 16"/>
          <p:cNvSpPr txBox="1">
            <a:spLocks noChangeArrowheads="1"/>
          </p:cNvSpPr>
          <p:nvPr/>
        </p:nvSpPr>
        <p:spPr bwMode="auto">
          <a:xfrm>
            <a:off x="3657600" y="4686300"/>
            <a:ext cx="1657350" cy="307777"/>
          </a:xfrm>
          <a:prstGeom prst="rect">
            <a:avLst/>
          </a:prstGeom>
          <a:noFill/>
          <a:ln w="9525">
            <a:noFill/>
            <a:miter lim="800000"/>
            <a:headEnd/>
            <a:tailEnd/>
          </a:ln>
        </p:spPr>
        <p:txBody>
          <a:bodyPr>
            <a:spAutoFit/>
          </a:bodyPr>
          <a:lstStyle/>
          <a:p>
            <a:pPr algn="ctr">
              <a:spcBef>
                <a:spcPct val="50000"/>
              </a:spcBef>
            </a:pPr>
            <a:r>
              <a:rPr lang="en-US" sz="1400" b="1">
                <a:solidFill>
                  <a:srgbClr val="0000FF"/>
                </a:solidFill>
                <a:latin typeface="Times New Roman" pitchFamily="18" charset="0"/>
              </a:rPr>
              <a:t>Rắn 2 đầu</a:t>
            </a:r>
          </a:p>
        </p:txBody>
      </p:sp>
      <p:grpSp>
        <p:nvGrpSpPr>
          <p:cNvPr id="4" name="Group 17"/>
          <p:cNvGrpSpPr>
            <a:grpSpLocks/>
          </p:cNvGrpSpPr>
          <p:nvPr/>
        </p:nvGrpSpPr>
        <p:grpSpPr bwMode="auto">
          <a:xfrm>
            <a:off x="5600700" y="2971801"/>
            <a:ext cx="2000250" cy="1753790"/>
            <a:chOff x="4080" y="658"/>
            <a:chExt cx="1680" cy="1473"/>
          </a:xfrm>
        </p:grpSpPr>
        <p:pic>
          <p:nvPicPr>
            <p:cNvPr id="12297" name="Picture 18" descr="dvkyquac22120081"/>
            <p:cNvPicPr>
              <a:picLocks noChangeAspect="1" noChangeArrowheads="1"/>
            </p:cNvPicPr>
            <p:nvPr/>
          </p:nvPicPr>
          <p:blipFill>
            <a:blip r:embed="rId4"/>
            <a:srcRect/>
            <a:stretch>
              <a:fillRect/>
            </a:stretch>
          </p:blipFill>
          <p:spPr bwMode="auto">
            <a:xfrm>
              <a:off x="4080" y="658"/>
              <a:ext cx="1680" cy="1201"/>
            </a:xfrm>
            <a:prstGeom prst="rect">
              <a:avLst/>
            </a:prstGeom>
            <a:noFill/>
            <a:ln w="9525">
              <a:noFill/>
              <a:miter lim="800000"/>
              <a:headEnd/>
              <a:tailEnd/>
            </a:ln>
          </p:spPr>
        </p:pic>
        <p:sp>
          <p:nvSpPr>
            <p:cNvPr id="12298" name="Text Box 19"/>
            <p:cNvSpPr txBox="1">
              <a:spLocks noChangeArrowheads="1"/>
            </p:cNvSpPr>
            <p:nvPr/>
          </p:nvSpPr>
          <p:spPr bwMode="auto">
            <a:xfrm>
              <a:off x="4224" y="1872"/>
              <a:ext cx="1296" cy="259"/>
            </a:xfrm>
            <a:prstGeom prst="rect">
              <a:avLst/>
            </a:prstGeom>
            <a:noFill/>
            <a:ln w="9525">
              <a:noFill/>
              <a:miter lim="800000"/>
              <a:headEnd/>
              <a:tailEnd/>
            </a:ln>
          </p:spPr>
          <p:txBody>
            <a:bodyPr>
              <a:spAutoFit/>
            </a:bodyPr>
            <a:lstStyle/>
            <a:p>
              <a:pPr algn="ctr">
                <a:spcBef>
                  <a:spcPct val="50000"/>
                </a:spcBef>
              </a:pPr>
              <a:r>
                <a:rPr lang="en-US" sz="1400" b="1">
                  <a:solidFill>
                    <a:srgbClr val="0000FF"/>
                  </a:solidFill>
                  <a:latin typeface="Times New Roman" pitchFamily="18" charset="0"/>
                </a:rPr>
                <a:t>Vịt con 4 chân</a:t>
              </a:r>
            </a:p>
          </p:txBody>
        </p:sp>
      </p:grpSp>
      <p:sp>
        <p:nvSpPr>
          <p:cNvPr id="12294" name="WordArt 20"/>
          <p:cNvSpPr>
            <a:spLocks noChangeArrowheads="1" noChangeShapeType="1" noTextEdit="1"/>
          </p:cNvSpPr>
          <p:nvPr/>
        </p:nvSpPr>
        <p:spPr bwMode="auto">
          <a:xfrm>
            <a:off x="4000500" y="171450"/>
            <a:ext cx="2464594" cy="342900"/>
          </a:xfrm>
          <a:prstGeom prst="rect">
            <a:avLst/>
          </a:prstGeom>
        </p:spPr>
        <p:txBody>
          <a:bodyPr wrap="none" fromWordArt="1">
            <a:prstTxWarp prst="textPlain">
              <a:avLst>
                <a:gd name="adj" fmla="val 50000"/>
              </a:avLst>
            </a:prstTxWarp>
          </a:bodyPr>
          <a:lstStyle/>
          <a:p>
            <a:pPr algn="ctr"/>
            <a:r>
              <a:rPr lang="vi-VN" sz="2800" b="1" kern="1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Một số thể đột biến gen</a:t>
            </a:r>
            <a:endParaRPr lang="en-US" sz="2800" b="1" kern="1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20" name="Picture 19"/>
          <p:cNvPicPr>
            <a:picLocks noChangeAspect="1"/>
          </p:cNvPicPr>
          <p:nvPr/>
        </p:nvPicPr>
        <p:blipFill>
          <a:blip r:embed="rId5" cstate="print"/>
          <a:stretch>
            <a:fillRect/>
          </a:stretch>
        </p:blipFill>
        <p:spPr>
          <a:xfrm rot="20849887">
            <a:off x="3385789" y="3063335"/>
            <a:ext cx="2056166" cy="1410034"/>
          </a:xfrm>
          <a:prstGeom prst="rect">
            <a:avLst/>
          </a:prstGeom>
          <a:scene3d>
            <a:camera prst="orthographicFront">
              <a:rot lat="0" lon="0" rev="20999999"/>
            </a:camera>
            <a:lightRig rig="threePt" dir="t"/>
          </a:scene3d>
        </p:spPr>
      </p:pic>
      <p:pic>
        <p:nvPicPr>
          <p:cNvPr id="12296" name="Picture 18" descr="Résultat de recherche d'images pour &quot;bệnh hói đầu&quot;"/>
          <p:cNvPicPr>
            <a:picLocks noChangeAspect="1" noChangeArrowheads="1"/>
          </p:cNvPicPr>
          <p:nvPr/>
        </p:nvPicPr>
        <p:blipFill>
          <a:blip r:embed="rId6"/>
          <a:srcRect/>
          <a:stretch>
            <a:fillRect/>
          </a:stretch>
        </p:blipFill>
        <p:spPr bwMode="auto">
          <a:xfrm>
            <a:off x="1428750" y="3143250"/>
            <a:ext cx="1828800" cy="1771650"/>
          </a:xfrm>
          <a:prstGeom prst="rect">
            <a:avLst/>
          </a:prstGeom>
          <a:noFill/>
          <a:ln w="9525">
            <a:noFill/>
            <a:miter lim="800000"/>
            <a:headEnd/>
            <a:tailEnd/>
          </a:ln>
        </p:spPr>
      </p:pic>
    </p:spTree>
    <p:extLst>
      <p:ext uri="{BB962C8B-B14F-4D97-AF65-F5344CB8AC3E}">
        <p14:creationId xmlns:p14="http://schemas.microsoft.com/office/powerpoint/2010/main" val="3667348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5029200" y="2171700"/>
            <a:ext cx="2743573" cy="2846216"/>
            <a:chOff x="2755" y="2118"/>
            <a:chExt cx="2100" cy="2234"/>
          </a:xfrm>
        </p:grpSpPr>
        <p:pic>
          <p:nvPicPr>
            <p:cNvPr id="13318" name="Picture 7"/>
            <p:cNvPicPr>
              <a:picLocks noChangeAspect="1" noChangeArrowheads="1"/>
            </p:cNvPicPr>
            <p:nvPr/>
          </p:nvPicPr>
          <p:blipFill>
            <a:blip r:embed="rId2"/>
            <a:srcRect/>
            <a:stretch>
              <a:fillRect/>
            </a:stretch>
          </p:blipFill>
          <p:spPr bwMode="auto">
            <a:xfrm>
              <a:off x="2755" y="2118"/>
              <a:ext cx="1968" cy="1875"/>
            </a:xfrm>
            <a:prstGeom prst="rect">
              <a:avLst/>
            </a:prstGeom>
            <a:noFill/>
            <a:ln w="9525">
              <a:noFill/>
              <a:miter lim="800000"/>
              <a:headEnd/>
              <a:tailEnd/>
            </a:ln>
          </p:spPr>
        </p:pic>
        <p:sp>
          <p:nvSpPr>
            <p:cNvPr id="13319" name="Text Box 8"/>
            <p:cNvSpPr txBox="1">
              <a:spLocks noChangeArrowheads="1"/>
            </p:cNvSpPr>
            <p:nvPr/>
          </p:nvSpPr>
          <p:spPr bwMode="auto">
            <a:xfrm>
              <a:off x="2872" y="4038"/>
              <a:ext cx="1983" cy="314"/>
            </a:xfrm>
            <a:prstGeom prst="rect">
              <a:avLst/>
            </a:prstGeom>
            <a:noFill/>
            <a:ln w="9525">
              <a:noFill/>
              <a:miter lim="800000"/>
              <a:headEnd/>
              <a:tailEnd/>
            </a:ln>
          </p:spPr>
          <p:txBody>
            <a:bodyPr wrap="square">
              <a:spAutoFit/>
            </a:bodyPr>
            <a:lstStyle/>
            <a:p>
              <a:pPr algn="ctr" eaLnBrk="1" hangingPunct="1">
                <a:spcBef>
                  <a:spcPct val="50000"/>
                </a:spcBef>
              </a:pPr>
              <a:r>
                <a:rPr lang="en-US" sz="2000" b="1" dirty="0" err="1">
                  <a:solidFill>
                    <a:srgbClr val="0000FF"/>
                  </a:solidFill>
                  <a:latin typeface="Times New Roman" pitchFamily="18" charset="0"/>
                </a:rPr>
                <a:t>Cụm</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hoa</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nhiều</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màu</a:t>
              </a:r>
              <a:endParaRPr lang="en-US" sz="2000" b="1" dirty="0">
                <a:solidFill>
                  <a:srgbClr val="0000FF"/>
                </a:solidFill>
                <a:latin typeface="Times New Roman" pitchFamily="18" charset="0"/>
              </a:endParaRPr>
            </a:p>
          </p:txBody>
        </p:sp>
      </p:grpSp>
      <p:pic>
        <p:nvPicPr>
          <p:cNvPr id="13315" name="Picture 17" descr="http://truyenthongkhoahoc.vn/upload_images/Lua%201.jpg"/>
          <p:cNvPicPr>
            <a:picLocks noChangeAspect="1" noChangeArrowheads="1"/>
          </p:cNvPicPr>
          <p:nvPr/>
        </p:nvPicPr>
        <p:blipFill>
          <a:blip r:embed="rId3"/>
          <a:srcRect/>
          <a:stretch>
            <a:fillRect/>
          </a:stretch>
        </p:blipFill>
        <p:spPr bwMode="auto">
          <a:xfrm>
            <a:off x="1371600" y="171450"/>
            <a:ext cx="6172200" cy="1628775"/>
          </a:xfrm>
          <a:prstGeom prst="rect">
            <a:avLst/>
          </a:prstGeom>
          <a:noFill/>
          <a:ln w="9525">
            <a:noFill/>
            <a:miter lim="800000"/>
            <a:headEnd/>
            <a:tailEnd/>
          </a:ln>
        </p:spPr>
      </p:pic>
      <p:sp>
        <p:nvSpPr>
          <p:cNvPr id="13316" name="TextBox 14"/>
          <p:cNvSpPr txBox="1">
            <a:spLocks noChangeArrowheads="1"/>
          </p:cNvSpPr>
          <p:nvPr/>
        </p:nvSpPr>
        <p:spPr bwMode="auto">
          <a:xfrm>
            <a:off x="685800" y="1828801"/>
            <a:ext cx="3657600" cy="830997"/>
          </a:xfrm>
          <a:prstGeom prst="rect">
            <a:avLst/>
          </a:prstGeom>
          <a:noFill/>
          <a:ln w="9525">
            <a:noFill/>
            <a:miter lim="800000"/>
            <a:headEnd/>
            <a:tailEnd/>
          </a:ln>
        </p:spPr>
        <p:txBody>
          <a:bodyPr wrap="square">
            <a:spAutoFit/>
          </a:bodyPr>
          <a:lstStyle/>
          <a:p>
            <a:r>
              <a:rPr lang="vi-VN" sz="1600" i="1" dirty="0">
                <a:latin typeface="Times New Roman" panose="02020603050405020304" pitchFamily="18" charset="0"/>
                <a:cs typeface="Times New Roman" panose="02020603050405020304" pitchFamily="18" charset="0"/>
              </a:rPr>
              <a:t>Giống siêu lúa NPT4, NPT5 và giống QP-5 được chọn tạo băng phương pháp gây đột biến</a:t>
            </a:r>
            <a:endParaRPr lang="vi-VN" sz="1600" dirty="0">
              <a:latin typeface="Times New Roman" panose="02020603050405020304" pitchFamily="18" charset="0"/>
              <a:cs typeface="Times New Roman" panose="02020603050405020304" pitchFamily="18" charset="0"/>
            </a:endParaRPr>
          </a:p>
        </p:txBody>
      </p:sp>
      <p:pic>
        <p:nvPicPr>
          <p:cNvPr id="13317" name="Picture 19" descr="Thực vật bị đột biến gen vì phóng xạ gần Fukushima"/>
          <p:cNvPicPr>
            <a:picLocks noChangeAspect="1" noChangeArrowheads="1"/>
          </p:cNvPicPr>
          <p:nvPr/>
        </p:nvPicPr>
        <p:blipFill>
          <a:blip r:embed="rId4"/>
          <a:srcRect/>
          <a:stretch>
            <a:fillRect/>
          </a:stretch>
        </p:blipFill>
        <p:spPr bwMode="auto">
          <a:xfrm>
            <a:off x="1428750" y="2686050"/>
            <a:ext cx="3143250" cy="2057400"/>
          </a:xfrm>
          <a:prstGeom prst="rect">
            <a:avLst/>
          </a:prstGeom>
          <a:noFill/>
          <a:ln w="9525">
            <a:noFill/>
            <a:miter lim="800000"/>
            <a:headEnd/>
            <a:tailEnd/>
          </a:ln>
        </p:spPr>
      </p:pic>
    </p:spTree>
    <p:extLst>
      <p:ext uri="{BB962C8B-B14F-4D97-AF65-F5344CB8AC3E}">
        <p14:creationId xmlns:p14="http://schemas.microsoft.com/office/powerpoint/2010/main" val="1814311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ga rung.jpg"/>
          <p:cNvPicPr>
            <a:picLocks noChangeAspect="1"/>
          </p:cNvPicPr>
          <p:nvPr/>
        </p:nvPicPr>
        <p:blipFill>
          <a:blip r:embed="rId3"/>
          <a:stretch>
            <a:fillRect/>
          </a:stretch>
        </p:blipFill>
        <p:spPr>
          <a:xfrm>
            <a:off x="3673078" y="1889364"/>
            <a:ext cx="2114550" cy="1534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descr="ga-choi.jpg"/>
          <p:cNvPicPr>
            <a:picLocks noChangeAspect="1"/>
          </p:cNvPicPr>
          <p:nvPr/>
        </p:nvPicPr>
        <p:blipFill>
          <a:blip r:embed="rId4"/>
          <a:stretch>
            <a:fillRect/>
          </a:stretch>
        </p:blipFill>
        <p:spPr>
          <a:xfrm>
            <a:off x="1361243" y="2949406"/>
            <a:ext cx="1449496" cy="16725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descr="GaLogo(huongtrung).jpg.jpg"/>
          <p:cNvPicPr>
            <a:picLocks noChangeAspect="1"/>
          </p:cNvPicPr>
          <p:nvPr/>
        </p:nvPicPr>
        <p:blipFill>
          <a:blip r:embed="rId5"/>
          <a:stretch>
            <a:fillRect/>
          </a:stretch>
        </p:blipFill>
        <p:spPr>
          <a:xfrm>
            <a:off x="6213872" y="3015606"/>
            <a:ext cx="1635792" cy="12870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descr="thelongesttailtheonagadil0.jpg"/>
          <p:cNvPicPr>
            <a:picLocks noChangeAspect="1"/>
          </p:cNvPicPr>
          <p:nvPr/>
        </p:nvPicPr>
        <p:blipFill>
          <a:blip r:embed="rId6"/>
          <a:stretch>
            <a:fillRect/>
          </a:stretch>
        </p:blipFill>
        <p:spPr>
          <a:xfrm>
            <a:off x="6030516" y="553640"/>
            <a:ext cx="1728073" cy="17627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TextBox 22"/>
          <p:cNvSpPr txBox="1">
            <a:spLocks noChangeArrowheads="1"/>
          </p:cNvSpPr>
          <p:nvPr/>
        </p:nvSpPr>
        <p:spPr bwMode="auto">
          <a:xfrm>
            <a:off x="6547247" y="4396979"/>
            <a:ext cx="1028700" cy="369332"/>
          </a:xfrm>
          <a:prstGeom prst="rect">
            <a:avLst/>
          </a:prstGeom>
          <a:noFill/>
          <a:ln w="9525">
            <a:noFill/>
            <a:miter lim="800000"/>
            <a:headEnd/>
            <a:tailEnd/>
          </a:ln>
        </p:spPr>
        <p:txBody>
          <a:bodyPr>
            <a:spAutoFit/>
          </a:bodyPr>
          <a:lstStyle/>
          <a:p>
            <a:r>
              <a:rPr lang="en-US">
                <a:latin typeface="Times New Roman" panose="02020603050405020304" pitchFamily="18" charset="0"/>
                <a:cs typeface="Times New Roman" panose="02020603050405020304" pitchFamily="18" charset="0"/>
              </a:rPr>
              <a:t>Gà trứng</a:t>
            </a:r>
          </a:p>
        </p:txBody>
      </p:sp>
      <p:sp>
        <p:nvSpPr>
          <p:cNvPr id="24" name="TextBox 23"/>
          <p:cNvSpPr txBox="1">
            <a:spLocks noChangeArrowheads="1"/>
          </p:cNvSpPr>
          <p:nvPr/>
        </p:nvSpPr>
        <p:spPr bwMode="auto">
          <a:xfrm>
            <a:off x="1943100" y="2457450"/>
            <a:ext cx="857250" cy="369332"/>
          </a:xfrm>
          <a:prstGeom prst="rect">
            <a:avLst/>
          </a:prstGeom>
          <a:noFill/>
          <a:ln w="9525">
            <a:noFill/>
            <a:miter lim="800000"/>
            <a:headEnd/>
            <a:tailEnd/>
          </a:ln>
        </p:spPr>
        <p:txBody>
          <a:bodyPr>
            <a:spAutoFit/>
          </a:bodyPr>
          <a:lstStyle/>
          <a:p>
            <a:pPr algn="ctr"/>
            <a:r>
              <a:rPr lang="en-US">
                <a:latin typeface="Times New Roman" panose="02020603050405020304" pitchFamily="18" charset="0"/>
                <a:cs typeface="Times New Roman" panose="02020603050405020304" pitchFamily="18" charset="0"/>
              </a:rPr>
              <a:t>Gà thịt</a:t>
            </a:r>
          </a:p>
        </p:txBody>
      </p:sp>
      <p:sp>
        <p:nvSpPr>
          <p:cNvPr id="25" name="TextBox 24"/>
          <p:cNvSpPr txBox="1">
            <a:spLocks noChangeArrowheads="1"/>
          </p:cNvSpPr>
          <p:nvPr/>
        </p:nvSpPr>
        <p:spPr bwMode="auto">
          <a:xfrm>
            <a:off x="1489472" y="4693444"/>
            <a:ext cx="1085850" cy="369332"/>
          </a:xfrm>
          <a:prstGeom prst="rect">
            <a:avLst/>
          </a:prstGeom>
          <a:noFill/>
          <a:ln w="9525">
            <a:noFill/>
            <a:miter lim="800000"/>
            <a:headEnd/>
            <a:tailEnd/>
          </a:ln>
        </p:spPr>
        <p:txBody>
          <a:bodyPr>
            <a:spAutoFit/>
          </a:bodyPr>
          <a:lstStyle/>
          <a:p>
            <a:pPr algn="ctr"/>
            <a:r>
              <a:rPr lang="en-US">
                <a:latin typeface="Times New Roman" panose="02020603050405020304" pitchFamily="18" charset="0"/>
                <a:cs typeface="Times New Roman" panose="02020603050405020304" pitchFamily="18" charset="0"/>
              </a:rPr>
              <a:t>Gà chọi</a:t>
            </a:r>
          </a:p>
        </p:txBody>
      </p:sp>
      <p:sp>
        <p:nvSpPr>
          <p:cNvPr id="27" name="TextBox 26"/>
          <p:cNvSpPr txBox="1">
            <a:spLocks noChangeArrowheads="1"/>
          </p:cNvSpPr>
          <p:nvPr/>
        </p:nvSpPr>
        <p:spPr bwMode="auto">
          <a:xfrm>
            <a:off x="3657600" y="3886200"/>
            <a:ext cx="2286000" cy="369332"/>
          </a:xfrm>
          <a:prstGeom prst="rect">
            <a:avLst/>
          </a:prstGeom>
          <a:noFill/>
          <a:ln w="9525">
            <a:noFill/>
            <a:miter lim="800000"/>
            <a:headEnd/>
            <a:tailEnd/>
          </a:ln>
        </p:spPr>
        <p:txBody>
          <a:bodyPr>
            <a:spAutoFit/>
          </a:bodyPr>
          <a:lstStyle/>
          <a:p>
            <a:pPr algn="ctr"/>
            <a:r>
              <a:rPr lang="en-US">
                <a:latin typeface="Times New Roman" panose="02020603050405020304" pitchFamily="18" charset="0"/>
                <a:cs typeface="Times New Roman" panose="02020603050405020304" pitchFamily="18" charset="0"/>
              </a:rPr>
              <a:t>Gà rừng hoang dại</a:t>
            </a:r>
          </a:p>
        </p:txBody>
      </p:sp>
      <p:sp>
        <p:nvSpPr>
          <p:cNvPr id="28" name="TextBox 27"/>
          <p:cNvSpPr txBox="1">
            <a:spLocks noChangeArrowheads="1"/>
          </p:cNvSpPr>
          <p:nvPr/>
        </p:nvSpPr>
        <p:spPr bwMode="auto">
          <a:xfrm>
            <a:off x="6115050" y="2439591"/>
            <a:ext cx="2190750" cy="369332"/>
          </a:xfrm>
          <a:prstGeom prst="rect">
            <a:avLst/>
          </a:prstGeom>
          <a:noFill/>
          <a:ln w="9525">
            <a:noFill/>
            <a:miter lim="800000"/>
            <a:headEnd/>
            <a:tailEnd/>
          </a:ln>
        </p:spPr>
        <p:txBody>
          <a:bodyPr wrap="square">
            <a:spAutoFit/>
          </a:bodyPr>
          <a:lstStyle/>
          <a:p>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hoàng</a:t>
            </a:r>
            <a:endParaRPr lang="en-US" dirty="0">
              <a:latin typeface="Times New Roman" panose="02020603050405020304" pitchFamily="18" charset="0"/>
              <a:cs typeface="Times New Roman" panose="02020603050405020304" pitchFamily="18" charset="0"/>
            </a:endParaRPr>
          </a:p>
        </p:txBody>
      </p:sp>
      <p:pic>
        <p:nvPicPr>
          <p:cNvPr id="11" name="Picture 10" descr="bnn_1299750095_ga thit.jpg"/>
          <p:cNvPicPr>
            <a:picLocks noChangeAspect="1"/>
          </p:cNvPicPr>
          <p:nvPr/>
        </p:nvPicPr>
        <p:blipFill>
          <a:blip r:embed="rId7"/>
          <a:stretch>
            <a:fillRect/>
          </a:stretch>
        </p:blipFill>
        <p:spPr>
          <a:xfrm>
            <a:off x="1229917" y="497219"/>
            <a:ext cx="2327672" cy="18660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3" name="Straight Arrow Connector 12"/>
          <p:cNvCxnSpPr/>
          <p:nvPr/>
        </p:nvCxnSpPr>
        <p:spPr>
          <a:xfrm flipV="1">
            <a:off x="5657850" y="1543050"/>
            <a:ext cx="285750" cy="34290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5829300" y="3257550"/>
            <a:ext cx="366713" cy="286941"/>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noChangeShapeType="1"/>
          </p:cNvCxnSpPr>
          <p:nvPr/>
        </p:nvCxnSpPr>
        <p:spPr bwMode="auto">
          <a:xfrm flipH="1" flipV="1">
            <a:off x="3571875" y="1593056"/>
            <a:ext cx="130969" cy="329804"/>
          </a:xfrm>
          <a:prstGeom prst="straightConnector1">
            <a:avLst/>
          </a:prstGeom>
          <a:noFill/>
          <a:ln w="57150" algn="ctr">
            <a:solidFill>
              <a:schemeClr val="tx1"/>
            </a:solidFill>
            <a:round/>
            <a:headEnd/>
            <a:tailEnd type="arrow" w="med" len="med"/>
          </a:ln>
          <a:effectLst>
            <a:outerShdw dist="23000" dir="5400000" rotWithShape="0">
              <a:srgbClr val="000000">
                <a:alpha val="34999"/>
              </a:srgbClr>
            </a:outerShdw>
          </a:effectLst>
        </p:spPr>
      </p:cxnSp>
      <p:cxnSp>
        <p:nvCxnSpPr>
          <p:cNvPr id="21" name="Straight Arrow Connector 20"/>
          <p:cNvCxnSpPr>
            <a:cxnSpLocks noChangeShapeType="1"/>
          </p:cNvCxnSpPr>
          <p:nvPr/>
        </p:nvCxnSpPr>
        <p:spPr bwMode="auto">
          <a:xfrm flipH="1">
            <a:off x="2782491" y="3036094"/>
            <a:ext cx="914400" cy="514350"/>
          </a:xfrm>
          <a:prstGeom prst="straightConnector1">
            <a:avLst/>
          </a:prstGeom>
          <a:noFill/>
          <a:ln w="57150" algn="ctr">
            <a:solidFill>
              <a:schemeClr val="tx1"/>
            </a:solidFill>
            <a:round/>
            <a:headEnd/>
            <a:tailEnd type="arrow" w="med" len="med"/>
          </a:ln>
          <a:effectLst>
            <a:outerShdw dist="23000" dir="5400000" rotWithShape="0">
              <a:srgbClr val="000000">
                <a:alpha val="34999"/>
              </a:srgbClr>
            </a:outerShdw>
          </a:effectLst>
        </p:spPr>
      </p:cxnSp>
      <p:sp>
        <p:nvSpPr>
          <p:cNvPr id="47120" name="WordArt 16"/>
          <p:cNvSpPr>
            <a:spLocks noChangeArrowheads="1" noChangeShapeType="1" noTextEdit="1"/>
          </p:cNvSpPr>
          <p:nvPr/>
        </p:nvSpPr>
        <p:spPr bwMode="auto">
          <a:xfrm>
            <a:off x="2971800" y="58341"/>
            <a:ext cx="4457700" cy="241697"/>
          </a:xfrm>
          <a:prstGeom prst="rect">
            <a:avLst/>
          </a:prstGeom>
        </p:spPr>
        <p:txBody>
          <a:bodyPr wrap="none" fromWordArt="1">
            <a:prstTxWarp prst="textPlain">
              <a:avLst>
                <a:gd name="adj" fmla="val 50000"/>
              </a:avLst>
            </a:prstTxWarp>
          </a:bodyPr>
          <a:lstStyle/>
          <a:p>
            <a:pPr algn="ctr"/>
            <a:r>
              <a:rPr lang="en-US" sz="2700" kern="10">
                <a:ln w="9525">
                  <a:solidFill>
                    <a:srgbClr val="800000"/>
                  </a:solidFill>
                  <a:round/>
                  <a:headEnd/>
                  <a:tailEnd/>
                </a:ln>
                <a:solidFill>
                  <a:srgbClr val="80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ĐỘT BIẾN GEN</a:t>
            </a:r>
          </a:p>
        </p:txBody>
      </p:sp>
    </p:spTree>
    <p:extLst>
      <p:ext uri="{BB962C8B-B14F-4D97-AF65-F5344CB8AC3E}">
        <p14:creationId xmlns:p14="http://schemas.microsoft.com/office/powerpoint/2010/main" val="6510803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20px-Yellow_mustard_flower.jpg"/>
          <p:cNvPicPr>
            <a:picLocks noGrp="1" noChangeAspect="1"/>
          </p:cNvPicPr>
          <p:nvPr>
            <p:ph idx="4294967295"/>
          </p:nvPr>
        </p:nvPicPr>
        <p:blipFill>
          <a:blip r:embed="rId2"/>
          <a:stretch>
            <a:fillRect/>
          </a:stretch>
        </p:blipFill>
        <p:spPr>
          <a:xfrm>
            <a:off x="3600451" y="2857500"/>
            <a:ext cx="2137172" cy="1771650"/>
          </a:xfrm>
          <a:ln w="38100" cap="sq">
            <a:solidFill>
              <a:srgbClr val="000000"/>
            </a:solidFill>
          </a:ln>
          <a:effectLst>
            <a:outerShdw blurRad="50800" dist="38100" dir="2700000" algn="tl" rotWithShape="0">
              <a:srgbClr val="000000">
                <a:alpha val="43000"/>
              </a:srgbClr>
            </a:outerShdw>
          </a:effectLst>
        </p:spPr>
      </p:pic>
      <p:pic>
        <p:nvPicPr>
          <p:cNvPr id="7" name="Picture 6" descr="1335427748_suplotrang.jpg"/>
          <p:cNvPicPr>
            <a:picLocks noChangeAspect="1"/>
          </p:cNvPicPr>
          <p:nvPr/>
        </p:nvPicPr>
        <p:blipFill>
          <a:blip r:embed="rId3"/>
          <a:stretch>
            <a:fillRect/>
          </a:stretch>
        </p:blipFill>
        <p:spPr>
          <a:xfrm>
            <a:off x="1232296" y="1428750"/>
            <a:ext cx="1544525" cy="13693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cabbage_bapcai.jpg"/>
          <p:cNvPicPr>
            <a:picLocks noChangeAspect="1"/>
          </p:cNvPicPr>
          <p:nvPr/>
        </p:nvPicPr>
        <p:blipFill>
          <a:blip r:embed="rId4"/>
          <a:stretch>
            <a:fillRect/>
          </a:stretch>
        </p:blipFill>
        <p:spPr>
          <a:xfrm>
            <a:off x="6243296" y="3046809"/>
            <a:ext cx="1601732" cy="1657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cai-xoan.jpg"/>
          <p:cNvPicPr>
            <a:picLocks noChangeAspect="1"/>
          </p:cNvPicPr>
          <p:nvPr/>
        </p:nvPicPr>
        <p:blipFill>
          <a:blip r:embed="rId5"/>
          <a:stretch>
            <a:fillRect/>
          </a:stretch>
        </p:blipFill>
        <p:spPr>
          <a:xfrm>
            <a:off x="6254353" y="1031082"/>
            <a:ext cx="1593242" cy="15018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phong-ung-thu-tien-liet-tuyen-an-nhieu-sup-lo-xanh-cfc5.jpg"/>
          <p:cNvPicPr>
            <a:picLocks noChangeAspect="1"/>
          </p:cNvPicPr>
          <p:nvPr/>
        </p:nvPicPr>
        <p:blipFill>
          <a:blip r:embed="rId6"/>
          <a:stretch>
            <a:fillRect/>
          </a:stretch>
        </p:blipFill>
        <p:spPr>
          <a:xfrm>
            <a:off x="1463278" y="3296840"/>
            <a:ext cx="1657350" cy="13629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raucu8.jpg"/>
          <p:cNvPicPr>
            <a:picLocks noChangeAspect="1"/>
          </p:cNvPicPr>
          <p:nvPr/>
        </p:nvPicPr>
        <p:blipFill>
          <a:blip r:embed="rId7"/>
          <a:stretch>
            <a:fillRect/>
          </a:stretch>
        </p:blipFill>
        <p:spPr>
          <a:xfrm>
            <a:off x="4308872" y="556022"/>
            <a:ext cx="1863716" cy="13998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su-hao-fc034.jpg"/>
          <p:cNvPicPr>
            <a:picLocks noChangeAspect="1"/>
          </p:cNvPicPr>
          <p:nvPr/>
        </p:nvPicPr>
        <p:blipFill>
          <a:blip r:embed="rId8"/>
          <a:stretch>
            <a:fillRect/>
          </a:stretch>
        </p:blipFill>
        <p:spPr>
          <a:xfrm>
            <a:off x="2626519" y="498872"/>
            <a:ext cx="1485900" cy="14264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a:spLocks noChangeArrowheads="1"/>
          </p:cNvSpPr>
          <p:nvPr/>
        </p:nvSpPr>
        <p:spPr bwMode="auto">
          <a:xfrm>
            <a:off x="3714750" y="4743450"/>
            <a:ext cx="2171700" cy="369332"/>
          </a:xfrm>
          <a:prstGeom prst="rect">
            <a:avLst/>
          </a:prstGeom>
          <a:noFill/>
          <a:ln w="9525">
            <a:noFill/>
            <a:miter lim="800000"/>
            <a:headEnd/>
            <a:tailEnd/>
          </a:ln>
        </p:spPr>
        <p:txBody>
          <a:bodyPr>
            <a:spAutoFit/>
          </a:bodyPr>
          <a:lstStyle/>
          <a:p>
            <a:r>
              <a:rPr lang="en-US">
                <a:latin typeface="Times New Roman" panose="02020603050405020304" pitchFamily="18" charset="0"/>
                <a:cs typeface="Times New Roman" panose="02020603050405020304" pitchFamily="18" charset="0"/>
              </a:rPr>
              <a:t>Mù tạc hoang dại</a:t>
            </a:r>
          </a:p>
        </p:txBody>
      </p:sp>
      <p:sp>
        <p:nvSpPr>
          <p:cNvPr id="14" name="TextBox 13"/>
          <p:cNvSpPr txBox="1">
            <a:spLocks noChangeArrowheads="1"/>
          </p:cNvSpPr>
          <p:nvPr/>
        </p:nvSpPr>
        <p:spPr bwMode="auto">
          <a:xfrm>
            <a:off x="1632347" y="4700588"/>
            <a:ext cx="2171700" cy="369332"/>
          </a:xfrm>
          <a:prstGeom prst="rect">
            <a:avLst/>
          </a:prstGeom>
          <a:noFill/>
          <a:ln w="9525">
            <a:noFill/>
            <a:miter lim="800000"/>
            <a:headEnd/>
            <a:tailEnd/>
          </a:ln>
        </p:spPr>
        <p:txBody>
          <a:bodyPr>
            <a:spAutoFit/>
          </a:bodyPr>
          <a:lstStyle/>
          <a:p>
            <a:r>
              <a:rPr lang="en-US">
                <a:latin typeface="Times New Roman" panose="02020603050405020304" pitchFamily="18" charset="0"/>
                <a:cs typeface="Times New Roman" panose="02020603050405020304" pitchFamily="18" charset="0"/>
              </a:rPr>
              <a:t>Súp lơ xanh</a:t>
            </a:r>
          </a:p>
        </p:txBody>
      </p:sp>
      <p:sp>
        <p:nvSpPr>
          <p:cNvPr id="15" name="TextBox 14"/>
          <p:cNvSpPr txBox="1">
            <a:spLocks noChangeArrowheads="1"/>
          </p:cNvSpPr>
          <p:nvPr/>
        </p:nvSpPr>
        <p:spPr bwMode="auto">
          <a:xfrm>
            <a:off x="1350169" y="2850356"/>
            <a:ext cx="1771650" cy="369332"/>
          </a:xfrm>
          <a:prstGeom prst="rect">
            <a:avLst/>
          </a:prstGeom>
          <a:noFill/>
          <a:ln w="9525">
            <a:noFill/>
            <a:miter lim="800000"/>
            <a:headEnd/>
            <a:tailEnd/>
          </a:ln>
        </p:spPr>
        <p:txBody>
          <a:bodyPr>
            <a:spAutoFit/>
          </a:bodyPr>
          <a:lstStyle/>
          <a:p>
            <a:r>
              <a:rPr lang="en-US">
                <a:latin typeface="Times New Roman" panose="02020603050405020304" pitchFamily="18" charset="0"/>
                <a:cs typeface="Times New Roman" panose="02020603050405020304" pitchFamily="18" charset="0"/>
              </a:rPr>
              <a:t>Súp lơ trắng</a:t>
            </a:r>
          </a:p>
        </p:txBody>
      </p:sp>
      <p:sp>
        <p:nvSpPr>
          <p:cNvPr id="16" name="TextBox 15"/>
          <p:cNvSpPr txBox="1">
            <a:spLocks noChangeArrowheads="1"/>
          </p:cNvSpPr>
          <p:nvPr/>
        </p:nvSpPr>
        <p:spPr bwMode="auto">
          <a:xfrm>
            <a:off x="4343400" y="1943100"/>
            <a:ext cx="1828800" cy="369332"/>
          </a:xfrm>
          <a:prstGeom prst="rect">
            <a:avLst/>
          </a:prstGeom>
          <a:noFill/>
          <a:ln w="9525">
            <a:noFill/>
            <a:miter lim="800000"/>
            <a:headEnd/>
            <a:tailEnd/>
          </a:ln>
        </p:spPr>
        <p:txBody>
          <a:bodyPr>
            <a:spAutoFit/>
          </a:bodyPr>
          <a:lstStyle/>
          <a:p>
            <a:pPr algn="ctr"/>
            <a:r>
              <a:rPr lang="en-US">
                <a:latin typeface="Times New Roman" panose="02020603050405020304" pitchFamily="18" charset="0"/>
                <a:cs typeface="Times New Roman" panose="02020603050405020304" pitchFamily="18" charset="0"/>
              </a:rPr>
              <a:t>Cải Bruxen</a:t>
            </a:r>
          </a:p>
        </p:txBody>
      </p:sp>
      <p:sp>
        <p:nvSpPr>
          <p:cNvPr id="17" name="TextBox 16"/>
          <p:cNvSpPr txBox="1">
            <a:spLocks noChangeArrowheads="1"/>
          </p:cNvSpPr>
          <p:nvPr/>
        </p:nvSpPr>
        <p:spPr bwMode="auto">
          <a:xfrm>
            <a:off x="3086100" y="1943100"/>
            <a:ext cx="1428750" cy="369332"/>
          </a:xfrm>
          <a:prstGeom prst="rect">
            <a:avLst/>
          </a:prstGeom>
          <a:noFill/>
          <a:ln w="9525">
            <a:noFill/>
            <a:miter lim="800000"/>
            <a:headEnd/>
            <a:tailEnd/>
          </a:ln>
        </p:spPr>
        <p:txBody>
          <a:bodyPr>
            <a:spAutoFit/>
          </a:bodyPr>
          <a:lstStyle/>
          <a:p>
            <a:r>
              <a:rPr lang="en-US">
                <a:latin typeface="Times New Roman" panose="02020603050405020304" pitchFamily="18" charset="0"/>
                <a:cs typeface="Times New Roman" panose="02020603050405020304" pitchFamily="18" charset="0"/>
              </a:rPr>
              <a:t>Su hào</a:t>
            </a:r>
          </a:p>
        </p:txBody>
      </p:sp>
      <p:sp>
        <p:nvSpPr>
          <p:cNvPr id="18" name="TextBox 17"/>
          <p:cNvSpPr txBox="1">
            <a:spLocks noChangeArrowheads="1"/>
          </p:cNvSpPr>
          <p:nvPr/>
        </p:nvSpPr>
        <p:spPr bwMode="auto">
          <a:xfrm>
            <a:off x="6572250" y="2600325"/>
            <a:ext cx="1428750" cy="369332"/>
          </a:xfrm>
          <a:prstGeom prst="rect">
            <a:avLst/>
          </a:prstGeom>
          <a:noFill/>
          <a:ln w="9525">
            <a:noFill/>
            <a:miter lim="800000"/>
            <a:headEnd/>
            <a:tailEnd/>
          </a:ln>
        </p:spPr>
        <p:txBody>
          <a:bodyPr>
            <a:spAutoFit/>
          </a:bodyPr>
          <a:lstStyle/>
          <a:p>
            <a:r>
              <a:rPr lang="en-US">
                <a:latin typeface="Times New Roman" panose="02020603050405020304" pitchFamily="18" charset="0"/>
                <a:cs typeface="Times New Roman" panose="02020603050405020304" pitchFamily="18" charset="0"/>
              </a:rPr>
              <a:t>Cải xoăn</a:t>
            </a:r>
          </a:p>
        </p:txBody>
      </p:sp>
      <p:sp>
        <p:nvSpPr>
          <p:cNvPr id="19" name="TextBox 18"/>
          <p:cNvSpPr txBox="1">
            <a:spLocks noChangeArrowheads="1"/>
          </p:cNvSpPr>
          <p:nvPr/>
        </p:nvSpPr>
        <p:spPr bwMode="auto">
          <a:xfrm>
            <a:off x="6629400" y="4768454"/>
            <a:ext cx="1028700" cy="369332"/>
          </a:xfrm>
          <a:prstGeom prst="rect">
            <a:avLst/>
          </a:prstGeom>
          <a:noFill/>
          <a:ln w="9525">
            <a:noFill/>
            <a:miter lim="800000"/>
            <a:headEnd/>
            <a:tailEnd/>
          </a:ln>
        </p:spPr>
        <p:txBody>
          <a:bodyPr>
            <a:spAutoFit/>
          </a:bodyPr>
          <a:lstStyle/>
          <a:p>
            <a:r>
              <a:rPr lang="en-US">
                <a:latin typeface="Times New Roman" panose="02020603050405020304" pitchFamily="18" charset="0"/>
                <a:cs typeface="Times New Roman" panose="02020603050405020304" pitchFamily="18" charset="0"/>
              </a:rPr>
              <a:t>Bắp cải</a:t>
            </a:r>
          </a:p>
        </p:txBody>
      </p:sp>
      <p:sp>
        <p:nvSpPr>
          <p:cNvPr id="50192" name="Line 16"/>
          <p:cNvSpPr>
            <a:spLocks noChangeShapeType="1"/>
          </p:cNvSpPr>
          <p:nvPr/>
        </p:nvSpPr>
        <p:spPr bwMode="auto">
          <a:xfrm flipV="1">
            <a:off x="5086350" y="2228850"/>
            <a:ext cx="0" cy="571500"/>
          </a:xfrm>
          <a:prstGeom prst="line">
            <a:avLst/>
          </a:prstGeom>
          <a:noFill/>
          <a:ln w="28575">
            <a:solidFill>
              <a:schemeClr val="tx1"/>
            </a:solidFill>
            <a:round/>
            <a:headEnd/>
            <a:tailEnd type="triangle" w="med" len="med"/>
          </a:ln>
          <a:effectLst/>
        </p:spPr>
        <p:txBody>
          <a:bodyPr/>
          <a:lstStyle/>
          <a:p>
            <a:endParaRPr lang="en-US" sz="1350">
              <a:latin typeface="Times New Roman" panose="02020603050405020304" pitchFamily="18" charset="0"/>
              <a:cs typeface="Times New Roman" panose="02020603050405020304" pitchFamily="18" charset="0"/>
            </a:endParaRPr>
          </a:p>
        </p:txBody>
      </p:sp>
      <p:sp>
        <p:nvSpPr>
          <p:cNvPr id="50193" name="Line 17"/>
          <p:cNvSpPr>
            <a:spLocks noChangeShapeType="1"/>
          </p:cNvSpPr>
          <p:nvPr/>
        </p:nvSpPr>
        <p:spPr bwMode="auto">
          <a:xfrm flipH="1" flipV="1">
            <a:off x="3771900" y="2286000"/>
            <a:ext cx="228600" cy="457200"/>
          </a:xfrm>
          <a:prstGeom prst="line">
            <a:avLst/>
          </a:prstGeom>
          <a:noFill/>
          <a:ln w="28575">
            <a:solidFill>
              <a:schemeClr val="tx1"/>
            </a:solidFill>
            <a:round/>
            <a:headEnd/>
            <a:tailEnd type="triangle" w="med" len="med"/>
          </a:ln>
          <a:effectLst/>
        </p:spPr>
        <p:txBody>
          <a:bodyPr/>
          <a:lstStyle/>
          <a:p>
            <a:endParaRPr lang="en-US" sz="1350">
              <a:latin typeface="Times New Roman" panose="02020603050405020304" pitchFamily="18" charset="0"/>
              <a:cs typeface="Times New Roman" panose="02020603050405020304" pitchFamily="18" charset="0"/>
            </a:endParaRPr>
          </a:p>
        </p:txBody>
      </p:sp>
      <p:sp>
        <p:nvSpPr>
          <p:cNvPr id="50194" name="Line 18"/>
          <p:cNvSpPr>
            <a:spLocks noChangeShapeType="1"/>
          </p:cNvSpPr>
          <p:nvPr/>
        </p:nvSpPr>
        <p:spPr bwMode="auto">
          <a:xfrm flipH="1" flipV="1">
            <a:off x="2778919" y="2353866"/>
            <a:ext cx="800100" cy="457200"/>
          </a:xfrm>
          <a:prstGeom prst="line">
            <a:avLst/>
          </a:prstGeom>
          <a:noFill/>
          <a:ln w="28575">
            <a:solidFill>
              <a:schemeClr val="tx1"/>
            </a:solidFill>
            <a:round/>
            <a:headEnd/>
            <a:tailEnd type="triangle" w="med" len="med"/>
          </a:ln>
          <a:effectLst/>
        </p:spPr>
        <p:txBody>
          <a:bodyPr/>
          <a:lstStyle/>
          <a:p>
            <a:endParaRPr lang="en-US" sz="1350">
              <a:latin typeface="Times New Roman" panose="02020603050405020304" pitchFamily="18" charset="0"/>
              <a:cs typeface="Times New Roman" panose="02020603050405020304" pitchFamily="18" charset="0"/>
            </a:endParaRPr>
          </a:p>
        </p:txBody>
      </p:sp>
      <p:sp>
        <p:nvSpPr>
          <p:cNvPr id="50195" name="Line 19"/>
          <p:cNvSpPr>
            <a:spLocks noChangeShapeType="1"/>
          </p:cNvSpPr>
          <p:nvPr/>
        </p:nvSpPr>
        <p:spPr bwMode="auto">
          <a:xfrm flipH="1">
            <a:off x="3178969" y="3986213"/>
            <a:ext cx="342900" cy="0"/>
          </a:xfrm>
          <a:prstGeom prst="line">
            <a:avLst/>
          </a:prstGeom>
          <a:noFill/>
          <a:ln w="28575">
            <a:solidFill>
              <a:schemeClr val="tx1"/>
            </a:solidFill>
            <a:round/>
            <a:headEnd/>
            <a:tailEnd type="triangle" w="med" len="med"/>
          </a:ln>
          <a:effectLst/>
        </p:spPr>
        <p:txBody>
          <a:bodyPr/>
          <a:lstStyle/>
          <a:p>
            <a:endParaRPr lang="en-US" sz="1350">
              <a:latin typeface="Times New Roman" panose="02020603050405020304" pitchFamily="18" charset="0"/>
              <a:cs typeface="Times New Roman" panose="02020603050405020304" pitchFamily="18" charset="0"/>
            </a:endParaRPr>
          </a:p>
        </p:txBody>
      </p:sp>
      <p:sp>
        <p:nvSpPr>
          <p:cNvPr id="50196" name="Line 20"/>
          <p:cNvSpPr>
            <a:spLocks noChangeShapeType="1"/>
          </p:cNvSpPr>
          <p:nvPr/>
        </p:nvSpPr>
        <p:spPr bwMode="auto">
          <a:xfrm flipV="1">
            <a:off x="5829300" y="2400300"/>
            <a:ext cx="628650" cy="400050"/>
          </a:xfrm>
          <a:prstGeom prst="line">
            <a:avLst/>
          </a:prstGeom>
          <a:noFill/>
          <a:ln w="28575">
            <a:solidFill>
              <a:schemeClr val="tx1"/>
            </a:solidFill>
            <a:round/>
            <a:headEnd/>
            <a:tailEnd type="triangle" w="med" len="med"/>
          </a:ln>
          <a:effectLst/>
        </p:spPr>
        <p:txBody>
          <a:bodyPr/>
          <a:lstStyle/>
          <a:p>
            <a:endParaRPr lang="en-US" sz="1350">
              <a:latin typeface="Times New Roman" panose="02020603050405020304" pitchFamily="18" charset="0"/>
              <a:cs typeface="Times New Roman" panose="02020603050405020304" pitchFamily="18" charset="0"/>
            </a:endParaRPr>
          </a:p>
        </p:txBody>
      </p:sp>
      <p:sp>
        <p:nvSpPr>
          <p:cNvPr id="50197" name="Line 21"/>
          <p:cNvSpPr>
            <a:spLocks noChangeShapeType="1"/>
          </p:cNvSpPr>
          <p:nvPr/>
        </p:nvSpPr>
        <p:spPr bwMode="auto">
          <a:xfrm>
            <a:off x="5772150" y="4000500"/>
            <a:ext cx="400050" cy="0"/>
          </a:xfrm>
          <a:prstGeom prst="line">
            <a:avLst/>
          </a:prstGeom>
          <a:noFill/>
          <a:ln w="28575">
            <a:solidFill>
              <a:schemeClr val="tx1"/>
            </a:solidFill>
            <a:round/>
            <a:headEnd/>
            <a:tailEnd type="triangle" w="med" len="med"/>
          </a:ln>
          <a:effectLst/>
        </p:spPr>
        <p:txBody>
          <a:bodyPr/>
          <a:lstStyle/>
          <a:p>
            <a:endParaRPr lang="en-US" sz="13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62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himtrong"/>
          <p:cNvPicPr>
            <a:picLocks noChangeAspect="1" noChangeArrowheads="1"/>
          </p:cNvPicPr>
          <p:nvPr/>
        </p:nvPicPr>
        <p:blipFill>
          <a:blip r:embed="rId2"/>
          <a:srcRect/>
          <a:stretch>
            <a:fillRect/>
          </a:stretch>
        </p:blipFill>
        <p:spPr bwMode="auto">
          <a:xfrm>
            <a:off x="1314450" y="571500"/>
            <a:ext cx="2400300" cy="1271588"/>
          </a:xfrm>
          <a:prstGeom prst="rect">
            <a:avLst/>
          </a:prstGeom>
          <a:noFill/>
        </p:spPr>
      </p:pic>
      <p:grpSp>
        <p:nvGrpSpPr>
          <p:cNvPr id="2" name="Group 3"/>
          <p:cNvGrpSpPr>
            <a:grpSpLocks/>
          </p:cNvGrpSpPr>
          <p:nvPr/>
        </p:nvGrpSpPr>
        <p:grpSpPr bwMode="auto">
          <a:xfrm>
            <a:off x="2057400" y="2447925"/>
            <a:ext cx="5943600" cy="2695575"/>
            <a:chOff x="768" y="1344"/>
            <a:chExt cx="4992" cy="2976"/>
          </a:xfrm>
        </p:grpSpPr>
        <p:graphicFrame>
          <p:nvGraphicFramePr>
            <p:cNvPr id="51204" name="Object 4"/>
            <p:cNvGraphicFramePr>
              <a:graphicFrameLocks noChangeAspect="1"/>
            </p:cNvGraphicFramePr>
            <p:nvPr/>
          </p:nvGraphicFramePr>
          <p:xfrm>
            <a:off x="768" y="1344"/>
            <a:ext cx="4992" cy="2976"/>
          </p:xfrm>
          <a:graphic>
            <a:graphicData uri="http://schemas.openxmlformats.org/presentationml/2006/ole">
              <mc:AlternateContent xmlns:mc="http://schemas.openxmlformats.org/markup-compatibility/2006">
                <mc:Choice xmlns:v="urn:schemas-microsoft-com:vml" Requires="v">
                  <p:oleObj name="Image" r:id="rId3" imgW="5536508" imgH="4215873" progId="">
                    <p:embed/>
                  </p:oleObj>
                </mc:Choice>
                <mc:Fallback>
                  <p:oleObj name="Image" r:id="rId3" imgW="5536508" imgH="4215873" progId="">
                    <p:embed/>
                    <p:pic>
                      <p:nvPicPr>
                        <p:cNvPr id="5120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1344"/>
                          <a:ext cx="4992" cy="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5"/>
            <p:cNvGrpSpPr>
              <a:grpSpLocks/>
            </p:cNvGrpSpPr>
            <p:nvPr/>
          </p:nvGrpSpPr>
          <p:grpSpPr bwMode="auto">
            <a:xfrm>
              <a:off x="1392" y="1692"/>
              <a:ext cx="4080" cy="2460"/>
              <a:chOff x="1392" y="1692"/>
              <a:chExt cx="4080" cy="2460"/>
            </a:xfrm>
          </p:grpSpPr>
          <p:graphicFrame>
            <p:nvGraphicFramePr>
              <p:cNvPr id="51206" name="Object 6"/>
              <p:cNvGraphicFramePr>
                <a:graphicFrameLocks noChangeAspect="1"/>
              </p:cNvGraphicFramePr>
              <p:nvPr/>
            </p:nvGraphicFramePr>
            <p:xfrm>
              <a:off x="3312" y="3264"/>
              <a:ext cx="558" cy="888"/>
            </p:xfrm>
            <a:graphic>
              <a:graphicData uri="http://schemas.openxmlformats.org/presentationml/2006/ole">
                <mc:AlternateContent xmlns:mc="http://schemas.openxmlformats.org/markup-compatibility/2006">
                  <mc:Choice xmlns:v="urn:schemas-microsoft-com:vml" Requires="v">
                    <p:oleObj name="Photo Editor Photo" r:id="rId5" imgW="885949" imgH="1409897" progId="">
                      <p:embed/>
                    </p:oleObj>
                  </mc:Choice>
                  <mc:Fallback>
                    <p:oleObj name="Photo Editor Photo" r:id="rId5" imgW="885949" imgH="1409897" progId="">
                      <p:embed/>
                      <p:pic>
                        <p:nvPicPr>
                          <p:cNvPr id="512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2" y="3264"/>
                            <a:ext cx="558" cy="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2496" y="2352"/>
              <a:ext cx="1152" cy="762"/>
            </p:xfrm>
            <a:graphic>
              <a:graphicData uri="http://schemas.openxmlformats.org/presentationml/2006/ole">
                <mc:AlternateContent xmlns:mc="http://schemas.openxmlformats.org/markup-compatibility/2006">
                  <mc:Choice xmlns:v="urn:schemas-microsoft-com:vml" Requires="v">
                    <p:oleObj name="Photo Editor Photo" r:id="rId7" imgW="1828571" imgH="1209524" progId="">
                      <p:embed/>
                    </p:oleObj>
                  </mc:Choice>
                  <mc:Fallback>
                    <p:oleObj name="Photo Editor Photo" r:id="rId7" imgW="1828571" imgH="1209524" progId="">
                      <p:embed/>
                      <p:pic>
                        <p:nvPicPr>
                          <p:cNvPr id="5120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6" y="2352"/>
                            <a:ext cx="1152" cy="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8" name="Object 8"/>
              <p:cNvGraphicFramePr>
                <a:graphicFrameLocks noChangeAspect="1"/>
              </p:cNvGraphicFramePr>
              <p:nvPr/>
            </p:nvGraphicFramePr>
            <p:xfrm>
              <a:off x="1392" y="2388"/>
              <a:ext cx="624" cy="780"/>
            </p:xfrm>
            <a:graphic>
              <a:graphicData uri="http://schemas.openxmlformats.org/presentationml/2006/ole">
                <mc:AlternateContent xmlns:mc="http://schemas.openxmlformats.org/markup-compatibility/2006">
                  <mc:Choice xmlns:v="urn:schemas-microsoft-com:vml" Requires="v">
                    <p:oleObj name="Photo Editor Photo" r:id="rId9" imgW="990738" imgH="1238423" progId="">
                      <p:embed/>
                    </p:oleObj>
                  </mc:Choice>
                  <mc:Fallback>
                    <p:oleObj name="Photo Editor Photo" r:id="rId9" imgW="990738" imgH="1238423" progId="">
                      <p:embed/>
                      <p:pic>
                        <p:nvPicPr>
                          <p:cNvPr id="51208"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2" y="2388"/>
                            <a:ext cx="624" cy="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9" name="Object 9"/>
              <p:cNvGraphicFramePr>
                <a:graphicFrameLocks noChangeAspect="1"/>
              </p:cNvGraphicFramePr>
              <p:nvPr/>
            </p:nvGraphicFramePr>
            <p:xfrm>
              <a:off x="3696" y="2814"/>
              <a:ext cx="1152" cy="450"/>
            </p:xfrm>
            <a:graphic>
              <a:graphicData uri="http://schemas.openxmlformats.org/presentationml/2006/ole">
                <mc:AlternateContent xmlns:mc="http://schemas.openxmlformats.org/markup-compatibility/2006">
                  <mc:Choice xmlns:v="urn:schemas-microsoft-com:vml" Requires="v">
                    <p:oleObj name="Photo Editor Photo" r:id="rId11" imgW="1828571" imgH="714286" progId="">
                      <p:embed/>
                    </p:oleObj>
                  </mc:Choice>
                  <mc:Fallback>
                    <p:oleObj name="Photo Editor Photo" r:id="rId11" imgW="1828571" imgH="714286" progId="">
                      <p:embed/>
                      <p:pic>
                        <p:nvPicPr>
                          <p:cNvPr id="51209"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96" y="2814"/>
                            <a:ext cx="1152"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0" name="Object 10"/>
              <p:cNvGraphicFramePr>
                <a:graphicFrameLocks noChangeAspect="1"/>
              </p:cNvGraphicFramePr>
              <p:nvPr/>
            </p:nvGraphicFramePr>
            <p:xfrm>
              <a:off x="5028" y="2190"/>
              <a:ext cx="444" cy="642"/>
            </p:xfrm>
            <a:graphic>
              <a:graphicData uri="http://schemas.openxmlformats.org/presentationml/2006/ole">
                <mc:AlternateContent xmlns:mc="http://schemas.openxmlformats.org/markup-compatibility/2006">
                  <mc:Choice xmlns:v="urn:schemas-microsoft-com:vml" Requires="v">
                    <p:oleObj name="Photo Editor Photo" r:id="rId13" imgW="704948" imgH="1019048" progId="">
                      <p:embed/>
                    </p:oleObj>
                  </mc:Choice>
                  <mc:Fallback>
                    <p:oleObj name="Photo Editor Photo" r:id="rId13" imgW="704948" imgH="1019048" progId="">
                      <p:embed/>
                      <p:pic>
                        <p:nvPicPr>
                          <p:cNvPr id="5121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8" y="2190"/>
                            <a:ext cx="444"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1" name="Object 11"/>
              <p:cNvGraphicFramePr>
                <a:graphicFrameLocks noChangeAspect="1"/>
              </p:cNvGraphicFramePr>
              <p:nvPr/>
            </p:nvGraphicFramePr>
            <p:xfrm>
              <a:off x="2016" y="1692"/>
              <a:ext cx="552" cy="948"/>
            </p:xfrm>
            <a:graphic>
              <a:graphicData uri="http://schemas.openxmlformats.org/presentationml/2006/ole">
                <mc:AlternateContent xmlns:mc="http://schemas.openxmlformats.org/markup-compatibility/2006">
                  <mc:Choice xmlns:v="urn:schemas-microsoft-com:vml" Requires="v">
                    <p:oleObj name="Photo Editor Photo" r:id="rId15" imgW="876190" imgH="1504762" progId="">
                      <p:embed/>
                    </p:oleObj>
                  </mc:Choice>
                  <mc:Fallback>
                    <p:oleObj name="Photo Editor Photo" r:id="rId15" imgW="876190" imgH="1504762" progId="">
                      <p:embed/>
                      <p:pic>
                        <p:nvPicPr>
                          <p:cNvPr id="51211"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16" y="1692"/>
                            <a:ext cx="552" cy="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51212" name="Line 12"/>
          <p:cNvSpPr>
            <a:spLocks noChangeShapeType="1"/>
          </p:cNvSpPr>
          <p:nvPr/>
        </p:nvSpPr>
        <p:spPr bwMode="auto">
          <a:xfrm flipH="1">
            <a:off x="3200400" y="971550"/>
            <a:ext cx="114300" cy="2628900"/>
          </a:xfrm>
          <a:prstGeom prst="line">
            <a:avLst/>
          </a:prstGeom>
          <a:noFill/>
          <a:ln w="12700" cap="sq">
            <a:solidFill>
              <a:schemeClr val="tx1"/>
            </a:solidFill>
            <a:round/>
            <a:headEnd type="none" w="sm" len="sm"/>
            <a:tailEnd type="none" w="sm" len="sm"/>
          </a:ln>
          <a:effectLst/>
        </p:spPr>
        <p:txBody>
          <a:bodyPr wrap="none"/>
          <a:lstStyle/>
          <a:p>
            <a:endParaRPr lang="en-US" sz="1350"/>
          </a:p>
        </p:txBody>
      </p:sp>
      <p:sp>
        <p:nvSpPr>
          <p:cNvPr id="51213" name="Line 13"/>
          <p:cNvSpPr>
            <a:spLocks noChangeShapeType="1"/>
          </p:cNvSpPr>
          <p:nvPr/>
        </p:nvSpPr>
        <p:spPr bwMode="auto">
          <a:xfrm>
            <a:off x="3371850" y="971550"/>
            <a:ext cx="571500" cy="1885950"/>
          </a:xfrm>
          <a:prstGeom prst="line">
            <a:avLst/>
          </a:prstGeom>
          <a:noFill/>
          <a:ln w="12700" cap="sq">
            <a:solidFill>
              <a:schemeClr val="tx1"/>
            </a:solidFill>
            <a:round/>
            <a:headEnd type="none" w="sm" len="sm"/>
            <a:tailEnd type="none" w="sm" len="sm"/>
          </a:ln>
          <a:effectLst/>
        </p:spPr>
        <p:txBody>
          <a:bodyPr wrap="none"/>
          <a:lstStyle/>
          <a:p>
            <a:endParaRPr lang="en-US" sz="1350"/>
          </a:p>
        </p:txBody>
      </p:sp>
      <p:sp>
        <p:nvSpPr>
          <p:cNvPr id="51214" name="Line 14"/>
          <p:cNvSpPr>
            <a:spLocks noChangeShapeType="1"/>
          </p:cNvSpPr>
          <p:nvPr/>
        </p:nvSpPr>
        <p:spPr bwMode="auto">
          <a:xfrm>
            <a:off x="3486150" y="914400"/>
            <a:ext cx="1600200" cy="2743200"/>
          </a:xfrm>
          <a:prstGeom prst="line">
            <a:avLst/>
          </a:prstGeom>
          <a:noFill/>
          <a:ln w="12700" cap="sq">
            <a:solidFill>
              <a:schemeClr val="tx1"/>
            </a:solidFill>
            <a:round/>
            <a:headEnd type="none" w="sm" len="sm"/>
            <a:tailEnd type="none" w="sm" len="sm"/>
          </a:ln>
          <a:effectLst/>
        </p:spPr>
        <p:txBody>
          <a:bodyPr wrap="none"/>
          <a:lstStyle/>
          <a:p>
            <a:endParaRPr lang="en-US" sz="1350"/>
          </a:p>
        </p:txBody>
      </p:sp>
      <p:sp>
        <p:nvSpPr>
          <p:cNvPr id="51215" name="Line 15"/>
          <p:cNvSpPr>
            <a:spLocks noChangeShapeType="1"/>
          </p:cNvSpPr>
          <p:nvPr/>
        </p:nvSpPr>
        <p:spPr bwMode="auto">
          <a:xfrm>
            <a:off x="3543300" y="914400"/>
            <a:ext cx="3829050" cy="2400300"/>
          </a:xfrm>
          <a:prstGeom prst="line">
            <a:avLst/>
          </a:prstGeom>
          <a:noFill/>
          <a:ln w="12700" cap="sq">
            <a:solidFill>
              <a:schemeClr val="tx1"/>
            </a:solidFill>
            <a:round/>
            <a:headEnd type="none" w="sm" len="sm"/>
            <a:tailEnd type="none" w="sm" len="sm"/>
          </a:ln>
          <a:effectLst/>
        </p:spPr>
        <p:txBody>
          <a:bodyPr wrap="none"/>
          <a:lstStyle/>
          <a:p>
            <a:endParaRPr lang="en-US" sz="1350"/>
          </a:p>
        </p:txBody>
      </p:sp>
      <p:sp>
        <p:nvSpPr>
          <p:cNvPr id="51217" name="AutoShape 17">
            <a:hlinkClick r:id="" action="ppaction://hlinkshowjump?jump=nextslide" highlightClick="1"/>
          </p:cNvPr>
          <p:cNvSpPr>
            <a:spLocks noChangeArrowheads="1"/>
          </p:cNvSpPr>
          <p:nvPr/>
        </p:nvSpPr>
        <p:spPr bwMode="auto">
          <a:xfrm>
            <a:off x="6858000" y="800100"/>
            <a:ext cx="571500" cy="457200"/>
          </a:xfrm>
          <a:prstGeom prst="actionButtonForwardNext">
            <a:avLst/>
          </a:prstGeom>
          <a:solidFill>
            <a:schemeClr val="accent1"/>
          </a:solidFill>
          <a:ln w="9525">
            <a:noFill/>
            <a:miter lim="800000"/>
            <a:headEnd/>
            <a:tailEnd/>
          </a:ln>
          <a:effectLst/>
        </p:spPr>
        <p:txBody>
          <a:bodyPr wrap="none" anchor="ctr"/>
          <a:lstStyle/>
          <a:p>
            <a:endParaRPr lang="en-US" sz="1350"/>
          </a:p>
        </p:txBody>
      </p:sp>
    </p:spTree>
    <p:extLst>
      <p:ext uri="{BB962C8B-B14F-4D97-AF65-F5344CB8AC3E}">
        <p14:creationId xmlns:p14="http://schemas.microsoft.com/office/powerpoint/2010/main" val="11625034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04800" y="1828800"/>
            <a:ext cx="1066800" cy="61555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algn="ct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Đột biến gen</a:t>
            </a:r>
          </a:p>
        </p:txBody>
      </p:sp>
      <p:cxnSp>
        <p:nvCxnSpPr>
          <p:cNvPr id="6" name="Straight Arrow Connector 5"/>
          <p:cNvCxnSpPr>
            <a:endCxn id="8" idx="2"/>
          </p:cNvCxnSpPr>
          <p:nvPr/>
        </p:nvCxnSpPr>
        <p:spPr>
          <a:xfrm flipH="1" flipV="1">
            <a:off x="890588" y="718741"/>
            <a:ext cx="1" cy="1110059"/>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304800" y="103188"/>
            <a:ext cx="1171575" cy="61555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algn="ct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Đột biến điểm</a:t>
            </a:r>
          </a:p>
        </p:txBody>
      </p:sp>
      <p:cxnSp>
        <p:nvCxnSpPr>
          <p:cNvPr id="9" name="Straight Arrow Connector 8"/>
          <p:cNvCxnSpPr/>
          <p:nvPr/>
        </p:nvCxnSpPr>
        <p:spPr>
          <a:xfrm>
            <a:off x="1459675" y="285750"/>
            <a:ext cx="1447800" cy="0"/>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2905125" y="103188"/>
            <a:ext cx="3651250" cy="35394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Biến đổi liên quan đến 1 cặp Nu</a:t>
            </a:r>
          </a:p>
        </p:txBody>
      </p:sp>
      <p:sp>
        <p:nvSpPr>
          <p:cNvPr id="12" name="TextBox 11"/>
          <p:cNvSpPr txBox="1">
            <a:spLocks noChangeArrowheads="1"/>
          </p:cNvSpPr>
          <p:nvPr/>
        </p:nvSpPr>
        <p:spPr bwMode="auto">
          <a:xfrm>
            <a:off x="1981200" y="1200150"/>
            <a:ext cx="1138238" cy="3524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Các dạng</a:t>
            </a:r>
          </a:p>
        </p:txBody>
      </p:sp>
      <p:cxnSp>
        <p:nvCxnSpPr>
          <p:cNvPr id="13" name="Straight Arrow Connector 12"/>
          <p:cNvCxnSpPr>
            <a:endCxn id="12" idx="1"/>
          </p:cNvCxnSpPr>
          <p:nvPr/>
        </p:nvCxnSpPr>
        <p:spPr>
          <a:xfrm flipV="1">
            <a:off x="1371600" y="1376363"/>
            <a:ext cx="609600" cy="682625"/>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a:endCxn id="17" idx="1"/>
          </p:cNvCxnSpPr>
          <p:nvPr/>
        </p:nvCxnSpPr>
        <p:spPr>
          <a:xfrm flipV="1">
            <a:off x="3119438" y="720661"/>
            <a:ext cx="532605" cy="655702"/>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3652043" y="543689"/>
            <a:ext cx="2904331" cy="3539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Thay thế 1 cặp Nu</a:t>
            </a:r>
          </a:p>
        </p:txBody>
      </p:sp>
      <p:cxnSp>
        <p:nvCxnSpPr>
          <p:cNvPr id="29" name="Straight Arrow Connector 28"/>
          <p:cNvCxnSpPr/>
          <p:nvPr/>
        </p:nvCxnSpPr>
        <p:spPr>
          <a:xfrm flipV="1">
            <a:off x="3119438" y="1376362"/>
            <a:ext cx="574675" cy="10680"/>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3652042" y="1101725"/>
            <a:ext cx="2904331" cy="3539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Mất 1 cặp Nu</a:t>
            </a:r>
          </a:p>
        </p:txBody>
      </p:sp>
      <p:cxnSp>
        <p:nvCxnSpPr>
          <p:cNvPr id="33" name="Straight Arrow Connector 32"/>
          <p:cNvCxnSpPr>
            <a:endCxn id="35" idx="1"/>
          </p:cNvCxnSpPr>
          <p:nvPr/>
        </p:nvCxnSpPr>
        <p:spPr>
          <a:xfrm>
            <a:off x="3119438" y="1404644"/>
            <a:ext cx="532604" cy="348716"/>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3652042" y="1576388"/>
            <a:ext cx="2904331" cy="3539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Thêm 1 cặp Nu</a:t>
            </a:r>
          </a:p>
        </p:txBody>
      </p:sp>
      <p:cxnSp>
        <p:nvCxnSpPr>
          <p:cNvPr id="40" name="Straight Arrow Connector 39"/>
          <p:cNvCxnSpPr/>
          <p:nvPr/>
        </p:nvCxnSpPr>
        <p:spPr>
          <a:xfrm>
            <a:off x="1393825" y="2066541"/>
            <a:ext cx="587375" cy="235148"/>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a:spLocks noChangeArrowheads="1"/>
          </p:cNvSpPr>
          <p:nvPr/>
        </p:nvSpPr>
        <p:spPr bwMode="auto">
          <a:xfrm>
            <a:off x="1959759" y="2090341"/>
            <a:ext cx="1116012" cy="354012"/>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Cơ chế</a:t>
            </a:r>
          </a:p>
        </p:txBody>
      </p:sp>
      <p:cxnSp>
        <p:nvCxnSpPr>
          <p:cNvPr id="44" name="Straight Arrow Connector 43"/>
          <p:cNvCxnSpPr>
            <a:stCxn id="43" idx="3"/>
          </p:cNvCxnSpPr>
          <p:nvPr/>
        </p:nvCxnSpPr>
        <p:spPr>
          <a:xfrm>
            <a:off x="3075771" y="2267347"/>
            <a:ext cx="576271" cy="0"/>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3652043" y="2058988"/>
            <a:ext cx="2904332" cy="615553"/>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Sự kết cặp không đúng trong nhân đôi ADN</a:t>
            </a:r>
          </a:p>
        </p:txBody>
      </p:sp>
      <p:cxnSp>
        <p:nvCxnSpPr>
          <p:cNvPr id="48" name="Straight Arrow Connector 47"/>
          <p:cNvCxnSpPr/>
          <p:nvPr/>
        </p:nvCxnSpPr>
        <p:spPr>
          <a:xfrm>
            <a:off x="3067619" y="2267347"/>
            <a:ext cx="584423" cy="685403"/>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a:spLocks noChangeArrowheads="1"/>
          </p:cNvSpPr>
          <p:nvPr/>
        </p:nvSpPr>
        <p:spPr bwMode="auto">
          <a:xfrm>
            <a:off x="3647093" y="2779712"/>
            <a:ext cx="2909279" cy="353943"/>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Các tác nhân đột biến</a:t>
            </a:r>
          </a:p>
        </p:txBody>
      </p:sp>
      <p:cxnSp>
        <p:nvCxnSpPr>
          <p:cNvPr id="52" name="Straight Arrow Connector 51"/>
          <p:cNvCxnSpPr/>
          <p:nvPr/>
        </p:nvCxnSpPr>
        <p:spPr>
          <a:xfrm flipV="1">
            <a:off x="6554783" y="2400573"/>
            <a:ext cx="569917" cy="52842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7107361" y="2077538"/>
            <a:ext cx="1884239" cy="353943"/>
          </a:xfrm>
          <a:prstGeom prst="rect">
            <a:avLst/>
          </a:prstGeom>
          <a:solidFill>
            <a:srgbClr val="92D050"/>
          </a:solidFill>
          <a:ln>
            <a:noFill/>
          </a:ln>
        </p:spPr>
        <p:txBody>
          <a:bodyPr wrap="square">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Vật lý: UV</a:t>
            </a:r>
          </a:p>
        </p:txBody>
      </p:sp>
      <p:cxnSp>
        <p:nvCxnSpPr>
          <p:cNvPr id="56" name="Straight Arrow Connector 55"/>
          <p:cNvCxnSpPr>
            <a:endCxn id="59" idx="1"/>
          </p:cNvCxnSpPr>
          <p:nvPr/>
        </p:nvCxnSpPr>
        <p:spPr>
          <a:xfrm flipV="1">
            <a:off x="6560334" y="2851979"/>
            <a:ext cx="547026" cy="54606"/>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7107360" y="2675007"/>
            <a:ext cx="1884240" cy="353943"/>
          </a:xfrm>
          <a:prstGeom prst="rect">
            <a:avLst/>
          </a:prstGeom>
          <a:solidFill>
            <a:srgbClr val="92D050"/>
          </a:solidFill>
          <a:ln>
            <a:noFill/>
          </a:ln>
        </p:spPr>
        <p:txBody>
          <a:bodyPr wrap="square">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Hóa học: 5-BU</a:t>
            </a:r>
          </a:p>
        </p:txBody>
      </p:sp>
      <p:cxnSp>
        <p:nvCxnSpPr>
          <p:cNvPr id="65" name="Straight Arrow Connector 64"/>
          <p:cNvCxnSpPr>
            <a:endCxn id="68" idx="1"/>
          </p:cNvCxnSpPr>
          <p:nvPr/>
        </p:nvCxnSpPr>
        <p:spPr>
          <a:xfrm>
            <a:off x="6577931" y="2920006"/>
            <a:ext cx="529428" cy="405174"/>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a:spLocks noChangeArrowheads="1"/>
          </p:cNvSpPr>
          <p:nvPr/>
        </p:nvSpPr>
        <p:spPr bwMode="auto">
          <a:xfrm>
            <a:off x="7107359" y="3148208"/>
            <a:ext cx="1884241" cy="353943"/>
          </a:xfrm>
          <a:prstGeom prst="rect">
            <a:avLst/>
          </a:prstGeom>
          <a:solidFill>
            <a:srgbClr val="92D050"/>
          </a:solidFill>
          <a:ln>
            <a:noFill/>
          </a:ln>
        </p:spPr>
        <p:txBody>
          <a:bodyPr wrap="square">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Sinh học: Vi rút</a:t>
            </a:r>
          </a:p>
        </p:txBody>
      </p:sp>
      <p:cxnSp>
        <p:nvCxnSpPr>
          <p:cNvPr id="74" name="Straight Arrow Connector 73"/>
          <p:cNvCxnSpPr>
            <a:endCxn id="77" idx="1"/>
          </p:cNvCxnSpPr>
          <p:nvPr/>
        </p:nvCxnSpPr>
        <p:spPr>
          <a:xfrm>
            <a:off x="932152" y="2416005"/>
            <a:ext cx="1049048" cy="1116148"/>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1981200" y="3355181"/>
            <a:ext cx="1086419" cy="353943"/>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ts val="600"/>
              </a:spcBef>
              <a:spcAft>
                <a:spcPts val="600"/>
              </a:spcAft>
            </a:pPr>
            <a:r>
              <a:rPr lang="en-US" b="1">
                <a:solidFill>
                  <a:srgbClr val="000000"/>
                </a:solidFill>
                <a:latin typeface="Times New Roman" panose="02020603050405020304" pitchFamily="18" charset="0"/>
                <a:cs typeface="Times New Roman" panose="02020603050405020304" pitchFamily="18" charset="0"/>
              </a:rPr>
              <a:t>Hậu quả</a:t>
            </a:r>
          </a:p>
        </p:txBody>
      </p:sp>
      <p:cxnSp>
        <p:nvCxnSpPr>
          <p:cNvPr id="78" name="Straight Arrow Connector 77"/>
          <p:cNvCxnSpPr/>
          <p:nvPr/>
        </p:nvCxnSpPr>
        <p:spPr>
          <a:xfrm>
            <a:off x="3047061" y="3488180"/>
            <a:ext cx="600032" cy="0"/>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a:spLocks noChangeArrowheads="1"/>
          </p:cNvSpPr>
          <p:nvPr/>
        </p:nvSpPr>
        <p:spPr bwMode="auto">
          <a:xfrm>
            <a:off x="3652043" y="3355180"/>
            <a:ext cx="2902740" cy="877163"/>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ts val="600"/>
              </a:spcBef>
              <a:spcAft>
                <a:spcPts val="600"/>
              </a:spcAft>
            </a:pPr>
            <a:r>
              <a:rPr lang="en-US" b="1">
                <a:solidFill>
                  <a:srgbClr val="000000"/>
                </a:solidFill>
                <a:latin typeface="Times New Roman" panose="02020603050405020304" pitchFamily="18" charset="0"/>
                <a:cs typeface="Times New Roman" panose="02020603050405020304" pitchFamily="18" charset="0"/>
              </a:rPr>
              <a:t>Có lợi, có hại hoặc trung tính. Phụ thuộc vào tổ hợp gen và điều kiện môi trường.</a:t>
            </a:r>
          </a:p>
        </p:txBody>
      </p:sp>
      <p:sp>
        <p:nvSpPr>
          <p:cNvPr id="86" name="TextBox 85"/>
          <p:cNvSpPr txBox="1">
            <a:spLocks noChangeArrowheads="1"/>
          </p:cNvSpPr>
          <p:nvPr/>
        </p:nvSpPr>
        <p:spPr bwMode="auto">
          <a:xfrm>
            <a:off x="381000" y="3355181"/>
            <a:ext cx="1084767" cy="353943"/>
          </a:xfrm>
          <a:prstGeom prst="rect">
            <a:avLst/>
          </a:prstGeom>
          <a:solidFill>
            <a:srgbClr val="FF9900"/>
          </a:solidFill>
          <a:ln w="9525">
            <a:solidFill>
              <a:srgbClr val="000000"/>
            </a:solidFill>
            <a:miter lim="800000"/>
            <a:headEnd/>
            <a:tailEnd/>
          </a:ln>
        </p:spPr>
        <p:txBody>
          <a:bodyPr wrap="square">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ts val="600"/>
              </a:spcBef>
              <a:spcAft>
                <a:spcPts val="600"/>
              </a:spcAft>
            </a:pPr>
            <a:r>
              <a:rPr lang="en-US" b="1">
                <a:solidFill>
                  <a:srgbClr val="000000"/>
                </a:solidFill>
                <a:latin typeface="Times New Roman" panose="02020603050405020304" pitchFamily="18" charset="0"/>
                <a:cs typeface="Times New Roman" panose="02020603050405020304" pitchFamily="18" charset="0"/>
              </a:rPr>
              <a:t>Ý nghĩa</a:t>
            </a:r>
          </a:p>
        </p:txBody>
      </p:sp>
      <p:sp>
        <p:nvSpPr>
          <p:cNvPr id="90" name="TextBox 89"/>
          <p:cNvSpPr txBox="1">
            <a:spLocks noChangeArrowheads="1"/>
          </p:cNvSpPr>
          <p:nvPr/>
        </p:nvSpPr>
        <p:spPr bwMode="auto">
          <a:xfrm>
            <a:off x="156368" y="4160116"/>
            <a:ext cx="906463" cy="615553"/>
          </a:xfrm>
          <a:prstGeom prst="rect">
            <a:avLst/>
          </a:prstGeom>
          <a:solidFill>
            <a:srgbClr val="FF9900"/>
          </a:solidFill>
          <a:ln>
            <a:noFill/>
          </a:ln>
        </p:spPr>
        <p:txBody>
          <a:bodyPr>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ts val="600"/>
              </a:spcBef>
              <a:spcAft>
                <a:spcPts val="600"/>
              </a:spcAft>
            </a:pPr>
            <a:r>
              <a:rPr lang="en-US" b="1">
                <a:solidFill>
                  <a:srgbClr val="000000"/>
                </a:solidFill>
                <a:latin typeface="Times New Roman" panose="02020603050405020304" pitchFamily="18" charset="0"/>
                <a:cs typeface="Times New Roman" panose="02020603050405020304" pitchFamily="18" charset="0"/>
              </a:rPr>
              <a:t>Tiến hóa</a:t>
            </a:r>
          </a:p>
        </p:txBody>
      </p:sp>
      <p:sp>
        <p:nvSpPr>
          <p:cNvPr id="94" name="TextBox 93"/>
          <p:cNvSpPr txBox="1">
            <a:spLocks noChangeArrowheads="1"/>
          </p:cNvSpPr>
          <p:nvPr/>
        </p:nvSpPr>
        <p:spPr bwMode="auto">
          <a:xfrm>
            <a:off x="1394283" y="4160127"/>
            <a:ext cx="906463" cy="615553"/>
          </a:xfrm>
          <a:prstGeom prst="rect">
            <a:avLst/>
          </a:prstGeom>
          <a:solidFill>
            <a:srgbClr val="FF9900"/>
          </a:solidFill>
          <a:ln>
            <a:noFill/>
          </a:ln>
        </p:spPr>
        <p:txBody>
          <a:bodyPr>
            <a:spAutoFit/>
          </a:bodyPr>
          <a:lstStyle>
            <a:lvl1pPr>
              <a:defRPr sz="1700">
                <a:solidFill>
                  <a:schemeClr val="tx1"/>
                </a:solidFill>
                <a:latin typeface="Comic Sans MS" pitchFamily="66" charset="0"/>
              </a:defRPr>
            </a:lvl1pPr>
            <a:lvl2pPr marL="742950" indent="-285750">
              <a:defRPr sz="1700">
                <a:solidFill>
                  <a:schemeClr val="tx1"/>
                </a:solidFill>
                <a:latin typeface="Comic Sans MS" pitchFamily="66" charset="0"/>
              </a:defRPr>
            </a:lvl2pPr>
            <a:lvl3pPr marL="1143000" indent="-228600">
              <a:defRPr sz="1700">
                <a:solidFill>
                  <a:schemeClr val="tx1"/>
                </a:solidFill>
                <a:latin typeface="Comic Sans MS" pitchFamily="66" charset="0"/>
              </a:defRPr>
            </a:lvl3pPr>
            <a:lvl4pPr marL="1600200" indent="-228600">
              <a:defRPr sz="1700">
                <a:solidFill>
                  <a:schemeClr val="tx1"/>
                </a:solidFill>
                <a:latin typeface="Comic Sans MS" pitchFamily="66" charset="0"/>
              </a:defRPr>
            </a:lvl4pPr>
            <a:lvl5pPr marL="2057400" indent="-228600">
              <a:defRPr sz="1700">
                <a:solidFill>
                  <a:schemeClr val="tx1"/>
                </a:solidFill>
                <a:latin typeface="Comic Sans MS" pitchFamily="66" charset="0"/>
              </a:defRPr>
            </a:lvl5pPr>
            <a:lvl6pPr marL="2514600" indent="-228600" eaLnBrk="0" fontAlgn="base" hangingPunct="0">
              <a:spcBef>
                <a:spcPct val="0"/>
              </a:spcBef>
              <a:spcAft>
                <a:spcPct val="0"/>
              </a:spcAft>
              <a:defRPr sz="1700">
                <a:solidFill>
                  <a:schemeClr val="tx1"/>
                </a:solidFill>
                <a:latin typeface="Comic Sans MS" pitchFamily="66" charset="0"/>
              </a:defRPr>
            </a:lvl6pPr>
            <a:lvl7pPr marL="2971800" indent="-228600" eaLnBrk="0" fontAlgn="base" hangingPunct="0">
              <a:spcBef>
                <a:spcPct val="0"/>
              </a:spcBef>
              <a:spcAft>
                <a:spcPct val="0"/>
              </a:spcAft>
              <a:defRPr sz="1700">
                <a:solidFill>
                  <a:schemeClr val="tx1"/>
                </a:solidFill>
                <a:latin typeface="Comic Sans MS" pitchFamily="66" charset="0"/>
              </a:defRPr>
            </a:lvl7pPr>
            <a:lvl8pPr marL="3429000" indent="-228600" eaLnBrk="0" fontAlgn="base" hangingPunct="0">
              <a:spcBef>
                <a:spcPct val="0"/>
              </a:spcBef>
              <a:spcAft>
                <a:spcPct val="0"/>
              </a:spcAft>
              <a:defRPr sz="1700">
                <a:solidFill>
                  <a:schemeClr val="tx1"/>
                </a:solidFill>
                <a:latin typeface="Comic Sans MS" pitchFamily="66" charset="0"/>
              </a:defRPr>
            </a:lvl8pPr>
            <a:lvl9pPr marL="3886200" indent="-228600" eaLnBrk="0" fontAlgn="base" hangingPunct="0">
              <a:spcBef>
                <a:spcPct val="0"/>
              </a:spcBef>
              <a:spcAft>
                <a:spcPct val="0"/>
              </a:spcAft>
              <a:defRPr sz="1700">
                <a:solidFill>
                  <a:schemeClr val="tx1"/>
                </a:solidFill>
                <a:latin typeface="Comic Sans MS" pitchFamily="66" charset="0"/>
              </a:defRPr>
            </a:lvl9pPr>
          </a:lstStyle>
          <a:p>
            <a:pPr eaLnBrk="0" fontAlgn="base" hangingPunct="0">
              <a:spcBef>
                <a:spcPts val="600"/>
              </a:spcBef>
              <a:spcAft>
                <a:spcPts val="600"/>
              </a:spcAft>
            </a:pPr>
            <a:r>
              <a:rPr lang="en-US" b="1">
                <a:solidFill>
                  <a:srgbClr val="000000"/>
                </a:solidFill>
                <a:latin typeface="Times New Roman" panose="02020603050405020304" pitchFamily="18" charset="0"/>
                <a:cs typeface="Times New Roman" panose="02020603050405020304" pitchFamily="18" charset="0"/>
              </a:rPr>
              <a:t>Chọn giống</a:t>
            </a:r>
          </a:p>
        </p:txBody>
      </p:sp>
      <p:cxnSp>
        <p:nvCxnSpPr>
          <p:cNvPr id="84" name="Straight Arrow Connector 83"/>
          <p:cNvCxnSpPr>
            <a:stCxn id="4" idx="2"/>
          </p:cNvCxnSpPr>
          <p:nvPr/>
        </p:nvCxnSpPr>
        <p:spPr>
          <a:xfrm>
            <a:off x="838200" y="2444353"/>
            <a:ext cx="72520" cy="934037"/>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609600" y="3709124"/>
            <a:ext cx="322552" cy="467018"/>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6" idx="2"/>
          </p:cNvCxnSpPr>
          <p:nvPr/>
        </p:nvCxnSpPr>
        <p:spPr>
          <a:xfrm>
            <a:off x="923384" y="3709124"/>
            <a:ext cx="924130" cy="490131"/>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94874973"/>
      </p:ext>
    </p:extLst>
  </p:cSld>
  <p:clrMapOvr>
    <a:masterClrMapping/>
  </p:clrMapOvr>
  <mc:AlternateContent xmlns:mc="http://schemas.openxmlformats.org/markup-compatibility/2006" xmlns:p14="http://schemas.microsoft.com/office/powerpoint/2010/main">
    <mc:Choice Requires="p14">
      <p:transition spd="slow" p14:dur="2000" advTm="64684"/>
    </mc:Choice>
    <mc:Fallback xmlns="">
      <p:transition spd="slow" advTm="6468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ppt_x"/>
                                          </p:val>
                                        </p:tav>
                                        <p:tav tm="100000">
                                          <p:val>
                                            <p:strVal val="#ppt_x"/>
                                          </p:val>
                                        </p:tav>
                                      </p:tavLst>
                                    </p:anim>
                                    <p:anim calcmode="lin" valueType="num">
                                      <p:cBhvr additive="base">
                                        <p:cTn id="8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additive="base">
                                        <p:cTn id="91" dur="500" fill="hold"/>
                                        <p:tgtEl>
                                          <p:spTgt spid="48"/>
                                        </p:tgtEl>
                                        <p:attrNameLst>
                                          <p:attrName>ppt_x</p:attrName>
                                        </p:attrNameLst>
                                      </p:cBhvr>
                                      <p:tavLst>
                                        <p:tav tm="0">
                                          <p:val>
                                            <p:strVal val="#ppt_x"/>
                                          </p:val>
                                        </p:tav>
                                        <p:tav tm="100000">
                                          <p:val>
                                            <p:strVal val="#ppt_x"/>
                                          </p:val>
                                        </p:tav>
                                      </p:tavLst>
                                    </p:anim>
                                    <p:anim calcmode="lin" valueType="num">
                                      <p:cBhvr additive="base">
                                        <p:cTn id="9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ppt_x"/>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56"/>
                                        </p:tgtEl>
                                        <p:attrNameLst>
                                          <p:attrName>style.visibility</p:attrName>
                                        </p:attrNameLst>
                                      </p:cBhvr>
                                      <p:to>
                                        <p:strVal val="visible"/>
                                      </p:to>
                                    </p:set>
                                    <p:anim calcmode="lin" valueType="num">
                                      <p:cBhvr additive="base">
                                        <p:cTn id="111" dur="500" fill="hold"/>
                                        <p:tgtEl>
                                          <p:spTgt spid="56"/>
                                        </p:tgtEl>
                                        <p:attrNameLst>
                                          <p:attrName>ppt_x</p:attrName>
                                        </p:attrNameLst>
                                      </p:cBhvr>
                                      <p:tavLst>
                                        <p:tav tm="0">
                                          <p:val>
                                            <p:strVal val="#ppt_x"/>
                                          </p:val>
                                        </p:tav>
                                        <p:tav tm="100000">
                                          <p:val>
                                            <p:strVal val="#ppt_x"/>
                                          </p:val>
                                        </p:tav>
                                      </p:tavLst>
                                    </p:anim>
                                    <p:anim calcmode="lin" valueType="num">
                                      <p:cBhvr additive="base">
                                        <p:cTn id="11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9"/>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65"/>
                                        </p:tgtEl>
                                        <p:attrNameLst>
                                          <p:attrName>style.visibility</p:attrName>
                                        </p:attrNameLst>
                                      </p:cBhvr>
                                      <p:to>
                                        <p:strVal val="visible"/>
                                      </p:to>
                                    </p:set>
                                    <p:anim calcmode="lin" valueType="num">
                                      <p:cBhvr additive="base">
                                        <p:cTn id="121" dur="500" fill="hold"/>
                                        <p:tgtEl>
                                          <p:spTgt spid="65"/>
                                        </p:tgtEl>
                                        <p:attrNameLst>
                                          <p:attrName>ppt_x</p:attrName>
                                        </p:attrNameLst>
                                      </p:cBhvr>
                                      <p:tavLst>
                                        <p:tav tm="0">
                                          <p:val>
                                            <p:strVal val="#ppt_x"/>
                                          </p:val>
                                        </p:tav>
                                        <p:tav tm="100000">
                                          <p:val>
                                            <p:strVal val="#ppt_x"/>
                                          </p:val>
                                        </p:tav>
                                      </p:tavLst>
                                    </p:anim>
                                    <p:anim calcmode="lin" valueType="num">
                                      <p:cBhvr additive="base">
                                        <p:cTn id="12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8"/>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nodeType="click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additive="base">
                                        <p:cTn id="131" dur="500" fill="hold"/>
                                        <p:tgtEl>
                                          <p:spTgt spid="74"/>
                                        </p:tgtEl>
                                        <p:attrNameLst>
                                          <p:attrName>ppt_x</p:attrName>
                                        </p:attrNameLst>
                                      </p:cBhvr>
                                      <p:tavLst>
                                        <p:tav tm="0">
                                          <p:val>
                                            <p:strVal val="#ppt_x"/>
                                          </p:val>
                                        </p:tav>
                                        <p:tav tm="100000">
                                          <p:val>
                                            <p:strVal val="#ppt_x"/>
                                          </p:val>
                                        </p:tav>
                                      </p:tavLst>
                                    </p:anim>
                                    <p:anim calcmode="lin" valueType="num">
                                      <p:cBhvr additive="base">
                                        <p:cTn id="1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77"/>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nodeType="clickEffect">
                                  <p:stCondLst>
                                    <p:cond delay="0"/>
                                  </p:stCondLst>
                                  <p:childTnLst>
                                    <p:set>
                                      <p:cBhvr>
                                        <p:cTn id="140" dur="1" fill="hold">
                                          <p:stCondLst>
                                            <p:cond delay="0"/>
                                          </p:stCondLst>
                                        </p:cTn>
                                        <p:tgtEl>
                                          <p:spTgt spid="78"/>
                                        </p:tgtEl>
                                        <p:attrNameLst>
                                          <p:attrName>style.visibility</p:attrName>
                                        </p:attrNameLst>
                                      </p:cBhvr>
                                      <p:to>
                                        <p:strVal val="visible"/>
                                      </p:to>
                                    </p:set>
                                    <p:anim calcmode="lin" valueType="num">
                                      <p:cBhvr additive="base">
                                        <p:cTn id="141" dur="500" fill="hold"/>
                                        <p:tgtEl>
                                          <p:spTgt spid="78"/>
                                        </p:tgtEl>
                                        <p:attrNameLst>
                                          <p:attrName>ppt_x</p:attrName>
                                        </p:attrNameLst>
                                      </p:cBhvr>
                                      <p:tavLst>
                                        <p:tav tm="0">
                                          <p:val>
                                            <p:strVal val="#ppt_x"/>
                                          </p:val>
                                        </p:tav>
                                        <p:tav tm="100000">
                                          <p:val>
                                            <p:strVal val="#ppt_x"/>
                                          </p:val>
                                        </p:tav>
                                      </p:tavLst>
                                    </p:anim>
                                    <p:anim calcmode="lin" valueType="num">
                                      <p:cBhvr additive="base">
                                        <p:cTn id="14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84"/>
                                        </p:tgtEl>
                                        <p:attrNameLst>
                                          <p:attrName>style.visibility</p:attrName>
                                        </p:attrNameLst>
                                      </p:cBhvr>
                                      <p:to>
                                        <p:strVal val="visible"/>
                                      </p:to>
                                    </p:set>
                                    <p:anim calcmode="lin" valueType="num">
                                      <p:cBhvr additive="base">
                                        <p:cTn id="151" dur="500" fill="hold"/>
                                        <p:tgtEl>
                                          <p:spTgt spid="84"/>
                                        </p:tgtEl>
                                        <p:attrNameLst>
                                          <p:attrName>ppt_x</p:attrName>
                                        </p:attrNameLst>
                                      </p:cBhvr>
                                      <p:tavLst>
                                        <p:tav tm="0">
                                          <p:val>
                                            <p:strVal val="#ppt_x"/>
                                          </p:val>
                                        </p:tav>
                                        <p:tav tm="100000">
                                          <p:val>
                                            <p:strVal val="#ppt_x"/>
                                          </p:val>
                                        </p:tav>
                                      </p:tavLst>
                                    </p:anim>
                                    <p:anim calcmode="lin" valueType="num">
                                      <p:cBhvr additive="base">
                                        <p:cTn id="15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86"/>
                                        </p:tgtEl>
                                        <p:attrNameLst>
                                          <p:attrName>style.visibility</p:attrName>
                                        </p:attrNameLst>
                                      </p:cBhvr>
                                      <p:to>
                                        <p:strVal val="visible"/>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4" fill="hold" nodeType="clickEffect">
                                  <p:stCondLst>
                                    <p:cond delay="0"/>
                                  </p:stCondLst>
                                  <p:childTnLst>
                                    <p:set>
                                      <p:cBhvr>
                                        <p:cTn id="160" dur="1" fill="hold">
                                          <p:stCondLst>
                                            <p:cond delay="0"/>
                                          </p:stCondLst>
                                        </p:cTn>
                                        <p:tgtEl>
                                          <p:spTgt spid="88"/>
                                        </p:tgtEl>
                                        <p:attrNameLst>
                                          <p:attrName>style.visibility</p:attrName>
                                        </p:attrNameLst>
                                      </p:cBhvr>
                                      <p:to>
                                        <p:strVal val="visible"/>
                                      </p:to>
                                    </p:set>
                                    <p:anim calcmode="lin" valueType="num">
                                      <p:cBhvr additive="base">
                                        <p:cTn id="161" dur="500" fill="hold"/>
                                        <p:tgtEl>
                                          <p:spTgt spid="88"/>
                                        </p:tgtEl>
                                        <p:attrNameLst>
                                          <p:attrName>ppt_x</p:attrName>
                                        </p:attrNameLst>
                                      </p:cBhvr>
                                      <p:tavLst>
                                        <p:tav tm="0">
                                          <p:val>
                                            <p:strVal val="#ppt_x"/>
                                          </p:val>
                                        </p:tav>
                                        <p:tav tm="100000">
                                          <p:val>
                                            <p:strVal val="#ppt_x"/>
                                          </p:val>
                                        </p:tav>
                                      </p:tavLst>
                                    </p:anim>
                                    <p:anim calcmode="lin" valueType="num">
                                      <p:cBhvr additive="base">
                                        <p:cTn id="162"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 presetClass="entr" presetSubtype="4" fill="hold" nodeType="clickEffect">
                                  <p:stCondLst>
                                    <p:cond delay="0"/>
                                  </p:stCondLst>
                                  <p:childTnLst>
                                    <p:set>
                                      <p:cBhvr>
                                        <p:cTn id="170" dur="1" fill="hold">
                                          <p:stCondLst>
                                            <p:cond delay="0"/>
                                          </p:stCondLst>
                                        </p:cTn>
                                        <p:tgtEl>
                                          <p:spTgt spid="92"/>
                                        </p:tgtEl>
                                        <p:attrNameLst>
                                          <p:attrName>style.visibility</p:attrName>
                                        </p:attrNameLst>
                                      </p:cBhvr>
                                      <p:to>
                                        <p:strVal val="visible"/>
                                      </p:to>
                                    </p:set>
                                    <p:anim calcmode="lin" valueType="num">
                                      <p:cBhvr additive="base">
                                        <p:cTn id="171" dur="500" fill="hold"/>
                                        <p:tgtEl>
                                          <p:spTgt spid="92"/>
                                        </p:tgtEl>
                                        <p:attrNameLst>
                                          <p:attrName>ppt_x</p:attrName>
                                        </p:attrNameLst>
                                      </p:cBhvr>
                                      <p:tavLst>
                                        <p:tav tm="0">
                                          <p:val>
                                            <p:strVal val="#ppt_x"/>
                                          </p:val>
                                        </p:tav>
                                        <p:tav tm="100000">
                                          <p:val>
                                            <p:strVal val="#ppt_x"/>
                                          </p:val>
                                        </p:tav>
                                      </p:tavLst>
                                    </p:anim>
                                    <p:anim calcmode="lin" valueType="num">
                                      <p:cBhvr additive="base">
                                        <p:cTn id="172"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7" grpId="0" animBg="1"/>
      <p:bldP spid="32" grpId="0" animBg="1"/>
      <p:bldP spid="35" grpId="0" animBg="1"/>
      <p:bldP spid="43" grpId="0" animBg="1"/>
      <p:bldP spid="47" grpId="0" animBg="1"/>
      <p:bldP spid="51" grpId="0" animBg="1"/>
      <p:bldP spid="55" grpId="0" animBg="1"/>
      <p:bldP spid="59" grpId="0" animBg="1"/>
      <p:bldP spid="68" grpId="0" animBg="1"/>
      <p:bldP spid="77" grpId="0" animBg="1"/>
      <p:bldP spid="81" grpId="0" animBg="1"/>
      <p:bldP spid="86" grpId="0" animBg="1"/>
      <p:bldP spid="90" grpId="0" animBg="1"/>
      <p:bldP spid="9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228600" y="914406"/>
            <a:ext cx="8534400"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10000"/>
              </a:spcBef>
              <a:spcAft>
                <a:spcPct val="0"/>
              </a:spcAft>
            </a:pPr>
            <a:r>
              <a:rPr lang="en-US" sz="2400" b="1" dirty="0" err="1">
                <a:solidFill>
                  <a:srgbClr val="0000FF"/>
                </a:solidFill>
                <a:latin typeface="Times New Roman" pitchFamily="18" charset="0"/>
              </a:rPr>
              <a:t>Câu</a:t>
            </a:r>
            <a:r>
              <a:rPr lang="en-US" sz="2400" b="1" dirty="0">
                <a:solidFill>
                  <a:srgbClr val="0000FF"/>
                </a:solidFill>
                <a:latin typeface="Times New Roman" pitchFamily="18" charset="0"/>
              </a:rPr>
              <a:t> 1: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gen </a:t>
            </a:r>
            <a:r>
              <a:rPr lang="en-US" sz="2400" dirty="0" err="1">
                <a:solidFill>
                  <a:srgbClr val="0000FF"/>
                </a:solidFill>
                <a:latin typeface="Times New Roman" pitchFamily="18" charset="0"/>
              </a:rPr>
              <a:t>sau</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biến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có</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chiều</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dài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không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đổi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nhưng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tăng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thêm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liên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kết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hiđrô</a:t>
            </a:r>
            <a:r>
              <a:rPr lang="en-US" sz="2400" dirty="0">
                <a:solidFill>
                  <a:srgbClr val="0000FF"/>
                </a:solidFill>
                <a:latin typeface="Times New Roman" pitchFamily="18" charset="0"/>
              </a:rPr>
              <a:t>. Gen </a:t>
            </a:r>
            <a:r>
              <a:rPr lang="en-US" sz="2400" dirty="0" err="1">
                <a:solidFill>
                  <a:srgbClr val="0000FF"/>
                </a:solidFill>
                <a:latin typeface="Times New Roman" pitchFamily="18" charset="0"/>
              </a:rPr>
              <a:t>này</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bị</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biến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thuộc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dạng</a:t>
            </a:r>
            <a:endParaRPr lang="en-US" sz="2400" dirty="0">
              <a:solidFill>
                <a:srgbClr val="0000FF"/>
              </a:solidFill>
              <a:latin typeface="Times New Roman" pitchFamily="18" charset="0"/>
            </a:endParaRPr>
          </a:p>
          <a:p>
            <a:pPr marL="0" indent="0" fontAlgn="base">
              <a:spcBef>
                <a:spcPct val="10000"/>
              </a:spcBef>
              <a:spcAft>
                <a:spcPct val="0"/>
              </a:spcAft>
            </a:pPr>
            <a:r>
              <a:rPr lang="en-US" sz="2400" b="1" dirty="0">
                <a:solidFill>
                  <a:srgbClr val="0000FF"/>
                </a:solidFill>
                <a:latin typeface="Times New Roman" pitchFamily="18" charset="0"/>
              </a:rPr>
              <a:t>A. </a:t>
            </a:r>
            <a:r>
              <a:rPr lang="en-US" sz="2400" dirty="0" err="1">
                <a:solidFill>
                  <a:srgbClr val="0000FF"/>
                </a:solidFill>
                <a:latin typeface="Times New Roman" pitchFamily="18" charset="0"/>
              </a:rPr>
              <a:t>mất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cặp</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nuclêôtit</a:t>
            </a:r>
            <a:r>
              <a:rPr lang="en-US" sz="2400" dirty="0">
                <a:solidFill>
                  <a:srgbClr val="0000FF"/>
                </a:solidFill>
                <a:latin typeface="Times New Roman" pitchFamily="18" charset="0"/>
              </a:rPr>
              <a:t>.</a:t>
            </a:r>
            <a:r>
              <a:rPr lang="en-US" sz="2400" b="1" dirty="0">
                <a:solidFill>
                  <a:srgbClr val="0000FF"/>
                </a:solidFill>
                <a:latin typeface="Times New Roman" pitchFamily="18" charset="0"/>
              </a:rPr>
              <a:t>	</a:t>
            </a:r>
          </a:p>
          <a:p>
            <a:pPr fontAlgn="base">
              <a:spcBef>
                <a:spcPct val="10000"/>
              </a:spcBef>
              <a:spcAft>
                <a:spcPct val="0"/>
              </a:spcAft>
            </a:pPr>
            <a:r>
              <a:rPr lang="en-US" sz="2400" b="1" dirty="0">
                <a:solidFill>
                  <a:srgbClr val="0000FF"/>
                </a:solidFill>
                <a:latin typeface="Times New Roman" pitchFamily="18" charset="0"/>
              </a:rPr>
              <a:t>B. </a:t>
            </a:r>
            <a:r>
              <a:rPr lang="en-US" sz="2400" dirty="0" err="1">
                <a:solidFill>
                  <a:srgbClr val="0000FF"/>
                </a:solidFill>
                <a:latin typeface="Times New Roman" pitchFamily="18" charset="0"/>
              </a:rPr>
              <a:t>thay</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thế</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cặp</a:t>
            </a:r>
            <a:r>
              <a:rPr lang="en-US" sz="2400" dirty="0">
                <a:solidFill>
                  <a:srgbClr val="0000FF"/>
                </a:solidFill>
                <a:latin typeface="Times New Roman" pitchFamily="18" charset="0"/>
              </a:rPr>
              <a:t> A - T </a:t>
            </a:r>
            <a:r>
              <a:rPr lang="en-US" sz="2400" dirty="0" err="1">
                <a:solidFill>
                  <a:srgbClr val="0000FF"/>
                </a:solidFill>
                <a:latin typeface="Times New Roman" pitchFamily="18" charset="0"/>
              </a:rPr>
              <a:t>bằng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cặp</a:t>
            </a:r>
            <a:r>
              <a:rPr lang="en-US" sz="2400" dirty="0">
                <a:solidFill>
                  <a:srgbClr val="0000FF"/>
                </a:solidFill>
                <a:latin typeface="Times New Roman" pitchFamily="18" charset="0"/>
              </a:rPr>
              <a:t> G - X.</a:t>
            </a:r>
          </a:p>
          <a:p>
            <a:pPr fontAlgn="base">
              <a:spcBef>
                <a:spcPct val="10000"/>
              </a:spcBef>
              <a:spcAft>
                <a:spcPct val="0"/>
              </a:spcAft>
            </a:pPr>
            <a:r>
              <a:rPr lang="en-US" sz="2400" b="1" dirty="0">
                <a:solidFill>
                  <a:srgbClr val="0000FF"/>
                </a:solidFill>
                <a:latin typeface="Times New Roman" pitchFamily="18" charset="0"/>
              </a:rPr>
              <a:t>C. </a:t>
            </a:r>
            <a:r>
              <a:rPr lang="en-US" sz="2400" dirty="0" err="1">
                <a:solidFill>
                  <a:srgbClr val="0000FF"/>
                </a:solidFill>
                <a:latin typeface="Times New Roman" pitchFamily="18" charset="0"/>
              </a:rPr>
              <a:t>thay</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thế</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cặp</a:t>
            </a:r>
            <a:r>
              <a:rPr lang="en-US" sz="2400" dirty="0">
                <a:solidFill>
                  <a:srgbClr val="0000FF"/>
                </a:solidFill>
                <a:latin typeface="Times New Roman" pitchFamily="18" charset="0"/>
              </a:rPr>
              <a:t> G - X </a:t>
            </a:r>
            <a:r>
              <a:rPr lang="en-US" sz="2400" dirty="0" err="1">
                <a:solidFill>
                  <a:srgbClr val="0000FF"/>
                </a:solidFill>
                <a:latin typeface="Times New Roman" pitchFamily="18" charset="0"/>
              </a:rPr>
              <a:t>bằng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cặp</a:t>
            </a:r>
            <a:r>
              <a:rPr lang="en-US" sz="2400" dirty="0">
                <a:solidFill>
                  <a:srgbClr val="0000FF"/>
                </a:solidFill>
                <a:latin typeface="Times New Roman" pitchFamily="18" charset="0"/>
              </a:rPr>
              <a:t> A - T.   </a:t>
            </a:r>
          </a:p>
          <a:p>
            <a:pPr fontAlgn="base">
              <a:spcBef>
                <a:spcPct val="10000"/>
              </a:spcBef>
              <a:spcAft>
                <a:spcPct val="0"/>
              </a:spcAft>
            </a:pPr>
            <a:r>
              <a:rPr lang="en-US" sz="2400" b="1" dirty="0">
                <a:solidFill>
                  <a:srgbClr val="0000FF"/>
                </a:solidFill>
                <a:latin typeface="Times New Roman" pitchFamily="18" charset="0"/>
              </a:rPr>
              <a:t>D. </a:t>
            </a:r>
            <a:r>
              <a:rPr lang="en-US" sz="2400" dirty="0" err="1">
                <a:solidFill>
                  <a:srgbClr val="0000FF"/>
                </a:solidFill>
                <a:latin typeface="Times New Roman" pitchFamily="18" charset="0"/>
              </a:rPr>
              <a:t>thêm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cặp</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nuclêôtit</a:t>
            </a:r>
            <a:r>
              <a:rPr lang="en-US" sz="2400" dirty="0">
                <a:solidFill>
                  <a:srgbClr val="0000FF"/>
                </a:solidFill>
                <a:latin typeface="Times New Roman" pitchFamily="18" charset="0"/>
              </a:rPr>
              <a:t>.</a:t>
            </a:r>
          </a:p>
        </p:txBody>
      </p:sp>
      <p:sp>
        <p:nvSpPr>
          <p:cNvPr id="33796" name="Line 4"/>
          <p:cNvSpPr>
            <a:spLocks noChangeShapeType="1"/>
          </p:cNvSpPr>
          <p:nvPr/>
        </p:nvSpPr>
        <p:spPr bwMode="auto">
          <a:xfrm>
            <a:off x="0" y="800100"/>
            <a:ext cx="9144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 name="Oval 1"/>
          <p:cNvSpPr/>
          <p:nvPr/>
        </p:nvSpPr>
        <p:spPr>
          <a:xfrm>
            <a:off x="228600" y="2114550"/>
            <a:ext cx="381000" cy="4293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00613109"/>
      </p:ext>
    </p:extLst>
  </p:cSld>
  <p:clrMapOvr>
    <a:masterClrMapping/>
  </p:clrMapOvr>
  <mc:AlternateContent xmlns:mc="http://schemas.openxmlformats.org/markup-compatibility/2006" xmlns:p14="http://schemas.microsoft.com/office/powerpoint/2010/main">
    <mc:Choice Requires="p14">
      <p:transition spd="slow" p14:dur="2000" advTm="63767"/>
    </mc:Choice>
    <mc:Fallback xmlns="">
      <p:transition spd="slow" advTm="6376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0723">
                                            <p:txEl>
                                              <p:pRg st="2" end="2"/>
                                            </p:txEl>
                                          </p:spTgt>
                                        </p:tgtEl>
                                        <p:attrNameLst>
                                          <p:attrName>style.color</p:attrName>
                                        </p:attrNameLst>
                                      </p:cBhvr>
                                      <p:to>
                                        <a:srgbClr val="FF33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43203" y="2676650"/>
            <a:ext cx="381000" cy="4293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19100" y="1177826"/>
            <a:ext cx="8267700" cy="1938992"/>
          </a:xfrm>
          <a:prstGeom prst="rect">
            <a:avLst/>
          </a:prstGeom>
        </p:spPr>
        <p:txBody>
          <a:bodyPr wrap="square">
            <a:spAutoFit/>
          </a:bodyPr>
          <a:lstStyle/>
          <a:p>
            <a:r>
              <a:rPr lang="en-US" sz="2400" b="1" dirty="0" err="1">
                <a:solidFill>
                  <a:srgbClr val="0000CC"/>
                </a:solidFill>
                <a:latin typeface="Times New Roman" pitchFamily="18" charset="0"/>
                <a:cs typeface="Times New Roman" pitchFamily="18" charset="0"/>
              </a:rPr>
              <a:t>Câu</a:t>
            </a:r>
            <a:r>
              <a:rPr lang="en-US" sz="2400" b="1" dirty="0">
                <a:solidFill>
                  <a:srgbClr val="0000CC"/>
                </a:solidFill>
                <a:latin typeface="Times New Roman" pitchFamily="18" charset="0"/>
                <a:cs typeface="Times New Roman" pitchFamily="18" charset="0"/>
              </a:rPr>
              <a:t> 2:  </a:t>
            </a:r>
            <a:r>
              <a:rPr lang="en-US" sz="2400" dirty="0" err="1">
                <a:solidFill>
                  <a:srgbClr val="0000CC"/>
                </a:solidFill>
                <a:latin typeface="Times New Roman" pitchFamily="18" charset="0"/>
                <a:cs typeface="Times New Roman" pitchFamily="18" charset="0"/>
              </a:rPr>
              <a:t>Mức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có</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lợi</a:t>
            </a:r>
            <a:r>
              <a:rPr lang="en-US" sz="2400" dirty="0">
                <a:solidFill>
                  <a:srgbClr val="0000CC"/>
                </a:solidFill>
                <a:latin typeface="Times New Roman" pitchFamily="18" charset="0"/>
                <a:cs typeface="Times New Roman" pitchFamily="18" charset="0"/>
              </a:rPr>
              <a:t> hay </a:t>
            </a:r>
            <a:r>
              <a:rPr lang="en-US" sz="2400" dirty="0" err="1">
                <a:solidFill>
                  <a:srgbClr val="0000CC"/>
                </a:solidFill>
                <a:latin typeface="Times New Roman" pitchFamily="18" charset="0"/>
                <a:cs typeface="Times New Roman" pitchFamily="18" charset="0"/>
              </a:rPr>
              <a:t>có</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hại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của</a:t>
            </a:r>
            <a:r>
              <a:rPr lang="en-US" sz="2400" dirty="0">
                <a:solidFill>
                  <a:srgbClr val="0000CC"/>
                </a:solidFill>
                <a:latin typeface="Times New Roman" pitchFamily="18" charset="0"/>
                <a:cs typeface="Times New Roman" pitchFamily="18" charset="0"/>
              </a:rPr>
              <a:t> gen </a:t>
            </a:r>
            <a:r>
              <a:rPr lang="en-US" sz="2400" dirty="0" err="1">
                <a:solidFill>
                  <a:srgbClr val="0000CC"/>
                </a:solidFill>
                <a:latin typeface="Times New Roman" pitchFamily="18" charset="0"/>
                <a:cs typeface="Times New Roman" pitchFamily="18" charset="0"/>
              </a:rPr>
              <a:t>đột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biến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phụ</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thuộc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vào</a:t>
            </a:r>
            <a:endParaRPr lang="en-US" sz="2400"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A.</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số</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lượng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cá</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thể</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trong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quần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thể</a:t>
            </a:r>
            <a:r>
              <a:rPr lang="en-US" sz="2400" dirty="0">
                <a:solidFill>
                  <a:srgbClr val="0000CC"/>
                </a:solidFill>
                <a:latin typeface="Times New Roman" pitchFamily="18" charset="0"/>
                <a:cs typeface="Times New Roman" pitchFamily="18" charset="0"/>
              </a:rPr>
              <a:t>.</a:t>
            </a:r>
          </a:p>
          <a:p>
            <a:r>
              <a:rPr lang="en-US" sz="2400" b="1" dirty="0">
                <a:solidFill>
                  <a:srgbClr val="0000CC"/>
                </a:solidFill>
                <a:latin typeface="Times New Roman" pitchFamily="18" charset="0"/>
                <a:cs typeface="Times New Roman" pitchFamily="18" charset="0"/>
              </a:rPr>
              <a:t>B. </a:t>
            </a:r>
            <a:r>
              <a:rPr lang="en-US" sz="2400" dirty="0" err="1">
                <a:solidFill>
                  <a:srgbClr val="0000CC"/>
                </a:solidFill>
                <a:latin typeface="Times New Roman" pitchFamily="18" charset="0"/>
                <a:cs typeface="Times New Roman" pitchFamily="18" charset="0"/>
              </a:rPr>
              <a:t>tần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số</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phát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sinh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biến</a:t>
            </a:r>
            <a:r>
              <a:rPr lang="en-US" sz="2400" dirty="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C. </a:t>
            </a:r>
            <a:r>
              <a:rPr lang="en-US" sz="2400" dirty="0" err="1">
                <a:solidFill>
                  <a:srgbClr val="0000CC"/>
                </a:solidFill>
                <a:latin typeface="Times New Roman" pitchFamily="18" charset="0"/>
                <a:cs typeface="Times New Roman" pitchFamily="18" charset="0"/>
              </a:rPr>
              <a:t>tỉ</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lệ</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đực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cái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trong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quần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thể</a:t>
            </a:r>
            <a:r>
              <a:rPr lang="en-US" sz="2400" dirty="0">
                <a:solidFill>
                  <a:srgbClr val="0000CC"/>
                </a:solidFill>
                <a:latin typeface="Times New Roman" pitchFamily="18" charset="0"/>
                <a:cs typeface="Times New Roman" pitchFamily="18" charset="0"/>
              </a:rPr>
              <a:t>.</a:t>
            </a:r>
          </a:p>
          <a:p>
            <a:r>
              <a:rPr lang="en-US" sz="2400" b="1" dirty="0">
                <a:solidFill>
                  <a:srgbClr val="0000CC"/>
                </a:solidFill>
                <a:latin typeface="Times New Roman" pitchFamily="18" charset="0"/>
                <a:cs typeface="Times New Roman" pitchFamily="18" charset="0"/>
              </a:rPr>
              <a:t>D. </a:t>
            </a:r>
            <a:r>
              <a:rPr lang="en-US" sz="2400" dirty="0" err="1">
                <a:solidFill>
                  <a:srgbClr val="0000CC"/>
                </a:solidFill>
                <a:latin typeface="Times New Roman" pitchFamily="18" charset="0"/>
                <a:cs typeface="Times New Roman" pitchFamily="18" charset="0"/>
              </a:rPr>
              <a:t>môi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trường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sống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và</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tổ</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hợp</a:t>
            </a:r>
            <a:r>
              <a:rPr lang="en-US" sz="2400" dirty="0">
                <a:solidFill>
                  <a:srgbClr val="0000CC"/>
                </a:solidFill>
                <a:latin typeface="Times New Roman" pitchFamily="18" charset="0"/>
                <a:cs typeface="Times New Roman" pitchFamily="18" charset="0"/>
              </a:rPr>
              <a:t> gen.</a:t>
            </a:r>
            <a:endParaRPr lang="en-US" sz="2400" b="1" dirty="0">
              <a:solidFill>
                <a:srgbClr val="0000CC"/>
              </a:solidFill>
              <a:latin typeface="Times New Roman" pitchFamily="18" charset="0"/>
              <a:cs typeface="Times New Roman" pitchFamily="18" charset="0"/>
            </a:endParaRPr>
          </a:p>
        </p:txBody>
      </p:sp>
      <p:sp>
        <p:nvSpPr>
          <p:cNvPr id="5" name="Line 4"/>
          <p:cNvSpPr>
            <a:spLocks noChangeShapeType="1"/>
          </p:cNvSpPr>
          <p:nvPr/>
        </p:nvSpPr>
        <p:spPr bwMode="auto">
          <a:xfrm>
            <a:off x="0" y="800100"/>
            <a:ext cx="9144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Tree>
    <p:custDataLst>
      <p:tags r:id="rId1"/>
    </p:custDataLst>
    <p:extLst>
      <p:ext uri="{BB962C8B-B14F-4D97-AF65-F5344CB8AC3E}">
        <p14:creationId xmlns:p14="http://schemas.microsoft.com/office/powerpoint/2010/main" val="2447049969"/>
      </p:ext>
    </p:extLst>
  </p:cSld>
  <p:clrMapOvr>
    <a:masterClrMapping/>
  </p:clrMapOvr>
  <mc:AlternateContent xmlns:mc="http://schemas.openxmlformats.org/markup-compatibility/2006" xmlns:p14="http://schemas.microsoft.com/office/powerpoint/2010/main">
    <mc:Choice Requires="p14">
      <p:transition spd="slow" p14:dur="2000" advTm="26774"/>
    </mc:Choice>
    <mc:Fallback xmlns="">
      <p:transition spd="slow" advTm="267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8600" y="820567"/>
            <a:ext cx="8610600" cy="426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a:solidFill>
                  <a:srgbClr val="000000"/>
                </a:solidFill>
                <a:latin typeface="Times New Roman" pitchFamily="18" charset="0"/>
              </a:rPr>
              <a:t> </a:t>
            </a:r>
            <a:r>
              <a:rPr lang="en-US" sz="2400" b="1">
                <a:solidFill>
                  <a:srgbClr val="0000FF"/>
                </a:solidFill>
                <a:latin typeface="Times New Roman" pitchFamily="18" charset="0"/>
              </a:rPr>
              <a:t>Câu 3:</a:t>
            </a:r>
            <a:r>
              <a:rPr lang="en-US" sz="2400" b="1">
                <a:solidFill>
                  <a:srgbClr val="000000"/>
                </a:solidFill>
                <a:latin typeface="Times New Roman" pitchFamily="18" charset="0"/>
              </a:rPr>
              <a:t> </a:t>
            </a:r>
            <a:r>
              <a:rPr lang="en-US" sz="2400">
                <a:solidFill>
                  <a:srgbClr val="0000FF"/>
                </a:solidFill>
                <a:latin typeface="Times New Roman" pitchFamily="18" charset="0"/>
              </a:rPr>
              <a:t>Cho một đoạn gen có trình tự như sau:	</a:t>
            </a:r>
          </a:p>
          <a:p>
            <a:pPr fontAlgn="base">
              <a:spcBef>
                <a:spcPct val="50000"/>
              </a:spcBef>
              <a:spcAft>
                <a:spcPct val="0"/>
              </a:spcAft>
            </a:pPr>
            <a:r>
              <a:rPr lang="en-US" sz="2400">
                <a:solidFill>
                  <a:srgbClr val="0000FF"/>
                </a:solidFill>
                <a:latin typeface="Times New Roman" pitchFamily="18" charset="0"/>
              </a:rPr>
              <a:t>-TAA XGT </a:t>
            </a:r>
            <a:r>
              <a:rPr lang="en-US" sz="2400">
                <a:solidFill>
                  <a:srgbClr val="FF0000"/>
                </a:solidFill>
                <a:latin typeface="Times New Roman" pitchFamily="18" charset="0"/>
              </a:rPr>
              <a:t>A</a:t>
            </a:r>
            <a:r>
              <a:rPr lang="en-US" sz="2400">
                <a:solidFill>
                  <a:srgbClr val="0000FF"/>
                </a:solidFill>
                <a:latin typeface="Times New Roman" pitchFamily="18" charset="0"/>
              </a:rPr>
              <a:t>XA GAX XAX TTG …</a:t>
            </a:r>
          </a:p>
          <a:p>
            <a:pPr fontAlgn="base">
              <a:spcBef>
                <a:spcPct val="50000"/>
              </a:spcBef>
              <a:spcAft>
                <a:spcPct val="0"/>
              </a:spcAft>
            </a:pPr>
            <a:r>
              <a:rPr lang="en-US" sz="2400">
                <a:solidFill>
                  <a:srgbClr val="0000FF"/>
                </a:solidFill>
                <a:latin typeface="Times New Roman" pitchFamily="18" charset="0"/>
              </a:rPr>
              <a:t>-ATT GXA </a:t>
            </a:r>
            <a:r>
              <a:rPr lang="en-US" sz="2400">
                <a:solidFill>
                  <a:srgbClr val="FF0000"/>
                </a:solidFill>
                <a:latin typeface="Times New Roman" pitchFamily="18" charset="0"/>
              </a:rPr>
              <a:t>T</a:t>
            </a:r>
            <a:r>
              <a:rPr lang="en-US" sz="2400">
                <a:solidFill>
                  <a:srgbClr val="0000FF"/>
                </a:solidFill>
                <a:latin typeface="Times New Roman" pitchFamily="18" charset="0"/>
              </a:rPr>
              <a:t>GT XTG GTG AAX…</a:t>
            </a:r>
          </a:p>
          <a:p>
            <a:pPr fontAlgn="base">
              <a:spcBef>
                <a:spcPct val="50000"/>
              </a:spcBef>
              <a:spcAft>
                <a:spcPct val="0"/>
              </a:spcAft>
            </a:pPr>
            <a:r>
              <a:rPr lang="en-US" sz="2400">
                <a:solidFill>
                  <a:srgbClr val="0000FF"/>
                </a:solidFill>
                <a:latin typeface="Times New Roman" pitchFamily="18" charset="0"/>
              </a:rPr>
              <a:t>Nếu có đột biến thay cặp A-T ở vị trí thứ 7 bằng cặp G-X thì có thể dẫn đến hậu quả </a:t>
            </a:r>
          </a:p>
          <a:p>
            <a:pPr fontAlgn="base">
              <a:spcBef>
                <a:spcPct val="20000"/>
              </a:spcBef>
              <a:spcAft>
                <a:spcPct val="0"/>
              </a:spcAft>
            </a:pPr>
            <a:r>
              <a:rPr lang="en-US" sz="2400" b="1">
                <a:solidFill>
                  <a:srgbClr val="0000FF"/>
                </a:solidFill>
                <a:latin typeface="Times New Roman" pitchFamily="18" charset="0"/>
              </a:rPr>
              <a:t>A. </a:t>
            </a:r>
            <a:r>
              <a:rPr lang="en-US" sz="2400">
                <a:solidFill>
                  <a:srgbClr val="0000FF"/>
                </a:solidFill>
                <a:latin typeface="Times New Roman" pitchFamily="18" charset="0"/>
              </a:rPr>
              <a:t>thay đổi axit amin thứ 2 trong chuỗi pôlipeptit do gen tổng hợp.</a:t>
            </a:r>
          </a:p>
          <a:p>
            <a:pPr fontAlgn="base">
              <a:spcBef>
                <a:spcPct val="20000"/>
              </a:spcBef>
              <a:spcAft>
                <a:spcPct val="0"/>
              </a:spcAft>
            </a:pPr>
            <a:r>
              <a:rPr lang="en-US" sz="2400" b="1">
                <a:solidFill>
                  <a:srgbClr val="0000FF"/>
                </a:solidFill>
                <a:latin typeface="Times New Roman" pitchFamily="18" charset="0"/>
              </a:rPr>
              <a:t>B. </a:t>
            </a:r>
            <a:r>
              <a:rPr lang="en-US" sz="2400">
                <a:solidFill>
                  <a:srgbClr val="0000FF"/>
                </a:solidFill>
                <a:latin typeface="Times New Roman" pitchFamily="18" charset="0"/>
              </a:rPr>
              <a:t>thay đổi axit amin thứ 3 trong chuỗi pôlipeptit do gen tổng hợp.</a:t>
            </a:r>
          </a:p>
          <a:p>
            <a:pPr fontAlgn="base">
              <a:spcBef>
                <a:spcPct val="20000"/>
              </a:spcBef>
              <a:spcAft>
                <a:spcPct val="0"/>
              </a:spcAft>
            </a:pPr>
            <a:r>
              <a:rPr lang="en-US" sz="2400" b="1">
                <a:solidFill>
                  <a:srgbClr val="0000FF"/>
                </a:solidFill>
                <a:latin typeface="Times New Roman" pitchFamily="18" charset="0"/>
              </a:rPr>
              <a:t>C. </a:t>
            </a:r>
            <a:r>
              <a:rPr lang="en-US" sz="2400">
                <a:solidFill>
                  <a:srgbClr val="0000FF"/>
                </a:solidFill>
                <a:latin typeface="Times New Roman" pitchFamily="18" charset="0"/>
              </a:rPr>
              <a:t>mất một axit amin trong chuỗi pôlipeptit do gen tổng hợp.</a:t>
            </a:r>
          </a:p>
          <a:p>
            <a:pPr fontAlgn="base">
              <a:spcBef>
                <a:spcPct val="20000"/>
              </a:spcBef>
              <a:spcAft>
                <a:spcPct val="0"/>
              </a:spcAft>
            </a:pPr>
            <a:r>
              <a:rPr lang="en-US" sz="2400" b="1">
                <a:solidFill>
                  <a:srgbClr val="0000FF"/>
                </a:solidFill>
                <a:latin typeface="Times New Roman" pitchFamily="18" charset="0"/>
              </a:rPr>
              <a:t>D. </a:t>
            </a:r>
            <a:r>
              <a:rPr lang="en-US" sz="2400">
                <a:solidFill>
                  <a:srgbClr val="0000FF"/>
                </a:solidFill>
                <a:latin typeface="Times New Roman" pitchFamily="18" charset="0"/>
              </a:rPr>
              <a:t>phân tử prôtêin tương ứng không được tổng hợp.</a:t>
            </a:r>
          </a:p>
        </p:txBody>
      </p:sp>
      <p:sp>
        <p:nvSpPr>
          <p:cNvPr id="4" name="Oval 3"/>
          <p:cNvSpPr/>
          <p:nvPr/>
        </p:nvSpPr>
        <p:spPr>
          <a:xfrm>
            <a:off x="252350" y="3732988"/>
            <a:ext cx="381000" cy="4293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Line 4"/>
          <p:cNvSpPr>
            <a:spLocks noChangeShapeType="1"/>
          </p:cNvSpPr>
          <p:nvPr/>
        </p:nvSpPr>
        <p:spPr bwMode="auto">
          <a:xfrm>
            <a:off x="0" y="800100"/>
            <a:ext cx="9144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Tree>
    <p:custDataLst>
      <p:tags r:id="rId1"/>
    </p:custDataLst>
    <p:extLst>
      <p:ext uri="{BB962C8B-B14F-4D97-AF65-F5344CB8AC3E}">
        <p14:creationId xmlns:p14="http://schemas.microsoft.com/office/powerpoint/2010/main" val="1567961554"/>
      </p:ext>
    </p:extLst>
  </p:cSld>
  <p:clrMapOvr>
    <a:masterClrMapping/>
  </p:clrMapOvr>
  <mc:AlternateContent xmlns:mc="http://schemas.openxmlformats.org/markup-compatibility/2006" xmlns:p14="http://schemas.microsoft.com/office/powerpoint/2010/main">
    <mc:Choice Requires="p14">
      <p:transition spd="slow" p14:dur="2000" advTm="40242"/>
    </mc:Choice>
    <mc:Fallback xmlns="">
      <p:transition spd="slow" advTm="402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ChangeArrowheads="1"/>
          </p:cNvSpPr>
          <p:nvPr/>
        </p:nvSpPr>
        <p:spPr bwMode="auto">
          <a:xfrm>
            <a:off x="2133616" y="216761"/>
            <a:ext cx="6568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pt-BR" sz="2400" b="1">
                <a:solidFill>
                  <a:srgbClr val="000000"/>
                </a:solidFill>
              </a:rPr>
              <a:t>Những </a:t>
            </a:r>
            <a:r>
              <a:rPr lang="pt-BR" sz="2400" b="1">
                <a:solidFill>
                  <a:srgbClr val="FF0000"/>
                </a:solidFill>
              </a:rPr>
              <a:t>biến đổi trong vật chất di truyền</a:t>
            </a:r>
            <a:r>
              <a:rPr lang="pt-BR" sz="2400" b="1">
                <a:solidFill>
                  <a:srgbClr val="000000"/>
                </a:solidFill>
              </a:rPr>
              <a:t> ở cấp </a:t>
            </a:r>
            <a:r>
              <a:rPr lang="pt-BR" sz="2400" b="1">
                <a:solidFill>
                  <a:srgbClr val="FF0000"/>
                </a:solidFill>
              </a:rPr>
              <a:t>phân tử</a:t>
            </a:r>
            <a:r>
              <a:rPr lang="pt-BR" sz="2400" b="1">
                <a:solidFill>
                  <a:srgbClr val="000000"/>
                </a:solidFill>
              </a:rPr>
              <a:t> </a:t>
            </a:r>
            <a:r>
              <a:rPr lang="pt-BR" sz="2400" b="1" i="1">
                <a:solidFill>
                  <a:srgbClr val="000000"/>
                </a:solidFill>
              </a:rPr>
              <a:t>(gen)</a:t>
            </a:r>
            <a:r>
              <a:rPr lang="pt-BR" sz="2400" b="1">
                <a:solidFill>
                  <a:srgbClr val="000000"/>
                </a:solidFill>
              </a:rPr>
              <a:t> hoặc cấp </a:t>
            </a:r>
            <a:r>
              <a:rPr lang="pt-BR" sz="2400" b="1">
                <a:solidFill>
                  <a:srgbClr val="FF0000"/>
                </a:solidFill>
              </a:rPr>
              <a:t>TB </a:t>
            </a:r>
            <a:r>
              <a:rPr lang="pt-BR" sz="2400" b="1" i="1">
                <a:solidFill>
                  <a:srgbClr val="000000"/>
                </a:solidFill>
              </a:rPr>
              <a:t>(NST).</a:t>
            </a:r>
            <a:endParaRPr lang="en-US" sz="2400" b="1" i="1">
              <a:solidFill>
                <a:srgbClr val="000000"/>
              </a:solidFill>
            </a:endParaRPr>
          </a:p>
        </p:txBody>
      </p:sp>
      <p:sp>
        <p:nvSpPr>
          <p:cNvPr id="6147" name="Rectangle 22"/>
          <p:cNvSpPr>
            <a:spLocks noChangeArrowheads="1"/>
          </p:cNvSpPr>
          <p:nvPr/>
        </p:nvSpPr>
        <p:spPr bwMode="auto">
          <a:xfrm>
            <a:off x="6" y="12440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ndParaRPr>
          </a:p>
        </p:txBody>
      </p:sp>
      <p:sp>
        <p:nvSpPr>
          <p:cNvPr id="31788" name="Rectangle 44"/>
          <p:cNvSpPr>
            <a:spLocks noChangeArrowheads="1"/>
          </p:cNvSpPr>
          <p:nvPr/>
        </p:nvSpPr>
        <p:spPr bwMode="auto">
          <a:xfrm>
            <a:off x="152407" y="177671"/>
            <a:ext cx="20810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pt-BR" sz="2800" b="1" i="1">
                <a:solidFill>
                  <a:srgbClr val="FF0000"/>
                </a:solidFill>
              </a:rPr>
              <a:t>* Đột biến:</a:t>
            </a:r>
            <a:r>
              <a:rPr lang="pt-BR" sz="2800">
                <a:solidFill>
                  <a:srgbClr val="000000"/>
                </a:solidFill>
              </a:rPr>
              <a:t> </a:t>
            </a:r>
            <a:endParaRPr lang="en-US" sz="2800">
              <a:solidFill>
                <a:srgbClr val="000000"/>
              </a:solidFill>
            </a:endParaRPr>
          </a:p>
        </p:txBody>
      </p:sp>
      <p:grpSp>
        <p:nvGrpSpPr>
          <p:cNvPr id="2" name="Group 56"/>
          <p:cNvGrpSpPr>
            <a:grpSpLocks/>
          </p:cNvGrpSpPr>
          <p:nvPr/>
        </p:nvGrpSpPr>
        <p:grpSpPr bwMode="auto">
          <a:xfrm>
            <a:off x="1385804" y="971552"/>
            <a:ext cx="6464300" cy="3985203"/>
            <a:chOff x="1488" y="504"/>
            <a:chExt cx="4272" cy="3936"/>
          </a:xfrm>
        </p:grpSpPr>
        <p:grpSp>
          <p:nvGrpSpPr>
            <p:cNvPr id="6152" name="Group 55"/>
            <p:cNvGrpSpPr>
              <a:grpSpLocks/>
            </p:cNvGrpSpPr>
            <p:nvPr/>
          </p:nvGrpSpPr>
          <p:grpSpPr bwMode="auto">
            <a:xfrm>
              <a:off x="1488" y="864"/>
              <a:ext cx="4272" cy="3576"/>
              <a:chOff x="1488" y="864"/>
              <a:chExt cx="4272" cy="3576"/>
            </a:xfrm>
          </p:grpSpPr>
          <p:pic>
            <p:nvPicPr>
              <p:cNvPr id="6156" name="Picture 48" descr="tải xuốn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864"/>
                <a:ext cx="3360"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49" descr="so-do-bien-the-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1104"/>
                <a:ext cx="2160"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50"/>
              <p:cNvSpPr txBox="1">
                <a:spLocks noChangeArrowheads="1"/>
              </p:cNvSpPr>
              <p:nvPr/>
            </p:nvSpPr>
            <p:spPr bwMode="auto">
              <a:xfrm>
                <a:off x="1728" y="3984"/>
                <a:ext cx="1680" cy="4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2400" b="1" i="1">
                    <a:solidFill>
                      <a:srgbClr val="FF0000"/>
                    </a:solidFill>
                  </a:rPr>
                  <a:t>Đột biến gen</a:t>
                </a:r>
              </a:p>
            </p:txBody>
          </p:sp>
          <p:sp>
            <p:nvSpPr>
              <p:cNvPr id="6159" name="Text Box 51"/>
              <p:cNvSpPr txBox="1">
                <a:spLocks noChangeArrowheads="1"/>
              </p:cNvSpPr>
              <p:nvPr/>
            </p:nvSpPr>
            <p:spPr bwMode="auto">
              <a:xfrm>
                <a:off x="3264" y="3984"/>
                <a:ext cx="2208" cy="4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pPr>
                <a:r>
                  <a:rPr lang="en-US" sz="2400" b="1" i="1">
                    <a:solidFill>
                      <a:srgbClr val="FF0000"/>
                    </a:solidFill>
                  </a:rPr>
                  <a:t>Đột biến NST</a:t>
                </a:r>
              </a:p>
            </p:txBody>
          </p:sp>
        </p:grpSp>
        <p:sp>
          <p:nvSpPr>
            <p:cNvPr id="6153" name="Rectangle 52"/>
            <p:cNvSpPr>
              <a:spLocks noChangeArrowheads="1"/>
            </p:cNvSpPr>
            <p:nvPr/>
          </p:nvSpPr>
          <p:spPr bwMode="auto">
            <a:xfrm>
              <a:off x="1496" y="1536"/>
              <a:ext cx="192" cy="20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6154" name="Rectangle 53"/>
            <p:cNvSpPr>
              <a:spLocks noChangeArrowheads="1"/>
            </p:cNvSpPr>
            <p:nvPr/>
          </p:nvSpPr>
          <p:spPr bwMode="auto">
            <a:xfrm>
              <a:off x="3488" y="1152"/>
              <a:ext cx="288" cy="2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6155" name="Rectangle 54"/>
            <p:cNvSpPr>
              <a:spLocks noChangeArrowheads="1"/>
            </p:cNvSpPr>
            <p:nvPr/>
          </p:nvSpPr>
          <p:spPr bwMode="auto">
            <a:xfrm>
              <a:off x="3552" y="504"/>
              <a:ext cx="192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ndParaRPr>
            </a:p>
          </p:txBody>
        </p:sp>
      </p:grpSp>
    </p:spTree>
    <p:custDataLst>
      <p:tags r:id="rId1"/>
    </p:custDataLst>
    <p:extLst>
      <p:ext uri="{BB962C8B-B14F-4D97-AF65-F5344CB8AC3E}">
        <p14:creationId xmlns:p14="http://schemas.microsoft.com/office/powerpoint/2010/main" val="716592208"/>
      </p:ext>
    </p:extLst>
  </p:cSld>
  <p:clrMapOvr>
    <a:masterClrMapping/>
  </p:clrMapOvr>
  <mc:AlternateContent xmlns:mc="http://schemas.openxmlformats.org/markup-compatibility/2006" xmlns:p14="http://schemas.microsoft.com/office/powerpoint/2010/main">
    <mc:Choice Requires="p14">
      <p:transition spd="slow" p14:dur="2000" advTm="18817"/>
    </mc:Choice>
    <mc:Fallback xmlns="">
      <p:transition spd="slow" advTm="188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88"/>
                                        </p:tgtEl>
                                        <p:attrNameLst>
                                          <p:attrName>style.visibility</p:attrName>
                                        </p:attrNameLst>
                                      </p:cBhvr>
                                      <p:to>
                                        <p:strVal val="visible"/>
                                      </p:to>
                                    </p:set>
                                    <p:animEffect transition="in" filter="blinds(horizontal)">
                                      <p:cBhvr>
                                        <p:cTn id="7" dur="500"/>
                                        <p:tgtEl>
                                          <p:spTgt spid="31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1751"/>
                                        </p:tgtEl>
                                        <p:attrNameLst>
                                          <p:attrName>style.visibility</p:attrName>
                                        </p:attrNameLst>
                                      </p:cBhvr>
                                      <p:to>
                                        <p:strVal val="visible"/>
                                      </p:to>
                                    </p:set>
                                    <p:anim calcmode="lin" valueType="num">
                                      <p:cBhvr>
                                        <p:cTn id="12" dur="500" fill="hold"/>
                                        <p:tgtEl>
                                          <p:spTgt spid="31751"/>
                                        </p:tgtEl>
                                        <p:attrNameLst>
                                          <p:attrName>ppt_w</p:attrName>
                                        </p:attrNameLst>
                                      </p:cBhvr>
                                      <p:tavLst>
                                        <p:tav tm="0">
                                          <p:val>
                                            <p:fltVal val="0"/>
                                          </p:val>
                                        </p:tav>
                                        <p:tav tm="100000">
                                          <p:val>
                                            <p:strVal val="#ppt_w"/>
                                          </p:val>
                                        </p:tav>
                                      </p:tavLst>
                                    </p:anim>
                                    <p:anim calcmode="lin" valueType="num">
                                      <p:cBhvr>
                                        <p:cTn id="13" dur="500" fill="hold"/>
                                        <p:tgtEl>
                                          <p:spTgt spid="31751"/>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8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2278"/>
            <a:ext cx="8229600" cy="3394472"/>
          </a:xfrm>
        </p:spPr>
        <p:txBody>
          <a:bodyPr/>
          <a:lstStyle/>
          <a:p>
            <a:pPr marL="0" indent="0">
              <a:buNone/>
            </a:pPr>
            <a:r>
              <a:rPr lang="en-US" sz="2800" b="1">
                <a:solidFill>
                  <a:srgbClr val="0E00C0"/>
                </a:solidFill>
                <a:latin typeface="Times New Roman" pitchFamily="18" charset="0"/>
                <a:cs typeface="Times New Roman" pitchFamily="18" charset="0"/>
              </a:rPr>
              <a:t>Câu 4</a:t>
            </a:r>
            <a:r>
              <a:rPr lang="en-US" sz="2800">
                <a:solidFill>
                  <a:srgbClr val="0E00C0"/>
                </a:solidFill>
                <a:latin typeface="Times New Roman" pitchFamily="18" charset="0"/>
                <a:cs typeface="Times New Roman" pitchFamily="18" charset="0"/>
              </a:rPr>
              <a:t>: Bazơ nitơ guanin dạng hiếm, có thể gây đột biến dạng thay thế</a:t>
            </a:r>
          </a:p>
          <a:p>
            <a:pPr marL="0" indent="0">
              <a:buNone/>
            </a:pPr>
            <a:r>
              <a:rPr lang="en-US" sz="2800" b="1">
                <a:solidFill>
                  <a:srgbClr val="0E00C0"/>
                </a:solidFill>
                <a:latin typeface="Times New Roman" pitchFamily="18" charset="0"/>
                <a:cs typeface="Times New Roman" pitchFamily="18" charset="0"/>
              </a:rPr>
              <a:t>A.</a:t>
            </a:r>
            <a:r>
              <a:rPr lang="en-US" sz="2800">
                <a:solidFill>
                  <a:srgbClr val="0E00C0"/>
                </a:solidFill>
                <a:latin typeface="Times New Roman" pitchFamily="18" charset="0"/>
                <a:cs typeface="Times New Roman" pitchFamily="18" charset="0"/>
              </a:rPr>
              <a:t> cặp A - T thành cặp G - X.</a:t>
            </a:r>
          </a:p>
          <a:p>
            <a:pPr marL="0" indent="0">
              <a:buNone/>
            </a:pPr>
            <a:r>
              <a:rPr lang="en-US" sz="2800" b="1">
                <a:solidFill>
                  <a:srgbClr val="0E00C0"/>
                </a:solidFill>
                <a:latin typeface="Times New Roman" pitchFamily="18" charset="0"/>
                <a:cs typeface="Times New Roman" pitchFamily="18" charset="0"/>
              </a:rPr>
              <a:t>B.</a:t>
            </a:r>
            <a:r>
              <a:rPr lang="en-US" sz="2800">
                <a:solidFill>
                  <a:srgbClr val="0E00C0"/>
                </a:solidFill>
                <a:latin typeface="Times New Roman" pitchFamily="18" charset="0"/>
                <a:cs typeface="Times New Roman" pitchFamily="18" charset="0"/>
              </a:rPr>
              <a:t> cặp G - X thành X - G.</a:t>
            </a:r>
          </a:p>
          <a:p>
            <a:pPr marL="0" indent="0">
              <a:buNone/>
            </a:pPr>
            <a:r>
              <a:rPr lang="en-US" sz="2800" b="1">
                <a:solidFill>
                  <a:srgbClr val="0E00C0"/>
                </a:solidFill>
                <a:latin typeface="Times New Roman" pitchFamily="18" charset="0"/>
                <a:cs typeface="Times New Roman" pitchFamily="18" charset="0"/>
              </a:rPr>
              <a:t>C.</a:t>
            </a:r>
            <a:r>
              <a:rPr lang="en-US" sz="2800">
                <a:solidFill>
                  <a:srgbClr val="0E00C0"/>
                </a:solidFill>
                <a:latin typeface="Times New Roman" pitchFamily="18" charset="0"/>
                <a:cs typeface="Times New Roman" pitchFamily="18" charset="0"/>
              </a:rPr>
              <a:t> cặp A - T thành cặp T - A.</a:t>
            </a:r>
          </a:p>
          <a:p>
            <a:pPr marL="0" indent="0">
              <a:buNone/>
            </a:pPr>
            <a:r>
              <a:rPr lang="en-US" sz="2800" b="1">
                <a:solidFill>
                  <a:srgbClr val="0E00C0"/>
                </a:solidFill>
                <a:latin typeface="Times New Roman" pitchFamily="18" charset="0"/>
                <a:cs typeface="Times New Roman" pitchFamily="18" charset="0"/>
              </a:rPr>
              <a:t>D.</a:t>
            </a:r>
            <a:r>
              <a:rPr lang="en-US" sz="2800">
                <a:solidFill>
                  <a:srgbClr val="0E00C0"/>
                </a:solidFill>
                <a:latin typeface="Times New Roman" pitchFamily="18" charset="0"/>
                <a:cs typeface="Times New Roman" pitchFamily="18" charset="0"/>
              </a:rPr>
              <a:t> cặp G - X thành A -T.</a:t>
            </a:r>
          </a:p>
          <a:p>
            <a:pPr marL="0" indent="0">
              <a:buNone/>
            </a:pPr>
            <a:endParaRPr lang="en-US" sz="2800">
              <a:solidFill>
                <a:srgbClr val="0E00C0"/>
              </a:solidFill>
              <a:latin typeface="Times New Roman" pitchFamily="18" charset="0"/>
              <a:cs typeface="Times New Roman" pitchFamily="18" charset="0"/>
            </a:endParaRPr>
          </a:p>
        </p:txBody>
      </p:sp>
      <p:sp>
        <p:nvSpPr>
          <p:cNvPr id="4" name="Oval 3"/>
          <p:cNvSpPr/>
          <p:nvPr/>
        </p:nvSpPr>
        <p:spPr>
          <a:xfrm>
            <a:off x="492825" y="3596877"/>
            <a:ext cx="381000" cy="4293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Line 4"/>
          <p:cNvSpPr>
            <a:spLocks noChangeShapeType="1"/>
          </p:cNvSpPr>
          <p:nvPr/>
        </p:nvSpPr>
        <p:spPr bwMode="auto">
          <a:xfrm>
            <a:off x="0" y="800100"/>
            <a:ext cx="9144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Tree>
    <p:custDataLst>
      <p:tags r:id="rId1"/>
    </p:custDataLst>
    <p:extLst>
      <p:ext uri="{BB962C8B-B14F-4D97-AF65-F5344CB8AC3E}">
        <p14:creationId xmlns:p14="http://schemas.microsoft.com/office/powerpoint/2010/main" val="2077707751"/>
      </p:ext>
    </p:extLst>
  </p:cSld>
  <p:clrMapOvr>
    <a:masterClrMapping/>
  </p:clrMapOvr>
  <mc:AlternateContent xmlns:mc="http://schemas.openxmlformats.org/markup-compatibility/2006" xmlns:p14="http://schemas.microsoft.com/office/powerpoint/2010/main">
    <mc:Choice Requires="p14">
      <p:transition spd="slow" p14:dur="2000" advTm="24825"/>
    </mc:Choice>
    <mc:Fallback xmlns="">
      <p:transition spd="slow" advTm="248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678"/>
            <a:ext cx="8229600" cy="3394472"/>
          </a:xfrm>
        </p:spPr>
        <p:txBody>
          <a:bodyPr/>
          <a:lstStyle/>
          <a:p>
            <a:pPr marL="0" indent="0" algn="just">
              <a:buNone/>
            </a:pPr>
            <a:r>
              <a:rPr lang="en-US" b="1">
                <a:solidFill>
                  <a:srgbClr val="0E00C0"/>
                </a:solidFill>
                <a:latin typeface="Times New Roman" pitchFamily="18" charset="0"/>
                <a:cs typeface="Times New Roman" pitchFamily="18" charset="0"/>
              </a:rPr>
              <a:t>Câu 5:</a:t>
            </a:r>
            <a:r>
              <a:rPr lang="en-US">
                <a:solidFill>
                  <a:srgbClr val="0E00C0"/>
                </a:solidFill>
                <a:latin typeface="Times New Roman" pitchFamily="18" charset="0"/>
                <a:cs typeface="Times New Roman" pitchFamily="18" charset="0"/>
              </a:rPr>
              <a:t> Một gen ở sinh vật nhân sơ có chiều dài 510nm, trong đó số nuclêôtit loại G bằng 2 lần số nuclêôtit loại T, gen này bị đột biến thay thế một cặp A - T bằng một cặp G - X. Theo lí thuyết số nuclêôtit loại A của gen đột biến là</a:t>
            </a:r>
          </a:p>
          <a:p>
            <a:pPr marL="0" indent="0" algn="just">
              <a:buNone/>
            </a:pPr>
            <a:r>
              <a:rPr lang="fr-FR" b="1">
                <a:solidFill>
                  <a:srgbClr val="0E00C0"/>
                </a:solidFill>
                <a:latin typeface="Times New Roman" pitchFamily="18" charset="0"/>
                <a:cs typeface="Times New Roman" pitchFamily="18" charset="0"/>
              </a:rPr>
              <a:t>A. </a:t>
            </a:r>
            <a:r>
              <a:rPr lang="fr-FR">
                <a:solidFill>
                  <a:srgbClr val="0E00C0"/>
                </a:solidFill>
                <a:latin typeface="Times New Roman" pitchFamily="18" charset="0"/>
                <a:cs typeface="Times New Roman" pitchFamily="18" charset="0"/>
              </a:rPr>
              <a:t>500.</a:t>
            </a:r>
            <a:r>
              <a:rPr lang="en-US">
                <a:solidFill>
                  <a:srgbClr val="0E00C0"/>
                </a:solidFill>
                <a:latin typeface="Times New Roman" pitchFamily="18" charset="0"/>
                <a:cs typeface="Times New Roman" pitchFamily="18" charset="0"/>
              </a:rPr>
              <a:t>	</a:t>
            </a:r>
            <a:r>
              <a:rPr lang="fr-FR" b="1">
                <a:solidFill>
                  <a:srgbClr val="0E00C0"/>
                </a:solidFill>
                <a:latin typeface="Times New Roman" pitchFamily="18" charset="0"/>
                <a:cs typeface="Times New Roman" pitchFamily="18" charset="0"/>
              </a:rPr>
              <a:t>B. </a:t>
            </a:r>
            <a:r>
              <a:rPr lang="fr-FR">
                <a:solidFill>
                  <a:srgbClr val="0E00C0"/>
                </a:solidFill>
                <a:latin typeface="Times New Roman" pitchFamily="18" charset="0"/>
                <a:cs typeface="Times New Roman" pitchFamily="18" charset="0"/>
              </a:rPr>
              <a:t>999.</a:t>
            </a:r>
            <a:r>
              <a:rPr lang="en-US">
                <a:solidFill>
                  <a:srgbClr val="0E00C0"/>
                </a:solidFill>
                <a:latin typeface="Times New Roman" pitchFamily="18" charset="0"/>
                <a:cs typeface="Times New Roman" pitchFamily="18" charset="0"/>
              </a:rPr>
              <a:t>	</a:t>
            </a:r>
            <a:r>
              <a:rPr lang="fr-FR" b="1">
                <a:solidFill>
                  <a:srgbClr val="0E00C0"/>
                </a:solidFill>
                <a:latin typeface="Times New Roman" pitchFamily="18" charset="0"/>
                <a:cs typeface="Times New Roman" pitchFamily="18" charset="0"/>
              </a:rPr>
              <a:t>C. </a:t>
            </a:r>
            <a:r>
              <a:rPr lang="fr-FR">
                <a:solidFill>
                  <a:srgbClr val="0E00C0"/>
                </a:solidFill>
                <a:latin typeface="Times New Roman" pitchFamily="18" charset="0"/>
                <a:cs typeface="Times New Roman" pitchFamily="18" charset="0"/>
              </a:rPr>
              <a:t>250.</a:t>
            </a:r>
            <a:r>
              <a:rPr lang="en-US">
                <a:solidFill>
                  <a:srgbClr val="0E00C0"/>
                </a:solidFill>
                <a:latin typeface="Times New Roman" pitchFamily="18" charset="0"/>
                <a:cs typeface="Times New Roman" pitchFamily="18" charset="0"/>
              </a:rPr>
              <a:t>	</a:t>
            </a:r>
            <a:r>
              <a:rPr lang="fr-FR" b="1">
                <a:solidFill>
                  <a:srgbClr val="0E00C0"/>
                </a:solidFill>
                <a:latin typeface="Times New Roman" pitchFamily="18" charset="0"/>
                <a:cs typeface="Times New Roman" pitchFamily="18" charset="0"/>
              </a:rPr>
              <a:t>D. </a:t>
            </a:r>
            <a:r>
              <a:rPr lang="fr-FR">
                <a:solidFill>
                  <a:srgbClr val="0E00C0"/>
                </a:solidFill>
                <a:latin typeface="Times New Roman" pitchFamily="18" charset="0"/>
                <a:cs typeface="Times New Roman" pitchFamily="18" charset="0"/>
              </a:rPr>
              <a:t>499.</a:t>
            </a:r>
            <a:endParaRPr lang="en-US">
              <a:solidFill>
                <a:srgbClr val="0E00C0"/>
              </a:solidFill>
              <a:latin typeface="Times New Roman" pitchFamily="18" charset="0"/>
              <a:cs typeface="Times New Roman" pitchFamily="18" charset="0"/>
            </a:endParaRPr>
          </a:p>
          <a:p>
            <a:pPr algn="just"/>
            <a:endParaRPr lang="en-US">
              <a:solidFill>
                <a:srgbClr val="0E00C0"/>
              </a:solidFill>
              <a:latin typeface="Times New Roman" pitchFamily="18" charset="0"/>
              <a:cs typeface="Times New Roman" pitchFamily="18" charset="0"/>
            </a:endParaRPr>
          </a:p>
        </p:txBody>
      </p:sp>
      <p:sp>
        <p:nvSpPr>
          <p:cNvPr id="4" name="Line 4"/>
          <p:cNvSpPr>
            <a:spLocks noChangeShapeType="1"/>
          </p:cNvSpPr>
          <p:nvPr/>
        </p:nvSpPr>
        <p:spPr bwMode="auto">
          <a:xfrm>
            <a:off x="0" y="800100"/>
            <a:ext cx="9144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504192257"/>
      </p:ext>
    </p:extLst>
  </p:cSld>
  <p:clrMapOvr>
    <a:masterClrMapping/>
  </p:clrMapOvr>
  <mc:AlternateContent xmlns:mc="http://schemas.openxmlformats.org/markup-compatibility/2006" xmlns:p14="http://schemas.microsoft.com/office/powerpoint/2010/main">
    <mc:Choice Requires="p14">
      <p:transition spd="slow" p14:dur="2000" advTm="35111"/>
    </mc:Choice>
    <mc:Fallback xmlns="">
      <p:transition spd="slow" advTm="35111"/>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4727"/>
            <a:ext cx="8229600" cy="633350"/>
          </a:xfrm>
        </p:spPr>
        <p:txBody>
          <a:bodyPr/>
          <a:lstStyle/>
          <a:p>
            <a:pPr marL="0" indent="0">
              <a:buNone/>
            </a:pPr>
            <a:r>
              <a:rPr lang="en-US" sz="2400" b="1">
                <a:latin typeface="Times New Roman" pitchFamily="18" charset="0"/>
                <a:cs typeface="Times New Roman" pitchFamily="18" charset="0"/>
              </a:rPr>
              <a:t>L =                       = 510 nm =&gt;      = 1500 (nu)</a:t>
            </a:r>
          </a:p>
        </p:txBody>
      </p:sp>
      <p:grpSp>
        <p:nvGrpSpPr>
          <p:cNvPr id="7" name="Group 6"/>
          <p:cNvGrpSpPr/>
          <p:nvPr/>
        </p:nvGrpSpPr>
        <p:grpSpPr>
          <a:xfrm>
            <a:off x="990600" y="1006077"/>
            <a:ext cx="407484" cy="762000"/>
            <a:chOff x="3886200" y="1123950"/>
            <a:chExt cx="407484" cy="762000"/>
          </a:xfrm>
        </p:grpSpPr>
        <p:sp>
          <p:nvSpPr>
            <p:cNvPr id="4" name="TextBox 3"/>
            <p:cNvSpPr txBox="1"/>
            <p:nvPr/>
          </p:nvSpPr>
          <p:spPr>
            <a:xfrm>
              <a:off x="3886200" y="1123950"/>
              <a:ext cx="407484" cy="461665"/>
            </a:xfrm>
            <a:prstGeom prst="rect">
              <a:avLst/>
            </a:prstGeom>
            <a:noFill/>
          </p:spPr>
          <p:txBody>
            <a:bodyPr wrap="none" rtlCol="0">
              <a:spAutoFit/>
            </a:bodyPr>
            <a:lstStyle/>
            <a:p>
              <a:r>
                <a:rPr lang="en-US" sz="2400" b="1">
                  <a:latin typeface="Times New Roman" pitchFamily="18" charset="0"/>
                  <a:cs typeface="Times New Roman" pitchFamily="18" charset="0"/>
                </a:rPr>
                <a:t>N</a:t>
              </a:r>
            </a:p>
          </p:txBody>
        </p:sp>
        <p:cxnSp>
          <p:nvCxnSpPr>
            <p:cNvPr id="6" name="Straight Connector 5"/>
            <p:cNvCxnSpPr/>
            <p:nvPr/>
          </p:nvCxnSpPr>
          <p:spPr>
            <a:xfrm>
              <a:off x="3924230" y="1504950"/>
              <a:ext cx="351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11012" y="1424285"/>
              <a:ext cx="338554" cy="461665"/>
            </a:xfrm>
            <a:prstGeom prst="rect">
              <a:avLst/>
            </a:prstGeom>
            <a:noFill/>
          </p:spPr>
          <p:txBody>
            <a:bodyPr wrap="none" rtlCol="0">
              <a:spAutoFit/>
            </a:bodyPr>
            <a:lstStyle/>
            <a:p>
              <a:r>
                <a:rPr lang="en-US" sz="2400" b="1">
                  <a:latin typeface="Times New Roman" pitchFamily="18" charset="0"/>
                  <a:cs typeface="Times New Roman" pitchFamily="18" charset="0"/>
                </a:rPr>
                <a:t>2</a:t>
              </a:r>
            </a:p>
          </p:txBody>
        </p:sp>
      </p:grpSp>
      <p:sp>
        <p:nvSpPr>
          <p:cNvPr id="9" name="TextBox 8"/>
          <p:cNvSpPr txBox="1"/>
          <p:nvPr/>
        </p:nvSpPr>
        <p:spPr>
          <a:xfrm>
            <a:off x="1371600" y="1134727"/>
            <a:ext cx="1981200" cy="461665"/>
          </a:xfrm>
          <a:prstGeom prst="rect">
            <a:avLst/>
          </a:prstGeom>
          <a:noFill/>
        </p:spPr>
        <p:txBody>
          <a:bodyPr wrap="square" rtlCol="0">
            <a:spAutoFit/>
          </a:bodyPr>
          <a:lstStyle/>
          <a:p>
            <a:r>
              <a:rPr lang="en-US" sz="2400" b="1">
                <a:latin typeface="Times New Roman" pitchFamily="18" charset="0"/>
                <a:cs typeface="Times New Roman" pitchFamily="18" charset="0"/>
              </a:rPr>
              <a:t>x 0,34 nm</a:t>
            </a:r>
          </a:p>
        </p:txBody>
      </p:sp>
      <p:sp>
        <p:nvSpPr>
          <p:cNvPr id="10" name="TextBox 9"/>
          <p:cNvSpPr txBox="1"/>
          <p:nvPr/>
        </p:nvSpPr>
        <p:spPr>
          <a:xfrm>
            <a:off x="457200" y="285750"/>
            <a:ext cx="8458200" cy="830997"/>
          </a:xfrm>
          <a:prstGeom prst="rect">
            <a:avLst/>
          </a:prstGeom>
          <a:noFill/>
        </p:spPr>
        <p:txBody>
          <a:bodyPr wrap="square" rtlCol="0">
            <a:spAutoFit/>
          </a:bodyPr>
          <a:lstStyle/>
          <a:p>
            <a:r>
              <a:rPr lang="en-US" sz="2400" b="1">
                <a:latin typeface="Times New Roman" pitchFamily="18" charset="0"/>
                <a:cs typeface="Times New Roman" pitchFamily="18" charset="0"/>
              </a:rPr>
              <a:t>N: Tổng số nu của gen.</a:t>
            </a:r>
          </a:p>
          <a:p>
            <a:r>
              <a:rPr lang="en-US" sz="2400" b="1">
                <a:latin typeface="Times New Roman" pitchFamily="18" charset="0"/>
                <a:cs typeface="Times New Roman" pitchFamily="18" charset="0"/>
              </a:rPr>
              <a:t>L: Chiều dài gen</a:t>
            </a:r>
          </a:p>
        </p:txBody>
      </p:sp>
      <p:grpSp>
        <p:nvGrpSpPr>
          <p:cNvPr id="12" name="Group 11"/>
          <p:cNvGrpSpPr/>
          <p:nvPr/>
        </p:nvGrpSpPr>
        <p:grpSpPr>
          <a:xfrm>
            <a:off x="4419600" y="1006077"/>
            <a:ext cx="407484" cy="762000"/>
            <a:chOff x="3886200" y="1123950"/>
            <a:chExt cx="407484" cy="762000"/>
          </a:xfrm>
        </p:grpSpPr>
        <p:sp>
          <p:nvSpPr>
            <p:cNvPr id="13" name="TextBox 12"/>
            <p:cNvSpPr txBox="1"/>
            <p:nvPr/>
          </p:nvSpPr>
          <p:spPr>
            <a:xfrm>
              <a:off x="3886200" y="1123950"/>
              <a:ext cx="407484" cy="461665"/>
            </a:xfrm>
            <a:prstGeom prst="rect">
              <a:avLst/>
            </a:prstGeom>
            <a:noFill/>
          </p:spPr>
          <p:txBody>
            <a:bodyPr wrap="none" rtlCol="0">
              <a:spAutoFit/>
            </a:bodyPr>
            <a:lstStyle/>
            <a:p>
              <a:r>
                <a:rPr lang="en-US" sz="2400" b="1">
                  <a:latin typeface="Times New Roman" pitchFamily="18" charset="0"/>
                  <a:cs typeface="Times New Roman" pitchFamily="18" charset="0"/>
                </a:rPr>
                <a:t>N</a:t>
              </a:r>
            </a:p>
          </p:txBody>
        </p:sp>
        <p:cxnSp>
          <p:nvCxnSpPr>
            <p:cNvPr id="14" name="Straight Connector 13"/>
            <p:cNvCxnSpPr/>
            <p:nvPr/>
          </p:nvCxnSpPr>
          <p:spPr>
            <a:xfrm>
              <a:off x="3924230" y="1504950"/>
              <a:ext cx="351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11012" y="1424285"/>
              <a:ext cx="338554" cy="461665"/>
            </a:xfrm>
            <a:prstGeom prst="rect">
              <a:avLst/>
            </a:prstGeom>
            <a:noFill/>
          </p:spPr>
          <p:txBody>
            <a:bodyPr wrap="none" rtlCol="0">
              <a:spAutoFit/>
            </a:bodyPr>
            <a:lstStyle/>
            <a:p>
              <a:r>
                <a:rPr lang="en-US" sz="2400" b="1">
                  <a:latin typeface="Times New Roman" pitchFamily="18" charset="0"/>
                  <a:cs typeface="Times New Roman" pitchFamily="18" charset="0"/>
                </a:rPr>
                <a:t>2</a:t>
              </a:r>
            </a:p>
          </p:txBody>
        </p:sp>
      </p:grpSp>
      <p:sp>
        <p:nvSpPr>
          <p:cNvPr id="11" name="TextBox 10"/>
          <p:cNvSpPr txBox="1"/>
          <p:nvPr/>
        </p:nvSpPr>
        <p:spPr>
          <a:xfrm>
            <a:off x="457200" y="1802576"/>
            <a:ext cx="8305800" cy="461665"/>
          </a:xfrm>
          <a:prstGeom prst="rect">
            <a:avLst/>
          </a:prstGeom>
          <a:noFill/>
        </p:spPr>
        <p:txBody>
          <a:bodyPr wrap="square" rtlCol="0">
            <a:spAutoFit/>
          </a:bodyPr>
          <a:lstStyle/>
          <a:p>
            <a:r>
              <a:rPr lang="en-US" sz="2400" b="1">
                <a:latin typeface="Times New Roman" pitchFamily="18" charset="0"/>
                <a:cs typeface="Times New Roman" pitchFamily="18" charset="0"/>
              </a:rPr>
              <a:t>Ta có: T + G =      = 1500</a:t>
            </a:r>
          </a:p>
        </p:txBody>
      </p:sp>
      <p:grpSp>
        <p:nvGrpSpPr>
          <p:cNvPr id="17" name="Group 16"/>
          <p:cNvGrpSpPr/>
          <p:nvPr/>
        </p:nvGrpSpPr>
        <p:grpSpPr>
          <a:xfrm>
            <a:off x="2438400" y="1662051"/>
            <a:ext cx="407484" cy="762000"/>
            <a:chOff x="4739009" y="1123950"/>
            <a:chExt cx="407484" cy="762000"/>
          </a:xfrm>
        </p:grpSpPr>
        <p:sp>
          <p:nvSpPr>
            <p:cNvPr id="18" name="TextBox 17"/>
            <p:cNvSpPr txBox="1"/>
            <p:nvPr/>
          </p:nvSpPr>
          <p:spPr>
            <a:xfrm>
              <a:off x="4739009" y="1123950"/>
              <a:ext cx="407484" cy="461665"/>
            </a:xfrm>
            <a:prstGeom prst="rect">
              <a:avLst/>
            </a:prstGeom>
            <a:noFill/>
          </p:spPr>
          <p:txBody>
            <a:bodyPr wrap="none" rtlCol="0">
              <a:spAutoFit/>
            </a:bodyPr>
            <a:lstStyle/>
            <a:p>
              <a:r>
                <a:rPr lang="en-US" sz="2400"/>
                <a:t>N</a:t>
              </a:r>
            </a:p>
          </p:txBody>
        </p:sp>
        <p:cxnSp>
          <p:nvCxnSpPr>
            <p:cNvPr id="19" name="Straight Connector 18"/>
            <p:cNvCxnSpPr/>
            <p:nvPr/>
          </p:nvCxnSpPr>
          <p:spPr>
            <a:xfrm>
              <a:off x="4768631" y="1504950"/>
              <a:ext cx="351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63821" y="1424285"/>
              <a:ext cx="356188" cy="461665"/>
            </a:xfrm>
            <a:prstGeom prst="rect">
              <a:avLst/>
            </a:prstGeom>
            <a:noFill/>
          </p:spPr>
          <p:txBody>
            <a:bodyPr wrap="none" rtlCol="0">
              <a:spAutoFit/>
            </a:bodyPr>
            <a:lstStyle/>
            <a:p>
              <a:r>
                <a:rPr lang="en-US" sz="2400"/>
                <a:t>2</a:t>
              </a:r>
            </a:p>
          </p:txBody>
        </p:sp>
      </p:grpSp>
      <p:sp>
        <p:nvSpPr>
          <p:cNvPr id="23" name="TextBox 22"/>
          <p:cNvSpPr txBox="1"/>
          <p:nvPr/>
        </p:nvSpPr>
        <p:spPr>
          <a:xfrm>
            <a:off x="457200" y="2419350"/>
            <a:ext cx="8305800" cy="461665"/>
          </a:xfrm>
          <a:prstGeom prst="rect">
            <a:avLst/>
          </a:prstGeom>
          <a:noFill/>
        </p:spPr>
        <p:txBody>
          <a:bodyPr wrap="square" rtlCol="0">
            <a:spAutoFit/>
          </a:bodyPr>
          <a:lstStyle/>
          <a:p>
            <a:r>
              <a:rPr lang="en-US" sz="2400" b="1">
                <a:latin typeface="Times New Roman" pitchFamily="18" charset="0"/>
                <a:cs typeface="Times New Roman" pitchFamily="18" charset="0"/>
              </a:rPr>
              <a:t>Theo đề: G  = 2T</a:t>
            </a:r>
          </a:p>
        </p:txBody>
      </p:sp>
      <p:sp>
        <p:nvSpPr>
          <p:cNvPr id="21" name="Right Brace 20"/>
          <p:cNvSpPr/>
          <p:nvPr/>
        </p:nvSpPr>
        <p:spPr>
          <a:xfrm>
            <a:off x="4114800" y="1892883"/>
            <a:ext cx="190430" cy="98813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4343400" y="2114550"/>
            <a:ext cx="762000" cy="461665"/>
          </a:xfrm>
          <a:prstGeom prst="rect">
            <a:avLst/>
          </a:prstGeom>
          <a:noFill/>
        </p:spPr>
        <p:txBody>
          <a:bodyPr wrap="square" rtlCol="0">
            <a:spAutoFit/>
          </a:bodyPr>
          <a:lstStyle/>
          <a:p>
            <a:r>
              <a:rPr lang="en-US" sz="2400"/>
              <a:t>=&gt;</a:t>
            </a:r>
          </a:p>
        </p:txBody>
      </p:sp>
      <p:sp>
        <p:nvSpPr>
          <p:cNvPr id="29" name="TextBox 28"/>
          <p:cNvSpPr txBox="1"/>
          <p:nvPr/>
        </p:nvSpPr>
        <p:spPr>
          <a:xfrm>
            <a:off x="4788725" y="2114550"/>
            <a:ext cx="2819400" cy="461665"/>
          </a:xfrm>
          <a:prstGeom prst="rect">
            <a:avLst/>
          </a:prstGeom>
          <a:noFill/>
        </p:spPr>
        <p:txBody>
          <a:bodyPr wrap="square" rtlCol="0">
            <a:spAutoFit/>
          </a:bodyPr>
          <a:lstStyle/>
          <a:p>
            <a:r>
              <a:rPr lang="en-US" sz="2400" b="1">
                <a:latin typeface="Times New Roman" pitchFamily="18" charset="0"/>
                <a:cs typeface="Times New Roman" pitchFamily="18" charset="0"/>
              </a:rPr>
              <a:t>T = A = 500 (nu)</a:t>
            </a:r>
          </a:p>
        </p:txBody>
      </p:sp>
      <p:sp>
        <p:nvSpPr>
          <p:cNvPr id="30" name="Rectangle 29"/>
          <p:cNvSpPr/>
          <p:nvPr/>
        </p:nvSpPr>
        <p:spPr>
          <a:xfrm>
            <a:off x="666008" y="3028950"/>
            <a:ext cx="7563592" cy="1200329"/>
          </a:xfrm>
          <a:prstGeom prst="rect">
            <a:avLst/>
          </a:prstGeom>
        </p:spPr>
        <p:txBody>
          <a:bodyPr wrap="square">
            <a:spAutoFit/>
          </a:bodyPr>
          <a:lstStyle/>
          <a:p>
            <a:r>
              <a:rPr lang="en-US" sz="2400" b="1">
                <a:solidFill>
                  <a:srgbClr val="0E00C0"/>
                </a:solidFill>
                <a:latin typeface="Times New Roman" pitchFamily="18" charset="0"/>
                <a:cs typeface="Times New Roman" pitchFamily="18" charset="0"/>
              </a:rPr>
              <a:t>Theo đề, gen này bị đột biến thay thế một cặp A - T bằng một cặp G – X thì số nuclêôtit loại A của gen đột biến =    A – 1 = 500 – 1 = 499.</a:t>
            </a:r>
            <a:endParaRPr lang="en-US" sz="2400" b="1"/>
          </a:p>
        </p:txBody>
      </p:sp>
    </p:spTree>
    <p:custDataLst>
      <p:tags r:id="rId1"/>
    </p:custDataLst>
    <p:extLst>
      <p:ext uri="{BB962C8B-B14F-4D97-AF65-F5344CB8AC3E}">
        <p14:creationId xmlns:p14="http://schemas.microsoft.com/office/powerpoint/2010/main" val="4038754303"/>
      </p:ext>
    </p:extLst>
  </p:cSld>
  <p:clrMapOvr>
    <a:masterClrMapping/>
  </p:clrMapOvr>
  <mc:AlternateContent xmlns:mc="http://schemas.openxmlformats.org/markup-compatibility/2006" xmlns:p14="http://schemas.microsoft.com/office/powerpoint/2010/main">
    <mc:Choice Requires="p14">
      <p:transition spd="slow" p14:dur="2000" advTm="55338"/>
    </mc:Choice>
    <mc:Fallback xmlns="">
      <p:transition spd="slow" advTm="553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23" grpId="0"/>
      <p:bldP spid="21" grpId="0" animBg="1"/>
      <p:bldP spid="28" grpId="0"/>
      <p:bldP spid="29" grpId="0"/>
      <p:bldP spid="3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2278"/>
            <a:ext cx="8229600" cy="3394472"/>
          </a:xfrm>
        </p:spPr>
        <p:txBody>
          <a:bodyPr/>
          <a:lstStyle/>
          <a:p>
            <a:pPr marL="0" indent="0" algn="just">
              <a:buNone/>
            </a:pPr>
            <a:r>
              <a:rPr lang="en-US" b="1">
                <a:solidFill>
                  <a:srgbClr val="0E00C0"/>
                </a:solidFill>
                <a:latin typeface="Times New Roman" pitchFamily="18" charset="0"/>
                <a:cs typeface="Times New Roman" pitchFamily="18" charset="0"/>
              </a:rPr>
              <a:t>Câu 5:</a:t>
            </a:r>
            <a:r>
              <a:rPr lang="en-US">
                <a:solidFill>
                  <a:srgbClr val="0E00C0"/>
                </a:solidFill>
                <a:latin typeface="Times New Roman" pitchFamily="18" charset="0"/>
                <a:cs typeface="Times New Roman" pitchFamily="18" charset="0"/>
              </a:rPr>
              <a:t> Một gen ở sinh vật nhân sơ có chiều dài 510nm, trong đó số nuclêôtit loại G bằng 2 lần số nuclêôtit loại T, gen này bị đột biến thay thế một cặp A - T bằng một cặp G - X. Theo lí thuyết số nuclêôtit loại A của gen đột biến là</a:t>
            </a:r>
          </a:p>
          <a:p>
            <a:pPr marL="0" indent="0" algn="just">
              <a:buNone/>
            </a:pPr>
            <a:r>
              <a:rPr lang="fr-FR" b="1">
                <a:solidFill>
                  <a:srgbClr val="0E00C0"/>
                </a:solidFill>
                <a:latin typeface="Times New Roman" pitchFamily="18" charset="0"/>
                <a:cs typeface="Times New Roman" pitchFamily="18" charset="0"/>
              </a:rPr>
              <a:t>A. </a:t>
            </a:r>
            <a:r>
              <a:rPr lang="fr-FR">
                <a:solidFill>
                  <a:srgbClr val="0E00C0"/>
                </a:solidFill>
                <a:latin typeface="Times New Roman" pitchFamily="18" charset="0"/>
                <a:cs typeface="Times New Roman" pitchFamily="18" charset="0"/>
              </a:rPr>
              <a:t>500.</a:t>
            </a:r>
            <a:r>
              <a:rPr lang="en-US">
                <a:solidFill>
                  <a:srgbClr val="0E00C0"/>
                </a:solidFill>
                <a:latin typeface="Times New Roman" pitchFamily="18" charset="0"/>
                <a:cs typeface="Times New Roman" pitchFamily="18" charset="0"/>
              </a:rPr>
              <a:t>	</a:t>
            </a:r>
            <a:r>
              <a:rPr lang="fr-FR" b="1">
                <a:solidFill>
                  <a:srgbClr val="0E00C0"/>
                </a:solidFill>
                <a:latin typeface="Times New Roman" pitchFamily="18" charset="0"/>
                <a:cs typeface="Times New Roman" pitchFamily="18" charset="0"/>
              </a:rPr>
              <a:t>B. </a:t>
            </a:r>
            <a:r>
              <a:rPr lang="fr-FR">
                <a:solidFill>
                  <a:srgbClr val="0E00C0"/>
                </a:solidFill>
                <a:latin typeface="Times New Roman" pitchFamily="18" charset="0"/>
                <a:cs typeface="Times New Roman" pitchFamily="18" charset="0"/>
              </a:rPr>
              <a:t>999.</a:t>
            </a:r>
            <a:r>
              <a:rPr lang="en-US">
                <a:solidFill>
                  <a:srgbClr val="0E00C0"/>
                </a:solidFill>
                <a:latin typeface="Times New Roman" pitchFamily="18" charset="0"/>
                <a:cs typeface="Times New Roman" pitchFamily="18" charset="0"/>
              </a:rPr>
              <a:t>	</a:t>
            </a:r>
            <a:r>
              <a:rPr lang="fr-FR" b="1">
                <a:solidFill>
                  <a:srgbClr val="0E00C0"/>
                </a:solidFill>
                <a:latin typeface="Times New Roman" pitchFamily="18" charset="0"/>
                <a:cs typeface="Times New Roman" pitchFamily="18" charset="0"/>
              </a:rPr>
              <a:t>C. </a:t>
            </a:r>
            <a:r>
              <a:rPr lang="fr-FR">
                <a:solidFill>
                  <a:srgbClr val="0E00C0"/>
                </a:solidFill>
                <a:latin typeface="Times New Roman" pitchFamily="18" charset="0"/>
                <a:cs typeface="Times New Roman" pitchFamily="18" charset="0"/>
              </a:rPr>
              <a:t>250.</a:t>
            </a:r>
            <a:r>
              <a:rPr lang="en-US">
                <a:solidFill>
                  <a:srgbClr val="0E00C0"/>
                </a:solidFill>
                <a:latin typeface="Times New Roman" pitchFamily="18" charset="0"/>
                <a:cs typeface="Times New Roman" pitchFamily="18" charset="0"/>
              </a:rPr>
              <a:t>	</a:t>
            </a:r>
            <a:r>
              <a:rPr lang="fr-FR" b="1">
                <a:solidFill>
                  <a:srgbClr val="0E00C0"/>
                </a:solidFill>
                <a:latin typeface="Times New Roman" pitchFamily="18" charset="0"/>
                <a:cs typeface="Times New Roman" pitchFamily="18" charset="0"/>
              </a:rPr>
              <a:t>D. </a:t>
            </a:r>
            <a:r>
              <a:rPr lang="fr-FR">
                <a:solidFill>
                  <a:srgbClr val="0E00C0"/>
                </a:solidFill>
                <a:latin typeface="Times New Roman" pitchFamily="18" charset="0"/>
                <a:cs typeface="Times New Roman" pitchFamily="18" charset="0"/>
              </a:rPr>
              <a:t>499.</a:t>
            </a:r>
            <a:endParaRPr lang="en-US">
              <a:solidFill>
                <a:srgbClr val="0E00C0"/>
              </a:solidFill>
              <a:latin typeface="Times New Roman" pitchFamily="18" charset="0"/>
              <a:cs typeface="Times New Roman" pitchFamily="18" charset="0"/>
            </a:endParaRPr>
          </a:p>
          <a:p>
            <a:pPr algn="just"/>
            <a:endParaRPr lang="en-US">
              <a:solidFill>
                <a:srgbClr val="0E00C0"/>
              </a:solidFill>
              <a:latin typeface="Times New Roman" pitchFamily="18" charset="0"/>
              <a:cs typeface="Times New Roman" pitchFamily="18" charset="0"/>
            </a:endParaRPr>
          </a:p>
        </p:txBody>
      </p:sp>
      <p:sp>
        <p:nvSpPr>
          <p:cNvPr id="4" name="Oval 3"/>
          <p:cNvSpPr/>
          <p:nvPr/>
        </p:nvSpPr>
        <p:spPr>
          <a:xfrm>
            <a:off x="5967350" y="3644377"/>
            <a:ext cx="480950" cy="5858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Line 4"/>
          <p:cNvSpPr>
            <a:spLocks noChangeShapeType="1"/>
          </p:cNvSpPr>
          <p:nvPr/>
        </p:nvSpPr>
        <p:spPr bwMode="auto">
          <a:xfrm>
            <a:off x="0" y="800100"/>
            <a:ext cx="9144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Tree>
    <p:custDataLst>
      <p:tags r:id="rId1"/>
    </p:custDataLst>
    <p:extLst>
      <p:ext uri="{BB962C8B-B14F-4D97-AF65-F5344CB8AC3E}">
        <p14:creationId xmlns:p14="http://schemas.microsoft.com/office/powerpoint/2010/main" val="4212614508"/>
      </p:ext>
    </p:extLst>
  </p:cSld>
  <p:clrMapOvr>
    <a:masterClrMapping/>
  </p:clrMapOvr>
  <mc:AlternateContent xmlns:mc="http://schemas.openxmlformats.org/markup-compatibility/2006" xmlns:p14="http://schemas.microsoft.com/office/powerpoint/2010/main">
    <mc:Choice Requires="p14">
      <p:transition spd="slow" p14:dur="2000" advTm="6246"/>
    </mc:Choice>
    <mc:Fallback xmlns="">
      <p:transition spd="slow" advTm="62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228600" y="285750"/>
            <a:ext cx="8763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800" b="1" dirty="0">
                <a:solidFill>
                  <a:srgbClr val="FF3300"/>
                </a:solidFill>
                <a:latin typeface="Times New Roman" panose="02020603050405020304" pitchFamily="18" charset="0"/>
                <a:cs typeface="Times New Roman" panose="02020603050405020304" pitchFamily="18" charset="0"/>
              </a:rPr>
              <a:t>GHI NHỚ:</a:t>
            </a:r>
          </a:p>
          <a:p>
            <a:pPr eaLnBrk="1" hangingPunct="1"/>
            <a:r>
              <a:rPr lang="en-US" altLang="vi-VN" sz="2800" dirty="0" err="1">
                <a:solidFill>
                  <a:srgbClr val="FF3300"/>
                </a:solidFill>
                <a:latin typeface="Times New Roman" panose="02020603050405020304" pitchFamily="18" charset="0"/>
                <a:cs typeface="Times New Roman" panose="02020603050405020304" pitchFamily="18" charset="0"/>
              </a:rPr>
              <a:t>Trong</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trường</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hợp</a:t>
            </a:r>
            <a:r>
              <a:rPr lang="en-US" altLang="vi-VN" sz="2800" dirty="0">
                <a:solidFill>
                  <a:srgbClr val="FF3300"/>
                </a:solidFill>
                <a:latin typeface="Times New Roman" panose="02020603050405020304" pitchFamily="18" charset="0"/>
                <a:cs typeface="Times New Roman" panose="02020603050405020304" pitchFamily="18" charset="0"/>
              </a:rPr>
              <a:t> ĐB </a:t>
            </a:r>
            <a:r>
              <a:rPr lang="en-US" altLang="vi-VN" sz="2800" dirty="0" err="1">
                <a:solidFill>
                  <a:srgbClr val="FF3300"/>
                </a:solidFill>
                <a:latin typeface="Times New Roman" panose="02020603050405020304" pitchFamily="18" charset="0"/>
                <a:cs typeface="Times New Roman" panose="02020603050405020304" pitchFamily="18" charset="0"/>
              </a:rPr>
              <a:t>điểm</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dựa</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vào</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sự</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thay</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đổi</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liên</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kết</a:t>
            </a:r>
            <a:r>
              <a:rPr lang="en-US" altLang="vi-VN" sz="2800" dirty="0">
                <a:solidFill>
                  <a:srgbClr val="FF3300"/>
                </a:solidFill>
                <a:latin typeface="Times New Roman" panose="02020603050405020304" pitchFamily="18" charset="0"/>
                <a:cs typeface="Times New Roman" panose="02020603050405020304" pitchFamily="18" charset="0"/>
              </a:rPr>
              <a:t> H </a:t>
            </a:r>
            <a:r>
              <a:rPr lang="en-US" altLang="vi-VN" sz="2800" dirty="0" err="1">
                <a:solidFill>
                  <a:srgbClr val="FF3300"/>
                </a:solidFill>
                <a:latin typeface="Times New Roman" panose="02020603050405020304" pitchFamily="18" charset="0"/>
                <a:cs typeface="Times New Roman" panose="02020603050405020304" pitchFamily="18" charset="0"/>
              </a:rPr>
              <a:t>sẽ</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biết</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được</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loại</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đột</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biến</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xảy</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ra.</a:t>
            </a:r>
            <a:endParaRPr lang="en-US" altLang="vi-VN" sz="2800" dirty="0">
              <a:solidFill>
                <a:srgbClr val="FF3300"/>
              </a:solidFill>
              <a:latin typeface="Times New Roman" panose="02020603050405020304" pitchFamily="18" charset="0"/>
              <a:cs typeface="Times New Roman" panose="02020603050405020304" pitchFamily="18" charset="0"/>
            </a:endParaRPr>
          </a:p>
          <a:p>
            <a:pPr eaLnBrk="1" hangingPunct="1"/>
            <a:r>
              <a:rPr lang="en-US" altLang="vi-VN" sz="2800" dirty="0">
                <a:solidFill>
                  <a:srgbClr val="FF3300"/>
                </a:solidFill>
                <a:latin typeface="Times New Roman" panose="02020603050405020304" pitchFamily="18" charset="0"/>
                <a:cs typeface="Times New Roman" panose="02020603050405020304" pitchFamily="18" charset="0"/>
              </a:rPr>
              <a:t> - </a:t>
            </a:r>
            <a:r>
              <a:rPr lang="en-US" altLang="vi-VN" sz="2800" dirty="0" err="1">
                <a:solidFill>
                  <a:srgbClr val="FF3300"/>
                </a:solidFill>
                <a:latin typeface="Times New Roman" panose="02020603050405020304" pitchFamily="18" charset="0"/>
                <a:cs typeface="Times New Roman" panose="02020603050405020304" pitchFamily="18" charset="0"/>
              </a:rPr>
              <a:t>Nếu</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tăng</a:t>
            </a:r>
            <a:r>
              <a:rPr lang="en-US" altLang="vi-VN" sz="2800" dirty="0">
                <a:solidFill>
                  <a:srgbClr val="FF3300"/>
                </a:solidFill>
                <a:latin typeface="Times New Roman" panose="02020603050405020304" pitchFamily="18" charset="0"/>
                <a:cs typeface="Times New Roman" panose="02020603050405020304" pitchFamily="18" charset="0"/>
              </a:rPr>
              <a:t> 3 LKH -&gt; </a:t>
            </a:r>
            <a:r>
              <a:rPr lang="en-US" altLang="vi-VN" sz="2800" dirty="0" err="1">
                <a:solidFill>
                  <a:srgbClr val="FF3300"/>
                </a:solidFill>
                <a:latin typeface="Times New Roman" panose="02020603050405020304" pitchFamily="18" charset="0"/>
                <a:cs typeface="Times New Roman" panose="02020603050405020304" pitchFamily="18" charset="0"/>
              </a:rPr>
              <a:t>thêm</a:t>
            </a:r>
            <a:r>
              <a:rPr lang="en-US" altLang="vi-VN" sz="2800" dirty="0">
                <a:solidFill>
                  <a:srgbClr val="FF3300"/>
                </a:solidFill>
                <a:latin typeface="Times New Roman" panose="02020603050405020304" pitchFamily="18" charset="0"/>
                <a:cs typeface="Times New Roman" panose="02020603050405020304" pitchFamily="18" charset="0"/>
              </a:rPr>
              <a:t> 1 </a:t>
            </a:r>
            <a:r>
              <a:rPr lang="en-US" altLang="vi-VN" sz="2800" dirty="0" err="1">
                <a:solidFill>
                  <a:srgbClr val="FF3300"/>
                </a:solidFill>
                <a:latin typeface="Times New Roman" panose="02020603050405020304" pitchFamily="18" charset="0"/>
                <a:cs typeface="Times New Roman" panose="02020603050405020304" pitchFamily="18" charset="0"/>
              </a:rPr>
              <a:t>cặp</a:t>
            </a:r>
            <a:r>
              <a:rPr lang="en-US" altLang="vi-VN" sz="2800" dirty="0">
                <a:solidFill>
                  <a:srgbClr val="FF3300"/>
                </a:solidFill>
                <a:latin typeface="Times New Roman" panose="02020603050405020304" pitchFamily="18" charset="0"/>
                <a:cs typeface="Times New Roman" panose="02020603050405020304" pitchFamily="18" charset="0"/>
              </a:rPr>
              <a:t> A - T</a:t>
            </a:r>
          </a:p>
          <a:p>
            <a:pPr eaLnBrk="1" hangingPunct="1"/>
            <a:r>
              <a:rPr lang="en-US" altLang="vi-VN" sz="2800" dirty="0">
                <a:solidFill>
                  <a:srgbClr val="FF3300"/>
                </a:solidFill>
                <a:latin typeface="Times New Roman" panose="02020603050405020304" pitchFamily="18" charset="0"/>
                <a:cs typeface="Times New Roman" panose="02020603050405020304" pitchFamily="18" charset="0"/>
              </a:rPr>
              <a:t> - </a:t>
            </a:r>
            <a:r>
              <a:rPr lang="en-US" altLang="vi-VN" sz="2800" dirty="0" err="1">
                <a:solidFill>
                  <a:srgbClr val="FF3300"/>
                </a:solidFill>
                <a:latin typeface="Times New Roman" panose="02020603050405020304" pitchFamily="18" charset="0"/>
                <a:cs typeface="Times New Roman" panose="02020603050405020304" pitchFamily="18" charset="0"/>
              </a:rPr>
              <a:t>Nếu</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tăng</a:t>
            </a:r>
            <a:r>
              <a:rPr lang="en-US" altLang="vi-VN" sz="2800" dirty="0">
                <a:solidFill>
                  <a:srgbClr val="FF3300"/>
                </a:solidFill>
                <a:latin typeface="Times New Roman" panose="02020603050405020304" pitchFamily="18" charset="0"/>
                <a:cs typeface="Times New Roman" panose="02020603050405020304" pitchFamily="18" charset="0"/>
              </a:rPr>
              <a:t> 2 LKH -&gt; </a:t>
            </a:r>
            <a:r>
              <a:rPr lang="en-US" altLang="vi-VN" sz="2800" dirty="0" err="1">
                <a:solidFill>
                  <a:srgbClr val="FF3300"/>
                </a:solidFill>
                <a:latin typeface="Times New Roman" panose="02020603050405020304" pitchFamily="18" charset="0"/>
                <a:cs typeface="Times New Roman" panose="02020603050405020304" pitchFamily="18" charset="0"/>
              </a:rPr>
              <a:t>thêm</a:t>
            </a:r>
            <a:r>
              <a:rPr lang="en-US" altLang="vi-VN" sz="2800" dirty="0">
                <a:solidFill>
                  <a:srgbClr val="FF3300"/>
                </a:solidFill>
                <a:latin typeface="Times New Roman" panose="02020603050405020304" pitchFamily="18" charset="0"/>
                <a:cs typeface="Times New Roman" panose="02020603050405020304" pitchFamily="18" charset="0"/>
              </a:rPr>
              <a:t> 1 </a:t>
            </a:r>
            <a:r>
              <a:rPr lang="en-US" altLang="vi-VN" sz="2800" dirty="0" err="1">
                <a:solidFill>
                  <a:srgbClr val="FF3300"/>
                </a:solidFill>
                <a:latin typeface="Times New Roman" panose="02020603050405020304" pitchFamily="18" charset="0"/>
                <a:cs typeface="Times New Roman" panose="02020603050405020304" pitchFamily="18" charset="0"/>
              </a:rPr>
              <a:t>cặp</a:t>
            </a:r>
            <a:r>
              <a:rPr lang="en-US" altLang="vi-VN" sz="2800" dirty="0">
                <a:solidFill>
                  <a:srgbClr val="FF3300"/>
                </a:solidFill>
                <a:latin typeface="Times New Roman" panose="02020603050405020304" pitchFamily="18" charset="0"/>
                <a:cs typeface="Times New Roman" panose="02020603050405020304" pitchFamily="18" charset="0"/>
              </a:rPr>
              <a:t> A – T</a:t>
            </a:r>
          </a:p>
          <a:p>
            <a:pPr eaLnBrk="1" hangingPunct="1"/>
            <a:r>
              <a:rPr lang="en-US" altLang="vi-VN" sz="2800" dirty="0">
                <a:solidFill>
                  <a:srgbClr val="FF3300"/>
                </a:solidFill>
                <a:latin typeface="Times New Roman" panose="02020603050405020304" pitchFamily="18" charset="0"/>
                <a:cs typeface="Times New Roman" panose="02020603050405020304" pitchFamily="18" charset="0"/>
              </a:rPr>
              <a:t> - </a:t>
            </a:r>
            <a:r>
              <a:rPr lang="en-US" altLang="vi-VN" sz="2800" dirty="0" err="1">
                <a:solidFill>
                  <a:srgbClr val="FF3300"/>
                </a:solidFill>
                <a:latin typeface="Times New Roman" panose="02020603050405020304" pitchFamily="18" charset="0"/>
                <a:cs typeface="Times New Roman" panose="02020603050405020304" pitchFamily="18" charset="0"/>
              </a:rPr>
              <a:t>Nếu</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tăng</a:t>
            </a:r>
            <a:r>
              <a:rPr lang="en-US" altLang="vi-VN" sz="2800" dirty="0">
                <a:solidFill>
                  <a:srgbClr val="FF3300"/>
                </a:solidFill>
                <a:latin typeface="Times New Roman" panose="02020603050405020304" pitchFamily="18" charset="0"/>
                <a:cs typeface="Times New Roman" panose="02020603050405020304" pitchFamily="18" charset="0"/>
              </a:rPr>
              <a:t> 1 LKH -&gt; </a:t>
            </a:r>
            <a:r>
              <a:rPr lang="en-US" altLang="vi-VN" sz="2800" dirty="0" err="1">
                <a:solidFill>
                  <a:srgbClr val="FF3300"/>
                </a:solidFill>
                <a:latin typeface="Times New Roman" panose="02020603050405020304" pitchFamily="18" charset="0"/>
                <a:cs typeface="Times New Roman" panose="02020603050405020304" pitchFamily="18" charset="0"/>
              </a:rPr>
              <a:t>thay</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thế</a:t>
            </a:r>
            <a:r>
              <a:rPr lang="en-US" altLang="vi-VN" sz="2800" dirty="0">
                <a:solidFill>
                  <a:srgbClr val="FF3300"/>
                </a:solidFill>
                <a:latin typeface="Times New Roman" panose="02020603050405020304" pitchFamily="18" charset="0"/>
                <a:cs typeface="Times New Roman" panose="02020603050405020304" pitchFamily="18" charset="0"/>
              </a:rPr>
              <a:t> 1 </a:t>
            </a:r>
            <a:r>
              <a:rPr lang="en-US" altLang="vi-VN" sz="2800" dirty="0" err="1">
                <a:solidFill>
                  <a:srgbClr val="FF3300"/>
                </a:solidFill>
                <a:latin typeface="Times New Roman" panose="02020603050405020304" pitchFamily="18" charset="0"/>
                <a:cs typeface="Times New Roman" panose="02020603050405020304" pitchFamily="18" charset="0"/>
              </a:rPr>
              <a:t>cặp</a:t>
            </a:r>
            <a:r>
              <a:rPr lang="en-US" altLang="vi-VN" sz="2800" dirty="0">
                <a:solidFill>
                  <a:srgbClr val="FF3300"/>
                </a:solidFill>
                <a:latin typeface="Times New Roman" panose="02020603050405020304" pitchFamily="18" charset="0"/>
                <a:cs typeface="Times New Roman" panose="02020603050405020304" pitchFamily="18" charset="0"/>
              </a:rPr>
              <a:t> A-T </a:t>
            </a:r>
            <a:r>
              <a:rPr lang="en-US" altLang="vi-VN" sz="2800" dirty="0" err="1">
                <a:solidFill>
                  <a:srgbClr val="FF3300"/>
                </a:solidFill>
                <a:latin typeface="Times New Roman" panose="02020603050405020304" pitchFamily="18" charset="0"/>
                <a:cs typeface="Times New Roman" panose="02020603050405020304" pitchFamily="18" charset="0"/>
              </a:rPr>
              <a:t>bằng</a:t>
            </a:r>
            <a:r>
              <a:rPr lang="en-US" altLang="vi-VN" sz="2800" dirty="0">
                <a:solidFill>
                  <a:srgbClr val="FF3300"/>
                </a:solidFill>
                <a:latin typeface="Times New Roman" panose="02020603050405020304" pitchFamily="18" charset="0"/>
                <a:cs typeface="Times New Roman" panose="02020603050405020304" pitchFamily="18" charset="0"/>
              </a:rPr>
              <a:t> 1 </a:t>
            </a:r>
            <a:r>
              <a:rPr lang="en-US" altLang="vi-VN" sz="2800" dirty="0" err="1">
                <a:solidFill>
                  <a:srgbClr val="FF3300"/>
                </a:solidFill>
                <a:latin typeface="Times New Roman" panose="02020603050405020304" pitchFamily="18" charset="0"/>
                <a:cs typeface="Times New Roman" panose="02020603050405020304" pitchFamily="18" charset="0"/>
              </a:rPr>
              <a:t>cặp</a:t>
            </a:r>
            <a:r>
              <a:rPr lang="en-US" altLang="vi-VN" sz="2800" dirty="0">
                <a:solidFill>
                  <a:srgbClr val="FF3300"/>
                </a:solidFill>
                <a:latin typeface="Times New Roman" panose="02020603050405020304" pitchFamily="18" charset="0"/>
                <a:cs typeface="Times New Roman" panose="02020603050405020304" pitchFamily="18" charset="0"/>
              </a:rPr>
              <a:t> G –X</a:t>
            </a:r>
          </a:p>
          <a:p>
            <a:pPr eaLnBrk="1" hangingPunct="1"/>
            <a:r>
              <a:rPr lang="en-US" altLang="vi-VN" sz="2800" dirty="0">
                <a:solidFill>
                  <a:srgbClr val="FF3300"/>
                </a:solidFill>
                <a:latin typeface="Times New Roman" panose="02020603050405020304" pitchFamily="18" charset="0"/>
                <a:cs typeface="Times New Roman" panose="02020603050405020304" pitchFamily="18" charset="0"/>
              </a:rPr>
              <a:t> - </a:t>
            </a:r>
            <a:r>
              <a:rPr lang="en-US" altLang="vi-VN" sz="2800" dirty="0" err="1">
                <a:solidFill>
                  <a:srgbClr val="FF3300"/>
                </a:solidFill>
                <a:latin typeface="Times New Roman" panose="02020603050405020304" pitchFamily="18" charset="0"/>
                <a:cs typeface="Times New Roman" panose="02020603050405020304" pitchFamily="18" charset="0"/>
              </a:rPr>
              <a:t>Nếu</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giảm</a:t>
            </a:r>
            <a:r>
              <a:rPr lang="en-US" altLang="vi-VN" sz="2800" dirty="0">
                <a:solidFill>
                  <a:srgbClr val="FF3300"/>
                </a:solidFill>
                <a:latin typeface="Times New Roman" panose="02020603050405020304" pitchFamily="18" charset="0"/>
                <a:cs typeface="Times New Roman" panose="02020603050405020304" pitchFamily="18" charset="0"/>
              </a:rPr>
              <a:t> 3 LKH -&gt; </a:t>
            </a:r>
            <a:r>
              <a:rPr lang="en-US" altLang="vi-VN" sz="2800" dirty="0" err="1">
                <a:solidFill>
                  <a:srgbClr val="FF3300"/>
                </a:solidFill>
                <a:latin typeface="Times New Roman" panose="02020603050405020304" pitchFamily="18" charset="0"/>
                <a:cs typeface="Times New Roman" panose="02020603050405020304" pitchFamily="18" charset="0"/>
              </a:rPr>
              <a:t>mất</a:t>
            </a:r>
            <a:r>
              <a:rPr lang="en-US" altLang="vi-VN" sz="2800" dirty="0">
                <a:solidFill>
                  <a:srgbClr val="FF3300"/>
                </a:solidFill>
                <a:latin typeface="Times New Roman" panose="02020603050405020304" pitchFamily="18" charset="0"/>
                <a:cs typeface="Times New Roman" panose="02020603050405020304" pitchFamily="18" charset="0"/>
              </a:rPr>
              <a:t> 1 </a:t>
            </a:r>
            <a:r>
              <a:rPr lang="en-US" altLang="vi-VN" sz="2800" dirty="0" err="1">
                <a:solidFill>
                  <a:srgbClr val="FF3300"/>
                </a:solidFill>
                <a:latin typeface="Times New Roman" panose="02020603050405020304" pitchFamily="18" charset="0"/>
                <a:cs typeface="Times New Roman" panose="02020603050405020304" pitchFamily="18" charset="0"/>
              </a:rPr>
              <a:t>cặp</a:t>
            </a:r>
            <a:r>
              <a:rPr lang="en-US" altLang="vi-VN" sz="2800" dirty="0">
                <a:solidFill>
                  <a:srgbClr val="FF3300"/>
                </a:solidFill>
                <a:latin typeface="Times New Roman" panose="02020603050405020304" pitchFamily="18" charset="0"/>
                <a:cs typeface="Times New Roman" panose="02020603050405020304" pitchFamily="18" charset="0"/>
              </a:rPr>
              <a:t> G – X</a:t>
            </a:r>
          </a:p>
          <a:p>
            <a:pPr eaLnBrk="1" hangingPunct="1"/>
            <a:r>
              <a:rPr lang="en-US" altLang="vi-VN" sz="2800" dirty="0">
                <a:solidFill>
                  <a:srgbClr val="FF3300"/>
                </a:solidFill>
                <a:latin typeface="Times New Roman" panose="02020603050405020304" pitchFamily="18" charset="0"/>
                <a:cs typeface="Times New Roman" panose="02020603050405020304" pitchFamily="18" charset="0"/>
              </a:rPr>
              <a:t> - </a:t>
            </a:r>
            <a:r>
              <a:rPr lang="en-US" altLang="vi-VN" sz="2800" dirty="0" err="1">
                <a:solidFill>
                  <a:srgbClr val="FF3300"/>
                </a:solidFill>
                <a:latin typeface="Times New Roman" panose="02020603050405020304" pitchFamily="18" charset="0"/>
                <a:cs typeface="Times New Roman" panose="02020603050405020304" pitchFamily="18" charset="0"/>
              </a:rPr>
              <a:t>Nếu</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giảm</a:t>
            </a:r>
            <a:r>
              <a:rPr lang="en-US" altLang="vi-VN" sz="2800" dirty="0">
                <a:solidFill>
                  <a:srgbClr val="FF3300"/>
                </a:solidFill>
                <a:latin typeface="Times New Roman" panose="02020603050405020304" pitchFamily="18" charset="0"/>
                <a:cs typeface="Times New Roman" panose="02020603050405020304" pitchFamily="18" charset="0"/>
              </a:rPr>
              <a:t> 2 LKH -&gt; </a:t>
            </a:r>
            <a:r>
              <a:rPr lang="en-US" altLang="vi-VN" sz="2800" dirty="0" err="1">
                <a:solidFill>
                  <a:srgbClr val="FF3300"/>
                </a:solidFill>
                <a:latin typeface="Times New Roman" panose="02020603050405020304" pitchFamily="18" charset="0"/>
                <a:cs typeface="Times New Roman" panose="02020603050405020304" pitchFamily="18" charset="0"/>
              </a:rPr>
              <a:t>mất</a:t>
            </a:r>
            <a:r>
              <a:rPr lang="en-US" altLang="vi-VN" sz="2800" dirty="0">
                <a:solidFill>
                  <a:srgbClr val="FF3300"/>
                </a:solidFill>
                <a:latin typeface="Times New Roman" panose="02020603050405020304" pitchFamily="18" charset="0"/>
                <a:cs typeface="Times New Roman" panose="02020603050405020304" pitchFamily="18" charset="0"/>
              </a:rPr>
              <a:t> 1 </a:t>
            </a:r>
            <a:r>
              <a:rPr lang="en-US" altLang="vi-VN" sz="2800" dirty="0" err="1">
                <a:solidFill>
                  <a:srgbClr val="FF3300"/>
                </a:solidFill>
                <a:latin typeface="Times New Roman" panose="02020603050405020304" pitchFamily="18" charset="0"/>
                <a:cs typeface="Times New Roman" panose="02020603050405020304" pitchFamily="18" charset="0"/>
              </a:rPr>
              <a:t>cặp</a:t>
            </a:r>
            <a:r>
              <a:rPr lang="en-US" altLang="vi-VN" sz="2800" dirty="0">
                <a:solidFill>
                  <a:srgbClr val="FF3300"/>
                </a:solidFill>
                <a:latin typeface="Times New Roman" panose="02020603050405020304" pitchFamily="18" charset="0"/>
                <a:cs typeface="Times New Roman" panose="02020603050405020304" pitchFamily="18" charset="0"/>
              </a:rPr>
              <a:t> A –T</a:t>
            </a:r>
          </a:p>
          <a:p>
            <a:pPr eaLnBrk="1" hangingPunct="1"/>
            <a:r>
              <a:rPr lang="en-US" altLang="vi-VN" sz="2800" dirty="0">
                <a:solidFill>
                  <a:srgbClr val="FF3300"/>
                </a:solidFill>
                <a:latin typeface="Times New Roman" panose="02020603050405020304" pitchFamily="18" charset="0"/>
                <a:cs typeface="Times New Roman" panose="02020603050405020304" pitchFamily="18" charset="0"/>
              </a:rPr>
              <a:t> - </a:t>
            </a:r>
            <a:r>
              <a:rPr lang="en-US" altLang="vi-VN" sz="2800" dirty="0" err="1">
                <a:solidFill>
                  <a:srgbClr val="FF3300"/>
                </a:solidFill>
                <a:latin typeface="Times New Roman" panose="02020603050405020304" pitchFamily="18" charset="0"/>
                <a:cs typeface="Times New Roman" panose="02020603050405020304" pitchFamily="18" charset="0"/>
              </a:rPr>
              <a:t>Nếu</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giảm</a:t>
            </a:r>
            <a:r>
              <a:rPr lang="en-US" altLang="vi-VN" sz="2800" dirty="0">
                <a:solidFill>
                  <a:srgbClr val="FF3300"/>
                </a:solidFill>
                <a:latin typeface="Times New Roman" panose="02020603050405020304" pitchFamily="18" charset="0"/>
                <a:cs typeface="Times New Roman" panose="02020603050405020304" pitchFamily="18" charset="0"/>
              </a:rPr>
              <a:t> 1 LKH -&gt; </a:t>
            </a:r>
            <a:r>
              <a:rPr lang="en-US" altLang="vi-VN" sz="2800" dirty="0" err="1">
                <a:solidFill>
                  <a:srgbClr val="FF3300"/>
                </a:solidFill>
                <a:latin typeface="Times New Roman" panose="02020603050405020304" pitchFamily="18" charset="0"/>
                <a:cs typeface="Times New Roman" panose="02020603050405020304" pitchFamily="18" charset="0"/>
              </a:rPr>
              <a:t>thay</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thế</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cặp</a:t>
            </a:r>
            <a:r>
              <a:rPr lang="en-US" altLang="vi-VN" sz="2800" dirty="0">
                <a:solidFill>
                  <a:srgbClr val="FF3300"/>
                </a:solidFill>
                <a:latin typeface="Times New Roman" panose="02020603050405020304" pitchFamily="18" charset="0"/>
                <a:cs typeface="Times New Roman" panose="02020603050405020304" pitchFamily="18" charset="0"/>
              </a:rPr>
              <a:t>  G- X </a:t>
            </a:r>
            <a:r>
              <a:rPr lang="en-US" altLang="vi-VN" sz="2800" dirty="0" err="1">
                <a:solidFill>
                  <a:srgbClr val="FF3300"/>
                </a:solidFill>
                <a:latin typeface="Times New Roman" panose="02020603050405020304" pitchFamily="18" charset="0"/>
                <a:cs typeface="Times New Roman" panose="02020603050405020304" pitchFamily="18" charset="0"/>
              </a:rPr>
              <a:t>bằng</a:t>
            </a:r>
            <a:r>
              <a:rPr lang="en-US" altLang="vi-VN" sz="2800" dirty="0">
                <a:solidFill>
                  <a:srgbClr val="FF3300"/>
                </a:solidFill>
                <a:latin typeface="Times New Roman" panose="02020603050405020304" pitchFamily="18" charset="0"/>
                <a:cs typeface="Times New Roman" panose="02020603050405020304" pitchFamily="18" charset="0"/>
              </a:rPr>
              <a:t> </a:t>
            </a:r>
            <a:r>
              <a:rPr lang="en-US" altLang="vi-VN" sz="2800" dirty="0" err="1">
                <a:solidFill>
                  <a:srgbClr val="FF3300"/>
                </a:solidFill>
                <a:latin typeface="Times New Roman" panose="02020603050405020304" pitchFamily="18" charset="0"/>
                <a:cs typeface="Times New Roman" panose="02020603050405020304" pitchFamily="18" charset="0"/>
              </a:rPr>
              <a:t>cặp</a:t>
            </a:r>
            <a:r>
              <a:rPr lang="en-US" altLang="vi-VN" sz="2800" dirty="0">
                <a:solidFill>
                  <a:srgbClr val="FF3300"/>
                </a:solidFill>
                <a:latin typeface="Times New Roman" panose="02020603050405020304" pitchFamily="18" charset="0"/>
                <a:cs typeface="Times New Roman" panose="02020603050405020304" pitchFamily="18" charset="0"/>
              </a:rPr>
              <a:t> A- T</a:t>
            </a:r>
            <a:endParaRPr lang="vi-VN" altLang="vi-VN" sz="2800"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0902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500"/>
                                        <p:tgtEl>
                                          <p:spTgt spid="30722">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animEffect transition="in" filter="fade">
                                      <p:cBhvr>
                                        <p:cTn id="11" dur="500"/>
                                        <p:tgtEl>
                                          <p:spTgt spid="30722">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animEffect transition="in" filter="fade">
                                      <p:cBhvr>
                                        <p:cTn id="15" dur="500"/>
                                        <p:tgtEl>
                                          <p:spTgt spid="30722">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animEffect transition="in" filter="fade">
                                      <p:cBhvr>
                                        <p:cTn id="19" dur="500"/>
                                        <p:tgtEl>
                                          <p:spTgt spid="30722">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722">
                                            <p:txEl>
                                              <p:pRg st="4" end="4"/>
                                            </p:txEl>
                                          </p:spTgt>
                                        </p:tgtEl>
                                        <p:attrNameLst>
                                          <p:attrName>style.visibility</p:attrName>
                                        </p:attrNameLst>
                                      </p:cBhvr>
                                      <p:to>
                                        <p:strVal val="visible"/>
                                      </p:to>
                                    </p:set>
                                    <p:animEffect transition="in" filter="fade">
                                      <p:cBhvr>
                                        <p:cTn id="23" dur="500"/>
                                        <p:tgtEl>
                                          <p:spTgt spid="30722">
                                            <p:txEl>
                                              <p:pRg st="4" end="4"/>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722">
                                            <p:txEl>
                                              <p:pRg st="5" end="5"/>
                                            </p:txEl>
                                          </p:spTgt>
                                        </p:tgtEl>
                                        <p:attrNameLst>
                                          <p:attrName>style.visibility</p:attrName>
                                        </p:attrNameLst>
                                      </p:cBhvr>
                                      <p:to>
                                        <p:strVal val="visible"/>
                                      </p:to>
                                    </p:set>
                                    <p:animEffect transition="in" filter="fade">
                                      <p:cBhvr>
                                        <p:cTn id="27" dur="500"/>
                                        <p:tgtEl>
                                          <p:spTgt spid="30722">
                                            <p:txEl>
                                              <p:pRg st="5" end="5"/>
                                            </p:txEl>
                                          </p:spTgt>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30722">
                                            <p:txEl>
                                              <p:pRg st="6" end="6"/>
                                            </p:txEl>
                                          </p:spTgt>
                                        </p:tgtEl>
                                        <p:attrNameLst>
                                          <p:attrName>style.visibility</p:attrName>
                                        </p:attrNameLst>
                                      </p:cBhvr>
                                      <p:to>
                                        <p:strVal val="visible"/>
                                      </p:to>
                                    </p:set>
                                    <p:animEffect transition="in" filter="fade">
                                      <p:cBhvr>
                                        <p:cTn id="31" dur="500"/>
                                        <p:tgtEl>
                                          <p:spTgt spid="30722">
                                            <p:txEl>
                                              <p:pRg st="6" end="6"/>
                                            </p:txEl>
                                          </p:spTgt>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722">
                                            <p:txEl>
                                              <p:pRg st="7" end="7"/>
                                            </p:txEl>
                                          </p:spTgt>
                                        </p:tgtEl>
                                        <p:attrNameLst>
                                          <p:attrName>style.visibility</p:attrName>
                                        </p:attrNameLst>
                                      </p:cBhvr>
                                      <p:to>
                                        <p:strVal val="visible"/>
                                      </p:to>
                                    </p:set>
                                    <p:animEffect transition="in" filter="fade">
                                      <p:cBhvr>
                                        <p:cTn id="35" dur="500"/>
                                        <p:tgtEl>
                                          <p:spTgt spid="307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562764"/>
      </p:ext>
    </p:extLst>
  </p:cSld>
  <p:clrMapOvr>
    <a:masterClrMapping/>
  </p:clrMapOvr>
  <mc:AlternateContent xmlns:mc="http://schemas.openxmlformats.org/markup-compatibility/2006" xmlns:p14="http://schemas.microsoft.com/office/powerpoint/2010/main">
    <mc:Choice Requires="p14">
      <p:transition spd="slow" p14:dur="1400" advTm="10695">
        <p14:doors dir="vert"/>
      </p:transition>
    </mc:Choice>
    <mc:Fallback xmlns="">
      <p:transition spd="slow" advTm="10695">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a:spLocks noChangeArrowheads="1"/>
          </p:cNvSpPr>
          <p:nvPr/>
        </p:nvSpPr>
        <p:spPr bwMode="auto">
          <a:xfrm>
            <a:off x="826235" y="1998464"/>
            <a:ext cx="1899103" cy="1182886"/>
          </a:xfrm>
          <a:prstGeom prst="ellipse">
            <a:avLst/>
          </a:prstGeom>
          <a:solidFill>
            <a:schemeClr val="bg1"/>
          </a:solidFill>
          <a:ln w="25400" algn="ctr">
            <a:solidFill>
              <a:srgbClr val="1E768C"/>
            </a:solidFill>
            <a:round/>
            <a:headEnd/>
            <a:tailEnd/>
          </a:ln>
        </p:spPr>
        <p:txBody>
          <a:bodyPr anchor="ctr"/>
          <a:lstStyle/>
          <a:p>
            <a:pPr algn="ctr"/>
            <a:r>
              <a:rPr lang="en-US" sz="3200" b="1" dirty="0" err="1">
                <a:effectLst>
                  <a:outerShdw blurRad="38100" dist="38100" dir="2700000" algn="tl">
                    <a:srgbClr val="C0C0C0"/>
                  </a:outerShdw>
                </a:effectLst>
                <a:latin typeface="Times New Roman" pitchFamily="18" charset="0"/>
                <a:cs typeface="Times New Roman" pitchFamily="18" charset="0"/>
              </a:rPr>
              <a:t>Nội</a:t>
            </a:r>
            <a:r>
              <a:rPr lang="en-US" sz="3200" b="1" dirty="0">
                <a:effectLst>
                  <a:outerShdw blurRad="38100" dist="38100" dir="2700000" algn="tl">
                    <a:srgbClr val="C0C0C0"/>
                  </a:outerShdw>
                </a:effectLst>
                <a:latin typeface="Times New Roman" pitchFamily="18" charset="0"/>
                <a:cs typeface="Times New Roman" pitchFamily="18" charset="0"/>
              </a:rPr>
              <a:t> dung</a:t>
            </a:r>
          </a:p>
        </p:txBody>
      </p:sp>
      <p:sp>
        <p:nvSpPr>
          <p:cNvPr id="36867" name="Rectangle 8"/>
          <p:cNvSpPr>
            <a:spLocks noChangeArrowheads="1"/>
          </p:cNvSpPr>
          <p:nvPr/>
        </p:nvSpPr>
        <p:spPr bwMode="auto">
          <a:xfrm>
            <a:off x="1676400" y="133350"/>
            <a:ext cx="5225400" cy="584775"/>
          </a:xfrm>
          <a:prstGeom prst="rect">
            <a:avLst/>
          </a:prstGeom>
          <a:noFill/>
          <a:ln w="9525">
            <a:noFill/>
            <a:miter lim="800000"/>
            <a:headEnd/>
            <a:tailEnd/>
          </a:ln>
        </p:spPr>
        <p:txBody>
          <a:bodyPr wrap="square">
            <a:spAutoFit/>
          </a:bodyPr>
          <a:lstStyle/>
          <a:p>
            <a:r>
              <a:rPr lang="en-US" sz="3200" b="1" u="sng" dirty="0">
                <a:solidFill>
                  <a:srgbClr val="0000FF"/>
                </a:solidFill>
                <a:latin typeface="Times New Roman" pitchFamily="18" charset="0"/>
                <a:cs typeface="Times New Roman" pitchFamily="18" charset="0"/>
              </a:rPr>
              <a:t>BÀI 4 </a:t>
            </a:r>
            <a:r>
              <a:rPr lang="en-US" sz="3200" b="1" dirty="0">
                <a:solidFill>
                  <a:srgbClr val="0000FF"/>
                </a:solidFill>
                <a:latin typeface="Times New Roman" pitchFamily="18" charset="0"/>
                <a:cs typeface="Times New Roman" pitchFamily="18" charset="0"/>
              </a:rPr>
              <a:t>: ĐỘT BIẾN GEN</a:t>
            </a:r>
          </a:p>
        </p:txBody>
      </p:sp>
      <p:sp>
        <p:nvSpPr>
          <p:cNvPr id="10" name="Rectangle 9"/>
          <p:cNvSpPr>
            <a:spLocks noChangeArrowheads="1"/>
          </p:cNvSpPr>
          <p:nvPr/>
        </p:nvSpPr>
        <p:spPr bwMode="auto">
          <a:xfrm>
            <a:off x="3852862" y="1262063"/>
            <a:ext cx="5138738" cy="628650"/>
          </a:xfrm>
          <a:prstGeom prst="rect">
            <a:avLst/>
          </a:prstGeom>
          <a:solidFill>
            <a:schemeClr val="bg1"/>
          </a:solidFill>
          <a:ln w="25400" algn="ctr">
            <a:solidFill>
              <a:srgbClr val="1E768C"/>
            </a:solidFill>
            <a:miter lim="800000"/>
            <a:headEnd/>
            <a:tailEnd/>
          </a:ln>
        </p:spPr>
        <p:txBody>
          <a:bodyPr anchor="ctr"/>
          <a:lstStyle/>
          <a:p>
            <a:pPr algn="ctr"/>
            <a:r>
              <a:rPr lang="en-US" sz="2000">
                <a:latin typeface="Times New Roman" pitchFamily="18" charset="0"/>
                <a:cs typeface="Times New Roman" pitchFamily="18" charset="0"/>
              </a:rPr>
              <a:t>Khái niệm và các dạng đột biến gen</a:t>
            </a:r>
          </a:p>
        </p:txBody>
      </p:sp>
      <p:sp>
        <p:nvSpPr>
          <p:cNvPr id="11" name="Rectangle 10"/>
          <p:cNvSpPr>
            <a:spLocks noChangeArrowheads="1"/>
          </p:cNvSpPr>
          <p:nvPr/>
        </p:nvSpPr>
        <p:spPr bwMode="auto">
          <a:xfrm>
            <a:off x="3852862" y="2218135"/>
            <a:ext cx="5138738" cy="742950"/>
          </a:xfrm>
          <a:prstGeom prst="rect">
            <a:avLst/>
          </a:prstGeom>
          <a:solidFill>
            <a:schemeClr val="bg1"/>
          </a:solidFill>
          <a:ln w="38100" algn="ctr">
            <a:solidFill>
              <a:srgbClr val="1E768C"/>
            </a:solidFill>
            <a:miter lim="800000"/>
            <a:headEnd/>
            <a:tailEnd/>
          </a:ln>
        </p:spPr>
        <p:txBody>
          <a:bodyPr anchor="ctr"/>
          <a:lstStyle/>
          <a:p>
            <a:pPr algn="ct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gen</a:t>
            </a:r>
          </a:p>
        </p:txBody>
      </p:sp>
      <p:sp>
        <p:nvSpPr>
          <p:cNvPr id="12" name="Rectangle 11"/>
          <p:cNvSpPr>
            <a:spLocks noChangeArrowheads="1"/>
          </p:cNvSpPr>
          <p:nvPr/>
        </p:nvSpPr>
        <p:spPr bwMode="auto">
          <a:xfrm>
            <a:off x="3864768" y="3321844"/>
            <a:ext cx="5126831" cy="742950"/>
          </a:xfrm>
          <a:prstGeom prst="rect">
            <a:avLst/>
          </a:prstGeom>
          <a:solidFill>
            <a:schemeClr val="bg1"/>
          </a:solidFill>
          <a:ln w="25400" algn="ctr">
            <a:solidFill>
              <a:srgbClr val="1E768C"/>
            </a:solidFill>
            <a:miter lim="800000"/>
            <a:headEnd/>
            <a:tailEnd/>
          </a:ln>
        </p:spPr>
        <p:txBody>
          <a:bodyPr anchor="ctr"/>
          <a:lstStyle/>
          <a:p>
            <a:pPr algn="ctr"/>
            <a:r>
              <a:rPr lang="en-US" sz="2000">
                <a:latin typeface="Times New Roman" pitchFamily="18" charset="0"/>
                <a:cs typeface="Times New Roman" pitchFamily="18" charset="0"/>
              </a:rPr>
              <a:t>Hậu quả và ý nghĩa của đột biến gen</a:t>
            </a:r>
          </a:p>
        </p:txBody>
      </p:sp>
      <p:cxnSp>
        <p:nvCxnSpPr>
          <p:cNvPr id="15" name="Straight Arrow Connector 14"/>
          <p:cNvCxnSpPr>
            <a:stCxn id="8" idx="6"/>
            <a:endCxn id="10" idx="1"/>
          </p:cNvCxnSpPr>
          <p:nvPr/>
        </p:nvCxnSpPr>
        <p:spPr>
          <a:xfrm flipV="1">
            <a:off x="2725340" y="1576389"/>
            <a:ext cx="1127522" cy="10132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1"/>
            <a:endCxn id="11" idx="1"/>
          </p:cNvCxnSpPr>
          <p:nvPr/>
        </p:nvCxnSpPr>
        <p:spPr>
          <a:xfrm>
            <a:off x="3852862" y="258961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6"/>
            <a:endCxn id="11" idx="1"/>
          </p:cNvCxnSpPr>
          <p:nvPr/>
        </p:nvCxnSpPr>
        <p:spPr>
          <a:xfrm>
            <a:off x="2725340" y="2589610"/>
            <a:ext cx="112752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6"/>
            <a:endCxn id="12" idx="1"/>
          </p:cNvCxnSpPr>
          <p:nvPr/>
        </p:nvCxnSpPr>
        <p:spPr>
          <a:xfrm>
            <a:off x="2725341" y="2589610"/>
            <a:ext cx="1139428" cy="11037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58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35168" y="100584"/>
            <a:ext cx="2079381" cy="4828032"/>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2591533" y="1009682"/>
            <a:ext cx="2532185" cy="2495486"/>
          </a:xfrm>
          <a:prstGeom prst="rect">
            <a:avLst/>
          </a:prstGeom>
          <a:noFill/>
          <a:ln w="9525">
            <a:no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4990625" y="331441"/>
            <a:ext cx="3662503" cy="4357116"/>
          </a:xfrm>
          <a:prstGeom prst="rect">
            <a:avLst/>
          </a:prstGeom>
          <a:noFill/>
          <a:ln w="9525">
            <a:noFill/>
            <a:miter lim="800000"/>
            <a:headEnd/>
            <a:tailEnd/>
          </a:ln>
        </p:spPr>
      </p:pic>
      <p:cxnSp>
        <p:nvCxnSpPr>
          <p:cNvPr id="7" name="Straight Arrow Connector 6"/>
          <p:cNvCxnSpPr/>
          <p:nvPr/>
        </p:nvCxnSpPr>
        <p:spPr>
          <a:xfrm>
            <a:off x="2154252" y="2050347"/>
            <a:ext cx="503222" cy="705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flipV="1">
            <a:off x="3733800" y="1343025"/>
            <a:ext cx="2381250" cy="5429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Oval 14"/>
          <p:cNvSpPr/>
          <p:nvPr/>
        </p:nvSpPr>
        <p:spPr>
          <a:xfrm>
            <a:off x="7507334" y="431210"/>
            <a:ext cx="864437" cy="1831252"/>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Oval 15"/>
          <p:cNvSpPr/>
          <p:nvPr/>
        </p:nvSpPr>
        <p:spPr>
          <a:xfrm>
            <a:off x="3157907" y="1661838"/>
            <a:ext cx="575893" cy="6051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3908481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ox(in)">
                                      <p:cBhvr>
                                        <p:cTn id="18" dur="500"/>
                                        <p:tgtEl>
                                          <p:spTgt spid="20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diamond(in)">
                                      <p:cBhvr>
                                        <p:cTn id="34" dur="2000"/>
                                        <p:tgtEl>
                                          <p:spTgt spid="205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ox(in)">
                                      <p:cBhvr>
                                        <p:cTn id="39" dur="5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1"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amond(in)">
                                      <p:cBhvr>
                                        <p:cTn id="4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16725222"/>
</p:tagLst>
</file>

<file path=ppt/tags/tag10.xml><?xml version="1.0" encoding="utf-8"?>
<p:tagLst xmlns:a="http://schemas.openxmlformats.org/drawingml/2006/main" xmlns:r="http://schemas.openxmlformats.org/officeDocument/2006/relationships" xmlns:p="http://schemas.openxmlformats.org/presentationml/2006/main">
  <p:tag name="TIMING" val="|6|1.4|4|5.7|1.8|0.9|3.6|1.4|15.9"/>
</p:tagLst>
</file>

<file path=ppt/tags/tag11.xml><?xml version="1.0" encoding="utf-8"?>
<p:tagLst xmlns:a="http://schemas.openxmlformats.org/drawingml/2006/main" xmlns:r="http://schemas.openxmlformats.org/officeDocument/2006/relationships" xmlns:p="http://schemas.openxmlformats.org/presentationml/2006/main">
  <p:tag name="TIMING" val="|3.9|1|0.8|3.4|2.9|0.5|1.5|1.5|3.9|11.5|6.2"/>
</p:tagLst>
</file>

<file path=ppt/tags/tag12.xml><?xml version="1.0" encoding="utf-8"?>
<p:tagLst xmlns:a="http://schemas.openxmlformats.org/drawingml/2006/main" xmlns:r="http://schemas.openxmlformats.org/officeDocument/2006/relationships" xmlns:p="http://schemas.openxmlformats.org/presentationml/2006/main">
  <p:tag name="TIMING" val="|3.4|1.3|1.5|1.6|4.5|2.3|0.5|0.6|3.8|2.7"/>
</p:tagLst>
</file>

<file path=ppt/tags/tag13.xml><?xml version="1.0" encoding="utf-8"?>
<p:tagLst xmlns:a="http://schemas.openxmlformats.org/drawingml/2006/main" xmlns:r="http://schemas.openxmlformats.org/officeDocument/2006/relationships" xmlns:p="http://schemas.openxmlformats.org/presentationml/2006/main">
  <p:tag name="TIMING" val="|4.4|1.7|1.9|1.4|4.7|1.2|3.1|2.6"/>
</p:tagLst>
</file>

<file path=ppt/tags/tag14.xml><?xml version="1.0" encoding="utf-8"?>
<p:tagLst xmlns:a="http://schemas.openxmlformats.org/drawingml/2006/main" xmlns:r="http://schemas.openxmlformats.org/officeDocument/2006/relationships" xmlns:p="http://schemas.openxmlformats.org/presentationml/2006/main">
  <p:tag name="TIMING" val="|8.2"/>
</p:tagLst>
</file>

<file path=ppt/tags/tag15.xml><?xml version="1.0" encoding="utf-8"?>
<p:tagLst xmlns:a="http://schemas.openxmlformats.org/drawingml/2006/main" xmlns:r="http://schemas.openxmlformats.org/officeDocument/2006/relationships" xmlns:p="http://schemas.openxmlformats.org/presentationml/2006/main">
  <p:tag name="TIMING" val="|3.7|9.7|7.8"/>
</p:tagLst>
</file>

<file path=ppt/tags/tag16.xml><?xml version="1.0" encoding="utf-8"?>
<p:tagLst xmlns:a="http://schemas.openxmlformats.org/drawingml/2006/main" xmlns:r="http://schemas.openxmlformats.org/officeDocument/2006/relationships" xmlns:p="http://schemas.openxmlformats.org/presentationml/2006/main">
  <p:tag name="TIMING" val="|20.8|1.9|2.3|3.9|27.4|1|15.8|9|13.2|6.1"/>
</p:tagLst>
</file>

<file path=ppt/tags/tag17.xml><?xml version="1.0" encoding="utf-8"?>
<p:tagLst xmlns:a="http://schemas.openxmlformats.org/drawingml/2006/main" xmlns:r="http://schemas.openxmlformats.org/officeDocument/2006/relationships" xmlns:p="http://schemas.openxmlformats.org/presentationml/2006/main">
  <p:tag name="TIMING" val="|7.6|2.4|1.3|5|7.2|11.5|8.9|10.2|7"/>
</p:tagLst>
</file>

<file path=ppt/tags/tag18.xml><?xml version="1.0" encoding="utf-8"?>
<p:tagLst xmlns:a="http://schemas.openxmlformats.org/drawingml/2006/main" xmlns:r="http://schemas.openxmlformats.org/officeDocument/2006/relationships" xmlns:p="http://schemas.openxmlformats.org/presentationml/2006/main">
  <p:tag name="TIMING" val="|12.5|0.8|0.7|3.2|2.3|4.8|9.7|6.5|12.4"/>
</p:tagLst>
</file>

<file path=ppt/tags/tag19.xml><?xml version="1.0" encoding="utf-8"?>
<p:tagLst xmlns:a="http://schemas.openxmlformats.org/drawingml/2006/main" xmlns:r="http://schemas.openxmlformats.org/officeDocument/2006/relationships" xmlns:p="http://schemas.openxmlformats.org/presentationml/2006/main">
  <p:tag name="TIMING" val="|0.7|14.9|44.2|1.7|4.5|2.8|4.1|2.9|0.9|6.6|4|11.8"/>
</p:tagLst>
</file>

<file path=ppt/tags/tag2.xml><?xml version="1.0" encoding="utf-8"?>
<p:tagLst xmlns:a="http://schemas.openxmlformats.org/drawingml/2006/main" xmlns:r="http://schemas.openxmlformats.org/officeDocument/2006/relationships" xmlns:p="http://schemas.openxmlformats.org/presentationml/2006/main">
  <p:tag name="TIMING" val="|27.7"/>
</p:tagLst>
</file>

<file path=ppt/tags/tag20.xml><?xml version="1.0" encoding="utf-8"?>
<p:tagLst xmlns:a="http://schemas.openxmlformats.org/drawingml/2006/main" xmlns:r="http://schemas.openxmlformats.org/officeDocument/2006/relationships" xmlns:p="http://schemas.openxmlformats.org/presentationml/2006/main">
  <p:tag name="TIMING" val="|4.1|6.2|21.2"/>
</p:tagLst>
</file>

<file path=ppt/tags/tag21.xml><?xml version="1.0" encoding="utf-8"?>
<p:tagLst xmlns:a="http://schemas.openxmlformats.org/drawingml/2006/main" xmlns:r="http://schemas.openxmlformats.org/officeDocument/2006/relationships" xmlns:p="http://schemas.openxmlformats.org/presentationml/2006/main">
  <p:tag name="TIMING" val="|22.6|4.1"/>
</p:tagLst>
</file>

<file path=ppt/tags/tag22.xml><?xml version="1.0" encoding="utf-8"?>
<p:tagLst xmlns:a="http://schemas.openxmlformats.org/drawingml/2006/main" xmlns:r="http://schemas.openxmlformats.org/officeDocument/2006/relationships" xmlns:p="http://schemas.openxmlformats.org/presentationml/2006/main">
  <p:tag name="TIMING" val="|11.7|4.8|4"/>
</p:tagLst>
</file>

<file path=ppt/tags/tag23.xml><?xml version="1.0" encoding="utf-8"?>
<p:tagLst xmlns:a="http://schemas.openxmlformats.org/drawingml/2006/main" xmlns:r="http://schemas.openxmlformats.org/officeDocument/2006/relationships" xmlns:p="http://schemas.openxmlformats.org/presentationml/2006/main">
  <p:tag name="TIMING" val="|6.4|1.8|3.7|1.6|7"/>
</p:tagLst>
</file>

<file path=ppt/tags/tag24.xml><?xml version="1.0" encoding="utf-8"?>
<p:tagLst xmlns:a="http://schemas.openxmlformats.org/drawingml/2006/main" xmlns:r="http://schemas.openxmlformats.org/officeDocument/2006/relationships" xmlns:p="http://schemas.openxmlformats.org/presentationml/2006/main">
  <p:tag name="TIMING" val="|5.7|7.9"/>
</p:tagLst>
</file>

<file path=ppt/tags/tag25.xml><?xml version="1.0" encoding="utf-8"?>
<p:tagLst xmlns:a="http://schemas.openxmlformats.org/drawingml/2006/main" xmlns:r="http://schemas.openxmlformats.org/officeDocument/2006/relationships" xmlns:p="http://schemas.openxmlformats.org/presentationml/2006/main">
  <p:tag name="TIMING" val="|3.1|5.7"/>
</p:tagLst>
</file>

<file path=ppt/tags/tag26.xml><?xml version="1.0" encoding="utf-8"?>
<p:tagLst xmlns:a="http://schemas.openxmlformats.org/drawingml/2006/main" xmlns:r="http://schemas.openxmlformats.org/officeDocument/2006/relationships" xmlns:p="http://schemas.openxmlformats.org/presentationml/2006/main">
  <p:tag name="TIMING" val="|1.3|7.3"/>
</p:tagLst>
</file>

<file path=ppt/tags/tag27.xml><?xml version="1.0" encoding="utf-8"?>
<p:tagLst xmlns:a="http://schemas.openxmlformats.org/drawingml/2006/main" xmlns:r="http://schemas.openxmlformats.org/officeDocument/2006/relationships" xmlns:p="http://schemas.openxmlformats.org/presentationml/2006/main">
  <p:tag name="TIMING" val="|8.3|31|6.2|11.4"/>
</p:tagLst>
</file>

<file path=ppt/tags/tag28.xml><?xml version="1.0" encoding="utf-8"?>
<p:tagLst xmlns:a="http://schemas.openxmlformats.org/drawingml/2006/main" xmlns:r="http://schemas.openxmlformats.org/officeDocument/2006/relationships" xmlns:p="http://schemas.openxmlformats.org/presentationml/2006/main">
  <p:tag name="TIMING" val="|9.3|2.3|0.8|1.4|1|3.8|1|0.9|0.7|1|0.8|1.7|0.8|1.8|0.7|1.2|0.7|3.7|1.1|2.1|1.1|0.8|0.7|0.6|0.6|1.7|1|1.5|0.7|8.5|1.2|0.7|1|0.6|0.9"/>
</p:tagLst>
</file>

<file path=ppt/tags/tag29.xml><?xml version="1.0" encoding="utf-8"?>
<p:tagLst xmlns:a="http://schemas.openxmlformats.org/drawingml/2006/main" xmlns:r="http://schemas.openxmlformats.org/officeDocument/2006/relationships" xmlns:p="http://schemas.openxmlformats.org/presentationml/2006/main">
  <p:tag name="TIMING" val="|30.8"/>
</p:tagLst>
</file>

<file path=ppt/tags/tag3.xml><?xml version="1.0" encoding="utf-8"?>
<p:tagLst xmlns:a="http://schemas.openxmlformats.org/drawingml/2006/main" xmlns:r="http://schemas.openxmlformats.org/officeDocument/2006/relationships" xmlns:p="http://schemas.openxmlformats.org/presentationml/2006/main">
  <p:tag name="TIMING" val="|6.3|1.1"/>
</p:tagLst>
</file>

<file path=ppt/tags/tag30.xml><?xml version="1.0" encoding="utf-8"?>
<p:tagLst xmlns:a="http://schemas.openxmlformats.org/drawingml/2006/main" xmlns:r="http://schemas.openxmlformats.org/officeDocument/2006/relationships" xmlns:p="http://schemas.openxmlformats.org/presentationml/2006/main">
  <p:tag name="TIMING" val="|21.4"/>
</p:tagLst>
</file>

<file path=ppt/tags/tag31.xml><?xml version="1.0" encoding="utf-8"?>
<p:tagLst xmlns:a="http://schemas.openxmlformats.org/drawingml/2006/main" xmlns:r="http://schemas.openxmlformats.org/officeDocument/2006/relationships" xmlns:p="http://schemas.openxmlformats.org/presentationml/2006/main">
  <p:tag name="TIMING" val="|35.5"/>
</p:tagLst>
</file>

<file path=ppt/tags/tag32.xml><?xml version="1.0" encoding="utf-8"?>
<p:tagLst xmlns:a="http://schemas.openxmlformats.org/drawingml/2006/main" xmlns:r="http://schemas.openxmlformats.org/officeDocument/2006/relationships" xmlns:p="http://schemas.openxmlformats.org/presentationml/2006/main">
  <p:tag name="TIMING" val="|22.3"/>
</p:tagLst>
</file>

<file path=ppt/tags/tag33.xml><?xml version="1.0" encoding="utf-8"?>
<p:tagLst xmlns:a="http://schemas.openxmlformats.org/drawingml/2006/main" xmlns:r="http://schemas.openxmlformats.org/officeDocument/2006/relationships" xmlns:p="http://schemas.openxmlformats.org/presentationml/2006/main">
  <p:tag name="TIMING" val="|3.2|5.2|19.5|6.1|2.4|0.5|5.3"/>
</p:tagLst>
</file>

<file path=ppt/tags/tag34.xml><?xml version="1.0" encoding="utf-8"?>
<p:tagLst xmlns:a="http://schemas.openxmlformats.org/drawingml/2006/main" xmlns:r="http://schemas.openxmlformats.org/officeDocument/2006/relationships" xmlns:p="http://schemas.openxmlformats.org/presentationml/2006/main">
  <p:tag name="TIMING" val="|1.6"/>
</p:tagLst>
</file>

<file path=ppt/tags/tag4.xml><?xml version="1.0" encoding="utf-8"?>
<p:tagLst xmlns:a="http://schemas.openxmlformats.org/drawingml/2006/main" xmlns:r="http://schemas.openxmlformats.org/officeDocument/2006/relationships" xmlns:p="http://schemas.openxmlformats.org/presentationml/2006/main">
  <p:tag name="TIMING" val="|5.9|14|3|2.6|5|9.3|20.9"/>
</p:tagLst>
</file>

<file path=ppt/tags/tag5.xml><?xml version="1.0" encoding="utf-8"?>
<p:tagLst xmlns:a="http://schemas.openxmlformats.org/drawingml/2006/main" xmlns:r="http://schemas.openxmlformats.org/officeDocument/2006/relationships" xmlns:p="http://schemas.openxmlformats.org/presentationml/2006/main">
  <p:tag name="TIMING" val="|0.7"/>
</p:tagLst>
</file>

<file path=ppt/tags/tag6.xml><?xml version="1.0" encoding="utf-8"?>
<p:tagLst xmlns:a="http://schemas.openxmlformats.org/drawingml/2006/main" xmlns:r="http://schemas.openxmlformats.org/officeDocument/2006/relationships" xmlns:p="http://schemas.openxmlformats.org/presentationml/2006/main">
  <p:tag name="TIMING" val="|10.3|5.4|4.3|7.5"/>
</p:tagLst>
</file>

<file path=ppt/tags/tag7.xml><?xml version="1.0" encoding="utf-8"?>
<p:tagLst xmlns:a="http://schemas.openxmlformats.org/drawingml/2006/main" xmlns:r="http://schemas.openxmlformats.org/officeDocument/2006/relationships" xmlns:p="http://schemas.openxmlformats.org/presentationml/2006/main">
  <p:tag name="TIMING" val="|37.4|5.1"/>
</p:tagLst>
</file>

<file path=ppt/tags/tag8.xml><?xml version="1.0" encoding="utf-8"?>
<p:tagLst xmlns:a="http://schemas.openxmlformats.org/drawingml/2006/main" xmlns:r="http://schemas.openxmlformats.org/officeDocument/2006/relationships" xmlns:p="http://schemas.openxmlformats.org/presentationml/2006/main">
  <p:tag name="TIMING" val="|6.5|7.2|5.7"/>
</p:tagLst>
</file>

<file path=ppt/tags/tag9.xml><?xml version="1.0" encoding="utf-8"?>
<p:tagLst xmlns:a="http://schemas.openxmlformats.org/drawingml/2006/main" xmlns:r="http://schemas.openxmlformats.org/officeDocument/2006/relationships" xmlns:p="http://schemas.openxmlformats.org/presentationml/2006/main">
  <p:tag name="TIMING" val="|4.9|2.2|2.2|4.2|2.9|3.3|1.1|1.4|2.1|3.3|17|6"/>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3354</TotalTime>
  <Words>5606</Words>
  <Application>Microsoft Office PowerPoint</Application>
  <PresentationFormat>On-screen Show (16:9)</PresentationFormat>
  <Paragraphs>750</Paragraphs>
  <Slides>75</Slides>
  <Notes>9</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2</vt:i4>
      </vt:variant>
      <vt:variant>
        <vt:lpstr>Slide Titles</vt:lpstr>
      </vt:variant>
      <vt:variant>
        <vt:i4>75</vt:i4>
      </vt:variant>
    </vt:vector>
  </HeadingPairs>
  <TitlesOfParts>
    <vt:vector size="90" baseType="lpstr">
      <vt:lpstr>Arial</vt:lpstr>
      <vt:lpstr>Calibri</vt:lpstr>
      <vt:lpstr>Comic Sans MS</vt:lpstr>
      <vt:lpstr>Georgia</vt:lpstr>
      <vt:lpstr>Segoe UI</vt:lpstr>
      <vt:lpstr>Times New Roman</vt:lpstr>
      <vt:lpstr>Wingdings</vt:lpstr>
      <vt:lpstr>Slipstream</vt:lpstr>
      <vt:lpstr>Default Design</vt:lpstr>
      <vt:lpstr>1_Slipstream</vt:lpstr>
      <vt:lpstr>2_Default Design</vt:lpstr>
      <vt:lpstr>4_Default Design</vt:lpstr>
      <vt:lpstr>2_Slipstream</vt:lpstr>
      <vt:lpstr>Image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PhongVu</dc:creator>
  <cp:lastModifiedBy>Administrator</cp:lastModifiedBy>
  <cp:revision>512</cp:revision>
  <dcterms:created xsi:type="dcterms:W3CDTF">2019-09-14T14:33:40Z</dcterms:created>
  <dcterms:modified xsi:type="dcterms:W3CDTF">2023-12-20T13:44:36Z</dcterms:modified>
</cp:coreProperties>
</file>