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audio1.wav" ContentType="audio/x-wav"/>
  <Override PartName="/ppt/media/audio2.wav" ContentType="audio/x-wav"/>
  <Override PartName="/ppt/media/audio3.wav" ContentType="audio/x-wav"/>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98" r:id="rId3"/>
    <p:sldId id="338" r:id="rId4"/>
    <p:sldId id="262" r:id="rId5"/>
    <p:sldId id="339" r:id="rId6"/>
    <p:sldId id="315" r:id="rId7"/>
    <p:sldId id="345" r:id="rId8"/>
    <p:sldId id="346" r:id="rId9"/>
    <p:sldId id="347" r:id="rId10"/>
    <p:sldId id="349" r:id="rId11"/>
    <p:sldId id="350" r:id="rId12"/>
    <p:sldId id="351"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40" r:id="rId26"/>
    <p:sldId id="366" r:id="rId27"/>
    <p:sldId id="269" r:id="rId28"/>
    <p:sldId id="273" r:id="rId29"/>
    <p:sldId id="274" r:id="rId30"/>
    <p:sldId id="278" r:id="rId31"/>
    <p:sldId id="275" r:id="rId32"/>
    <p:sldId id="277" r:id="rId33"/>
    <p:sldId id="276" r:id="rId34"/>
    <p:sldId id="279" r:id="rId35"/>
    <p:sldId id="280" r:id="rId36"/>
    <p:sldId id="344" r:id="rId37"/>
    <p:sldId id="341" r:id="rId38"/>
    <p:sldId id="376" r:id="rId39"/>
    <p:sldId id="377" r:id="rId40"/>
    <p:sldId id="30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90" d="100"/>
          <a:sy n="90" d="100"/>
        </p:scale>
        <p:origin x="-576" y="-102"/>
      </p:cViewPr>
      <p:guideLst>
        <p:guide orient="horz" pos="648"/>
        <p:guide orient="horz" pos="712"/>
        <p:guide orient="horz" pos="3928"/>
        <p:guide orient="horz" pos="3864"/>
        <p:guide pos="416"/>
        <p:guide pos="7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F5D442AF-8763-4B69-A088-337530D34FA8}"/>
    <pc:docChg chg="modSld">
      <pc:chgData name="Thúy Mai" userId="222f1c7e07c9bd7a" providerId="LiveId" clId="{F5D442AF-8763-4B69-A088-337530D34FA8}" dt="2023-05-28T11:07:54.894" v="0"/>
      <pc:docMkLst>
        <pc:docMk/>
      </pc:docMkLst>
      <pc:sldChg chg="modSp">
        <pc:chgData name="Thúy Mai" userId="222f1c7e07c9bd7a" providerId="LiveId" clId="{F5D442AF-8763-4B69-A088-337530D34FA8}" dt="2023-05-28T11:07:54.894" v="0"/>
        <pc:sldMkLst>
          <pc:docMk/>
          <pc:sldMk cId="2632991965" sldId="269"/>
        </pc:sldMkLst>
        <pc:spChg chg="mod">
          <ac:chgData name="Thúy Mai" userId="222f1c7e07c9bd7a" providerId="LiveId" clId="{F5D442AF-8763-4B69-A088-337530D34FA8}" dt="2023-05-28T11:07:54.894" v="0"/>
          <ac:spMkLst>
            <pc:docMk/>
            <pc:sldMk cId="2632991965" sldId="269"/>
            <ac:spMk id="4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CA336-4616-482E-8F0D-AFBF3EF7B502}" type="datetimeFigureOut">
              <a:rPr lang="en-US" smtClean="0"/>
              <a:t>12/18/2023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6FD45-7A52-4558-A174-D8182B7CED37}" type="slidenum">
              <a:rPr lang="en-US" smtClean="0"/>
              <a:t>‹#›</a:t>
            </a:fld>
            <a:endParaRPr lang="en-US"/>
          </a:p>
        </p:txBody>
      </p:sp>
    </p:spTree>
    <p:extLst>
      <p:ext uri="{BB962C8B-B14F-4D97-AF65-F5344CB8AC3E}">
        <p14:creationId xmlns:p14="http://schemas.microsoft.com/office/powerpoint/2010/main" val="7762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EBF8934-6CED-46F5-B7D3-6CA103631274}" type="slidenum">
              <a:rPr lang="zh-CN" altLang="en-US" smtClean="0"/>
              <a:t>1</a:t>
            </a:fld>
            <a:endParaRPr lang="zh-CN" altLang="en-US" dirty="0"/>
          </a:p>
        </p:txBody>
      </p:sp>
    </p:spTree>
    <p:extLst>
      <p:ext uri="{BB962C8B-B14F-4D97-AF65-F5344CB8AC3E}">
        <p14:creationId xmlns:p14="http://schemas.microsoft.com/office/powerpoint/2010/main" val="3459490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10</a:t>
            </a:fld>
            <a:endParaRPr lang="zh-CN" altLang="en-US" dirty="0"/>
          </a:p>
        </p:txBody>
      </p:sp>
    </p:spTree>
    <p:extLst>
      <p:ext uri="{BB962C8B-B14F-4D97-AF65-F5344CB8AC3E}">
        <p14:creationId xmlns:p14="http://schemas.microsoft.com/office/powerpoint/2010/main" val="4272989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11</a:t>
            </a:fld>
            <a:endParaRPr lang="zh-CN" altLang="en-US" dirty="0"/>
          </a:p>
        </p:txBody>
      </p:sp>
    </p:spTree>
    <p:extLst>
      <p:ext uri="{BB962C8B-B14F-4D97-AF65-F5344CB8AC3E}">
        <p14:creationId xmlns:p14="http://schemas.microsoft.com/office/powerpoint/2010/main" val="2038994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12</a:t>
            </a:fld>
            <a:endParaRPr lang="zh-CN" altLang="en-US" dirty="0"/>
          </a:p>
        </p:txBody>
      </p:sp>
    </p:spTree>
    <p:extLst>
      <p:ext uri="{BB962C8B-B14F-4D97-AF65-F5344CB8AC3E}">
        <p14:creationId xmlns:p14="http://schemas.microsoft.com/office/powerpoint/2010/main" val="3545280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13</a:t>
            </a:fld>
            <a:endParaRPr lang="zh-CN" altLang="en-US" dirty="0"/>
          </a:p>
        </p:txBody>
      </p:sp>
    </p:spTree>
    <p:extLst>
      <p:ext uri="{BB962C8B-B14F-4D97-AF65-F5344CB8AC3E}">
        <p14:creationId xmlns:p14="http://schemas.microsoft.com/office/powerpoint/2010/main" val="2661316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14</a:t>
            </a:fld>
            <a:endParaRPr lang="zh-CN" altLang="en-US" dirty="0"/>
          </a:p>
        </p:txBody>
      </p:sp>
    </p:spTree>
    <p:extLst>
      <p:ext uri="{BB962C8B-B14F-4D97-AF65-F5344CB8AC3E}">
        <p14:creationId xmlns:p14="http://schemas.microsoft.com/office/powerpoint/2010/main" val="915685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15</a:t>
            </a:fld>
            <a:endParaRPr lang="zh-CN" altLang="en-US" dirty="0"/>
          </a:p>
        </p:txBody>
      </p:sp>
    </p:spTree>
    <p:extLst>
      <p:ext uri="{BB962C8B-B14F-4D97-AF65-F5344CB8AC3E}">
        <p14:creationId xmlns:p14="http://schemas.microsoft.com/office/powerpoint/2010/main" val="1838333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16</a:t>
            </a:fld>
            <a:endParaRPr lang="zh-CN" altLang="en-US" dirty="0"/>
          </a:p>
        </p:txBody>
      </p:sp>
    </p:spTree>
    <p:extLst>
      <p:ext uri="{BB962C8B-B14F-4D97-AF65-F5344CB8AC3E}">
        <p14:creationId xmlns:p14="http://schemas.microsoft.com/office/powerpoint/2010/main" val="767588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17</a:t>
            </a:fld>
            <a:endParaRPr lang="zh-CN" altLang="en-US" dirty="0"/>
          </a:p>
        </p:txBody>
      </p:sp>
    </p:spTree>
    <p:extLst>
      <p:ext uri="{BB962C8B-B14F-4D97-AF65-F5344CB8AC3E}">
        <p14:creationId xmlns:p14="http://schemas.microsoft.com/office/powerpoint/2010/main" val="2613748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18</a:t>
            </a:fld>
            <a:endParaRPr lang="zh-CN" altLang="en-US" dirty="0"/>
          </a:p>
        </p:txBody>
      </p:sp>
    </p:spTree>
    <p:extLst>
      <p:ext uri="{BB962C8B-B14F-4D97-AF65-F5344CB8AC3E}">
        <p14:creationId xmlns:p14="http://schemas.microsoft.com/office/powerpoint/2010/main" val="650927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19</a:t>
            </a:fld>
            <a:endParaRPr lang="zh-CN" altLang="en-US" dirty="0"/>
          </a:p>
        </p:txBody>
      </p:sp>
    </p:spTree>
    <p:extLst>
      <p:ext uri="{BB962C8B-B14F-4D97-AF65-F5344CB8AC3E}">
        <p14:creationId xmlns:p14="http://schemas.microsoft.com/office/powerpoint/2010/main" val="2470941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EBF8934-6CED-46F5-B7D3-6CA103631274}" type="slidenum">
              <a:rPr lang="zh-CN" altLang="en-US" smtClean="0"/>
              <a:t>2</a:t>
            </a:fld>
            <a:endParaRPr lang="zh-CN" altLang="en-US" dirty="0"/>
          </a:p>
        </p:txBody>
      </p:sp>
    </p:spTree>
    <p:extLst>
      <p:ext uri="{BB962C8B-B14F-4D97-AF65-F5344CB8AC3E}">
        <p14:creationId xmlns:p14="http://schemas.microsoft.com/office/powerpoint/2010/main" val="3923290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20</a:t>
            </a:fld>
            <a:endParaRPr lang="zh-CN" altLang="en-US" dirty="0"/>
          </a:p>
        </p:txBody>
      </p:sp>
    </p:spTree>
    <p:extLst>
      <p:ext uri="{BB962C8B-B14F-4D97-AF65-F5344CB8AC3E}">
        <p14:creationId xmlns:p14="http://schemas.microsoft.com/office/powerpoint/2010/main" val="2184750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21</a:t>
            </a:fld>
            <a:endParaRPr lang="zh-CN" altLang="en-US" dirty="0"/>
          </a:p>
        </p:txBody>
      </p:sp>
    </p:spTree>
    <p:extLst>
      <p:ext uri="{BB962C8B-B14F-4D97-AF65-F5344CB8AC3E}">
        <p14:creationId xmlns:p14="http://schemas.microsoft.com/office/powerpoint/2010/main" val="1605465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22</a:t>
            </a:fld>
            <a:endParaRPr lang="zh-CN" altLang="en-US" dirty="0"/>
          </a:p>
        </p:txBody>
      </p:sp>
    </p:spTree>
    <p:extLst>
      <p:ext uri="{BB962C8B-B14F-4D97-AF65-F5344CB8AC3E}">
        <p14:creationId xmlns:p14="http://schemas.microsoft.com/office/powerpoint/2010/main" val="905467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23</a:t>
            </a:fld>
            <a:endParaRPr lang="zh-CN" altLang="en-US" dirty="0"/>
          </a:p>
        </p:txBody>
      </p:sp>
    </p:spTree>
    <p:extLst>
      <p:ext uri="{BB962C8B-B14F-4D97-AF65-F5344CB8AC3E}">
        <p14:creationId xmlns:p14="http://schemas.microsoft.com/office/powerpoint/2010/main" val="24928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24</a:t>
            </a:fld>
            <a:endParaRPr lang="zh-CN" altLang="en-US" dirty="0"/>
          </a:p>
        </p:txBody>
      </p:sp>
    </p:spTree>
    <p:extLst>
      <p:ext uri="{BB962C8B-B14F-4D97-AF65-F5344CB8AC3E}">
        <p14:creationId xmlns:p14="http://schemas.microsoft.com/office/powerpoint/2010/main" val="2208871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EBF8934-6CED-46F5-B7D3-6CA103631274}" type="slidenum">
              <a:rPr lang="zh-CN" altLang="en-US" smtClean="0"/>
              <a:t>25</a:t>
            </a:fld>
            <a:endParaRPr lang="zh-CN" altLang="en-US" dirty="0"/>
          </a:p>
        </p:txBody>
      </p:sp>
    </p:spTree>
    <p:extLst>
      <p:ext uri="{BB962C8B-B14F-4D97-AF65-F5344CB8AC3E}">
        <p14:creationId xmlns:p14="http://schemas.microsoft.com/office/powerpoint/2010/main" val="1129095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26</a:t>
            </a:fld>
            <a:endParaRPr lang="zh-CN" altLang="en-US" dirty="0"/>
          </a:p>
        </p:txBody>
      </p:sp>
    </p:spTree>
    <p:extLst>
      <p:ext uri="{BB962C8B-B14F-4D97-AF65-F5344CB8AC3E}">
        <p14:creationId xmlns:p14="http://schemas.microsoft.com/office/powerpoint/2010/main" val="3162071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36</a:t>
            </a:fld>
            <a:endParaRPr lang="zh-CN" altLang="en-US" dirty="0"/>
          </a:p>
        </p:txBody>
      </p:sp>
    </p:spTree>
    <p:extLst>
      <p:ext uri="{BB962C8B-B14F-4D97-AF65-F5344CB8AC3E}">
        <p14:creationId xmlns:p14="http://schemas.microsoft.com/office/powerpoint/2010/main" val="1007627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EBF8934-6CED-46F5-B7D3-6CA103631274}" type="slidenum">
              <a:rPr lang="zh-CN" altLang="en-US" smtClean="0"/>
              <a:t>37</a:t>
            </a:fld>
            <a:endParaRPr lang="zh-CN" altLang="en-US" dirty="0"/>
          </a:p>
        </p:txBody>
      </p:sp>
    </p:spTree>
    <p:extLst>
      <p:ext uri="{BB962C8B-B14F-4D97-AF65-F5344CB8AC3E}">
        <p14:creationId xmlns:p14="http://schemas.microsoft.com/office/powerpoint/2010/main" val="4074782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38</a:t>
            </a:fld>
            <a:endParaRPr lang="zh-CN" altLang="en-US" dirty="0"/>
          </a:p>
        </p:txBody>
      </p:sp>
    </p:spTree>
    <p:extLst>
      <p:ext uri="{BB962C8B-B14F-4D97-AF65-F5344CB8AC3E}">
        <p14:creationId xmlns:p14="http://schemas.microsoft.com/office/powerpoint/2010/main" val="1777173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EBF8934-6CED-46F5-B7D3-6CA103631274}" type="slidenum">
              <a:rPr lang="zh-CN" altLang="en-US" smtClean="0"/>
              <a:t>3</a:t>
            </a:fld>
            <a:endParaRPr lang="zh-CN" altLang="en-US" dirty="0"/>
          </a:p>
        </p:txBody>
      </p:sp>
    </p:spTree>
    <p:extLst>
      <p:ext uri="{BB962C8B-B14F-4D97-AF65-F5344CB8AC3E}">
        <p14:creationId xmlns:p14="http://schemas.microsoft.com/office/powerpoint/2010/main" val="3976479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39</a:t>
            </a:fld>
            <a:endParaRPr lang="zh-CN" altLang="en-US" dirty="0"/>
          </a:p>
        </p:txBody>
      </p:sp>
    </p:spTree>
    <p:extLst>
      <p:ext uri="{BB962C8B-B14F-4D97-AF65-F5344CB8AC3E}">
        <p14:creationId xmlns:p14="http://schemas.microsoft.com/office/powerpoint/2010/main" val="4138466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EBF8934-6CED-46F5-B7D3-6CA103631274}" type="slidenum">
              <a:rPr lang="zh-CN" altLang="en-US" smtClean="0"/>
              <a:t>40</a:t>
            </a:fld>
            <a:endParaRPr lang="zh-CN" altLang="en-US" dirty="0"/>
          </a:p>
        </p:txBody>
      </p:sp>
    </p:spTree>
    <p:extLst>
      <p:ext uri="{BB962C8B-B14F-4D97-AF65-F5344CB8AC3E}">
        <p14:creationId xmlns:p14="http://schemas.microsoft.com/office/powerpoint/2010/main" val="231796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4</a:t>
            </a:fld>
            <a:endParaRPr lang="zh-CN" altLang="en-US" dirty="0"/>
          </a:p>
        </p:txBody>
      </p:sp>
    </p:spTree>
    <p:extLst>
      <p:ext uri="{BB962C8B-B14F-4D97-AF65-F5344CB8AC3E}">
        <p14:creationId xmlns:p14="http://schemas.microsoft.com/office/powerpoint/2010/main" val="373661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EBF8934-6CED-46F5-B7D3-6CA103631274}" type="slidenum">
              <a:rPr lang="zh-CN" altLang="en-US" smtClean="0"/>
              <a:t>5</a:t>
            </a:fld>
            <a:endParaRPr lang="zh-CN" altLang="en-US" dirty="0"/>
          </a:p>
        </p:txBody>
      </p:sp>
    </p:spTree>
    <p:extLst>
      <p:ext uri="{BB962C8B-B14F-4D97-AF65-F5344CB8AC3E}">
        <p14:creationId xmlns:p14="http://schemas.microsoft.com/office/powerpoint/2010/main" val="97087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6</a:t>
            </a:fld>
            <a:endParaRPr lang="zh-CN" altLang="en-US" dirty="0"/>
          </a:p>
        </p:txBody>
      </p:sp>
    </p:spTree>
    <p:extLst>
      <p:ext uri="{BB962C8B-B14F-4D97-AF65-F5344CB8AC3E}">
        <p14:creationId xmlns:p14="http://schemas.microsoft.com/office/powerpoint/2010/main" val="3041262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7</a:t>
            </a:fld>
            <a:endParaRPr lang="zh-CN" altLang="en-US" dirty="0"/>
          </a:p>
        </p:txBody>
      </p:sp>
    </p:spTree>
    <p:extLst>
      <p:ext uri="{BB962C8B-B14F-4D97-AF65-F5344CB8AC3E}">
        <p14:creationId xmlns:p14="http://schemas.microsoft.com/office/powerpoint/2010/main" val="1380915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8</a:t>
            </a:fld>
            <a:endParaRPr lang="zh-CN" altLang="en-US" dirty="0"/>
          </a:p>
        </p:txBody>
      </p:sp>
    </p:spTree>
    <p:extLst>
      <p:ext uri="{BB962C8B-B14F-4D97-AF65-F5344CB8AC3E}">
        <p14:creationId xmlns:p14="http://schemas.microsoft.com/office/powerpoint/2010/main" val="2873727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0E0A07-2C1C-45C5-985B-D6CD99FDD0F0}" type="slidenum">
              <a:rPr lang="zh-CN" altLang="en-US" smtClean="0"/>
              <a:t>9</a:t>
            </a:fld>
            <a:endParaRPr lang="zh-CN" altLang="en-US" dirty="0"/>
          </a:p>
        </p:txBody>
      </p:sp>
    </p:spTree>
    <p:extLst>
      <p:ext uri="{BB962C8B-B14F-4D97-AF65-F5344CB8AC3E}">
        <p14:creationId xmlns:p14="http://schemas.microsoft.com/office/powerpoint/2010/main" val="313133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0FCA19E-AD91-02F8-B1C2-BA42207D926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61C2AF2B-6639-BF58-E218-B12961E2AC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DD157188-411C-D473-8D4A-8992D6B94A63}"/>
              </a:ext>
            </a:extLst>
          </p:cNvPr>
          <p:cNvSpPr>
            <a:spLocks noGrp="1"/>
          </p:cNvSpPr>
          <p:nvPr>
            <p:ph type="dt" sz="half" idx="10"/>
          </p:nvPr>
        </p:nvSpPr>
        <p:spPr/>
        <p:txBody>
          <a:bodyPr/>
          <a:lstStyle/>
          <a:p>
            <a:fld id="{50BA7172-B694-4174-A4BD-1F92B4C24163}" type="datetimeFigureOut">
              <a:rPr lang="en-US" smtClean="0"/>
              <a:t>12/18/2023</a:t>
            </a:fld>
            <a:endParaRPr lang="en-US"/>
          </a:p>
        </p:txBody>
      </p:sp>
      <p:sp>
        <p:nvSpPr>
          <p:cNvPr id="5" name="Chỗ dành sẵn cho Chân trang 4">
            <a:extLst>
              <a:ext uri="{FF2B5EF4-FFF2-40B4-BE49-F238E27FC236}">
                <a16:creationId xmlns:a16="http://schemas.microsoft.com/office/drawing/2014/main" xmlns="" id="{013BA726-9402-E830-B8B4-1D32D232043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5B9B86B-1D77-BEE4-C345-69D17F7B8D58}"/>
              </a:ext>
            </a:extLst>
          </p:cNvPr>
          <p:cNvSpPr>
            <a:spLocks noGrp="1"/>
          </p:cNvSpPr>
          <p:nvPr>
            <p:ph type="sldNum" sz="quarter" idx="12"/>
          </p:nvPr>
        </p:nvSpPr>
        <p:spPr/>
        <p:txBody>
          <a:bodyPr/>
          <a:lstStyle/>
          <a:p>
            <a:fld id="{B10BC52E-CCE3-4A3F-A2C8-B6F945AA8984}" type="slidenum">
              <a:rPr lang="en-US" smtClean="0"/>
              <a:t>‹#›</a:t>
            </a:fld>
            <a:endParaRPr lang="en-US"/>
          </a:p>
        </p:txBody>
      </p:sp>
    </p:spTree>
    <p:extLst>
      <p:ext uri="{BB962C8B-B14F-4D97-AF65-F5344CB8AC3E}">
        <p14:creationId xmlns:p14="http://schemas.microsoft.com/office/powerpoint/2010/main" val="3300247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3BD334C-ACA1-12DF-56DD-1AE61FA6485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A0629C95-94BE-A6EB-C7D2-B62AFE73A40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9FF7A33-674E-C8D3-7242-679187378544}"/>
              </a:ext>
            </a:extLst>
          </p:cNvPr>
          <p:cNvSpPr>
            <a:spLocks noGrp="1"/>
          </p:cNvSpPr>
          <p:nvPr>
            <p:ph type="dt" sz="half" idx="10"/>
          </p:nvPr>
        </p:nvSpPr>
        <p:spPr/>
        <p:txBody>
          <a:bodyPr/>
          <a:lstStyle/>
          <a:p>
            <a:fld id="{50BA7172-B694-4174-A4BD-1F92B4C24163}" type="datetimeFigureOut">
              <a:rPr lang="en-US" smtClean="0"/>
              <a:t>12/18/2023</a:t>
            </a:fld>
            <a:endParaRPr lang="en-US"/>
          </a:p>
        </p:txBody>
      </p:sp>
      <p:sp>
        <p:nvSpPr>
          <p:cNvPr id="5" name="Chỗ dành sẵn cho Chân trang 4">
            <a:extLst>
              <a:ext uri="{FF2B5EF4-FFF2-40B4-BE49-F238E27FC236}">
                <a16:creationId xmlns:a16="http://schemas.microsoft.com/office/drawing/2014/main" xmlns="" id="{E98BDC88-84E7-C9AC-F6F7-DE80860E7A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6A179FB-0F7A-65A9-B091-DDBA7114858A}"/>
              </a:ext>
            </a:extLst>
          </p:cNvPr>
          <p:cNvSpPr>
            <a:spLocks noGrp="1"/>
          </p:cNvSpPr>
          <p:nvPr>
            <p:ph type="sldNum" sz="quarter" idx="12"/>
          </p:nvPr>
        </p:nvSpPr>
        <p:spPr/>
        <p:txBody>
          <a:bodyPr/>
          <a:lstStyle/>
          <a:p>
            <a:fld id="{B10BC52E-CCE3-4A3F-A2C8-B6F945AA8984}" type="slidenum">
              <a:rPr lang="en-US" smtClean="0"/>
              <a:t>‹#›</a:t>
            </a:fld>
            <a:endParaRPr lang="en-US"/>
          </a:p>
        </p:txBody>
      </p:sp>
    </p:spTree>
    <p:extLst>
      <p:ext uri="{BB962C8B-B14F-4D97-AF65-F5344CB8AC3E}">
        <p14:creationId xmlns:p14="http://schemas.microsoft.com/office/powerpoint/2010/main" val="4181532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5ED6A4BC-366E-3C9F-7849-65EC771C414C}"/>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C18E7040-D42A-EA57-73DD-45AAA95F302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3779599-E911-B276-1AFE-F058CD0FF2C5}"/>
              </a:ext>
            </a:extLst>
          </p:cNvPr>
          <p:cNvSpPr>
            <a:spLocks noGrp="1"/>
          </p:cNvSpPr>
          <p:nvPr>
            <p:ph type="dt" sz="half" idx="10"/>
          </p:nvPr>
        </p:nvSpPr>
        <p:spPr/>
        <p:txBody>
          <a:bodyPr/>
          <a:lstStyle/>
          <a:p>
            <a:fld id="{50BA7172-B694-4174-A4BD-1F92B4C24163}" type="datetimeFigureOut">
              <a:rPr lang="en-US" smtClean="0"/>
              <a:t>12/18/2023</a:t>
            </a:fld>
            <a:endParaRPr lang="en-US"/>
          </a:p>
        </p:txBody>
      </p:sp>
      <p:sp>
        <p:nvSpPr>
          <p:cNvPr id="5" name="Chỗ dành sẵn cho Chân trang 4">
            <a:extLst>
              <a:ext uri="{FF2B5EF4-FFF2-40B4-BE49-F238E27FC236}">
                <a16:creationId xmlns:a16="http://schemas.microsoft.com/office/drawing/2014/main" xmlns="" id="{921ACD4A-4131-5C68-A2AC-28CF6C46353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5F9C95A-CB1A-FA93-1737-9F601FA321C3}"/>
              </a:ext>
            </a:extLst>
          </p:cNvPr>
          <p:cNvSpPr>
            <a:spLocks noGrp="1"/>
          </p:cNvSpPr>
          <p:nvPr>
            <p:ph type="sldNum" sz="quarter" idx="12"/>
          </p:nvPr>
        </p:nvSpPr>
        <p:spPr/>
        <p:txBody>
          <a:bodyPr/>
          <a:lstStyle/>
          <a:p>
            <a:fld id="{B10BC52E-CCE3-4A3F-A2C8-B6F945AA8984}" type="slidenum">
              <a:rPr lang="en-US" smtClean="0"/>
              <a:t>‹#›</a:t>
            </a:fld>
            <a:endParaRPr lang="en-US"/>
          </a:p>
        </p:txBody>
      </p:sp>
    </p:spTree>
    <p:extLst>
      <p:ext uri="{BB962C8B-B14F-4D97-AF65-F5344CB8AC3E}">
        <p14:creationId xmlns:p14="http://schemas.microsoft.com/office/powerpoint/2010/main" val="28353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F5FEA91-D8A3-2E36-F4B4-29C9D78624F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9AAF88C9-0D3D-1775-6DFB-07E01A9EA76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01B44B9-B4F3-629D-D854-B682D9B10CF5}"/>
              </a:ext>
            </a:extLst>
          </p:cNvPr>
          <p:cNvSpPr>
            <a:spLocks noGrp="1"/>
          </p:cNvSpPr>
          <p:nvPr>
            <p:ph type="dt" sz="half" idx="10"/>
          </p:nvPr>
        </p:nvSpPr>
        <p:spPr/>
        <p:txBody>
          <a:bodyPr/>
          <a:lstStyle/>
          <a:p>
            <a:fld id="{50BA7172-B694-4174-A4BD-1F92B4C24163}" type="datetimeFigureOut">
              <a:rPr lang="en-US" smtClean="0"/>
              <a:t>12/18/2023</a:t>
            </a:fld>
            <a:endParaRPr lang="en-US"/>
          </a:p>
        </p:txBody>
      </p:sp>
      <p:sp>
        <p:nvSpPr>
          <p:cNvPr id="5" name="Chỗ dành sẵn cho Chân trang 4">
            <a:extLst>
              <a:ext uri="{FF2B5EF4-FFF2-40B4-BE49-F238E27FC236}">
                <a16:creationId xmlns:a16="http://schemas.microsoft.com/office/drawing/2014/main" xmlns="" id="{0FB514E7-0C36-0A36-B382-36FB85659C4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276E8FC-F09A-2E9F-B83A-1FAF4D71CA70}"/>
              </a:ext>
            </a:extLst>
          </p:cNvPr>
          <p:cNvSpPr>
            <a:spLocks noGrp="1"/>
          </p:cNvSpPr>
          <p:nvPr>
            <p:ph type="sldNum" sz="quarter" idx="12"/>
          </p:nvPr>
        </p:nvSpPr>
        <p:spPr/>
        <p:txBody>
          <a:bodyPr/>
          <a:lstStyle/>
          <a:p>
            <a:fld id="{B10BC52E-CCE3-4A3F-A2C8-B6F945AA8984}" type="slidenum">
              <a:rPr lang="en-US" smtClean="0"/>
              <a:t>‹#›</a:t>
            </a:fld>
            <a:endParaRPr lang="en-US"/>
          </a:p>
        </p:txBody>
      </p:sp>
    </p:spTree>
    <p:extLst>
      <p:ext uri="{BB962C8B-B14F-4D97-AF65-F5344CB8AC3E}">
        <p14:creationId xmlns:p14="http://schemas.microsoft.com/office/powerpoint/2010/main" val="1599461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BF9EC6F-A61F-CE24-8ACE-9D4549821B3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7490CB3B-73E3-0F4D-EE0A-F3F27B2E93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C81B6FB8-5C0C-EBFD-FCE7-78DD3A78CAD7}"/>
              </a:ext>
            </a:extLst>
          </p:cNvPr>
          <p:cNvSpPr>
            <a:spLocks noGrp="1"/>
          </p:cNvSpPr>
          <p:nvPr>
            <p:ph type="dt" sz="half" idx="10"/>
          </p:nvPr>
        </p:nvSpPr>
        <p:spPr/>
        <p:txBody>
          <a:bodyPr/>
          <a:lstStyle/>
          <a:p>
            <a:fld id="{50BA7172-B694-4174-A4BD-1F92B4C24163}" type="datetimeFigureOut">
              <a:rPr lang="en-US" smtClean="0"/>
              <a:t>12/18/2023</a:t>
            </a:fld>
            <a:endParaRPr lang="en-US"/>
          </a:p>
        </p:txBody>
      </p:sp>
      <p:sp>
        <p:nvSpPr>
          <p:cNvPr id="5" name="Chỗ dành sẵn cho Chân trang 4">
            <a:extLst>
              <a:ext uri="{FF2B5EF4-FFF2-40B4-BE49-F238E27FC236}">
                <a16:creationId xmlns:a16="http://schemas.microsoft.com/office/drawing/2014/main" xmlns="" id="{9BFF4188-6606-3C34-D3D6-54779964E7E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24897C66-C68B-4C80-8F33-72D405A50A13}"/>
              </a:ext>
            </a:extLst>
          </p:cNvPr>
          <p:cNvSpPr>
            <a:spLocks noGrp="1"/>
          </p:cNvSpPr>
          <p:nvPr>
            <p:ph type="sldNum" sz="quarter" idx="12"/>
          </p:nvPr>
        </p:nvSpPr>
        <p:spPr/>
        <p:txBody>
          <a:bodyPr/>
          <a:lstStyle/>
          <a:p>
            <a:fld id="{B10BC52E-CCE3-4A3F-A2C8-B6F945AA8984}" type="slidenum">
              <a:rPr lang="en-US" smtClean="0"/>
              <a:t>‹#›</a:t>
            </a:fld>
            <a:endParaRPr lang="en-US"/>
          </a:p>
        </p:txBody>
      </p:sp>
    </p:spTree>
    <p:extLst>
      <p:ext uri="{BB962C8B-B14F-4D97-AF65-F5344CB8AC3E}">
        <p14:creationId xmlns:p14="http://schemas.microsoft.com/office/powerpoint/2010/main" val="3825676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E84FCC9-D645-4484-97E8-5DCE71B1DF7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F8AE395-C2CC-8E5D-0481-8AA6E340D42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E8022A1E-E94E-6C2A-FFDE-040B7FB258B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2DDF27BB-CA2B-E5AB-0B22-823F08E62E30}"/>
              </a:ext>
            </a:extLst>
          </p:cNvPr>
          <p:cNvSpPr>
            <a:spLocks noGrp="1"/>
          </p:cNvSpPr>
          <p:nvPr>
            <p:ph type="dt" sz="half" idx="10"/>
          </p:nvPr>
        </p:nvSpPr>
        <p:spPr/>
        <p:txBody>
          <a:bodyPr/>
          <a:lstStyle/>
          <a:p>
            <a:fld id="{50BA7172-B694-4174-A4BD-1F92B4C24163}" type="datetimeFigureOut">
              <a:rPr lang="en-US" smtClean="0"/>
              <a:t>12/18/2023</a:t>
            </a:fld>
            <a:endParaRPr lang="en-US"/>
          </a:p>
        </p:txBody>
      </p:sp>
      <p:sp>
        <p:nvSpPr>
          <p:cNvPr id="6" name="Chỗ dành sẵn cho Chân trang 5">
            <a:extLst>
              <a:ext uri="{FF2B5EF4-FFF2-40B4-BE49-F238E27FC236}">
                <a16:creationId xmlns:a16="http://schemas.microsoft.com/office/drawing/2014/main" xmlns="" id="{6431B27F-61D1-63B2-1191-C82861EB9C6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8E859345-BBBD-D69B-C7CC-884FF81C9200}"/>
              </a:ext>
            </a:extLst>
          </p:cNvPr>
          <p:cNvSpPr>
            <a:spLocks noGrp="1"/>
          </p:cNvSpPr>
          <p:nvPr>
            <p:ph type="sldNum" sz="quarter" idx="12"/>
          </p:nvPr>
        </p:nvSpPr>
        <p:spPr/>
        <p:txBody>
          <a:bodyPr/>
          <a:lstStyle/>
          <a:p>
            <a:fld id="{B10BC52E-CCE3-4A3F-A2C8-B6F945AA8984}" type="slidenum">
              <a:rPr lang="en-US" smtClean="0"/>
              <a:t>‹#›</a:t>
            </a:fld>
            <a:endParaRPr lang="en-US"/>
          </a:p>
        </p:txBody>
      </p:sp>
    </p:spTree>
    <p:extLst>
      <p:ext uri="{BB962C8B-B14F-4D97-AF65-F5344CB8AC3E}">
        <p14:creationId xmlns:p14="http://schemas.microsoft.com/office/powerpoint/2010/main" val="1746411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DABD964-E88E-FF2F-E301-F261B9EC051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99CD108-B0F7-559C-0186-5C0A08DDB5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9F71EDE9-923F-0A4F-E936-66B69FD5DC1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47EC86E2-90C5-82AA-5349-3412A9647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3EACEB66-90EC-A382-C1C1-7F86ACA4644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7C57247C-1086-D829-2EC1-00DDDF4E6B8A}"/>
              </a:ext>
            </a:extLst>
          </p:cNvPr>
          <p:cNvSpPr>
            <a:spLocks noGrp="1"/>
          </p:cNvSpPr>
          <p:nvPr>
            <p:ph type="dt" sz="half" idx="10"/>
          </p:nvPr>
        </p:nvSpPr>
        <p:spPr/>
        <p:txBody>
          <a:bodyPr/>
          <a:lstStyle/>
          <a:p>
            <a:fld id="{50BA7172-B694-4174-A4BD-1F92B4C24163}" type="datetimeFigureOut">
              <a:rPr lang="en-US" smtClean="0"/>
              <a:t>12/18/2023</a:t>
            </a:fld>
            <a:endParaRPr lang="en-US"/>
          </a:p>
        </p:txBody>
      </p:sp>
      <p:sp>
        <p:nvSpPr>
          <p:cNvPr id="8" name="Chỗ dành sẵn cho Chân trang 7">
            <a:extLst>
              <a:ext uri="{FF2B5EF4-FFF2-40B4-BE49-F238E27FC236}">
                <a16:creationId xmlns:a16="http://schemas.microsoft.com/office/drawing/2014/main" xmlns="" id="{306A6354-DBCB-8A7C-A2E6-59278B301B9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D6CA4E39-D80D-A9D1-6C06-0BE4A3F7EA90}"/>
              </a:ext>
            </a:extLst>
          </p:cNvPr>
          <p:cNvSpPr>
            <a:spLocks noGrp="1"/>
          </p:cNvSpPr>
          <p:nvPr>
            <p:ph type="sldNum" sz="quarter" idx="12"/>
          </p:nvPr>
        </p:nvSpPr>
        <p:spPr/>
        <p:txBody>
          <a:bodyPr/>
          <a:lstStyle/>
          <a:p>
            <a:fld id="{B10BC52E-CCE3-4A3F-A2C8-B6F945AA8984}" type="slidenum">
              <a:rPr lang="en-US" smtClean="0"/>
              <a:t>‹#›</a:t>
            </a:fld>
            <a:endParaRPr lang="en-US"/>
          </a:p>
        </p:txBody>
      </p:sp>
    </p:spTree>
    <p:extLst>
      <p:ext uri="{BB962C8B-B14F-4D97-AF65-F5344CB8AC3E}">
        <p14:creationId xmlns:p14="http://schemas.microsoft.com/office/powerpoint/2010/main" val="2151065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27527DF-674F-B871-29BA-C0E05C4FBCD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DDE38BCB-E227-F0DF-0AB8-826ADC42EE10}"/>
              </a:ext>
            </a:extLst>
          </p:cNvPr>
          <p:cNvSpPr>
            <a:spLocks noGrp="1"/>
          </p:cNvSpPr>
          <p:nvPr>
            <p:ph type="dt" sz="half" idx="10"/>
          </p:nvPr>
        </p:nvSpPr>
        <p:spPr/>
        <p:txBody>
          <a:bodyPr/>
          <a:lstStyle/>
          <a:p>
            <a:fld id="{50BA7172-B694-4174-A4BD-1F92B4C24163}" type="datetimeFigureOut">
              <a:rPr lang="en-US" smtClean="0"/>
              <a:t>12/18/2023</a:t>
            </a:fld>
            <a:endParaRPr lang="en-US"/>
          </a:p>
        </p:txBody>
      </p:sp>
      <p:sp>
        <p:nvSpPr>
          <p:cNvPr id="4" name="Chỗ dành sẵn cho Chân trang 3">
            <a:extLst>
              <a:ext uri="{FF2B5EF4-FFF2-40B4-BE49-F238E27FC236}">
                <a16:creationId xmlns:a16="http://schemas.microsoft.com/office/drawing/2014/main" xmlns="" id="{BE1D5424-ECB7-30FA-4584-AFA59DAB1DC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89984380-E7CB-B710-449C-8B086392867D}"/>
              </a:ext>
            </a:extLst>
          </p:cNvPr>
          <p:cNvSpPr>
            <a:spLocks noGrp="1"/>
          </p:cNvSpPr>
          <p:nvPr>
            <p:ph type="sldNum" sz="quarter" idx="12"/>
          </p:nvPr>
        </p:nvSpPr>
        <p:spPr/>
        <p:txBody>
          <a:bodyPr/>
          <a:lstStyle/>
          <a:p>
            <a:fld id="{B10BC52E-CCE3-4A3F-A2C8-B6F945AA8984}" type="slidenum">
              <a:rPr lang="en-US" smtClean="0"/>
              <a:t>‹#›</a:t>
            </a:fld>
            <a:endParaRPr lang="en-US"/>
          </a:p>
        </p:txBody>
      </p:sp>
    </p:spTree>
    <p:extLst>
      <p:ext uri="{BB962C8B-B14F-4D97-AF65-F5344CB8AC3E}">
        <p14:creationId xmlns:p14="http://schemas.microsoft.com/office/powerpoint/2010/main" val="1905737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CEFC429-A87F-DDC5-C422-0E2A628BDD49}"/>
              </a:ext>
            </a:extLst>
          </p:cNvPr>
          <p:cNvSpPr>
            <a:spLocks noGrp="1"/>
          </p:cNvSpPr>
          <p:nvPr>
            <p:ph type="dt" sz="half" idx="10"/>
          </p:nvPr>
        </p:nvSpPr>
        <p:spPr/>
        <p:txBody>
          <a:bodyPr/>
          <a:lstStyle/>
          <a:p>
            <a:fld id="{50BA7172-B694-4174-A4BD-1F92B4C24163}" type="datetimeFigureOut">
              <a:rPr lang="en-US" smtClean="0"/>
              <a:t>12/18/2023</a:t>
            </a:fld>
            <a:endParaRPr lang="en-US"/>
          </a:p>
        </p:txBody>
      </p:sp>
      <p:sp>
        <p:nvSpPr>
          <p:cNvPr id="3" name="Chỗ dành sẵn cho Chân trang 2">
            <a:extLst>
              <a:ext uri="{FF2B5EF4-FFF2-40B4-BE49-F238E27FC236}">
                <a16:creationId xmlns:a16="http://schemas.microsoft.com/office/drawing/2014/main" xmlns="" id="{77C27DC6-BD8B-719C-BC01-E5C863DCD4AD}"/>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7EB2073C-EE50-2B63-F203-0D6D33C7D67E}"/>
              </a:ext>
            </a:extLst>
          </p:cNvPr>
          <p:cNvSpPr>
            <a:spLocks noGrp="1"/>
          </p:cNvSpPr>
          <p:nvPr>
            <p:ph type="sldNum" sz="quarter" idx="12"/>
          </p:nvPr>
        </p:nvSpPr>
        <p:spPr/>
        <p:txBody>
          <a:bodyPr/>
          <a:lstStyle/>
          <a:p>
            <a:fld id="{B10BC52E-CCE3-4A3F-A2C8-B6F945AA8984}" type="slidenum">
              <a:rPr lang="en-US" smtClean="0"/>
              <a:t>‹#›</a:t>
            </a:fld>
            <a:endParaRPr lang="en-US"/>
          </a:p>
        </p:txBody>
      </p:sp>
    </p:spTree>
    <p:extLst>
      <p:ext uri="{BB962C8B-B14F-4D97-AF65-F5344CB8AC3E}">
        <p14:creationId xmlns:p14="http://schemas.microsoft.com/office/powerpoint/2010/main" val="2501277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0C1A67E-3981-C01C-70D8-481E29C7262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9DBAA9C-A685-500A-FF8A-F5EBA4D26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B0DE7948-1F5C-341C-4E7D-63AF120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6CC35D53-ABA5-471B-7235-171B9A4DF7CF}"/>
              </a:ext>
            </a:extLst>
          </p:cNvPr>
          <p:cNvSpPr>
            <a:spLocks noGrp="1"/>
          </p:cNvSpPr>
          <p:nvPr>
            <p:ph type="dt" sz="half" idx="10"/>
          </p:nvPr>
        </p:nvSpPr>
        <p:spPr/>
        <p:txBody>
          <a:bodyPr/>
          <a:lstStyle/>
          <a:p>
            <a:fld id="{50BA7172-B694-4174-A4BD-1F92B4C24163}" type="datetimeFigureOut">
              <a:rPr lang="en-US" smtClean="0"/>
              <a:t>12/18/2023</a:t>
            </a:fld>
            <a:endParaRPr lang="en-US"/>
          </a:p>
        </p:txBody>
      </p:sp>
      <p:sp>
        <p:nvSpPr>
          <p:cNvPr id="6" name="Chỗ dành sẵn cho Chân trang 5">
            <a:extLst>
              <a:ext uri="{FF2B5EF4-FFF2-40B4-BE49-F238E27FC236}">
                <a16:creationId xmlns:a16="http://schemas.microsoft.com/office/drawing/2014/main" xmlns="" id="{0DCB323F-B577-6829-AF2D-8E79BD951AF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69BB21B-BD35-9828-EB81-11D989B3A955}"/>
              </a:ext>
            </a:extLst>
          </p:cNvPr>
          <p:cNvSpPr>
            <a:spLocks noGrp="1"/>
          </p:cNvSpPr>
          <p:nvPr>
            <p:ph type="sldNum" sz="quarter" idx="12"/>
          </p:nvPr>
        </p:nvSpPr>
        <p:spPr/>
        <p:txBody>
          <a:bodyPr/>
          <a:lstStyle/>
          <a:p>
            <a:fld id="{B10BC52E-CCE3-4A3F-A2C8-B6F945AA8984}" type="slidenum">
              <a:rPr lang="en-US" smtClean="0"/>
              <a:t>‹#›</a:t>
            </a:fld>
            <a:endParaRPr lang="en-US"/>
          </a:p>
        </p:txBody>
      </p:sp>
    </p:spTree>
    <p:extLst>
      <p:ext uri="{BB962C8B-B14F-4D97-AF65-F5344CB8AC3E}">
        <p14:creationId xmlns:p14="http://schemas.microsoft.com/office/powerpoint/2010/main" val="3289753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4D90E10-AB2F-51B2-D303-69A3A84BA9A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5EA35FB4-3F3E-BFE0-3764-9D6C765E44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40778C3A-AC3C-726D-CD07-C814E8E02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911530F9-2CC8-F149-3FBE-B7E5F074D7DA}"/>
              </a:ext>
            </a:extLst>
          </p:cNvPr>
          <p:cNvSpPr>
            <a:spLocks noGrp="1"/>
          </p:cNvSpPr>
          <p:nvPr>
            <p:ph type="dt" sz="half" idx="10"/>
          </p:nvPr>
        </p:nvSpPr>
        <p:spPr/>
        <p:txBody>
          <a:bodyPr/>
          <a:lstStyle/>
          <a:p>
            <a:fld id="{50BA7172-B694-4174-A4BD-1F92B4C24163}" type="datetimeFigureOut">
              <a:rPr lang="en-US" smtClean="0"/>
              <a:t>12/18/2023</a:t>
            </a:fld>
            <a:endParaRPr lang="en-US"/>
          </a:p>
        </p:txBody>
      </p:sp>
      <p:sp>
        <p:nvSpPr>
          <p:cNvPr id="6" name="Chỗ dành sẵn cho Chân trang 5">
            <a:extLst>
              <a:ext uri="{FF2B5EF4-FFF2-40B4-BE49-F238E27FC236}">
                <a16:creationId xmlns:a16="http://schemas.microsoft.com/office/drawing/2014/main" xmlns="" id="{DF1971BA-CFE5-8A74-FD86-853A4A316FB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4E623132-1064-D5A6-10A1-A342CC76D0B5}"/>
              </a:ext>
            </a:extLst>
          </p:cNvPr>
          <p:cNvSpPr>
            <a:spLocks noGrp="1"/>
          </p:cNvSpPr>
          <p:nvPr>
            <p:ph type="sldNum" sz="quarter" idx="12"/>
          </p:nvPr>
        </p:nvSpPr>
        <p:spPr/>
        <p:txBody>
          <a:bodyPr/>
          <a:lstStyle/>
          <a:p>
            <a:fld id="{B10BC52E-CCE3-4A3F-A2C8-B6F945AA8984}" type="slidenum">
              <a:rPr lang="en-US" smtClean="0"/>
              <a:t>‹#›</a:t>
            </a:fld>
            <a:endParaRPr lang="en-US"/>
          </a:p>
        </p:txBody>
      </p:sp>
    </p:spTree>
    <p:extLst>
      <p:ext uri="{BB962C8B-B14F-4D97-AF65-F5344CB8AC3E}">
        <p14:creationId xmlns:p14="http://schemas.microsoft.com/office/powerpoint/2010/main" val="538346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B5FEB046-DDA8-5CF4-5ECA-DF0A7C73D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5892E5B7-DDB4-3609-4103-E6A229B2CB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D3A67E3-690E-8CEE-609E-8081B53613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A7172-B694-4174-A4BD-1F92B4C24163}" type="datetimeFigureOut">
              <a:rPr lang="en-US" smtClean="0"/>
              <a:t>12/18/2023</a:t>
            </a:fld>
            <a:endParaRPr lang="en-US"/>
          </a:p>
        </p:txBody>
      </p:sp>
      <p:sp>
        <p:nvSpPr>
          <p:cNvPr id="5" name="Chỗ dành sẵn cho Chân trang 4">
            <a:extLst>
              <a:ext uri="{FF2B5EF4-FFF2-40B4-BE49-F238E27FC236}">
                <a16:creationId xmlns:a16="http://schemas.microsoft.com/office/drawing/2014/main" xmlns="" id="{F0FCA7D7-3515-4679-0DD2-2523C9A81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6A688E04-7B95-D95E-691D-82750D28AD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BC52E-CCE3-4A3F-A2C8-B6F945AA8984}" type="slidenum">
              <a:rPr lang="en-US" smtClean="0"/>
              <a:t>‹#›</a:t>
            </a:fld>
            <a:endParaRPr lang="en-US"/>
          </a:p>
        </p:txBody>
      </p:sp>
    </p:spTree>
    <p:extLst>
      <p:ext uri="{BB962C8B-B14F-4D97-AF65-F5344CB8AC3E}">
        <p14:creationId xmlns:p14="http://schemas.microsoft.com/office/powerpoint/2010/main" val="2313958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35.xml"/><Relationship Id="rId18" Type="http://schemas.openxmlformats.org/officeDocument/2006/relationships/image" Target="../media/image29.gif"/><Relationship Id="rId3" Type="http://schemas.openxmlformats.org/officeDocument/2006/relationships/slideLayout" Target="../slideLayouts/slideLayout2.xml"/><Relationship Id="rId7" Type="http://schemas.openxmlformats.org/officeDocument/2006/relationships/slide" Target="slide29.xml"/><Relationship Id="rId12" Type="http://schemas.openxmlformats.org/officeDocument/2006/relationships/slide" Target="slide34.xml"/><Relationship Id="rId17" Type="http://schemas.openxmlformats.org/officeDocument/2006/relationships/image" Target="../media/image28.gif"/><Relationship Id="rId2" Type="http://schemas.openxmlformats.org/officeDocument/2006/relationships/audio" Target="../media/media2.wav"/><Relationship Id="rId16" Type="http://schemas.openxmlformats.org/officeDocument/2006/relationships/image" Target="../media/image27.gif"/><Relationship Id="rId1" Type="http://schemas.microsoft.com/office/2007/relationships/media" Target="../media/media2.wav"/><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image" Target="../media/image26.png"/><Relationship Id="rId15" Type="http://schemas.openxmlformats.org/officeDocument/2006/relationships/slide" Target="slide36.xml"/><Relationship Id="rId10" Type="http://schemas.openxmlformats.org/officeDocument/2006/relationships/slide" Target="slide32.xml"/><Relationship Id="rId19"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slide" Target="slide31.xml"/><Relationship Id="rId14" Type="http://schemas.openxmlformats.org/officeDocument/2006/relationships/slide" Target="slide11.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31.jpg"/><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31.jpg"/><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31.jpg"/><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31.jpg"/><Relationship Id="rId10" Type="http://schemas.openxmlformats.org/officeDocument/2006/relationships/image" Target="../media/image34.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31.jpg"/><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31.jpg"/><Relationship Id="rId10" Type="http://schemas.openxmlformats.org/officeDocument/2006/relationships/image" Target="../media/image34.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31.jpg"/><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3.wdp"/><Relationship Id="rId5" Type="http://schemas.openxmlformats.org/officeDocument/2006/relationships/image" Target="../media/image31.jpg"/><Relationship Id="rId10" Type="http://schemas.openxmlformats.org/officeDocument/2006/relationships/image" Target="../media/image34.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7" y="893"/>
            <a:ext cx="12188826" cy="6856215"/>
          </a:xfrm>
          <a:prstGeom prst="rect">
            <a:avLst/>
          </a:prstGeom>
        </p:spPr>
      </p:pic>
      <p:sp>
        <p:nvSpPr>
          <p:cNvPr id="11" name="椭圆 10"/>
          <p:cNvSpPr/>
          <p:nvPr/>
        </p:nvSpPr>
        <p:spPr>
          <a:xfrm>
            <a:off x="2251441" y="1321349"/>
            <a:ext cx="4276246" cy="4276246"/>
          </a:xfrm>
          <a:prstGeom prst="ellipse">
            <a:avLst/>
          </a:prstGeom>
          <a:solidFill>
            <a:schemeClr val="bg1"/>
          </a:solidFill>
          <a:ln>
            <a:noFill/>
          </a:ln>
          <a:effectLst>
            <a:outerShdw blurRad="508000" dist="101600" dir="2700000" sx="102000" sy="10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75000"/>
                  <a:lumOff val="25000"/>
                </a:schemeClr>
              </a:solidFill>
              <a:latin typeface="字魂176号-创粗圆" panose="00000500000000000000" pitchFamily="2" charset="-122"/>
              <a:ea typeface="字魂176号-创粗圆" panose="00000500000000000000" pitchFamily="2" charset="-122"/>
              <a:cs typeface="Arial" panose="020B0604020202020204" pitchFamily="34" charset="0"/>
            </a:endParaRPr>
          </a:p>
        </p:txBody>
      </p:sp>
      <p:sp>
        <p:nvSpPr>
          <p:cNvPr id="12" name="椭圆 11"/>
          <p:cNvSpPr/>
          <p:nvPr/>
        </p:nvSpPr>
        <p:spPr>
          <a:xfrm>
            <a:off x="2500296" y="1570204"/>
            <a:ext cx="3778536" cy="3778536"/>
          </a:xfrm>
          <a:prstGeom prst="ellipse">
            <a:avLst/>
          </a:prstGeom>
          <a:noFill/>
          <a:ln w="19050">
            <a:solidFill>
              <a:srgbClr val="2EA678"/>
            </a:solidFill>
          </a:ln>
          <a:effectLst>
            <a:outerShdw blurRad="508000" dist="101600" dir="2700000" sx="102000" sy="10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75000"/>
                  <a:lumOff val="25000"/>
                </a:schemeClr>
              </a:solidFill>
              <a:latin typeface="字魂176号-创粗圆" panose="00000500000000000000" pitchFamily="2" charset="-122"/>
              <a:ea typeface="字魂176号-创粗圆" panose="00000500000000000000" pitchFamily="2" charset="-122"/>
              <a:cs typeface="Arial" panose="020B0604020202020204" pitchFamily="34" charset="0"/>
            </a:endParaRPr>
          </a:p>
        </p:txBody>
      </p:sp>
      <p:pic>
        <p:nvPicPr>
          <p:cNvPr id="24" name="图片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229084">
            <a:off x="5550778" y="4950884"/>
            <a:ext cx="1178253" cy="1178253"/>
          </a:xfrm>
          <a:prstGeom prst="rect">
            <a:avLst/>
          </a:prstGeom>
        </p:spPr>
      </p:pic>
      <p:sp>
        <p:nvSpPr>
          <p:cNvPr id="23" name="TextBox 40"/>
          <p:cNvSpPr txBox="1"/>
          <p:nvPr/>
        </p:nvSpPr>
        <p:spPr>
          <a:xfrm>
            <a:off x="2426551" y="2169453"/>
            <a:ext cx="3926026" cy="1939770"/>
          </a:xfrm>
          <a:prstGeom prst="rect">
            <a:avLst/>
          </a:prstGeom>
          <a:noFill/>
        </p:spPr>
        <p:txBody>
          <a:bodyPr wrap="square" rtlCol="0">
            <a:spAutoFit/>
          </a:bodyPr>
          <a:lstStyle/>
          <a:p>
            <a:pPr algn="ctr">
              <a:lnSpc>
                <a:spcPts val="7498"/>
              </a:lnSpc>
            </a:pPr>
            <a:r>
              <a:rPr lang="en-US" altLang="zh-CN" sz="5398" b="1" dirty="0">
                <a:solidFill>
                  <a:srgbClr val="FF3399"/>
                </a:solidFill>
                <a:latin typeface="Times New Roman" panose="02020603050405020304" pitchFamily="18" charset="0"/>
                <a:ea typeface="微软雅黑" pitchFamily="34" charset="-122"/>
                <a:cs typeface="Times New Roman" panose="02020603050405020304" pitchFamily="18" charset="0"/>
              </a:rPr>
              <a:t>ĐỌC TIỂU THANH KÍ</a:t>
            </a:r>
            <a:endParaRPr lang="zh-CN" altLang="en-US" sz="5398" b="1" dirty="0">
              <a:solidFill>
                <a:srgbClr val="FF3399"/>
              </a:solidFill>
              <a:latin typeface="Times New Roman" panose="02020603050405020304" pitchFamily="18" charset="0"/>
              <a:ea typeface="微软雅黑" pitchFamily="34" charset="-122"/>
              <a:cs typeface="Times New Roman" panose="02020603050405020304" pitchFamily="18" charset="0"/>
            </a:endParaRPr>
          </a:p>
        </p:txBody>
      </p:sp>
      <p:sp>
        <p:nvSpPr>
          <p:cNvPr id="2" name="TextBox 40">
            <a:extLst>
              <a:ext uri="{FF2B5EF4-FFF2-40B4-BE49-F238E27FC236}">
                <a16:creationId xmlns:a16="http://schemas.microsoft.com/office/drawing/2014/main" xmlns="" id="{18D1BD27-EAFB-3A59-9508-3960F63D8890}"/>
              </a:ext>
            </a:extLst>
          </p:cNvPr>
          <p:cNvSpPr txBox="1"/>
          <p:nvPr/>
        </p:nvSpPr>
        <p:spPr>
          <a:xfrm>
            <a:off x="2401241" y="4016175"/>
            <a:ext cx="3926026" cy="953859"/>
          </a:xfrm>
          <a:prstGeom prst="rect">
            <a:avLst/>
          </a:prstGeom>
          <a:noFill/>
        </p:spPr>
        <p:txBody>
          <a:bodyPr wrap="square" rtlCol="0">
            <a:spAutoFit/>
          </a:bodyPr>
          <a:lstStyle/>
          <a:p>
            <a:pPr algn="ctr"/>
            <a:r>
              <a:rPr lang="en-US" altLang="zh-CN" sz="2799" b="1" dirty="0">
                <a:latin typeface="Times New Roman" panose="02020603050405020304" pitchFamily="18" charset="0"/>
                <a:ea typeface="微软雅黑" pitchFamily="34" charset="-122"/>
                <a:cs typeface="Times New Roman" panose="02020603050405020304" pitchFamily="18" charset="0"/>
              </a:rPr>
              <a:t>-</a:t>
            </a:r>
            <a:r>
              <a:rPr lang="en-US" altLang="zh-CN" sz="2799" b="1" dirty="0" err="1">
                <a:latin typeface="Times New Roman" panose="02020603050405020304" pitchFamily="18" charset="0"/>
                <a:ea typeface="微软雅黑" pitchFamily="34" charset="-122"/>
                <a:cs typeface="Times New Roman" panose="02020603050405020304" pitchFamily="18" charset="0"/>
              </a:rPr>
              <a:t>Trích</a:t>
            </a:r>
            <a:r>
              <a:rPr lang="en-US" altLang="zh-CN" sz="2799" b="1" dirty="0">
                <a:latin typeface="Times New Roman" panose="02020603050405020304" pitchFamily="18" charset="0"/>
                <a:ea typeface="微软雅黑" pitchFamily="34" charset="-122"/>
                <a:cs typeface="Times New Roman" panose="02020603050405020304" pitchFamily="18" charset="0"/>
              </a:rPr>
              <a:t> </a:t>
            </a:r>
            <a:r>
              <a:rPr lang="en-US" altLang="zh-CN" sz="2799" b="1" dirty="0" err="1">
                <a:latin typeface="Times New Roman" panose="02020603050405020304" pitchFamily="18" charset="0"/>
                <a:ea typeface="微软雅黑" pitchFamily="34" charset="-122"/>
                <a:cs typeface="Times New Roman" panose="02020603050405020304" pitchFamily="18" charset="0"/>
              </a:rPr>
              <a:t>Truyện</a:t>
            </a:r>
            <a:r>
              <a:rPr lang="en-US" altLang="zh-CN" sz="2799" b="1" dirty="0">
                <a:latin typeface="Times New Roman" panose="02020603050405020304" pitchFamily="18" charset="0"/>
                <a:ea typeface="微软雅黑" pitchFamily="34" charset="-122"/>
                <a:cs typeface="Times New Roman" panose="02020603050405020304" pitchFamily="18" charset="0"/>
              </a:rPr>
              <a:t> </a:t>
            </a:r>
            <a:r>
              <a:rPr lang="en-US" altLang="zh-CN" sz="2799" b="1" dirty="0" err="1">
                <a:latin typeface="Times New Roman" panose="02020603050405020304" pitchFamily="18" charset="0"/>
                <a:ea typeface="微软雅黑" pitchFamily="34" charset="-122"/>
                <a:cs typeface="Times New Roman" panose="02020603050405020304" pitchFamily="18" charset="0"/>
              </a:rPr>
              <a:t>Kiều</a:t>
            </a:r>
            <a:r>
              <a:rPr lang="en-US" altLang="zh-CN" sz="2799" b="1" dirty="0">
                <a:latin typeface="Times New Roman" panose="02020603050405020304" pitchFamily="18" charset="0"/>
                <a:ea typeface="微软雅黑" pitchFamily="34" charset="-122"/>
                <a:cs typeface="Times New Roman" panose="02020603050405020304" pitchFamily="18" charset="0"/>
              </a:rPr>
              <a:t>-</a:t>
            </a:r>
          </a:p>
          <a:p>
            <a:pPr algn="ctr"/>
            <a:r>
              <a:rPr lang="en-US" altLang="zh-CN" sz="2799" b="1" dirty="0" err="1">
                <a:latin typeface="Times New Roman" panose="02020603050405020304" pitchFamily="18" charset="0"/>
                <a:ea typeface="微软雅黑" pitchFamily="34" charset="-122"/>
                <a:cs typeface="Times New Roman" panose="02020603050405020304" pitchFamily="18" charset="0"/>
              </a:rPr>
              <a:t>Nguyễn</a:t>
            </a:r>
            <a:r>
              <a:rPr lang="en-US" altLang="zh-CN" sz="2799" b="1" dirty="0">
                <a:latin typeface="Times New Roman" panose="02020603050405020304" pitchFamily="18" charset="0"/>
                <a:ea typeface="微软雅黑" pitchFamily="34" charset="-122"/>
                <a:cs typeface="Times New Roman" panose="02020603050405020304" pitchFamily="18" charset="0"/>
              </a:rPr>
              <a:t> Du</a:t>
            </a:r>
            <a:endParaRPr lang="zh-CN" altLang="en-US" sz="2799" b="1" dirty="0">
              <a:latin typeface="Times New Roman" panose="02020603050405020304" pitchFamily="18" charset="0"/>
              <a:ea typeface="微软雅黑"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250" fill="hold"/>
                                        <p:tgtEl>
                                          <p:spTgt spid="11"/>
                                        </p:tgtEl>
                                        <p:attrNameLst>
                                          <p:attrName>ppt_w</p:attrName>
                                        </p:attrNameLst>
                                      </p:cBhvr>
                                      <p:tavLst>
                                        <p:tav tm="0">
                                          <p:val>
                                            <p:fltVal val="0"/>
                                          </p:val>
                                        </p:tav>
                                        <p:tav tm="100000">
                                          <p:val>
                                            <p:strVal val="#ppt_w"/>
                                          </p:val>
                                        </p:tav>
                                      </p:tavLst>
                                    </p:anim>
                                    <p:anim calcmode="lin" valueType="num">
                                      <p:cBhvr>
                                        <p:cTn id="14" dur="1250" fill="hold"/>
                                        <p:tgtEl>
                                          <p:spTgt spid="11"/>
                                        </p:tgtEl>
                                        <p:attrNameLst>
                                          <p:attrName>ppt_h</p:attrName>
                                        </p:attrNameLst>
                                      </p:cBhvr>
                                      <p:tavLst>
                                        <p:tav tm="0">
                                          <p:val>
                                            <p:fltVal val="0"/>
                                          </p:val>
                                        </p:tav>
                                        <p:tav tm="100000">
                                          <p:val>
                                            <p:strVal val="#ppt_h"/>
                                          </p:val>
                                        </p:tav>
                                      </p:tavLst>
                                    </p:anim>
                                    <p:animEffect transition="in" filter="fade">
                                      <p:cBhvr>
                                        <p:cTn id="15" dur="1250"/>
                                        <p:tgtEl>
                                          <p:spTgt spid="11"/>
                                        </p:tgtEl>
                                      </p:cBhvr>
                                    </p:animEffect>
                                  </p:childTnLst>
                                </p:cTn>
                              </p:par>
                              <p:par>
                                <p:cTn id="16" presetID="53" presetClass="entr" presetSubtype="0" fill="hold" grpId="0" nodeType="withEffect">
                                  <p:stCondLst>
                                    <p:cond delay="25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250" fill="hold"/>
                                        <p:tgtEl>
                                          <p:spTgt spid="12"/>
                                        </p:tgtEl>
                                        <p:attrNameLst>
                                          <p:attrName>ppt_w</p:attrName>
                                        </p:attrNameLst>
                                      </p:cBhvr>
                                      <p:tavLst>
                                        <p:tav tm="0">
                                          <p:val>
                                            <p:fltVal val="0"/>
                                          </p:val>
                                        </p:tav>
                                        <p:tav tm="100000">
                                          <p:val>
                                            <p:strVal val="#ppt_w"/>
                                          </p:val>
                                        </p:tav>
                                      </p:tavLst>
                                    </p:anim>
                                    <p:anim calcmode="lin" valueType="num">
                                      <p:cBhvr>
                                        <p:cTn id="19" dur="1250" fill="hold"/>
                                        <p:tgtEl>
                                          <p:spTgt spid="12"/>
                                        </p:tgtEl>
                                        <p:attrNameLst>
                                          <p:attrName>ppt_h</p:attrName>
                                        </p:attrNameLst>
                                      </p:cBhvr>
                                      <p:tavLst>
                                        <p:tav tm="0">
                                          <p:val>
                                            <p:fltVal val="0"/>
                                          </p:val>
                                        </p:tav>
                                        <p:tav tm="100000">
                                          <p:val>
                                            <p:strVal val="#ppt_h"/>
                                          </p:val>
                                        </p:tav>
                                      </p:tavLst>
                                    </p:anim>
                                    <p:animEffect transition="in" filter="fade">
                                      <p:cBhvr>
                                        <p:cTn id="20" dur="1250"/>
                                        <p:tgtEl>
                                          <p:spTgt spid="12"/>
                                        </p:tgtEl>
                                      </p:cBhvr>
                                    </p:animEffect>
                                  </p:childTnLst>
                                </p:cTn>
                              </p:par>
                            </p:childTnLst>
                          </p:cTn>
                        </p:par>
                        <p:par>
                          <p:cTn id="21" fill="hold" nodeType="afterGroup">
                            <p:stCondLst>
                              <p:cond delay="2500"/>
                            </p:stCondLst>
                            <p:childTnLst>
                              <p:par>
                                <p:cTn id="22" presetID="42"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3"/>
                                        </p:tgtEl>
                                        <p:attrNameLst>
                                          <p:attrName>ppt_y</p:attrName>
                                        </p:attrNameLst>
                                      </p:cBhvr>
                                      <p:tavLst>
                                        <p:tav tm="0">
                                          <p:val>
                                            <p:strVal val="#ppt_y"/>
                                          </p:val>
                                        </p:tav>
                                        <p:tav tm="100000">
                                          <p:val>
                                            <p:strVal val="#ppt_y"/>
                                          </p:val>
                                        </p:tav>
                                      </p:tavLst>
                                    </p:anim>
                                    <p:anim calcmode="lin" valueType="num">
                                      <p:cBhvr>
                                        <p:cTn id="32"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3"/>
                                        </p:tgtEl>
                                      </p:cBhvr>
                                    </p:animEffect>
                                  </p:childTnLst>
                                </p:cTn>
                              </p:par>
                            </p:childTnLst>
                          </p:cTn>
                        </p:par>
                        <p:par>
                          <p:cTn id="35" fill="hold">
                            <p:stCondLst>
                              <p:cond delay="465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2"/>
                                        </p:tgtEl>
                                        <p:attrNameLst>
                                          <p:attrName>ppt_y</p:attrName>
                                        </p:attrNameLst>
                                      </p:cBhvr>
                                      <p:tavLst>
                                        <p:tav tm="0">
                                          <p:val>
                                            <p:strVal val="#ppt_y"/>
                                          </p:val>
                                        </p:tav>
                                        <p:tav tm="100000">
                                          <p:val>
                                            <p:strVal val="#ppt_y"/>
                                          </p:val>
                                        </p:tav>
                                      </p:tavLst>
                                    </p:anim>
                                    <p:anim calcmode="lin" valueType="num">
                                      <p:cBhvr>
                                        <p:cTn id="40"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447906" y="389983"/>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grpSp>
        <p:nvGrpSpPr>
          <p:cNvPr id="7" name="组合 6"/>
          <p:cNvGrpSpPr/>
          <p:nvPr/>
        </p:nvGrpSpPr>
        <p:grpSpPr>
          <a:xfrm>
            <a:off x="790849" y="405452"/>
            <a:ext cx="4093926" cy="504948"/>
            <a:chOff x="875496" y="1448641"/>
            <a:chExt cx="1757784" cy="505079"/>
          </a:xfrm>
        </p:grpSpPr>
        <p:grpSp>
          <p:nvGrpSpPr>
            <p:cNvPr id="119" name="组合 118"/>
            <p:cNvGrpSpPr/>
            <p:nvPr/>
          </p:nvGrpSpPr>
          <p:grpSpPr>
            <a:xfrm>
              <a:off x="903025" y="1453588"/>
              <a:ext cx="1730255" cy="500132"/>
              <a:chOff x="1421030" y="5810661"/>
              <a:chExt cx="1552793" cy="272754"/>
            </a:xfrm>
            <a:solidFill>
              <a:srgbClr val="7030A0"/>
            </a:solidFill>
          </p:grpSpPr>
          <p:sp>
            <p:nvSpPr>
              <p:cNvPr id="120" name="圆角矩形 119"/>
              <p:cNvSpPr/>
              <p:nvPr/>
            </p:nvSpPr>
            <p:spPr>
              <a:xfrm>
                <a:off x="1782583" y="5810661"/>
                <a:ext cx="829688" cy="272754"/>
              </a:xfrm>
              <a:prstGeom prst="roundRect">
                <a:avLst>
                  <a:gd name="adj" fmla="val 50000"/>
                </a:avLst>
              </a:prstGeom>
              <a:solidFill>
                <a:srgbClr val="86A862"/>
              </a:solidFill>
              <a:ln>
                <a:solidFill>
                  <a:srgbClr val="86A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21" name="直接连接符 120"/>
              <p:cNvCxnSpPr>
                <a:cxnSpLocks/>
              </p:cNvCxnSpPr>
              <p:nvPr/>
            </p:nvCxnSpPr>
            <p:spPr>
              <a:xfrm>
                <a:off x="1421030" y="5970581"/>
                <a:ext cx="1552793" cy="0"/>
              </a:xfrm>
              <a:prstGeom prst="line">
                <a:avLst/>
              </a:prstGeom>
              <a:grpFill/>
              <a:ln>
                <a:solidFill>
                  <a:srgbClr val="86A862"/>
                </a:solidFill>
              </a:ln>
            </p:spPr>
            <p:style>
              <a:lnRef idx="1">
                <a:schemeClr val="accent1"/>
              </a:lnRef>
              <a:fillRef idx="0">
                <a:schemeClr val="accent1"/>
              </a:fillRef>
              <a:effectRef idx="0">
                <a:schemeClr val="accent1"/>
              </a:effectRef>
              <a:fontRef idx="minor">
                <a:schemeClr val="tx1"/>
              </a:fontRef>
            </p:style>
          </p:cxnSp>
        </p:grpSp>
        <p:sp>
          <p:nvSpPr>
            <p:cNvPr id="122" name="矩形 3"/>
            <p:cNvSpPr>
              <a:spLocks noChangeArrowheads="1"/>
            </p:cNvSpPr>
            <p:nvPr/>
          </p:nvSpPr>
          <p:spPr bwMode="auto">
            <a:xfrm>
              <a:off x="875496" y="1448641"/>
              <a:ext cx="1729632" cy="500131"/>
            </a:xfrm>
            <a:prstGeom prst="rect">
              <a:avLst/>
            </a:prstGeom>
            <a:noFill/>
            <a:ln w="9525">
              <a:noFill/>
              <a:miter lim="800000"/>
            </a:ln>
            <a:extLst>
              <a:ext uri="{909E8E84-426E-40DD-AFC4-6F175D3DCCD1}">
                <a14:hiddenFill xmlns:a14="http://schemas.microsoft.com/office/drawing/2010/main">
                  <a:solidFill>
                    <a:srgbClr val="7030A0"/>
                  </a:solidFill>
                </a14:hiddenFill>
              </a:ext>
            </a:extLst>
          </p:spPr>
          <p:txBody>
            <a:bodyPr wrap="square" lIns="68555" tIns="34278" rIns="68555" bIns="34278">
              <a:spAutoFit/>
            </a:bodyPr>
            <a:lstStyle/>
            <a:p>
              <a:pPr algn="ctr">
                <a:spcBef>
                  <a:spcPct val="0"/>
                </a:spcBef>
                <a:buFont typeface="Arial" panose="020B0604020202020204" pitchFamily="34" charset="0"/>
                <a:buNone/>
              </a:pP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1. Nhan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đề</a:t>
              </a:r>
              <a:endParaRPr lang="zh-CN" altLang="en-US"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endParaRPr>
            </a:p>
          </p:txBody>
        </p:sp>
      </p:grpSp>
      <p:sp>
        <p:nvSpPr>
          <p:cNvPr id="9" name="Hộp Văn bản 8">
            <a:extLst>
              <a:ext uri="{FF2B5EF4-FFF2-40B4-BE49-F238E27FC236}">
                <a16:creationId xmlns:a16="http://schemas.microsoft.com/office/drawing/2014/main" xmlns="" id="{8D48F097-1DC6-E6B3-4EBF-BA75A9563B9A}"/>
              </a:ext>
            </a:extLst>
          </p:cNvPr>
          <p:cNvSpPr txBox="1"/>
          <p:nvPr/>
        </p:nvSpPr>
        <p:spPr>
          <a:xfrm>
            <a:off x="854965" y="1019320"/>
            <a:ext cx="5687151" cy="1531935"/>
          </a:xfrm>
          <a:prstGeom prst="roundRect">
            <a:avLst/>
          </a:prstGeom>
          <a:ln w="28575">
            <a:solidFill>
              <a:srgbClr val="4CC09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dirty="0">
                <a:solidFill>
                  <a:srgbClr val="0070C0"/>
                </a:solidFill>
                <a:latin typeface="Times New Roman" panose="02020603050405020304" pitchFamily="18" charset="0"/>
                <a:cs typeface="Times New Roman" panose="02020603050405020304" pitchFamily="18" charset="0"/>
              </a:rPr>
              <a:t>Có hai nghĩa:</a:t>
            </a:r>
            <a:endParaRPr lang="en-US" sz="2799" b="1" dirty="0">
              <a:solidFill>
                <a:srgbClr val="0070C0"/>
              </a:solidFill>
              <a:latin typeface="Times New Roman" panose="02020603050405020304" pitchFamily="18" charset="0"/>
              <a:cs typeface="Times New Roman" panose="02020603050405020304" pitchFamily="18" charset="0"/>
            </a:endParaRPr>
          </a:p>
          <a:p>
            <a:pPr algn="just"/>
            <a:r>
              <a:rPr lang="de-DE" sz="2799" b="1" dirty="0">
                <a:solidFill>
                  <a:srgbClr val="0070C0"/>
                </a:solidFill>
                <a:latin typeface="Times New Roman" panose="02020603050405020304" pitchFamily="18" charset="0"/>
                <a:cs typeface="Times New Roman" panose="02020603050405020304" pitchFamily="18" charset="0"/>
              </a:rPr>
              <a:t>+ Đọc tập thơ của Tiểu Thanh.</a:t>
            </a:r>
            <a:endParaRPr lang="en-US" sz="2799" b="1" dirty="0">
              <a:solidFill>
                <a:srgbClr val="0070C0"/>
              </a:solidFill>
              <a:latin typeface="Times New Roman" panose="02020603050405020304" pitchFamily="18" charset="0"/>
              <a:cs typeface="Times New Roman" panose="02020603050405020304" pitchFamily="18" charset="0"/>
            </a:endParaRPr>
          </a:p>
          <a:p>
            <a:pPr algn="just"/>
            <a:r>
              <a:rPr lang="de-DE" sz="2799" b="1" dirty="0">
                <a:solidFill>
                  <a:srgbClr val="0070C0"/>
                </a:solidFill>
                <a:latin typeface="Times New Roman" panose="02020603050405020304" pitchFamily="18" charset="0"/>
                <a:cs typeface="Times New Roman" panose="02020603050405020304" pitchFamily="18" charset="0"/>
              </a:rPr>
              <a:t>+ Đọc Tiểu Thanh truyện.</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xmlns="" id="{A93BD7A2-181C-E209-6D9A-7EE293471F44}"/>
              </a:ext>
            </a:extLst>
          </p:cNvPr>
          <p:cNvGraphicFramePr>
            <a:graphicFrameLocks noGrp="1"/>
          </p:cNvGraphicFramePr>
          <p:nvPr/>
        </p:nvGraphicFramePr>
        <p:xfrm>
          <a:off x="1272720" y="7055384"/>
          <a:ext cx="9934517" cy="4162904"/>
        </p:xfrm>
        <a:graphic>
          <a:graphicData uri="http://schemas.openxmlformats.org/drawingml/2006/table">
            <a:tbl>
              <a:tblPr firstRow="1" firstCol="1" bandRow="1">
                <a:tableStyleId>{5C22544A-7EE6-4342-B048-85BDC9FD1C3A}</a:tableStyleId>
              </a:tblPr>
              <a:tblGrid>
                <a:gridCol w="1007850">
                  <a:extLst>
                    <a:ext uri="{9D8B030D-6E8A-4147-A177-3AD203B41FA5}">
                      <a16:colId xmlns:a16="http://schemas.microsoft.com/office/drawing/2014/main" xmlns="" val="4142530271"/>
                    </a:ext>
                  </a:extLst>
                </a:gridCol>
                <a:gridCol w="8926667">
                  <a:extLst>
                    <a:ext uri="{9D8B030D-6E8A-4147-A177-3AD203B41FA5}">
                      <a16:colId xmlns:a16="http://schemas.microsoft.com/office/drawing/2014/main" xmlns="" val="4248497814"/>
                    </a:ext>
                  </a:extLst>
                </a:gridCol>
              </a:tblGrid>
              <a:tr h="487553">
                <a:tc>
                  <a:txBody>
                    <a:bodyPr/>
                    <a:lstStyle/>
                    <a:p>
                      <a:pPr marL="0" marR="0" algn="just">
                        <a:lnSpc>
                          <a:spcPct val="100000"/>
                        </a:lnSpc>
                        <a:spcBef>
                          <a:spcPts val="0"/>
                        </a:spcBef>
                        <a:spcAft>
                          <a:spcPts val="0"/>
                        </a:spcAft>
                      </a:pPr>
                      <a:r>
                        <a:rPr lang="en-US" sz="1600">
                          <a:effectLst/>
                          <a:latin typeface="Arial" panose="020B0604020202020204" pitchFamily="34" charset="0"/>
                          <a:cs typeface="Arial" panose="020B0604020202020204" pitchFamily="34" charset="0"/>
                        </a:rPr>
                        <a:t>1. Nhan đề</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0424" marR="30424" marT="0" marB="0"/>
                </a:tc>
                <a:tc>
                  <a:txBody>
                    <a:bodyPr/>
                    <a:lstStyle/>
                    <a:p>
                      <a:pPr marL="0" marR="0" algn="just">
                        <a:lnSpc>
                          <a:spcPct val="100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0424" marR="30424" marT="0" marB="0"/>
                </a:tc>
                <a:extLst>
                  <a:ext uri="{0D108BD9-81ED-4DB2-BD59-A6C34878D82A}">
                    <a16:rowId xmlns:a16="http://schemas.microsoft.com/office/drawing/2014/main" xmlns="" val="1688022434"/>
                  </a:ext>
                </a:extLst>
              </a:tr>
              <a:tr h="261464">
                <a:tc>
                  <a:txBody>
                    <a:bodyPr/>
                    <a:lstStyle/>
                    <a:p>
                      <a:pPr marL="0" marR="0" algn="just">
                        <a:lnSpc>
                          <a:spcPct val="100000"/>
                        </a:lnSpc>
                        <a:spcBef>
                          <a:spcPts val="0"/>
                        </a:spcBef>
                        <a:spcAft>
                          <a:spcPts val="0"/>
                        </a:spcAft>
                      </a:pPr>
                      <a:r>
                        <a:rPr lang="en-US" sz="1600">
                          <a:effectLst/>
                          <a:latin typeface="Arial" panose="020B0604020202020204" pitchFamily="34" charset="0"/>
                          <a:cs typeface="Arial" panose="020B0604020202020204" pitchFamily="34" charset="0"/>
                        </a:rPr>
                        <a:t>2. Chủ đề</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0424" marR="30424" marT="0" marB="0"/>
                </a:tc>
                <a:tc>
                  <a:txBody>
                    <a:bodyPr/>
                    <a:lstStyle/>
                    <a:p>
                      <a:pPr marL="0" marR="0" algn="just">
                        <a:lnSpc>
                          <a:spcPct val="100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0424" marR="30424" marT="0" marB="0"/>
                </a:tc>
                <a:extLst>
                  <a:ext uri="{0D108BD9-81ED-4DB2-BD59-A6C34878D82A}">
                    <a16:rowId xmlns:a16="http://schemas.microsoft.com/office/drawing/2014/main" xmlns="" val="3857852334"/>
                  </a:ext>
                </a:extLst>
              </a:tr>
              <a:tr h="487553">
                <a:tc>
                  <a:txBody>
                    <a:bodyPr/>
                    <a:lstStyle/>
                    <a:p>
                      <a:pPr marL="0" marR="0" algn="just">
                        <a:lnSpc>
                          <a:spcPct val="100000"/>
                        </a:lnSpc>
                        <a:spcBef>
                          <a:spcPts val="0"/>
                        </a:spcBef>
                        <a:spcAft>
                          <a:spcPts val="0"/>
                        </a:spcAft>
                      </a:pPr>
                      <a:r>
                        <a:rPr lang="en-US" sz="1600">
                          <a:effectLst/>
                          <a:latin typeface="Arial" panose="020B0604020202020204" pitchFamily="34" charset="0"/>
                          <a:cs typeface="Arial" panose="020B0604020202020204" pitchFamily="34" charset="0"/>
                        </a:rPr>
                        <a:t>3. Thể thơ</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0424" marR="30424" marT="0" marB="0"/>
                </a:tc>
                <a:tc>
                  <a:txBody>
                    <a:bodyPr/>
                    <a:lstStyle/>
                    <a:p>
                      <a:pPr marL="0" marR="0" algn="just">
                        <a:lnSpc>
                          <a:spcPct val="100000"/>
                        </a:lnSpc>
                        <a:spcBef>
                          <a:spcPts val="0"/>
                        </a:spcBef>
                        <a:spcAft>
                          <a:spcPts val="0"/>
                        </a:spcAft>
                      </a:pPr>
                      <a:r>
                        <a:rPr lang="de-DE" sz="1600" dirty="0">
                          <a:effectLst/>
                          <a:latin typeface="Arial" panose="020B0604020202020204" pitchFamily="34" charset="0"/>
                          <a:cs typeface="Arial" panose="020B0604020202020204" pitchFamily="34" charset="0"/>
                        </a:rPr>
                        <a:t>Thất ngôn bát cú Đường luật.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0424" marR="30424" marT="0" marB="0"/>
                </a:tc>
                <a:extLst>
                  <a:ext uri="{0D108BD9-81ED-4DB2-BD59-A6C34878D82A}">
                    <a16:rowId xmlns:a16="http://schemas.microsoft.com/office/drawing/2014/main" xmlns="" val="948208552"/>
                  </a:ext>
                </a:extLst>
              </a:tr>
              <a:tr h="2925318">
                <a:tc>
                  <a:txBody>
                    <a:bodyPr/>
                    <a:lstStyle/>
                    <a:p>
                      <a:pPr marL="0" marR="0" algn="just">
                        <a:lnSpc>
                          <a:spcPct val="100000"/>
                        </a:lnSpc>
                        <a:spcBef>
                          <a:spcPts val="0"/>
                        </a:spcBef>
                        <a:spcAft>
                          <a:spcPts val="0"/>
                        </a:spcAft>
                      </a:pPr>
                      <a:r>
                        <a:rPr lang="en-US" sz="1600">
                          <a:effectLst/>
                          <a:latin typeface="Arial" panose="020B0604020202020204" pitchFamily="34" charset="0"/>
                          <a:cs typeface="Arial" panose="020B0604020202020204" pitchFamily="34" charset="0"/>
                        </a:rPr>
                        <a:t>4. Bố cục</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30424" marR="30424" marT="0" marB="0"/>
                </a:tc>
                <a:tc>
                  <a:txBody>
                    <a:bodyPr/>
                    <a:lstStyle/>
                    <a:p>
                      <a:pPr marL="0" marR="0" algn="just">
                        <a:lnSpc>
                          <a:spcPct val="100000"/>
                        </a:lnSpc>
                        <a:spcBef>
                          <a:spcPts val="0"/>
                        </a:spcBef>
                        <a:spcAft>
                          <a:spcPts val="0"/>
                        </a:spcAft>
                      </a:pPr>
                      <a:r>
                        <a:rPr lang="de-DE" sz="1600" dirty="0">
                          <a:effectLst/>
                          <a:latin typeface="Arial" panose="020B0604020202020204" pitchFamily="34" charset="0"/>
                          <a:cs typeface="Arial" panose="020B0604020202020204" pitchFamily="34" charset="0"/>
                        </a:rPr>
                        <a:t>Cách 1:</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de-DE" sz="1600" dirty="0">
                          <a:effectLst/>
                          <a:latin typeface="Arial" panose="020B0604020202020204" pitchFamily="34" charset="0"/>
                          <a:cs typeface="Arial" panose="020B0604020202020204" pitchFamily="34" charset="0"/>
                        </a:rPr>
                        <a:t>Bố cục: đề- thực- luận- kết.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de-DE" sz="1600" dirty="0">
                          <a:effectLst/>
                          <a:latin typeface="Arial" panose="020B0604020202020204" pitchFamily="34" charset="0"/>
                          <a:cs typeface="Arial" panose="020B0604020202020204" pitchFamily="34" charset="0"/>
                        </a:rPr>
                        <a:t>- Hai câu đề: Cảm nghĩ của nhà thơ trước lẽ biến thiên của cuộc đời</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de-DE" sz="1600" dirty="0">
                          <a:effectLst/>
                          <a:latin typeface="Arial" panose="020B0604020202020204" pitchFamily="34" charset="0"/>
                          <a:cs typeface="Arial" panose="020B0604020202020204" pitchFamily="34" charset="0"/>
                        </a:rPr>
                        <a:t>- Hai câu thực: Xót xa cho kiếp tài hoa bạc mệnh</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de-DE" sz="1600" dirty="0">
                          <a:effectLst/>
                          <a:latin typeface="Arial" panose="020B0604020202020204" pitchFamily="34" charset="0"/>
                          <a:cs typeface="Arial" panose="020B0604020202020204" pitchFamily="34" charset="0"/>
                        </a:rPr>
                        <a:t>- Hai câu luận: Từ số phận Tiểu Thanh, tác giả khái quát quy luật tài mệnh tương đố</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de-DE" sz="1600" dirty="0">
                          <a:effectLst/>
                          <a:latin typeface="Arial" panose="020B0604020202020204" pitchFamily="34" charset="0"/>
                          <a:cs typeface="Arial" panose="020B0604020202020204" pitchFamily="34" charset="0"/>
                        </a:rPr>
                        <a:t>- Hai câu kết: Tiếng lòng khao khát tri âm, tri kỉ</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de-DE" sz="1600" dirty="0">
                          <a:effectLst/>
                          <a:latin typeface="Arial" panose="020B0604020202020204" pitchFamily="34" charset="0"/>
                          <a:cs typeface="Arial" panose="020B0604020202020204" pitchFamily="34" charset="0"/>
                        </a:rPr>
                        <a:t>Cách 2: </a:t>
                      </a:r>
                      <a:r>
                        <a:rPr lang="en-US" sz="1600" dirty="0">
                          <a:effectLst/>
                          <a:latin typeface="Arial" panose="020B0604020202020204" pitchFamily="34" charset="0"/>
                          <a:cs typeface="Arial" panose="020B0604020202020204" pitchFamily="34" charset="0"/>
                        </a:rPr>
                        <a:t> </a:t>
                      </a:r>
                    </a:p>
                    <a:p>
                      <a:pPr marL="0" marR="0" algn="just">
                        <a:lnSpc>
                          <a:spcPct val="100000"/>
                        </a:lnSpc>
                        <a:spcBef>
                          <a:spcPts val="0"/>
                        </a:spcBef>
                        <a:spcAft>
                          <a:spcPts val="0"/>
                        </a:spcAft>
                      </a:pPr>
                      <a:r>
                        <a:rPr lang="en-US" sz="1600" dirty="0" err="1">
                          <a:effectLst/>
                          <a:latin typeface="Arial" panose="020B0604020202020204" pitchFamily="34" charset="0"/>
                          <a:cs typeface="Arial" panose="020B0604020202020204" pitchFamily="34" charset="0"/>
                        </a:rPr>
                        <a:t>Bố</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cục</a:t>
                      </a:r>
                      <a:r>
                        <a:rPr lang="en-US" sz="1600" dirty="0">
                          <a:effectLst/>
                          <a:latin typeface="Arial" panose="020B0604020202020204" pitchFamily="34" charset="0"/>
                          <a:cs typeface="Arial" panose="020B0604020202020204" pitchFamily="34" charset="0"/>
                        </a:rPr>
                        <a:t>: 2 </a:t>
                      </a:r>
                      <a:r>
                        <a:rPr lang="en-US" sz="1600" dirty="0" err="1">
                          <a:effectLst/>
                          <a:latin typeface="Arial" panose="020B0604020202020204" pitchFamily="34" charset="0"/>
                          <a:cs typeface="Arial" panose="020B0604020202020204" pitchFamily="34" charset="0"/>
                        </a:rPr>
                        <a:t>phần</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Bốn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câu</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đầu</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Nỗi</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xót</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thương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cho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phận</a:t>
                      </a:r>
                      <a:r>
                        <a:rPr lang="en-US" sz="1600" dirty="0">
                          <a:effectLst/>
                          <a:latin typeface="Arial" panose="020B0604020202020204" pitchFamily="34" charset="0"/>
                          <a:cs typeface="Arial" panose="020B0604020202020204" pitchFamily="34" charset="0"/>
                        </a:rPr>
                        <a:t> bi </a:t>
                      </a:r>
                      <a:r>
                        <a:rPr lang="en-US" sz="1600" dirty="0" err="1">
                          <a:effectLst/>
                          <a:latin typeface="Arial" panose="020B0604020202020204" pitchFamily="34" charset="0"/>
                          <a:cs typeface="Arial" panose="020B0604020202020204" pitchFamily="34" charset="0"/>
                        </a:rPr>
                        <a:t>thương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uất</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hận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của</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Tiểu</a:t>
                      </a:r>
                      <a:r>
                        <a:rPr lang="en-US" sz="1600" dirty="0">
                          <a:effectLst/>
                          <a:latin typeface="Arial" panose="020B0604020202020204" pitchFamily="34" charset="0"/>
                          <a:cs typeface="Arial" panose="020B0604020202020204" pitchFamily="34" charset="0"/>
                        </a:rPr>
                        <a:t> Thanh.</a:t>
                      </a:r>
                    </a:p>
                    <a:p>
                      <a:pPr marL="0" marR="0" algn="just">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Bốn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câu</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sau</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Niềm</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suy</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tư</a:t>
                      </a:r>
                      <a:r>
                        <a:rPr lang="en-US" sz="1600" dirty="0">
                          <a:effectLst/>
                          <a:latin typeface="Arial" panose="020B0604020202020204" pitchFamily="34" charset="0"/>
                          <a:cs typeface="Arial" panose="020B0604020202020204" pitchFamily="34" charset="0"/>
                        </a:rPr>
                        <a:t>,</a:t>
                      </a:r>
                    </a:p>
                    <a:p>
                      <a:pPr marL="0" marR="0" algn="just">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mối</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đồng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cảm</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với</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Tiểu</a:t>
                      </a:r>
                      <a:r>
                        <a:rPr lang="en-US" sz="1600" dirty="0">
                          <a:effectLst/>
                          <a:latin typeface="Arial" panose="020B0604020202020204" pitchFamily="34" charset="0"/>
                          <a:cs typeface="Arial" panose="020B0604020202020204" pitchFamily="34" charset="0"/>
                        </a:rPr>
                        <a:t> Thanh </a:t>
                      </a:r>
                      <a:r>
                        <a:rPr lang="en-US" sz="1600" dirty="0" err="1">
                          <a:effectLst/>
                          <a:latin typeface="Arial" panose="020B0604020202020204" pitchFamily="34" charset="0"/>
                          <a:cs typeface="Arial" panose="020B0604020202020204" pitchFamily="34" charset="0"/>
                        </a:rPr>
                        <a:t>và</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niềm</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tự</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thương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của</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Nguyễn</a:t>
                      </a:r>
                      <a:r>
                        <a:rPr lang="en-US" sz="1600" dirty="0">
                          <a:effectLst/>
                          <a:latin typeface="Arial" panose="020B0604020202020204" pitchFamily="34" charset="0"/>
                          <a:cs typeface="Arial" panose="020B0604020202020204" pitchFamily="34" charset="0"/>
                        </a:rPr>
                        <a:t> Du.</a:t>
                      </a:r>
                    </a:p>
                    <a:p>
                      <a:pPr marL="0" marR="0" algn="just">
                        <a:lnSpc>
                          <a:spcPct val="100000"/>
                        </a:lnSpc>
                        <a:spcBef>
                          <a:spcPts val="0"/>
                        </a:spcBef>
                        <a:spcAft>
                          <a:spcPts val="0"/>
                        </a:spcAft>
                      </a:pPr>
                      <a:r>
                        <a:rPr lang="de-DE"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0424" marR="30424" marT="0" marB="0"/>
                </a:tc>
                <a:extLst>
                  <a:ext uri="{0D108BD9-81ED-4DB2-BD59-A6C34878D82A}">
                    <a16:rowId xmlns:a16="http://schemas.microsoft.com/office/drawing/2014/main" xmlns="" val="3211875969"/>
                  </a:ext>
                </a:extLst>
              </a:tr>
            </a:tbl>
          </a:graphicData>
        </a:graphic>
      </p:graphicFrame>
      <p:pic>
        <p:nvPicPr>
          <p:cNvPr id="13" name="Hình ảnh 12">
            <a:extLst>
              <a:ext uri="{FF2B5EF4-FFF2-40B4-BE49-F238E27FC236}">
                <a16:creationId xmlns:a16="http://schemas.microsoft.com/office/drawing/2014/main" xmlns="" id="{9D10C537-7A03-4CB9-9B15-1485DC04A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074" y="2925075"/>
            <a:ext cx="3302095" cy="3302095"/>
          </a:xfrm>
          <a:prstGeom prst="rect">
            <a:avLst/>
          </a:prstGeom>
        </p:spPr>
      </p:pic>
      <p:grpSp>
        <p:nvGrpSpPr>
          <p:cNvPr id="15" name="组合 6">
            <a:extLst>
              <a:ext uri="{FF2B5EF4-FFF2-40B4-BE49-F238E27FC236}">
                <a16:creationId xmlns:a16="http://schemas.microsoft.com/office/drawing/2014/main" xmlns="" id="{9F5774F1-C8C0-6611-4C0F-33EF1AB199B3}"/>
              </a:ext>
            </a:extLst>
          </p:cNvPr>
          <p:cNvGrpSpPr/>
          <p:nvPr/>
        </p:nvGrpSpPr>
        <p:grpSpPr>
          <a:xfrm>
            <a:off x="790849" y="2745799"/>
            <a:ext cx="4093926" cy="558104"/>
            <a:chOff x="875496" y="1428639"/>
            <a:chExt cx="1757784" cy="558249"/>
          </a:xfrm>
        </p:grpSpPr>
        <p:grpSp>
          <p:nvGrpSpPr>
            <p:cNvPr id="16" name="组合 118">
              <a:extLst>
                <a:ext uri="{FF2B5EF4-FFF2-40B4-BE49-F238E27FC236}">
                  <a16:creationId xmlns:a16="http://schemas.microsoft.com/office/drawing/2014/main" xmlns="" id="{493A5194-74DB-DA0E-7941-D8CCC3BCBD14}"/>
                </a:ext>
              </a:extLst>
            </p:cNvPr>
            <p:cNvGrpSpPr/>
            <p:nvPr/>
          </p:nvGrpSpPr>
          <p:grpSpPr>
            <a:xfrm>
              <a:off x="903025" y="1428639"/>
              <a:ext cx="1730255" cy="558249"/>
              <a:chOff x="1421030" y="5797056"/>
              <a:chExt cx="1552793" cy="304449"/>
            </a:xfrm>
            <a:solidFill>
              <a:srgbClr val="7030A0"/>
            </a:solidFill>
          </p:grpSpPr>
          <p:sp>
            <p:nvSpPr>
              <p:cNvPr id="18" name="圆角矩形 119">
                <a:extLst>
                  <a:ext uri="{FF2B5EF4-FFF2-40B4-BE49-F238E27FC236}">
                    <a16:creationId xmlns:a16="http://schemas.microsoft.com/office/drawing/2014/main" xmlns="" id="{8E9F784D-D8C6-859C-012B-97B88156617D}"/>
                  </a:ext>
                </a:extLst>
              </p:cNvPr>
              <p:cNvSpPr/>
              <p:nvPr/>
            </p:nvSpPr>
            <p:spPr>
              <a:xfrm>
                <a:off x="1782583" y="5797056"/>
                <a:ext cx="829688" cy="304449"/>
              </a:xfrm>
              <a:prstGeom prst="roundRect">
                <a:avLst>
                  <a:gd name="adj" fmla="val 50000"/>
                </a:avLst>
              </a:prstGeom>
              <a:solidFill>
                <a:srgbClr val="86A862"/>
              </a:solidFill>
              <a:ln>
                <a:solidFill>
                  <a:srgbClr val="86A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9" name="直接连接符 120">
                <a:extLst>
                  <a:ext uri="{FF2B5EF4-FFF2-40B4-BE49-F238E27FC236}">
                    <a16:creationId xmlns:a16="http://schemas.microsoft.com/office/drawing/2014/main" xmlns="" id="{F4FBC49F-3972-13B9-23CF-BC035977063C}"/>
                  </a:ext>
                </a:extLst>
              </p:cNvPr>
              <p:cNvCxnSpPr>
                <a:cxnSpLocks/>
              </p:cNvCxnSpPr>
              <p:nvPr/>
            </p:nvCxnSpPr>
            <p:spPr>
              <a:xfrm>
                <a:off x="1421030" y="5970581"/>
                <a:ext cx="1552793" cy="0"/>
              </a:xfrm>
              <a:prstGeom prst="line">
                <a:avLst/>
              </a:prstGeom>
              <a:grpFill/>
              <a:ln>
                <a:solidFill>
                  <a:srgbClr val="86A862"/>
                </a:solidFill>
              </a:ln>
            </p:spPr>
            <p:style>
              <a:lnRef idx="1">
                <a:schemeClr val="accent1"/>
              </a:lnRef>
              <a:fillRef idx="0">
                <a:schemeClr val="accent1"/>
              </a:fillRef>
              <a:effectRef idx="0">
                <a:schemeClr val="accent1"/>
              </a:effectRef>
              <a:fontRef idx="minor">
                <a:schemeClr val="tx1"/>
              </a:fontRef>
            </p:style>
          </p:cxnSp>
        </p:grpSp>
        <p:sp>
          <p:nvSpPr>
            <p:cNvPr id="17" name="矩形 3">
              <a:extLst>
                <a:ext uri="{FF2B5EF4-FFF2-40B4-BE49-F238E27FC236}">
                  <a16:creationId xmlns:a16="http://schemas.microsoft.com/office/drawing/2014/main" xmlns="" id="{2F4773C6-AAB9-311C-6C71-596D002ED8A5}"/>
                </a:ext>
              </a:extLst>
            </p:cNvPr>
            <p:cNvSpPr>
              <a:spLocks noChangeArrowheads="1"/>
            </p:cNvSpPr>
            <p:nvPr/>
          </p:nvSpPr>
          <p:spPr bwMode="auto">
            <a:xfrm>
              <a:off x="875496" y="1448641"/>
              <a:ext cx="1729632" cy="500131"/>
            </a:xfrm>
            <a:prstGeom prst="rect">
              <a:avLst/>
            </a:prstGeom>
            <a:noFill/>
            <a:ln w="9525">
              <a:noFill/>
              <a:miter lim="800000"/>
            </a:ln>
            <a:extLst>
              <a:ext uri="{909E8E84-426E-40DD-AFC4-6F175D3DCCD1}">
                <a14:hiddenFill xmlns:a14="http://schemas.microsoft.com/office/drawing/2010/main">
                  <a:solidFill>
                    <a:srgbClr val="7030A0"/>
                  </a:solidFill>
                </a14:hiddenFill>
              </a:ext>
            </a:extLst>
          </p:spPr>
          <p:txBody>
            <a:bodyPr wrap="square" lIns="68555" tIns="34278" rIns="68555" bIns="34278">
              <a:spAutoFit/>
            </a:bodyPr>
            <a:lstStyle/>
            <a:p>
              <a:pPr algn="ctr">
                <a:spcBef>
                  <a:spcPct val="0"/>
                </a:spcBef>
                <a:buFont typeface="Arial" panose="020B0604020202020204" pitchFamily="34" charset="0"/>
                <a:buNone/>
              </a:pP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2.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Chủ</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đề</a:t>
              </a:r>
              <a:endParaRPr lang="zh-CN" altLang="en-US"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endParaRPr>
            </a:p>
          </p:txBody>
        </p:sp>
      </p:grpSp>
      <p:sp>
        <p:nvSpPr>
          <p:cNvPr id="20" name="Hộp Văn bản 19">
            <a:extLst>
              <a:ext uri="{FF2B5EF4-FFF2-40B4-BE49-F238E27FC236}">
                <a16:creationId xmlns:a16="http://schemas.microsoft.com/office/drawing/2014/main" xmlns="" id="{4E0BB4E0-0E67-AFF7-F8E9-E877213BAC00}"/>
              </a:ext>
            </a:extLst>
          </p:cNvPr>
          <p:cNvSpPr txBox="1"/>
          <p:nvPr/>
        </p:nvSpPr>
        <p:spPr>
          <a:xfrm>
            <a:off x="854965" y="3601919"/>
            <a:ext cx="8177914" cy="578731"/>
          </a:xfrm>
          <a:prstGeom prst="roundRect">
            <a:avLst/>
          </a:prstGeom>
          <a:ln w="28575">
            <a:solidFill>
              <a:srgbClr val="4CC09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799" b="1" dirty="0" err="1">
                <a:solidFill>
                  <a:srgbClr val="0070C0"/>
                </a:solidFill>
                <a:latin typeface="Times New Roman" panose="02020603050405020304" pitchFamily="18" charset="0"/>
                <a:cs typeface="Times New Roman" panose="02020603050405020304" pitchFamily="18" charset="0"/>
              </a:rPr>
              <a:t>Thể</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hiện</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lòng</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thương</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người</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và</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niềm</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tự</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thương</a:t>
            </a:r>
            <a:r>
              <a:rPr lang="en-US" sz="2799" b="1" dirty="0">
                <a:solidFill>
                  <a:srgbClr val="0070C0"/>
                </a:solidFill>
                <a:latin typeface="Times New Roman" panose="02020603050405020304" pitchFamily="18" charset="0"/>
                <a:cs typeface="Times New Roman" panose="02020603050405020304" pitchFamily="18" charset="0"/>
              </a:rPr>
              <a:t>.</a:t>
            </a:r>
          </a:p>
        </p:txBody>
      </p:sp>
      <p:sp>
        <p:nvSpPr>
          <p:cNvPr id="21" name="Hộp Văn bản 20">
            <a:extLst>
              <a:ext uri="{FF2B5EF4-FFF2-40B4-BE49-F238E27FC236}">
                <a16:creationId xmlns:a16="http://schemas.microsoft.com/office/drawing/2014/main" xmlns="" id="{7E95D2A9-3390-285E-6EB0-D23D0B5094C9}"/>
              </a:ext>
            </a:extLst>
          </p:cNvPr>
          <p:cNvSpPr txBox="1"/>
          <p:nvPr/>
        </p:nvSpPr>
        <p:spPr>
          <a:xfrm>
            <a:off x="790849" y="4453362"/>
            <a:ext cx="8544667" cy="1531935"/>
          </a:xfrm>
          <a:prstGeom prst="roundRect">
            <a:avLst/>
          </a:prstGeom>
          <a:ln w="28575">
            <a:solidFill>
              <a:srgbClr val="4CC09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799" b="1" dirty="0" err="1">
                <a:solidFill>
                  <a:srgbClr val="0070C0"/>
                </a:solidFill>
                <a:latin typeface="Times New Roman" panose="02020603050405020304" pitchFamily="18" charset="0"/>
                <a:cs typeface="Times New Roman" panose="02020603050405020304" pitchFamily="18" charset="0"/>
              </a:rPr>
              <a:t>Bài</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thơ</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nằm</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trong</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mạch</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cảm</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hứng</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chung</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của</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Nguyễn</a:t>
            </a:r>
            <a:r>
              <a:rPr lang="en-US" sz="2799" b="1" dirty="0">
                <a:solidFill>
                  <a:srgbClr val="0070C0"/>
                </a:solidFill>
                <a:latin typeface="Times New Roman" panose="02020603050405020304" pitchFamily="18" charset="0"/>
                <a:cs typeface="Times New Roman" panose="02020603050405020304" pitchFamily="18" charset="0"/>
              </a:rPr>
              <a:t> Du </a:t>
            </a:r>
            <a:r>
              <a:rPr lang="en-US" sz="2799" b="1" dirty="0" err="1">
                <a:solidFill>
                  <a:srgbClr val="0070C0"/>
                </a:solidFill>
                <a:latin typeface="Times New Roman" panose="02020603050405020304" pitchFamily="18" charset="0"/>
                <a:cs typeface="Times New Roman" panose="02020603050405020304" pitchFamily="18" charset="0"/>
              </a:rPr>
              <a:t>viết</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về</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những</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người</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phụ</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nữ</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tài</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sắc</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mà</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bạc</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mệnh</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những</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người</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có</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tài</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năng</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mà</a:t>
            </a:r>
            <a:r>
              <a:rPr lang="en-US" sz="2799" b="1" dirty="0">
                <a:solidFill>
                  <a:srgbClr val="0070C0"/>
                </a:solidFill>
                <a:latin typeface="Times New Roman" panose="02020603050405020304" pitchFamily="18" charset="0"/>
                <a:cs typeface="Times New Roman" panose="02020603050405020304" pitchFamily="18" charset="0"/>
              </a:rPr>
              <a:t> bi </a:t>
            </a:r>
            <a:r>
              <a:rPr lang="en-US" sz="2799" b="1" dirty="0" err="1">
                <a:solidFill>
                  <a:srgbClr val="0070C0"/>
                </a:solidFill>
                <a:latin typeface="Times New Roman" panose="02020603050405020304" pitchFamily="18" charset="0"/>
                <a:cs typeface="Times New Roman" panose="02020603050405020304" pitchFamily="18" charset="0"/>
              </a:rPr>
              <a:t>kịch</a:t>
            </a:r>
            <a:r>
              <a:rPr lang="en-US" sz="2799" b="1" dirty="0">
                <a:solidFill>
                  <a:srgbClr val="0070C0"/>
                </a:solidFill>
                <a:latin typeface="Times New Roman" panose="02020603050405020304" pitchFamily="18" charset="0"/>
                <a:cs typeface="Times New Roman" panose="02020603050405020304" pitchFamily="18" charset="0"/>
              </a:rPr>
              <a:t>.</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38107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16" presetClass="entr" presetSubtype="21" fill="hold" grpId="0" nodeType="withEffect">
                                  <p:stCondLst>
                                    <p:cond delay="90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563560" y="380170"/>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grpSp>
        <p:nvGrpSpPr>
          <p:cNvPr id="7" name="组合 6"/>
          <p:cNvGrpSpPr/>
          <p:nvPr/>
        </p:nvGrpSpPr>
        <p:grpSpPr>
          <a:xfrm>
            <a:off x="790849" y="405452"/>
            <a:ext cx="4093926" cy="504948"/>
            <a:chOff x="875496" y="1448641"/>
            <a:chExt cx="1757784" cy="505079"/>
          </a:xfrm>
        </p:grpSpPr>
        <p:grpSp>
          <p:nvGrpSpPr>
            <p:cNvPr id="119" name="组合 118"/>
            <p:cNvGrpSpPr/>
            <p:nvPr/>
          </p:nvGrpSpPr>
          <p:grpSpPr>
            <a:xfrm>
              <a:off x="903025" y="1453588"/>
              <a:ext cx="1730255" cy="500132"/>
              <a:chOff x="1421030" y="5810661"/>
              <a:chExt cx="1552793" cy="272754"/>
            </a:xfrm>
            <a:solidFill>
              <a:srgbClr val="7030A0"/>
            </a:solidFill>
          </p:grpSpPr>
          <p:sp>
            <p:nvSpPr>
              <p:cNvPr id="120" name="圆角矩形 119"/>
              <p:cNvSpPr/>
              <p:nvPr/>
            </p:nvSpPr>
            <p:spPr>
              <a:xfrm>
                <a:off x="1782583" y="5810661"/>
                <a:ext cx="829688" cy="272754"/>
              </a:xfrm>
              <a:prstGeom prst="roundRect">
                <a:avLst>
                  <a:gd name="adj" fmla="val 50000"/>
                </a:avLst>
              </a:prstGeom>
              <a:solidFill>
                <a:srgbClr val="86A862"/>
              </a:solidFill>
              <a:ln>
                <a:solidFill>
                  <a:srgbClr val="86A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21" name="直接连接符 120"/>
              <p:cNvCxnSpPr>
                <a:cxnSpLocks/>
              </p:cNvCxnSpPr>
              <p:nvPr/>
            </p:nvCxnSpPr>
            <p:spPr>
              <a:xfrm>
                <a:off x="1421030" y="5970581"/>
                <a:ext cx="1552793" cy="0"/>
              </a:xfrm>
              <a:prstGeom prst="line">
                <a:avLst/>
              </a:prstGeom>
              <a:grpFill/>
              <a:ln>
                <a:solidFill>
                  <a:srgbClr val="86A862"/>
                </a:solidFill>
              </a:ln>
            </p:spPr>
            <p:style>
              <a:lnRef idx="1">
                <a:schemeClr val="accent1"/>
              </a:lnRef>
              <a:fillRef idx="0">
                <a:schemeClr val="accent1"/>
              </a:fillRef>
              <a:effectRef idx="0">
                <a:schemeClr val="accent1"/>
              </a:effectRef>
              <a:fontRef idx="minor">
                <a:schemeClr val="tx1"/>
              </a:fontRef>
            </p:style>
          </p:cxnSp>
        </p:grpSp>
        <p:sp>
          <p:nvSpPr>
            <p:cNvPr id="122" name="矩形 3"/>
            <p:cNvSpPr>
              <a:spLocks noChangeArrowheads="1"/>
            </p:cNvSpPr>
            <p:nvPr/>
          </p:nvSpPr>
          <p:spPr bwMode="auto">
            <a:xfrm>
              <a:off x="875496" y="1448641"/>
              <a:ext cx="1729632" cy="500131"/>
            </a:xfrm>
            <a:prstGeom prst="rect">
              <a:avLst/>
            </a:prstGeom>
            <a:noFill/>
            <a:ln w="9525">
              <a:noFill/>
              <a:miter lim="800000"/>
            </a:ln>
            <a:extLst>
              <a:ext uri="{909E8E84-426E-40DD-AFC4-6F175D3DCCD1}">
                <a14:hiddenFill xmlns:a14="http://schemas.microsoft.com/office/drawing/2010/main">
                  <a:solidFill>
                    <a:srgbClr val="7030A0"/>
                  </a:solidFill>
                </a14:hiddenFill>
              </a:ext>
            </a:extLst>
          </p:spPr>
          <p:txBody>
            <a:bodyPr wrap="square" lIns="68555" tIns="34278" rIns="68555" bIns="34278">
              <a:spAutoFit/>
            </a:bodyPr>
            <a:lstStyle/>
            <a:p>
              <a:pPr algn="ctr">
                <a:spcBef>
                  <a:spcPct val="0"/>
                </a:spcBef>
                <a:buFont typeface="Arial" panose="020B0604020202020204" pitchFamily="34" charset="0"/>
                <a:buNone/>
              </a:pP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3.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Thể</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thơ</a:t>
              </a:r>
              <a:endParaRPr lang="zh-CN" altLang="en-US"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endParaRPr>
            </a:p>
          </p:txBody>
        </p:sp>
      </p:grpSp>
      <p:sp>
        <p:nvSpPr>
          <p:cNvPr id="9" name="Hộp Văn bản 8">
            <a:extLst>
              <a:ext uri="{FF2B5EF4-FFF2-40B4-BE49-F238E27FC236}">
                <a16:creationId xmlns:a16="http://schemas.microsoft.com/office/drawing/2014/main" xmlns="" id="{8D48F097-1DC6-E6B3-4EBF-BA75A9563B9A}"/>
              </a:ext>
            </a:extLst>
          </p:cNvPr>
          <p:cNvSpPr txBox="1"/>
          <p:nvPr/>
        </p:nvSpPr>
        <p:spPr>
          <a:xfrm>
            <a:off x="981947" y="1039679"/>
            <a:ext cx="5097057" cy="578731"/>
          </a:xfrm>
          <a:prstGeom prst="roundRect">
            <a:avLst/>
          </a:prstGeom>
          <a:ln w="28575">
            <a:solidFill>
              <a:srgbClr val="4CC09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dirty="0">
                <a:solidFill>
                  <a:srgbClr val="0070C0"/>
                </a:solidFill>
                <a:latin typeface="Times New Roman" panose="02020603050405020304" pitchFamily="18" charset="0"/>
                <a:cs typeface="Times New Roman" panose="02020603050405020304" pitchFamily="18" charset="0"/>
              </a:rPr>
              <a:t>Thất ngôn bát cú Đường luật.</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Hình ảnh 12">
            <a:extLst>
              <a:ext uri="{FF2B5EF4-FFF2-40B4-BE49-F238E27FC236}">
                <a16:creationId xmlns:a16="http://schemas.microsoft.com/office/drawing/2014/main" xmlns="" id="{9D10C537-7A03-4CB9-9B15-1485DC04A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406" y="3018309"/>
            <a:ext cx="3302095" cy="3302095"/>
          </a:xfrm>
          <a:prstGeom prst="rect">
            <a:avLst/>
          </a:prstGeom>
        </p:spPr>
      </p:pic>
      <p:grpSp>
        <p:nvGrpSpPr>
          <p:cNvPr id="15" name="组合 6">
            <a:extLst>
              <a:ext uri="{FF2B5EF4-FFF2-40B4-BE49-F238E27FC236}">
                <a16:creationId xmlns:a16="http://schemas.microsoft.com/office/drawing/2014/main" xmlns="" id="{9F5774F1-C8C0-6611-4C0F-33EF1AB199B3}"/>
              </a:ext>
            </a:extLst>
          </p:cNvPr>
          <p:cNvGrpSpPr/>
          <p:nvPr/>
        </p:nvGrpSpPr>
        <p:grpSpPr>
          <a:xfrm>
            <a:off x="701463" y="1813948"/>
            <a:ext cx="4093926" cy="558104"/>
            <a:chOff x="875496" y="1428639"/>
            <a:chExt cx="1757784" cy="558249"/>
          </a:xfrm>
        </p:grpSpPr>
        <p:grpSp>
          <p:nvGrpSpPr>
            <p:cNvPr id="16" name="组合 118">
              <a:extLst>
                <a:ext uri="{FF2B5EF4-FFF2-40B4-BE49-F238E27FC236}">
                  <a16:creationId xmlns:a16="http://schemas.microsoft.com/office/drawing/2014/main" xmlns="" id="{493A5194-74DB-DA0E-7941-D8CCC3BCBD14}"/>
                </a:ext>
              </a:extLst>
            </p:cNvPr>
            <p:cNvGrpSpPr/>
            <p:nvPr/>
          </p:nvGrpSpPr>
          <p:grpSpPr>
            <a:xfrm>
              <a:off x="903025" y="1428639"/>
              <a:ext cx="1730255" cy="558249"/>
              <a:chOff x="1421030" y="5797056"/>
              <a:chExt cx="1552793" cy="304449"/>
            </a:xfrm>
            <a:solidFill>
              <a:srgbClr val="7030A0"/>
            </a:solidFill>
          </p:grpSpPr>
          <p:sp>
            <p:nvSpPr>
              <p:cNvPr id="18" name="圆角矩形 119">
                <a:extLst>
                  <a:ext uri="{FF2B5EF4-FFF2-40B4-BE49-F238E27FC236}">
                    <a16:creationId xmlns:a16="http://schemas.microsoft.com/office/drawing/2014/main" xmlns="" id="{8E9F784D-D8C6-859C-012B-97B88156617D}"/>
                  </a:ext>
                </a:extLst>
              </p:cNvPr>
              <p:cNvSpPr/>
              <p:nvPr/>
            </p:nvSpPr>
            <p:spPr>
              <a:xfrm>
                <a:off x="1782583" y="5797056"/>
                <a:ext cx="829688" cy="304449"/>
              </a:xfrm>
              <a:prstGeom prst="roundRect">
                <a:avLst>
                  <a:gd name="adj" fmla="val 50000"/>
                </a:avLst>
              </a:prstGeom>
              <a:solidFill>
                <a:srgbClr val="86A862"/>
              </a:solidFill>
              <a:ln>
                <a:solidFill>
                  <a:srgbClr val="86A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9" name="直接连接符 120">
                <a:extLst>
                  <a:ext uri="{FF2B5EF4-FFF2-40B4-BE49-F238E27FC236}">
                    <a16:creationId xmlns:a16="http://schemas.microsoft.com/office/drawing/2014/main" xmlns="" id="{F4FBC49F-3972-13B9-23CF-BC035977063C}"/>
                  </a:ext>
                </a:extLst>
              </p:cNvPr>
              <p:cNvCxnSpPr>
                <a:cxnSpLocks/>
              </p:cNvCxnSpPr>
              <p:nvPr/>
            </p:nvCxnSpPr>
            <p:spPr>
              <a:xfrm>
                <a:off x="1421030" y="5970581"/>
                <a:ext cx="1552793" cy="0"/>
              </a:xfrm>
              <a:prstGeom prst="line">
                <a:avLst/>
              </a:prstGeom>
              <a:grpFill/>
              <a:ln>
                <a:solidFill>
                  <a:srgbClr val="86A862"/>
                </a:solidFill>
              </a:ln>
            </p:spPr>
            <p:style>
              <a:lnRef idx="1">
                <a:schemeClr val="accent1"/>
              </a:lnRef>
              <a:fillRef idx="0">
                <a:schemeClr val="accent1"/>
              </a:fillRef>
              <a:effectRef idx="0">
                <a:schemeClr val="accent1"/>
              </a:effectRef>
              <a:fontRef idx="minor">
                <a:schemeClr val="tx1"/>
              </a:fontRef>
            </p:style>
          </p:cxnSp>
        </p:grpSp>
        <p:sp>
          <p:nvSpPr>
            <p:cNvPr id="17" name="矩形 3">
              <a:extLst>
                <a:ext uri="{FF2B5EF4-FFF2-40B4-BE49-F238E27FC236}">
                  <a16:creationId xmlns:a16="http://schemas.microsoft.com/office/drawing/2014/main" xmlns="" id="{2F4773C6-AAB9-311C-6C71-596D002ED8A5}"/>
                </a:ext>
              </a:extLst>
            </p:cNvPr>
            <p:cNvSpPr>
              <a:spLocks noChangeArrowheads="1"/>
            </p:cNvSpPr>
            <p:nvPr/>
          </p:nvSpPr>
          <p:spPr bwMode="auto">
            <a:xfrm>
              <a:off x="875496" y="1448641"/>
              <a:ext cx="1729632" cy="500131"/>
            </a:xfrm>
            <a:prstGeom prst="rect">
              <a:avLst/>
            </a:prstGeom>
            <a:noFill/>
            <a:ln w="9525">
              <a:noFill/>
              <a:miter lim="800000"/>
            </a:ln>
            <a:extLst>
              <a:ext uri="{909E8E84-426E-40DD-AFC4-6F175D3DCCD1}">
                <a14:hiddenFill xmlns:a14="http://schemas.microsoft.com/office/drawing/2010/main">
                  <a:solidFill>
                    <a:srgbClr val="7030A0"/>
                  </a:solidFill>
                </a14:hiddenFill>
              </a:ext>
            </a:extLst>
          </p:spPr>
          <p:txBody>
            <a:bodyPr wrap="square" lIns="68555" tIns="34278" rIns="68555" bIns="34278">
              <a:spAutoFit/>
            </a:bodyPr>
            <a:lstStyle/>
            <a:p>
              <a:pPr algn="ctr">
                <a:spcBef>
                  <a:spcPct val="0"/>
                </a:spcBef>
                <a:buFont typeface="Arial" panose="020B0604020202020204" pitchFamily="34" charset="0"/>
                <a:buNone/>
              </a:pP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4.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Bố</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cục</a:t>
              </a:r>
              <a:endParaRPr lang="zh-CN" altLang="en-US"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endParaRPr>
            </a:p>
          </p:txBody>
        </p:sp>
      </p:grpSp>
      <p:sp>
        <p:nvSpPr>
          <p:cNvPr id="20" name="Hộp Văn bản 19">
            <a:extLst>
              <a:ext uri="{FF2B5EF4-FFF2-40B4-BE49-F238E27FC236}">
                <a16:creationId xmlns:a16="http://schemas.microsoft.com/office/drawing/2014/main" xmlns="" id="{4E0BB4E0-0E67-AFF7-F8E9-E877213BAC00}"/>
              </a:ext>
            </a:extLst>
          </p:cNvPr>
          <p:cNvSpPr txBox="1"/>
          <p:nvPr/>
        </p:nvSpPr>
        <p:spPr>
          <a:xfrm>
            <a:off x="981947" y="2576087"/>
            <a:ext cx="8501266" cy="3415431"/>
          </a:xfrm>
          <a:prstGeom prst="rect">
            <a:avLst/>
          </a:prstGeom>
          <a:ln w="28575">
            <a:solidFill>
              <a:srgbClr val="4CC09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699" b="1" dirty="0">
                <a:solidFill>
                  <a:srgbClr val="00B050"/>
                </a:solidFill>
                <a:latin typeface="Times New Roman" panose="02020603050405020304" pitchFamily="18" charset="0"/>
                <a:cs typeface="Times New Roman" panose="02020603050405020304" pitchFamily="18" charset="0"/>
              </a:rPr>
              <a:t>Cách 1:</a:t>
            </a:r>
            <a:endParaRPr lang="en-US" sz="2699" b="1" dirty="0">
              <a:solidFill>
                <a:srgbClr val="00B050"/>
              </a:solidFill>
              <a:latin typeface="Times New Roman" panose="02020603050405020304" pitchFamily="18" charset="0"/>
              <a:cs typeface="Times New Roman" panose="02020603050405020304" pitchFamily="18" charset="0"/>
            </a:endParaRPr>
          </a:p>
          <a:p>
            <a:pPr algn="just"/>
            <a:r>
              <a:rPr lang="de-DE" sz="2699" b="1" dirty="0">
                <a:solidFill>
                  <a:srgbClr val="FF0000"/>
                </a:solidFill>
                <a:latin typeface="Times New Roman" panose="02020603050405020304" pitchFamily="18" charset="0"/>
                <a:cs typeface="Times New Roman" panose="02020603050405020304" pitchFamily="18" charset="0"/>
              </a:rPr>
              <a:t>Bố cục: đề- thực- luận- kết.</a:t>
            </a:r>
            <a:endParaRPr lang="en-US" sz="2699" b="1" dirty="0">
              <a:solidFill>
                <a:srgbClr val="FF000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de-DE" sz="2699" b="1" dirty="0">
                <a:solidFill>
                  <a:srgbClr val="00B050"/>
                </a:solidFill>
                <a:latin typeface="Times New Roman" panose="02020603050405020304" pitchFamily="18" charset="0"/>
                <a:cs typeface="Times New Roman" panose="02020603050405020304" pitchFamily="18" charset="0"/>
              </a:rPr>
              <a:t>Hai câu đề: </a:t>
            </a:r>
            <a:r>
              <a:rPr lang="de-DE" sz="2699" dirty="0">
                <a:latin typeface="Times New Roman" panose="02020603050405020304" pitchFamily="18" charset="0"/>
                <a:cs typeface="Times New Roman" panose="02020603050405020304" pitchFamily="18" charset="0"/>
              </a:rPr>
              <a:t>Cảm nghĩ của nhà thơ trước lẽ biến thiên của cuộc đời</a:t>
            </a:r>
            <a:endParaRPr lang="en-US" sz="2699"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de-DE" sz="2699" b="1" dirty="0">
                <a:solidFill>
                  <a:srgbClr val="00B050"/>
                </a:solidFill>
                <a:latin typeface="Times New Roman" panose="02020603050405020304" pitchFamily="18" charset="0"/>
                <a:cs typeface="Times New Roman" panose="02020603050405020304" pitchFamily="18" charset="0"/>
              </a:rPr>
              <a:t>Hai câu thực: </a:t>
            </a:r>
            <a:r>
              <a:rPr lang="de-DE" sz="2699" dirty="0">
                <a:latin typeface="Times New Roman" panose="02020603050405020304" pitchFamily="18" charset="0"/>
                <a:cs typeface="Times New Roman" panose="02020603050405020304" pitchFamily="18" charset="0"/>
              </a:rPr>
              <a:t>Xót xa cho kiếp tài hoa bạc mệnh</a:t>
            </a:r>
            <a:endParaRPr lang="en-US" sz="2699"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de-DE" sz="2699" b="1" dirty="0">
                <a:solidFill>
                  <a:srgbClr val="00B050"/>
                </a:solidFill>
                <a:latin typeface="Times New Roman" panose="02020603050405020304" pitchFamily="18" charset="0"/>
                <a:cs typeface="Times New Roman" panose="02020603050405020304" pitchFamily="18" charset="0"/>
              </a:rPr>
              <a:t>Hai câu luận: </a:t>
            </a:r>
            <a:r>
              <a:rPr lang="de-DE" sz="2699" dirty="0">
                <a:latin typeface="Times New Roman" panose="02020603050405020304" pitchFamily="18" charset="0"/>
                <a:cs typeface="Times New Roman" panose="02020603050405020304" pitchFamily="18" charset="0"/>
              </a:rPr>
              <a:t>Từ số phận Tiểu Thanh, tác giả khái quát quy luật tài mệnh tương đố</a:t>
            </a:r>
            <a:endParaRPr lang="en-US" sz="2699"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de-DE" sz="2699" b="1" dirty="0">
                <a:solidFill>
                  <a:srgbClr val="00B050"/>
                </a:solidFill>
                <a:latin typeface="Times New Roman" panose="02020603050405020304" pitchFamily="18" charset="0"/>
                <a:cs typeface="Times New Roman" panose="02020603050405020304" pitchFamily="18" charset="0"/>
              </a:rPr>
              <a:t>Hai câu kết</a:t>
            </a:r>
            <a:r>
              <a:rPr lang="de-DE" sz="2699" b="1" dirty="0">
                <a:latin typeface="Times New Roman" panose="02020603050405020304" pitchFamily="18" charset="0"/>
                <a:cs typeface="Times New Roman" panose="02020603050405020304" pitchFamily="18" charset="0"/>
              </a:rPr>
              <a:t>: </a:t>
            </a:r>
            <a:r>
              <a:rPr lang="de-DE" sz="2699" dirty="0">
                <a:latin typeface="Times New Roman" panose="02020603050405020304" pitchFamily="18" charset="0"/>
                <a:cs typeface="Times New Roman" panose="02020603050405020304" pitchFamily="18" charset="0"/>
              </a:rPr>
              <a:t>Tiếng lòng khao khát tri âm, tri kỉ</a:t>
            </a:r>
            <a:endParaRPr lang="en-US" sz="2699"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98838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9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par>
                                <p:cTn id="16" presetID="16" presetClass="entr" presetSubtype="21" fill="hold" grpId="0" nodeType="withEffect">
                                  <p:stCondLst>
                                    <p:cond delay="90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563560" y="380170"/>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pic>
        <p:nvPicPr>
          <p:cNvPr id="13" name="Hình ảnh 12">
            <a:extLst>
              <a:ext uri="{FF2B5EF4-FFF2-40B4-BE49-F238E27FC236}">
                <a16:creationId xmlns:a16="http://schemas.microsoft.com/office/drawing/2014/main" xmlns="" id="{9D10C537-7A03-4CB9-9B15-1485DC04A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074" y="2925075"/>
            <a:ext cx="3302095" cy="3302095"/>
          </a:xfrm>
          <a:prstGeom prst="rect">
            <a:avLst/>
          </a:prstGeom>
        </p:spPr>
      </p:pic>
      <p:grpSp>
        <p:nvGrpSpPr>
          <p:cNvPr id="15" name="组合 6">
            <a:extLst>
              <a:ext uri="{FF2B5EF4-FFF2-40B4-BE49-F238E27FC236}">
                <a16:creationId xmlns:a16="http://schemas.microsoft.com/office/drawing/2014/main" xmlns="" id="{9F5774F1-C8C0-6611-4C0F-33EF1AB199B3}"/>
              </a:ext>
            </a:extLst>
          </p:cNvPr>
          <p:cNvGrpSpPr/>
          <p:nvPr/>
        </p:nvGrpSpPr>
        <p:grpSpPr>
          <a:xfrm>
            <a:off x="977194" y="668953"/>
            <a:ext cx="4093926" cy="558104"/>
            <a:chOff x="875496" y="1428639"/>
            <a:chExt cx="1757784" cy="558249"/>
          </a:xfrm>
        </p:grpSpPr>
        <p:grpSp>
          <p:nvGrpSpPr>
            <p:cNvPr id="16" name="组合 118">
              <a:extLst>
                <a:ext uri="{FF2B5EF4-FFF2-40B4-BE49-F238E27FC236}">
                  <a16:creationId xmlns:a16="http://schemas.microsoft.com/office/drawing/2014/main" xmlns="" id="{493A5194-74DB-DA0E-7941-D8CCC3BCBD14}"/>
                </a:ext>
              </a:extLst>
            </p:cNvPr>
            <p:cNvGrpSpPr/>
            <p:nvPr/>
          </p:nvGrpSpPr>
          <p:grpSpPr>
            <a:xfrm>
              <a:off x="903025" y="1428639"/>
              <a:ext cx="1730255" cy="558249"/>
              <a:chOff x="1421030" y="5797056"/>
              <a:chExt cx="1552793" cy="304449"/>
            </a:xfrm>
            <a:solidFill>
              <a:srgbClr val="7030A0"/>
            </a:solidFill>
          </p:grpSpPr>
          <p:sp>
            <p:nvSpPr>
              <p:cNvPr id="18" name="圆角矩形 119">
                <a:extLst>
                  <a:ext uri="{FF2B5EF4-FFF2-40B4-BE49-F238E27FC236}">
                    <a16:creationId xmlns:a16="http://schemas.microsoft.com/office/drawing/2014/main" xmlns="" id="{8E9F784D-D8C6-859C-012B-97B88156617D}"/>
                  </a:ext>
                </a:extLst>
              </p:cNvPr>
              <p:cNvSpPr/>
              <p:nvPr/>
            </p:nvSpPr>
            <p:spPr>
              <a:xfrm>
                <a:off x="1782583" y="5797056"/>
                <a:ext cx="829688" cy="304449"/>
              </a:xfrm>
              <a:prstGeom prst="roundRect">
                <a:avLst>
                  <a:gd name="adj" fmla="val 50000"/>
                </a:avLst>
              </a:prstGeom>
              <a:solidFill>
                <a:srgbClr val="86A862"/>
              </a:solidFill>
              <a:ln>
                <a:solidFill>
                  <a:srgbClr val="86A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9" name="直接连接符 120">
                <a:extLst>
                  <a:ext uri="{FF2B5EF4-FFF2-40B4-BE49-F238E27FC236}">
                    <a16:creationId xmlns:a16="http://schemas.microsoft.com/office/drawing/2014/main" xmlns="" id="{F4FBC49F-3972-13B9-23CF-BC035977063C}"/>
                  </a:ext>
                </a:extLst>
              </p:cNvPr>
              <p:cNvCxnSpPr>
                <a:cxnSpLocks/>
              </p:cNvCxnSpPr>
              <p:nvPr/>
            </p:nvCxnSpPr>
            <p:spPr>
              <a:xfrm>
                <a:off x="1421030" y="5970581"/>
                <a:ext cx="1552793" cy="0"/>
              </a:xfrm>
              <a:prstGeom prst="line">
                <a:avLst/>
              </a:prstGeom>
              <a:grpFill/>
              <a:ln>
                <a:solidFill>
                  <a:srgbClr val="86A862"/>
                </a:solidFill>
              </a:ln>
            </p:spPr>
            <p:style>
              <a:lnRef idx="1">
                <a:schemeClr val="accent1"/>
              </a:lnRef>
              <a:fillRef idx="0">
                <a:schemeClr val="accent1"/>
              </a:fillRef>
              <a:effectRef idx="0">
                <a:schemeClr val="accent1"/>
              </a:effectRef>
              <a:fontRef idx="minor">
                <a:schemeClr val="tx1"/>
              </a:fontRef>
            </p:style>
          </p:cxnSp>
        </p:grpSp>
        <p:sp>
          <p:nvSpPr>
            <p:cNvPr id="17" name="矩形 3">
              <a:extLst>
                <a:ext uri="{FF2B5EF4-FFF2-40B4-BE49-F238E27FC236}">
                  <a16:creationId xmlns:a16="http://schemas.microsoft.com/office/drawing/2014/main" xmlns="" id="{2F4773C6-AAB9-311C-6C71-596D002ED8A5}"/>
                </a:ext>
              </a:extLst>
            </p:cNvPr>
            <p:cNvSpPr>
              <a:spLocks noChangeArrowheads="1"/>
            </p:cNvSpPr>
            <p:nvPr/>
          </p:nvSpPr>
          <p:spPr bwMode="auto">
            <a:xfrm>
              <a:off x="875496" y="1448641"/>
              <a:ext cx="1729632" cy="500131"/>
            </a:xfrm>
            <a:prstGeom prst="rect">
              <a:avLst/>
            </a:prstGeom>
            <a:noFill/>
            <a:ln w="9525">
              <a:noFill/>
              <a:miter lim="800000"/>
            </a:ln>
            <a:extLst>
              <a:ext uri="{909E8E84-426E-40DD-AFC4-6F175D3DCCD1}">
                <a14:hiddenFill xmlns:a14="http://schemas.microsoft.com/office/drawing/2010/main">
                  <a:solidFill>
                    <a:srgbClr val="7030A0"/>
                  </a:solidFill>
                </a14:hiddenFill>
              </a:ext>
            </a:extLst>
          </p:spPr>
          <p:txBody>
            <a:bodyPr wrap="square" lIns="68555" tIns="34278" rIns="68555" bIns="34278">
              <a:spAutoFit/>
            </a:bodyPr>
            <a:lstStyle/>
            <a:p>
              <a:pPr algn="ctr">
                <a:spcBef>
                  <a:spcPct val="0"/>
                </a:spcBef>
                <a:buFont typeface="Arial" panose="020B0604020202020204" pitchFamily="34" charset="0"/>
                <a:buNone/>
              </a:pP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4.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Bố</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cục</a:t>
              </a:r>
              <a:endParaRPr lang="zh-CN" altLang="en-US"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endParaRPr>
            </a:p>
          </p:txBody>
        </p:sp>
      </p:grpSp>
      <p:sp>
        <p:nvSpPr>
          <p:cNvPr id="20" name="Hộp Văn bản 19">
            <a:extLst>
              <a:ext uri="{FF2B5EF4-FFF2-40B4-BE49-F238E27FC236}">
                <a16:creationId xmlns:a16="http://schemas.microsoft.com/office/drawing/2014/main" xmlns="" id="{4E0BB4E0-0E67-AFF7-F8E9-E877213BAC00}"/>
              </a:ext>
            </a:extLst>
          </p:cNvPr>
          <p:cNvSpPr txBox="1"/>
          <p:nvPr/>
        </p:nvSpPr>
        <p:spPr>
          <a:xfrm>
            <a:off x="1041310" y="1797726"/>
            <a:ext cx="8361352" cy="2961742"/>
          </a:xfrm>
          <a:prstGeom prst="roundRect">
            <a:avLst/>
          </a:prstGeom>
          <a:ln w="28575">
            <a:solidFill>
              <a:srgbClr val="4CC09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dirty="0">
                <a:solidFill>
                  <a:srgbClr val="0070C0"/>
                </a:solidFill>
                <a:latin typeface="Times New Roman" panose="02020603050405020304" pitchFamily="18" charset="0"/>
                <a:cs typeface="Times New Roman" panose="02020603050405020304" pitchFamily="18" charset="0"/>
              </a:rPr>
              <a:t>Cách 2:</a:t>
            </a:r>
            <a:endParaRPr lang="en-US" sz="2799" b="1" dirty="0">
              <a:solidFill>
                <a:srgbClr val="0070C0"/>
              </a:solidFill>
              <a:latin typeface="Times New Roman" panose="02020603050405020304" pitchFamily="18" charset="0"/>
              <a:cs typeface="Times New Roman" panose="02020603050405020304" pitchFamily="18" charset="0"/>
            </a:endParaRPr>
          </a:p>
          <a:p>
            <a:pPr algn="just"/>
            <a:r>
              <a:rPr lang="en-US" sz="2799" b="1" dirty="0" err="1">
                <a:solidFill>
                  <a:srgbClr val="FF0000"/>
                </a:solidFill>
                <a:latin typeface="Times New Roman" panose="02020603050405020304" pitchFamily="18" charset="0"/>
                <a:cs typeface="Times New Roman" panose="02020603050405020304" pitchFamily="18" charset="0"/>
              </a:rPr>
              <a:t>Bố</a:t>
            </a:r>
            <a:r>
              <a:rPr lang="en-US" sz="2799" b="1" dirty="0">
                <a:solidFill>
                  <a:srgbClr val="FF0000"/>
                </a:solidFill>
                <a:latin typeface="Times New Roman" panose="02020603050405020304" pitchFamily="18" charset="0"/>
                <a:cs typeface="Times New Roman" panose="02020603050405020304" pitchFamily="18" charset="0"/>
              </a:rPr>
              <a:t> </a:t>
            </a:r>
            <a:r>
              <a:rPr lang="en-US" sz="2799" b="1" dirty="0" err="1">
                <a:solidFill>
                  <a:srgbClr val="FF0000"/>
                </a:solidFill>
                <a:latin typeface="Times New Roman" panose="02020603050405020304" pitchFamily="18" charset="0"/>
                <a:cs typeface="Times New Roman" panose="02020603050405020304" pitchFamily="18" charset="0"/>
              </a:rPr>
              <a:t>cục</a:t>
            </a:r>
            <a:r>
              <a:rPr lang="en-US" sz="2799" b="1" dirty="0">
                <a:solidFill>
                  <a:srgbClr val="FF0000"/>
                </a:solidFill>
                <a:latin typeface="Times New Roman" panose="02020603050405020304" pitchFamily="18" charset="0"/>
                <a:cs typeface="Times New Roman" panose="02020603050405020304" pitchFamily="18" charset="0"/>
              </a:rPr>
              <a:t>: 2 </a:t>
            </a:r>
            <a:r>
              <a:rPr lang="en-US" sz="2799" b="1" dirty="0" err="1">
                <a:solidFill>
                  <a:srgbClr val="FF0000"/>
                </a:solidFill>
                <a:latin typeface="Times New Roman" panose="02020603050405020304" pitchFamily="18" charset="0"/>
                <a:cs typeface="Times New Roman" panose="02020603050405020304" pitchFamily="18" charset="0"/>
              </a:rPr>
              <a:t>phần</a:t>
            </a:r>
            <a:endParaRPr lang="en-US" sz="2799" b="1" dirty="0">
              <a:solidFill>
                <a:srgbClr val="FF0000"/>
              </a:solidFill>
              <a:latin typeface="Times New Roman" panose="02020603050405020304" pitchFamily="18" charset="0"/>
              <a:cs typeface="Times New Roman" panose="02020603050405020304" pitchFamily="18" charset="0"/>
            </a:endParaRPr>
          </a:p>
          <a:p>
            <a:pPr algn="just"/>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Bốn</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câu</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đầu</a:t>
            </a:r>
            <a:r>
              <a:rPr lang="en-US" sz="2799" b="1" dirty="0">
                <a:solidFill>
                  <a:srgbClr val="0070C0"/>
                </a:solidFill>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Nỗi</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xót</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thương</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cho</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phận</a:t>
            </a:r>
            <a:r>
              <a:rPr lang="en-US" sz="2799" dirty="0">
                <a:latin typeface="Times New Roman" panose="02020603050405020304" pitchFamily="18" charset="0"/>
                <a:cs typeface="Times New Roman" panose="02020603050405020304" pitchFamily="18" charset="0"/>
              </a:rPr>
              <a:t> bi </a:t>
            </a:r>
            <a:r>
              <a:rPr lang="en-US" sz="2799" dirty="0" err="1">
                <a:latin typeface="Times New Roman" panose="02020603050405020304" pitchFamily="18" charset="0"/>
                <a:cs typeface="Times New Roman" panose="02020603050405020304" pitchFamily="18" charset="0"/>
              </a:rPr>
              <a:t>thương</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uất</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hận</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của</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Tiểu</a:t>
            </a:r>
            <a:r>
              <a:rPr lang="en-US" sz="2799" dirty="0">
                <a:latin typeface="Times New Roman" panose="02020603050405020304" pitchFamily="18" charset="0"/>
                <a:cs typeface="Times New Roman" panose="02020603050405020304" pitchFamily="18" charset="0"/>
              </a:rPr>
              <a:t> Thanh.</a:t>
            </a:r>
          </a:p>
          <a:p>
            <a:pPr algn="just"/>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Bốn</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câu</a:t>
            </a:r>
            <a:r>
              <a:rPr lang="en-US" sz="2799" b="1" dirty="0">
                <a:solidFill>
                  <a:srgbClr val="0070C0"/>
                </a:solidFill>
                <a:latin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cs typeface="Times New Roman" panose="02020603050405020304" pitchFamily="18" charset="0"/>
              </a:rPr>
              <a:t>sau</a:t>
            </a:r>
            <a:r>
              <a:rPr lang="en-US" sz="2799" b="1" dirty="0">
                <a:solidFill>
                  <a:srgbClr val="0070C0"/>
                </a:solidFill>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Niềm</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suy</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tư</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mối</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đồng</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cảm</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với</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Tiểu</a:t>
            </a:r>
            <a:r>
              <a:rPr lang="en-US" sz="2799" dirty="0">
                <a:latin typeface="Times New Roman" panose="02020603050405020304" pitchFamily="18" charset="0"/>
                <a:cs typeface="Times New Roman" panose="02020603050405020304" pitchFamily="18" charset="0"/>
              </a:rPr>
              <a:t> Thanh </a:t>
            </a:r>
            <a:r>
              <a:rPr lang="en-US" sz="2799" dirty="0" err="1">
                <a:latin typeface="Times New Roman" panose="02020603050405020304" pitchFamily="18" charset="0"/>
                <a:cs typeface="Times New Roman" panose="02020603050405020304" pitchFamily="18" charset="0"/>
              </a:rPr>
              <a:t>và</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niềm</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tự</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thương</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của</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Nguyễn</a:t>
            </a:r>
            <a:r>
              <a:rPr lang="en-US" sz="2799" dirty="0">
                <a:latin typeface="Times New Roman" panose="02020603050405020304" pitchFamily="18" charset="0"/>
                <a:cs typeface="Times New Roman" panose="02020603050405020304" pitchFamily="18" charset="0"/>
              </a:rPr>
              <a:t> Du.</a:t>
            </a:r>
          </a:p>
        </p:txBody>
      </p:sp>
    </p:spTree>
    <p:extLst>
      <p:ext uri="{BB962C8B-B14F-4D97-AF65-F5344CB8AC3E}">
        <p14:creationId xmlns:p14="http://schemas.microsoft.com/office/powerpoint/2010/main" val="29970234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90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578970" y="549390"/>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288731" y="2721838"/>
            <a:ext cx="4112757" cy="3531524"/>
          </a:xfrm>
          <a:prstGeom prst="rect">
            <a:avLst/>
          </a:prstGeom>
          <a:effectLst>
            <a:outerShdw blurRad="76200" dir="13500000" sy="23000" kx="1200000" algn="br" rotWithShape="0">
              <a:prstClr val="black">
                <a:alpha val="20000"/>
              </a:prstClr>
            </a:outerShdw>
          </a:effectLst>
        </p:spPr>
      </p:pic>
      <p:grpSp>
        <p:nvGrpSpPr>
          <p:cNvPr id="7" name="组合 6"/>
          <p:cNvGrpSpPr/>
          <p:nvPr/>
        </p:nvGrpSpPr>
        <p:grpSpPr>
          <a:xfrm>
            <a:off x="3965966" y="1315402"/>
            <a:ext cx="4247367" cy="528008"/>
            <a:chOff x="824214" y="1506066"/>
            <a:chExt cx="2074874" cy="528146"/>
          </a:xfrm>
          <a:solidFill>
            <a:srgbClr val="D75447"/>
          </a:solidFill>
        </p:grpSpPr>
        <p:grpSp>
          <p:nvGrpSpPr>
            <p:cNvPr id="119" name="组合 118"/>
            <p:cNvGrpSpPr/>
            <p:nvPr/>
          </p:nvGrpSpPr>
          <p:grpSpPr>
            <a:xfrm>
              <a:off x="824214" y="1506066"/>
              <a:ext cx="2074874" cy="528146"/>
              <a:chOff x="1350302" y="5839284"/>
              <a:chExt cx="1862066" cy="288032"/>
            </a:xfrm>
            <a:grpFill/>
          </p:grpSpPr>
          <p:sp>
            <p:nvSpPr>
              <p:cNvPr id="120" name="圆角矩形 119"/>
              <p:cNvSpPr/>
              <p:nvPr/>
            </p:nvSpPr>
            <p:spPr>
              <a:xfrm>
                <a:off x="1699402" y="5839284"/>
                <a:ext cx="1109858" cy="288032"/>
              </a:xfrm>
              <a:prstGeom prst="roundRect">
                <a:avLst>
                  <a:gd name="adj" fmla="val 50000"/>
                </a:avLst>
              </a:prstGeom>
              <a:grpFill/>
              <a:ln>
                <a:solidFill>
                  <a:srgbClr val="D75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21" name="直接连接符 120"/>
              <p:cNvCxnSpPr>
                <a:cxnSpLocks/>
              </p:cNvCxnSpPr>
              <p:nvPr/>
            </p:nvCxnSpPr>
            <p:spPr>
              <a:xfrm>
                <a:off x="1350302" y="5982850"/>
                <a:ext cx="1862066" cy="0"/>
              </a:xfrm>
              <a:prstGeom prst="line">
                <a:avLst/>
              </a:prstGeom>
              <a:grpFill/>
              <a:ln>
                <a:solidFill>
                  <a:srgbClr val="D75447"/>
                </a:solidFill>
              </a:ln>
            </p:spPr>
            <p:style>
              <a:lnRef idx="1">
                <a:schemeClr val="accent1"/>
              </a:lnRef>
              <a:fillRef idx="0">
                <a:schemeClr val="accent1"/>
              </a:fillRef>
              <a:effectRef idx="0">
                <a:schemeClr val="accent1"/>
              </a:effectRef>
              <a:fontRef idx="minor">
                <a:schemeClr val="tx1"/>
              </a:fontRef>
            </p:style>
          </p:cxnSp>
        </p:grpSp>
        <p:sp>
          <p:nvSpPr>
            <p:cNvPr id="122" name="矩形 3"/>
            <p:cNvSpPr>
              <a:spLocks noChangeArrowheads="1"/>
            </p:cNvSpPr>
            <p:nvPr/>
          </p:nvSpPr>
          <p:spPr bwMode="auto">
            <a:xfrm>
              <a:off x="957095" y="1506066"/>
              <a:ext cx="1729632" cy="500131"/>
            </a:xfrm>
            <a:prstGeom prst="rect">
              <a:avLst/>
            </a:prstGeom>
            <a:noFill/>
            <a:ln w="9525">
              <a:noFill/>
              <a:miter lim="800000"/>
            </a:ln>
          </p:spPr>
          <p:txBody>
            <a:bodyPr wrap="square" lIns="68555" tIns="34278" rIns="68555" bIns="34278">
              <a:spAutoFit/>
            </a:bodyPr>
            <a:lstStyle/>
            <a:p>
              <a:pPr algn="ctr">
                <a:spcBef>
                  <a:spcPct val="0"/>
                </a:spcBef>
                <a:buFont typeface="Arial" panose="020B0604020202020204" pitchFamily="34" charset="0"/>
                <a:buNone/>
              </a:pP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Nhiệm</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vụ</a:t>
              </a:r>
              <a:endPar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endParaRPr>
            </a:p>
          </p:txBody>
        </p:sp>
      </p:grpSp>
      <p:sp>
        <p:nvSpPr>
          <p:cNvPr id="5" name="Hộp Văn bản 4">
            <a:extLst>
              <a:ext uri="{FF2B5EF4-FFF2-40B4-BE49-F238E27FC236}">
                <a16:creationId xmlns:a16="http://schemas.microsoft.com/office/drawing/2014/main" xmlns="" id="{C3F25B86-A25E-779C-20FF-1493289FB220}"/>
              </a:ext>
            </a:extLst>
          </p:cNvPr>
          <p:cNvSpPr txBox="1"/>
          <p:nvPr/>
        </p:nvSpPr>
        <p:spPr>
          <a:xfrm>
            <a:off x="733061" y="546347"/>
            <a:ext cx="6168236" cy="629817"/>
          </a:xfrm>
          <a:prstGeom prst="rect">
            <a:avLst/>
          </a:prstGeom>
          <a:noFill/>
        </p:spPr>
        <p:txBody>
          <a:bodyPr wrap="square">
            <a:spAutoFit/>
          </a:bodyPr>
          <a:lstStyle/>
          <a:p>
            <a:pPr marR="91413">
              <a:lnSpc>
                <a:spcPct val="130000"/>
              </a:lnSpc>
            </a:pPr>
            <a:r>
              <a:rPr lang="en-US" sz="2999" b="1" dirty="0" smtClean="0">
                <a:solidFill>
                  <a:srgbClr val="4CC090"/>
                </a:solidFill>
                <a:latin typeface="Times New Roman" panose="02020603050405020304" pitchFamily="18" charset="0"/>
                <a:ea typeface="Calibri" panose="020F0502020204030204" pitchFamily="34" charset="0"/>
                <a:cs typeface="Times New Roman" panose="02020603050405020304" pitchFamily="18" charset="0"/>
              </a:rPr>
              <a:t>II. ĐỌC- HIỂU VĂN BẢN</a:t>
            </a:r>
            <a:endParaRPr lang="en-US" sz="2999" dirty="0">
              <a:solidFill>
                <a:srgbClr val="4CC09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90823FF4-6D1E-AF4C-B900-E1C645916BD1}"/>
              </a:ext>
            </a:extLst>
          </p:cNvPr>
          <p:cNvSpPr txBox="1"/>
          <p:nvPr/>
        </p:nvSpPr>
        <p:spPr>
          <a:xfrm>
            <a:off x="1416699" y="2290479"/>
            <a:ext cx="5273514" cy="578731"/>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r>
              <a:rPr lang="de-DE" sz="2799" b="1" dirty="0">
                <a:solidFill>
                  <a:srgbClr val="0070C0"/>
                </a:solidFill>
                <a:latin typeface="Times New Roman" panose="02020603050405020304" pitchFamily="18" charset="0"/>
                <a:cs typeface="Times New Roman" panose="02020603050405020304" pitchFamily="18" charset="0"/>
              </a:rPr>
              <a:t>Nhóm 1</a:t>
            </a:r>
            <a:r>
              <a:rPr lang="de-DE" sz="2799" dirty="0">
                <a:solidFill>
                  <a:srgbClr val="0070C0"/>
                </a:solidFill>
                <a:latin typeface="Times New Roman" panose="02020603050405020304" pitchFamily="18" charset="0"/>
                <a:cs typeface="Times New Roman" panose="02020603050405020304" pitchFamily="18" charset="0"/>
              </a:rPr>
              <a:t>: </a:t>
            </a:r>
            <a:r>
              <a:rPr lang="de-DE" sz="2799" dirty="0">
                <a:latin typeface="Times New Roman" panose="02020603050405020304" pitchFamily="18" charset="0"/>
                <a:cs typeface="Times New Roman" panose="02020603050405020304" pitchFamily="18" charset="0"/>
              </a:rPr>
              <a:t>Tìm hiểu 2 câu đề</a:t>
            </a:r>
            <a:endParaRPr lang="en-US" sz="2799"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xmlns="" id="{4873E31F-6DBF-D8C2-6826-8F01E658F678}"/>
              </a:ext>
            </a:extLst>
          </p:cNvPr>
          <p:cNvSpPr txBox="1"/>
          <p:nvPr/>
        </p:nvSpPr>
        <p:spPr>
          <a:xfrm>
            <a:off x="1407995" y="3088001"/>
            <a:ext cx="5282219" cy="578731"/>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r>
              <a:rPr lang="de-DE" sz="2799" b="1" dirty="0">
                <a:solidFill>
                  <a:srgbClr val="0070C0"/>
                </a:solidFill>
                <a:latin typeface="Times New Roman" panose="02020603050405020304" pitchFamily="18" charset="0"/>
                <a:cs typeface="Times New Roman" panose="02020603050405020304" pitchFamily="18" charset="0"/>
              </a:rPr>
              <a:t>Nhóm 2:</a:t>
            </a:r>
            <a:r>
              <a:rPr lang="de-DE" sz="2799" dirty="0">
                <a:solidFill>
                  <a:srgbClr val="0070C0"/>
                </a:solidFill>
                <a:latin typeface="Times New Roman" panose="02020603050405020304" pitchFamily="18" charset="0"/>
                <a:cs typeface="Times New Roman" panose="02020603050405020304" pitchFamily="18" charset="0"/>
              </a:rPr>
              <a:t> </a:t>
            </a:r>
            <a:r>
              <a:rPr lang="de-DE" sz="2799" dirty="0">
                <a:latin typeface="Times New Roman" panose="02020603050405020304" pitchFamily="18" charset="0"/>
                <a:cs typeface="Times New Roman" panose="02020603050405020304" pitchFamily="18" charset="0"/>
              </a:rPr>
              <a:t>Tìm hiểu 2 câu thực</a:t>
            </a:r>
            <a:endParaRPr lang="en-US" sz="2799"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6981FCA7-50BC-A140-EDF4-63D9D0789041}"/>
              </a:ext>
            </a:extLst>
          </p:cNvPr>
          <p:cNvSpPr txBox="1"/>
          <p:nvPr/>
        </p:nvSpPr>
        <p:spPr>
          <a:xfrm>
            <a:off x="1425954" y="3885708"/>
            <a:ext cx="5264259" cy="578731"/>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r>
              <a:rPr lang="de-DE" sz="2799" b="1" dirty="0">
                <a:solidFill>
                  <a:srgbClr val="0070C0"/>
                </a:solidFill>
                <a:latin typeface="Times New Roman" panose="02020603050405020304" pitchFamily="18" charset="0"/>
                <a:cs typeface="Times New Roman" panose="02020603050405020304" pitchFamily="18" charset="0"/>
              </a:rPr>
              <a:t>Nhóm 3</a:t>
            </a:r>
            <a:r>
              <a:rPr lang="de-DE" sz="2799" dirty="0">
                <a:solidFill>
                  <a:srgbClr val="0070C0"/>
                </a:solidFill>
                <a:latin typeface="Times New Roman" panose="02020603050405020304" pitchFamily="18" charset="0"/>
                <a:cs typeface="Times New Roman" panose="02020603050405020304" pitchFamily="18" charset="0"/>
              </a:rPr>
              <a:t>: </a:t>
            </a:r>
            <a:r>
              <a:rPr lang="de-DE" sz="2799" dirty="0">
                <a:latin typeface="Times New Roman" panose="02020603050405020304" pitchFamily="18" charset="0"/>
                <a:cs typeface="Times New Roman" panose="02020603050405020304" pitchFamily="18" charset="0"/>
              </a:rPr>
              <a:t>Tìm hiểu 2 câu luận</a:t>
            </a:r>
            <a:endParaRPr lang="en-US" sz="2799" dirty="0">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xmlns="" id="{0D771879-6D7D-0934-BA87-1BCE3924BB77}"/>
              </a:ext>
            </a:extLst>
          </p:cNvPr>
          <p:cNvSpPr txBox="1"/>
          <p:nvPr/>
        </p:nvSpPr>
        <p:spPr>
          <a:xfrm>
            <a:off x="1407995" y="4699863"/>
            <a:ext cx="5282219" cy="578731"/>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r>
              <a:rPr lang="de-DE" sz="2799" b="1" dirty="0">
                <a:solidFill>
                  <a:srgbClr val="0070C0"/>
                </a:solidFill>
                <a:latin typeface="Times New Roman" panose="02020603050405020304" pitchFamily="18" charset="0"/>
                <a:cs typeface="Times New Roman" panose="02020603050405020304" pitchFamily="18" charset="0"/>
              </a:rPr>
              <a:t>Nhóm 4</a:t>
            </a:r>
            <a:r>
              <a:rPr lang="de-DE" sz="2799" dirty="0">
                <a:solidFill>
                  <a:srgbClr val="0070C0"/>
                </a:solidFill>
                <a:latin typeface="Times New Roman" panose="02020603050405020304" pitchFamily="18" charset="0"/>
                <a:cs typeface="Times New Roman" panose="02020603050405020304" pitchFamily="18" charset="0"/>
              </a:rPr>
              <a:t>: </a:t>
            </a:r>
            <a:r>
              <a:rPr lang="de-DE" sz="2799" dirty="0">
                <a:latin typeface="Times New Roman" panose="02020603050405020304" pitchFamily="18" charset="0"/>
                <a:cs typeface="Times New Roman" panose="02020603050405020304" pitchFamily="18" charset="0"/>
              </a:rPr>
              <a:t>Tìm hiểu hai câu kết</a:t>
            </a:r>
            <a:endParaRPr lang="en-US" sz="2799"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2746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6" presetClass="entr" presetSubtype="21" fill="hold" grpId="0" nodeType="withEffect">
                                  <p:stCondLst>
                                    <p:cond delay="90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90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90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90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213255" y="189483"/>
            <a:ext cx="11713875" cy="6379263"/>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grpSp>
        <p:nvGrpSpPr>
          <p:cNvPr id="7" name="组合 6"/>
          <p:cNvGrpSpPr/>
          <p:nvPr/>
        </p:nvGrpSpPr>
        <p:grpSpPr>
          <a:xfrm>
            <a:off x="480838" y="996238"/>
            <a:ext cx="3023549" cy="500007"/>
            <a:chOff x="824214" y="1506060"/>
            <a:chExt cx="2074874" cy="500137"/>
          </a:xfrm>
          <a:solidFill>
            <a:srgbClr val="D75447"/>
          </a:solidFill>
        </p:grpSpPr>
        <p:grpSp>
          <p:nvGrpSpPr>
            <p:cNvPr id="119" name="组合 118"/>
            <p:cNvGrpSpPr/>
            <p:nvPr/>
          </p:nvGrpSpPr>
          <p:grpSpPr>
            <a:xfrm>
              <a:off x="824214" y="1506060"/>
              <a:ext cx="2074874" cy="500130"/>
              <a:chOff x="1350302" y="5839279"/>
              <a:chExt cx="1862066" cy="272753"/>
            </a:xfrm>
            <a:grpFill/>
          </p:grpSpPr>
          <p:sp>
            <p:nvSpPr>
              <p:cNvPr id="120" name="圆角矩形 119"/>
              <p:cNvSpPr/>
              <p:nvPr/>
            </p:nvSpPr>
            <p:spPr>
              <a:xfrm>
                <a:off x="1883693" y="5839279"/>
                <a:ext cx="723955" cy="272753"/>
              </a:xfrm>
              <a:prstGeom prst="roundRect">
                <a:avLst>
                  <a:gd name="adj" fmla="val 50000"/>
                </a:avLst>
              </a:prstGeom>
              <a:grpFill/>
              <a:ln>
                <a:solidFill>
                  <a:srgbClr val="D75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21" name="直接连接符 120"/>
              <p:cNvCxnSpPr>
                <a:cxnSpLocks/>
              </p:cNvCxnSpPr>
              <p:nvPr/>
            </p:nvCxnSpPr>
            <p:spPr>
              <a:xfrm>
                <a:off x="1350302" y="5982850"/>
                <a:ext cx="1862066" cy="0"/>
              </a:xfrm>
              <a:prstGeom prst="line">
                <a:avLst/>
              </a:prstGeom>
              <a:grpFill/>
              <a:ln>
                <a:solidFill>
                  <a:srgbClr val="D75447"/>
                </a:solidFill>
              </a:ln>
            </p:spPr>
            <p:style>
              <a:lnRef idx="1">
                <a:schemeClr val="accent1"/>
              </a:lnRef>
              <a:fillRef idx="0">
                <a:schemeClr val="accent1"/>
              </a:fillRef>
              <a:effectRef idx="0">
                <a:schemeClr val="accent1"/>
              </a:effectRef>
              <a:fontRef idx="minor">
                <a:schemeClr val="tx1"/>
              </a:fontRef>
            </p:style>
          </p:cxnSp>
        </p:grpSp>
        <p:sp>
          <p:nvSpPr>
            <p:cNvPr id="122" name="矩形 3"/>
            <p:cNvSpPr>
              <a:spLocks noChangeArrowheads="1"/>
            </p:cNvSpPr>
            <p:nvPr/>
          </p:nvSpPr>
          <p:spPr bwMode="auto">
            <a:xfrm>
              <a:off x="957095" y="1506066"/>
              <a:ext cx="1729632" cy="500131"/>
            </a:xfrm>
            <a:prstGeom prst="rect">
              <a:avLst/>
            </a:prstGeom>
            <a:noFill/>
            <a:ln w="9525">
              <a:noFill/>
              <a:miter lim="800000"/>
            </a:ln>
          </p:spPr>
          <p:txBody>
            <a:bodyPr wrap="square" lIns="68555" tIns="34278" rIns="68555" bIns="34278">
              <a:spAutoFit/>
            </a:bodyPr>
            <a:lstStyle/>
            <a:p>
              <a:pPr algn="ctr">
                <a:spcBef>
                  <a:spcPct val="0"/>
                </a:spcBef>
                <a:buFont typeface="Arial" panose="020B0604020202020204" pitchFamily="34" charset="0"/>
                <a:buNone/>
              </a:pP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Câu</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1</a:t>
              </a:r>
            </a:p>
          </p:txBody>
        </p:sp>
      </p:grpSp>
      <p:sp>
        <p:nvSpPr>
          <p:cNvPr id="5" name="Hộp Văn bản 4">
            <a:extLst>
              <a:ext uri="{FF2B5EF4-FFF2-40B4-BE49-F238E27FC236}">
                <a16:creationId xmlns:a16="http://schemas.microsoft.com/office/drawing/2014/main" xmlns="" id="{C3F25B86-A25E-779C-20FF-1493289FB220}"/>
              </a:ext>
            </a:extLst>
          </p:cNvPr>
          <p:cNvSpPr txBox="1"/>
          <p:nvPr/>
        </p:nvSpPr>
        <p:spPr>
          <a:xfrm>
            <a:off x="192881" y="274282"/>
            <a:ext cx="12188826" cy="523084"/>
          </a:xfrm>
          <a:prstGeom prst="rect">
            <a:avLst/>
          </a:prstGeom>
          <a:noFill/>
        </p:spPr>
        <p:txBody>
          <a:bodyPr wrap="square">
            <a:spAutoFit/>
          </a:bodyPr>
          <a:lstStyle/>
          <a:p>
            <a:pPr marR="91413"/>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1.Hai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câu</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de-DE"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Cảm nghĩ của nhà thơ trước lẽ biến thiên của cuộc đời</a:t>
            </a:r>
            <a:endParaRPr lang="en-US" sz="2799"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90823FF4-6D1E-AF4C-B900-E1C645916BD1}"/>
              </a:ext>
            </a:extLst>
          </p:cNvPr>
          <p:cNvSpPr txBox="1"/>
          <p:nvPr/>
        </p:nvSpPr>
        <p:spPr>
          <a:xfrm>
            <a:off x="890333" y="1695117"/>
            <a:ext cx="10186219" cy="2008538"/>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Cảnh vật hoang tàn, hoang phế của Tây Hồ</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Câu thơ có sự đối lập giữa quá khứ và hiện tại. Quá khứ tươi dẹp tốt tươi, hiện tại là gò hoang tàn tạ, thê lương, cô quạnh. Bao trùm lên cảnh vật là màu sắc tang thương, tàn tạ.</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Hình ảnh 15">
            <a:extLst>
              <a:ext uri="{FF2B5EF4-FFF2-40B4-BE49-F238E27FC236}">
                <a16:creationId xmlns:a16="http://schemas.microsoft.com/office/drawing/2014/main" xmlns="" id="{96CBC086-C0B3-D29D-A3B2-7F85CAE7A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6646" y="4896464"/>
            <a:ext cx="4503030" cy="2584195"/>
          </a:xfrm>
          <a:prstGeom prst="rect">
            <a:avLst/>
          </a:prstGeom>
        </p:spPr>
      </p:pic>
      <p:sp>
        <p:nvSpPr>
          <p:cNvPr id="18" name="Hộp Văn bản 17">
            <a:extLst>
              <a:ext uri="{FF2B5EF4-FFF2-40B4-BE49-F238E27FC236}">
                <a16:creationId xmlns:a16="http://schemas.microsoft.com/office/drawing/2014/main" xmlns="" id="{DEB0D1DD-0B2A-BB82-CA5E-E0A7DA876D80}"/>
              </a:ext>
            </a:extLst>
          </p:cNvPr>
          <p:cNvSpPr txBox="1"/>
          <p:nvPr/>
        </p:nvSpPr>
        <p:spPr>
          <a:xfrm>
            <a:off x="660400" y="3902527"/>
            <a:ext cx="10858500" cy="1815409"/>
          </a:xfrm>
          <a:prstGeom prst="rect">
            <a:avLst/>
          </a:prstGeom>
          <a:noFill/>
        </p:spPr>
        <p:txBody>
          <a:bodyPr wrap="square">
            <a:spAutoFit/>
          </a:bodyPr>
          <a:lstStyle/>
          <a:p>
            <a:pPr algn="just"/>
            <a:r>
              <a:rPr lang="en-US" sz="2799" dirty="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de-DE" sz="2799"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Chứa đựng sự xót xa, thương cảm cho cái đẹp bị tàn phá, vùi dập, huỷ hoại phũ phàng. Câu thơ gợi nỗi buồn thương nhân tình thế thái, sự tàn phá của thời gian. Đây là cảm xúc mang tính nhân văn khá phổ biến trong VHTĐ (thơ Nguyễn Trãi, Bà huyện Thanh Quan,...)</a:t>
            </a:r>
            <a:endParaRPr lang="en-US" sz="2799"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22394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par>
                                <p:cTn id="18" presetID="16" presetClass="entr" presetSubtype="21" fill="hold" grpId="0" nodeType="withEffect">
                                  <p:stCondLst>
                                    <p:cond delay="90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192882" y="204455"/>
            <a:ext cx="11713875" cy="6379263"/>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grpSp>
        <p:nvGrpSpPr>
          <p:cNvPr id="7" name="组合 6"/>
          <p:cNvGrpSpPr/>
          <p:nvPr/>
        </p:nvGrpSpPr>
        <p:grpSpPr>
          <a:xfrm>
            <a:off x="480838" y="1145059"/>
            <a:ext cx="3023549" cy="500007"/>
            <a:chOff x="824214" y="1506060"/>
            <a:chExt cx="2074874" cy="500137"/>
          </a:xfrm>
          <a:solidFill>
            <a:srgbClr val="D75447"/>
          </a:solidFill>
        </p:grpSpPr>
        <p:grpSp>
          <p:nvGrpSpPr>
            <p:cNvPr id="119" name="组合 118"/>
            <p:cNvGrpSpPr/>
            <p:nvPr/>
          </p:nvGrpSpPr>
          <p:grpSpPr>
            <a:xfrm>
              <a:off x="824214" y="1506060"/>
              <a:ext cx="2074874" cy="500130"/>
              <a:chOff x="1350302" y="5839279"/>
              <a:chExt cx="1862066" cy="272753"/>
            </a:xfrm>
            <a:grpFill/>
          </p:grpSpPr>
          <p:sp>
            <p:nvSpPr>
              <p:cNvPr id="120" name="圆角矩形 119"/>
              <p:cNvSpPr/>
              <p:nvPr/>
            </p:nvSpPr>
            <p:spPr>
              <a:xfrm>
                <a:off x="1883693" y="5839279"/>
                <a:ext cx="723955" cy="272753"/>
              </a:xfrm>
              <a:prstGeom prst="roundRect">
                <a:avLst>
                  <a:gd name="adj" fmla="val 50000"/>
                </a:avLst>
              </a:prstGeom>
              <a:grpFill/>
              <a:ln>
                <a:solidFill>
                  <a:srgbClr val="D75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21" name="直接连接符 120"/>
              <p:cNvCxnSpPr>
                <a:cxnSpLocks/>
              </p:cNvCxnSpPr>
              <p:nvPr/>
            </p:nvCxnSpPr>
            <p:spPr>
              <a:xfrm>
                <a:off x="1350302" y="5982850"/>
                <a:ext cx="1862066" cy="0"/>
              </a:xfrm>
              <a:prstGeom prst="line">
                <a:avLst/>
              </a:prstGeom>
              <a:grpFill/>
              <a:ln>
                <a:solidFill>
                  <a:srgbClr val="D75447"/>
                </a:solidFill>
              </a:ln>
            </p:spPr>
            <p:style>
              <a:lnRef idx="1">
                <a:schemeClr val="accent1"/>
              </a:lnRef>
              <a:fillRef idx="0">
                <a:schemeClr val="accent1"/>
              </a:fillRef>
              <a:effectRef idx="0">
                <a:schemeClr val="accent1"/>
              </a:effectRef>
              <a:fontRef idx="minor">
                <a:schemeClr val="tx1"/>
              </a:fontRef>
            </p:style>
          </p:cxnSp>
        </p:grpSp>
        <p:sp>
          <p:nvSpPr>
            <p:cNvPr id="122" name="矩形 3"/>
            <p:cNvSpPr>
              <a:spLocks noChangeArrowheads="1"/>
            </p:cNvSpPr>
            <p:nvPr/>
          </p:nvSpPr>
          <p:spPr bwMode="auto">
            <a:xfrm>
              <a:off x="957095" y="1506066"/>
              <a:ext cx="1729632" cy="500131"/>
            </a:xfrm>
            <a:prstGeom prst="rect">
              <a:avLst/>
            </a:prstGeom>
            <a:noFill/>
            <a:ln w="9525">
              <a:noFill/>
              <a:miter lim="800000"/>
            </a:ln>
          </p:spPr>
          <p:txBody>
            <a:bodyPr wrap="square" lIns="68555" tIns="34278" rIns="68555" bIns="34278">
              <a:spAutoFit/>
            </a:bodyPr>
            <a:lstStyle/>
            <a:p>
              <a:pPr algn="ctr">
                <a:spcBef>
                  <a:spcPct val="0"/>
                </a:spcBef>
                <a:buFont typeface="Arial" panose="020B0604020202020204" pitchFamily="34" charset="0"/>
                <a:buNone/>
              </a:pP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Câu</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2</a:t>
              </a:r>
            </a:p>
          </p:txBody>
        </p:sp>
      </p:grpSp>
      <p:sp>
        <p:nvSpPr>
          <p:cNvPr id="5" name="Hộp Văn bản 4">
            <a:extLst>
              <a:ext uri="{FF2B5EF4-FFF2-40B4-BE49-F238E27FC236}">
                <a16:creationId xmlns:a16="http://schemas.microsoft.com/office/drawing/2014/main" xmlns="" id="{C3F25B86-A25E-779C-20FF-1493289FB220}"/>
              </a:ext>
            </a:extLst>
          </p:cNvPr>
          <p:cNvSpPr txBox="1"/>
          <p:nvPr/>
        </p:nvSpPr>
        <p:spPr>
          <a:xfrm>
            <a:off x="192881" y="274282"/>
            <a:ext cx="12188826" cy="523084"/>
          </a:xfrm>
          <a:prstGeom prst="rect">
            <a:avLst/>
          </a:prstGeom>
          <a:noFill/>
        </p:spPr>
        <p:txBody>
          <a:bodyPr wrap="square">
            <a:spAutoFit/>
          </a:bodyPr>
          <a:lstStyle/>
          <a:p>
            <a:pPr marR="91413"/>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1. Hai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câu</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de-DE"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Cảm nghĩ của nhà thơ trước lẽ biến thiên của cuộc đời</a:t>
            </a:r>
            <a:endParaRPr lang="en-US" sz="2799"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90823FF4-6D1E-AF4C-B900-E1C645916BD1}"/>
              </a:ext>
            </a:extLst>
          </p:cNvPr>
          <p:cNvSpPr txBox="1"/>
          <p:nvPr/>
        </p:nvSpPr>
        <p:spPr>
          <a:xfrm>
            <a:off x="890333" y="1992759"/>
            <a:ext cx="10186219" cy="2008538"/>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Từ cảnh Tây Hồ nhà thơ nhớ tới nàng Tiểu Thanh- người đã từng sống trong cô đơn, chết trong cô quạnh. Cũng như cảnh vật Tây Hồ, cuộc đời người con gái này cũng bị huỷ hoại, chỉ còn một vài bài thơ còn sót lại.</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76DBC11C-EAF2-51A6-23D0-D9B4AA2EA0BA}"/>
              </a:ext>
            </a:extLst>
          </p:cNvPr>
          <p:cNvSpPr txBox="1"/>
          <p:nvPr/>
        </p:nvSpPr>
        <p:spPr>
          <a:xfrm>
            <a:off x="1776645" y="9692958"/>
            <a:ext cx="6097554" cy="4736474"/>
          </a:xfrm>
          <a:prstGeom prst="rect">
            <a:avLst/>
          </a:prstGeom>
          <a:noFill/>
        </p:spPr>
        <p:txBody>
          <a:bodyPr wrap="square">
            <a:spAutoFit/>
          </a:bodyPr>
          <a:lstStyle/>
          <a:p>
            <a:pPr algn="just">
              <a:lnSpc>
                <a:spcPct val="130000"/>
              </a:lnSpc>
            </a:pPr>
            <a:r>
              <a:rPr lang="de-DE" sz="1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Hai câu đề</a:t>
            </a:r>
            <a:endParaRPr lang="en-US" sz="1799"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de-DE" sz="1799"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Câu 1:  * Câu 2:</a:t>
            </a:r>
            <a:endParaRPr lang="en-US" sz="1799"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de-DE" sz="1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de-DE" sz="1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“Độc điếu”</a:t>
            </a:r>
            <a:r>
              <a:rPr lang="de-DE" sz="1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một mình viếng thương</a:t>
            </a:r>
            <a:r>
              <a:rPr lang="en-US" sz="1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de-DE" sz="1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tâm thế cô đơn của tác giả.</a:t>
            </a:r>
            <a:endParaRPr lang="en-US" sz="1799"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de-DE" sz="1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de-DE" sz="1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“Nhất chỉ thư”</a:t>
            </a:r>
            <a:r>
              <a:rPr lang="de-DE" sz="1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một tập sách - tập kí về cuộc đời Tiểu Thanh.</a:t>
            </a:r>
            <a:endParaRPr lang="en-US" sz="1799"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de-DE" sz="1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 thơ nguyên tác cho thấy hình ảnh một con người với tâm thế cô đơn, mang một lòng đau tìm gặp một hồn đau. Người chết cô đơn, người đến viếng cũng cô đơn, hai tâm hồn ấy đã tìm tới nhau nhờ nhịp cầu văn chương. Nguyễn Du khóc cho Tiểu Thanh, khóc cho sự lãng quên của người đời. Nguyễn Du thương cuộc đời dâu bể cũng là thương người thương mình. Đó là niềm cảm thương của người sống đối với người chết, của tài tử đối với giai nhân</a:t>
            </a:r>
            <a:r>
              <a:rPr lang="en-US" sz="1799" dirty="0">
                <a:solidFill>
                  <a:srgbClr val="252525"/>
                </a:solidFill>
                <a:latin typeface="Times New Roman" panose="02020603050405020304" pitchFamily="18" charset="0"/>
                <a:ea typeface="Calibri" panose="020F0502020204030204" pitchFamily="34" charset="0"/>
                <a:cs typeface="Times New Roman" panose="02020603050405020304" pitchFamily="18" charset="0"/>
              </a:rPr>
              <a:t>.</a:t>
            </a:r>
            <a:endParaRPr lang="en-US" sz="1799"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Hộp Văn bản 17">
            <a:extLst>
              <a:ext uri="{FF2B5EF4-FFF2-40B4-BE49-F238E27FC236}">
                <a16:creationId xmlns:a16="http://schemas.microsoft.com/office/drawing/2014/main" xmlns="" id="{DEB0D1DD-0B2A-BB82-CA5E-E0A7DA876D80}"/>
              </a:ext>
            </a:extLst>
          </p:cNvPr>
          <p:cNvSpPr txBox="1"/>
          <p:nvPr/>
        </p:nvSpPr>
        <p:spPr>
          <a:xfrm>
            <a:off x="890333" y="4348989"/>
            <a:ext cx="8323460" cy="1384634"/>
          </a:xfrm>
          <a:prstGeom prst="rect">
            <a:avLst/>
          </a:prstGeom>
          <a:noFill/>
        </p:spPr>
        <p:txBody>
          <a:bodyPr wrap="square">
            <a:spAutoFit/>
          </a:bodyPr>
          <a:lstStyle/>
          <a:p>
            <a:pPr algn="just"/>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Nghĩa cả câu 2: Một mình viếng thương nàng qua một tập sách viết về cuộc đời nàng đọc trước cửa sổ.  Câu thơ bản dịch chưa chuyển tải hết ý thơ.</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Hình ảnh 5">
            <a:extLst>
              <a:ext uri="{FF2B5EF4-FFF2-40B4-BE49-F238E27FC236}">
                <a16:creationId xmlns:a16="http://schemas.microsoft.com/office/drawing/2014/main" xmlns="" id="{551543DB-F3CF-3BF8-B3E6-682A0E80F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4522" y="3132254"/>
            <a:ext cx="3427335" cy="3427335"/>
          </a:xfrm>
          <a:prstGeom prst="rect">
            <a:avLst/>
          </a:prstGeom>
        </p:spPr>
      </p:pic>
    </p:spTree>
    <p:extLst>
      <p:ext uri="{BB962C8B-B14F-4D97-AF65-F5344CB8AC3E}">
        <p14:creationId xmlns:p14="http://schemas.microsoft.com/office/powerpoint/2010/main" val="184487377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16" presetClass="entr" presetSubtype="21" fill="hold" grpId="0" nodeType="withEffect">
                                  <p:stCondLst>
                                    <p:cond delay="90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213255" y="189483"/>
            <a:ext cx="11713875" cy="6379263"/>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xmlns="" id="{C3F25B86-A25E-779C-20FF-1493289FB220}"/>
              </a:ext>
            </a:extLst>
          </p:cNvPr>
          <p:cNvSpPr txBox="1"/>
          <p:nvPr/>
        </p:nvSpPr>
        <p:spPr>
          <a:xfrm>
            <a:off x="858601" y="261071"/>
            <a:ext cx="12188826" cy="523084"/>
          </a:xfrm>
          <a:prstGeom prst="rect">
            <a:avLst/>
          </a:prstGeom>
          <a:noFill/>
        </p:spPr>
        <p:txBody>
          <a:bodyPr wrap="square">
            <a:spAutoFit/>
          </a:bodyPr>
          <a:lstStyle/>
          <a:p>
            <a:pPr marR="91413"/>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Hai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câu</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Xót</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xa</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kiếp</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tài</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hoa</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bạc</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mệnh</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90823FF4-6D1E-AF4C-B900-E1C645916BD1}"/>
              </a:ext>
            </a:extLst>
          </p:cNvPr>
          <p:cNvSpPr txBox="1"/>
          <p:nvPr/>
        </p:nvSpPr>
        <p:spPr>
          <a:xfrm>
            <a:off x="660399" y="965514"/>
            <a:ext cx="10858500" cy="2485140"/>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Biện pháp: ẩn dụ tượng trưng.</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de-DE" sz="2799"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Son phấn</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sắc đẹp.</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de-DE" sz="2799"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 chương</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tài năng, tâm hồn</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Tất cả đều có hồn, có thần</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Cảm hứng khẳng định sự quý giá, vĩnh hằng của cái đẹp và tài năng con người.</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Hộp Văn bản 17">
            <a:extLst>
              <a:ext uri="{FF2B5EF4-FFF2-40B4-BE49-F238E27FC236}">
                <a16:creationId xmlns:a16="http://schemas.microsoft.com/office/drawing/2014/main" xmlns="" id="{DEB0D1DD-0B2A-BB82-CA5E-E0A7DA876D80}"/>
              </a:ext>
            </a:extLst>
          </p:cNvPr>
          <p:cNvSpPr txBox="1"/>
          <p:nvPr/>
        </p:nvSpPr>
        <p:spPr>
          <a:xfrm>
            <a:off x="768795" y="3632013"/>
            <a:ext cx="9646560" cy="2246184"/>
          </a:xfrm>
          <a:prstGeom prst="rect">
            <a:avLst/>
          </a:prstGeom>
          <a:noFill/>
        </p:spPr>
        <p:txBody>
          <a:bodyPr wrap="square">
            <a:spAutoFit/>
          </a:bodyPr>
          <a:lstStyle/>
          <a:p>
            <a:pPr algn="just">
              <a:tabLst>
                <a:tab pos="1275967" algn="ctr"/>
              </a:tabLst>
            </a:pPr>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=&gt; Hai câu thơ là tiếng khóc ngậm ngùi, xót thương trước quy luật chà đạp không thương tiếc đối với kiếp người tài hoa, bạc mệnh. Tiểu Thanh chết nhưng linh hồn nàng vẫn bị đau đớn vì bị người đời chà đạp. Nàng chết rồi mà nhan sắc và tài năng của nàng vẫn khiến bao người thương tiếc .</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Hình ảnh 12">
            <a:extLst>
              <a:ext uri="{FF2B5EF4-FFF2-40B4-BE49-F238E27FC236}">
                <a16:creationId xmlns:a16="http://schemas.microsoft.com/office/drawing/2014/main" xmlns="" id="{197936D7-1678-B295-F67B-533489B4B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6606" y="3418809"/>
            <a:ext cx="3428107" cy="3428107"/>
          </a:xfrm>
          <a:prstGeom prst="rect">
            <a:avLst/>
          </a:prstGeom>
        </p:spPr>
      </p:pic>
    </p:spTree>
    <p:extLst>
      <p:ext uri="{BB962C8B-B14F-4D97-AF65-F5344CB8AC3E}">
        <p14:creationId xmlns:p14="http://schemas.microsoft.com/office/powerpoint/2010/main" val="16160283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90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237476" y="237155"/>
            <a:ext cx="11713875" cy="6379263"/>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grpSp>
        <p:nvGrpSpPr>
          <p:cNvPr id="7" name="组合 6"/>
          <p:cNvGrpSpPr/>
          <p:nvPr/>
        </p:nvGrpSpPr>
        <p:grpSpPr>
          <a:xfrm>
            <a:off x="4577876" y="1450465"/>
            <a:ext cx="3023549" cy="500007"/>
            <a:chOff x="824214" y="1506060"/>
            <a:chExt cx="2074874" cy="500137"/>
          </a:xfrm>
          <a:solidFill>
            <a:srgbClr val="D75447"/>
          </a:solidFill>
        </p:grpSpPr>
        <p:grpSp>
          <p:nvGrpSpPr>
            <p:cNvPr id="119" name="组合 118"/>
            <p:cNvGrpSpPr/>
            <p:nvPr/>
          </p:nvGrpSpPr>
          <p:grpSpPr>
            <a:xfrm>
              <a:off x="824214" y="1506060"/>
              <a:ext cx="2074874" cy="500130"/>
              <a:chOff x="1350302" y="5839279"/>
              <a:chExt cx="1862066" cy="272753"/>
            </a:xfrm>
            <a:grpFill/>
          </p:grpSpPr>
          <p:sp>
            <p:nvSpPr>
              <p:cNvPr id="120" name="圆角矩形 119"/>
              <p:cNvSpPr/>
              <p:nvPr/>
            </p:nvSpPr>
            <p:spPr>
              <a:xfrm>
                <a:off x="1883693" y="5839279"/>
                <a:ext cx="723955" cy="272753"/>
              </a:xfrm>
              <a:prstGeom prst="roundRect">
                <a:avLst>
                  <a:gd name="adj" fmla="val 50000"/>
                </a:avLst>
              </a:prstGeom>
              <a:grpFill/>
              <a:ln>
                <a:solidFill>
                  <a:srgbClr val="D75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21" name="直接连接符 120"/>
              <p:cNvCxnSpPr>
                <a:cxnSpLocks/>
              </p:cNvCxnSpPr>
              <p:nvPr/>
            </p:nvCxnSpPr>
            <p:spPr>
              <a:xfrm>
                <a:off x="1350302" y="5982850"/>
                <a:ext cx="1862066" cy="0"/>
              </a:xfrm>
              <a:prstGeom prst="line">
                <a:avLst/>
              </a:prstGeom>
              <a:grpFill/>
              <a:ln>
                <a:solidFill>
                  <a:srgbClr val="D75447"/>
                </a:solidFill>
              </a:ln>
            </p:spPr>
            <p:style>
              <a:lnRef idx="1">
                <a:schemeClr val="accent1"/>
              </a:lnRef>
              <a:fillRef idx="0">
                <a:schemeClr val="accent1"/>
              </a:fillRef>
              <a:effectRef idx="0">
                <a:schemeClr val="accent1"/>
              </a:effectRef>
              <a:fontRef idx="minor">
                <a:schemeClr val="tx1"/>
              </a:fontRef>
            </p:style>
          </p:cxnSp>
        </p:grpSp>
        <p:sp>
          <p:nvSpPr>
            <p:cNvPr id="122" name="矩形 3"/>
            <p:cNvSpPr>
              <a:spLocks noChangeArrowheads="1"/>
            </p:cNvSpPr>
            <p:nvPr/>
          </p:nvSpPr>
          <p:spPr bwMode="auto">
            <a:xfrm>
              <a:off x="957095" y="1506066"/>
              <a:ext cx="1729632" cy="500131"/>
            </a:xfrm>
            <a:prstGeom prst="rect">
              <a:avLst/>
            </a:prstGeom>
            <a:noFill/>
            <a:ln w="9525">
              <a:noFill/>
              <a:miter lim="800000"/>
            </a:ln>
          </p:spPr>
          <p:txBody>
            <a:bodyPr wrap="square" lIns="68555" tIns="34278" rIns="68555" bIns="34278">
              <a:spAutoFit/>
            </a:bodyPr>
            <a:lstStyle/>
            <a:p>
              <a:pPr algn="ctr">
                <a:spcBef>
                  <a:spcPct val="0"/>
                </a:spcBef>
                <a:buFont typeface="Arial" panose="020B0604020202020204" pitchFamily="34" charset="0"/>
                <a:buNone/>
              </a:pP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Câu</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5</a:t>
              </a:r>
            </a:p>
          </p:txBody>
        </p:sp>
      </p:grpSp>
      <p:sp>
        <p:nvSpPr>
          <p:cNvPr id="5" name="Hộp Văn bản 4">
            <a:extLst>
              <a:ext uri="{FF2B5EF4-FFF2-40B4-BE49-F238E27FC236}">
                <a16:creationId xmlns:a16="http://schemas.microsoft.com/office/drawing/2014/main" xmlns="" id="{C3F25B86-A25E-779C-20FF-1493289FB220}"/>
              </a:ext>
            </a:extLst>
          </p:cNvPr>
          <p:cNvSpPr txBox="1"/>
          <p:nvPr/>
        </p:nvSpPr>
        <p:spPr>
          <a:xfrm>
            <a:off x="660400" y="189484"/>
            <a:ext cx="10858500" cy="953859"/>
          </a:xfrm>
          <a:prstGeom prst="rect">
            <a:avLst/>
          </a:prstGeom>
          <a:noFill/>
        </p:spPr>
        <p:txBody>
          <a:bodyPr wrap="square">
            <a:spAutoFit/>
          </a:bodyPr>
          <a:lstStyle/>
          <a:p>
            <a:pPr marR="91413"/>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3. Hai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câu</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Từ</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số</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phận</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Thanh,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tác</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khái</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quát</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quy</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tài</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mệnh</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đố</a:t>
            </a:r>
            <a:endParaRPr lang="en-US" sz="2799"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90823FF4-6D1E-AF4C-B900-E1C645916BD1}"/>
              </a:ext>
            </a:extLst>
          </p:cNvPr>
          <p:cNvSpPr txBox="1"/>
          <p:nvPr/>
        </p:nvSpPr>
        <p:spPr>
          <a:xfrm>
            <a:off x="829719" y="2257594"/>
            <a:ext cx="10519862" cy="578731"/>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Những mối hận cổ kim”</a:t>
            </a:r>
            <a:r>
              <a:rPr lang="de-DE" sz="2799"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những mối hận của người xưa và nay.</a:t>
            </a:r>
            <a:endParaRPr lang="en-US" sz="2799"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62EE0A8F-95A5-2B52-49ED-F54AC4B64577}"/>
              </a:ext>
            </a:extLst>
          </p:cNvPr>
          <p:cNvSpPr txBox="1"/>
          <p:nvPr/>
        </p:nvSpPr>
        <p:spPr>
          <a:xfrm>
            <a:off x="336860" y="3143447"/>
            <a:ext cx="10742302" cy="578731"/>
          </a:xfrm>
          <a:prstGeom prst="roundRect">
            <a:avLst/>
          </a:prstGeom>
          <a:ln w="28575">
            <a:no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=&gt;  Họ hận một quy luật đã trở thành một thông lệ trong cuộc đời.</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1C51E9E6-F09B-577B-1BA6-DFD4E99A3D84}"/>
              </a:ext>
            </a:extLst>
          </p:cNvPr>
          <p:cNvSpPr txBox="1"/>
          <p:nvPr/>
        </p:nvSpPr>
        <p:spPr>
          <a:xfrm>
            <a:off x="493738" y="4029302"/>
            <a:ext cx="9788304" cy="2008538"/>
          </a:xfrm>
          <a:prstGeom prst="roundRect">
            <a:avLst/>
          </a:prstGeom>
          <a:ln w="28575">
            <a:no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dirty="0">
                <a:solidFill>
                  <a:srgbClr val="4CC090"/>
                </a:solidFill>
                <a:latin typeface="Times New Roman" panose="02020603050405020304" pitchFamily="18" charset="0"/>
                <a:ea typeface="Calibri" panose="020F0502020204030204" pitchFamily="34" charset="0"/>
                <a:cs typeface="Times New Roman" panose="02020603050405020304" pitchFamily="18" charset="0"/>
              </a:rPr>
              <a:t>=&gt; Nếu ở 4 câu đầu, Nguyễn Du chủ yếu hướng sự thương cảm đến Tiểu Thanh thì đến câu 5, trái tim Nguyễn Du đã hướng tới sự đồng cảm, xót thương đến mọi kiếp hồng nhan, mọi kiếp tài hoa mà bạc mệnh.</a:t>
            </a:r>
            <a:endParaRPr lang="en-US" sz="2799" b="1" dirty="0">
              <a:solidFill>
                <a:srgbClr val="4CC09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xmlns="" id="{8BD719B4-73F9-AF11-4FFD-196BA17E7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373" y="2774284"/>
            <a:ext cx="4237338" cy="4237338"/>
          </a:xfrm>
          <a:prstGeom prst="rect">
            <a:avLst/>
          </a:prstGeom>
        </p:spPr>
      </p:pic>
    </p:spTree>
    <p:extLst>
      <p:ext uri="{BB962C8B-B14F-4D97-AF65-F5344CB8AC3E}">
        <p14:creationId xmlns:p14="http://schemas.microsoft.com/office/powerpoint/2010/main" val="2205697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par>
                                <p:cTn id="18" presetID="16" presetClass="entr" presetSubtype="21" fill="hold" grpId="0" nodeType="withEffect">
                                  <p:stCondLst>
                                    <p:cond delay="90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9"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213255" y="189483"/>
            <a:ext cx="11713875" cy="6379263"/>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grpSp>
        <p:nvGrpSpPr>
          <p:cNvPr id="7" name="组合 6"/>
          <p:cNvGrpSpPr/>
          <p:nvPr/>
        </p:nvGrpSpPr>
        <p:grpSpPr>
          <a:xfrm>
            <a:off x="493738" y="1620585"/>
            <a:ext cx="3023549" cy="500007"/>
            <a:chOff x="824214" y="1506060"/>
            <a:chExt cx="2074874" cy="500137"/>
          </a:xfrm>
          <a:solidFill>
            <a:srgbClr val="D75447"/>
          </a:solidFill>
        </p:grpSpPr>
        <p:grpSp>
          <p:nvGrpSpPr>
            <p:cNvPr id="119" name="组合 118"/>
            <p:cNvGrpSpPr/>
            <p:nvPr/>
          </p:nvGrpSpPr>
          <p:grpSpPr>
            <a:xfrm>
              <a:off x="824214" y="1506060"/>
              <a:ext cx="2074874" cy="500130"/>
              <a:chOff x="1350302" y="5839279"/>
              <a:chExt cx="1862066" cy="272753"/>
            </a:xfrm>
            <a:grpFill/>
          </p:grpSpPr>
          <p:sp>
            <p:nvSpPr>
              <p:cNvPr id="120" name="圆角矩形 119"/>
              <p:cNvSpPr/>
              <p:nvPr/>
            </p:nvSpPr>
            <p:spPr>
              <a:xfrm>
                <a:off x="1883693" y="5839279"/>
                <a:ext cx="723955" cy="272753"/>
              </a:xfrm>
              <a:prstGeom prst="roundRect">
                <a:avLst>
                  <a:gd name="adj" fmla="val 50000"/>
                </a:avLst>
              </a:prstGeom>
              <a:grpFill/>
              <a:ln>
                <a:solidFill>
                  <a:srgbClr val="D75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21" name="直接连接符 120"/>
              <p:cNvCxnSpPr>
                <a:cxnSpLocks/>
              </p:cNvCxnSpPr>
              <p:nvPr/>
            </p:nvCxnSpPr>
            <p:spPr>
              <a:xfrm>
                <a:off x="1350302" y="5982850"/>
                <a:ext cx="1862066" cy="0"/>
              </a:xfrm>
              <a:prstGeom prst="line">
                <a:avLst/>
              </a:prstGeom>
              <a:grpFill/>
              <a:ln>
                <a:solidFill>
                  <a:srgbClr val="D75447"/>
                </a:solidFill>
              </a:ln>
            </p:spPr>
            <p:style>
              <a:lnRef idx="1">
                <a:schemeClr val="accent1"/>
              </a:lnRef>
              <a:fillRef idx="0">
                <a:schemeClr val="accent1"/>
              </a:fillRef>
              <a:effectRef idx="0">
                <a:schemeClr val="accent1"/>
              </a:effectRef>
              <a:fontRef idx="minor">
                <a:schemeClr val="tx1"/>
              </a:fontRef>
            </p:style>
          </p:cxnSp>
        </p:grpSp>
        <p:sp>
          <p:nvSpPr>
            <p:cNvPr id="122" name="矩形 3"/>
            <p:cNvSpPr>
              <a:spLocks noChangeArrowheads="1"/>
            </p:cNvSpPr>
            <p:nvPr/>
          </p:nvSpPr>
          <p:spPr bwMode="auto">
            <a:xfrm>
              <a:off x="957095" y="1506066"/>
              <a:ext cx="1729632" cy="500131"/>
            </a:xfrm>
            <a:prstGeom prst="rect">
              <a:avLst/>
            </a:prstGeom>
            <a:noFill/>
            <a:ln w="9525">
              <a:noFill/>
              <a:miter lim="800000"/>
            </a:ln>
          </p:spPr>
          <p:txBody>
            <a:bodyPr wrap="square" lIns="68555" tIns="34278" rIns="68555" bIns="34278">
              <a:spAutoFit/>
            </a:bodyPr>
            <a:lstStyle/>
            <a:p>
              <a:pPr algn="ctr">
                <a:spcBef>
                  <a:spcPct val="0"/>
                </a:spcBef>
                <a:buFont typeface="Arial" panose="020B0604020202020204" pitchFamily="34" charset="0"/>
                <a:buNone/>
              </a:pP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Câu</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6</a:t>
              </a:r>
            </a:p>
          </p:txBody>
        </p:sp>
      </p:grpSp>
      <p:sp>
        <p:nvSpPr>
          <p:cNvPr id="5" name="Hộp Văn bản 4">
            <a:extLst>
              <a:ext uri="{FF2B5EF4-FFF2-40B4-BE49-F238E27FC236}">
                <a16:creationId xmlns:a16="http://schemas.microsoft.com/office/drawing/2014/main" xmlns="" id="{C3F25B86-A25E-779C-20FF-1493289FB220}"/>
              </a:ext>
            </a:extLst>
          </p:cNvPr>
          <p:cNvSpPr txBox="1"/>
          <p:nvPr/>
        </p:nvSpPr>
        <p:spPr>
          <a:xfrm>
            <a:off x="687375" y="189484"/>
            <a:ext cx="10034866" cy="953859"/>
          </a:xfrm>
          <a:prstGeom prst="rect">
            <a:avLst/>
          </a:prstGeom>
          <a:noFill/>
        </p:spPr>
        <p:txBody>
          <a:bodyPr wrap="square">
            <a:spAutoFit/>
          </a:bodyPr>
          <a:lstStyle/>
          <a:p>
            <a:pPr marR="91413"/>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3. Hai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câu</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Từ</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số</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phận</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Thanh,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tác</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khái</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quát</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quy</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tài</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mệnh</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đố</a:t>
            </a:r>
            <a:endParaRPr lang="en-US" sz="2799"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90823FF4-6D1E-AF4C-B900-E1C645916BD1}"/>
              </a:ext>
            </a:extLst>
          </p:cNvPr>
          <p:cNvSpPr txBox="1"/>
          <p:nvPr/>
        </p:nvSpPr>
        <p:spPr>
          <a:xfrm>
            <a:off x="1138327" y="2597834"/>
            <a:ext cx="6783666" cy="3371136"/>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Nguyễn Du tự coi mình cùng thân phận với những người tài hoa bạc mệnh như nàng Tiểu Thanh. Bản thân nhà thơ cũng là người có tài năng văn chương nhưng cuộc đời long đong, lận đận.	</a:t>
            </a:r>
            <a:endPar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Hình ảnh 12">
            <a:extLst>
              <a:ext uri="{FF2B5EF4-FFF2-40B4-BE49-F238E27FC236}">
                <a16:creationId xmlns:a16="http://schemas.microsoft.com/office/drawing/2014/main" xmlns="" id="{70E40F0E-EE29-BBB2-D9DE-5D22266D0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9432" y="1130300"/>
            <a:ext cx="5534280" cy="5211894"/>
          </a:xfrm>
          <a:prstGeom prst="rect">
            <a:avLst/>
          </a:prstGeom>
        </p:spPr>
      </p:pic>
    </p:spTree>
    <p:extLst>
      <p:ext uri="{BB962C8B-B14F-4D97-AF65-F5344CB8AC3E}">
        <p14:creationId xmlns:p14="http://schemas.microsoft.com/office/powerpoint/2010/main" val="13781281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16" presetClass="entr" presetSubtype="21" fill="hold" grpId="0" nodeType="withEffect">
                                  <p:stCondLst>
                                    <p:cond delay="90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213255" y="189483"/>
            <a:ext cx="11713875" cy="6379263"/>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grpSp>
        <p:nvGrpSpPr>
          <p:cNvPr id="7" name="组合 6"/>
          <p:cNvGrpSpPr/>
          <p:nvPr/>
        </p:nvGrpSpPr>
        <p:grpSpPr>
          <a:xfrm>
            <a:off x="1859596" y="1460113"/>
            <a:ext cx="8421190" cy="500001"/>
            <a:chOff x="824214" y="1652281"/>
            <a:chExt cx="5778941" cy="500131"/>
          </a:xfrm>
          <a:solidFill>
            <a:srgbClr val="D75447"/>
          </a:solidFill>
        </p:grpSpPr>
        <p:grpSp>
          <p:nvGrpSpPr>
            <p:cNvPr id="119" name="组合 118"/>
            <p:cNvGrpSpPr/>
            <p:nvPr/>
          </p:nvGrpSpPr>
          <p:grpSpPr>
            <a:xfrm>
              <a:off x="824214" y="1694697"/>
              <a:ext cx="5672350" cy="415300"/>
              <a:chOff x="1350302" y="5942161"/>
              <a:chExt cx="5090570" cy="226490"/>
            </a:xfrm>
            <a:grpFill/>
          </p:grpSpPr>
          <p:sp>
            <p:nvSpPr>
              <p:cNvPr id="120" name="圆角矩形 119"/>
              <p:cNvSpPr/>
              <p:nvPr/>
            </p:nvSpPr>
            <p:spPr>
              <a:xfrm>
                <a:off x="1476542" y="5942161"/>
                <a:ext cx="4964330" cy="226490"/>
              </a:xfrm>
              <a:prstGeom prst="roundRect">
                <a:avLst>
                  <a:gd name="adj" fmla="val 50000"/>
                </a:avLst>
              </a:prstGeom>
              <a:grpFill/>
              <a:ln>
                <a:solidFill>
                  <a:srgbClr val="D75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21" name="直接连接符 120"/>
              <p:cNvCxnSpPr>
                <a:cxnSpLocks/>
              </p:cNvCxnSpPr>
              <p:nvPr/>
            </p:nvCxnSpPr>
            <p:spPr>
              <a:xfrm>
                <a:off x="1350302" y="5982850"/>
                <a:ext cx="1862066" cy="0"/>
              </a:xfrm>
              <a:prstGeom prst="line">
                <a:avLst/>
              </a:prstGeom>
              <a:grpFill/>
              <a:ln>
                <a:solidFill>
                  <a:srgbClr val="D75447"/>
                </a:solidFill>
              </a:ln>
            </p:spPr>
            <p:style>
              <a:lnRef idx="1">
                <a:schemeClr val="accent1"/>
              </a:lnRef>
              <a:fillRef idx="0">
                <a:schemeClr val="accent1"/>
              </a:fillRef>
              <a:effectRef idx="0">
                <a:schemeClr val="accent1"/>
              </a:effectRef>
              <a:fontRef idx="minor">
                <a:schemeClr val="tx1"/>
              </a:fontRef>
            </p:style>
          </p:cxnSp>
        </p:grpSp>
        <p:sp>
          <p:nvSpPr>
            <p:cNvPr id="122" name="矩形 3"/>
            <p:cNvSpPr>
              <a:spLocks noChangeArrowheads="1"/>
            </p:cNvSpPr>
            <p:nvPr/>
          </p:nvSpPr>
          <p:spPr bwMode="auto">
            <a:xfrm>
              <a:off x="964882" y="1652281"/>
              <a:ext cx="5638273" cy="500131"/>
            </a:xfrm>
            <a:prstGeom prst="rect">
              <a:avLst/>
            </a:prstGeom>
            <a:noFill/>
            <a:ln w="9525">
              <a:noFill/>
              <a:miter lim="800000"/>
            </a:ln>
          </p:spPr>
          <p:txBody>
            <a:bodyPr wrap="square" lIns="68555" tIns="34278" rIns="68555" bIns="34278">
              <a:spAutoFit/>
            </a:bodyPr>
            <a:lstStyle/>
            <a:p>
              <a:pPr algn="just"/>
              <a:r>
                <a:rPr lang="de-DE" sz="2799"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=&gt; </a:t>
              </a:r>
              <a:r>
                <a:rPr lang="de-DE" sz="27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Sự vận động của cảm xúc trong 6 câu đầu:</a:t>
              </a:r>
              <a:r>
                <a:rPr lang="de-DE" sz="2799"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799"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5" name="Hộp Văn bản 4">
            <a:extLst>
              <a:ext uri="{FF2B5EF4-FFF2-40B4-BE49-F238E27FC236}">
                <a16:creationId xmlns:a16="http://schemas.microsoft.com/office/drawing/2014/main" xmlns="" id="{C3F25B86-A25E-779C-20FF-1493289FB220}"/>
              </a:ext>
            </a:extLst>
          </p:cNvPr>
          <p:cNvSpPr txBox="1"/>
          <p:nvPr/>
        </p:nvSpPr>
        <p:spPr>
          <a:xfrm>
            <a:off x="442449" y="189484"/>
            <a:ext cx="10034866" cy="953859"/>
          </a:xfrm>
          <a:prstGeom prst="rect">
            <a:avLst/>
          </a:prstGeom>
          <a:noFill/>
        </p:spPr>
        <p:txBody>
          <a:bodyPr wrap="square">
            <a:spAutoFit/>
          </a:bodyPr>
          <a:lstStyle/>
          <a:p>
            <a:pPr marR="91413"/>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3. Hai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câu</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Từ</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số</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phận</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Thanh,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tác</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khái</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quát</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quy</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tài</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mệnh</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đố</a:t>
            </a:r>
            <a:endParaRPr lang="en-US" sz="2799"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90823FF4-6D1E-AF4C-B900-E1C645916BD1}"/>
              </a:ext>
            </a:extLst>
          </p:cNvPr>
          <p:cNvSpPr txBox="1"/>
          <p:nvPr/>
        </p:nvSpPr>
        <p:spPr>
          <a:xfrm>
            <a:off x="806901" y="2276884"/>
            <a:ext cx="10648745" cy="1531909"/>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Từ xúc cảm xót thương cho một cá nhân (Tiểu Thanh) </a:t>
            </a:r>
            <a:r>
              <a:rPr lang="en-US" sz="2799"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de-DE" sz="2799"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thương cho những kiếp người tài hoa bạc mệnh nói chung </a:t>
            </a:r>
            <a:r>
              <a:rPr lang="en-US" sz="2799"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de-DE" sz="2799"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tự thương mình.</a:t>
            </a:r>
            <a:endParaRPr lang="en-US" sz="2799"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C0F0512F-4BB9-4851-A268-8584BD83ADE4}"/>
              </a:ext>
            </a:extLst>
          </p:cNvPr>
          <p:cNvSpPr txBox="1"/>
          <p:nvPr/>
        </p:nvSpPr>
        <p:spPr>
          <a:xfrm>
            <a:off x="806901" y="4125562"/>
            <a:ext cx="9073887" cy="2008538"/>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Thái độ của nhà thơ :</a:t>
            </a:r>
            <a:endParaRPr lang="en-US" sz="2799"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2799"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đồng cảm sâu sắc với Tiểu Thanh.</a:t>
            </a:r>
            <a:endParaRPr lang="en-US" sz="2799"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2799"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bày tỏ sự chia sẻ, cảm thông, trân trọng của mình đối với những có tài năng văn chương, nghệ thuật nói chung.</a:t>
            </a:r>
            <a:endParaRPr lang="en-US" sz="2799"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Hình ảnh 11">
            <a:extLst>
              <a:ext uri="{FF2B5EF4-FFF2-40B4-BE49-F238E27FC236}">
                <a16:creationId xmlns:a16="http://schemas.microsoft.com/office/drawing/2014/main" xmlns="" id="{FBEE45A9-E006-1F11-3EFC-86607EA28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8315" y="3207803"/>
            <a:ext cx="3460713" cy="3460713"/>
          </a:xfrm>
          <a:prstGeom prst="rect">
            <a:avLst/>
          </a:prstGeom>
        </p:spPr>
      </p:pic>
    </p:spTree>
    <p:extLst>
      <p:ext uri="{BB962C8B-B14F-4D97-AF65-F5344CB8AC3E}">
        <p14:creationId xmlns:p14="http://schemas.microsoft.com/office/powerpoint/2010/main" val="27502806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16" presetClass="entr" presetSubtype="21" fill="hold" grpId="0" nodeType="withEffect">
                                  <p:stCondLst>
                                    <p:cond delay="90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90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175" y="893"/>
            <a:ext cx="12188826" cy="6856215"/>
          </a:xfrm>
          <a:prstGeom prst="rect">
            <a:avLst/>
          </a:prstGeom>
        </p:spPr>
      </p:pic>
      <p:pic>
        <p:nvPicPr>
          <p:cNvPr id="23" name="图片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229084">
            <a:off x="3890362" y="3675067"/>
            <a:ext cx="2640084" cy="2640084"/>
          </a:xfrm>
          <a:prstGeom prst="rect">
            <a:avLst/>
          </a:prstGeom>
        </p:spPr>
      </p:pic>
      <p:pic>
        <p:nvPicPr>
          <p:cNvPr id="25" name="图片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695218" flipH="1">
            <a:off x="162182" y="933431"/>
            <a:ext cx="985258" cy="985258"/>
          </a:xfrm>
          <a:prstGeom prst="rect">
            <a:avLst/>
          </a:prstGeom>
        </p:spPr>
      </p:pic>
      <p:pic>
        <p:nvPicPr>
          <p:cNvPr id="28" name="图片 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162" y="2851226"/>
            <a:ext cx="819813" cy="738405"/>
          </a:xfrm>
          <a:prstGeom prst="rect">
            <a:avLst/>
          </a:prstGeom>
        </p:spPr>
      </p:pic>
      <p:pic>
        <p:nvPicPr>
          <p:cNvPr id="29" name="图片 2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8869" y="883693"/>
            <a:ext cx="5088676" cy="4020725"/>
          </a:xfrm>
          <a:prstGeom prst="rect">
            <a:avLst/>
          </a:prstGeom>
        </p:spPr>
      </p:pic>
      <p:sp>
        <p:nvSpPr>
          <p:cNvPr id="30" name="矩形 29"/>
          <p:cNvSpPr/>
          <p:nvPr/>
        </p:nvSpPr>
        <p:spPr>
          <a:xfrm>
            <a:off x="1077059" y="2340218"/>
            <a:ext cx="4373313" cy="1107676"/>
          </a:xfrm>
          <a:prstGeom prst="rect">
            <a:avLst/>
          </a:prstGeom>
        </p:spPr>
        <p:txBody>
          <a:bodyPr vert="horz" wrap="none">
            <a:spAutoFit/>
          </a:bodyPr>
          <a:lstStyle/>
          <a:p>
            <a:pPr algn="ctr"/>
            <a:r>
              <a:rPr lang="en-US" altLang="zh-CN" sz="6598" b="1" spc="-15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lt"/>
              </a:rPr>
              <a:t>NỘI DUNG</a:t>
            </a:r>
            <a:endParaRPr lang="zh-CN" altLang="en-US" sz="6598" b="1" spc="-15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lt"/>
            </a:endParaRPr>
          </a:p>
        </p:txBody>
      </p:sp>
      <p:grpSp>
        <p:nvGrpSpPr>
          <p:cNvPr id="31" name="组合 30"/>
          <p:cNvGrpSpPr/>
          <p:nvPr/>
        </p:nvGrpSpPr>
        <p:grpSpPr>
          <a:xfrm>
            <a:off x="5537545" y="822231"/>
            <a:ext cx="6429321" cy="752293"/>
            <a:chOff x="871649" y="2855171"/>
            <a:chExt cx="3730038" cy="436451"/>
          </a:xfrm>
        </p:grpSpPr>
        <p:sp>
          <p:nvSpPr>
            <p:cNvPr id="32" name="椭圆 31"/>
            <p:cNvSpPr/>
            <p:nvPr/>
          </p:nvSpPr>
          <p:spPr>
            <a:xfrm>
              <a:off x="871649" y="2855171"/>
              <a:ext cx="436451" cy="436451"/>
            </a:xfrm>
            <a:prstGeom prst="ellipse">
              <a:avLst/>
            </a:prstGeom>
            <a:solidFill>
              <a:schemeClr val="bg1"/>
            </a:solidFill>
            <a:ln w="28575">
              <a:solidFill>
                <a:srgbClr val="4CC090"/>
              </a:solidFill>
            </a:ln>
            <a:effectLst>
              <a:outerShdw blurRad="762000" dist="508000" dir="5400000" sx="92000" sy="92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a:t>
              </a:r>
              <a:endParaRPr lang="zh-CN" altLang="en-US"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3" name="矩形: 圆角 32"/>
            <p:cNvSpPr/>
            <p:nvPr/>
          </p:nvSpPr>
          <p:spPr>
            <a:xfrm>
              <a:off x="1397001" y="2870192"/>
              <a:ext cx="3204686" cy="406408"/>
            </a:xfrm>
            <a:prstGeom prst="roundRect">
              <a:avLst>
                <a:gd name="adj" fmla="val 50000"/>
              </a:avLst>
            </a:prstGeom>
            <a:solidFill>
              <a:schemeClr val="bg1"/>
            </a:solidFill>
            <a:ln w="28575">
              <a:solidFill>
                <a:srgbClr val="4CC090"/>
              </a:solidFill>
            </a:ln>
            <a:effectLst>
              <a:outerShdw blurRad="762000" dist="508000" dir="5400000" sx="92000" sy="92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KHỞI ĐỘNG</a:t>
              </a:r>
              <a:endParaRPr lang="zh-CN" altLang="en-US"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34" name="组合 33"/>
          <p:cNvGrpSpPr/>
          <p:nvPr/>
        </p:nvGrpSpPr>
        <p:grpSpPr>
          <a:xfrm>
            <a:off x="5537545" y="2240572"/>
            <a:ext cx="6429321" cy="752293"/>
            <a:chOff x="871649" y="2855171"/>
            <a:chExt cx="3730038" cy="436451"/>
          </a:xfrm>
        </p:grpSpPr>
        <p:sp>
          <p:nvSpPr>
            <p:cNvPr id="35" name="椭圆 34"/>
            <p:cNvSpPr/>
            <p:nvPr/>
          </p:nvSpPr>
          <p:spPr>
            <a:xfrm>
              <a:off x="871649" y="2855171"/>
              <a:ext cx="436451" cy="436451"/>
            </a:xfrm>
            <a:prstGeom prst="ellipse">
              <a:avLst/>
            </a:prstGeom>
            <a:solidFill>
              <a:schemeClr val="bg1"/>
            </a:solidFill>
            <a:ln w="28575">
              <a:solidFill>
                <a:srgbClr val="4CC090"/>
              </a:solidFill>
            </a:ln>
            <a:effectLst>
              <a:outerShdw blurRad="762000" dist="508000" dir="5400000" sx="92000" sy="92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a:t>
              </a:r>
              <a:endParaRPr lang="zh-CN" altLang="en-US"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6" name="矩形: 圆角 35"/>
            <p:cNvSpPr/>
            <p:nvPr/>
          </p:nvSpPr>
          <p:spPr>
            <a:xfrm>
              <a:off x="1397001" y="2870192"/>
              <a:ext cx="3204686" cy="406408"/>
            </a:xfrm>
            <a:prstGeom prst="roundRect">
              <a:avLst>
                <a:gd name="adj" fmla="val 50000"/>
              </a:avLst>
            </a:prstGeom>
            <a:solidFill>
              <a:schemeClr val="bg1"/>
            </a:solidFill>
            <a:ln w="28575">
              <a:solidFill>
                <a:srgbClr val="4CC090"/>
              </a:solidFill>
            </a:ln>
            <a:effectLst>
              <a:outerShdw blurRad="762000" dist="508000" dir="5400000" sx="92000" sy="92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HÌNH THÀNH KIẾN THỨC</a:t>
              </a:r>
              <a:endParaRPr lang="zh-CN" altLang="en-US"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37" name="组合 36"/>
          <p:cNvGrpSpPr/>
          <p:nvPr/>
        </p:nvGrpSpPr>
        <p:grpSpPr>
          <a:xfrm>
            <a:off x="5537545" y="3658913"/>
            <a:ext cx="6429322" cy="752293"/>
            <a:chOff x="871649" y="2855171"/>
            <a:chExt cx="3730039" cy="436451"/>
          </a:xfrm>
        </p:grpSpPr>
        <p:sp>
          <p:nvSpPr>
            <p:cNvPr id="38" name="椭圆 37"/>
            <p:cNvSpPr/>
            <p:nvPr/>
          </p:nvSpPr>
          <p:spPr>
            <a:xfrm>
              <a:off x="871649" y="2855171"/>
              <a:ext cx="436451" cy="436451"/>
            </a:xfrm>
            <a:prstGeom prst="ellipse">
              <a:avLst/>
            </a:prstGeom>
            <a:solidFill>
              <a:schemeClr val="bg1"/>
            </a:solidFill>
            <a:ln w="28575">
              <a:solidFill>
                <a:srgbClr val="4CC090"/>
              </a:solidFill>
            </a:ln>
            <a:effectLst>
              <a:outerShdw blurRad="762000" dist="508000" dir="5400000" sx="92000" sy="92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a:t>
              </a:r>
              <a:endParaRPr lang="zh-CN" altLang="en-US"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9" name="矩形: 圆角 38"/>
            <p:cNvSpPr/>
            <p:nvPr/>
          </p:nvSpPr>
          <p:spPr>
            <a:xfrm>
              <a:off x="1403857" y="2870192"/>
              <a:ext cx="3197831" cy="406408"/>
            </a:xfrm>
            <a:prstGeom prst="roundRect">
              <a:avLst>
                <a:gd name="adj" fmla="val 50000"/>
              </a:avLst>
            </a:prstGeom>
            <a:solidFill>
              <a:schemeClr val="bg1"/>
            </a:solidFill>
            <a:ln w="28575">
              <a:solidFill>
                <a:srgbClr val="4CC090"/>
              </a:solidFill>
            </a:ln>
            <a:effectLst>
              <a:outerShdw blurRad="762000" dist="508000" dir="5400000" sx="92000" sy="92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LUYỆN TẬP</a:t>
              </a:r>
              <a:endParaRPr lang="zh-CN" altLang="en-US"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40" name="组合 39"/>
          <p:cNvGrpSpPr/>
          <p:nvPr/>
        </p:nvGrpSpPr>
        <p:grpSpPr>
          <a:xfrm>
            <a:off x="5537545" y="5077254"/>
            <a:ext cx="6305410" cy="752293"/>
            <a:chOff x="871649" y="2855171"/>
            <a:chExt cx="3658150" cy="436451"/>
          </a:xfrm>
        </p:grpSpPr>
        <p:sp>
          <p:nvSpPr>
            <p:cNvPr id="41" name="椭圆 40"/>
            <p:cNvSpPr/>
            <p:nvPr/>
          </p:nvSpPr>
          <p:spPr>
            <a:xfrm>
              <a:off x="871649" y="2855171"/>
              <a:ext cx="436451" cy="436451"/>
            </a:xfrm>
            <a:prstGeom prst="ellipse">
              <a:avLst/>
            </a:prstGeom>
            <a:solidFill>
              <a:schemeClr val="bg1"/>
            </a:solidFill>
            <a:ln w="28575">
              <a:solidFill>
                <a:srgbClr val="4CC090"/>
              </a:solidFill>
            </a:ln>
            <a:effectLst>
              <a:outerShdw blurRad="762000" dist="508000" dir="5400000" sx="92000" sy="92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endParaRPr lang="zh-CN" altLang="en-US"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2" name="矩形: 圆角 41"/>
            <p:cNvSpPr/>
            <p:nvPr/>
          </p:nvSpPr>
          <p:spPr>
            <a:xfrm>
              <a:off x="1397001" y="2870192"/>
              <a:ext cx="3132798" cy="406408"/>
            </a:xfrm>
            <a:prstGeom prst="roundRect">
              <a:avLst>
                <a:gd name="adj" fmla="val 50000"/>
              </a:avLst>
            </a:prstGeom>
            <a:solidFill>
              <a:schemeClr val="bg1"/>
            </a:solidFill>
            <a:ln w="28575">
              <a:solidFill>
                <a:srgbClr val="4CC090"/>
              </a:solidFill>
            </a:ln>
            <a:effectLst>
              <a:outerShdw blurRad="762000" dist="508000" dir="5400000" sx="92000" sy="92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VẬN DỤNG</a:t>
              </a:r>
              <a:endParaRPr lang="zh-CN" altLang="en-US" sz="3199"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53" presetClass="entr" presetSubtype="0" fill="hold" nodeType="withEffect">
                                  <p:stCondLst>
                                    <p:cond delay="75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0" fill="hold" nodeType="withEffect">
                                  <p:stCondLst>
                                    <p:cond delay="75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16" presetClass="entr" presetSubtype="21" fill="hold" grpId="0" nodeType="withEffect">
                                  <p:stCondLst>
                                    <p:cond delay="110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par>
                          <p:cTn id="35" fill="hold">
                            <p:stCondLst>
                              <p:cond delay="3600"/>
                            </p:stCondLst>
                            <p:childTnLst>
                              <p:par>
                                <p:cTn id="36" presetID="53"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fltVal val="0.5"/>
                                          </p:val>
                                        </p:tav>
                                        <p:tav tm="100000">
                                          <p:val>
                                            <p:strVal val="#ppt_x"/>
                                          </p:val>
                                        </p:tav>
                                      </p:tavLst>
                                    </p:anim>
                                    <p:anim calcmode="lin" valueType="num">
                                      <p:cBhvr>
                                        <p:cTn id="42" dur="500" fill="hold"/>
                                        <p:tgtEl>
                                          <p:spTgt spid="31"/>
                                        </p:tgtEl>
                                        <p:attrNameLst>
                                          <p:attrName>ppt_y</p:attrName>
                                        </p:attrNameLst>
                                      </p:cBhvr>
                                      <p:tavLst>
                                        <p:tav tm="0">
                                          <p:val>
                                            <p:fltVal val="0.5"/>
                                          </p:val>
                                        </p:tav>
                                        <p:tav tm="100000">
                                          <p:val>
                                            <p:strVal val="#ppt_y"/>
                                          </p:val>
                                        </p:tav>
                                      </p:tavLst>
                                    </p:anim>
                                  </p:childTnLst>
                                </p:cTn>
                              </p:par>
                            </p:childTnLst>
                          </p:cTn>
                        </p:par>
                        <p:par>
                          <p:cTn id="43" fill="hold">
                            <p:stCondLst>
                              <p:cond delay="4100"/>
                            </p:stCondLst>
                            <p:childTnLst>
                              <p:par>
                                <p:cTn id="44" presetID="53" presetClass="entr" presetSubtype="0"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500" fill="hold"/>
                                        <p:tgtEl>
                                          <p:spTgt spid="34"/>
                                        </p:tgtEl>
                                        <p:attrNameLst>
                                          <p:attrName>ppt_w</p:attrName>
                                        </p:attrNameLst>
                                      </p:cBhvr>
                                      <p:tavLst>
                                        <p:tav tm="0">
                                          <p:val>
                                            <p:fltVal val="0"/>
                                          </p:val>
                                        </p:tav>
                                        <p:tav tm="100000">
                                          <p:val>
                                            <p:strVal val="#ppt_w"/>
                                          </p:val>
                                        </p:tav>
                                      </p:tavLst>
                                    </p:anim>
                                    <p:anim calcmode="lin" valueType="num">
                                      <p:cBhvr>
                                        <p:cTn id="47" dur="500" fill="hold"/>
                                        <p:tgtEl>
                                          <p:spTgt spid="34"/>
                                        </p:tgtEl>
                                        <p:attrNameLst>
                                          <p:attrName>ppt_h</p:attrName>
                                        </p:attrNameLst>
                                      </p:cBhvr>
                                      <p:tavLst>
                                        <p:tav tm="0">
                                          <p:val>
                                            <p:fltVal val="0"/>
                                          </p:val>
                                        </p:tav>
                                        <p:tav tm="100000">
                                          <p:val>
                                            <p:strVal val="#ppt_h"/>
                                          </p:val>
                                        </p:tav>
                                      </p:tavLst>
                                    </p:anim>
                                    <p:animEffect transition="in" filter="fade">
                                      <p:cBhvr>
                                        <p:cTn id="48" dur="500"/>
                                        <p:tgtEl>
                                          <p:spTgt spid="34"/>
                                        </p:tgtEl>
                                      </p:cBhvr>
                                    </p:animEffect>
                                    <p:anim calcmode="lin" valueType="num">
                                      <p:cBhvr>
                                        <p:cTn id="49" dur="500" fill="hold"/>
                                        <p:tgtEl>
                                          <p:spTgt spid="34"/>
                                        </p:tgtEl>
                                        <p:attrNameLst>
                                          <p:attrName>ppt_x</p:attrName>
                                        </p:attrNameLst>
                                      </p:cBhvr>
                                      <p:tavLst>
                                        <p:tav tm="0">
                                          <p:val>
                                            <p:fltVal val="0.5"/>
                                          </p:val>
                                        </p:tav>
                                        <p:tav tm="100000">
                                          <p:val>
                                            <p:strVal val="#ppt_x"/>
                                          </p:val>
                                        </p:tav>
                                      </p:tavLst>
                                    </p:anim>
                                    <p:anim calcmode="lin" valueType="num">
                                      <p:cBhvr>
                                        <p:cTn id="50" dur="500" fill="hold"/>
                                        <p:tgtEl>
                                          <p:spTgt spid="34"/>
                                        </p:tgtEl>
                                        <p:attrNameLst>
                                          <p:attrName>ppt_y</p:attrName>
                                        </p:attrNameLst>
                                      </p:cBhvr>
                                      <p:tavLst>
                                        <p:tav tm="0">
                                          <p:val>
                                            <p:fltVal val="0.5"/>
                                          </p:val>
                                        </p:tav>
                                        <p:tav tm="100000">
                                          <p:val>
                                            <p:strVal val="#ppt_y"/>
                                          </p:val>
                                        </p:tav>
                                      </p:tavLst>
                                    </p:anim>
                                  </p:childTnLst>
                                </p:cTn>
                              </p:par>
                            </p:childTnLst>
                          </p:cTn>
                        </p:par>
                        <p:par>
                          <p:cTn id="51" fill="hold">
                            <p:stCondLst>
                              <p:cond delay="4600"/>
                            </p:stCondLst>
                            <p:childTnLst>
                              <p:par>
                                <p:cTn id="52" presetID="53" presetClass="entr" presetSubtype="0"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p:cTn id="54" dur="500" fill="hold"/>
                                        <p:tgtEl>
                                          <p:spTgt spid="37"/>
                                        </p:tgtEl>
                                        <p:attrNameLst>
                                          <p:attrName>ppt_w</p:attrName>
                                        </p:attrNameLst>
                                      </p:cBhvr>
                                      <p:tavLst>
                                        <p:tav tm="0">
                                          <p:val>
                                            <p:fltVal val="0"/>
                                          </p:val>
                                        </p:tav>
                                        <p:tav tm="100000">
                                          <p:val>
                                            <p:strVal val="#ppt_w"/>
                                          </p:val>
                                        </p:tav>
                                      </p:tavLst>
                                    </p:anim>
                                    <p:anim calcmode="lin" valueType="num">
                                      <p:cBhvr>
                                        <p:cTn id="55" dur="500" fill="hold"/>
                                        <p:tgtEl>
                                          <p:spTgt spid="37"/>
                                        </p:tgtEl>
                                        <p:attrNameLst>
                                          <p:attrName>ppt_h</p:attrName>
                                        </p:attrNameLst>
                                      </p:cBhvr>
                                      <p:tavLst>
                                        <p:tav tm="0">
                                          <p:val>
                                            <p:fltVal val="0"/>
                                          </p:val>
                                        </p:tav>
                                        <p:tav tm="100000">
                                          <p:val>
                                            <p:strVal val="#ppt_h"/>
                                          </p:val>
                                        </p:tav>
                                      </p:tavLst>
                                    </p:anim>
                                    <p:animEffect transition="in" filter="fade">
                                      <p:cBhvr>
                                        <p:cTn id="56" dur="500"/>
                                        <p:tgtEl>
                                          <p:spTgt spid="37"/>
                                        </p:tgtEl>
                                      </p:cBhvr>
                                    </p:animEffect>
                                    <p:anim calcmode="lin" valueType="num">
                                      <p:cBhvr>
                                        <p:cTn id="57" dur="500" fill="hold"/>
                                        <p:tgtEl>
                                          <p:spTgt spid="37"/>
                                        </p:tgtEl>
                                        <p:attrNameLst>
                                          <p:attrName>ppt_x</p:attrName>
                                        </p:attrNameLst>
                                      </p:cBhvr>
                                      <p:tavLst>
                                        <p:tav tm="0">
                                          <p:val>
                                            <p:fltVal val="0.5"/>
                                          </p:val>
                                        </p:tav>
                                        <p:tav tm="100000">
                                          <p:val>
                                            <p:strVal val="#ppt_x"/>
                                          </p:val>
                                        </p:tav>
                                      </p:tavLst>
                                    </p:anim>
                                    <p:anim calcmode="lin" valueType="num">
                                      <p:cBhvr>
                                        <p:cTn id="58" dur="500" fill="hold"/>
                                        <p:tgtEl>
                                          <p:spTgt spid="37"/>
                                        </p:tgtEl>
                                        <p:attrNameLst>
                                          <p:attrName>ppt_y</p:attrName>
                                        </p:attrNameLst>
                                      </p:cBhvr>
                                      <p:tavLst>
                                        <p:tav tm="0">
                                          <p:val>
                                            <p:fltVal val="0.5"/>
                                          </p:val>
                                        </p:tav>
                                        <p:tav tm="100000">
                                          <p:val>
                                            <p:strVal val="#ppt_y"/>
                                          </p:val>
                                        </p:tav>
                                      </p:tavLst>
                                    </p:anim>
                                  </p:childTnLst>
                                </p:cTn>
                              </p:par>
                            </p:childTnLst>
                          </p:cTn>
                        </p:par>
                        <p:par>
                          <p:cTn id="59" fill="hold">
                            <p:stCondLst>
                              <p:cond delay="5100"/>
                            </p:stCondLst>
                            <p:childTnLst>
                              <p:par>
                                <p:cTn id="60" presetID="53" presetClass="entr" presetSubtype="0" fill="hold" nodeType="afterEffect">
                                  <p:stCondLst>
                                    <p:cond delay="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anim calcmode="lin" valueType="num">
                                      <p:cBhvr>
                                        <p:cTn id="65" dur="500" fill="hold"/>
                                        <p:tgtEl>
                                          <p:spTgt spid="40"/>
                                        </p:tgtEl>
                                        <p:attrNameLst>
                                          <p:attrName>ppt_x</p:attrName>
                                        </p:attrNameLst>
                                      </p:cBhvr>
                                      <p:tavLst>
                                        <p:tav tm="0">
                                          <p:val>
                                            <p:fltVal val="0.5"/>
                                          </p:val>
                                        </p:tav>
                                        <p:tav tm="100000">
                                          <p:val>
                                            <p:strVal val="#ppt_x"/>
                                          </p:val>
                                        </p:tav>
                                      </p:tavLst>
                                    </p:anim>
                                    <p:anim calcmode="lin" valueType="num">
                                      <p:cBhvr>
                                        <p:cTn id="66" dur="500" fill="hold"/>
                                        <p:tgtEl>
                                          <p:spTgt spid="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213255" y="189483"/>
            <a:ext cx="11713875" cy="6379263"/>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C3F25B86-A25E-779C-20FF-1493289FB220}"/>
              </a:ext>
            </a:extLst>
          </p:cNvPr>
          <p:cNvSpPr txBox="1"/>
          <p:nvPr/>
        </p:nvSpPr>
        <p:spPr>
          <a:xfrm>
            <a:off x="493738" y="245072"/>
            <a:ext cx="8566721" cy="523084"/>
          </a:xfrm>
          <a:prstGeom prst="rect">
            <a:avLst/>
          </a:prstGeom>
          <a:noFill/>
        </p:spPr>
        <p:txBody>
          <a:bodyPr wrap="square">
            <a:spAutoFit/>
          </a:bodyPr>
          <a:lstStyle/>
          <a:p>
            <a:pPr marR="91413"/>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4. Hai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câu</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khao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khát</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tri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âm</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tri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kỉ</a:t>
            </a:r>
            <a:endPar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90823FF4-6D1E-AF4C-B900-E1C645916BD1}"/>
              </a:ext>
            </a:extLst>
          </p:cNvPr>
          <p:cNvSpPr txBox="1"/>
          <p:nvPr/>
        </p:nvSpPr>
        <p:spPr>
          <a:xfrm>
            <a:off x="660400" y="1236476"/>
            <a:ext cx="10858500" cy="578731"/>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“Ba trăm năm lẻ nữa”</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de-DE"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 gian ước lệ, chỉ tương lai xa xôi.</a:t>
            </a:r>
            <a:endPar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6AC98B24-7290-7689-4C7F-5179B6DEAE14}"/>
              </a:ext>
            </a:extLst>
          </p:cNvPr>
          <p:cNvSpPr txBox="1"/>
          <p:nvPr/>
        </p:nvSpPr>
        <p:spPr>
          <a:xfrm>
            <a:off x="624817" y="2283527"/>
            <a:ext cx="7258015" cy="578731"/>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“Khóc”</a:t>
            </a:r>
            <a:r>
              <a:rPr lang="de-DE"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de-DE"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 thương cảm</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de-DE"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 thấu hiểu.</a:t>
            </a:r>
            <a:endPar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D1BD429-2CAC-0637-A62E-2BE07958C569}"/>
              </a:ext>
            </a:extLst>
          </p:cNvPr>
          <p:cNvSpPr txBox="1"/>
          <p:nvPr/>
        </p:nvSpPr>
        <p:spPr>
          <a:xfrm>
            <a:off x="493739" y="3330577"/>
            <a:ext cx="7977907" cy="2485140"/>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 Như</a:t>
            </a:r>
            <a:r>
              <a:rPr lang="de-DE"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là tên chữ, bút hiệu của Nguyễn Du</a:t>
            </a:r>
          </a:p>
          <a:p>
            <a:pPr marL="457063" indent="-457063" algn="just">
              <a:buFont typeface="Wingdings 3" panose="05040102010807070707" pitchFamily="18" charset="2"/>
              <a:buChar char="&quot;"/>
            </a:pPr>
            <a:r>
              <a:rPr lang="de-DE"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 cách một nhà thơ, một nghệ sĩ, một cái tôi cá nhân</a:t>
            </a:r>
          </a:p>
          <a:p>
            <a:pPr algn="just"/>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de-DE"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việc xưng danh này hiếm thấy trong văn học     trung đại VN.</a:t>
            </a:r>
            <a:endPar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Hình ảnh 12">
            <a:extLst>
              <a:ext uri="{FF2B5EF4-FFF2-40B4-BE49-F238E27FC236}">
                <a16:creationId xmlns:a16="http://schemas.microsoft.com/office/drawing/2014/main" xmlns="" id="{27132C85-8921-941D-E4A3-F2839A8AA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153" y="1866260"/>
            <a:ext cx="4380958" cy="4803440"/>
          </a:xfrm>
          <a:prstGeom prst="rect">
            <a:avLst/>
          </a:prstGeom>
        </p:spPr>
      </p:pic>
    </p:spTree>
    <p:extLst>
      <p:ext uri="{BB962C8B-B14F-4D97-AF65-F5344CB8AC3E}">
        <p14:creationId xmlns:p14="http://schemas.microsoft.com/office/powerpoint/2010/main" val="5461765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213255" y="189483"/>
            <a:ext cx="11713875" cy="6379263"/>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xmlns="" id="{C3F25B86-A25E-779C-20FF-1493289FB220}"/>
              </a:ext>
            </a:extLst>
          </p:cNvPr>
          <p:cNvSpPr txBox="1"/>
          <p:nvPr/>
        </p:nvSpPr>
        <p:spPr>
          <a:xfrm>
            <a:off x="660399" y="245072"/>
            <a:ext cx="10858500" cy="1077218"/>
          </a:xfrm>
          <a:prstGeom prst="rect">
            <a:avLst/>
          </a:prstGeom>
          <a:noFill/>
        </p:spPr>
        <p:txBody>
          <a:bodyPr wrap="square">
            <a:spAutoFit/>
          </a:bodyPr>
          <a:lstStyle/>
          <a:p>
            <a:pPr marR="91413"/>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4. Hai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lòng</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khao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khát</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tri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âm</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tri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kỉ</a:t>
            </a:r>
            <a:endParaRPr lang="en-US" sz="3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FD1BD429-2CAC-0637-A62E-2BE07958C569}"/>
              </a:ext>
            </a:extLst>
          </p:cNvPr>
          <p:cNvSpPr txBox="1"/>
          <p:nvPr/>
        </p:nvSpPr>
        <p:spPr>
          <a:xfrm>
            <a:off x="671488" y="1539121"/>
            <a:ext cx="8211219" cy="3779758"/>
          </a:xfrm>
          <a:prstGeom prst="roundRect">
            <a:avLst/>
          </a:prstGeom>
          <a:ln w="28575">
            <a:solidFill>
              <a:srgbClr val="C000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=&gt;</a:t>
            </a:r>
            <a:r>
              <a:rPr lang="de-DE"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Điều Nguyễn Du băn khoăn: Câu hỏi tu từ thể hiện rõ nỗi lo lắng, băn khoăn của Nguyễn Du không biết có ai trong hậu thế mai sau thấu hiểu, thương cảm ông như ông đã đồng cảm, khóc thương nàng Tiểu Thanh. </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3" name="Hình ảnh 12">
            <a:extLst>
              <a:ext uri="{FF2B5EF4-FFF2-40B4-BE49-F238E27FC236}">
                <a16:creationId xmlns:a16="http://schemas.microsoft.com/office/drawing/2014/main" xmlns="" id="{27132C85-8921-941D-E4A3-F2839A8AA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1650" y="2010793"/>
            <a:ext cx="3587095" cy="3933020"/>
          </a:xfrm>
          <a:prstGeom prst="rect">
            <a:avLst/>
          </a:prstGeom>
        </p:spPr>
      </p:pic>
    </p:spTree>
    <p:extLst>
      <p:ext uri="{BB962C8B-B14F-4D97-AF65-F5344CB8AC3E}">
        <p14:creationId xmlns:p14="http://schemas.microsoft.com/office/powerpoint/2010/main" val="27549696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733062" y="546347"/>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xmlns="" id="{C3F25B86-A25E-779C-20FF-1493289FB220}"/>
              </a:ext>
            </a:extLst>
          </p:cNvPr>
          <p:cNvSpPr txBox="1"/>
          <p:nvPr/>
        </p:nvSpPr>
        <p:spPr>
          <a:xfrm>
            <a:off x="733061" y="546347"/>
            <a:ext cx="6168236" cy="629817"/>
          </a:xfrm>
          <a:prstGeom prst="rect">
            <a:avLst/>
          </a:prstGeom>
          <a:noFill/>
        </p:spPr>
        <p:txBody>
          <a:bodyPr wrap="square">
            <a:spAutoFit/>
          </a:bodyPr>
          <a:lstStyle/>
          <a:p>
            <a:pPr marR="91413">
              <a:lnSpc>
                <a:spcPct val="130000"/>
              </a:lnSpc>
            </a:pPr>
            <a:r>
              <a:rPr lang="en-US" sz="2999" b="1" dirty="0">
                <a:solidFill>
                  <a:srgbClr val="4CC090"/>
                </a:solidFill>
                <a:latin typeface="Times New Roman" panose="02020603050405020304" pitchFamily="18" charset="0"/>
                <a:ea typeface="Calibri" panose="020F0502020204030204" pitchFamily="34" charset="0"/>
                <a:cs typeface="Times New Roman" panose="02020603050405020304" pitchFamily="18" charset="0"/>
              </a:rPr>
              <a:t>III. TỔNG KẾT</a:t>
            </a:r>
            <a:endParaRPr lang="en-US" sz="2999" dirty="0">
              <a:solidFill>
                <a:srgbClr val="4CC09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Hộp Văn bản 15">
            <a:extLst>
              <a:ext uri="{FF2B5EF4-FFF2-40B4-BE49-F238E27FC236}">
                <a16:creationId xmlns:a16="http://schemas.microsoft.com/office/drawing/2014/main" xmlns="" id="{DF082CE3-9B0F-21BA-F011-E4E26FA71D6C}"/>
              </a:ext>
            </a:extLst>
          </p:cNvPr>
          <p:cNvSpPr txBox="1"/>
          <p:nvPr/>
        </p:nvSpPr>
        <p:spPr>
          <a:xfrm>
            <a:off x="1348116" y="2439933"/>
            <a:ext cx="6395622" cy="3371136"/>
          </a:xfrm>
          <a:prstGeom prst="round2DiagRect">
            <a:avLst>
              <a:gd name="adj1" fmla="val 16667"/>
              <a:gd name="adj2" fmla="val 0"/>
            </a:avLst>
          </a:prstGeom>
          <a:noFill/>
          <a:ln w="28575">
            <a:solidFill>
              <a:srgbClr val="00B050"/>
            </a:solidFill>
            <a:prstDash val="sysDot"/>
          </a:ln>
        </p:spPr>
        <p:txBody>
          <a:bodyPr wrap="square">
            <a:spAutoFit/>
          </a:bodyPr>
          <a:lstStyle/>
          <a:p>
            <a:pPr algn="just"/>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Nêu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sắc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200" b="1"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200" b="1" dirty="0">
                <a:latin typeface="Times New Roman" panose="02020603050405020304" pitchFamily="18" charset="0"/>
                <a:ea typeface="Calibri" panose="020F0502020204030204" pitchFamily="34" charset="0"/>
                <a:cs typeface="Times New Roman" panose="02020603050405020304" pitchFamily="18" charset="0"/>
              </a:rPr>
              <a:t>? Chia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sẻ</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khó</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khăn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thân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chữ</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Hán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3200" b="1" dirty="0">
                <a:latin typeface="Times New Roman" panose="02020603050405020304" pitchFamily="18" charset="0"/>
                <a:ea typeface="Calibri" panose="020F0502020204030204" pitchFamily="34" charset="0"/>
                <a:cs typeface="Times New Roman" panose="02020603050405020304" pitchFamily="18" charset="0"/>
              </a:rPr>
              <a:t> Du.</a:t>
            </a:r>
          </a:p>
        </p:txBody>
      </p:sp>
      <p:grpSp>
        <p:nvGrpSpPr>
          <p:cNvPr id="17" name="组合 6">
            <a:extLst>
              <a:ext uri="{FF2B5EF4-FFF2-40B4-BE49-F238E27FC236}">
                <a16:creationId xmlns:a16="http://schemas.microsoft.com/office/drawing/2014/main" xmlns="" id="{2F0DFE36-19E3-B763-9BDD-445C7EA00A05}"/>
              </a:ext>
            </a:extLst>
          </p:cNvPr>
          <p:cNvGrpSpPr/>
          <p:nvPr/>
        </p:nvGrpSpPr>
        <p:grpSpPr>
          <a:xfrm>
            <a:off x="4661315" y="1023374"/>
            <a:ext cx="2856669" cy="995650"/>
            <a:chOff x="818370" y="1341857"/>
            <a:chExt cx="3023663" cy="995909"/>
          </a:xfrm>
          <a:solidFill>
            <a:srgbClr val="56646B"/>
          </a:solidFill>
        </p:grpSpPr>
        <p:sp>
          <p:nvSpPr>
            <p:cNvPr id="20" name="圆角矩形 119">
              <a:extLst>
                <a:ext uri="{FF2B5EF4-FFF2-40B4-BE49-F238E27FC236}">
                  <a16:creationId xmlns:a16="http://schemas.microsoft.com/office/drawing/2014/main" xmlns="" id="{7DF8CB24-4289-C385-4C3C-37E634E2F2FA}"/>
                </a:ext>
              </a:extLst>
            </p:cNvPr>
            <p:cNvSpPr/>
            <p:nvPr/>
          </p:nvSpPr>
          <p:spPr>
            <a:xfrm>
              <a:off x="818370" y="1341857"/>
              <a:ext cx="3023663" cy="629981"/>
            </a:xfrm>
            <a:prstGeom prst="roundRect">
              <a:avLst>
                <a:gd name="adj" fmla="val 50000"/>
              </a:avLst>
            </a:prstGeom>
            <a:grpFill/>
            <a:ln>
              <a:solidFill>
                <a:srgbClr val="5664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sp>
          <p:nvSpPr>
            <p:cNvPr id="19" name="矩形 3">
              <a:extLst>
                <a:ext uri="{FF2B5EF4-FFF2-40B4-BE49-F238E27FC236}">
                  <a16:creationId xmlns:a16="http://schemas.microsoft.com/office/drawing/2014/main" xmlns="" id="{34D8DD16-94EB-7CA7-6EAC-02C6B0776878}"/>
                </a:ext>
              </a:extLst>
            </p:cNvPr>
            <p:cNvSpPr>
              <a:spLocks noChangeArrowheads="1"/>
            </p:cNvSpPr>
            <p:nvPr/>
          </p:nvSpPr>
          <p:spPr bwMode="auto">
            <a:xfrm>
              <a:off x="1301357" y="1406781"/>
              <a:ext cx="2057690" cy="930985"/>
            </a:xfrm>
            <a:prstGeom prst="rect">
              <a:avLst/>
            </a:prstGeom>
            <a:grpFill/>
            <a:ln w="9525">
              <a:solidFill>
                <a:srgbClr val="56646B"/>
              </a:solidFill>
              <a:miter lim="800000"/>
            </a:ln>
          </p:spPr>
          <p:txBody>
            <a:bodyPr wrap="square" lIns="68555" tIns="34278" rIns="68555" bIns="34278">
              <a:spAutoFit/>
            </a:bodyPr>
            <a:lstStyle/>
            <a:p>
              <a:pPr algn="ctr">
                <a:spcBef>
                  <a:spcPct val="0"/>
                </a:spcBef>
                <a:buFont typeface="Arial" panose="020B0604020202020204" pitchFamily="34" charset="0"/>
                <a:buNone/>
              </a:pP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NHIỆM VỤ</a:t>
              </a:r>
            </a:p>
          </p:txBody>
        </p:sp>
      </p:grpSp>
      <p:pic>
        <p:nvPicPr>
          <p:cNvPr id="23" name="图片 5">
            <a:extLst>
              <a:ext uri="{FF2B5EF4-FFF2-40B4-BE49-F238E27FC236}">
                <a16:creationId xmlns:a16="http://schemas.microsoft.com/office/drawing/2014/main" xmlns="" id="{E285D6F5-8DE6-4E0B-1461-41421C3CB15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646074" y="1346362"/>
            <a:ext cx="4330314" cy="3919253"/>
          </a:xfrm>
          <a:prstGeom prst="rect">
            <a:avLst/>
          </a:prstGeom>
        </p:spPr>
      </p:pic>
    </p:spTree>
    <p:extLst>
      <p:ext uri="{BB962C8B-B14F-4D97-AF65-F5344CB8AC3E}">
        <p14:creationId xmlns:p14="http://schemas.microsoft.com/office/powerpoint/2010/main" val="21116818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par>
                                <p:cTn id="17" presetID="10" presetClass="entr" presetSubtype="0" fill="hold" nodeType="withEffect">
                                  <p:stCondLst>
                                    <p:cond delay="40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733062" y="546347"/>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xmlns="" id="{C3F25B86-A25E-779C-20FF-1493289FB220}"/>
              </a:ext>
            </a:extLst>
          </p:cNvPr>
          <p:cNvSpPr txBox="1"/>
          <p:nvPr/>
        </p:nvSpPr>
        <p:spPr>
          <a:xfrm>
            <a:off x="733061" y="546347"/>
            <a:ext cx="6168236" cy="629817"/>
          </a:xfrm>
          <a:prstGeom prst="rect">
            <a:avLst/>
          </a:prstGeom>
          <a:noFill/>
        </p:spPr>
        <p:txBody>
          <a:bodyPr wrap="square">
            <a:spAutoFit/>
          </a:bodyPr>
          <a:lstStyle/>
          <a:p>
            <a:pPr marR="91413">
              <a:lnSpc>
                <a:spcPct val="130000"/>
              </a:lnSpc>
            </a:pPr>
            <a:r>
              <a:rPr lang="en-US" sz="2999" b="1" dirty="0">
                <a:solidFill>
                  <a:srgbClr val="4CC090"/>
                </a:solidFill>
                <a:latin typeface="Times New Roman" panose="02020603050405020304" pitchFamily="18" charset="0"/>
                <a:ea typeface="Calibri" panose="020F0502020204030204" pitchFamily="34" charset="0"/>
                <a:cs typeface="Times New Roman" panose="02020603050405020304" pitchFamily="18" charset="0"/>
              </a:rPr>
              <a:t>III. TỔNG KẾT</a:t>
            </a:r>
            <a:endParaRPr lang="en-US" sz="2999" dirty="0">
              <a:solidFill>
                <a:srgbClr val="4CC09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Hộp Văn bản 15">
            <a:extLst>
              <a:ext uri="{FF2B5EF4-FFF2-40B4-BE49-F238E27FC236}">
                <a16:creationId xmlns:a16="http://schemas.microsoft.com/office/drawing/2014/main" xmlns="" id="{DF082CE3-9B0F-21BA-F011-E4E26FA71D6C}"/>
              </a:ext>
            </a:extLst>
          </p:cNvPr>
          <p:cNvSpPr txBox="1"/>
          <p:nvPr/>
        </p:nvSpPr>
        <p:spPr>
          <a:xfrm>
            <a:off x="929148" y="2243781"/>
            <a:ext cx="10589752" cy="1055333"/>
          </a:xfrm>
          <a:prstGeom prst="round2DiagRect">
            <a:avLst>
              <a:gd name="adj1" fmla="val 16667"/>
              <a:gd name="adj2" fmla="val 0"/>
            </a:avLst>
          </a:prstGeom>
          <a:noFill/>
          <a:ln w="28575">
            <a:solidFill>
              <a:srgbClr val="00B050"/>
            </a:solidFill>
            <a:prstDash val="sysDot"/>
          </a:ln>
        </p:spPr>
        <p:txBody>
          <a:bodyPr wrap="square">
            <a:spAutoFit/>
          </a:bodyPr>
          <a:lstStyle/>
          <a:p>
            <a:pPr algn="just"/>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thơ</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sâu</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sắc</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tấm</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Du: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trân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phụ</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nữ</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tài</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hoa</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bạc</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mệnh</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17" name="组合 6">
            <a:extLst>
              <a:ext uri="{FF2B5EF4-FFF2-40B4-BE49-F238E27FC236}">
                <a16:creationId xmlns:a16="http://schemas.microsoft.com/office/drawing/2014/main" xmlns="" id="{2F0DFE36-19E3-B763-9BDD-445C7EA00A05}"/>
              </a:ext>
            </a:extLst>
          </p:cNvPr>
          <p:cNvGrpSpPr/>
          <p:nvPr/>
        </p:nvGrpSpPr>
        <p:grpSpPr>
          <a:xfrm>
            <a:off x="1272720" y="1395064"/>
            <a:ext cx="4175377" cy="629817"/>
            <a:chOff x="336947" y="1341857"/>
            <a:chExt cx="4419459" cy="629981"/>
          </a:xfrm>
          <a:solidFill>
            <a:srgbClr val="56646B"/>
          </a:solidFill>
        </p:grpSpPr>
        <p:grpSp>
          <p:nvGrpSpPr>
            <p:cNvPr id="18" name="组合 118">
              <a:extLst>
                <a:ext uri="{FF2B5EF4-FFF2-40B4-BE49-F238E27FC236}">
                  <a16:creationId xmlns:a16="http://schemas.microsoft.com/office/drawing/2014/main" xmlns="" id="{08344378-732C-C678-AF86-253DCBE285BF}"/>
                </a:ext>
              </a:extLst>
            </p:cNvPr>
            <p:cNvGrpSpPr/>
            <p:nvPr/>
          </p:nvGrpSpPr>
          <p:grpSpPr>
            <a:xfrm>
              <a:off x="336947" y="1341857"/>
              <a:ext cx="4419459" cy="629981"/>
              <a:chOff x="913011" y="5749727"/>
              <a:chExt cx="3966181" cy="343569"/>
            </a:xfrm>
            <a:grpFill/>
          </p:grpSpPr>
          <p:sp>
            <p:nvSpPr>
              <p:cNvPr id="20" name="圆角矩形 119">
                <a:extLst>
                  <a:ext uri="{FF2B5EF4-FFF2-40B4-BE49-F238E27FC236}">
                    <a16:creationId xmlns:a16="http://schemas.microsoft.com/office/drawing/2014/main" xmlns="" id="{7DF8CB24-4289-C385-4C3C-37E634E2F2FA}"/>
                  </a:ext>
                </a:extLst>
              </p:cNvPr>
              <p:cNvSpPr/>
              <p:nvPr/>
            </p:nvSpPr>
            <p:spPr>
              <a:xfrm>
                <a:off x="1345058" y="5749727"/>
                <a:ext cx="3534134" cy="343569"/>
              </a:xfrm>
              <a:prstGeom prst="roundRect">
                <a:avLst>
                  <a:gd name="adj" fmla="val 50000"/>
                </a:avLst>
              </a:prstGeom>
              <a:grpFill/>
              <a:ln>
                <a:solidFill>
                  <a:srgbClr val="5664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21" name="直接连接符 120">
                <a:extLst>
                  <a:ext uri="{FF2B5EF4-FFF2-40B4-BE49-F238E27FC236}">
                    <a16:creationId xmlns:a16="http://schemas.microsoft.com/office/drawing/2014/main" xmlns="" id="{92DFD369-4410-D673-276E-BBD815424E99}"/>
                  </a:ext>
                </a:extLst>
              </p:cNvPr>
              <p:cNvCxnSpPr/>
              <p:nvPr/>
            </p:nvCxnSpPr>
            <p:spPr>
              <a:xfrm>
                <a:off x="913011" y="5949280"/>
                <a:ext cx="2520280" cy="0"/>
              </a:xfrm>
              <a:prstGeom prst="line">
                <a:avLst/>
              </a:prstGeom>
              <a:grpFill/>
              <a:ln>
                <a:solidFill>
                  <a:srgbClr val="56646B"/>
                </a:solidFill>
              </a:ln>
            </p:spPr>
            <p:style>
              <a:lnRef idx="1">
                <a:schemeClr val="accent1"/>
              </a:lnRef>
              <a:fillRef idx="0">
                <a:schemeClr val="accent1"/>
              </a:fillRef>
              <a:effectRef idx="0">
                <a:schemeClr val="accent1"/>
              </a:effectRef>
              <a:fontRef idx="minor">
                <a:schemeClr val="tx1"/>
              </a:fontRef>
            </p:style>
          </p:cxnSp>
        </p:grpSp>
        <p:sp>
          <p:nvSpPr>
            <p:cNvPr id="19" name="矩形 3">
              <a:extLst>
                <a:ext uri="{FF2B5EF4-FFF2-40B4-BE49-F238E27FC236}">
                  <a16:creationId xmlns:a16="http://schemas.microsoft.com/office/drawing/2014/main" xmlns="" id="{34D8DD16-94EB-7CA7-6EAC-02C6B0776878}"/>
                </a:ext>
              </a:extLst>
            </p:cNvPr>
            <p:cNvSpPr>
              <a:spLocks noChangeArrowheads="1"/>
            </p:cNvSpPr>
            <p:nvPr/>
          </p:nvSpPr>
          <p:spPr bwMode="auto">
            <a:xfrm>
              <a:off x="913179" y="1369367"/>
              <a:ext cx="3710466" cy="500131"/>
            </a:xfrm>
            <a:prstGeom prst="rect">
              <a:avLst/>
            </a:prstGeom>
            <a:noFill/>
            <a:ln w="9525">
              <a:noFill/>
              <a:miter lim="800000"/>
            </a:ln>
          </p:spPr>
          <p:txBody>
            <a:bodyPr wrap="square" lIns="68555" tIns="34278" rIns="68555" bIns="34278">
              <a:spAutoFit/>
            </a:bodyPr>
            <a:lstStyle/>
            <a:p>
              <a:pPr algn="ctr">
                <a:spcBef>
                  <a:spcPct val="0"/>
                </a:spcBef>
                <a:buFont typeface="Arial" panose="020B0604020202020204" pitchFamily="34" charset="0"/>
                <a:buNone/>
              </a:pP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1.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Đặc</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sắc</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nội</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dung</a:t>
              </a:r>
            </a:p>
          </p:txBody>
        </p:sp>
      </p:grpSp>
      <p:pic>
        <p:nvPicPr>
          <p:cNvPr id="23" name="图片 5">
            <a:extLst>
              <a:ext uri="{FF2B5EF4-FFF2-40B4-BE49-F238E27FC236}">
                <a16:creationId xmlns:a16="http://schemas.microsoft.com/office/drawing/2014/main" xmlns="" id="{E285D6F5-8DE6-4E0B-1461-41421C3CB15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593516" y="-314441"/>
            <a:ext cx="2382871" cy="2156674"/>
          </a:xfrm>
          <a:prstGeom prst="rect">
            <a:avLst/>
          </a:prstGeom>
        </p:spPr>
      </p:pic>
      <p:sp>
        <p:nvSpPr>
          <p:cNvPr id="8" name="Hộp Văn bản 7">
            <a:extLst>
              <a:ext uri="{FF2B5EF4-FFF2-40B4-BE49-F238E27FC236}">
                <a16:creationId xmlns:a16="http://schemas.microsoft.com/office/drawing/2014/main" xmlns="" id="{C742CB9F-86A0-BE1D-C2B0-9688F06C38A0}"/>
              </a:ext>
            </a:extLst>
          </p:cNvPr>
          <p:cNvSpPr txBox="1"/>
          <p:nvPr/>
        </p:nvSpPr>
        <p:spPr>
          <a:xfrm>
            <a:off x="929148" y="3518013"/>
            <a:ext cx="10589752" cy="2485077"/>
          </a:xfrm>
          <a:prstGeom prst="round2DiagRect">
            <a:avLst>
              <a:gd name="adj1" fmla="val 16667"/>
              <a:gd name="adj2" fmla="val 0"/>
            </a:avLst>
          </a:prstGeom>
          <a:noFill/>
          <a:ln w="28575">
            <a:solidFill>
              <a:srgbClr val="00B050"/>
            </a:solidFill>
            <a:prstDash val="sysDot"/>
          </a:ln>
        </p:spPr>
        <p:txBody>
          <a:bodyPr wrap="square">
            <a:spAutoFit/>
          </a:bodyPr>
          <a:lstStyle/>
          <a:p>
            <a:pPr algn="just"/>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tác</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Du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đã</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hơn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tồn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còn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tinh</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vinh</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hoá</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tinh</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đó</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lgn="just">
              <a:buFont typeface="Symbol" panose="05050102010706020507" pitchFamily="18" charset="2"/>
              <a:buChar char="Þ"/>
            </a:pP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Đòi</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sĩ</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sĩ</a:t>
            </a:r>
            <a:r>
              <a:rPr lang="en-US" sz="2799"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2067945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6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14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1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727072" y="549350"/>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xmlns="" id="{C3F25B86-A25E-779C-20FF-1493289FB220}"/>
              </a:ext>
            </a:extLst>
          </p:cNvPr>
          <p:cNvSpPr txBox="1"/>
          <p:nvPr/>
        </p:nvSpPr>
        <p:spPr>
          <a:xfrm>
            <a:off x="733061" y="546347"/>
            <a:ext cx="6168236" cy="629817"/>
          </a:xfrm>
          <a:prstGeom prst="rect">
            <a:avLst/>
          </a:prstGeom>
          <a:noFill/>
        </p:spPr>
        <p:txBody>
          <a:bodyPr wrap="square">
            <a:spAutoFit/>
          </a:bodyPr>
          <a:lstStyle/>
          <a:p>
            <a:pPr marR="91413">
              <a:lnSpc>
                <a:spcPct val="130000"/>
              </a:lnSpc>
            </a:pPr>
            <a:r>
              <a:rPr lang="en-US" sz="2999" b="1" dirty="0">
                <a:solidFill>
                  <a:srgbClr val="4CC090"/>
                </a:solidFill>
                <a:latin typeface="Times New Roman" panose="02020603050405020304" pitchFamily="18" charset="0"/>
                <a:ea typeface="Calibri" panose="020F0502020204030204" pitchFamily="34" charset="0"/>
                <a:cs typeface="Times New Roman" panose="02020603050405020304" pitchFamily="18" charset="0"/>
              </a:rPr>
              <a:t>III. TỔNG KẾT</a:t>
            </a:r>
            <a:endParaRPr lang="en-US" sz="2999" dirty="0">
              <a:solidFill>
                <a:srgbClr val="4CC09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Hộp Văn bản 15">
            <a:extLst>
              <a:ext uri="{FF2B5EF4-FFF2-40B4-BE49-F238E27FC236}">
                <a16:creationId xmlns:a16="http://schemas.microsoft.com/office/drawing/2014/main" xmlns="" id="{DF082CE3-9B0F-21BA-F011-E4E26FA71D6C}"/>
              </a:ext>
            </a:extLst>
          </p:cNvPr>
          <p:cNvSpPr txBox="1"/>
          <p:nvPr/>
        </p:nvSpPr>
        <p:spPr>
          <a:xfrm>
            <a:off x="1761320" y="2616159"/>
            <a:ext cx="5268631" cy="765750"/>
          </a:xfrm>
          <a:prstGeom prst="round2DiagRect">
            <a:avLst>
              <a:gd name="adj1" fmla="val 16667"/>
              <a:gd name="adj2" fmla="val 40711"/>
            </a:avLst>
          </a:prstGeom>
          <a:noFill/>
          <a:ln w="28575">
            <a:solidFill>
              <a:srgbClr val="00B050"/>
            </a:solidFill>
            <a:prstDash val="sysDot"/>
          </a:ln>
        </p:spPr>
        <p:txBody>
          <a:bodyPr wrap="square">
            <a:spAutoFit/>
          </a:bodyPr>
          <a:lstStyle/>
          <a:p>
            <a:pPr algn="just"/>
            <a:r>
              <a:rPr lang="de-DE"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Ngôn ngữ: </a:t>
            </a:r>
            <a:r>
              <a:rPr lang="de-DE"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hàm súc, tinh tế.</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7" name="组合 6">
            <a:extLst>
              <a:ext uri="{FF2B5EF4-FFF2-40B4-BE49-F238E27FC236}">
                <a16:creationId xmlns:a16="http://schemas.microsoft.com/office/drawing/2014/main" xmlns="" id="{2F0DFE36-19E3-B763-9BDD-445C7EA00A05}"/>
              </a:ext>
            </a:extLst>
          </p:cNvPr>
          <p:cNvGrpSpPr/>
          <p:nvPr/>
        </p:nvGrpSpPr>
        <p:grpSpPr>
          <a:xfrm>
            <a:off x="1272720" y="1558132"/>
            <a:ext cx="5098584" cy="676059"/>
            <a:chOff x="336947" y="1295608"/>
            <a:chExt cx="5396634" cy="676235"/>
          </a:xfrm>
          <a:solidFill>
            <a:srgbClr val="56646B"/>
          </a:solidFill>
        </p:grpSpPr>
        <p:grpSp>
          <p:nvGrpSpPr>
            <p:cNvPr id="18" name="组合 118">
              <a:extLst>
                <a:ext uri="{FF2B5EF4-FFF2-40B4-BE49-F238E27FC236}">
                  <a16:creationId xmlns:a16="http://schemas.microsoft.com/office/drawing/2014/main" xmlns="" id="{08344378-732C-C678-AF86-253DCBE285BF}"/>
                </a:ext>
              </a:extLst>
            </p:cNvPr>
            <p:cNvGrpSpPr/>
            <p:nvPr/>
          </p:nvGrpSpPr>
          <p:grpSpPr>
            <a:xfrm>
              <a:off x="336947" y="1340635"/>
              <a:ext cx="5396634" cy="631208"/>
              <a:chOff x="913011" y="5749058"/>
              <a:chExt cx="4843133" cy="344238"/>
            </a:xfrm>
            <a:grpFill/>
          </p:grpSpPr>
          <p:sp>
            <p:nvSpPr>
              <p:cNvPr id="20" name="圆角矩形 119">
                <a:extLst>
                  <a:ext uri="{FF2B5EF4-FFF2-40B4-BE49-F238E27FC236}">
                    <a16:creationId xmlns:a16="http://schemas.microsoft.com/office/drawing/2014/main" xmlns="" id="{7DF8CB24-4289-C385-4C3C-37E634E2F2FA}"/>
                  </a:ext>
                </a:extLst>
              </p:cNvPr>
              <p:cNvSpPr/>
              <p:nvPr/>
            </p:nvSpPr>
            <p:spPr>
              <a:xfrm>
                <a:off x="1345057" y="5749058"/>
                <a:ext cx="4411087" cy="344238"/>
              </a:xfrm>
              <a:prstGeom prst="roundRect">
                <a:avLst>
                  <a:gd name="adj" fmla="val 50000"/>
                </a:avLst>
              </a:prstGeom>
              <a:grpFill/>
              <a:ln>
                <a:solidFill>
                  <a:srgbClr val="5664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cs typeface="Times New Roman" panose="02020603050405020304" pitchFamily="18" charset="0"/>
                </a:endParaRPr>
              </a:p>
            </p:txBody>
          </p:sp>
          <p:cxnSp>
            <p:nvCxnSpPr>
              <p:cNvPr id="21" name="直接连接符 120">
                <a:extLst>
                  <a:ext uri="{FF2B5EF4-FFF2-40B4-BE49-F238E27FC236}">
                    <a16:creationId xmlns:a16="http://schemas.microsoft.com/office/drawing/2014/main" xmlns="" id="{92DFD369-4410-D673-276E-BBD815424E99}"/>
                  </a:ext>
                </a:extLst>
              </p:cNvPr>
              <p:cNvCxnSpPr/>
              <p:nvPr/>
            </p:nvCxnSpPr>
            <p:spPr>
              <a:xfrm>
                <a:off x="913011" y="5949280"/>
                <a:ext cx="2520280" cy="0"/>
              </a:xfrm>
              <a:prstGeom prst="line">
                <a:avLst/>
              </a:prstGeom>
              <a:grpFill/>
              <a:ln>
                <a:solidFill>
                  <a:srgbClr val="56646B"/>
                </a:solidFill>
              </a:ln>
            </p:spPr>
            <p:style>
              <a:lnRef idx="1">
                <a:schemeClr val="accent1"/>
              </a:lnRef>
              <a:fillRef idx="0">
                <a:schemeClr val="accent1"/>
              </a:fillRef>
              <a:effectRef idx="0">
                <a:schemeClr val="accent1"/>
              </a:effectRef>
              <a:fontRef idx="minor">
                <a:schemeClr val="tx1"/>
              </a:fontRef>
            </p:style>
          </p:cxnSp>
        </p:grpSp>
        <p:sp>
          <p:nvSpPr>
            <p:cNvPr id="19" name="矩形 3">
              <a:extLst>
                <a:ext uri="{FF2B5EF4-FFF2-40B4-BE49-F238E27FC236}">
                  <a16:creationId xmlns:a16="http://schemas.microsoft.com/office/drawing/2014/main" xmlns="" id="{34D8DD16-94EB-7CA7-6EAC-02C6B0776878}"/>
                </a:ext>
              </a:extLst>
            </p:cNvPr>
            <p:cNvSpPr>
              <a:spLocks noChangeArrowheads="1"/>
            </p:cNvSpPr>
            <p:nvPr/>
          </p:nvSpPr>
          <p:spPr bwMode="auto">
            <a:xfrm>
              <a:off x="913178" y="1295608"/>
              <a:ext cx="4820403" cy="623385"/>
            </a:xfrm>
            <a:prstGeom prst="rect">
              <a:avLst/>
            </a:prstGeom>
            <a:noFill/>
            <a:ln w="9525">
              <a:noFill/>
              <a:miter lim="800000"/>
            </a:ln>
          </p:spPr>
          <p:txBody>
            <a:bodyPr wrap="square" lIns="68555" tIns="34278" rIns="68555" bIns="34278">
              <a:spAutoFit/>
            </a:bodyPr>
            <a:lstStyle/>
            <a:p>
              <a:pPr algn="ctr">
                <a:spcBef>
                  <a:spcPct val="0"/>
                </a:spcBef>
                <a:buFont typeface="Arial" panose="020B0604020202020204" pitchFamily="34" charset="0"/>
                <a:buNone/>
              </a:pPr>
              <a:r>
                <a:rPr lang="en-US" altLang="zh-CN" sz="3600"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2. </a:t>
              </a:r>
              <a:r>
                <a:rPr lang="en-US" altLang="zh-CN" sz="3600"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Đặc</a:t>
              </a:r>
              <a:r>
                <a:rPr lang="en-US" altLang="zh-CN" sz="3600"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sắc</a:t>
              </a:r>
              <a:r>
                <a:rPr lang="en-US" altLang="zh-CN" sz="3600"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nghệ</a:t>
              </a:r>
              <a:r>
                <a:rPr lang="en-US" altLang="zh-CN" sz="3600"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thuật</a:t>
              </a:r>
              <a:endParaRPr lang="en-US" altLang="zh-CN" sz="3600"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endParaRPr>
            </a:p>
          </p:txBody>
        </p:sp>
      </p:grpSp>
      <p:pic>
        <p:nvPicPr>
          <p:cNvPr id="23" name="图片 5">
            <a:extLst>
              <a:ext uri="{FF2B5EF4-FFF2-40B4-BE49-F238E27FC236}">
                <a16:creationId xmlns:a16="http://schemas.microsoft.com/office/drawing/2014/main" xmlns="" id="{E285D6F5-8DE6-4E0B-1461-41421C3CB15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593516" y="-314441"/>
            <a:ext cx="2382871" cy="2156674"/>
          </a:xfrm>
          <a:prstGeom prst="rect">
            <a:avLst/>
          </a:prstGeom>
        </p:spPr>
      </p:pic>
      <p:sp>
        <p:nvSpPr>
          <p:cNvPr id="8" name="Hộp Văn bản 7">
            <a:extLst>
              <a:ext uri="{FF2B5EF4-FFF2-40B4-BE49-F238E27FC236}">
                <a16:creationId xmlns:a16="http://schemas.microsoft.com/office/drawing/2014/main" xmlns="" id="{C742CB9F-86A0-BE1D-C2B0-9688F06C38A0}"/>
              </a:ext>
            </a:extLst>
          </p:cNvPr>
          <p:cNvSpPr txBox="1"/>
          <p:nvPr/>
        </p:nvSpPr>
        <p:spPr>
          <a:xfrm>
            <a:off x="1478589" y="3763877"/>
            <a:ext cx="8514924" cy="2207240"/>
          </a:xfrm>
          <a:prstGeom prst="round2DiagRect">
            <a:avLst>
              <a:gd name="adj1" fmla="val 16667"/>
              <a:gd name="adj2" fmla="val 50000"/>
            </a:avLst>
          </a:prstGeom>
          <a:noFill/>
          <a:ln w="28575">
            <a:solidFill>
              <a:srgbClr val="00B050"/>
            </a:solidFill>
            <a:prstDash val="sysDot"/>
          </a:ln>
        </p:spPr>
        <p:txBody>
          <a:bodyPr wrap="square">
            <a:spAutoFit/>
          </a:bodyPr>
          <a:lstStyle/>
          <a:p>
            <a:r>
              <a:rPr lang="de-DE"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 cấu chặt chẽ: </a:t>
            </a:r>
            <a:r>
              <a:rPr lang="de-DE"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Đi từ cảnh và sự việc cụ thể, đến tư tưởng khái quát về thân phận chung của người tài sắc.</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11392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6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14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1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5" y="-22925"/>
            <a:ext cx="12188826" cy="6856215"/>
          </a:xfrm>
          <a:prstGeom prst="rect">
            <a:avLst/>
          </a:prstGeom>
        </p:spPr>
      </p:pic>
      <p:sp>
        <p:nvSpPr>
          <p:cNvPr id="11" name="椭圆 10"/>
          <p:cNvSpPr/>
          <p:nvPr/>
        </p:nvSpPr>
        <p:spPr>
          <a:xfrm>
            <a:off x="2251441" y="1321349"/>
            <a:ext cx="4276246" cy="4276246"/>
          </a:xfrm>
          <a:prstGeom prst="ellipse">
            <a:avLst/>
          </a:prstGeom>
          <a:solidFill>
            <a:schemeClr val="bg1"/>
          </a:solidFill>
          <a:ln>
            <a:noFill/>
          </a:ln>
          <a:effectLst>
            <a:outerShdw blurRad="508000" dist="101600" dir="2700000" sx="102000" sy="10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75000"/>
                  <a:lumOff val="25000"/>
                </a:schemeClr>
              </a:solidFill>
              <a:latin typeface="字魂176号-创粗圆" panose="00000500000000000000" pitchFamily="2" charset="-122"/>
              <a:ea typeface="字魂176号-创粗圆" panose="00000500000000000000" pitchFamily="2" charset="-122"/>
              <a:cs typeface="Arial" panose="020B0604020202020204" pitchFamily="34" charset="0"/>
            </a:endParaRPr>
          </a:p>
        </p:txBody>
      </p:sp>
      <p:sp>
        <p:nvSpPr>
          <p:cNvPr id="12" name="椭圆 11"/>
          <p:cNvSpPr/>
          <p:nvPr/>
        </p:nvSpPr>
        <p:spPr>
          <a:xfrm>
            <a:off x="2500296" y="1570204"/>
            <a:ext cx="3778536" cy="3778536"/>
          </a:xfrm>
          <a:prstGeom prst="ellipse">
            <a:avLst/>
          </a:prstGeom>
          <a:noFill/>
          <a:ln w="19050">
            <a:solidFill>
              <a:srgbClr val="2EA678"/>
            </a:solidFill>
          </a:ln>
          <a:effectLst>
            <a:outerShdw blurRad="508000" dist="101600" dir="2700000" sx="102000" sy="10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75000"/>
                  <a:lumOff val="25000"/>
                </a:schemeClr>
              </a:solidFill>
              <a:latin typeface="字魂176号-创粗圆" panose="00000500000000000000" pitchFamily="2" charset="-122"/>
              <a:ea typeface="字魂176号-创粗圆" panose="00000500000000000000" pitchFamily="2" charset="-122"/>
              <a:cs typeface="Arial" panose="020B0604020202020204" pitchFamily="34" charset="0"/>
            </a:endParaRPr>
          </a:p>
        </p:txBody>
      </p:sp>
      <p:pic>
        <p:nvPicPr>
          <p:cNvPr id="24" name="图片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229084">
            <a:off x="5493327" y="5396987"/>
            <a:ext cx="1178253" cy="1178253"/>
          </a:xfrm>
          <a:prstGeom prst="rect">
            <a:avLst/>
          </a:prstGeom>
        </p:spPr>
      </p:pic>
      <p:sp>
        <p:nvSpPr>
          <p:cNvPr id="14" name="TextBox 40"/>
          <p:cNvSpPr txBox="1"/>
          <p:nvPr/>
        </p:nvSpPr>
        <p:spPr>
          <a:xfrm>
            <a:off x="2251441" y="2584606"/>
            <a:ext cx="4276246" cy="2015936"/>
          </a:xfrm>
          <a:prstGeom prst="rect">
            <a:avLst/>
          </a:prstGeom>
          <a:noFill/>
        </p:spPr>
        <p:txBody>
          <a:bodyPr wrap="square" rtlCol="0">
            <a:spAutoFit/>
          </a:bodyPr>
          <a:lstStyle/>
          <a:p>
            <a:pPr algn="ctr">
              <a:lnSpc>
                <a:spcPts val="7498"/>
              </a:lnSpc>
            </a:pPr>
            <a:r>
              <a:rPr lang="en-US" altLang="zh-CN" sz="6598" b="1" dirty="0">
                <a:latin typeface="Times New Roman" panose="02020603050405020304" pitchFamily="18" charset="0"/>
                <a:ea typeface="黑体" panose="02010609060101010101" pitchFamily="49" charset="-122"/>
                <a:cs typeface="Times New Roman" panose="02020603050405020304" pitchFamily="18" charset="0"/>
              </a:rPr>
              <a:t>LUYỆN TẬP</a:t>
            </a:r>
            <a:endParaRPr lang="zh-CN" altLang="en-US" sz="6598" b="1"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250" fill="hold"/>
                                        <p:tgtEl>
                                          <p:spTgt spid="11"/>
                                        </p:tgtEl>
                                        <p:attrNameLst>
                                          <p:attrName>ppt_w</p:attrName>
                                        </p:attrNameLst>
                                      </p:cBhvr>
                                      <p:tavLst>
                                        <p:tav tm="0">
                                          <p:val>
                                            <p:fltVal val="0"/>
                                          </p:val>
                                        </p:tav>
                                        <p:tav tm="100000">
                                          <p:val>
                                            <p:strVal val="#ppt_w"/>
                                          </p:val>
                                        </p:tav>
                                      </p:tavLst>
                                    </p:anim>
                                    <p:anim calcmode="lin" valueType="num">
                                      <p:cBhvr>
                                        <p:cTn id="14" dur="1250" fill="hold"/>
                                        <p:tgtEl>
                                          <p:spTgt spid="11"/>
                                        </p:tgtEl>
                                        <p:attrNameLst>
                                          <p:attrName>ppt_h</p:attrName>
                                        </p:attrNameLst>
                                      </p:cBhvr>
                                      <p:tavLst>
                                        <p:tav tm="0">
                                          <p:val>
                                            <p:fltVal val="0"/>
                                          </p:val>
                                        </p:tav>
                                        <p:tav tm="100000">
                                          <p:val>
                                            <p:strVal val="#ppt_h"/>
                                          </p:val>
                                        </p:tav>
                                      </p:tavLst>
                                    </p:anim>
                                    <p:animEffect transition="in" filter="fade">
                                      <p:cBhvr>
                                        <p:cTn id="15" dur="1250"/>
                                        <p:tgtEl>
                                          <p:spTgt spid="11"/>
                                        </p:tgtEl>
                                      </p:cBhvr>
                                    </p:animEffect>
                                  </p:childTnLst>
                                </p:cTn>
                              </p:par>
                              <p:par>
                                <p:cTn id="16" presetID="53" presetClass="entr" presetSubtype="0" fill="hold" grpId="0" nodeType="withEffect">
                                  <p:stCondLst>
                                    <p:cond delay="25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250" fill="hold"/>
                                        <p:tgtEl>
                                          <p:spTgt spid="12"/>
                                        </p:tgtEl>
                                        <p:attrNameLst>
                                          <p:attrName>ppt_w</p:attrName>
                                        </p:attrNameLst>
                                      </p:cBhvr>
                                      <p:tavLst>
                                        <p:tav tm="0">
                                          <p:val>
                                            <p:fltVal val="0"/>
                                          </p:val>
                                        </p:tav>
                                        <p:tav tm="100000">
                                          <p:val>
                                            <p:strVal val="#ppt_w"/>
                                          </p:val>
                                        </p:tav>
                                      </p:tavLst>
                                    </p:anim>
                                    <p:anim calcmode="lin" valueType="num">
                                      <p:cBhvr>
                                        <p:cTn id="19" dur="1250" fill="hold"/>
                                        <p:tgtEl>
                                          <p:spTgt spid="12"/>
                                        </p:tgtEl>
                                        <p:attrNameLst>
                                          <p:attrName>ppt_h</p:attrName>
                                        </p:attrNameLst>
                                      </p:cBhvr>
                                      <p:tavLst>
                                        <p:tav tm="0">
                                          <p:val>
                                            <p:fltVal val="0"/>
                                          </p:val>
                                        </p:tav>
                                        <p:tav tm="100000">
                                          <p:val>
                                            <p:strVal val="#ppt_h"/>
                                          </p:val>
                                        </p:tav>
                                      </p:tavLst>
                                    </p:anim>
                                    <p:animEffect transition="in" filter="fade">
                                      <p:cBhvr>
                                        <p:cTn id="20" dur="1250"/>
                                        <p:tgtEl>
                                          <p:spTgt spid="12"/>
                                        </p:tgtEl>
                                      </p:cBhvr>
                                    </p:animEffect>
                                  </p:childTnLst>
                                </p:cTn>
                              </p:par>
                            </p:childTnLst>
                          </p:cTn>
                        </p:par>
                        <p:par>
                          <p:cTn id="21" fill="hold" nodeType="afterGroup">
                            <p:stCondLst>
                              <p:cond delay="2500"/>
                            </p:stCondLst>
                            <p:childTnLst>
                              <p:par>
                                <p:cTn id="22" presetID="42"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4"/>
                                        </p:tgtEl>
                                        <p:attrNameLst>
                                          <p:attrName>ppt_y</p:attrName>
                                        </p:attrNameLst>
                                      </p:cBhvr>
                                      <p:tavLst>
                                        <p:tav tm="0">
                                          <p:val>
                                            <p:strVal val="#ppt_y"/>
                                          </p:val>
                                        </p:tav>
                                        <p:tav tm="100000">
                                          <p:val>
                                            <p:strVal val="#ppt_y"/>
                                          </p:val>
                                        </p:tav>
                                      </p:tavLst>
                                    </p:anim>
                                    <p:anim calcmode="lin" valueType="num">
                                      <p:cBhvr>
                                        <p:cTn id="3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624998" y="549390"/>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pic>
        <p:nvPicPr>
          <p:cNvPr id="1026" name="Picture 2" descr="Trẻ Em, Mầm Non, Vui Chơi, Tải hình PNG 329 - Free.Vector6.com">
            <a:extLst>
              <a:ext uri="{FF2B5EF4-FFF2-40B4-BE49-F238E27FC236}">
                <a16:creationId xmlns:a16="http://schemas.microsoft.com/office/drawing/2014/main" xmlns="" id="{AEB7B26E-A5B0-51B2-BC77-E7906D06D8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537" y="1239086"/>
            <a:ext cx="6982958" cy="565619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6">
            <a:extLst>
              <a:ext uri="{FF2B5EF4-FFF2-40B4-BE49-F238E27FC236}">
                <a16:creationId xmlns:a16="http://schemas.microsoft.com/office/drawing/2014/main" xmlns="" id="{5938F035-CA73-63F0-98CA-F7D55AD1DB90}"/>
              </a:ext>
            </a:extLst>
          </p:cNvPr>
          <p:cNvGrpSpPr/>
          <p:nvPr/>
        </p:nvGrpSpPr>
        <p:grpSpPr>
          <a:xfrm>
            <a:off x="624998" y="791830"/>
            <a:ext cx="6262885" cy="651867"/>
            <a:chOff x="-311902" y="588320"/>
            <a:chExt cx="4297829" cy="652037"/>
          </a:xfrm>
          <a:solidFill>
            <a:srgbClr val="D75447"/>
          </a:solidFill>
        </p:grpSpPr>
        <p:grpSp>
          <p:nvGrpSpPr>
            <p:cNvPr id="5" name="组合 118">
              <a:extLst>
                <a:ext uri="{FF2B5EF4-FFF2-40B4-BE49-F238E27FC236}">
                  <a16:creationId xmlns:a16="http://schemas.microsoft.com/office/drawing/2014/main" xmlns="" id="{BAD47202-F479-6F89-EC68-4462E774E77C}"/>
                </a:ext>
              </a:extLst>
            </p:cNvPr>
            <p:cNvGrpSpPr/>
            <p:nvPr/>
          </p:nvGrpSpPr>
          <p:grpSpPr>
            <a:xfrm>
              <a:off x="-311902" y="666874"/>
              <a:ext cx="4297829" cy="573483"/>
              <a:chOff x="330711" y="5381616"/>
              <a:chExt cx="3857025" cy="312757"/>
            </a:xfrm>
            <a:grpFill/>
          </p:grpSpPr>
          <p:sp>
            <p:nvSpPr>
              <p:cNvPr id="7" name="圆角矩形 119">
                <a:extLst>
                  <a:ext uri="{FF2B5EF4-FFF2-40B4-BE49-F238E27FC236}">
                    <a16:creationId xmlns:a16="http://schemas.microsoft.com/office/drawing/2014/main" xmlns="" id="{3889D6D0-D6F2-1AA0-3F8E-F954144210C9}"/>
                  </a:ext>
                </a:extLst>
              </p:cNvPr>
              <p:cNvSpPr/>
              <p:nvPr/>
            </p:nvSpPr>
            <p:spPr>
              <a:xfrm>
                <a:off x="551340" y="5381616"/>
                <a:ext cx="3190741" cy="312757"/>
              </a:xfrm>
              <a:prstGeom prst="roundRect">
                <a:avLst>
                  <a:gd name="adj" fmla="val 50000"/>
                </a:avLst>
              </a:prstGeom>
              <a:solidFill>
                <a:srgbClr val="FD9C36"/>
              </a:solidFill>
              <a:ln>
                <a:solidFill>
                  <a:srgbClr val="D75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cxnSp>
            <p:nvCxnSpPr>
              <p:cNvPr id="8" name="直接连接符 120">
                <a:extLst>
                  <a:ext uri="{FF2B5EF4-FFF2-40B4-BE49-F238E27FC236}">
                    <a16:creationId xmlns:a16="http://schemas.microsoft.com/office/drawing/2014/main" xmlns="" id="{6DD8811C-737B-3C46-0183-F8D8E3B04D1E}"/>
                  </a:ext>
                </a:extLst>
              </p:cNvPr>
              <p:cNvCxnSpPr>
                <a:cxnSpLocks/>
              </p:cNvCxnSpPr>
              <p:nvPr/>
            </p:nvCxnSpPr>
            <p:spPr>
              <a:xfrm>
                <a:off x="330711" y="5537994"/>
                <a:ext cx="3857025" cy="0"/>
              </a:xfrm>
              <a:prstGeom prst="line">
                <a:avLst/>
              </a:prstGeom>
              <a:grpFill/>
              <a:ln>
                <a:solidFill>
                  <a:srgbClr val="D75447"/>
                </a:solidFill>
              </a:ln>
            </p:spPr>
            <p:style>
              <a:lnRef idx="1">
                <a:schemeClr val="accent1"/>
              </a:lnRef>
              <a:fillRef idx="0">
                <a:schemeClr val="accent1"/>
              </a:fillRef>
              <a:effectRef idx="0">
                <a:schemeClr val="accent1"/>
              </a:effectRef>
              <a:fontRef idx="minor">
                <a:schemeClr val="tx1"/>
              </a:fontRef>
            </p:style>
          </p:cxnSp>
        </p:grpSp>
        <p:sp>
          <p:nvSpPr>
            <p:cNvPr id="6" name="矩形 3">
              <a:extLst>
                <a:ext uri="{FF2B5EF4-FFF2-40B4-BE49-F238E27FC236}">
                  <a16:creationId xmlns:a16="http://schemas.microsoft.com/office/drawing/2014/main" xmlns="" id="{9F373967-5C85-9E93-3908-7888A5B67790}"/>
                </a:ext>
              </a:extLst>
            </p:cNvPr>
            <p:cNvSpPr>
              <a:spLocks noChangeArrowheads="1"/>
            </p:cNvSpPr>
            <p:nvPr/>
          </p:nvSpPr>
          <p:spPr bwMode="auto">
            <a:xfrm>
              <a:off x="152656" y="588320"/>
              <a:ext cx="3336684" cy="573484"/>
            </a:xfrm>
            <a:prstGeom prst="rect">
              <a:avLst/>
            </a:prstGeom>
            <a:noFill/>
            <a:ln w="9525">
              <a:noFill/>
              <a:miter lim="800000"/>
            </a:ln>
          </p:spPr>
          <p:txBody>
            <a:bodyPr wrap="square" lIns="68555" tIns="34278" rIns="68555" bIns="34278">
              <a:spAutoFit/>
            </a:bodyPr>
            <a:lstStyle/>
            <a:p>
              <a:pPr>
                <a:lnSpc>
                  <a:spcPct val="130000"/>
                </a:lnSpc>
              </a:pPr>
              <a:r>
                <a:rPr lang="en-US" sz="27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 </a:t>
              </a:r>
              <a:r>
                <a:rPr lang="en-US" sz="2799"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a:t>
              </a:r>
              <a:r>
                <a:rPr lang="en-US" sz="27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tập</a:t>
              </a:r>
              <a:r>
                <a:rPr lang="en-US" sz="27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 </a:t>
              </a:r>
              <a:r>
                <a:rPr lang="en-US" sz="2799"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Trò</a:t>
              </a:r>
              <a:r>
                <a:rPr lang="en-US" sz="27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chơi</a:t>
              </a:r>
              <a:r>
                <a:rPr lang="en-US" sz="27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học</a:t>
              </a:r>
              <a:r>
                <a:rPr lang="en-US" sz="2799"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tập</a:t>
              </a:r>
              <a:endParaRPr lang="en-US" sz="2799"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7392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hlinkClick r:id="rId15" action="ppaction://hlinksldjump"/>
          </p:cNvPr>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Cloud 56">
            <a:hlinkClick r:id="rId12"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2" name="Snip Diagonal Corner Rectangle 3">
            <a:extLst>
              <a:ext uri="{FF2B5EF4-FFF2-40B4-BE49-F238E27FC236}">
                <a16:creationId xmlns:a16="http://schemas.microsoft.com/office/drawing/2014/main" xmlns="" id="{499BAF84-5965-773E-DB0B-EC6C926BE2D8}"/>
              </a:ext>
            </a:extLst>
          </p:cNvPr>
          <p:cNvSpPr/>
          <p:nvPr/>
        </p:nvSpPr>
        <p:spPr>
          <a:xfrm>
            <a:off x="3496366" y="604227"/>
            <a:ext cx="6057605" cy="86396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200" b="1" dirty="0">
                <a:solidFill>
                  <a:schemeClr val="tx1"/>
                </a:solidFill>
                <a:highlight>
                  <a:srgbClr val="FFFF00"/>
                </a:highlight>
                <a:latin typeface="Times New Roman" panose="02020603050405020304" pitchFamily="18" charset="0"/>
                <a:ea typeface="Times New Roman" panose="02020603050405020304" pitchFamily="18" charset="0"/>
              </a:rPr>
              <a:t>  C</a:t>
            </a:r>
            <a:r>
              <a:rPr lang="vi-VN" sz="3200" b="1" dirty="0">
                <a:solidFill>
                  <a:schemeClr val="tx1"/>
                </a:solidFill>
                <a:highlight>
                  <a:srgbClr val="FFFF00"/>
                </a:highlight>
                <a:latin typeface="Times New Roman" panose="02020603050405020304" pitchFamily="18" charset="0"/>
                <a:ea typeface="Times New Roman" panose="02020603050405020304" pitchFamily="18" charset="0"/>
              </a:rPr>
              <a:t>âu 1:</a:t>
            </a:r>
            <a:r>
              <a:rPr lang="vi-VN" sz="3200" dirty="0">
                <a:solidFill>
                  <a:schemeClr val="tx1"/>
                </a:solidFill>
                <a:latin typeface="Times New Roman" panose="02020603050405020304" pitchFamily="18" charset="0"/>
                <a:ea typeface="Times New Roman" panose="02020603050405020304" pitchFamily="18" charset="0"/>
              </a:rPr>
              <a:t> </a:t>
            </a:r>
            <a:r>
              <a:rPr lang="vi-VN" sz="3200" dirty="0">
                <a:solidFill>
                  <a:srgbClr val="0D0D0D"/>
                </a:solidFill>
                <a:latin typeface="Times New Roman" panose="02020603050405020304" pitchFamily="18" charset="0"/>
                <a:ea typeface="Times New Roman" panose="02020603050405020304" pitchFamily="18" charset="0"/>
              </a:rPr>
              <a:t>Thể thơ của bài thơ là gì?</a:t>
            </a:r>
            <a:endParaRPr lang="en-US" sz="3200" dirty="0">
              <a:latin typeface="Times New Roman" panose="02020603050405020304" pitchFamily="18" charset="0"/>
              <a:ea typeface="Times New Roman" panose="02020603050405020304" pitchFamily="18" charset="0"/>
            </a:endParaRPr>
          </a:p>
        </p:txBody>
      </p:sp>
      <p:sp>
        <p:nvSpPr>
          <p:cNvPr id="3" name="Rectangle 25">
            <a:extLst>
              <a:ext uri="{FF2B5EF4-FFF2-40B4-BE49-F238E27FC236}">
                <a16:creationId xmlns:a16="http://schemas.microsoft.com/office/drawing/2014/main" xmlns="" id="{0F35631D-2133-5A3A-E0E7-D94820B2EFBD}"/>
              </a:ext>
            </a:extLst>
          </p:cNvPr>
          <p:cNvSpPr/>
          <p:nvPr/>
        </p:nvSpPr>
        <p:spPr>
          <a:xfrm>
            <a:off x="679892" y="1994792"/>
            <a:ext cx="533162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2800" b="1" dirty="0">
                <a:solidFill>
                  <a:srgbClr val="0D0D0D"/>
                </a:solidFill>
                <a:latin typeface="Times New Roman" panose="02020603050405020304" pitchFamily="18" charset="0"/>
                <a:ea typeface="Times New Roman" panose="02020603050405020304" pitchFamily="18" charset="0"/>
              </a:rPr>
              <a:t>A. </a:t>
            </a:r>
            <a:r>
              <a:rPr lang="vi-VN" sz="2800" dirty="0">
                <a:solidFill>
                  <a:srgbClr val="0D0D0D"/>
                </a:solidFill>
                <a:latin typeface="Times New Roman" panose="02020603050405020304" pitchFamily="18" charset="0"/>
                <a:ea typeface="Times New Roman" panose="02020603050405020304" pitchFamily="18" charset="0"/>
              </a:rPr>
              <a:t>Thể thơ thất ngôn bát cú biến thể</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p:txBody>
      </p:sp>
      <p:sp>
        <p:nvSpPr>
          <p:cNvPr id="5" name="Rectangle 41">
            <a:extLst>
              <a:ext uri="{FF2B5EF4-FFF2-40B4-BE49-F238E27FC236}">
                <a16:creationId xmlns:a16="http://schemas.microsoft.com/office/drawing/2014/main" xmlns="" id="{80B46136-9FF4-A08F-27A1-82D1CF064A2F}"/>
              </a:ext>
            </a:extLst>
          </p:cNvPr>
          <p:cNvSpPr/>
          <p:nvPr/>
        </p:nvSpPr>
        <p:spPr>
          <a:xfrm>
            <a:off x="6516979" y="1982725"/>
            <a:ext cx="504734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2800" b="1" dirty="0">
                <a:solidFill>
                  <a:srgbClr val="0D0D0D"/>
                </a:solidFill>
                <a:latin typeface="Times New Roman" panose="02020603050405020304" pitchFamily="18" charset="0"/>
                <a:ea typeface="Times New Roman" panose="02020603050405020304" pitchFamily="18" charset="0"/>
              </a:rPr>
              <a:t>B. </a:t>
            </a:r>
            <a:r>
              <a:rPr lang="vi-VN" sz="2800" dirty="0">
                <a:solidFill>
                  <a:srgbClr val="0D0D0D"/>
                </a:solidFill>
                <a:latin typeface="Times New Roman" panose="02020603050405020304" pitchFamily="18" charset="0"/>
                <a:ea typeface="Times New Roman" panose="02020603050405020304" pitchFamily="18" charset="0"/>
              </a:rPr>
              <a:t>Thất ngôn tứ tuyệt   </a:t>
            </a:r>
            <a:endParaRPr lang="en-US" sz="2800" dirty="0">
              <a:latin typeface="Times New Roman" panose="02020603050405020304" pitchFamily="18" charset="0"/>
              <a:ea typeface="Times New Roman" panose="02020603050405020304" pitchFamily="18" charset="0"/>
            </a:endParaRPr>
          </a:p>
        </p:txBody>
      </p:sp>
      <p:sp>
        <p:nvSpPr>
          <p:cNvPr id="6" name="Rectangle 42">
            <a:extLst>
              <a:ext uri="{FF2B5EF4-FFF2-40B4-BE49-F238E27FC236}">
                <a16:creationId xmlns:a16="http://schemas.microsoft.com/office/drawing/2014/main" xmlns="" id="{977F2712-2680-B1D6-62D2-C351DCC4403B}"/>
              </a:ext>
            </a:extLst>
          </p:cNvPr>
          <p:cNvSpPr/>
          <p:nvPr/>
        </p:nvSpPr>
        <p:spPr>
          <a:xfrm>
            <a:off x="686979" y="3292209"/>
            <a:ext cx="533162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srgbClr val="0D0D0D"/>
                </a:solidFill>
                <a:latin typeface="Times New Roman" panose="02020603050405020304" pitchFamily="18" charset="0"/>
                <a:ea typeface="Times New Roman" panose="02020603050405020304" pitchFamily="18" charset="0"/>
              </a:rPr>
              <a:t>C. </a:t>
            </a:r>
            <a:r>
              <a:rPr lang="vi-VN" sz="2800" dirty="0">
                <a:solidFill>
                  <a:srgbClr val="0D0D0D"/>
                </a:solidFill>
                <a:latin typeface="Times New Roman" panose="02020603050405020304" pitchFamily="18" charset="0"/>
                <a:ea typeface="Times New Roman" panose="02020603050405020304" pitchFamily="18" charset="0"/>
              </a:rPr>
              <a:t>Thất ngôn bát cú</a:t>
            </a:r>
            <a:endParaRPr lang="en-US" sz="2800" dirty="0">
              <a:latin typeface="Times New Roman" panose="02020603050405020304" pitchFamily="18" charset="0"/>
              <a:ea typeface="Times New Roman" panose="02020603050405020304" pitchFamily="18" charset="0"/>
            </a:endParaRPr>
          </a:p>
        </p:txBody>
      </p:sp>
      <p:sp>
        <p:nvSpPr>
          <p:cNvPr id="8" name="Rectangle 43">
            <a:extLst>
              <a:ext uri="{FF2B5EF4-FFF2-40B4-BE49-F238E27FC236}">
                <a16:creationId xmlns:a16="http://schemas.microsoft.com/office/drawing/2014/main" xmlns="" id="{39C544E6-2AF0-8610-8F20-3E4E880513D7}"/>
              </a:ext>
            </a:extLst>
          </p:cNvPr>
          <p:cNvSpPr/>
          <p:nvPr/>
        </p:nvSpPr>
        <p:spPr>
          <a:xfrm>
            <a:off x="6534908" y="3276164"/>
            <a:ext cx="504734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2800" b="1" dirty="0">
                <a:solidFill>
                  <a:srgbClr val="0D0D0D"/>
                </a:solidFill>
                <a:latin typeface="Times New Roman" panose="02020603050405020304" pitchFamily="18" charset="0"/>
                <a:ea typeface="Times New Roman" panose="02020603050405020304" pitchFamily="18" charset="0"/>
              </a:rPr>
              <a:t>D. </a:t>
            </a:r>
            <a:r>
              <a:rPr lang="vi-VN" sz="2800" dirty="0">
                <a:solidFill>
                  <a:srgbClr val="0D0D0D"/>
                </a:solidFill>
                <a:latin typeface="Times New Roman" panose="02020603050405020304" pitchFamily="18" charset="0"/>
                <a:ea typeface="Times New Roman" panose="02020603050405020304" pitchFamily="18" charset="0"/>
              </a:rPr>
              <a:t>Ngũ ngôn</a:t>
            </a:r>
            <a:endParaRPr lang="en-US" sz="2800" dirty="0">
              <a:latin typeface="Times New Roman" panose="02020603050405020304" pitchFamily="18" charset="0"/>
              <a:ea typeface="Times New Roman" panose="02020603050405020304" pitchFamily="18" charset="0"/>
            </a:endParaRPr>
          </a:p>
        </p:txBody>
      </p:sp>
      <p:pic>
        <p:nvPicPr>
          <p:cNvPr id="10" name="Picture 46">
            <a:extLst>
              <a:ext uri="{FF2B5EF4-FFF2-40B4-BE49-F238E27FC236}">
                <a16:creationId xmlns:a16="http://schemas.microsoft.com/office/drawing/2014/main" xmlns="" id="{D2A1605E-0844-DDAF-64CD-D875442707CF}"/>
              </a:ext>
            </a:extLst>
          </p:cNvPr>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421387" y="2296503"/>
            <a:ext cx="885137" cy="708059"/>
          </a:xfrm>
          <a:prstGeom prst="rect">
            <a:avLst/>
          </a:prstGeom>
        </p:spPr>
      </p:pic>
      <p:pic>
        <p:nvPicPr>
          <p:cNvPr id="12" name="Picture 50">
            <a:extLst>
              <a:ext uri="{FF2B5EF4-FFF2-40B4-BE49-F238E27FC236}">
                <a16:creationId xmlns:a16="http://schemas.microsoft.com/office/drawing/2014/main" xmlns="" id="{F5F4B8B6-24A1-6DFF-C3B1-EDA58A6A85A3}"/>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06983" y="3315471"/>
            <a:ext cx="804536" cy="704088"/>
          </a:xfrm>
          <a:prstGeom prst="rect">
            <a:avLst/>
          </a:prstGeom>
        </p:spPr>
      </p:pic>
      <p:pic>
        <p:nvPicPr>
          <p:cNvPr id="13" name="Picture 48">
            <a:extLst>
              <a:ext uri="{FF2B5EF4-FFF2-40B4-BE49-F238E27FC236}">
                <a16:creationId xmlns:a16="http://schemas.microsoft.com/office/drawing/2014/main" xmlns="" id="{0538FD07-A38C-6CEB-1F51-02F9997F235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98963" y="3280369"/>
            <a:ext cx="804742" cy="707197"/>
          </a:xfrm>
          <a:prstGeom prst="rect">
            <a:avLst/>
          </a:prstGeom>
        </p:spPr>
      </p:pic>
      <p:pic>
        <p:nvPicPr>
          <p:cNvPr id="14" name="Picture 52">
            <a:extLst>
              <a:ext uri="{FF2B5EF4-FFF2-40B4-BE49-F238E27FC236}">
                <a16:creationId xmlns:a16="http://schemas.microsoft.com/office/drawing/2014/main" xmlns="" id="{A2B3F400-EA30-9714-C25C-54E6B9E027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49429" y="1994792"/>
            <a:ext cx="804742" cy="707197"/>
          </a:xfrm>
          <a:prstGeom prst="rect">
            <a:avLst/>
          </a:prstGeom>
        </p:spPr>
      </p:pic>
      <p:sp>
        <p:nvSpPr>
          <p:cNvPr id="15" name="Hình Bầu dục 14">
            <a:extLst>
              <a:ext uri="{FF2B5EF4-FFF2-40B4-BE49-F238E27FC236}">
                <a16:creationId xmlns:a16="http://schemas.microsoft.com/office/drawing/2014/main" xmlns="" id="{CF1769EC-11E3-297C-6EEF-7341900B84A2}"/>
              </a:ext>
            </a:extLst>
          </p:cNvPr>
          <p:cNvSpPr/>
          <p:nvPr/>
        </p:nvSpPr>
        <p:spPr>
          <a:xfrm>
            <a:off x="10119531" y="6244208"/>
            <a:ext cx="2383632" cy="10170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3"/>
                                        </p:tgtEl>
                                        <p:attrNameLst>
                                          <p:attrName>fillcolor</p:attrName>
                                        </p:attrNameLst>
                                      </p:cBhvr>
                                      <p:to>
                                        <a:srgbClr val="FFF2CC"/>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0"/>
                                        </p:tgtEl>
                                        <p:attrNameLst>
                                          <p:attrName>style.visibility</p:attrName>
                                        </p:attrNameLst>
                                      </p:cBhvr>
                                      <p:to>
                                        <p:strVal val="visible"/>
                                      </p:to>
                                    </p:set>
                                    <p:anim calcmode="lin" valueType="num">
                                      <p:cBhvr>
                                        <p:cTn id="53" dur="250" fill="hold"/>
                                        <p:tgtEl>
                                          <p:spTgt spid="10"/>
                                        </p:tgtEl>
                                        <p:attrNameLst>
                                          <p:attrName>ppt_w</p:attrName>
                                        </p:attrNameLst>
                                      </p:cBhvr>
                                      <p:tavLst>
                                        <p:tav tm="0">
                                          <p:val>
                                            <p:strVal val="4*#ppt_w"/>
                                          </p:val>
                                        </p:tav>
                                        <p:tav tm="100000">
                                          <p:val>
                                            <p:strVal val="#ppt_w"/>
                                          </p:val>
                                        </p:tav>
                                      </p:tavLst>
                                    </p:anim>
                                    <p:anim calcmode="lin" valueType="num">
                                      <p:cBhvr>
                                        <p:cTn id="5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3"/>
                                        </p:tgtEl>
                                        <p:attrNameLst>
                                          <p:attrName>fillcolor</p:attrName>
                                        </p:attrNameLst>
                                      </p:cBhvr>
                                      <p:to>
                                        <a:srgbClr val="00B050"/>
                                      </p:to>
                                    </p:animClr>
                                    <p:set>
                                      <p:cBhvr>
                                        <p:cTn id="57" dur="250" fill="hold"/>
                                        <p:tgtEl>
                                          <p:spTgt spid="3"/>
                                        </p:tgtEl>
                                        <p:attrNameLst>
                                          <p:attrName>fill.type</p:attrName>
                                        </p:attrNameLst>
                                      </p:cBhvr>
                                      <p:to>
                                        <p:strVal val="solid"/>
                                      </p:to>
                                    </p:set>
                                    <p:set>
                                      <p:cBhvr>
                                        <p:cTn id="5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5"/>
                                        </p:tgtEl>
                                        <p:attrNameLst>
                                          <p:attrName>fillcolor</p:attrName>
                                        </p:attrNameLst>
                                      </p:cBhvr>
                                      <p:to>
                                        <a:srgbClr val="FFF2CC"/>
                                      </p:to>
                                    </p:animClr>
                                    <p:set>
                                      <p:cBhvr>
                                        <p:cTn id="64" dur="250" fill="hold"/>
                                        <p:tgtEl>
                                          <p:spTgt spid="5"/>
                                        </p:tgtEl>
                                        <p:attrNameLst>
                                          <p:attrName>fill.type</p:attrName>
                                        </p:attrNameLst>
                                      </p:cBhvr>
                                      <p:to>
                                        <p:strVal val="solid"/>
                                      </p:to>
                                    </p:set>
                                    <p:set>
                                      <p:cBhvr>
                                        <p:cTn id="65" dur="250" fill="hold"/>
                                        <p:tgtEl>
                                          <p:spTgt spid="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50" fill="hold"/>
                                        <p:tgtEl>
                                          <p:spTgt spid="14"/>
                                        </p:tgtEl>
                                        <p:attrNameLst>
                                          <p:attrName>ppt_w</p:attrName>
                                        </p:attrNameLst>
                                      </p:cBhvr>
                                      <p:tavLst>
                                        <p:tav tm="0">
                                          <p:val>
                                            <p:strVal val="4*#ppt_w"/>
                                          </p:val>
                                        </p:tav>
                                        <p:tav tm="100000">
                                          <p:val>
                                            <p:strVal val="#ppt_w"/>
                                          </p:val>
                                        </p:tav>
                                      </p:tavLst>
                                    </p:anim>
                                    <p:anim calcmode="lin" valueType="num">
                                      <p:cBhvr>
                                        <p:cTn id="6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5"/>
                                        </p:tgtEl>
                                        <p:attrNameLst>
                                          <p:attrName>fillcolor</p:attrName>
                                        </p:attrNameLst>
                                      </p:cBhvr>
                                      <p:to>
                                        <a:srgbClr val="FFFF00"/>
                                      </p:to>
                                    </p:animClr>
                                    <p:set>
                                      <p:cBhvr>
                                        <p:cTn id="72" dur="250" fill="hold"/>
                                        <p:tgtEl>
                                          <p:spTgt spid="5"/>
                                        </p:tgtEl>
                                        <p:attrNameLst>
                                          <p:attrName>fill.type</p:attrName>
                                        </p:attrNameLst>
                                      </p:cBhvr>
                                      <p:to>
                                        <p:strVal val="solid"/>
                                      </p:to>
                                    </p:set>
                                    <p:set>
                                      <p:cBhvr>
                                        <p:cTn id="73"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6"/>
                                        </p:tgtEl>
                                        <p:attrNameLst>
                                          <p:attrName>fillcolor</p:attrName>
                                        </p:attrNameLst>
                                      </p:cBhvr>
                                      <p:to>
                                        <a:srgbClr val="FFF2CC"/>
                                      </p:to>
                                    </p:animClr>
                                    <p:set>
                                      <p:cBhvr>
                                        <p:cTn id="79" dur="250" fill="hold"/>
                                        <p:tgtEl>
                                          <p:spTgt spid="6"/>
                                        </p:tgtEl>
                                        <p:attrNameLst>
                                          <p:attrName>fill.type</p:attrName>
                                        </p:attrNameLst>
                                      </p:cBhvr>
                                      <p:to>
                                        <p:strVal val="solid"/>
                                      </p:to>
                                    </p:set>
                                    <p:set>
                                      <p:cBhvr>
                                        <p:cTn id="80" dur="250" fill="hold"/>
                                        <p:tgtEl>
                                          <p:spTgt spid="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2"/>
                                        </p:tgtEl>
                                        <p:attrNameLst>
                                          <p:attrName>style.visibility</p:attrName>
                                        </p:attrNameLst>
                                      </p:cBhvr>
                                      <p:to>
                                        <p:strVal val="visible"/>
                                      </p:to>
                                    </p:set>
                                    <p:anim calcmode="lin" valueType="num">
                                      <p:cBhvr>
                                        <p:cTn id="83" dur="250" fill="hold"/>
                                        <p:tgtEl>
                                          <p:spTgt spid="12"/>
                                        </p:tgtEl>
                                        <p:attrNameLst>
                                          <p:attrName>ppt_w</p:attrName>
                                        </p:attrNameLst>
                                      </p:cBhvr>
                                      <p:tavLst>
                                        <p:tav tm="0">
                                          <p:val>
                                            <p:strVal val="4*#ppt_w"/>
                                          </p:val>
                                        </p:tav>
                                        <p:tav tm="100000">
                                          <p:val>
                                            <p:strVal val="#ppt_w"/>
                                          </p:val>
                                        </p:tav>
                                      </p:tavLst>
                                    </p:anim>
                                    <p:anim calcmode="lin" valueType="num">
                                      <p:cBhvr>
                                        <p:cTn id="8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6"/>
                                        </p:tgtEl>
                                        <p:attrNameLst>
                                          <p:attrName>fillcolor</p:attrName>
                                        </p:attrNameLst>
                                      </p:cBhvr>
                                      <p:to>
                                        <a:srgbClr val="FFFF00"/>
                                      </p:to>
                                    </p:animClr>
                                    <p:set>
                                      <p:cBhvr>
                                        <p:cTn id="87" dur="250" fill="hold"/>
                                        <p:tgtEl>
                                          <p:spTgt spid="6"/>
                                        </p:tgtEl>
                                        <p:attrNameLst>
                                          <p:attrName>fill.type</p:attrName>
                                        </p:attrNameLst>
                                      </p:cBhvr>
                                      <p:to>
                                        <p:strVal val="solid"/>
                                      </p:to>
                                    </p:set>
                                    <p:set>
                                      <p:cBhvr>
                                        <p:cTn id="88"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89" restart="whenNotActive" fill="hold" evtFilter="cancelBubble" nodeType="interactiveSeq">
                <p:stCondLst>
                  <p:cond evt="onClick" delay="0">
                    <p:tgtEl>
                      <p:spTgt spid="8"/>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8"/>
                                        </p:tgtEl>
                                        <p:attrNameLst>
                                          <p:attrName>fillcolor</p:attrName>
                                        </p:attrNameLst>
                                      </p:cBhvr>
                                      <p:to>
                                        <a:srgbClr val="FFF2CC"/>
                                      </p:to>
                                    </p:animClr>
                                    <p:set>
                                      <p:cBhvr>
                                        <p:cTn id="94" dur="250" fill="hold"/>
                                        <p:tgtEl>
                                          <p:spTgt spid="8"/>
                                        </p:tgtEl>
                                        <p:attrNameLst>
                                          <p:attrName>fill.type</p:attrName>
                                        </p:attrNameLst>
                                      </p:cBhvr>
                                      <p:to>
                                        <p:strVal val="solid"/>
                                      </p:to>
                                    </p:set>
                                    <p:set>
                                      <p:cBhvr>
                                        <p:cTn id="95" dur="250" fill="hold"/>
                                        <p:tgtEl>
                                          <p:spTgt spid="8"/>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3"/>
                                        </p:tgtEl>
                                        <p:attrNameLst>
                                          <p:attrName>style.visibility</p:attrName>
                                        </p:attrNameLst>
                                      </p:cBhvr>
                                      <p:to>
                                        <p:strVal val="visible"/>
                                      </p:to>
                                    </p:set>
                                    <p:anim calcmode="lin" valueType="num">
                                      <p:cBhvr>
                                        <p:cTn id="98" dur="250" fill="hold"/>
                                        <p:tgtEl>
                                          <p:spTgt spid="13"/>
                                        </p:tgtEl>
                                        <p:attrNameLst>
                                          <p:attrName>ppt_w</p:attrName>
                                        </p:attrNameLst>
                                      </p:cBhvr>
                                      <p:tavLst>
                                        <p:tav tm="0">
                                          <p:val>
                                            <p:strVal val="4*#ppt_w"/>
                                          </p:val>
                                        </p:tav>
                                        <p:tav tm="100000">
                                          <p:val>
                                            <p:strVal val="#ppt_w"/>
                                          </p:val>
                                        </p:tav>
                                      </p:tavLst>
                                    </p:anim>
                                    <p:anim calcmode="lin" valueType="num">
                                      <p:cBhvr>
                                        <p:cTn id="9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8"/>
                                        </p:tgtEl>
                                        <p:attrNameLst>
                                          <p:attrName>fillcolor</p:attrName>
                                        </p:attrNameLst>
                                      </p:cBhvr>
                                      <p:to>
                                        <a:srgbClr val="FFFF00"/>
                                      </p:to>
                                    </p:animClr>
                                    <p:set>
                                      <p:cBhvr>
                                        <p:cTn id="102" dur="250" fill="hold"/>
                                        <p:tgtEl>
                                          <p:spTgt spid="8"/>
                                        </p:tgtEl>
                                        <p:attrNameLst>
                                          <p:attrName>fill.type</p:attrName>
                                        </p:attrNameLst>
                                      </p:cBhvr>
                                      <p:to>
                                        <p:strVal val="solid"/>
                                      </p:to>
                                    </p:set>
                                    <p:set>
                                      <p:cBhvr>
                                        <p:cTn id="10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0" grpId="0" animBg="1"/>
      <p:bldP spid="41" grpId="0" animBg="1"/>
      <p:bldP spid="2" grpId="0" animBg="1"/>
      <p:bldP spid="3" grpId="0" animBg="1"/>
      <p:bldP spid="5" grpId="0" animBg="1"/>
      <p:bldP spid="6"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loud 17">
            <a:hlinkClick r:id="rId12"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pic>
        <p:nvPicPr>
          <p:cNvPr id="2" name="Picture 6">
            <a:extLst>
              <a:ext uri="{FF2B5EF4-FFF2-40B4-BE49-F238E27FC236}">
                <a16:creationId xmlns:a16="http://schemas.microsoft.com/office/drawing/2014/main" xmlns="" id="{64B3E2C1-6821-7001-D445-6ABB53F92A07}"/>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5750" y="3769131"/>
            <a:ext cx="1086500" cy="1182926"/>
          </a:xfrm>
          <a:prstGeom prst="rect">
            <a:avLst/>
          </a:prstGeom>
        </p:spPr>
      </p:pic>
      <p:sp>
        <p:nvSpPr>
          <p:cNvPr id="3" name="Snip Diagonal Corner Rectangle 3">
            <a:extLst>
              <a:ext uri="{FF2B5EF4-FFF2-40B4-BE49-F238E27FC236}">
                <a16:creationId xmlns:a16="http://schemas.microsoft.com/office/drawing/2014/main" xmlns="" id="{E25B5EB8-BBE6-B41F-6EFA-6DA5048BDE1D}"/>
              </a:ext>
            </a:extLst>
          </p:cNvPr>
          <p:cNvSpPr/>
          <p:nvPr/>
        </p:nvSpPr>
        <p:spPr>
          <a:xfrm>
            <a:off x="2925845" y="638986"/>
            <a:ext cx="7060174" cy="99930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3200" b="1" dirty="0">
                <a:solidFill>
                  <a:srgbClr val="0D0D0D"/>
                </a:solidFill>
                <a:highlight>
                  <a:srgbClr val="FFFF00"/>
                </a:highlight>
                <a:latin typeface="Times New Roman" panose="02020603050405020304" pitchFamily="18" charset="0"/>
                <a:ea typeface="Times New Roman" panose="02020603050405020304" pitchFamily="18" charset="0"/>
              </a:rPr>
              <a:t>Câu 2</a:t>
            </a:r>
            <a:r>
              <a:rPr lang="vi-VN" sz="3200" b="1" dirty="0">
                <a:solidFill>
                  <a:srgbClr val="0D0D0D"/>
                </a:solidFill>
                <a:latin typeface="Times New Roman" panose="02020603050405020304" pitchFamily="18" charset="0"/>
                <a:ea typeface="Times New Roman" panose="02020603050405020304" pitchFamily="18" charset="0"/>
              </a:rPr>
              <a:t>:</a:t>
            </a:r>
            <a:r>
              <a:rPr lang="vi-VN" sz="3200" dirty="0">
                <a:solidFill>
                  <a:srgbClr val="0D0D0D"/>
                </a:solidFill>
                <a:latin typeface="Times New Roman" panose="02020603050405020304" pitchFamily="18" charset="0"/>
                <a:ea typeface="Times New Roman" panose="02020603050405020304" pitchFamily="18" charset="0"/>
              </a:rPr>
              <a:t> Nội dung chính của bài thơ là gì?</a:t>
            </a:r>
            <a:endParaRPr lang="en-US" sz="3200" dirty="0">
              <a:latin typeface="Times New Roman" panose="02020603050405020304" pitchFamily="18" charset="0"/>
              <a:ea typeface="Times New Roman" panose="02020603050405020304" pitchFamily="18" charset="0"/>
            </a:endParaRPr>
          </a:p>
        </p:txBody>
      </p:sp>
      <p:sp>
        <p:nvSpPr>
          <p:cNvPr id="5" name="Rectangle 25">
            <a:extLst>
              <a:ext uri="{FF2B5EF4-FFF2-40B4-BE49-F238E27FC236}">
                <a16:creationId xmlns:a16="http://schemas.microsoft.com/office/drawing/2014/main" xmlns="" id="{2E01A2D5-B3DB-2D96-D142-D52BFB5F3EA3}"/>
              </a:ext>
            </a:extLst>
          </p:cNvPr>
          <p:cNvSpPr/>
          <p:nvPr/>
        </p:nvSpPr>
        <p:spPr>
          <a:xfrm>
            <a:off x="572851" y="2060848"/>
            <a:ext cx="5462982" cy="9696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A. </a:t>
            </a:r>
            <a:r>
              <a:rPr lang="vi-VN" sz="2800" dirty="0">
                <a:solidFill>
                  <a:srgbClr val="0D0D0D"/>
                </a:solidFill>
                <a:latin typeface="Times New Roman" panose="02020603050405020304" pitchFamily="18" charset="0"/>
                <a:ea typeface="Times New Roman" panose="02020603050405020304" pitchFamily="18" charset="0"/>
              </a:rPr>
              <a:t>Xót thương cho người con gái tài hoa bạc mệnh.</a:t>
            </a:r>
            <a:endParaRPr lang="en-US" sz="2800" dirty="0">
              <a:latin typeface="Times New Roman" panose="02020603050405020304" pitchFamily="18" charset="0"/>
              <a:ea typeface="Times New Roman" panose="02020603050405020304" pitchFamily="18" charset="0"/>
            </a:endParaRPr>
          </a:p>
        </p:txBody>
      </p:sp>
      <p:sp>
        <p:nvSpPr>
          <p:cNvPr id="6" name="Cloud 39">
            <a:extLst>
              <a:ext uri="{FF2B5EF4-FFF2-40B4-BE49-F238E27FC236}">
                <a16:creationId xmlns:a16="http://schemas.microsoft.com/office/drawing/2014/main" xmlns="" id="{B4AAE756-722A-0539-6CDF-01E6347775D2}"/>
              </a:ext>
            </a:extLst>
          </p:cNvPr>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Arial" panose="020B0604020202020204" pitchFamily="34" charset="0"/>
            </a:endParaRPr>
          </a:p>
        </p:txBody>
      </p:sp>
      <p:sp>
        <p:nvSpPr>
          <p:cNvPr id="8" name="Cloud 40">
            <a:extLst>
              <a:ext uri="{FF2B5EF4-FFF2-40B4-BE49-F238E27FC236}">
                <a16:creationId xmlns:a16="http://schemas.microsoft.com/office/drawing/2014/main" xmlns="" id="{8425194C-2C7C-A4E6-FFF9-F5BD3BEBEC17}"/>
              </a:ext>
            </a:extLst>
          </p:cNvPr>
          <p:cNvSpPr/>
          <p:nvPr/>
        </p:nvSpPr>
        <p:spPr>
          <a:xfrm>
            <a:off x="13635776"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Arial" panose="020B0604020202020204" pitchFamily="34" charset="0"/>
            </a:endParaRPr>
          </a:p>
        </p:txBody>
      </p:sp>
      <p:sp>
        <p:nvSpPr>
          <p:cNvPr id="10" name="Rectangle 41">
            <a:extLst>
              <a:ext uri="{FF2B5EF4-FFF2-40B4-BE49-F238E27FC236}">
                <a16:creationId xmlns:a16="http://schemas.microsoft.com/office/drawing/2014/main" xmlns="" id="{E8AB2EC1-5ECD-ACB2-883B-DBDFA6EBC432}"/>
              </a:ext>
            </a:extLst>
          </p:cNvPr>
          <p:cNvSpPr/>
          <p:nvPr/>
        </p:nvSpPr>
        <p:spPr>
          <a:xfrm>
            <a:off x="6183079" y="3495100"/>
            <a:ext cx="5243101" cy="7502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D. </a:t>
            </a:r>
            <a:r>
              <a:rPr lang="vi-VN" sz="2800" dirty="0">
                <a:solidFill>
                  <a:srgbClr val="0D0D0D"/>
                </a:solidFill>
                <a:latin typeface="Times New Roman" panose="02020603050405020304" pitchFamily="18" charset="0"/>
                <a:ea typeface="Times New Roman" panose="02020603050405020304" pitchFamily="18" charset="0"/>
              </a:rPr>
              <a:t>Tất cả các đáp án trên đều đúng.</a:t>
            </a:r>
            <a:endParaRPr lang="en-US" sz="2800" dirty="0">
              <a:latin typeface="Times New Roman" panose="02020603050405020304" pitchFamily="18" charset="0"/>
              <a:ea typeface="Times New Roman" panose="02020603050405020304" pitchFamily="18" charset="0"/>
            </a:endParaRPr>
          </a:p>
        </p:txBody>
      </p:sp>
      <p:sp>
        <p:nvSpPr>
          <p:cNvPr id="12" name="Rectangle 42">
            <a:extLst>
              <a:ext uri="{FF2B5EF4-FFF2-40B4-BE49-F238E27FC236}">
                <a16:creationId xmlns:a16="http://schemas.microsoft.com/office/drawing/2014/main" xmlns="" id="{B3F41D49-EDDF-D090-CA6C-0BA2FEFA7015}"/>
              </a:ext>
            </a:extLst>
          </p:cNvPr>
          <p:cNvSpPr/>
          <p:nvPr/>
        </p:nvSpPr>
        <p:spPr>
          <a:xfrm>
            <a:off x="572851" y="3517297"/>
            <a:ext cx="5439246" cy="7280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C. </a:t>
            </a:r>
            <a:r>
              <a:rPr lang="vi-VN" sz="2800" dirty="0">
                <a:solidFill>
                  <a:srgbClr val="0D0D0D"/>
                </a:solidFill>
                <a:latin typeface="Times New Roman" panose="02020603050405020304" pitchFamily="18" charset="0"/>
                <a:ea typeface="Times New Roman" panose="02020603050405020304" pitchFamily="18" charset="0"/>
              </a:rPr>
              <a:t>Gửi gắm tâm sự riêng của tác giả.</a:t>
            </a:r>
            <a:endParaRPr lang="en-US" sz="2800" dirty="0">
              <a:latin typeface="Times New Roman" panose="02020603050405020304" pitchFamily="18" charset="0"/>
              <a:ea typeface="Times New Roman" panose="02020603050405020304" pitchFamily="18" charset="0"/>
            </a:endParaRPr>
          </a:p>
        </p:txBody>
      </p:sp>
      <p:sp>
        <p:nvSpPr>
          <p:cNvPr id="13" name="Rectangle 43">
            <a:extLst>
              <a:ext uri="{FF2B5EF4-FFF2-40B4-BE49-F238E27FC236}">
                <a16:creationId xmlns:a16="http://schemas.microsoft.com/office/drawing/2014/main" xmlns="" id="{A963A79D-2459-ACC3-6208-5CE8C79CE8F8}"/>
              </a:ext>
            </a:extLst>
          </p:cNvPr>
          <p:cNvSpPr/>
          <p:nvPr/>
        </p:nvSpPr>
        <p:spPr>
          <a:xfrm>
            <a:off x="6158085" y="2060848"/>
            <a:ext cx="5124078" cy="9993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B. </a:t>
            </a:r>
            <a:r>
              <a:rPr lang="vi-VN" sz="2800" dirty="0">
                <a:solidFill>
                  <a:srgbClr val="0D0D0D"/>
                </a:solidFill>
                <a:latin typeface="Times New Roman" panose="02020603050405020304" pitchFamily="18" charset="0"/>
                <a:ea typeface="Times New Roman" panose="02020603050405020304" pitchFamily="18" charset="0"/>
              </a:rPr>
              <a:t>Cảm thương cho những kiếp người đau khổ.</a:t>
            </a:r>
            <a:endParaRPr lang="en-US" sz="2800" dirty="0">
              <a:latin typeface="Times New Roman" panose="02020603050405020304" pitchFamily="18" charset="0"/>
              <a:ea typeface="Times New Roman" panose="02020603050405020304" pitchFamily="18" charset="0"/>
            </a:endParaRPr>
          </a:p>
        </p:txBody>
      </p:sp>
      <p:pic>
        <p:nvPicPr>
          <p:cNvPr id="14" name="Picture 46">
            <a:extLst>
              <a:ext uri="{FF2B5EF4-FFF2-40B4-BE49-F238E27FC236}">
                <a16:creationId xmlns:a16="http://schemas.microsoft.com/office/drawing/2014/main" xmlns="" id="{0055704A-6F3D-2B59-61AF-BCF1D157081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5494" y="2527797"/>
            <a:ext cx="805722" cy="708059"/>
          </a:xfrm>
          <a:prstGeom prst="rect">
            <a:avLst/>
          </a:prstGeom>
        </p:spPr>
      </p:pic>
      <p:pic>
        <p:nvPicPr>
          <p:cNvPr id="15" name="Picture 50">
            <a:extLst>
              <a:ext uri="{FF2B5EF4-FFF2-40B4-BE49-F238E27FC236}">
                <a16:creationId xmlns:a16="http://schemas.microsoft.com/office/drawing/2014/main" xmlns="" id="{67761B73-6DC7-80C8-FE21-27651E455CBD}"/>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84260" y="3835986"/>
            <a:ext cx="812888" cy="648616"/>
          </a:xfrm>
          <a:prstGeom prst="rect">
            <a:avLst/>
          </a:prstGeom>
        </p:spPr>
      </p:pic>
      <p:pic>
        <p:nvPicPr>
          <p:cNvPr id="16" name="Picture 48">
            <a:extLst>
              <a:ext uri="{FF2B5EF4-FFF2-40B4-BE49-F238E27FC236}">
                <a16:creationId xmlns:a16="http://schemas.microsoft.com/office/drawing/2014/main" xmlns="" id="{FB8ADFE4-66A4-2B81-78B3-493A864E8B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06605" y="2428247"/>
            <a:ext cx="804742" cy="707197"/>
          </a:xfrm>
          <a:prstGeom prst="rect">
            <a:avLst/>
          </a:prstGeom>
        </p:spPr>
      </p:pic>
      <p:pic>
        <p:nvPicPr>
          <p:cNvPr id="17" name="Picture 52">
            <a:extLst>
              <a:ext uri="{FF2B5EF4-FFF2-40B4-BE49-F238E27FC236}">
                <a16:creationId xmlns:a16="http://schemas.microsoft.com/office/drawing/2014/main" xmlns="" id="{8CA3ACBD-5ED6-5AF0-DCDB-69E2C3B85B9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79792" y="3633447"/>
            <a:ext cx="804742" cy="820607"/>
          </a:xfrm>
          <a:prstGeom prst="rect">
            <a:avLst/>
          </a:prstGeom>
        </p:spPr>
      </p:pic>
      <p:sp>
        <p:nvSpPr>
          <p:cNvPr id="19" name="Hình Bầu dục 18">
            <a:extLst>
              <a:ext uri="{FF2B5EF4-FFF2-40B4-BE49-F238E27FC236}">
                <a16:creationId xmlns:a16="http://schemas.microsoft.com/office/drawing/2014/main" xmlns="" id="{F976A4AA-E766-41CC-E152-06DAD52C6D22}"/>
              </a:ext>
            </a:extLst>
          </p:cNvPr>
          <p:cNvSpPr/>
          <p:nvPr/>
        </p:nvSpPr>
        <p:spPr>
          <a:xfrm>
            <a:off x="10119531" y="6244208"/>
            <a:ext cx="2383632" cy="10170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anim calcmode="lin" valueType="num">
                                      <p:cBhvr>
                                        <p:cTn id="37" dur="500" fill="hold"/>
                                        <p:tgtEl>
                                          <p:spTgt spid="12"/>
                                        </p:tgtEl>
                                        <p:attrNameLst>
                                          <p:attrName>ppt_x</p:attrName>
                                        </p:attrNameLst>
                                      </p:cBhvr>
                                      <p:tavLst>
                                        <p:tav tm="0">
                                          <p:val>
                                            <p:strVal val="#ppt_x"/>
                                          </p:val>
                                        </p:tav>
                                        <p:tav tm="100000">
                                          <p:val>
                                            <p:strVal val="#ppt_x"/>
                                          </p:val>
                                        </p:tav>
                                      </p:tavLst>
                                    </p:anim>
                                    <p:anim calcmode="lin" valueType="num">
                                      <p:cBhvr>
                                        <p:cTn id="38" dur="5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par>
                                <p:cTn id="44" presetID="8" presetClass="emph" presetSubtype="0" repeatCount="indefinite" fill="hold" nodeType="withEffect">
                                  <p:stCondLst>
                                    <p:cond delay="0"/>
                                  </p:stCondLst>
                                  <p:childTnLst>
                                    <p:animRot by="21600000">
                                      <p:cBhvr>
                                        <p:cTn id="45" dur="2250" fill="hold"/>
                                        <p:tgtEl>
                                          <p:spTgt spid="2"/>
                                        </p:tgtEl>
                                        <p:attrNameLst>
                                          <p:attrName>r</p:attrName>
                                        </p:attrNameLst>
                                      </p:cBhvr>
                                    </p:animRot>
                                  </p:childTnLst>
                                </p:cTn>
                              </p:par>
                              <p:par>
                                <p:cTn id="46" presetID="2" presetClass="entr" presetSubtype="2" repeatCount="indefinite" fill="hold" grpId="0" nodeType="withEffect">
                                  <p:stCondLst>
                                    <p:cond delay="50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20000" fill="hold"/>
                                        <p:tgtEl>
                                          <p:spTgt spid="6"/>
                                        </p:tgtEl>
                                        <p:attrNameLst>
                                          <p:attrName>ppt_x</p:attrName>
                                        </p:attrNameLst>
                                      </p:cBhvr>
                                      <p:tavLst>
                                        <p:tav tm="0">
                                          <p:val>
                                            <p:strVal val="1+#ppt_w/2"/>
                                          </p:val>
                                        </p:tav>
                                        <p:tav tm="100000">
                                          <p:val>
                                            <p:strVal val="#ppt_x"/>
                                          </p:val>
                                        </p:tav>
                                      </p:tavLst>
                                    </p:anim>
                                    <p:anim calcmode="lin" valueType="num">
                                      <p:cBhvr additive="base">
                                        <p:cTn id="49" dur="20000" fill="hold"/>
                                        <p:tgtEl>
                                          <p:spTgt spid="6"/>
                                        </p:tgtEl>
                                        <p:attrNameLst>
                                          <p:attrName>ppt_y</p:attrName>
                                        </p:attrNameLst>
                                      </p:cBhvr>
                                      <p:tavLst>
                                        <p:tav tm="0">
                                          <p:val>
                                            <p:strVal val="#ppt_y"/>
                                          </p:val>
                                        </p:tav>
                                        <p:tav tm="100000">
                                          <p:val>
                                            <p:strVal val="#ppt_y"/>
                                          </p:val>
                                        </p:tav>
                                      </p:tavLst>
                                    </p:anim>
                                  </p:childTnLst>
                                </p:cTn>
                              </p:par>
                              <p:par>
                                <p:cTn id="50" presetID="2" presetClass="entr" presetSubtype="8" repeatCount="indefinite" fill="hold" grpId="0" nodeType="withEffect">
                                  <p:stCondLst>
                                    <p:cond delay="50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20000" fill="hold"/>
                                        <p:tgtEl>
                                          <p:spTgt spid="8"/>
                                        </p:tgtEl>
                                        <p:attrNameLst>
                                          <p:attrName>ppt_x</p:attrName>
                                        </p:attrNameLst>
                                      </p:cBhvr>
                                      <p:tavLst>
                                        <p:tav tm="0">
                                          <p:val>
                                            <p:strVal val="0-#ppt_w/2"/>
                                          </p:val>
                                        </p:tav>
                                        <p:tav tm="100000">
                                          <p:val>
                                            <p:strVal val="#ppt_x"/>
                                          </p:val>
                                        </p:tav>
                                      </p:tavLst>
                                    </p:anim>
                                    <p:anim calcmode="lin" valueType="num">
                                      <p:cBhvr additive="base">
                                        <p:cTn id="53" dur="20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5"/>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5"/>
                                        </p:tgtEl>
                                        <p:attrNameLst>
                                          <p:attrName>fillcolor</p:attrName>
                                        </p:attrNameLst>
                                      </p:cBhvr>
                                      <p:to>
                                        <a:srgbClr val="FFF2CC"/>
                                      </p:to>
                                    </p:animClr>
                                    <p:set>
                                      <p:cBhvr>
                                        <p:cTn id="59" dur="250" fill="hold"/>
                                        <p:tgtEl>
                                          <p:spTgt spid="5"/>
                                        </p:tgtEl>
                                        <p:attrNameLst>
                                          <p:attrName>fill.type</p:attrName>
                                        </p:attrNameLst>
                                      </p:cBhvr>
                                      <p:to>
                                        <p:strVal val="solid"/>
                                      </p:to>
                                    </p:set>
                                    <p:set>
                                      <p:cBhvr>
                                        <p:cTn id="60" dur="250" fill="hold"/>
                                        <p:tgtEl>
                                          <p:spTgt spid="5"/>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3" name="Wrong Buzzer.wav"/>
                                        </p:tgtEl>
                                      </p:cMediaNode>
                                    </p:audio>
                                  </p:subTnLst>
                                </p:cTn>
                              </p:par>
                              <p:par>
                                <p:cTn id="65" presetID="1" presetClass="emph" presetSubtype="2" fill="hold" nodeType="withEffect">
                                  <p:stCondLst>
                                    <p:cond delay="1000"/>
                                  </p:stCondLst>
                                  <p:childTnLst>
                                    <p:animClr clrSpc="rgb" dir="cw">
                                      <p:cBhvr>
                                        <p:cTn id="66" dur="250" fill="hold"/>
                                        <p:tgtEl>
                                          <p:spTgt spid="5"/>
                                        </p:tgtEl>
                                        <p:attrNameLst>
                                          <p:attrName>fillcolor</p:attrName>
                                        </p:attrNameLst>
                                      </p:cBhvr>
                                      <p:to>
                                        <a:srgbClr val="FFFF00"/>
                                      </p:to>
                                    </p:animClr>
                                    <p:set>
                                      <p:cBhvr>
                                        <p:cTn id="67" dur="250" fill="hold"/>
                                        <p:tgtEl>
                                          <p:spTgt spid="5"/>
                                        </p:tgtEl>
                                        <p:attrNameLst>
                                          <p:attrName>fill.type</p:attrName>
                                        </p:attrNameLst>
                                      </p:cBhvr>
                                      <p:to>
                                        <p:strVal val="solid"/>
                                      </p:to>
                                    </p:set>
                                    <p:set>
                                      <p:cBhvr>
                                        <p:cTn id="6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10"/>
                                        </p:tgtEl>
                                        <p:attrNameLst>
                                          <p:attrName>fillcolor</p:attrName>
                                        </p:attrNameLst>
                                      </p:cBhvr>
                                      <p:to>
                                        <a:srgbClr val="FFF2CC"/>
                                      </p:to>
                                    </p:animClr>
                                    <p:set>
                                      <p:cBhvr>
                                        <p:cTn id="74" dur="250" fill="hold"/>
                                        <p:tgtEl>
                                          <p:spTgt spid="10"/>
                                        </p:tgtEl>
                                        <p:attrNameLst>
                                          <p:attrName>fill.type</p:attrName>
                                        </p:attrNameLst>
                                      </p:cBhvr>
                                      <p:to>
                                        <p:strVal val="solid"/>
                                      </p:to>
                                    </p:set>
                                    <p:set>
                                      <p:cBhvr>
                                        <p:cTn id="75" dur="250" fill="hold"/>
                                        <p:tgtEl>
                                          <p:spTgt spid="10"/>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17"/>
                                        </p:tgtEl>
                                        <p:attrNameLst>
                                          <p:attrName>style.visibility</p:attrName>
                                        </p:attrNameLst>
                                      </p:cBhvr>
                                      <p:to>
                                        <p:strVal val="visible"/>
                                      </p:to>
                                    </p:set>
                                    <p:anim calcmode="lin" valueType="num">
                                      <p:cBhvr>
                                        <p:cTn id="78" dur="250" fill="hold"/>
                                        <p:tgtEl>
                                          <p:spTgt spid="17"/>
                                        </p:tgtEl>
                                        <p:attrNameLst>
                                          <p:attrName>ppt_w</p:attrName>
                                        </p:attrNameLst>
                                      </p:cBhvr>
                                      <p:tavLst>
                                        <p:tav tm="0">
                                          <p:val>
                                            <p:strVal val="4*#ppt_w"/>
                                          </p:val>
                                        </p:tav>
                                        <p:tav tm="100000">
                                          <p:val>
                                            <p:strVal val="#ppt_w"/>
                                          </p:val>
                                        </p:tav>
                                      </p:tavLst>
                                    </p:anim>
                                    <p:anim calcmode="lin" valueType="num">
                                      <p:cBhvr>
                                        <p:cTn id="79"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Check mark.wav"/>
                                        </p:tgtEl>
                                      </p:cMediaNode>
                                    </p:audio>
                                  </p:subTnLst>
                                </p:cTn>
                              </p:par>
                              <p:par>
                                <p:cTn id="80" presetID="1" presetClass="emph" presetSubtype="2" fill="hold" nodeType="withEffect">
                                  <p:stCondLst>
                                    <p:cond delay="1000"/>
                                  </p:stCondLst>
                                  <p:childTnLst>
                                    <p:animClr clrSpc="rgb" dir="cw">
                                      <p:cBhvr>
                                        <p:cTn id="81" dur="250" fill="hold"/>
                                        <p:tgtEl>
                                          <p:spTgt spid="10"/>
                                        </p:tgtEl>
                                        <p:attrNameLst>
                                          <p:attrName>fillcolor</p:attrName>
                                        </p:attrNameLst>
                                      </p:cBhvr>
                                      <p:to>
                                        <a:srgbClr val="00B050"/>
                                      </p:to>
                                    </p:animClr>
                                    <p:set>
                                      <p:cBhvr>
                                        <p:cTn id="82" dur="250" fill="hold"/>
                                        <p:tgtEl>
                                          <p:spTgt spid="10"/>
                                        </p:tgtEl>
                                        <p:attrNameLst>
                                          <p:attrName>fill.type</p:attrName>
                                        </p:attrNameLst>
                                      </p:cBhvr>
                                      <p:to>
                                        <p:strVal val="solid"/>
                                      </p:to>
                                    </p:set>
                                    <p:set>
                                      <p:cBhvr>
                                        <p:cTn id="83"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84" restart="whenNotActive" fill="hold" evtFilter="cancelBubble" nodeType="interactiveSeq">
                <p:stCondLst>
                  <p:cond evt="onClick" delay="0">
                    <p:tgtEl>
                      <p:spTgt spid="12"/>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12"/>
                                        </p:tgtEl>
                                        <p:attrNameLst>
                                          <p:attrName>fillcolor</p:attrName>
                                        </p:attrNameLst>
                                      </p:cBhvr>
                                      <p:to>
                                        <a:srgbClr val="FFF2CC"/>
                                      </p:to>
                                    </p:animClr>
                                    <p:set>
                                      <p:cBhvr>
                                        <p:cTn id="89" dur="250" fill="hold"/>
                                        <p:tgtEl>
                                          <p:spTgt spid="12"/>
                                        </p:tgtEl>
                                        <p:attrNameLst>
                                          <p:attrName>fill.type</p:attrName>
                                        </p:attrNameLst>
                                      </p:cBhvr>
                                      <p:to>
                                        <p:strVal val="solid"/>
                                      </p:to>
                                    </p:set>
                                    <p:set>
                                      <p:cBhvr>
                                        <p:cTn id="90" dur="250" fill="hold"/>
                                        <p:tgtEl>
                                          <p:spTgt spid="1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2"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15"/>
                                        </p:tgtEl>
                                        <p:attrNameLst>
                                          <p:attrName>style.visibility</p:attrName>
                                        </p:attrNameLst>
                                      </p:cBhvr>
                                      <p:to>
                                        <p:strVal val="visible"/>
                                      </p:to>
                                    </p:set>
                                    <p:anim calcmode="lin" valueType="num">
                                      <p:cBhvr>
                                        <p:cTn id="93" dur="250" fill="hold"/>
                                        <p:tgtEl>
                                          <p:spTgt spid="15"/>
                                        </p:tgtEl>
                                        <p:attrNameLst>
                                          <p:attrName>ppt_w</p:attrName>
                                        </p:attrNameLst>
                                      </p:cBhvr>
                                      <p:tavLst>
                                        <p:tav tm="0">
                                          <p:val>
                                            <p:strVal val="4*#ppt_w"/>
                                          </p:val>
                                        </p:tav>
                                        <p:tav tm="100000">
                                          <p:val>
                                            <p:strVal val="#ppt_w"/>
                                          </p:val>
                                        </p:tav>
                                      </p:tavLst>
                                    </p:anim>
                                    <p:anim calcmode="lin" valueType="num">
                                      <p:cBhvr>
                                        <p:cTn id="9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3" name="Wrong Buzzer.wav"/>
                                        </p:tgtEl>
                                      </p:cMediaNode>
                                    </p:audio>
                                  </p:subTnLst>
                                </p:cTn>
                              </p:par>
                              <p:par>
                                <p:cTn id="95" presetID="1" presetClass="emph" presetSubtype="2" fill="hold" nodeType="withEffect">
                                  <p:stCondLst>
                                    <p:cond delay="1000"/>
                                  </p:stCondLst>
                                  <p:childTnLst>
                                    <p:animClr clrSpc="rgb" dir="cw">
                                      <p:cBhvr>
                                        <p:cTn id="96" dur="250" fill="hold"/>
                                        <p:tgtEl>
                                          <p:spTgt spid="12"/>
                                        </p:tgtEl>
                                        <p:attrNameLst>
                                          <p:attrName>fillcolor</p:attrName>
                                        </p:attrNameLst>
                                      </p:cBhvr>
                                      <p:to>
                                        <a:srgbClr val="FFFF00"/>
                                      </p:to>
                                    </p:animClr>
                                    <p:set>
                                      <p:cBhvr>
                                        <p:cTn id="97" dur="250" fill="hold"/>
                                        <p:tgtEl>
                                          <p:spTgt spid="12"/>
                                        </p:tgtEl>
                                        <p:attrNameLst>
                                          <p:attrName>fill.type</p:attrName>
                                        </p:attrNameLst>
                                      </p:cBhvr>
                                      <p:to>
                                        <p:strVal val="solid"/>
                                      </p:to>
                                    </p:set>
                                    <p:set>
                                      <p:cBhvr>
                                        <p:cTn id="9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99" restart="whenNotActive" fill="hold" evtFilter="cancelBubble" nodeType="interactiveSeq">
                <p:stCondLst>
                  <p:cond evt="onClick" delay="0">
                    <p:tgtEl>
                      <p:spTgt spid="13"/>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250" fill="hold"/>
                                        <p:tgtEl>
                                          <p:spTgt spid="13"/>
                                        </p:tgtEl>
                                        <p:attrNameLst>
                                          <p:attrName>fillcolor</p:attrName>
                                        </p:attrNameLst>
                                      </p:cBhvr>
                                      <p:to>
                                        <a:srgbClr val="FFF2CC"/>
                                      </p:to>
                                    </p:animClr>
                                    <p:set>
                                      <p:cBhvr>
                                        <p:cTn id="104" dur="250" fill="hold"/>
                                        <p:tgtEl>
                                          <p:spTgt spid="13"/>
                                        </p:tgtEl>
                                        <p:attrNameLst>
                                          <p:attrName>fill.type</p:attrName>
                                        </p:attrNameLst>
                                      </p:cBhvr>
                                      <p:to>
                                        <p:strVal val="solid"/>
                                      </p:to>
                                    </p:set>
                                    <p:set>
                                      <p:cBhvr>
                                        <p:cTn id="105" dur="250" fill="hold"/>
                                        <p:tgtEl>
                                          <p:spTgt spid="13"/>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2" name="click.wav"/>
                                        </p:tgtEl>
                                      </p:cMediaNode>
                                    </p:audio>
                                  </p:subTnLst>
                                </p:cTn>
                              </p:par>
                              <p:par>
                                <p:cTn id="106" presetID="23" presetClass="entr" presetSubtype="32" fill="hold" nodeType="withEffect">
                                  <p:stCondLst>
                                    <p:cond delay="1000"/>
                                  </p:stCondLst>
                                  <p:childTnLst>
                                    <p:set>
                                      <p:cBhvr>
                                        <p:cTn id="107" dur="1" fill="hold">
                                          <p:stCondLst>
                                            <p:cond delay="0"/>
                                          </p:stCondLst>
                                        </p:cTn>
                                        <p:tgtEl>
                                          <p:spTgt spid="16"/>
                                        </p:tgtEl>
                                        <p:attrNameLst>
                                          <p:attrName>style.visibility</p:attrName>
                                        </p:attrNameLst>
                                      </p:cBhvr>
                                      <p:to>
                                        <p:strVal val="visible"/>
                                      </p:to>
                                    </p:set>
                                    <p:anim calcmode="lin" valueType="num">
                                      <p:cBhvr>
                                        <p:cTn id="108" dur="250" fill="hold"/>
                                        <p:tgtEl>
                                          <p:spTgt spid="16"/>
                                        </p:tgtEl>
                                        <p:attrNameLst>
                                          <p:attrName>ppt_w</p:attrName>
                                        </p:attrNameLst>
                                      </p:cBhvr>
                                      <p:tavLst>
                                        <p:tav tm="0">
                                          <p:val>
                                            <p:strVal val="4*#ppt_w"/>
                                          </p:val>
                                        </p:tav>
                                        <p:tav tm="100000">
                                          <p:val>
                                            <p:strVal val="#ppt_w"/>
                                          </p:val>
                                        </p:tav>
                                      </p:tavLst>
                                    </p:anim>
                                    <p:anim calcmode="lin" valueType="num">
                                      <p:cBhvr>
                                        <p:cTn id="10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3" name="Wrong Buzzer.wav"/>
                                        </p:tgtEl>
                                      </p:cMediaNode>
                                    </p:audio>
                                  </p:subTnLst>
                                </p:cTn>
                              </p:par>
                              <p:par>
                                <p:cTn id="110" presetID="1" presetClass="emph" presetSubtype="2" fill="hold" nodeType="withEffect">
                                  <p:stCondLst>
                                    <p:cond delay="1000"/>
                                  </p:stCondLst>
                                  <p:childTnLst>
                                    <p:animClr clrSpc="rgb" dir="cw">
                                      <p:cBhvr>
                                        <p:cTn id="111" dur="250" fill="hold"/>
                                        <p:tgtEl>
                                          <p:spTgt spid="13"/>
                                        </p:tgtEl>
                                        <p:attrNameLst>
                                          <p:attrName>fillcolor</p:attrName>
                                        </p:attrNameLst>
                                      </p:cBhvr>
                                      <p:to>
                                        <a:srgbClr val="FFFF00"/>
                                      </p:to>
                                    </p:animClr>
                                    <p:set>
                                      <p:cBhvr>
                                        <p:cTn id="112" dur="250" fill="hold"/>
                                        <p:tgtEl>
                                          <p:spTgt spid="13"/>
                                        </p:tgtEl>
                                        <p:attrNameLst>
                                          <p:attrName>fill.type</p:attrName>
                                        </p:attrNameLst>
                                      </p:cBhvr>
                                      <p:to>
                                        <p:strVal val="solid"/>
                                      </p:to>
                                    </p:set>
                                    <p:set>
                                      <p:cBhvr>
                                        <p:cTn id="11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40" grpId="0" animBg="1"/>
      <p:bldP spid="41" grpId="0" animBg="1"/>
      <p:bldP spid="3" grpId="0" animBg="1"/>
      <p:bldP spid="5" grpId="0" animBg="1"/>
      <p:bldP spid="6" grpId="0" animBg="1"/>
      <p:bldP spid="8" grpId="0" animBg="1"/>
      <p:bldP spid="10"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7" y="893"/>
            <a:ext cx="12188826" cy="6856215"/>
          </a:xfrm>
          <a:prstGeom prst="rect">
            <a:avLst/>
          </a:prstGeom>
        </p:spPr>
      </p:pic>
      <p:grpSp>
        <p:nvGrpSpPr>
          <p:cNvPr id="2" name="Group 1">
            <a:extLst>
              <a:ext uri="{FF2B5EF4-FFF2-40B4-BE49-F238E27FC236}">
                <a16:creationId xmlns:a16="http://schemas.microsoft.com/office/drawing/2014/main" xmlns="" id="{88D59911-CE92-03B5-3DEA-4B878FDB0E4B}"/>
              </a:ext>
            </a:extLst>
          </p:cNvPr>
          <p:cNvGrpSpPr/>
          <p:nvPr/>
        </p:nvGrpSpPr>
        <p:grpSpPr>
          <a:xfrm>
            <a:off x="1666568" y="1321349"/>
            <a:ext cx="7536425" cy="3235903"/>
            <a:chOff x="2251441" y="1321349"/>
            <a:chExt cx="4276246" cy="4276246"/>
          </a:xfrm>
        </p:grpSpPr>
        <p:sp>
          <p:nvSpPr>
            <p:cNvPr id="11" name="椭圆 10"/>
            <p:cNvSpPr/>
            <p:nvPr/>
          </p:nvSpPr>
          <p:spPr>
            <a:xfrm>
              <a:off x="2251441" y="1321349"/>
              <a:ext cx="4276246" cy="4276246"/>
            </a:xfrm>
            <a:prstGeom prst="ellipse">
              <a:avLst/>
            </a:prstGeom>
            <a:solidFill>
              <a:schemeClr val="bg1"/>
            </a:solidFill>
            <a:ln>
              <a:noFill/>
            </a:ln>
            <a:effectLst>
              <a:outerShdw blurRad="508000" dist="101600" dir="2700000" sx="102000" sy="10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75000"/>
                    <a:lumOff val="25000"/>
                  </a:schemeClr>
                </a:solidFill>
                <a:latin typeface="字魂176号-创粗圆" panose="00000500000000000000" pitchFamily="2" charset="-122"/>
                <a:ea typeface="字魂176号-创粗圆" panose="00000500000000000000" pitchFamily="2" charset="-122"/>
                <a:cs typeface="Arial" panose="020B0604020202020204" pitchFamily="34" charset="0"/>
              </a:endParaRPr>
            </a:p>
          </p:txBody>
        </p:sp>
        <p:sp>
          <p:nvSpPr>
            <p:cNvPr id="12" name="椭圆 11"/>
            <p:cNvSpPr/>
            <p:nvPr/>
          </p:nvSpPr>
          <p:spPr>
            <a:xfrm>
              <a:off x="2500296" y="1570204"/>
              <a:ext cx="3778536" cy="3778536"/>
            </a:xfrm>
            <a:prstGeom prst="ellipse">
              <a:avLst/>
            </a:prstGeom>
            <a:noFill/>
            <a:ln w="19050">
              <a:solidFill>
                <a:srgbClr val="2EA678"/>
              </a:solidFill>
            </a:ln>
            <a:effectLst>
              <a:outerShdw blurRad="508000" dist="101600" dir="2700000" sx="102000" sy="10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75000"/>
                    <a:lumOff val="25000"/>
                  </a:schemeClr>
                </a:solidFill>
                <a:latin typeface="字魂176号-创粗圆" panose="00000500000000000000" pitchFamily="2" charset="-122"/>
                <a:ea typeface="字魂176号-创粗圆" panose="00000500000000000000" pitchFamily="2" charset="-122"/>
                <a:cs typeface="Arial" panose="020B0604020202020204" pitchFamily="34" charset="0"/>
              </a:endParaRPr>
            </a:p>
          </p:txBody>
        </p:sp>
      </p:grpSp>
      <p:pic>
        <p:nvPicPr>
          <p:cNvPr id="24" name="图片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229084">
            <a:off x="5493327" y="5396987"/>
            <a:ext cx="1178253" cy="1178253"/>
          </a:xfrm>
          <a:prstGeom prst="rect">
            <a:avLst/>
          </a:prstGeom>
        </p:spPr>
      </p:pic>
      <p:sp>
        <p:nvSpPr>
          <p:cNvPr id="14" name="TextBox 40"/>
          <p:cNvSpPr txBox="1"/>
          <p:nvPr/>
        </p:nvSpPr>
        <p:spPr>
          <a:xfrm>
            <a:off x="1666568" y="2277580"/>
            <a:ext cx="7907050" cy="1323439"/>
          </a:xfrm>
          <a:prstGeom prst="rect">
            <a:avLst/>
          </a:prstGeom>
          <a:noFill/>
        </p:spPr>
        <p:txBody>
          <a:bodyPr wrap="square" rtlCol="0">
            <a:spAutoFit/>
          </a:bodyPr>
          <a:lstStyle/>
          <a:p>
            <a:pPr algn="ctr"/>
            <a:r>
              <a:rPr lang="en-US" altLang="zh-CN" sz="8000" b="1" dirty="0" smtClean="0">
                <a:latin typeface="Times New Roman" panose="02020603050405020304" pitchFamily="18" charset="0"/>
                <a:ea typeface="黑体" panose="02010609060101010101" pitchFamily="49" charset="-122"/>
                <a:cs typeface="Times New Roman" panose="02020603050405020304" pitchFamily="18" charset="0"/>
              </a:rPr>
              <a:t>MỞ ĐẦU</a:t>
            </a:r>
            <a:endParaRPr lang="zh-CN" altLang="en-US" sz="8000" b="1"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 calcmode="lin" valueType="num">
                                      <p:cBhvr>
                                        <p:cTn id="2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Cloud 16">
            <a:hlinkClick r:id="rId12"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2" name="Snip Diagonal Corner Rectangle 3">
            <a:extLst>
              <a:ext uri="{FF2B5EF4-FFF2-40B4-BE49-F238E27FC236}">
                <a16:creationId xmlns:a16="http://schemas.microsoft.com/office/drawing/2014/main" xmlns="" id="{BE3052CF-360D-E4C6-002D-2139E82FD5BE}"/>
              </a:ext>
            </a:extLst>
          </p:cNvPr>
          <p:cNvSpPr/>
          <p:nvPr/>
        </p:nvSpPr>
        <p:spPr>
          <a:xfrm>
            <a:off x="1607687" y="639734"/>
            <a:ext cx="9757191" cy="70408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D0D0D"/>
                </a:solidFill>
                <a:highlight>
                  <a:srgbClr val="FFFF00"/>
                </a:highlight>
                <a:latin typeface="Times New Roman" panose="02020603050405020304" pitchFamily="18" charset="0"/>
                <a:ea typeface="Times New Roman" panose="02020603050405020304" pitchFamily="18" charset="0"/>
              </a:rPr>
              <a:t>Câu 3:</a:t>
            </a:r>
            <a:r>
              <a:rPr lang="vi-VN" sz="3200" dirty="0">
                <a:solidFill>
                  <a:srgbClr val="0D0D0D"/>
                </a:solidFill>
                <a:latin typeface="Times New Roman" panose="02020603050405020304" pitchFamily="18" charset="0"/>
                <a:ea typeface="Times New Roman" panose="02020603050405020304" pitchFamily="18" charset="0"/>
              </a:rPr>
              <a:t> Vì sao tác giả lại đồng cảm với nàng Tiểu Thanh?</a:t>
            </a:r>
            <a:endParaRPr lang="en-US" sz="2800" dirty="0">
              <a:latin typeface="Times New Roman" panose="02020603050405020304" pitchFamily="18" charset="0"/>
              <a:ea typeface="Times New Roman" panose="02020603050405020304" pitchFamily="18" charset="0"/>
            </a:endParaRPr>
          </a:p>
        </p:txBody>
      </p:sp>
      <p:sp>
        <p:nvSpPr>
          <p:cNvPr id="3" name="Rectangle 25">
            <a:extLst>
              <a:ext uri="{FF2B5EF4-FFF2-40B4-BE49-F238E27FC236}">
                <a16:creationId xmlns:a16="http://schemas.microsoft.com/office/drawing/2014/main" xmlns="" id="{93365C79-0D65-3073-0EBB-615D5C628BBC}"/>
              </a:ext>
            </a:extLst>
          </p:cNvPr>
          <p:cNvSpPr/>
          <p:nvPr/>
        </p:nvSpPr>
        <p:spPr>
          <a:xfrm>
            <a:off x="336947" y="3036727"/>
            <a:ext cx="5665262"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C. </a:t>
            </a:r>
            <a:r>
              <a:rPr lang="vi-VN" sz="2800" dirty="0">
                <a:solidFill>
                  <a:srgbClr val="0D0D0D"/>
                </a:solidFill>
                <a:latin typeface="Times New Roman" panose="02020603050405020304" pitchFamily="18" charset="0"/>
                <a:ea typeface="Times New Roman" panose="02020603050405020304" pitchFamily="18" charset="0"/>
              </a:rPr>
              <a:t>Vì tác giả tự thấy mình cùng chung thân phận với nàng Tiểu Thanh.</a:t>
            </a:r>
            <a:endParaRPr lang="en-US" sz="2400" dirty="0">
              <a:latin typeface="Times New Roman" panose="02020603050405020304" pitchFamily="18" charset="0"/>
              <a:ea typeface="Times New Roman" panose="02020603050405020304" pitchFamily="18" charset="0"/>
            </a:endParaRPr>
          </a:p>
        </p:txBody>
      </p:sp>
      <p:sp>
        <p:nvSpPr>
          <p:cNvPr id="5" name="Rectangle 41">
            <a:extLst>
              <a:ext uri="{FF2B5EF4-FFF2-40B4-BE49-F238E27FC236}">
                <a16:creationId xmlns:a16="http://schemas.microsoft.com/office/drawing/2014/main" xmlns="" id="{6ACBC1EE-8741-3D8A-0F4C-CC712DD6B5E3}"/>
              </a:ext>
            </a:extLst>
          </p:cNvPr>
          <p:cNvSpPr/>
          <p:nvPr/>
        </p:nvSpPr>
        <p:spPr>
          <a:xfrm>
            <a:off x="6132202" y="1916349"/>
            <a:ext cx="4906798" cy="9070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B. </a:t>
            </a:r>
            <a:r>
              <a:rPr lang="vi-VN" sz="2800" dirty="0">
                <a:solidFill>
                  <a:srgbClr val="0D0D0D"/>
                </a:solidFill>
                <a:latin typeface="Times New Roman" panose="02020603050405020304" pitchFamily="18" charset="0"/>
                <a:ea typeface="Times New Roman" panose="02020603050405020304" pitchFamily="18" charset="0"/>
              </a:rPr>
              <a:t>Vì Tiểu Thanh đẹp và có tài.</a:t>
            </a:r>
            <a:endParaRPr lang="en-US" sz="2400" dirty="0">
              <a:latin typeface="Times New Roman" panose="02020603050405020304" pitchFamily="18" charset="0"/>
              <a:ea typeface="Times New Roman" panose="02020603050405020304" pitchFamily="18" charset="0"/>
            </a:endParaRPr>
          </a:p>
        </p:txBody>
      </p:sp>
      <p:sp>
        <p:nvSpPr>
          <p:cNvPr id="6" name="Rectangle 42">
            <a:extLst>
              <a:ext uri="{FF2B5EF4-FFF2-40B4-BE49-F238E27FC236}">
                <a16:creationId xmlns:a16="http://schemas.microsoft.com/office/drawing/2014/main" xmlns="" id="{ADD41703-4858-837D-6014-13418DD03C9B}"/>
              </a:ext>
            </a:extLst>
          </p:cNvPr>
          <p:cNvSpPr/>
          <p:nvPr/>
        </p:nvSpPr>
        <p:spPr>
          <a:xfrm>
            <a:off x="336947" y="1938178"/>
            <a:ext cx="5665262" cy="8852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A. </a:t>
            </a:r>
            <a:r>
              <a:rPr lang="vi-VN" sz="2800" dirty="0">
                <a:solidFill>
                  <a:srgbClr val="0D0D0D"/>
                </a:solidFill>
                <a:latin typeface="Times New Roman" panose="02020603050405020304" pitchFamily="18" charset="0"/>
                <a:ea typeface="Times New Roman" panose="02020603050405020304" pitchFamily="18" charset="0"/>
              </a:rPr>
              <a:t>Vì Tiểu Thanh cô độc, không có ai đồng cảm.</a:t>
            </a:r>
            <a:endParaRPr lang="en-US" sz="2400" dirty="0">
              <a:latin typeface="Times New Roman" panose="02020603050405020304" pitchFamily="18" charset="0"/>
              <a:ea typeface="Times New Roman" panose="02020603050405020304" pitchFamily="18" charset="0"/>
            </a:endParaRPr>
          </a:p>
        </p:txBody>
      </p:sp>
      <p:sp>
        <p:nvSpPr>
          <p:cNvPr id="8" name="Rectangle 43">
            <a:extLst>
              <a:ext uri="{FF2B5EF4-FFF2-40B4-BE49-F238E27FC236}">
                <a16:creationId xmlns:a16="http://schemas.microsoft.com/office/drawing/2014/main" xmlns="" id="{4EA375E6-E9F0-32EB-989F-0B5B426E8C88}"/>
              </a:ext>
            </a:extLst>
          </p:cNvPr>
          <p:cNvSpPr/>
          <p:nvPr/>
        </p:nvSpPr>
        <p:spPr>
          <a:xfrm>
            <a:off x="6184765" y="3036727"/>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D. </a:t>
            </a:r>
            <a:r>
              <a:rPr lang="vi-VN" sz="2800" dirty="0">
                <a:solidFill>
                  <a:srgbClr val="0D0D0D"/>
                </a:solidFill>
                <a:latin typeface="Times New Roman" panose="02020603050405020304" pitchFamily="18" charset="0"/>
                <a:ea typeface="Times New Roman" panose="02020603050405020304" pitchFamily="18" charset="0"/>
              </a:rPr>
              <a:t>Vì Tiểu Thanh phải sống kiếp làm vợ lẽ.</a:t>
            </a:r>
            <a:endParaRPr lang="en-US" sz="2400" dirty="0">
              <a:latin typeface="Times New Roman" panose="02020603050405020304" pitchFamily="18" charset="0"/>
              <a:ea typeface="Times New Roman" panose="02020603050405020304" pitchFamily="18" charset="0"/>
            </a:endParaRPr>
          </a:p>
        </p:txBody>
      </p:sp>
      <p:pic>
        <p:nvPicPr>
          <p:cNvPr id="10" name="Picture 46">
            <a:extLst>
              <a:ext uri="{FF2B5EF4-FFF2-40B4-BE49-F238E27FC236}">
                <a16:creationId xmlns:a16="http://schemas.microsoft.com/office/drawing/2014/main" xmlns="" id="{4BE963B9-214B-488F-FE44-19C6C2F608CB}"/>
              </a:ext>
            </a:extLst>
          </p:cNvPr>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17072" y="3711167"/>
            <a:ext cx="885137" cy="708059"/>
          </a:xfrm>
          <a:prstGeom prst="rect">
            <a:avLst/>
          </a:prstGeom>
        </p:spPr>
      </p:pic>
      <p:pic>
        <p:nvPicPr>
          <p:cNvPr id="12" name="Picture 50">
            <a:extLst>
              <a:ext uri="{FF2B5EF4-FFF2-40B4-BE49-F238E27FC236}">
                <a16:creationId xmlns:a16="http://schemas.microsoft.com/office/drawing/2014/main" xmlns="" id="{00C29F9B-9F23-3C5D-8BFB-5079AAD4CCEA}"/>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23955" y="2260956"/>
            <a:ext cx="804536" cy="704088"/>
          </a:xfrm>
          <a:prstGeom prst="rect">
            <a:avLst/>
          </a:prstGeom>
        </p:spPr>
      </p:pic>
      <p:pic>
        <p:nvPicPr>
          <p:cNvPr id="13" name="Picture 48">
            <a:extLst>
              <a:ext uri="{FF2B5EF4-FFF2-40B4-BE49-F238E27FC236}">
                <a16:creationId xmlns:a16="http://schemas.microsoft.com/office/drawing/2014/main" xmlns="" id="{B16F1A73-F2B4-8E31-BDB7-871ACE3A3E9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4258" y="3615012"/>
            <a:ext cx="804742" cy="707197"/>
          </a:xfrm>
          <a:prstGeom prst="rect">
            <a:avLst/>
          </a:prstGeom>
        </p:spPr>
      </p:pic>
      <p:pic>
        <p:nvPicPr>
          <p:cNvPr id="14" name="Picture 52">
            <a:extLst>
              <a:ext uri="{FF2B5EF4-FFF2-40B4-BE49-F238E27FC236}">
                <a16:creationId xmlns:a16="http://schemas.microsoft.com/office/drawing/2014/main" xmlns="" id="{E44B8711-B4B1-72E0-8CD2-AC588DE522A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4258" y="1994792"/>
            <a:ext cx="804742" cy="707197"/>
          </a:xfrm>
          <a:prstGeom prst="rect">
            <a:avLst/>
          </a:prstGeom>
        </p:spPr>
      </p:pic>
      <p:sp>
        <p:nvSpPr>
          <p:cNvPr id="15" name="Hình Bầu dục 14">
            <a:extLst>
              <a:ext uri="{FF2B5EF4-FFF2-40B4-BE49-F238E27FC236}">
                <a16:creationId xmlns:a16="http://schemas.microsoft.com/office/drawing/2014/main" xmlns="" id="{5C3C7D73-72C9-6C85-EE35-044E70AEBAA3}"/>
              </a:ext>
            </a:extLst>
          </p:cNvPr>
          <p:cNvSpPr/>
          <p:nvPr/>
        </p:nvSpPr>
        <p:spPr>
          <a:xfrm>
            <a:off x="10119531" y="6244208"/>
            <a:ext cx="2383632" cy="10170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90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3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3"/>
                                        </p:tgtEl>
                                        <p:attrNameLst>
                                          <p:attrName>fillcolor</p:attrName>
                                        </p:attrNameLst>
                                      </p:cBhvr>
                                      <p:to>
                                        <a:srgbClr val="FFF2CC"/>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0"/>
                                        </p:tgtEl>
                                        <p:attrNameLst>
                                          <p:attrName>style.visibility</p:attrName>
                                        </p:attrNameLst>
                                      </p:cBhvr>
                                      <p:to>
                                        <p:strVal val="visible"/>
                                      </p:to>
                                    </p:set>
                                    <p:anim calcmode="lin" valueType="num">
                                      <p:cBhvr>
                                        <p:cTn id="53" dur="250" fill="hold"/>
                                        <p:tgtEl>
                                          <p:spTgt spid="10"/>
                                        </p:tgtEl>
                                        <p:attrNameLst>
                                          <p:attrName>ppt_w</p:attrName>
                                        </p:attrNameLst>
                                      </p:cBhvr>
                                      <p:tavLst>
                                        <p:tav tm="0">
                                          <p:val>
                                            <p:strVal val="4*#ppt_w"/>
                                          </p:val>
                                        </p:tav>
                                        <p:tav tm="100000">
                                          <p:val>
                                            <p:strVal val="#ppt_w"/>
                                          </p:val>
                                        </p:tav>
                                      </p:tavLst>
                                    </p:anim>
                                    <p:anim calcmode="lin" valueType="num">
                                      <p:cBhvr>
                                        <p:cTn id="5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3"/>
                                        </p:tgtEl>
                                        <p:attrNameLst>
                                          <p:attrName>fillcolor</p:attrName>
                                        </p:attrNameLst>
                                      </p:cBhvr>
                                      <p:to>
                                        <a:srgbClr val="00B050"/>
                                      </p:to>
                                    </p:animClr>
                                    <p:set>
                                      <p:cBhvr>
                                        <p:cTn id="57" dur="250" fill="hold"/>
                                        <p:tgtEl>
                                          <p:spTgt spid="3"/>
                                        </p:tgtEl>
                                        <p:attrNameLst>
                                          <p:attrName>fill.type</p:attrName>
                                        </p:attrNameLst>
                                      </p:cBhvr>
                                      <p:to>
                                        <p:strVal val="solid"/>
                                      </p:to>
                                    </p:set>
                                    <p:set>
                                      <p:cBhvr>
                                        <p:cTn id="5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5"/>
                                        </p:tgtEl>
                                        <p:attrNameLst>
                                          <p:attrName>fillcolor</p:attrName>
                                        </p:attrNameLst>
                                      </p:cBhvr>
                                      <p:to>
                                        <a:srgbClr val="FFF2CC"/>
                                      </p:to>
                                    </p:animClr>
                                    <p:set>
                                      <p:cBhvr>
                                        <p:cTn id="64" dur="250" fill="hold"/>
                                        <p:tgtEl>
                                          <p:spTgt spid="5"/>
                                        </p:tgtEl>
                                        <p:attrNameLst>
                                          <p:attrName>fill.type</p:attrName>
                                        </p:attrNameLst>
                                      </p:cBhvr>
                                      <p:to>
                                        <p:strVal val="solid"/>
                                      </p:to>
                                    </p:set>
                                    <p:set>
                                      <p:cBhvr>
                                        <p:cTn id="65" dur="250" fill="hold"/>
                                        <p:tgtEl>
                                          <p:spTgt spid="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50" fill="hold"/>
                                        <p:tgtEl>
                                          <p:spTgt spid="14"/>
                                        </p:tgtEl>
                                        <p:attrNameLst>
                                          <p:attrName>ppt_w</p:attrName>
                                        </p:attrNameLst>
                                      </p:cBhvr>
                                      <p:tavLst>
                                        <p:tav tm="0">
                                          <p:val>
                                            <p:strVal val="4*#ppt_w"/>
                                          </p:val>
                                        </p:tav>
                                        <p:tav tm="100000">
                                          <p:val>
                                            <p:strVal val="#ppt_w"/>
                                          </p:val>
                                        </p:tav>
                                      </p:tavLst>
                                    </p:anim>
                                    <p:anim calcmode="lin" valueType="num">
                                      <p:cBhvr>
                                        <p:cTn id="6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5"/>
                                        </p:tgtEl>
                                        <p:attrNameLst>
                                          <p:attrName>fillcolor</p:attrName>
                                        </p:attrNameLst>
                                      </p:cBhvr>
                                      <p:to>
                                        <a:srgbClr val="FFFF00"/>
                                      </p:to>
                                    </p:animClr>
                                    <p:set>
                                      <p:cBhvr>
                                        <p:cTn id="72" dur="250" fill="hold"/>
                                        <p:tgtEl>
                                          <p:spTgt spid="5"/>
                                        </p:tgtEl>
                                        <p:attrNameLst>
                                          <p:attrName>fill.type</p:attrName>
                                        </p:attrNameLst>
                                      </p:cBhvr>
                                      <p:to>
                                        <p:strVal val="solid"/>
                                      </p:to>
                                    </p:set>
                                    <p:set>
                                      <p:cBhvr>
                                        <p:cTn id="73"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6"/>
                                        </p:tgtEl>
                                        <p:attrNameLst>
                                          <p:attrName>fillcolor</p:attrName>
                                        </p:attrNameLst>
                                      </p:cBhvr>
                                      <p:to>
                                        <a:srgbClr val="FFF2CC"/>
                                      </p:to>
                                    </p:animClr>
                                    <p:set>
                                      <p:cBhvr>
                                        <p:cTn id="79" dur="250" fill="hold"/>
                                        <p:tgtEl>
                                          <p:spTgt spid="6"/>
                                        </p:tgtEl>
                                        <p:attrNameLst>
                                          <p:attrName>fill.type</p:attrName>
                                        </p:attrNameLst>
                                      </p:cBhvr>
                                      <p:to>
                                        <p:strVal val="solid"/>
                                      </p:to>
                                    </p:set>
                                    <p:set>
                                      <p:cBhvr>
                                        <p:cTn id="80" dur="250" fill="hold"/>
                                        <p:tgtEl>
                                          <p:spTgt spid="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2"/>
                                        </p:tgtEl>
                                        <p:attrNameLst>
                                          <p:attrName>style.visibility</p:attrName>
                                        </p:attrNameLst>
                                      </p:cBhvr>
                                      <p:to>
                                        <p:strVal val="visible"/>
                                      </p:to>
                                    </p:set>
                                    <p:anim calcmode="lin" valueType="num">
                                      <p:cBhvr>
                                        <p:cTn id="83" dur="250" fill="hold"/>
                                        <p:tgtEl>
                                          <p:spTgt spid="12"/>
                                        </p:tgtEl>
                                        <p:attrNameLst>
                                          <p:attrName>ppt_w</p:attrName>
                                        </p:attrNameLst>
                                      </p:cBhvr>
                                      <p:tavLst>
                                        <p:tav tm="0">
                                          <p:val>
                                            <p:strVal val="4*#ppt_w"/>
                                          </p:val>
                                        </p:tav>
                                        <p:tav tm="100000">
                                          <p:val>
                                            <p:strVal val="#ppt_w"/>
                                          </p:val>
                                        </p:tav>
                                      </p:tavLst>
                                    </p:anim>
                                    <p:anim calcmode="lin" valueType="num">
                                      <p:cBhvr>
                                        <p:cTn id="8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6"/>
                                        </p:tgtEl>
                                        <p:attrNameLst>
                                          <p:attrName>fillcolor</p:attrName>
                                        </p:attrNameLst>
                                      </p:cBhvr>
                                      <p:to>
                                        <a:srgbClr val="FFFF00"/>
                                      </p:to>
                                    </p:animClr>
                                    <p:set>
                                      <p:cBhvr>
                                        <p:cTn id="87" dur="250" fill="hold"/>
                                        <p:tgtEl>
                                          <p:spTgt spid="6"/>
                                        </p:tgtEl>
                                        <p:attrNameLst>
                                          <p:attrName>fill.type</p:attrName>
                                        </p:attrNameLst>
                                      </p:cBhvr>
                                      <p:to>
                                        <p:strVal val="solid"/>
                                      </p:to>
                                    </p:set>
                                    <p:set>
                                      <p:cBhvr>
                                        <p:cTn id="88"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89" restart="whenNotActive" fill="hold" evtFilter="cancelBubble" nodeType="interactiveSeq">
                <p:stCondLst>
                  <p:cond evt="onClick" delay="0">
                    <p:tgtEl>
                      <p:spTgt spid="8"/>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8"/>
                                        </p:tgtEl>
                                        <p:attrNameLst>
                                          <p:attrName>fillcolor</p:attrName>
                                        </p:attrNameLst>
                                      </p:cBhvr>
                                      <p:to>
                                        <a:srgbClr val="FFF2CC"/>
                                      </p:to>
                                    </p:animClr>
                                    <p:set>
                                      <p:cBhvr>
                                        <p:cTn id="94" dur="250" fill="hold"/>
                                        <p:tgtEl>
                                          <p:spTgt spid="8"/>
                                        </p:tgtEl>
                                        <p:attrNameLst>
                                          <p:attrName>fill.type</p:attrName>
                                        </p:attrNameLst>
                                      </p:cBhvr>
                                      <p:to>
                                        <p:strVal val="solid"/>
                                      </p:to>
                                    </p:set>
                                    <p:set>
                                      <p:cBhvr>
                                        <p:cTn id="95" dur="250" fill="hold"/>
                                        <p:tgtEl>
                                          <p:spTgt spid="8"/>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3"/>
                                        </p:tgtEl>
                                        <p:attrNameLst>
                                          <p:attrName>style.visibility</p:attrName>
                                        </p:attrNameLst>
                                      </p:cBhvr>
                                      <p:to>
                                        <p:strVal val="visible"/>
                                      </p:to>
                                    </p:set>
                                    <p:anim calcmode="lin" valueType="num">
                                      <p:cBhvr>
                                        <p:cTn id="98" dur="250" fill="hold"/>
                                        <p:tgtEl>
                                          <p:spTgt spid="13"/>
                                        </p:tgtEl>
                                        <p:attrNameLst>
                                          <p:attrName>ppt_w</p:attrName>
                                        </p:attrNameLst>
                                      </p:cBhvr>
                                      <p:tavLst>
                                        <p:tav tm="0">
                                          <p:val>
                                            <p:strVal val="4*#ppt_w"/>
                                          </p:val>
                                        </p:tav>
                                        <p:tav tm="100000">
                                          <p:val>
                                            <p:strVal val="#ppt_w"/>
                                          </p:val>
                                        </p:tav>
                                      </p:tavLst>
                                    </p:anim>
                                    <p:anim calcmode="lin" valueType="num">
                                      <p:cBhvr>
                                        <p:cTn id="9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8"/>
                                        </p:tgtEl>
                                        <p:attrNameLst>
                                          <p:attrName>fillcolor</p:attrName>
                                        </p:attrNameLst>
                                      </p:cBhvr>
                                      <p:to>
                                        <a:srgbClr val="FFFF00"/>
                                      </p:to>
                                    </p:animClr>
                                    <p:set>
                                      <p:cBhvr>
                                        <p:cTn id="102" dur="250" fill="hold"/>
                                        <p:tgtEl>
                                          <p:spTgt spid="8"/>
                                        </p:tgtEl>
                                        <p:attrNameLst>
                                          <p:attrName>fill.type</p:attrName>
                                        </p:attrNameLst>
                                      </p:cBhvr>
                                      <p:to>
                                        <p:strVal val="solid"/>
                                      </p:to>
                                    </p:set>
                                    <p:set>
                                      <p:cBhvr>
                                        <p:cTn id="10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0" grpId="0" animBg="1"/>
      <p:bldP spid="41" grpId="0" animBg="1"/>
      <p:bldP spid="2" grpId="0" animBg="1"/>
      <p:bldP spid="3" grpId="0" animBg="1"/>
      <p:bldP spid="5" grpId="0" animBg="1"/>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loud 17">
            <a:hlinkClick r:id="rId12"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2" name="Snip Diagonal Corner Rectangle 3">
            <a:extLst>
              <a:ext uri="{FF2B5EF4-FFF2-40B4-BE49-F238E27FC236}">
                <a16:creationId xmlns:a16="http://schemas.microsoft.com/office/drawing/2014/main" xmlns="" id="{9A30F05C-103C-8745-5C9A-ED97CD1FEEFB}"/>
              </a:ext>
            </a:extLst>
          </p:cNvPr>
          <p:cNvSpPr/>
          <p:nvPr/>
        </p:nvSpPr>
        <p:spPr>
          <a:xfrm>
            <a:off x="263117" y="585757"/>
            <a:ext cx="11668940" cy="7819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3200" b="1" dirty="0">
                <a:solidFill>
                  <a:srgbClr val="0D0D0D"/>
                </a:solidFill>
                <a:highlight>
                  <a:srgbClr val="FFFF00"/>
                </a:highlight>
                <a:latin typeface="Times New Roman" panose="02020603050405020304" pitchFamily="18" charset="0"/>
                <a:ea typeface="Times New Roman" panose="02020603050405020304" pitchFamily="18" charset="0"/>
              </a:rPr>
              <a:t>Câu 4</a:t>
            </a:r>
            <a:r>
              <a:rPr lang="vi-VN" sz="3200" b="1" dirty="0">
                <a:solidFill>
                  <a:srgbClr val="0D0D0D"/>
                </a:solidFill>
                <a:latin typeface="Times New Roman" panose="02020603050405020304" pitchFamily="18" charset="0"/>
                <a:ea typeface="Times New Roman" panose="02020603050405020304" pitchFamily="18" charset="0"/>
              </a:rPr>
              <a:t>:</a:t>
            </a:r>
            <a:r>
              <a:rPr lang="vi-VN" sz="3200" dirty="0">
                <a:solidFill>
                  <a:srgbClr val="0D0D0D"/>
                </a:solidFill>
                <a:latin typeface="Times New Roman" panose="02020603050405020304" pitchFamily="18" charset="0"/>
                <a:ea typeface="Times New Roman" panose="02020603050405020304" pitchFamily="18" charset="0"/>
              </a:rPr>
              <a:t> Cái tài của nàng Tiểu Thanh được nói đến trong câu thơ nào?</a:t>
            </a:r>
            <a:endParaRPr lang="en-US" sz="2800" dirty="0">
              <a:latin typeface="Times New Roman" panose="02020603050405020304" pitchFamily="18" charset="0"/>
              <a:ea typeface="Times New Roman" panose="02020603050405020304" pitchFamily="18" charset="0"/>
            </a:endParaRPr>
          </a:p>
        </p:txBody>
      </p:sp>
      <p:sp>
        <p:nvSpPr>
          <p:cNvPr id="3" name="Rectangle 25">
            <a:extLst>
              <a:ext uri="{FF2B5EF4-FFF2-40B4-BE49-F238E27FC236}">
                <a16:creationId xmlns:a16="http://schemas.microsoft.com/office/drawing/2014/main" xmlns="" id="{5ED41EB7-1AB7-AEB5-64AF-DDD36C5876ED}"/>
              </a:ext>
            </a:extLst>
          </p:cNvPr>
          <p:cNvSpPr/>
          <p:nvPr/>
        </p:nvSpPr>
        <p:spPr>
          <a:xfrm>
            <a:off x="460814" y="2260263"/>
            <a:ext cx="5620465" cy="936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A. </a:t>
            </a:r>
            <a:r>
              <a:rPr lang="vi-VN" sz="2800" dirty="0">
                <a:solidFill>
                  <a:srgbClr val="0D0D0D"/>
                </a:solidFill>
                <a:latin typeface="Times New Roman" panose="02020603050405020304" pitchFamily="18" charset="0"/>
                <a:ea typeface="Times New Roman" panose="02020603050405020304" pitchFamily="18" charset="0"/>
              </a:rPr>
              <a:t>Tây hồ hoa uyển </a:t>
            </a:r>
            <a:r>
              <a:rPr lang="vi-VN" sz="2800" dirty="0" err="1">
                <a:solidFill>
                  <a:srgbClr val="0D0D0D"/>
                </a:solidFill>
                <a:latin typeface="Times New Roman" panose="02020603050405020304" pitchFamily="18" charset="0"/>
                <a:ea typeface="Times New Roman" panose="02020603050405020304" pitchFamily="18" charset="0"/>
              </a:rPr>
              <a:t>tẫn</a:t>
            </a:r>
            <a:r>
              <a:rPr lang="vi-VN" sz="2800" dirty="0">
                <a:solidFill>
                  <a:srgbClr val="0D0D0D"/>
                </a:solidFill>
                <a:latin typeface="Times New Roman" panose="02020603050405020304" pitchFamily="18" charset="0"/>
                <a:ea typeface="Times New Roman" panose="02020603050405020304" pitchFamily="18" charset="0"/>
              </a:rPr>
              <a:t> thành khư</a:t>
            </a:r>
            <a:endParaRPr lang="en-US" sz="2400" dirty="0">
              <a:latin typeface="Times New Roman" panose="02020603050405020304" pitchFamily="18" charset="0"/>
              <a:ea typeface="Times New Roman" panose="02020603050405020304" pitchFamily="18" charset="0"/>
            </a:endParaRPr>
          </a:p>
        </p:txBody>
      </p:sp>
      <p:sp>
        <p:nvSpPr>
          <p:cNvPr id="5" name="Rectangle 41">
            <a:extLst>
              <a:ext uri="{FF2B5EF4-FFF2-40B4-BE49-F238E27FC236}">
                <a16:creationId xmlns:a16="http://schemas.microsoft.com/office/drawing/2014/main" xmlns="" id="{2E37124D-5F1E-5651-72FA-FDADB3F3E2A0}"/>
              </a:ext>
            </a:extLst>
          </p:cNvPr>
          <p:cNvSpPr/>
          <p:nvPr/>
        </p:nvSpPr>
        <p:spPr>
          <a:xfrm>
            <a:off x="6161758" y="2277610"/>
            <a:ext cx="5228749" cy="9319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B. </a:t>
            </a:r>
            <a:r>
              <a:rPr lang="vi-VN" sz="2800" dirty="0">
                <a:solidFill>
                  <a:srgbClr val="0D0D0D"/>
                </a:solidFill>
                <a:latin typeface="Times New Roman" panose="02020603050405020304" pitchFamily="18" charset="0"/>
                <a:ea typeface="Times New Roman" panose="02020603050405020304" pitchFamily="18" charset="0"/>
              </a:rPr>
              <a:t>Độc điếu song tiền nhất chỉ thư</a:t>
            </a:r>
            <a:endParaRPr lang="en-US" sz="2400" dirty="0">
              <a:latin typeface="Times New Roman" panose="02020603050405020304" pitchFamily="18" charset="0"/>
              <a:ea typeface="Times New Roman" panose="02020603050405020304" pitchFamily="18" charset="0"/>
            </a:endParaRPr>
          </a:p>
        </p:txBody>
      </p:sp>
      <p:sp>
        <p:nvSpPr>
          <p:cNvPr id="6" name="Rectangle 42">
            <a:extLst>
              <a:ext uri="{FF2B5EF4-FFF2-40B4-BE49-F238E27FC236}">
                <a16:creationId xmlns:a16="http://schemas.microsoft.com/office/drawing/2014/main" xmlns="" id="{D8C3A7AE-5C14-0DED-4970-A8BBCA303A58}"/>
              </a:ext>
            </a:extLst>
          </p:cNvPr>
          <p:cNvSpPr/>
          <p:nvPr/>
        </p:nvSpPr>
        <p:spPr>
          <a:xfrm>
            <a:off x="480963" y="3429000"/>
            <a:ext cx="5537642" cy="936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C. </a:t>
            </a:r>
            <a:r>
              <a:rPr lang="vi-VN" sz="2800" dirty="0">
                <a:solidFill>
                  <a:srgbClr val="0D0D0D"/>
                </a:solidFill>
                <a:latin typeface="Times New Roman" panose="02020603050405020304" pitchFamily="18" charset="0"/>
                <a:ea typeface="Times New Roman" panose="02020603050405020304" pitchFamily="18" charset="0"/>
              </a:rPr>
              <a:t>Văn chương vô mệnh lụy phần dư</a:t>
            </a:r>
            <a:endParaRPr lang="en-US" sz="2400" dirty="0">
              <a:latin typeface="Times New Roman" panose="02020603050405020304" pitchFamily="18" charset="0"/>
              <a:ea typeface="Times New Roman" panose="02020603050405020304" pitchFamily="18" charset="0"/>
            </a:endParaRPr>
          </a:p>
        </p:txBody>
      </p:sp>
      <p:sp>
        <p:nvSpPr>
          <p:cNvPr id="8" name="Rectangle 43">
            <a:extLst>
              <a:ext uri="{FF2B5EF4-FFF2-40B4-BE49-F238E27FC236}">
                <a16:creationId xmlns:a16="http://schemas.microsoft.com/office/drawing/2014/main" xmlns="" id="{1EE25E8D-069E-F994-8BA3-79ECBD585536}"/>
              </a:ext>
            </a:extLst>
          </p:cNvPr>
          <p:cNvSpPr/>
          <p:nvPr/>
        </p:nvSpPr>
        <p:spPr>
          <a:xfrm>
            <a:off x="6152973" y="3429000"/>
            <a:ext cx="4906798" cy="9361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D. </a:t>
            </a:r>
            <a:r>
              <a:rPr lang="vi-VN" sz="2800" dirty="0">
                <a:solidFill>
                  <a:srgbClr val="0D0D0D"/>
                </a:solidFill>
                <a:latin typeface="Times New Roman" panose="02020603050405020304" pitchFamily="18" charset="0"/>
                <a:ea typeface="Times New Roman" panose="02020603050405020304" pitchFamily="18" charset="0"/>
              </a:rPr>
              <a:t>Chi phấn hữu thần liên tử hậu</a:t>
            </a:r>
            <a:endParaRPr lang="en-US" sz="2400" dirty="0">
              <a:latin typeface="Times New Roman" panose="02020603050405020304" pitchFamily="18" charset="0"/>
              <a:ea typeface="Times New Roman" panose="02020603050405020304" pitchFamily="18" charset="0"/>
            </a:endParaRPr>
          </a:p>
        </p:txBody>
      </p:sp>
      <p:pic>
        <p:nvPicPr>
          <p:cNvPr id="10" name="Picture 46">
            <a:extLst>
              <a:ext uri="{FF2B5EF4-FFF2-40B4-BE49-F238E27FC236}">
                <a16:creationId xmlns:a16="http://schemas.microsoft.com/office/drawing/2014/main" xmlns="" id="{1ECABF4C-8135-6461-B4CB-3721EB007DD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1865" y="2383546"/>
            <a:ext cx="805722" cy="708059"/>
          </a:xfrm>
          <a:prstGeom prst="rect">
            <a:avLst/>
          </a:prstGeom>
        </p:spPr>
      </p:pic>
      <p:pic>
        <p:nvPicPr>
          <p:cNvPr id="12" name="Picture 50">
            <a:extLst>
              <a:ext uri="{FF2B5EF4-FFF2-40B4-BE49-F238E27FC236}">
                <a16:creationId xmlns:a16="http://schemas.microsoft.com/office/drawing/2014/main" xmlns="" id="{E4F4132E-44E4-E9AC-932B-0CCBDEDA7E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4069" y="3492593"/>
            <a:ext cx="804536" cy="781643"/>
          </a:xfrm>
          <a:prstGeom prst="rect">
            <a:avLst/>
          </a:prstGeom>
        </p:spPr>
      </p:pic>
      <p:pic>
        <p:nvPicPr>
          <p:cNvPr id="13" name="Picture 48">
            <a:extLst>
              <a:ext uri="{FF2B5EF4-FFF2-40B4-BE49-F238E27FC236}">
                <a16:creationId xmlns:a16="http://schemas.microsoft.com/office/drawing/2014/main" xmlns="" id="{12769085-8263-9D5B-6707-E8B4883393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4258" y="3473962"/>
            <a:ext cx="804742" cy="858843"/>
          </a:xfrm>
          <a:prstGeom prst="rect">
            <a:avLst/>
          </a:prstGeom>
        </p:spPr>
      </p:pic>
      <p:pic>
        <p:nvPicPr>
          <p:cNvPr id="14" name="Picture 52">
            <a:extLst>
              <a:ext uri="{FF2B5EF4-FFF2-40B4-BE49-F238E27FC236}">
                <a16:creationId xmlns:a16="http://schemas.microsoft.com/office/drawing/2014/main" xmlns="" id="{4E190B28-52BE-7B64-4B47-AF2F0EA689B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93475" y="2565748"/>
            <a:ext cx="732592" cy="643793"/>
          </a:xfrm>
          <a:prstGeom prst="rect">
            <a:avLst/>
          </a:prstGeom>
        </p:spPr>
      </p:pic>
      <p:sp>
        <p:nvSpPr>
          <p:cNvPr id="15" name="Hình Bầu dục 14">
            <a:extLst>
              <a:ext uri="{FF2B5EF4-FFF2-40B4-BE49-F238E27FC236}">
                <a16:creationId xmlns:a16="http://schemas.microsoft.com/office/drawing/2014/main" xmlns="" id="{D151E991-59AE-6D93-DD32-3A77B0669EE3}"/>
              </a:ext>
            </a:extLst>
          </p:cNvPr>
          <p:cNvSpPr/>
          <p:nvPr/>
        </p:nvSpPr>
        <p:spPr>
          <a:xfrm>
            <a:off x="10119531" y="6244208"/>
            <a:ext cx="2383632" cy="10170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3"/>
                                        </p:tgtEl>
                                        <p:attrNameLst>
                                          <p:attrName>fillcolor</p:attrName>
                                        </p:attrNameLst>
                                      </p:cBhvr>
                                      <p:to>
                                        <a:srgbClr val="FFF2CC"/>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0"/>
                                        </p:tgtEl>
                                        <p:attrNameLst>
                                          <p:attrName>style.visibility</p:attrName>
                                        </p:attrNameLst>
                                      </p:cBhvr>
                                      <p:to>
                                        <p:strVal val="visible"/>
                                      </p:to>
                                    </p:set>
                                    <p:anim calcmode="lin" valueType="num">
                                      <p:cBhvr>
                                        <p:cTn id="53" dur="250" fill="hold"/>
                                        <p:tgtEl>
                                          <p:spTgt spid="10"/>
                                        </p:tgtEl>
                                        <p:attrNameLst>
                                          <p:attrName>ppt_w</p:attrName>
                                        </p:attrNameLst>
                                      </p:cBhvr>
                                      <p:tavLst>
                                        <p:tav tm="0">
                                          <p:val>
                                            <p:strVal val="4*#ppt_w"/>
                                          </p:val>
                                        </p:tav>
                                        <p:tav tm="100000">
                                          <p:val>
                                            <p:strVal val="#ppt_w"/>
                                          </p:val>
                                        </p:tav>
                                      </p:tavLst>
                                    </p:anim>
                                    <p:anim calcmode="lin" valueType="num">
                                      <p:cBhvr>
                                        <p:cTn id="5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3"/>
                                        </p:tgtEl>
                                        <p:attrNameLst>
                                          <p:attrName>fillcolor</p:attrName>
                                        </p:attrNameLst>
                                      </p:cBhvr>
                                      <p:to>
                                        <a:srgbClr val="FFFF00"/>
                                      </p:to>
                                    </p:animClr>
                                    <p:set>
                                      <p:cBhvr>
                                        <p:cTn id="57" dur="250" fill="hold"/>
                                        <p:tgtEl>
                                          <p:spTgt spid="3"/>
                                        </p:tgtEl>
                                        <p:attrNameLst>
                                          <p:attrName>fill.type</p:attrName>
                                        </p:attrNameLst>
                                      </p:cBhvr>
                                      <p:to>
                                        <p:strVal val="solid"/>
                                      </p:to>
                                    </p:set>
                                    <p:set>
                                      <p:cBhvr>
                                        <p:cTn id="5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5"/>
                                        </p:tgtEl>
                                        <p:attrNameLst>
                                          <p:attrName>fillcolor</p:attrName>
                                        </p:attrNameLst>
                                      </p:cBhvr>
                                      <p:to>
                                        <a:srgbClr val="FFF2CC"/>
                                      </p:to>
                                    </p:animClr>
                                    <p:set>
                                      <p:cBhvr>
                                        <p:cTn id="64" dur="250" fill="hold"/>
                                        <p:tgtEl>
                                          <p:spTgt spid="5"/>
                                        </p:tgtEl>
                                        <p:attrNameLst>
                                          <p:attrName>fill.type</p:attrName>
                                        </p:attrNameLst>
                                      </p:cBhvr>
                                      <p:to>
                                        <p:strVal val="solid"/>
                                      </p:to>
                                    </p:set>
                                    <p:set>
                                      <p:cBhvr>
                                        <p:cTn id="65" dur="250" fill="hold"/>
                                        <p:tgtEl>
                                          <p:spTgt spid="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50" fill="hold"/>
                                        <p:tgtEl>
                                          <p:spTgt spid="14"/>
                                        </p:tgtEl>
                                        <p:attrNameLst>
                                          <p:attrName>ppt_w</p:attrName>
                                        </p:attrNameLst>
                                      </p:cBhvr>
                                      <p:tavLst>
                                        <p:tav tm="0">
                                          <p:val>
                                            <p:strVal val="4*#ppt_w"/>
                                          </p:val>
                                        </p:tav>
                                        <p:tav tm="100000">
                                          <p:val>
                                            <p:strVal val="#ppt_w"/>
                                          </p:val>
                                        </p:tav>
                                      </p:tavLst>
                                    </p:anim>
                                    <p:anim calcmode="lin" valueType="num">
                                      <p:cBhvr>
                                        <p:cTn id="6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5"/>
                                        </p:tgtEl>
                                        <p:attrNameLst>
                                          <p:attrName>fillcolor</p:attrName>
                                        </p:attrNameLst>
                                      </p:cBhvr>
                                      <p:to>
                                        <a:srgbClr val="FFFF00"/>
                                      </p:to>
                                    </p:animClr>
                                    <p:set>
                                      <p:cBhvr>
                                        <p:cTn id="72" dur="250" fill="hold"/>
                                        <p:tgtEl>
                                          <p:spTgt spid="5"/>
                                        </p:tgtEl>
                                        <p:attrNameLst>
                                          <p:attrName>fill.type</p:attrName>
                                        </p:attrNameLst>
                                      </p:cBhvr>
                                      <p:to>
                                        <p:strVal val="solid"/>
                                      </p:to>
                                    </p:set>
                                    <p:set>
                                      <p:cBhvr>
                                        <p:cTn id="73"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6"/>
                                        </p:tgtEl>
                                        <p:attrNameLst>
                                          <p:attrName>fillcolor</p:attrName>
                                        </p:attrNameLst>
                                      </p:cBhvr>
                                      <p:to>
                                        <a:srgbClr val="FFF2CC"/>
                                      </p:to>
                                    </p:animClr>
                                    <p:set>
                                      <p:cBhvr>
                                        <p:cTn id="79" dur="250" fill="hold"/>
                                        <p:tgtEl>
                                          <p:spTgt spid="6"/>
                                        </p:tgtEl>
                                        <p:attrNameLst>
                                          <p:attrName>fill.type</p:attrName>
                                        </p:attrNameLst>
                                      </p:cBhvr>
                                      <p:to>
                                        <p:strVal val="solid"/>
                                      </p:to>
                                    </p:set>
                                    <p:set>
                                      <p:cBhvr>
                                        <p:cTn id="80" dur="250" fill="hold"/>
                                        <p:tgtEl>
                                          <p:spTgt spid="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2"/>
                                        </p:tgtEl>
                                        <p:attrNameLst>
                                          <p:attrName>style.visibility</p:attrName>
                                        </p:attrNameLst>
                                      </p:cBhvr>
                                      <p:to>
                                        <p:strVal val="visible"/>
                                      </p:to>
                                    </p:set>
                                    <p:anim calcmode="lin" valueType="num">
                                      <p:cBhvr>
                                        <p:cTn id="83" dur="250" fill="hold"/>
                                        <p:tgtEl>
                                          <p:spTgt spid="12"/>
                                        </p:tgtEl>
                                        <p:attrNameLst>
                                          <p:attrName>ppt_w</p:attrName>
                                        </p:attrNameLst>
                                      </p:cBhvr>
                                      <p:tavLst>
                                        <p:tav tm="0">
                                          <p:val>
                                            <p:strVal val="4*#ppt_w"/>
                                          </p:val>
                                        </p:tav>
                                        <p:tav tm="100000">
                                          <p:val>
                                            <p:strVal val="#ppt_w"/>
                                          </p:val>
                                        </p:tav>
                                      </p:tavLst>
                                    </p:anim>
                                    <p:anim calcmode="lin" valueType="num">
                                      <p:cBhvr>
                                        <p:cTn id="8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6"/>
                                        </p:tgtEl>
                                        <p:attrNameLst>
                                          <p:attrName>fillcolor</p:attrName>
                                        </p:attrNameLst>
                                      </p:cBhvr>
                                      <p:to>
                                        <a:srgbClr val="00B050"/>
                                      </p:to>
                                    </p:animClr>
                                    <p:set>
                                      <p:cBhvr>
                                        <p:cTn id="87" dur="250" fill="hold"/>
                                        <p:tgtEl>
                                          <p:spTgt spid="6"/>
                                        </p:tgtEl>
                                        <p:attrNameLst>
                                          <p:attrName>fill.type</p:attrName>
                                        </p:attrNameLst>
                                      </p:cBhvr>
                                      <p:to>
                                        <p:strVal val="solid"/>
                                      </p:to>
                                    </p:set>
                                    <p:set>
                                      <p:cBhvr>
                                        <p:cTn id="88"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89" restart="whenNotActive" fill="hold" evtFilter="cancelBubble" nodeType="interactiveSeq">
                <p:stCondLst>
                  <p:cond evt="onClick" delay="0">
                    <p:tgtEl>
                      <p:spTgt spid="8"/>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8"/>
                                        </p:tgtEl>
                                        <p:attrNameLst>
                                          <p:attrName>fillcolor</p:attrName>
                                        </p:attrNameLst>
                                      </p:cBhvr>
                                      <p:to>
                                        <a:srgbClr val="FFF2CC"/>
                                      </p:to>
                                    </p:animClr>
                                    <p:set>
                                      <p:cBhvr>
                                        <p:cTn id="94" dur="250" fill="hold"/>
                                        <p:tgtEl>
                                          <p:spTgt spid="8"/>
                                        </p:tgtEl>
                                        <p:attrNameLst>
                                          <p:attrName>fill.type</p:attrName>
                                        </p:attrNameLst>
                                      </p:cBhvr>
                                      <p:to>
                                        <p:strVal val="solid"/>
                                      </p:to>
                                    </p:set>
                                    <p:set>
                                      <p:cBhvr>
                                        <p:cTn id="95" dur="250" fill="hold"/>
                                        <p:tgtEl>
                                          <p:spTgt spid="8"/>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3"/>
                                        </p:tgtEl>
                                        <p:attrNameLst>
                                          <p:attrName>style.visibility</p:attrName>
                                        </p:attrNameLst>
                                      </p:cBhvr>
                                      <p:to>
                                        <p:strVal val="visible"/>
                                      </p:to>
                                    </p:set>
                                    <p:anim calcmode="lin" valueType="num">
                                      <p:cBhvr>
                                        <p:cTn id="98" dur="250" fill="hold"/>
                                        <p:tgtEl>
                                          <p:spTgt spid="13"/>
                                        </p:tgtEl>
                                        <p:attrNameLst>
                                          <p:attrName>ppt_w</p:attrName>
                                        </p:attrNameLst>
                                      </p:cBhvr>
                                      <p:tavLst>
                                        <p:tav tm="0">
                                          <p:val>
                                            <p:strVal val="4*#ppt_w"/>
                                          </p:val>
                                        </p:tav>
                                        <p:tav tm="100000">
                                          <p:val>
                                            <p:strVal val="#ppt_w"/>
                                          </p:val>
                                        </p:tav>
                                      </p:tavLst>
                                    </p:anim>
                                    <p:anim calcmode="lin" valueType="num">
                                      <p:cBhvr>
                                        <p:cTn id="9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8"/>
                                        </p:tgtEl>
                                        <p:attrNameLst>
                                          <p:attrName>fillcolor</p:attrName>
                                        </p:attrNameLst>
                                      </p:cBhvr>
                                      <p:to>
                                        <a:srgbClr val="FFFF00"/>
                                      </p:to>
                                    </p:animClr>
                                    <p:set>
                                      <p:cBhvr>
                                        <p:cTn id="102" dur="250" fill="hold"/>
                                        <p:tgtEl>
                                          <p:spTgt spid="8"/>
                                        </p:tgtEl>
                                        <p:attrNameLst>
                                          <p:attrName>fill.type</p:attrName>
                                        </p:attrNameLst>
                                      </p:cBhvr>
                                      <p:to>
                                        <p:strVal val="solid"/>
                                      </p:to>
                                    </p:set>
                                    <p:set>
                                      <p:cBhvr>
                                        <p:cTn id="10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0" grpId="0" animBg="1"/>
      <p:bldP spid="41" grpId="0" animBg="1"/>
      <p:bldP spid="2" grpId="0" animBg="1"/>
      <p:bldP spid="3" grpId="0" animBg="1"/>
      <p:bldP spid="5"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loud 17">
            <a:hlinkClick r:id="rId12" action="ppaction://hlinksldjump"/>
          </p:cNvPr>
          <p:cNvSpPr/>
          <p:nvPr/>
        </p:nvSpPr>
        <p:spPr>
          <a:xfrm>
            <a:off x="5770602" y="493263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2" name="Snip Diagonal Corner Rectangle 3">
            <a:extLst>
              <a:ext uri="{FF2B5EF4-FFF2-40B4-BE49-F238E27FC236}">
                <a16:creationId xmlns:a16="http://schemas.microsoft.com/office/drawing/2014/main" xmlns="" id="{471C92AA-7340-7C14-C7B2-8FE86C1D60B8}"/>
              </a:ext>
            </a:extLst>
          </p:cNvPr>
          <p:cNvSpPr/>
          <p:nvPr/>
        </p:nvSpPr>
        <p:spPr>
          <a:xfrm>
            <a:off x="754055" y="349419"/>
            <a:ext cx="10960156" cy="85824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3200" b="1" dirty="0">
                <a:solidFill>
                  <a:srgbClr val="0D0D0D"/>
                </a:solidFill>
                <a:highlight>
                  <a:srgbClr val="FFFF00"/>
                </a:highlight>
                <a:latin typeface="Times New Roman" panose="02020603050405020304" pitchFamily="18" charset="0"/>
                <a:ea typeface="Times New Roman" panose="02020603050405020304" pitchFamily="18" charset="0"/>
              </a:rPr>
              <a:t>Câu 5:</a:t>
            </a:r>
            <a:r>
              <a:rPr lang="vi-VN"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thơ</a:t>
            </a:r>
            <a:r>
              <a:rPr lang="en-US" sz="3200"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Nỗi hờn kim cổ trời khôn hỏi</a:t>
            </a:r>
            <a:r>
              <a:rPr lang="vi-VN" sz="3200" dirty="0">
                <a:solidFill>
                  <a:srgbClr val="0D0D0D"/>
                </a:solidFill>
                <a:latin typeface="Times New Roman" panose="02020603050405020304" pitchFamily="18" charset="0"/>
                <a:ea typeface="Times New Roman" panose="02020603050405020304" pitchFamily="18" charset="0"/>
              </a:rPr>
              <a:t> muốn nói điều gì?</a:t>
            </a:r>
            <a:endParaRPr lang="en-US" sz="2800" dirty="0">
              <a:latin typeface="Times New Roman" panose="02020603050405020304" pitchFamily="18" charset="0"/>
              <a:ea typeface="Times New Roman" panose="02020603050405020304" pitchFamily="18" charset="0"/>
            </a:endParaRPr>
          </a:p>
        </p:txBody>
      </p:sp>
      <p:sp>
        <p:nvSpPr>
          <p:cNvPr id="3" name="Rectangle 25">
            <a:extLst>
              <a:ext uri="{FF2B5EF4-FFF2-40B4-BE49-F238E27FC236}">
                <a16:creationId xmlns:a16="http://schemas.microsoft.com/office/drawing/2014/main" xmlns="" id="{EC786E8E-5033-2703-A5A5-F02F410D7633}"/>
              </a:ext>
            </a:extLst>
          </p:cNvPr>
          <p:cNvSpPr/>
          <p:nvPr/>
        </p:nvSpPr>
        <p:spPr>
          <a:xfrm>
            <a:off x="826076" y="1482007"/>
            <a:ext cx="9757191" cy="654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A. </a:t>
            </a:r>
            <a:r>
              <a:rPr lang="vi-VN" sz="2800" dirty="0">
                <a:solidFill>
                  <a:schemeClr val="tx1"/>
                </a:solidFill>
                <a:latin typeface="+mj-lt"/>
              </a:rPr>
              <a:t>Sự bất công đối với người phụ nữ hồng nhan mà bạc mệnh.</a:t>
            </a:r>
            <a:endParaRPr lang="en-US" sz="2800" dirty="0">
              <a:solidFill>
                <a:schemeClr val="tx1"/>
              </a:solidFill>
              <a:latin typeface="+mj-lt"/>
            </a:endParaRPr>
          </a:p>
        </p:txBody>
      </p:sp>
      <p:sp>
        <p:nvSpPr>
          <p:cNvPr id="5" name="Rectangle 41">
            <a:extLst>
              <a:ext uri="{FF2B5EF4-FFF2-40B4-BE49-F238E27FC236}">
                <a16:creationId xmlns:a16="http://schemas.microsoft.com/office/drawing/2014/main" xmlns="" id="{77C92A21-0978-3FBF-F423-59243CB11F36}"/>
              </a:ext>
            </a:extLst>
          </p:cNvPr>
          <p:cNvSpPr/>
          <p:nvPr/>
        </p:nvSpPr>
        <p:spPr>
          <a:xfrm>
            <a:off x="826076" y="4674804"/>
            <a:ext cx="4906798" cy="5919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2800" b="1" dirty="0">
                <a:solidFill>
                  <a:srgbClr val="0D0D0D"/>
                </a:solidFill>
                <a:latin typeface="Times New Roman" panose="02020603050405020304" pitchFamily="18" charset="0"/>
                <a:ea typeface="Times New Roman" panose="02020603050405020304" pitchFamily="18" charset="0"/>
              </a:rPr>
              <a:t>D. </a:t>
            </a:r>
            <a:r>
              <a:rPr lang="vi-VN" sz="2800" dirty="0">
                <a:solidFill>
                  <a:srgbClr val="0D0D0D"/>
                </a:solidFill>
                <a:latin typeface="Times New Roman" panose="02020603050405020304" pitchFamily="18" charset="0"/>
                <a:ea typeface="Times New Roman" panose="02020603050405020304" pitchFamily="18" charset="0"/>
              </a:rPr>
              <a:t>Tất cả đáp án trên đều đúng.</a:t>
            </a:r>
            <a:endParaRPr lang="en-US" sz="2400" dirty="0">
              <a:latin typeface="Times New Roman" panose="02020603050405020304" pitchFamily="18" charset="0"/>
              <a:ea typeface="Times New Roman" panose="02020603050405020304" pitchFamily="18" charset="0"/>
            </a:endParaRPr>
          </a:p>
        </p:txBody>
      </p:sp>
      <p:sp>
        <p:nvSpPr>
          <p:cNvPr id="6" name="Rectangle 42">
            <a:extLst>
              <a:ext uri="{FF2B5EF4-FFF2-40B4-BE49-F238E27FC236}">
                <a16:creationId xmlns:a16="http://schemas.microsoft.com/office/drawing/2014/main" xmlns="" id="{7A9D19C0-0BCC-F74D-D527-3CBB73394E6B}"/>
              </a:ext>
            </a:extLst>
          </p:cNvPr>
          <p:cNvSpPr/>
          <p:nvPr/>
        </p:nvSpPr>
        <p:spPr>
          <a:xfrm>
            <a:off x="826076" y="3676615"/>
            <a:ext cx="7616148" cy="7913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C. </a:t>
            </a:r>
            <a:r>
              <a:rPr lang="vi-VN" sz="2800" dirty="0">
                <a:solidFill>
                  <a:srgbClr val="0D0D0D"/>
                </a:solidFill>
                <a:latin typeface="Times New Roman" panose="02020603050405020304" pitchFamily="18" charset="0"/>
                <a:ea typeface="Times New Roman" panose="02020603050405020304" pitchFamily="18" charset="0"/>
              </a:rPr>
              <a:t>Sự bất lực trước những bất công trong xã hội.</a:t>
            </a:r>
            <a:endParaRPr lang="en-US" sz="2400" dirty="0">
              <a:latin typeface="Times New Roman" panose="02020603050405020304" pitchFamily="18" charset="0"/>
              <a:ea typeface="Times New Roman" panose="02020603050405020304" pitchFamily="18" charset="0"/>
            </a:endParaRPr>
          </a:p>
        </p:txBody>
      </p:sp>
      <p:sp>
        <p:nvSpPr>
          <p:cNvPr id="8" name="Rectangle 43">
            <a:extLst>
              <a:ext uri="{FF2B5EF4-FFF2-40B4-BE49-F238E27FC236}">
                <a16:creationId xmlns:a16="http://schemas.microsoft.com/office/drawing/2014/main" xmlns="" id="{E38CF172-DC9D-51B0-306B-3EFF3FEC7A1B}"/>
              </a:ext>
            </a:extLst>
          </p:cNvPr>
          <p:cNvSpPr/>
          <p:nvPr/>
        </p:nvSpPr>
        <p:spPr>
          <a:xfrm>
            <a:off x="826076" y="2301100"/>
            <a:ext cx="11240028"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B. </a:t>
            </a:r>
            <a:r>
              <a:rPr lang="vi-VN" sz="2800" dirty="0">
                <a:solidFill>
                  <a:srgbClr val="0D0D0D"/>
                </a:solidFill>
                <a:latin typeface="Times New Roman" panose="02020603050405020304" pitchFamily="18" charset="0"/>
                <a:ea typeface="Times New Roman" panose="02020603050405020304" pitchFamily="18" charset="0"/>
              </a:rPr>
              <a:t>Tiếng thở dài than thở của người đời trách cho trời đất đã khiến vận mệnh của những người tài hoa phải chịu phong ba, trắc trở.</a:t>
            </a:r>
            <a:endParaRPr lang="en-US" sz="2400" dirty="0">
              <a:latin typeface="Times New Roman" panose="02020603050405020304" pitchFamily="18" charset="0"/>
              <a:ea typeface="Times New Roman" panose="02020603050405020304" pitchFamily="18" charset="0"/>
            </a:endParaRPr>
          </a:p>
        </p:txBody>
      </p:sp>
      <p:pic>
        <p:nvPicPr>
          <p:cNvPr id="10" name="Picture 46">
            <a:extLst>
              <a:ext uri="{FF2B5EF4-FFF2-40B4-BE49-F238E27FC236}">
                <a16:creationId xmlns:a16="http://schemas.microsoft.com/office/drawing/2014/main" xmlns="" id="{23BEC2FF-6C30-436B-5991-36A9121DDD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18039" y="1482669"/>
            <a:ext cx="805722" cy="708059"/>
          </a:xfrm>
          <a:prstGeom prst="rect">
            <a:avLst/>
          </a:prstGeom>
        </p:spPr>
      </p:pic>
      <p:pic>
        <p:nvPicPr>
          <p:cNvPr id="12" name="Picture 50">
            <a:extLst>
              <a:ext uri="{FF2B5EF4-FFF2-40B4-BE49-F238E27FC236}">
                <a16:creationId xmlns:a16="http://schemas.microsoft.com/office/drawing/2014/main" xmlns="" id="{DC64F576-35B4-0669-8F94-2AB3ADAF3246}"/>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680128" y="3758369"/>
            <a:ext cx="804536" cy="704088"/>
          </a:xfrm>
          <a:prstGeom prst="rect">
            <a:avLst/>
          </a:prstGeom>
        </p:spPr>
      </p:pic>
      <p:pic>
        <p:nvPicPr>
          <p:cNvPr id="13" name="Picture 48">
            <a:extLst>
              <a:ext uri="{FF2B5EF4-FFF2-40B4-BE49-F238E27FC236}">
                <a16:creationId xmlns:a16="http://schemas.microsoft.com/office/drawing/2014/main" xmlns="" id="{D72C1DE6-B96C-BE25-C458-D8F5E51F82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76154" y="2721803"/>
            <a:ext cx="804742" cy="707197"/>
          </a:xfrm>
          <a:prstGeom prst="rect">
            <a:avLst/>
          </a:prstGeom>
        </p:spPr>
      </p:pic>
      <p:pic>
        <p:nvPicPr>
          <p:cNvPr id="14" name="Picture 52">
            <a:extLst>
              <a:ext uri="{FF2B5EF4-FFF2-40B4-BE49-F238E27FC236}">
                <a16:creationId xmlns:a16="http://schemas.microsoft.com/office/drawing/2014/main" xmlns="" id="{6713CBA2-7CBE-4A64-4A39-4BA82340DA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73133" y="4610734"/>
            <a:ext cx="804742" cy="643793"/>
          </a:xfrm>
          <a:prstGeom prst="rect">
            <a:avLst/>
          </a:prstGeom>
        </p:spPr>
      </p:pic>
      <p:sp>
        <p:nvSpPr>
          <p:cNvPr id="15" name="Hình Bầu dục 14">
            <a:extLst>
              <a:ext uri="{FF2B5EF4-FFF2-40B4-BE49-F238E27FC236}">
                <a16:creationId xmlns:a16="http://schemas.microsoft.com/office/drawing/2014/main" xmlns="" id="{97AC7483-9503-D2AA-F6F3-015ABEA663EB}"/>
              </a:ext>
            </a:extLst>
          </p:cNvPr>
          <p:cNvSpPr/>
          <p:nvPr/>
        </p:nvSpPr>
        <p:spPr>
          <a:xfrm>
            <a:off x="10119531" y="6244208"/>
            <a:ext cx="2383632" cy="10170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4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600"/>
                                        <p:tgtEl>
                                          <p:spTgt spid="6"/>
                                        </p:tgtEl>
                                      </p:cBhvr>
                                    </p:animEffect>
                                    <p:anim calcmode="lin" valueType="num">
                                      <p:cBhvr>
                                        <p:cTn id="37" dur="600" fill="hold"/>
                                        <p:tgtEl>
                                          <p:spTgt spid="6"/>
                                        </p:tgtEl>
                                        <p:attrNameLst>
                                          <p:attrName>ppt_x</p:attrName>
                                        </p:attrNameLst>
                                      </p:cBhvr>
                                      <p:tavLst>
                                        <p:tav tm="0">
                                          <p:val>
                                            <p:strVal val="#ppt_x"/>
                                          </p:val>
                                        </p:tav>
                                        <p:tav tm="100000">
                                          <p:val>
                                            <p:strVal val="#ppt_x"/>
                                          </p:val>
                                        </p:tav>
                                      </p:tavLst>
                                    </p:anim>
                                    <p:anim calcmode="lin" valueType="num">
                                      <p:cBhvr>
                                        <p:cTn id="38" dur="6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90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anim calcmode="lin" valueType="num">
                                      <p:cBhvr>
                                        <p:cTn id="42" dur="500" fill="hold"/>
                                        <p:tgtEl>
                                          <p:spTgt spid="5"/>
                                        </p:tgtEl>
                                        <p:attrNameLst>
                                          <p:attrName>ppt_x</p:attrName>
                                        </p:attrNameLst>
                                      </p:cBhvr>
                                      <p:tavLst>
                                        <p:tav tm="0">
                                          <p:val>
                                            <p:strVal val="#ppt_x"/>
                                          </p:val>
                                        </p:tav>
                                        <p:tav tm="100000">
                                          <p:val>
                                            <p:strVal val="#ppt_x"/>
                                          </p:val>
                                        </p:tav>
                                      </p:tavLst>
                                    </p:anim>
                                    <p:anim calcmode="lin" valueType="num">
                                      <p:cBhvr>
                                        <p:cTn id="4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3"/>
                                        </p:tgtEl>
                                        <p:attrNameLst>
                                          <p:attrName>fillcolor</p:attrName>
                                        </p:attrNameLst>
                                      </p:cBhvr>
                                      <p:to>
                                        <a:srgbClr val="FFF2CC"/>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0"/>
                                        </p:tgtEl>
                                        <p:attrNameLst>
                                          <p:attrName>style.visibility</p:attrName>
                                        </p:attrNameLst>
                                      </p:cBhvr>
                                      <p:to>
                                        <p:strVal val="visible"/>
                                      </p:to>
                                    </p:set>
                                    <p:anim calcmode="lin" valueType="num">
                                      <p:cBhvr>
                                        <p:cTn id="53" dur="250" fill="hold"/>
                                        <p:tgtEl>
                                          <p:spTgt spid="10"/>
                                        </p:tgtEl>
                                        <p:attrNameLst>
                                          <p:attrName>ppt_w</p:attrName>
                                        </p:attrNameLst>
                                      </p:cBhvr>
                                      <p:tavLst>
                                        <p:tav tm="0">
                                          <p:val>
                                            <p:strVal val="4*#ppt_w"/>
                                          </p:val>
                                        </p:tav>
                                        <p:tav tm="100000">
                                          <p:val>
                                            <p:strVal val="#ppt_w"/>
                                          </p:val>
                                        </p:tav>
                                      </p:tavLst>
                                    </p:anim>
                                    <p:anim calcmode="lin" valueType="num">
                                      <p:cBhvr>
                                        <p:cTn id="5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3"/>
                                        </p:tgtEl>
                                        <p:attrNameLst>
                                          <p:attrName>fillcolor</p:attrName>
                                        </p:attrNameLst>
                                      </p:cBhvr>
                                      <p:to>
                                        <a:srgbClr val="FFFF00"/>
                                      </p:to>
                                    </p:animClr>
                                    <p:set>
                                      <p:cBhvr>
                                        <p:cTn id="57" dur="250" fill="hold"/>
                                        <p:tgtEl>
                                          <p:spTgt spid="3"/>
                                        </p:tgtEl>
                                        <p:attrNameLst>
                                          <p:attrName>fill.type</p:attrName>
                                        </p:attrNameLst>
                                      </p:cBhvr>
                                      <p:to>
                                        <p:strVal val="solid"/>
                                      </p:to>
                                    </p:set>
                                    <p:set>
                                      <p:cBhvr>
                                        <p:cTn id="5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5"/>
                                        </p:tgtEl>
                                        <p:attrNameLst>
                                          <p:attrName>fillcolor</p:attrName>
                                        </p:attrNameLst>
                                      </p:cBhvr>
                                      <p:to>
                                        <a:srgbClr val="FFF2CC"/>
                                      </p:to>
                                    </p:animClr>
                                    <p:set>
                                      <p:cBhvr>
                                        <p:cTn id="64" dur="250" fill="hold"/>
                                        <p:tgtEl>
                                          <p:spTgt spid="5"/>
                                        </p:tgtEl>
                                        <p:attrNameLst>
                                          <p:attrName>fill.type</p:attrName>
                                        </p:attrNameLst>
                                      </p:cBhvr>
                                      <p:to>
                                        <p:strVal val="solid"/>
                                      </p:to>
                                    </p:set>
                                    <p:set>
                                      <p:cBhvr>
                                        <p:cTn id="65" dur="250" fill="hold"/>
                                        <p:tgtEl>
                                          <p:spTgt spid="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50" fill="hold"/>
                                        <p:tgtEl>
                                          <p:spTgt spid="14"/>
                                        </p:tgtEl>
                                        <p:attrNameLst>
                                          <p:attrName>ppt_w</p:attrName>
                                        </p:attrNameLst>
                                      </p:cBhvr>
                                      <p:tavLst>
                                        <p:tav tm="0">
                                          <p:val>
                                            <p:strVal val="4*#ppt_w"/>
                                          </p:val>
                                        </p:tav>
                                        <p:tav tm="100000">
                                          <p:val>
                                            <p:strVal val="#ppt_w"/>
                                          </p:val>
                                        </p:tav>
                                      </p:tavLst>
                                    </p:anim>
                                    <p:anim calcmode="lin" valueType="num">
                                      <p:cBhvr>
                                        <p:cTn id="6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5"/>
                                        </p:tgtEl>
                                        <p:attrNameLst>
                                          <p:attrName>fillcolor</p:attrName>
                                        </p:attrNameLst>
                                      </p:cBhvr>
                                      <p:to>
                                        <a:srgbClr val="00B050"/>
                                      </p:to>
                                    </p:animClr>
                                    <p:set>
                                      <p:cBhvr>
                                        <p:cTn id="72" dur="250" fill="hold"/>
                                        <p:tgtEl>
                                          <p:spTgt spid="5"/>
                                        </p:tgtEl>
                                        <p:attrNameLst>
                                          <p:attrName>fill.type</p:attrName>
                                        </p:attrNameLst>
                                      </p:cBhvr>
                                      <p:to>
                                        <p:strVal val="solid"/>
                                      </p:to>
                                    </p:set>
                                    <p:set>
                                      <p:cBhvr>
                                        <p:cTn id="73"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6"/>
                                        </p:tgtEl>
                                        <p:attrNameLst>
                                          <p:attrName>fillcolor</p:attrName>
                                        </p:attrNameLst>
                                      </p:cBhvr>
                                      <p:to>
                                        <a:srgbClr val="FFF2CC"/>
                                      </p:to>
                                    </p:animClr>
                                    <p:set>
                                      <p:cBhvr>
                                        <p:cTn id="79" dur="250" fill="hold"/>
                                        <p:tgtEl>
                                          <p:spTgt spid="6"/>
                                        </p:tgtEl>
                                        <p:attrNameLst>
                                          <p:attrName>fill.type</p:attrName>
                                        </p:attrNameLst>
                                      </p:cBhvr>
                                      <p:to>
                                        <p:strVal val="solid"/>
                                      </p:to>
                                    </p:set>
                                    <p:set>
                                      <p:cBhvr>
                                        <p:cTn id="80" dur="250" fill="hold"/>
                                        <p:tgtEl>
                                          <p:spTgt spid="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2"/>
                                        </p:tgtEl>
                                        <p:attrNameLst>
                                          <p:attrName>style.visibility</p:attrName>
                                        </p:attrNameLst>
                                      </p:cBhvr>
                                      <p:to>
                                        <p:strVal val="visible"/>
                                      </p:to>
                                    </p:set>
                                    <p:anim calcmode="lin" valueType="num">
                                      <p:cBhvr>
                                        <p:cTn id="83" dur="250" fill="hold"/>
                                        <p:tgtEl>
                                          <p:spTgt spid="12"/>
                                        </p:tgtEl>
                                        <p:attrNameLst>
                                          <p:attrName>ppt_w</p:attrName>
                                        </p:attrNameLst>
                                      </p:cBhvr>
                                      <p:tavLst>
                                        <p:tav tm="0">
                                          <p:val>
                                            <p:strVal val="4*#ppt_w"/>
                                          </p:val>
                                        </p:tav>
                                        <p:tav tm="100000">
                                          <p:val>
                                            <p:strVal val="#ppt_w"/>
                                          </p:val>
                                        </p:tav>
                                      </p:tavLst>
                                    </p:anim>
                                    <p:anim calcmode="lin" valueType="num">
                                      <p:cBhvr>
                                        <p:cTn id="8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6"/>
                                        </p:tgtEl>
                                        <p:attrNameLst>
                                          <p:attrName>fillcolor</p:attrName>
                                        </p:attrNameLst>
                                      </p:cBhvr>
                                      <p:to>
                                        <a:srgbClr val="FFFF00"/>
                                      </p:to>
                                    </p:animClr>
                                    <p:set>
                                      <p:cBhvr>
                                        <p:cTn id="87" dur="250" fill="hold"/>
                                        <p:tgtEl>
                                          <p:spTgt spid="6"/>
                                        </p:tgtEl>
                                        <p:attrNameLst>
                                          <p:attrName>fill.type</p:attrName>
                                        </p:attrNameLst>
                                      </p:cBhvr>
                                      <p:to>
                                        <p:strVal val="solid"/>
                                      </p:to>
                                    </p:set>
                                    <p:set>
                                      <p:cBhvr>
                                        <p:cTn id="88"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89" restart="whenNotActive" fill="hold" evtFilter="cancelBubble" nodeType="interactiveSeq">
                <p:stCondLst>
                  <p:cond evt="onClick" delay="0">
                    <p:tgtEl>
                      <p:spTgt spid="8"/>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8"/>
                                        </p:tgtEl>
                                        <p:attrNameLst>
                                          <p:attrName>fillcolor</p:attrName>
                                        </p:attrNameLst>
                                      </p:cBhvr>
                                      <p:to>
                                        <a:srgbClr val="FFF2CC"/>
                                      </p:to>
                                    </p:animClr>
                                    <p:set>
                                      <p:cBhvr>
                                        <p:cTn id="94" dur="250" fill="hold"/>
                                        <p:tgtEl>
                                          <p:spTgt spid="8"/>
                                        </p:tgtEl>
                                        <p:attrNameLst>
                                          <p:attrName>fill.type</p:attrName>
                                        </p:attrNameLst>
                                      </p:cBhvr>
                                      <p:to>
                                        <p:strVal val="solid"/>
                                      </p:to>
                                    </p:set>
                                    <p:set>
                                      <p:cBhvr>
                                        <p:cTn id="95" dur="250" fill="hold"/>
                                        <p:tgtEl>
                                          <p:spTgt spid="8"/>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3"/>
                                        </p:tgtEl>
                                        <p:attrNameLst>
                                          <p:attrName>style.visibility</p:attrName>
                                        </p:attrNameLst>
                                      </p:cBhvr>
                                      <p:to>
                                        <p:strVal val="visible"/>
                                      </p:to>
                                    </p:set>
                                    <p:anim calcmode="lin" valueType="num">
                                      <p:cBhvr>
                                        <p:cTn id="98" dur="250" fill="hold"/>
                                        <p:tgtEl>
                                          <p:spTgt spid="13"/>
                                        </p:tgtEl>
                                        <p:attrNameLst>
                                          <p:attrName>ppt_w</p:attrName>
                                        </p:attrNameLst>
                                      </p:cBhvr>
                                      <p:tavLst>
                                        <p:tav tm="0">
                                          <p:val>
                                            <p:strVal val="4*#ppt_w"/>
                                          </p:val>
                                        </p:tav>
                                        <p:tav tm="100000">
                                          <p:val>
                                            <p:strVal val="#ppt_w"/>
                                          </p:val>
                                        </p:tav>
                                      </p:tavLst>
                                    </p:anim>
                                    <p:anim calcmode="lin" valueType="num">
                                      <p:cBhvr>
                                        <p:cTn id="9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8"/>
                                        </p:tgtEl>
                                        <p:attrNameLst>
                                          <p:attrName>fillcolor</p:attrName>
                                        </p:attrNameLst>
                                      </p:cBhvr>
                                      <p:to>
                                        <a:srgbClr val="FFFF00"/>
                                      </p:to>
                                    </p:animClr>
                                    <p:set>
                                      <p:cBhvr>
                                        <p:cTn id="102" dur="250" fill="hold"/>
                                        <p:tgtEl>
                                          <p:spTgt spid="8"/>
                                        </p:tgtEl>
                                        <p:attrNameLst>
                                          <p:attrName>fill.type</p:attrName>
                                        </p:attrNameLst>
                                      </p:cBhvr>
                                      <p:to>
                                        <p:strVal val="solid"/>
                                      </p:to>
                                    </p:set>
                                    <p:set>
                                      <p:cBhvr>
                                        <p:cTn id="10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0" grpId="0" animBg="1"/>
      <p:bldP spid="41" grpId="0" animBg="1"/>
      <p:bldP spid="2" grpId="0" animBg="1"/>
      <p:bldP spid="3" grpId="0" animBg="1"/>
      <p:bldP spid="5" grpId="0" animBg="1"/>
      <p:bldP spid="6"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loud 17">
            <a:hlinkClick r:id="rId12"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2" name="Snip Diagonal Corner Rectangle 3">
            <a:extLst>
              <a:ext uri="{FF2B5EF4-FFF2-40B4-BE49-F238E27FC236}">
                <a16:creationId xmlns:a16="http://schemas.microsoft.com/office/drawing/2014/main" xmlns="" id="{463B3633-CF57-E86C-5B2F-DF592F1AC0AF}"/>
              </a:ext>
            </a:extLst>
          </p:cNvPr>
          <p:cNvSpPr/>
          <p:nvPr/>
        </p:nvSpPr>
        <p:spPr>
          <a:xfrm>
            <a:off x="834223"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3200" b="1" dirty="0">
                <a:solidFill>
                  <a:srgbClr val="0D0D0D"/>
                </a:solidFill>
                <a:highlight>
                  <a:srgbClr val="FFFF00"/>
                </a:highlight>
                <a:latin typeface="Times New Roman" panose="02020603050405020304" pitchFamily="18" charset="0"/>
                <a:ea typeface="Times New Roman" panose="02020603050405020304" pitchFamily="18" charset="0"/>
              </a:rPr>
              <a:t>Câu 6:</a:t>
            </a:r>
            <a:r>
              <a:rPr lang="vi-VN" sz="3200" dirty="0">
                <a:solidFill>
                  <a:srgbClr val="0D0D0D"/>
                </a:solidFill>
                <a:latin typeface="Times New Roman" panose="02020603050405020304" pitchFamily="18" charset="0"/>
                <a:ea typeface="Times New Roman" panose="02020603050405020304" pitchFamily="18" charset="0"/>
              </a:rPr>
              <a:t> Câu thơ nào thể hiện sâu sắc nhất đồng cảm của tác giả với nàng Tiểu Thanh?</a:t>
            </a:r>
            <a:endParaRPr lang="en-US" sz="2800" dirty="0">
              <a:latin typeface="Times New Roman" panose="02020603050405020304" pitchFamily="18" charset="0"/>
              <a:ea typeface="Times New Roman" panose="02020603050405020304" pitchFamily="18" charset="0"/>
            </a:endParaRPr>
          </a:p>
        </p:txBody>
      </p:sp>
      <p:sp>
        <p:nvSpPr>
          <p:cNvPr id="3" name="Rectangle 25">
            <a:extLst>
              <a:ext uri="{FF2B5EF4-FFF2-40B4-BE49-F238E27FC236}">
                <a16:creationId xmlns:a16="http://schemas.microsoft.com/office/drawing/2014/main" xmlns="" id="{DCF2D5FF-B3D4-AEAB-8EA4-338036A6778B}"/>
              </a:ext>
            </a:extLst>
          </p:cNvPr>
          <p:cNvSpPr/>
          <p:nvPr/>
        </p:nvSpPr>
        <p:spPr>
          <a:xfrm>
            <a:off x="1111807"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2800" b="1" dirty="0">
                <a:solidFill>
                  <a:srgbClr val="0D0D0D"/>
                </a:solidFill>
                <a:latin typeface="Times New Roman" panose="02020603050405020304" pitchFamily="18" charset="0"/>
                <a:ea typeface="Times New Roman" panose="02020603050405020304" pitchFamily="18" charset="0"/>
              </a:rPr>
              <a:t>A. </a:t>
            </a:r>
            <a:r>
              <a:rPr lang="vi-VN" sz="2800" dirty="0">
                <a:solidFill>
                  <a:srgbClr val="0D0D0D"/>
                </a:solidFill>
                <a:latin typeface="Times New Roman" panose="02020603050405020304" pitchFamily="18" charset="0"/>
                <a:ea typeface="Times New Roman" panose="02020603050405020304" pitchFamily="18" charset="0"/>
              </a:rPr>
              <a:t>Hai câu đề</a:t>
            </a:r>
            <a:endParaRPr lang="en-US" sz="2400" dirty="0">
              <a:latin typeface="Times New Roman" panose="02020603050405020304" pitchFamily="18" charset="0"/>
              <a:ea typeface="Times New Roman" panose="02020603050405020304" pitchFamily="18" charset="0"/>
            </a:endParaRPr>
          </a:p>
        </p:txBody>
      </p:sp>
      <p:sp>
        <p:nvSpPr>
          <p:cNvPr id="5" name="Rectangle 41">
            <a:extLst>
              <a:ext uri="{FF2B5EF4-FFF2-40B4-BE49-F238E27FC236}">
                <a16:creationId xmlns:a16="http://schemas.microsoft.com/office/drawing/2014/main" xmlns="" id="{06E188B2-77EF-6665-B576-BE1D0D9B8BD0}"/>
              </a:ext>
            </a:extLst>
          </p:cNvPr>
          <p:cNvSpPr/>
          <p:nvPr/>
        </p:nvSpPr>
        <p:spPr>
          <a:xfrm>
            <a:off x="6132202"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2800" b="1" dirty="0">
                <a:solidFill>
                  <a:srgbClr val="0D0D0D"/>
                </a:solidFill>
                <a:latin typeface="Times New Roman" panose="02020603050405020304" pitchFamily="18" charset="0"/>
                <a:ea typeface="Times New Roman" panose="02020603050405020304" pitchFamily="18" charset="0"/>
              </a:rPr>
              <a:t>B. </a:t>
            </a:r>
            <a:r>
              <a:rPr lang="vi-VN" sz="2800" dirty="0">
                <a:solidFill>
                  <a:srgbClr val="0D0D0D"/>
                </a:solidFill>
                <a:latin typeface="Times New Roman" panose="02020603050405020304" pitchFamily="18" charset="0"/>
                <a:ea typeface="Times New Roman" panose="02020603050405020304" pitchFamily="18" charset="0"/>
              </a:rPr>
              <a:t>Hai câu thực</a:t>
            </a:r>
            <a:endParaRPr lang="en-US" sz="2400" dirty="0">
              <a:latin typeface="Times New Roman" panose="02020603050405020304" pitchFamily="18" charset="0"/>
              <a:ea typeface="Times New Roman" panose="02020603050405020304" pitchFamily="18" charset="0"/>
            </a:endParaRPr>
          </a:p>
        </p:txBody>
      </p:sp>
      <p:sp>
        <p:nvSpPr>
          <p:cNvPr id="6" name="Rectangle 42">
            <a:extLst>
              <a:ext uri="{FF2B5EF4-FFF2-40B4-BE49-F238E27FC236}">
                <a16:creationId xmlns:a16="http://schemas.microsoft.com/office/drawing/2014/main" xmlns="" id="{E8363BAE-76C6-C223-E0B9-01ABD3BBC459}"/>
              </a:ext>
            </a:extLst>
          </p:cNvPr>
          <p:cNvSpPr/>
          <p:nvPr/>
        </p:nvSpPr>
        <p:spPr>
          <a:xfrm>
            <a:off x="6132202" y="289323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2800" b="1" dirty="0">
                <a:solidFill>
                  <a:srgbClr val="0D0D0D"/>
                </a:solidFill>
                <a:latin typeface="Times New Roman" panose="02020603050405020304" pitchFamily="18" charset="0"/>
                <a:ea typeface="Times New Roman" panose="02020603050405020304" pitchFamily="18" charset="0"/>
              </a:rPr>
              <a:t>D. </a:t>
            </a:r>
            <a:r>
              <a:rPr lang="vi-VN" sz="2800" dirty="0">
                <a:solidFill>
                  <a:srgbClr val="0D0D0D"/>
                </a:solidFill>
                <a:latin typeface="Times New Roman" panose="02020603050405020304" pitchFamily="18" charset="0"/>
                <a:ea typeface="Times New Roman" panose="02020603050405020304" pitchFamily="18" charset="0"/>
              </a:rPr>
              <a:t>Hai câu kết</a:t>
            </a:r>
            <a:endParaRPr lang="en-US" sz="2400" dirty="0">
              <a:latin typeface="Times New Roman" panose="02020603050405020304" pitchFamily="18" charset="0"/>
              <a:ea typeface="Times New Roman" panose="02020603050405020304" pitchFamily="18" charset="0"/>
            </a:endParaRPr>
          </a:p>
        </p:txBody>
      </p:sp>
      <p:sp>
        <p:nvSpPr>
          <p:cNvPr id="8" name="Rectangle 43">
            <a:extLst>
              <a:ext uri="{FF2B5EF4-FFF2-40B4-BE49-F238E27FC236}">
                <a16:creationId xmlns:a16="http://schemas.microsoft.com/office/drawing/2014/main" xmlns="" id="{0BA70547-25AA-0299-63C8-290F7C839492}"/>
              </a:ext>
            </a:extLst>
          </p:cNvPr>
          <p:cNvSpPr/>
          <p:nvPr/>
        </p:nvSpPr>
        <p:spPr>
          <a:xfrm>
            <a:off x="1111807" y="286504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2800" b="1" dirty="0">
                <a:solidFill>
                  <a:srgbClr val="0D0D0D"/>
                </a:solidFill>
                <a:latin typeface="Times New Roman" panose="02020603050405020304" pitchFamily="18" charset="0"/>
                <a:ea typeface="Times New Roman" panose="02020603050405020304" pitchFamily="18" charset="0"/>
              </a:rPr>
              <a:t>C. </a:t>
            </a:r>
            <a:r>
              <a:rPr lang="vi-VN" sz="2800" dirty="0">
                <a:solidFill>
                  <a:srgbClr val="0D0D0D"/>
                </a:solidFill>
                <a:latin typeface="Times New Roman" panose="02020603050405020304" pitchFamily="18" charset="0"/>
                <a:ea typeface="Times New Roman" panose="02020603050405020304" pitchFamily="18" charset="0"/>
              </a:rPr>
              <a:t>Hai câu luận</a:t>
            </a:r>
            <a:endParaRPr lang="en-US" sz="2400" dirty="0">
              <a:latin typeface="Times New Roman" panose="02020603050405020304" pitchFamily="18" charset="0"/>
              <a:ea typeface="Times New Roman" panose="02020603050405020304" pitchFamily="18" charset="0"/>
            </a:endParaRPr>
          </a:p>
        </p:txBody>
      </p:sp>
      <p:pic>
        <p:nvPicPr>
          <p:cNvPr id="10" name="Picture 46">
            <a:extLst>
              <a:ext uri="{FF2B5EF4-FFF2-40B4-BE49-F238E27FC236}">
                <a16:creationId xmlns:a16="http://schemas.microsoft.com/office/drawing/2014/main" xmlns="" id="{32D72148-AF56-1607-9858-6D94BAE6F2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883" y="1974822"/>
            <a:ext cx="805722" cy="708059"/>
          </a:xfrm>
          <a:prstGeom prst="rect">
            <a:avLst/>
          </a:prstGeom>
        </p:spPr>
      </p:pic>
      <p:pic>
        <p:nvPicPr>
          <p:cNvPr id="12" name="Picture 50">
            <a:extLst>
              <a:ext uri="{FF2B5EF4-FFF2-40B4-BE49-F238E27FC236}">
                <a16:creationId xmlns:a16="http://schemas.microsoft.com/office/drawing/2014/main" xmlns="" id="{9373A636-9FF7-7ED7-342F-E3531539B3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6596" y="2944260"/>
            <a:ext cx="732404" cy="643628"/>
          </a:xfrm>
          <a:prstGeom prst="rect">
            <a:avLst/>
          </a:prstGeom>
        </p:spPr>
      </p:pic>
      <p:pic>
        <p:nvPicPr>
          <p:cNvPr id="13" name="Picture 48">
            <a:extLst>
              <a:ext uri="{FF2B5EF4-FFF2-40B4-BE49-F238E27FC236}">
                <a16:creationId xmlns:a16="http://schemas.microsoft.com/office/drawing/2014/main" xmlns="" id="{1F462E4C-ED88-6E20-D5C9-D4A326352BD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2883" y="2983649"/>
            <a:ext cx="804742" cy="643793"/>
          </a:xfrm>
          <a:prstGeom prst="rect">
            <a:avLst/>
          </a:prstGeom>
        </p:spPr>
      </p:pic>
      <p:pic>
        <p:nvPicPr>
          <p:cNvPr id="14" name="Picture 52">
            <a:extLst>
              <a:ext uri="{FF2B5EF4-FFF2-40B4-BE49-F238E27FC236}">
                <a16:creationId xmlns:a16="http://schemas.microsoft.com/office/drawing/2014/main" xmlns="" id="{4D485EB0-7DD2-1756-CADA-9587AAD6D7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6408" y="2026494"/>
            <a:ext cx="732592" cy="643793"/>
          </a:xfrm>
          <a:prstGeom prst="rect">
            <a:avLst/>
          </a:prstGeom>
        </p:spPr>
      </p:pic>
      <p:sp>
        <p:nvSpPr>
          <p:cNvPr id="15" name="Hình Bầu dục 14">
            <a:extLst>
              <a:ext uri="{FF2B5EF4-FFF2-40B4-BE49-F238E27FC236}">
                <a16:creationId xmlns:a16="http://schemas.microsoft.com/office/drawing/2014/main" xmlns="" id="{A99D9A84-4686-5E9C-E51A-E20FB1D159A6}"/>
              </a:ext>
            </a:extLst>
          </p:cNvPr>
          <p:cNvSpPr/>
          <p:nvPr/>
        </p:nvSpPr>
        <p:spPr>
          <a:xfrm>
            <a:off x="10119531" y="6244208"/>
            <a:ext cx="2383632" cy="10170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6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10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anim calcmode="lin" valueType="num">
                                      <p:cBhvr>
                                        <p:cTn id="42" dur="500" fill="hold"/>
                                        <p:tgtEl>
                                          <p:spTgt spid="6"/>
                                        </p:tgtEl>
                                        <p:attrNameLst>
                                          <p:attrName>ppt_x</p:attrName>
                                        </p:attrNameLst>
                                      </p:cBhvr>
                                      <p:tavLst>
                                        <p:tav tm="0">
                                          <p:val>
                                            <p:strVal val="#ppt_x"/>
                                          </p:val>
                                        </p:tav>
                                        <p:tav tm="100000">
                                          <p:val>
                                            <p:strVal val="#ppt_x"/>
                                          </p:val>
                                        </p:tav>
                                      </p:tavLst>
                                    </p:anim>
                                    <p:anim calcmode="lin" valueType="num">
                                      <p:cBhvr>
                                        <p:cTn id="4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3"/>
                                        </p:tgtEl>
                                        <p:attrNameLst>
                                          <p:attrName>fillcolor</p:attrName>
                                        </p:attrNameLst>
                                      </p:cBhvr>
                                      <p:to>
                                        <a:srgbClr val="FFF2CC"/>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0"/>
                                        </p:tgtEl>
                                        <p:attrNameLst>
                                          <p:attrName>style.visibility</p:attrName>
                                        </p:attrNameLst>
                                      </p:cBhvr>
                                      <p:to>
                                        <p:strVal val="visible"/>
                                      </p:to>
                                    </p:set>
                                    <p:anim calcmode="lin" valueType="num">
                                      <p:cBhvr>
                                        <p:cTn id="53" dur="250" fill="hold"/>
                                        <p:tgtEl>
                                          <p:spTgt spid="10"/>
                                        </p:tgtEl>
                                        <p:attrNameLst>
                                          <p:attrName>ppt_w</p:attrName>
                                        </p:attrNameLst>
                                      </p:cBhvr>
                                      <p:tavLst>
                                        <p:tav tm="0">
                                          <p:val>
                                            <p:strVal val="4*#ppt_w"/>
                                          </p:val>
                                        </p:tav>
                                        <p:tav tm="100000">
                                          <p:val>
                                            <p:strVal val="#ppt_w"/>
                                          </p:val>
                                        </p:tav>
                                      </p:tavLst>
                                    </p:anim>
                                    <p:anim calcmode="lin" valueType="num">
                                      <p:cBhvr>
                                        <p:cTn id="5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3"/>
                                        </p:tgtEl>
                                        <p:attrNameLst>
                                          <p:attrName>fillcolor</p:attrName>
                                        </p:attrNameLst>
                                      </p:cBhvr>
                                      <p:to>
                                        <a:srgbClr val="FFFF00"/>
                                      </p:to>
                                    </p:animClr>
                                    <p:set>
                                      <p:cBhvr>
                                        <p:cTn id="57" dur="250" fill="hold"/>
                                        <p:tgtEl>
                                          <p:spTgt spid="3"/>
                                        </p:tgtEl>
                                        <p:attrNameLst>
                                          <p:attrName>fill.type</p:attrName>
                                        </p:attrNameLst>
                                      </p:cBhvr>
                                      <p:to>
                                        <p:strVal val="solid"/>
                                      </p:to>
                                    </p:set>
                                    <p:set>
                                      <p:cBhvr>
                                        <p:cTn id="5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5"/>
                                        </p:tgtEl>
                                        <p:attrNameLst>
                                          <p:attrName>fillcolor</p:attrName>
                                        </p:attrNameLst>
                                      </p:cBhvr>
                                      <p:to>
                                        <a:srgbClr val="FFF2CC"/>
                                      </p:to>
                                    </p:animClr>
                                    <p:set>
                                      <p:cBhvr>
                                        <p:cTn id="64" dur="250" fill="hold"/>
                                        <p:tgtEl>
                                          <p:spTgt spid="5"/>
                                        </p:tgtEl>
                                        <p:attrNameLst>
                                          <p:attrName>fill.type</p:attrName>
                                        </p:attrNameLst>
                                      </p:cBhvr>
                                      <p:to>
                                        <p:strVal val="solid"/>
                                      </p:to>
                                    </p:set>
                                    <p:set>
                                      <p:cBhvr>
                                        <p:cTn id="65" dur="250" fill="hold"/>
                                        <p:tgtEl>
                                          <p:spTgt spid="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50" fill="hold"/>
                                        <p:tgtEl>
                                          <p:spTgt spid="14"/>
                                        </p:tgtEl>
                                        <p:attrNameLst>
                                          <p:attrName>ppt_w</p:attrName>
                                        </p:attrNameLst>
                                      </p:cBhvr>
                                      <p:tavLst>
                                        <p:tav tm="0">
                                          <p:val>
                                            <p:strVal val="4*#ppt_w"/>
                                          </p:val>
                                        </p:tav>
                                        <p:tav tm="100000">
                                          <p:val>
                                            <p:strVal val="#ppt_w"/>
                                          </p:val>
                                        </p:tav>
                                      </p:tavLst>
                                    </p:anim>
                                    <p:anim calcmode="lin" valueType="num">
                                      <p:cBhvr>
                                        <p:cTn id="6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5"/>
                                        </p:tgtEl>
                                        <p:attrNameLst>
                                          <p:attrName>fillcolor</p:attrName>
                                        </p:attrNameLst>
                                      </p:cBhvr>
                                      <p:to>
                                        <a:srgbClr val="FFFF00"/>
                                      </p:to>
                                    </p:animClr>
                                    <p:set>
                                      <p:cBhvr>
                                        <p:cTn id="72" dur="250" fill="hold"/>
                                        <p:tgtEl>
                                          <p:spTgt spid="5"/>
                                        </p:tgtEl>
                                        <p:attrNameLst>
                                          <p:attrName>fill.type</p:attrName>
                                        </p:attrNameLst>
                                      </p:cBhvr>
                                      <p:to>
                                        <p:strVal val="solid"/>
                                      </p:to>
                                    </p:set>
                                    <p:set>
                                      <p:cBhvr>
                                        <p:cTn id="73"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6"/>
                                        </p:tgtEl>
                                        <p:attrNameLst>
                                          <p:attrName>fillcolor</p:attrName>
                                        </p:attrNameLst>
                                      </p:cBhvr>
                                      <p:to>
                                        <a:srgbClr val="FFF2CC"/>
                                      </p:to>
                                    </p:animClr>
                                    <p:set>
                                      <p:cBhvr>
                                        <p:cTn id="79" dur="250" fill="hold"/>
                                        <p:tgtEl>
                                          <p:spTgt spid="6"/>
                                        </p:tgtEl>
                                        <p:attrNameLst>
                                          <p:attrName>fill.type</p:attrName>
                                        </p:attrNameLst>
                                      </p:cBhvr>
                                      <p:to>
                                        <p:strVal val="solid"/>
                                      </p:to>
                                    </p:set>
                                    <p:set>
                                      <p:cBhvr>
                                        <p:cTn id="80" dur="250" fill="hold"/>
                                        <p:tgtEl>
                                          <p:spTgt spid="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2"/>
                                        </p:tgtEl>
                                        <p:attrNameLst>
                                          <p:attrName>style.visibility</p:attrName>
                                        </p:attrNameLst>
                                      </p:cBhvr>
                                      <p:to>
                                        <p:strVal val="visible"/>
                                      </p:to>
                                    </p:set>
                                    <p:anim calcmode="lin" valueType="num">
                                      <p:cBhvr>
                                        <p:cTn id="83" dur="250" fill="hold"/>
                                        <p:tgtEl>
                                          <p:spTgt spid="12"/>
                                        </p:tgtEl>
                                        <p:attrNameLst>
                                          <p:attrName>ppt_w</p:attrName>
                                        </p:attrNameLst>
                                      </p:cBhvr>
                                      <p:tavLst>
                                        <p:tav tm="0">
                                          <p:val>
                                            <p:strVal val="4*#ppt_w"/>
                                          </p:val>
                                        </p:tav>
                                        <p:tav tm="100000">
                                          <p:val>
                                            <p:strVal val="#ppt_w"/>
                                          </p:val>
                                        </p:tav>
                                      </p:tavLst>
                                    </p:anim>
                                    <p:anim calcmode="lin" valueType="num">
                                      <p:cBhvr>
                                        <p:cTn id="8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6"/>
                                        </p:tgtEl>
                                        <p:attrNameLst>
                                          <p:attrName>fillcolor</p:attrName>
                                        </p:attrNameLst>
                                      </p:cBhvr>
                                      <p:to>
                                        <a:srgbClr val="FFFF00"/>
                                      </p:to>
                                    </p:animClr>
                                    <p:set>
                                      <p:cBhvr>
                                        <p:cTn id="87" dur="250" fill="hold"/>
                                        <p:tgtEl>
                                          <p:spTgt spid="6"/>
                                        </p:tgtEl>
                                        <p:attrNameLst>
                                          <p:attrName>fill.type</p:attrName>
                                        </p:attrNameLst>
                                      </p:cBhvr>
                                      <p:to>
                                        <p:strVal val="solid"/>
                                      </p:to>
                                    </p:set>
                                    <p:set>
                                      <p:cBhvr>
                                        <p:cTn id="88"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89" restart="whenNotActive" fill="hold" evtFilter="cancelBubble" nodeType="interactiveSeq">
                <p:stCondLst>
                  <p:cond evt="onClick" delay="0">
                    <p:tgtEl>
                      <p:spTgt spid="8"/>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8"/>
                                        </p:tgtEl>
                                        <p:attrNameLst>
                                          <p:attrName>fillcolor</p:attrName>
                                        </p:attrNameLst>
                                      </p:cBhvr>
                                      <p:to>
                                        <a:srgbClr val="FFF2CC"/>
                                      </p:to>
                                    </p:animClr>
                                    <p:set>
                                      <p:cBhvr>
                                        <p:cTn id="94" dur="250" fill="hold"/>
                                        <p:tgtEl>
                                          <p:spTgt spid="8"/>
                                        </p:tgtEl>
                                        <p:attrNameLst>
                                          <p:attrName>fill.type</p:attrName>
                                        </p:attrNameLst>
                                      </p:cBhvr>
                                      <p:to>
                                        <p:strVal val="solid"/>
                                      </p:to>
                                    </p:set>
                                    <p:set>
                                      <p:cBhvr>
                                        <p:cTn id="95" dur="250" fill="hold"/>
                                        <p:tgtEl>
                                          <p:spTgt spid="8"/>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3"/>
                                        </p:tgtEl>
                                        <p:attrNameLst>
                                          <p:attrName>style.visibility</p:attrName>
                                        </p:attrNameLst>
                                      </p:cBhvr>
                                      <p:to>
                                        <p:strVal val="visible"/>
                                      </p:to>
                                    </p:set>
                                    <p:anim calcmode="lin" valueType="num">
                                      <p:cBhvr>
                                        <p:cTn id="98" dur="250" fill="hold"/>
                                        <p:tgtEl>
                                          <p:spTgt spid="13"/>
                                        </p:tgtEl>
                                        <p:attrNameLst>
                                          <p:attrName>ppt_w</p:attrName>
                                        </p:attrNameLst>
                                      </p:cBhvr>
                                      <p:tavLst>
                                        <p:tav tm="0">
                                          <p:val>
                                            <p:strVal val="4*#ppt_w"/>
                                          </p:val>
                                        </p:tav>
                                        <p:tav tm="100000">
                                          <p:val>
                                            <p:strVal val="#ppt_w"/>
                                          </p:val>
                                        </p:tav>
                                      </p:tavLst>
                                    </p:anim>
                                    <p:anim calcmode="lin" valueType="num">
                                      <p:cBhvr>
                                        <p:cTn id="9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8"/>
                                        </p:tgtEl>
                                        <p:attrNameLst>
                                          <p:attrName>fillcolor</p:attrName>
                                        </p:attrNameLst>
                                      </p:cBhvr>
                                      <p:to>
                                        <a:srgbClr val="00B050"/>
                                      </p:to>
                                    </p:animClr>
                                    <p:set>
                                      <p:cBhvr>
                                        <p:cTn id="102" dur="250" fill="hold"/>
                                        <p:tgtEl>
                                          <p:spTgt spid="8"/>
                                        </p:tgtEl>
                                        <p:attrNameLst>
                                          <p:attrName>fill.type</p:attrName>
                                        </p:attrNameLst>
                                      </p:cBhvr>
                                      <p:to>
                                        <p:strVal val="solid"/>
                                      </p:to>
                                    </p:set>
                                    <p:set>
                                      <p:cBhvr>
                                        <p:cTn id="10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0" grpId="0" animBg="1"/>
      <p:bldP spid="41" grpId="0" animBg="1"/>
      <p:bldP spid="2" grpId="0" animBg="1"/>
      <p:bldP spid="3" grpId="0" animBg="1"/>
      <p:bldP spid="5" grpId="0" animBg="1"/>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loud 17">
            <a:hlinkClick r:id="rId12"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2" name="Snip Diagonal Corner Rectangle 3">
            <a:extLst>
              <a:ext uri="{FF2B5EF4-FFF2-40B4-BE49-F238E27FC236}">
                <a16:creationId xmlns:a16="http://schemas.microsoft.com/office/drawing/2014/main" xmlns="" id="{786B0446-EF0C-B5A8-AA31-36E892A867B2}"/>
              </a:ext>
            </a:extLst>
          </p:cNvPr>
          <p:cNvSpPr/>
          <p:nvPr/>
        </p:nvSpPr>
        <p:spPr>
          <a:xfrm>
            <a:off x="1812052" y="543687"/>
            <a:ext cx="8439364" cy="94049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3200" b="1" dirty="0" err="1">
                <a:solidFill>
                  <a:srgbClr val="0D0D0D"/>
                </a:solidFill>
                <a:highlight>
                  <a:srgbClr val="FFFF00"/>
                </a:highlight>
                <a:latin typeface="Times New Roman" panose="02020603050405020304" pitchFamily="18" charset="0"/>
                <a:ea typeface="Times New Roman" panose="02020603050405020304" pitchFamily="18" charset="0"/>
              </a:rPr>
              <a:t>Câu</a:t>
            </a:r>
            <a:r>
              <a:rPr lang="en-US" sz="3200" b="1" dirty="0">
                <a:solidFill>
                  <a:srgbClr val="0D0D0D"/>
                </a:solidFill>
                <a:highlight>
                  <a:srgbClr val="FFFF00"/>
                </a:highlight>
                <a:latin typeface="Times New Roman" panose="02020603050405020304" pitchFamily="18" charset="0"/>
                <a:ea typeface="Times New Roman" panose="02020603050405020304" pitchFamily="18" charset="0"/>
              </a:rPr>
              <a:t> 8</a:t>
            </a:r>
            <a:r>
              <a:rPr lang="en-US" sz="3200" b="1" dirty="0">
                <a:solidFill>
                  <a:srgbClr val="0D0D0D"/>
                </a:solidFill>
                <a:latin typeface="Times New Roman" panose="02020603050405020304" pitchFamily="18" charset="0"/>
                <a:ea typeface="Times New Roman" panose="02020603050405020304" pitchFamily="18" charset="0"/>
              </a:rPr>
              <a:t>:</a:t>
            </a:r>
            <a:r>
              <a:rPr lang="en-US" sz="3200" dirty="0">
                <a:solidFill>
                  <a:srgbClr val="0D0D0D"/>
                </a:solidFill>
                <a:latin typeface="Times New Roman" panose="02020603050405020304" pitchFamily="18" charset="0"/>
                <a:ea typeface="Times New Roman" panose="02020603050405020304" pitchFamily="18" charset="0"/>
              </a:rPr>
              <a:t> </a:t>
            </a:r>
            <a:r>
              <a:rPr lang="vi-VN" sz="3200" dirty="0">
                <a:solidFill>
                  <a:srgbClr val="0D0D0D"/>
                </a:solidFill>
                <a:latin typeface="Times New Roman" panose="02020603050405020304" pitchFamily="18" charset="0"/>
                <a:ea typeface="Times New Roman" panose="02020603050405020304" pitchFamily="18" charset="0"/>
              </a:rPr>
              <a:t>Giá trị nhân đạo sâu sắc của bài thơ là gì?</a:t>
            </a:r>
            <a:endParaRPr lang="en-US" sz="2800" dirty="0">
              <a:latin typeface="Times New Roman" panose="02020603050405020304" pitchFamily="18" charset="0"/>
              <a:ea typeface="Times New Roman" panose="02020603050405020304" pitchFamily="18" charset="0"/>
            </a:endParaRPr>
          </a:p>
        </p:txBody>
      </p:sp>
      <p:sp>
        <p:nvSpPr>
          <p:cNvPr id="3" name="Rectangle 25">
            <a:extLst>
              <a:ext uri="{FF2B5EF4-FFF2-40B4-BE49-F238E27FC236}">
                <a16:creationId xmlns:a16="http://schemas.microsoft.com/office/drawing/2014/main" xmlns="" id="{1CC3AD8C-698D-D4EE-8E41-C3E466E15A1D}"/>
              </a:ext>
            </a:extLst>
          </p:cNvPr>
          <p:cNvSpPr/>
          <p:nvPr/>
        </p:nvSpPr>
        <p:spPr>
          <a:xfrm>
            <a:off x="6133378" y="3296432"/>
            <a:ext cx="4906798" cy="12549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D. </a:t>
            </a:r>
            <a:r>
              <a:rPr lang="vi-VN" sz="2800" dirty="0">
                <a:solidFill>
                  <a:srgbClr val="0D0D0D"/>
                </a:solidFill>
                <a:latin typeface="Times New Roman" panose="02020603050405020304" pitchFamily="18" charset="0"/>
                <a:ea typeface="Times New Roman" panose="02020603050405020304" pitchFamily="18" charset="0"/>
              </a:rPr>
              <a:t>Cả A và B đều đúng.</a:t>
            </a:r>
            <a:endParaRPr lang="en-US" sz="2400" dirty="0">
              <a:latin typeface="Times New Roman" panose="02020603050405020304" pitchFamily="18" charset="0"/>
              <a:ea typeface="Times New Roman" panose="02020603050405020304" pitchFamily="18" charset="0"/>
            </a:endParaRPr>
          </a:p>
        </p:txBody>
      </p:sp>
      <p:sp>
        <p:nvSpPr>
          <p:cNvPr id="5" name="Rectangle 41">
            <a:extLst>
              <a:ext uri="{FF2B5EF4-FFF2-40B4-BE49-F238E27FC236}">
                <a16:creationId xmlns:a16="http://schemas.microsoft.com/office/drawing/2014/main" xmlns="" id="{6E09AB32-63FD-8394-13DB-B5134F271C6C}"/>
              </a:ext>
            </a:extLst>
          </p:cNvPr>
          <p:cNvSpPr/>
          <p:nvPr/>
        </p:nvSpPr>
        <p:spPr>
          <a:xfrm>
            <a:off x="6132202" y="1953535"/>
            <a:ext cx="4906798" cy="11874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B. </a:t>
            </a:r>
            <a:r>
              <a:rPr lang="en-US" sz="2800" dirty="0" err="1">
                <a:solidFill>
                  <a:srgbClr val="0D0D0D"/>
                </a:solidFill>
                <a:latin typeface="Times New Roman" panose="02020603050405020304" pitchFamily="18" charset="0"/>
                <a:ea typeface="Times New Roman" panose="02020603050405020304" pitchFamily="18" charset="0"/>
              </a:rPr>
              <a:t>Niềm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6" name="Rectangle 42">
            <a:extLst>
              <a:ext uri="{FF2B5EF4-FFF2-40B4-BE49-F238E27FC236}">
                <a16:creationId xmlns:a16="http://schemas.microsoft.com/office/drawing/2014/main" xmlns="" id="{685CA49E-C751-98E5-6CA5-485D399FF7A0}"/>
              </a:ext>
            </a:extLst>
          </p:cNvPr>
          <p:cNvSpPr/>
          <p:nvPr/>
        </p:nvSpPr>
        <p:spPr>
          <a:xfrm>
            <a:off x="768995" y="3306256"/>
            <a:ext cx="5249610" cy="12549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C. </a:t>
            </a:r>
            <a:r>
              <a:rPr lang="vi-VN" sz="2800" dirty="0">
                <a:solidFill>
                  <a:srgbClr val="0D0D0D"/>
                </a:solidFill>
                <a:latin typeface="Times New Roman" panose="02020603050405020304" pitchFamily="18" charset="0"/>
                <a:ea typeface="Times New Roman" panose="02020603050405020304" pitchFamily="18" charset="0"/>
              </a:rPr>
              <a:t>Tiếng nói căm hờn đối với những thế lực chà đạp con người.</a:t>
            </a:r>
            <a:endParaRPr lang="en-US" sz="2400" dirty="0">
              <a:latin typeface="Times New Roman" panose="02020603050405020304" pitchFamily="18" charset="0"/>
              <a:ea typeface="Times New Roman" panose="02020603050405020304" pitchFamily="18" charset="0"/>
            </a:endParaRPr>
          </a:p>
        </p:txBody>
      </p:sp>
      <p:sp>
        <p:nvSpPr>
          <p:cNvPr id="8" name="Rectangle 43">
            <a:extLst>
              <a:ext uri="{FF2B5EF4-FFF2-40B4-BE49-F238E27FC236}">
                <a16:creationId xmlns:a16="http://schemas.microsoft.com/office/drawing/2014/main" xmlns="" id="{09FB0427-6400-897E-140A-88DED5DEF76E}"/>
              </a:ext>
            </a:extLst>
          </p:cNvPr>
          <p:cNvSpPr/>
          <p:nvPr/>
        </p:nvSpPr>
        <p:spPr>
          <a:xfrm>
            <a:off x="768995" y="1968578"/>
            <a:ext cx="5244273" cy="11723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A. </a:t>
            </a:r>
            <a:r>
              <a:rPr lang="vi-VN" sz="2800" dirty="0">
                <a:solidFill>
                  <a:srgbClr val="0D0D0D"/>
                </a:solidFill>
                <a:latin typeface="Times New Roman" panose="02020603050405020304" pitchFamily="18" charset="0"/>
                <a:ea typeface="Times New Roman" panose="02020603050405020304" pitchFamily="18" charset="0"/>
              </a:rPr>
              <a:t>Tiếng nói cảm thương cho những số phận tài hoa mà bất hạnh.</a:t>
            </a:r>
            <a:endParaRPr lang="en-US" sz="2400" dirty="0">
              <a:latin typeface="Times New Roman" panose="02020603050405020304" pitchFamily="18" charset="0"/>
              <a:ea typeface="Times New Roman" panose="02020603050405020304" pitchFamily="18" charset="0"/>
            </a:endParaRPr>
          </a:p>
        </p:txBody>
      </p:sp>
      <p:pic>
        <p:nvPicPr>
          <p:cNvPr id="10" name="Picture 46">
            <a:extLst>
              <a:ext uri="{FF2B5EF4-FFF2-40B4-BE49-F238E27FC236}">
                <a16:creationId xmlns:a16="http://schemas.microsoft.com/office/drawing/2014/main" xmlns="" id="{63F2455D-080A-6D78-959C-A63D5DA0C8B6}"/>
              </a:ext>
            </a:extLst>
          </p:cNvPr>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269812" y="3322592"/>
            <a:ext cx="885137" cy="708059"/>
          </a:xfrm>
          <a:prstGeom prst="rect">
            <a:avLst/>
          </a:prstGeom>
        </p:spPr>
      </p:pic>
      <p:pic>
        <p:nvPicPr>
          <p:cNvPr id="12" name="Picture 50">
            <a:extLst>
              <a:ext uri="{FF2B5EF4-FFF2-40B4-BE49-F238E27FC236}">
                <a16:creationId xmlns:a16="http://schemas.microsoft.com/office/drawing/2014/main" xmlns="" id="{58AA74C6-27A0-816A-148B-84A30459B67B}"/>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5873" y="3393163"/>
            <a:ext cx="804536" cy="704088"/>
          </a:xfrm>
          <a:prstGeom prst="rect">
            <a:avLst/>
          </a:prstGeom>
        </p:spPr>
      </p:pic>
      <p:pic>
        <p:nvPicPr>
          <p:cNvPr id="13" name="Picture 48">
            <a:extLst>
              <a:ext uri="{FF2B5EF4-FFF2-40B4-BE49-F238E27FC236}">
                <a16:creationId xmlns:a16="http://schemas.microsoft.com/office/drawing/2014/main" xmlns="" id="{86E0EBC9-4FF3-B5A6-1445-693AA2E3ED0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61483" y="2058654"/>
            <a:ext cx="804742" cy="707197"/>
          </a:xfrm>
          <a:prstGeom prst="rect">
            <a:avLst/>
          </a:prstGeom>
        </p:spPr>
      </p:pic>
      <p:pic>
        <p:nvPicPr>
          <p:cNvPr id="14" name="Picture 52">
            <a:extLst>
              <a:ext uri="{FF2B5EF4-FFF2-40B4-BE49-F238E27FC236}">
                <a16:creationId xmlns:a16="http://schemas.microsoft.com/office/drawing/2014/main" xmlns="" id="{AB2E430C-7541-8FCA-EC12-5C3A83A3AB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4258" y="1994792"/>
            <a:ext cx="804742" cy="707197"/>
          </a:xfrm>
          <a:prstGeom prst="rect">
            <a:avLst/>
          </a:prstGeom>
        </p:spPr>
      </p:pic>
      <p:sp>
        <p:nvSpPr>
          <p:cNvPr id="15" name="Hình Bầu dục 14">
            <a:extLst>
              <a:ext uri="{FF2B5EF4-FFF2-40B4-BE49-F238E27FC236}">
                <a16:creationId xmlns:a16="http://schemas.microsoft.com/office/drawing/2014/main" xmlns="" id="{389020EF-7EDA-BE45-784D-41DD059F43AB}"/>
              </a:ext>
            </a:extLst>
          </p:cNvPr>
          <p:cNvSpPr/>
          <p:nvPr/>
        </p:nvSpPr>
        <p:spPr>
          <a:xfrm>
            <a:off x="10119531" y="6244208"/>
            <a:ext cx="2383632" cy="10170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6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anim calcmode="lin" valueType="num">
                                      <p:cBhvr>
                                        <p:cTn id="27" dur="500" fill="hold"/>
                                        <p:tgtEl>
                                          <p:spTgt spid="8"/>
                                        </p:tgtEl>
                                        <p:attrNameLst>
                                          <p:attrName>ppt_x</p:attrName>
                                        </p:attrNameLst>
                                      </p:cBhvr>
                                      <p:tavLst>
                                        <p:tav tm="0">
                                          <p:val>
                                            <p:strVal val="#ppt_x"/>
                                          </p:val>
                                        </p:tav>
                                        <p:tav tm="100000">
                                          <p:val>
                                            <p:strVal val="#ppt_x"/>
                                          </p:val>
                                        </p:tav>
                                      </p:tavLst>
                                    </p:anim>
                                    <p:anim calcmode="lin" valueType="num">
                                      <p:cBhvr>
                                        <p:cTn id="28" dur="5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6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anim calcmode="lin" valueType="num">
                                      <p:cBhvr>
                                        <p:cTn id="42" dur="500" fill="hold"/>
                                        <p:tgtEl>
                                          <p:spTgt spid="3"/>
                                        </p:tgtEl>
                                        <p:attrNameLst>
                                          <p:attrName>ppt_x</p:attrName>
                                        </p:attrNameLst>
                                      </p:cBhvr>
                                      <p:tavLst>
                                        <p:tav tm="0">
                                          <p:val>
                                            <p:strVal val="#ppt_x"/>
                                          </p:val>
                                        </p:tav>
                                        <p:tav tm="100000">
                                          <p:val>
                                            <p:strVal val="#ppt_x"/>
                                          </p:val>
                                        </p:tav>
                                      </p:tavLst>
                                    </p:anim>
                                    <p:anim calcmode="lin" valueType="num">
                                      <p:cBhvr>
                                        <p:cTn id="4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3"/>
                                        </p:tgtEl>
                                        <p:attrNameLst>
                                          <p:attrName>fillcolor</p:attrName>
                                        </p:attrNameLst>
                                      </p:cBhvr>
                                      <p:to>
                                        <a:srgbClr val="FFF2CC"/>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0"/>
                                        </p:tgtEl>
                                        <p:attrNameLst>
                                          <p:attrName>style.visibility</p:attrName>
                                        </p:attrNameLst>
                                      </p:cBhvr>
                                      <p:to>
                                        <p:strVal val="visible"/>
                                      </p:to>
                                    </p:set>
                                    <p:anim calcmode="lin" valueType="num">
                                      <p:cBhvr>
                                        <p:cTn id="53" dur="250" fill="hold"/>
                                        <p:tgtEl>
                                          <p:spTgt spid="10"/>
                                        </p:tgtEl>
                                        <p:attrNameLst>
                                          <p:attrName>ppt_w</p:attrName>
                                        </p:attrNameLst>
                                      </p:cBhvr>
                                      <p:tavLst>
                                        <p:tav tm="0">
                                          <p:val>
                                            <p:strVal val="4*#ppt_w"/>
                                          </p:val>
                                        </p:tav>
                                        <p:tav tm="100000">
                                          <p:val>
                                            <p:strVal val="#ppt_w"/>
                                          </p:val>
                                        </p:tav>
                                      </p:tavLst>
                                    </p:anim>
                                    <p:anim calcmode="lin" valueType="num">
                                      <p:cBhvr>
                                        <p:cTn id="5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3"/>
                                        </p:tgtEl>
                                        <p:attrNameLst>
                                          <p:attrName>fillcolor</p:attrName>
                                        </p:attrNameLst>
                                      </p:cBhvr>
                                      <p:to>
                                        <a:srgbClr val="00B050"/>
                                      </p:to>
                                    </p:animClr>
                                    <p:set>
                                      <p:cBhvr>
                                        <p:cTn id="57" dur="250" fill="hold"/>
                                        <p:tgtEl>
                                          <p:spTgt spid="3"/>
                                        </p:tgtEl>
                                        <p:attrNameLst>
                                          <p:attrName>fill.type</p:attrName>
                                        </p:attrNameLst>
                                      </p:cBhvr>
                                      <p:to>
                                        <p:strVal val="solid"/>
                                      </p:to>
                                    </p:set>
                                    <p:set>
                                      <p:cBhvr>
                                        <p:cTn id="5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5"/>
                                        </p:tgtEl>
                                        <p:attrNameLst>
                                          <p:attrName>fillcolor</p:attrName>
                                        </p:attrNameLst>
                                      </p:cBhvr>
                                      <p:to>
                                        <a:srgbClr val="FFF2CC"/>
                                      </p:to>
                                    </p:animClr>
                                    <p:set>
                                      <p:cBhvr>
                                        <p:cTn id="64" dur="250" fill="hold"/>
                                        <p:tgtEl>
                                          <p:spTgt spid="5"/>
                                        </p:tgtEl>
                                        <p:attrNameLst>
                                          <p:attrName>fill.type</p:attrName>
                                        </p:attrNameLst>
                                      </p:cBhvr>
                                      <p:to>
                                        <p:strVal val="solid"/>
                                      </p:to>
                                    </p:set>
                                    <p:set>
                                      <p:cBhvr>
                                        <p:cTn id="65" dur="250" fill="hold"/>
                                        <p:tgtEl>
                                          <p:spTgt spid="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50" fill="hold"/>
                                        <p:tgtEl>
                                          <p:spTgt spid="14"/>
                                        </p:tgtEl>
                                        <p:attrNameLst>
                                          <p:attrName>ppt_w</p:attrName>
                                        </p:attrNameLst>
                                      </p:cBhvr>
                                      <p:tavLst>
                                        <p:tav tm="0">
                                          <p:val>
                                            <p:strVal val="4*#ppt_w"/>
                                          </p:val>
                                        </p:tav>
                                        <p:tav tm="100000">
                                          <p:val>
                                            <p:strVal val="#ppt_w"/>
                                          </p:val>
                                        </p:tav>
                                      </p:tavLst>
                                    </p:anim>
                                    <p:anim calcmode="lin" valueType="num">
                                      <p:cBhvr>
                                        <p:cTn id="6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5"/>
                                        </p:tgtEl>
                                        <p:attrNameLst>
                                          <p:attrName>fillcolor</p:attrName>
                                        </p:attrNameLst>
                                      </p:cBhvr>
                                      <p:to>
                                        <a:srgbClr val="FFFF00"/>
                                      </p:to>
                                    </p:animClr>
                                    <p:set>
                                      <p:cBhvr>
                                        <p:cTn id="72" dur="250" fill="hold"/>
                                        <p:tgtEl>
                                          <p:spTgt spid="5"/>
                                        </p:tgtEl>
                                        <p:attrNameLst>
                                          <p:attrName>fill.type</p:attrName>
                                        </p:attrNameLst>
                                      </p:cBhvr>
                                      <p:to>
                                        <p:strVal val="solid"/>
                                      </p:to>
                                    </p:set>
                                    <p:set>
                                      <p:cBhvr>
                                        <p:cTn id="73"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6"/>
                                        </p:tgtEl>
                                        <p:attrNameLst>
                                          <p:attrName>fillcolor</p:attrName>
                                        </p:attrNameLst>
                                      </p:cBhvr>
                                      <p:to>
                                        <a:srgbClr val="FFF2CC"/>
                                      </p:to>
                                    </p:animClr>
                                    <p:set>
                                      <p:cBhvr>
                                        <p:cTn id="79" dur="250" fill="hold"/>
                                        <p:tgtEl>
                                          <p:spTgt spid="6"/>
                                        </p:tgtEl>
                                        <p:attrNameLst>
                                          <p:attrName>fill.type</p:attrName>
                                        </p:attrNameLst>
                                      </p:cBhvr>
                                      <p:to>
                                        <p:strVal val="solid"/>
                                      </p:to>
                                    </p:set>
                                    <p:set>
                                      <p:cBhvr>
                                        <p:cTn id="80" dur="250" fill="hold"/>
                                        <p:tgtEl>
                                          <p:spTgt spid="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2"/>
                                        </p:tgtEl>
                                        <p:attrNameLst>
                                          <p:attrName>style.visibility</p:attrName>
                                        </p:attrNameLst>
                                      </p:cBhvr>
                                      <p:to>
                                        <p:strVal val="visible"/>
                                      </p:to>
                                    </p:set>
                                    <p:anim calcmode="lin" valueType="num">
                                      <p:cBhvr>
                                        <p:cTn id="83" dur="250" fill="hold"/>
                                        <p:tgtEl>
                                          <p:spTgt spid="12"/>
                                        </p:tgtEl>
                                        <p:attrNameLst>
                                          <p:attrName>ppt_w</p:attrName>
                                        </p:attrNameLst>
                                      </p:cBhvr>
                                      <p:tavLst>
                                        <p:tav tm="0">
                                          <p:val>
                                            <p:strVal val="4*#ppt_w"/>
                                          </p:val>
                                        </p:tav>
                                        <p:tav tm="100000">
                                          <p:val>
                                            <p:strVal val="#ppt_w"/>
                                          </p:val>
                                        </p:tav>
                                      </p:tavLst>
                                    </p:anim>
                                    <p:anim calcmode="lin" valueType="num">
                                      <p:cBhvr>
                                        <p:cTn id="8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6"/>
                                        </p:tgtEl>
                                        <p:attrNameLst>
                                          <p:attrName>fillcolor</p:attrName>
                                        </p:attrNameLst>
                                      </p:cBhvr>
                                      <p:to>
                                        <a:srgbClr val="FFFF00"/>
                                      </p:to>
                                    </p:animClr>
                                    <p:set>
                                      <p:cBhvr>
                                        <p:cTn id="87" dur="250" fill="hold"/>
                                        <p:tgtEl>
                                          <p:spTgt spid="6"/>
                                        </p:tgtEl>
                                        <p:attrNameLst>
                                          <p:attrName>fill.type</p:attrName>
                                        </p:attrNameLst>
                                      </p:cBhvr>
                                      <p:to>
                                        <p:strVal val="solid"/>
                                      </p:to>
                                    </p:set>
                                    <p:set>
                                      <p:cBhvr>
                                        <p:cTn id="88"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89" restart="whenNotActive" fill="hold" evtFilter="cancelBubble" nodeType="interactiveSeq">
                <p:stCondLst>
                  <p:cond evt="onClick" delay="0">
                    <p:tgtEl>
                      <p:spTgt spid="8"/>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8"/>
                                        </p:tgtEl>
                                        <p:attrNameLst>
                                          <p:attrName>fillcolor</p:attrName>
                                        </p:attrNameLst>
                                      </p:cBhvr>
                                      <p:to>
                                        <a:srgbClr val="FFF2CC"/>
                                      </p:to>
                                    </p:animClr>
                                    <p:set>
                                      <p:cBhvr>
                                        <p:cTn id="94" dur="250" fill="hold"/>
                                        <p:tgtEl>
                                          <p:spTgt spid="8"/>
                                        </p:tgtEl>
                                        <p:attrNameLst>
                                          <p:attrName>fill.type</p:attrName>
                                        </p:attrNameLst>
                                      </p:cBhvr>
                                      <p:to>
                                        <p:strVal val="solid"/>
                                      </p:to>
                                    </p:set>
                                    <p:set>
                                      <p:cBhvr>
                                        <p:cTn id="95" dur="250" fill="hold"/>
                                        <p:tgtEl>
                                          <p:spTgt spid="8"/>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3"/>
                                        </p:tgtEl>
                                        <p:attrNameLst>
                                          <p:attrName>style.visibility</p:attrName>
                                        </p:attrNameLst>
                                      </p:cBhvr>
                                      <p:to>
                                        <p:strVal val="visible"/>
                                      </p:to>
                                    </p:set>
                                    <p:anim calcmode="lin" valueType="num">
                                      <p:cBhvr>
                                        <p:cTn id="98" dur="250" fill="hold"/>
                                        <p:tgtEl>
                                          <p:spTgt spid="13"/>
                                        </p:tgtEl>
                                        <p:attrNameLst>
                                          <p:attrName>ppt_w</p:attrName>
                                        </p:attrNameLst>
                                      </p:cBhvr>
                                      <p:tavLst>
                                        <p:tav tm="0">
                                          <p:val>
                                            <p:strVal val="4*#ppt_w"/>
                                          </p:val>
                                        </p:tav>
                                        <p:tav tm="100000">
                                          <p:val>
                                            <p:strVal val="#ppt_w"/>
                                          </p:val>
                                        </p:tav>
                                      </p:tavLst>
                                    </p:anim>
                                    <p:anim calcmode="lin" valueType="num">
                                      <p:cBhvr>
                                        <p:cTn id="9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8"/>
                                        </p:tgtEl>
                                        <p:attrNameLst>
                                          <p:attrName>fillcolor</p:attrName>
                                        </p:attrNameLst>
                                      </p:cBhvr>
                                      <p:to>
                                        <a:srgbClr val="FFFF00"/>
                                      </p:to>
                                    </p:animClr>
                                    <p:set>
                                      <p:cBhvr>
                                        <p:cTn id="102" dur="250" fill="hold"/>
                                        <p:tgtEl>
                                          <p:spTgt spid="8"/>
                                        </p:tgtEl>
                                        <p:attrNameLst>
                                          <p:attrName>fill.type</p:attrName>
                                        </p:attrNameLst>
                                      </p:cBhvr>
                                      <p:to>
                                        <p:strVal val="solid"/>
                                      </p:to>
                                    </p:set>
                                    <p:set>
                                      <p:cBhvr>
                                        <p:cTn id="10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0" grpId="0" animBg="1"/>
      <p:bldP spid="41" grpId="0" animBg="1"/>
      <p:bldP spid="2" grpId="0" animBg="1"/>
      <p:bldP spid="3" grpId="0" animBg="1"/>
      <p:bldP spid="5" grpId="0" animBg="1"/>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Cloud 16">
            <a:hlinkClick r:id="rId12"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2" name="Snip Diagonal Corner Rectangle 3">
            <a:extLst>
              <a:ext uri="{FF2B5EF4-FFF2-40B4-BE49-F238E27FC236}">
                <a16:creationId xmlns:a16="http://schemas.microsoft.com/office/drawing/2014/main" xmlns="" id="{EB508917-F117-7C8F-55C8-DEB00B39E38B}"/>
              </a:ext>
            </a:extLst>
          </p:cNvPr>
          <p:cNvSpPr/>
          <p:nvPr/>
        </p:nvSpPr>
        <p:spPr>
          <a:xfrm>
            <a:off x="2066889" y="415897"/>
            <a:ext cx="7711636" cy="86328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D0D0D"/>
                </a:solidFill>
                <a:highlight>
                  <a:srgbClr val="FFFF00"/>
                </a:highlight>
                <a:latin typeface="Times New Roman" panose="02020603050405020304" pitchFamily="18" charset="0"/>
                <a:ea typeface="Times New Roman" panose="02020603050405020304" pitchFamily="18" charset="0"/>
              </a:rPr>
              <a:t>Câu</a:t>
            </a:r>
            <a:r>
              <a:rPr lang="en-US" sz="3200" b="1" dirty="0">
                <a:solidFill>
                  <a:srgbClr val="0D0D0D"/>
                </a:solidFill>
                <a:highlight>
                  <a:srgbClr val="FFFF00"/>
                </a:highlight>
                <a:latin typeface="Times New Roman" panose="02020603050405020304" pitchFamily="18" charset="0"/>
                <a:ea typeface="Times New Roman" panose="02020603050405020304" pitchFamily="18" charset="0"/>
              </a:rPr>
              <a:t> 9:</a:t>
            </a:r>
            <a:r>
              <a:rPr lang="en-US" sz="3200" dirty="0">
                <a:solidFill>
                  <a:srgbClr val="0D0D0D"/>
                </a:solidFill>
                <a:latin typeface="Times New Roman" panose="02020603050405020304" pitchFamily="18" charset="0"/>
                <a:ea typeface="Times New Roman" panose="02020603050405020304" pitchFamily="18" charset="0"/>
              </a:rPr>
              <a:t> Đ</a:t>
            </a:r>
            <a:r>
              <a:rPr lang="vi-VN" sz="3200" dirty="0">
                <a:solidFill>
                  <a:srgbClr val="0D0D0D"/>
                </a:solidFill>
                <a:latin typeface="Times New Roman" panose="02020603050405020304" pitchFamily="18" charset="0"/>
                <a:ea typeface="Times New Roman" panose="02020603050405020304" pitchFamily="18" charset="0"/>
              </a:rPr>
              <a:t>ặc sắc nghệ thuật của bài thơ là gì?</a:t>
            </a:r>
            <a:endParaRPr lang="en-US" sz="2800" dirty="0">
              <a:latin typeface="Times New Roman" panose="02020603050405020304" pitchFamily="18" charset="0"/>
              <a:ea typeface="Times New Roman" panose="02020603050405020304" pitchFamily="18" charset="0"/>
            </a:endParaRPr>
          </a:p>
        </p:txBody>
      </p:sp>
      <p:sp>
        <p:nvSpPr>
          <p:cNvPr id="3" name="Rectangle 25">
            <a:extLst>
              <a:ext uri="{FF2B5EF4-FFF2-40B4-BE49-F238E27FC236}">
                <a16:creationId xmlns:a16="http://schemas.microsoft.com/office/drawing/2014/main" xmlns="" id="{F2F99587-5D39-D2A5-AECA-880EC0E8DF90}"/>
              </a:ext>
            </a:extLst>
          </p:cNvPr>
          <p:cNvSpPr/>
          <p:nvPr/>
        </p:nvSpPr>
        <p:spPr>
          <a:xfrm>
            <a:off x="1085849" y="3306254"/>
            <a:ext cx="4906798" cy="10155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C. </a:t>
            </a:r>
            <a:r>
              <a:rPr lang="vi-VN" sz="2800" dirty="0">
                <a:solidFill>
                  <a:srgbClr val="0D0D0D"/>
                </a:solidFill>
                <a:latin typeface="Times New Roman" panose="02020603050405020304" pitchFamily="18" charset="0"/>
                <a:ea typeface="Times New Roman" panose="02020603050405020304" pitchFamily="18" charset="0"/>
              </a:rPr>
              <a:t>Sử dụng nhiều điển tích, điển cố có giá trị gợi tả.</a:t>
            </a:r>
            <a:endParaRPr lang="en-US" sz="2400" dirty="0">
              <a:latin typeface="Times New Roman" panose="02020603050405020304" pitchFamily="18" charset="0"/>
              <a:ea typeface="Times New Roman" panose="02020603050405020304" pitchFamily="18" charset="0"/>
            </a:endParaRPr>
          </a:p>
        </p:txBody>
      </p:sp>
      <p:sp>
        <p:nvSpPr>
          <p:cNvPr id="5" name="Rectangle 41">
            <a:extLst>
              <a:ext uri="{FF2B5EF4-FFF2-40B4-BE49-F238E27FC236}">
                <a16:creationId xmlns:a16="http://schemas.microsoft.com/office/drawing/2014/main" xmlns="" id="{3C5039DE-653E-803F-801C-8CB4E594D313}"/>
              </a:ext>
            </a:extLst>
          </p:cNvPr>
          <p:cNvSpPr/>
          <p:nvPr/>
        </p:nvSpPr>
        <p:spPr>
          <a:xfrm>
            <a:off x="6132202" y="1953534"/>
            <a:ext cx="4906798" cy="10974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B. </a:t>
            </a:r>
            <a:r>
              <a:rPr lang="vi-VN" sz="2800" dirty="0">
                <a:solidFill>
                  <a:srgbClr val="0D0D0D"/>
                </a:solidFill>
                <a:latin typeface="Times New Roman" panose="02020603050405020304" pitchFamily="18" charset="0"/>
                <a:ea typeface="Times New Roman" panose="02020603050405020304" pitchFamily="18" charset="0"/>
              </a:rPr>
              <a:t>Ngôn ngữ trang trọng, trau chuốt, nhiều câu cảm thán.</a:t>
            </a:r>
            <a:endParaRPr lang="en-US" sz="2400" dirty="0">
              <a:latin typeface="Times New Roman" panose="02020603050405020304" pitchFamily="18" charset="0"/>
              <a:ea typeface="Times New Roman" panose="02020603050405020304" pitchFamily="18" charset="0"/>
            </a:endParaRPr>
          </a:p>
        </p:txBody>
      </p:sp>
      <p:sp>
        <p:nvSpPr>
          <p:cNvPr id="6" name="Rectangle 42">
            <a:extLst>
              <a:ext uri="{FF2B5EF4-FFF2-40B4-BE49-F238E27FC236}">
                <a16:creationId xmlns:a16="http://schemas.microsoft.com/office/drawing/2014/main" xmlns="" id="{97523A03-23B7-4AC3-5EE1-AA8DDBB8A264}"/>
              </a:ext>
            </a:extLst>
          </p:cNvPr>
          <p:cNvSpPr/>
          <p:nvPr/>
        </p:nvSpPr>
        <p:spPr>
          <a:xfrm>
            <a:off x="1085849" y="1938096"/>
            <a:ext cx="4906798" cy="11308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A. </a:t>
            </a:r>
            <a:r>
              <a:rPr lang="vi-VN" sz="2800" dirty="0">
                <a:solidFill>
                  <a:srgbClr val="0D0D0D"/>
                </a:solidFill>
                <a:latin typeface="Times New Roman" panose="02020603050405020304" pitchFamily="18" charset="0"/>
                <a:ea typeface="Times New Roman" panose="02020603050405020304" pitchFamily="18" charset="0"/>
              </a:rPr>
              <a:t>Âm điệu ai oán, từ ngữ cô đọng, giàu sức gợi tả.</a:t>
            </a:r>
            <a:endParaRPr lang="en-US" sz="2400" dirty="0">
              <a:latin typeface="Times New Roman" panose="02020603050405020304" pitchFamily="18" charset="0"/>
              <a:ea typeface="Times New Roman" panose="02020603050405020304" pitchFamily="18" charset="0"/>
            </a:endParaRPr>
          </a:p>
        </p:txBody>
      </p:sp>
      <p:sp>
        <p:nvSpPr>
          <p:cNvPr id="8" name="Rectangle 43">
            <a:extLst>
              <a:ext uri="{FF2B5EF4-FFF2-40B4-BE49-F238E27FC236}">
                <a16:creationId xmlns:a16="http://schemas.microsoft.com/office/drawing/2014/main" xmlns="" id="{30285C89-68F6-DD04-02D6-C48555861BD5}"/>
              </a:ext>
            </a:extLst>
          </p:cNvPr>
          <p:cNvSpPr/>
          <p:nvPr/>
        </p:nvSpPr>
        <p:spPr>
          <a:xfrm>
            <a:off x="6132202" y="3306255"/>
            <a:ext cx="4906798" cy="10155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D0D0D"/>
                </a:solidFill>
                <a:latin typeface="Times New Roman" panose="02020603050405020304" pitchFamily="18" charset="0"/>
                <a:ea typeface="Times New Roman" panose="02020603050405020304" pitchFamily="18" charset="0"/>
              </a:rPr>
              <a:t>D. </a:t>
            </a:r>
            <a:r>
              <a:rPr lang="vi-VN" sz="2800" dirty="0">
                <a:solidFill>
                  <a:srgbClr val="0D0D0D"/>
                </a:solidFill>
                <a:latin typeface="Times New Roman" panose="02020603050405020304" pitchFamily="18" charset="0"/>
                <a:ea typeface="Times New Roman" panose="02020603050405020304" pitchFamily="18" charset="0"/>
              </a:rPr>
              <a:t>Sử dụng các biện pháp so sánh và đảo ngữ.</a:t>
            </a:r>
            <a:endParaRPr lang="en-US" sz="2400" dirty="0">
              <a:latin typeface="Times New Roman" panose="02020603050405020304" pitchFamily="18" charset="0"/>
              <a:ea typeface="Times New Roman" panose="02020603050405020304" pitchFamily="18" charset="0"/>
            </a:endParaRPr>
          </a:p>
        </p:txBody>
      </p:sp>
      <p:pic>
        <p:nvPicPr>
          <p:cNvPr id="10" name="Picture 46">
            <a:extLst>
              <a:ext uri="{FF2B5EF4-FFF2-40B4-BE49-F238E27FC236}">
                <a16:creationId xmlns:a16="http://schemas.microsoft.com/office/drawing/2014/main" xmlns="" id="{52D92AF5-026B-DB35-AF51-3881FF9156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86091" y="3727875"/>
            <a:ext cx="805722" cy="708059"/>
          </a:xfrm>
          <a:prstGeom prst="rect">
            <a:avLst/>
          </a:prstGeom>
        </p:spPr>
      </p:pic>
      <p:pic>
        <p:nvPicPr>
          <p:cNvPr id="12" name="Picture 50">
            <a:extLst>
              <a:ext uri="{FF2B5EF4-FFF2-40B4-BE49-F238E27FC236}">
                <a16:creationId xmlns:a16="http://schemas.microsoft.com/office/drawing/2014/main" xmlns="" id="{399B57A9-87C8-75FA-844B-B5C406010F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8437" y="2243455"/>
            <a:ext cx="804536" cy="643628"/>
          </a:xfrm>
          <a:prstGeom prst="rect">
            <a:avLst/>
          </a:prstGeom>
        </p:spPr>
      </p:pic>
      <p:pic>
        <p:nvPicPr>
          <p:cNvPr id="13" name="Picture 48">
            <a:extLst>
              <a:ext uri="{FF2B5EF4-FFF2-40B4-BE49-F238E27FC236}">
                <a16:creationId xmlns:a16="http://schemas.microsoft.com/office/drawing/2014/main" xmlns="" id="{132F51CC-5FF5-1D8E-523A-F731F5C69B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70333" y="3598192"/>
            <a:ext cx="804742" cy="707197"/>
          </a:xfrm>
          <a:prstGeom prst="rect">
            <a:avLst/>
          </a:prstGeom>
        </p:spPr>
      </p:pic>
      <p:pic>
        <p:nvPicPr>
          <p:cNvPr id="14" name="Picture 52">
            <a:extLst>
              <a:ext uri="{FF2B5EF4-FFF2-40B4-BE49-F238E27FC236}">
                <a16:creationId xmlns:a16="http://schemas.microsoft.com/office/drawing/2014/main" xmlns="" id="{9E01C879-11D0-00FA-0455-0358294E17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6408" y="2358881"/>
            <a:ext cx="732592" cy="643793"/>
          </a:xfrm>
          <a:prstGeom prst="rect">
            <a:avLst/>
          </a:prstGeom>
        </p:spPr>
      </p:pic>
      <p:sp>
        <p:nvSpPr>
          <p:cNvPr id="15" name="Hình Bầu dục 14">
            <a:extLst>
              <a:ext uri="{FF2B5EF4-FFF2-40B4-BE49-F238E27FC236}">
                <a16:creationId xmlns:a16="http://schemas.microsoft.com/office/drawing/2014/main" xmlns="" id="{DBC9AAC8-0CD1-4DC2-23ED-FDDA2DA0E115}"/>
              </a:ext>
            </a:extLst>
          </p:cNvPr>
          <p:cNvSpPr/>
          <p:nvPr/>
        </p:nvSpPr>
        <p:spPr>
          <a:xfrm>
            <a:off x="10119531" y="6244208"/>
            <a:ext cx="2383632" cy="10170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3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60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3"/>
                                        </p:tgtEl>
                                        <p:attrNameLst>
                                          <p:attrName>fillcolor</p:attrName>
                                        </p:attrNameLst>
                                      </p:cBhvr>
                                      <p:to>
                                        <a:srgbClr val="FFF2CC"/>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0"/>
                                        </p:tgtEl>
                                        <p:attrNameLst>
                                          <p:attrName>style.visibility</p:attrName>
                                        </p:attrNameLst>
                                      </p:cBhvr>
                                      <p:to>
                                        <p:strVal val="visible"/>
                                      </p:to>
                                    </p:set>
                                    <p:anim calcmode="lin" valueType="num">
                                      <p:cBhvr>
                                        <p:cTn id="53" dur="250" fill="hold"/>
                                        <p:tgtEl>
                                          <p:spTgt spid="10"/>
                                        </p:tgtEl>
                                        <p:attrNameLst>
                                          <p:attrName>ppt_w</p:attrName>
                                        </p:attrNameLst>
                                      </p:cBhvr>
                                      <p:tavLst>
                                        <p:tav tm="0">
                                          <p:val>
                                            <p:strVal val="4*#ppt_w"/>
                                          </p:val>
                                        </p:tav>
                                        <p:tav tm="100000">
                                          <p:val>
                                            <p:strVal val="#ppt_w"/>
                                          </p:val>
                                        </p:tav>
                                      </p:tavLst>
                                    </p:anim>
                                    <p:anim calcmode="lin" valueType="num">
                                      <p:cBhvr>
                                        <p:cTn id="5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3"/>
                                        </p:tgtEl>
                                        <p:attrNameLst>
                                          <p:attrName>fillcolor</p:attrName>
                                        </p:attrNameLst>
                                      </p:cBhvr>
                                      <p:to>
                                        <a:srgbClr val="FFFF00"/>
                                      </p:to>
                                    </p:animClr>
                                    <p:set>
                                      <p:cBhvr>
                                        <p:cTn id="57" dur="250" fill="hold"/>
                                        <p:tgtEl>
                                          <p:spTgt spid="3"/>
                                        </p:tgtEl>
                                        <p:attrNameLst>
                                          <p:attrName>fill.type</p:attrName>
                                        </p:attrNameLst>
                                      </p:cBhvr>
                                      <p:to>
                                        <p:strVal val="solid"/>
                                      </p:to>
                                    </p:set>
                                    <p:set>
                                      <p:cBhvr>
                                        <p:cTn id="5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5"/>
                                        </p:tgtEl>
                                        <p:attrNameLst>
                                          <p:attrName>fillcolor</p:attrName>
                                        </p:attrNameLst>
                                      </p:cBhvr>
                                      <p:to>
                                        <a:srgbClr val="FFF2CC"/>
                                      </p:to>
                                    </p:animClr>
                                    <p:set>
                                      <p:cBhvr>
                                        <p:cTn id="64" dur="250" fill="hold"/>
                                        <p:tgtEl>
                                          <p:spTgt spid="5"/>
                                        </p:tgtEl>
                                        <p:attrNameLst>
                                          <p:attrName>fill.type</p:attrName>
                                        </p:attrNameLst>
                                      </p:cBhvr>
                                      <p:to>
                                        <p:strVal val="solid"/>
                                      </p:to>
                                    </p:set>
                                    <p:set>
                                      <p:cBhvr>
                                        <p:cTn id="65" dur="250" fill="hold"/>
                                        <p:tgtEl>
                                          <p:spTgt spid="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50" fill="hold"/>
                                        <p:tgtEl>
                                          <p:spTgt spid="14"/>
                                        </p:tgtEl>
                                        <p:attrNameLst>
                                          <p:attrName>ppt_w</p:attrName>
                                        </p:attrNameLst>
                                      </p:cBhvr>
                                      <p:tavLst>
                                        <p:tav tm="0">
                                          <p:val>
                                            <p:strVal val="4*#ppt_w"/>
                                          </p:val>
                                        </p:tav>
                                        <p:tav tm="100000">
                                          <p:val>
                                            <p:strVal val="#ppt_w"/>
                                          </p:val>
                                        </p:tav>
                                      </p:tavLst>
                                    </p:anim>
                                    <p:anim calcmode="lin" valueType="num">
                                      <p:cBhvr>
                                        <p:cTn id="6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5"/>
                                        </p:tgtEl>
                                        <p:attrNameLst>
                                          <p:attrName>fillcolor</p:attrName>
                                        </p:attrNameLst>
                                      </p:cBhvr>
                                      <p:to>
                                        <a:srgbClr val="FFFF00"/>
                                      </p:to>
                                    </p:animClr>
                                    <p:set>
                                      <p:cBhvr>
                                        <p:cTn id="72" dur="250" fill="hold"/>
                                        <p:tgtEl>
                                          <p:spTgt spid="5"/>
                                        </p:tgtEl>
                                        <p:attrNameLst>
                                          <p:attrName>fill.type</p:attrName>
                                        </p:attrNameLst>
                                      </p:cBhvr>
                                      <p:to>
                                        <p:strVal val="solid"/>
                                      </p:to>
                                    </p:set>
                                    <p:set>
                                      <p:cBhvr>
                                        <p:cTn id="73"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6"/>
                                        </p:tgtEl>
                                        <p:attrNameLst>
                                          <p:attrName>fillcolor</p:attrName>
                                        </p:attrNameLst>
                                      </p:cBhvr>
                                      <p:to>
                                        <a:srgbClr val="FFF2CC"/>
                                      </p:to>
                                    </p:animClr>
                                    <p:set>
                                      <p:cBhvr>
                                        <p:cTn id="79" dur="250" fill="hold"/>
                                        <p:tgtEl>
                                          <p:spTgt spid="6"/>
                                        </p:tgtEl>
                                        <p:attrNameLst>
                                          <p:attrName>fill.type</p:attrName>
                                        </p:attrNameLst>
                                      </p:cBhvr>
                                      <p:to>
                                        <p:strVal val="solid"/>
                                      </p:to>
                                    </p:set>
                                    <p:set>
                                      <p:cBhvr>
                                        <p:cTn id="80" dur="250" fill="hold"/>
                                        <p:tgtEl>
                                          <p:spTgt spid="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2"/>
                                        </p:tgtEl>
                                        <p:attrNameLst>
                                          <p:attrName>style.visibility</p:attrName>
                                        </p:attrNameLst>
                                      </p:cBhvr>
                                      <p:to>
                                        <p:strVal val="visible"/>
                                      </p:to>
                                    </p:set>
                                    <p:anim calcmode="lin" valueType="num">
                                      <p:cBhvr>
                                        <p:cTn id="83" dur="250" fill="hold"/>
                                        <p:tgtEl>
                                          <p:spTgt spid="12"/>
                                        </p:tgtEl>
                                        <p:attrNameLst>
                                          <p:attrName>ppt_w</p:attrName>
                                        </p:attrNameLst>
                                      </p:cBhvr>
                                      <p:tavLst>
                                        <p:tav tm="0">
                                          <p:val>
                                            <p:strVal val="4*#ppt_w"/>
                                          </p:val>
                                        </p:tav>
                                        <p:tav tm="100000">
                                          <p:val>
                                            <p:strVal val="#ppt_w"/>
                                          </p:val>
                                        </p:tav>
                                      </p:tavLst>
                                    </p:anim>
                                    <p:anim calcmode="lin" valueType="num">
                                      <p:cBhvr>
                                        <p:cTn id="8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6"/>
                                        </p:tgtEl>
                                        <p:attrNameLst>
                                          <p:attrName>fillcolor</p:attrName>
                                        </p:attrNameLst>
                                      </p:cBhvr>
                                      <p:to>
                                        <a:srgbClr val="00B050"/>
                                      </p:to>
                                    </p:animClr>
                                    <p:set>
                                      <p:cBhvr>
                                        <p:cTn id="87" dur="250" fill="hold"/>
                                        <p:tgtEl>
                                          <p:spTgt spid="6"/>
                                        </p:tgtEl>
                                        <p:attrNameLst>
                                          <p:attrName>fill.type</p:attrName>
                                        </p:attrNameLst>
                                      </p:cBhvr>
                                      <p:to>
                                        <p:strVal val="solid"/>
                                      </p:to>
                                    </p:set>
                                    <p:set>
                                      <p:cBhvr>
                                        <p:cTn id="88"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89" restart="whenNotActive" fill="hold" evtFilter="cancelBubble" nodeType="interactiveSeq">
                <p:stCondLst>
                  <p:cond evt="onClick" delay="0">
                    <p:tgtEl>
                      <p:spTgt spid="8"/>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8"/>
                                        </p:tgtEl>
                                        <p:attrNameLst>
                                          <p:attrName>fillcolor</p:attrName>
                                        </p:attrNameLst>
                                      </p:cBhvr>
                                      <p:to>
                                        <a:srgbClr val="FFF2CC"/>
                                      </p:to>
                                    </p:animClr>
                                    <p:set>
                                      <p:cBhvr>
                                        <p:cTn id="94" dur="250" fill="hold"/>
                                        <p:tgtEl>
                                          <p:spTgt spid="8"/>
                                        </p:tgtEl>
                                        <p:attrNameLst>
                                          <p:attrName>fill.type</p:attrName>
                                        </p:attrNameLst>
                                      </p:cBhvr>
                                      <p:to>
                                        <p:strVal val="solid"/>
                                      </p:to>
                                    </p:set>
                                    <p:set>
                                      <p:cBhvr>
                                        <p:cTn id="95" dur="250" fill="hold"/>
                                        <p:tgtEl>
                                          <p:spTgt spid="8"/>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3"/>
                                        </p:tgtEl>
                                        <p:attrNameLst>
                                          <p:attrName>style.visibility</p:attrName>
                                        </p:attrNameLst>
                                      </p:cBhvr>
                                      <p:to>
                                        <p:strVal val="visible"/>
                                      </p:to>
                                    </p:set>
                                    <p:anim calcmode="lin" valueType="num">
                                      <p:cBhvr>
                                        <p:cTn id="98" dur="250" fill="hold"/>
                                        <p:tgtEl>
                                          <p:spTgt spid="13"/>
                                        </p:tgtEl>
                                        <p:attrNameLst>
                                          <p:attrName>ppt_w</p:attrName>
                                        </p:attrNameLst>
                                      </p:cBhvr>
                                      <p:tavLst>
                                        <p:tav tm="0">
                                          <p:val>
                                            <p:strVal val="4*#ppt_w"/>
                                          </p:val>
                                        </p:tav>
                                        <p:tav tm="100000">
                                          <p:val>
                                            <p:strVal val="#ppt_w"/>
                                          </p:val>
                                        </p:tav>
                                      </p:tavLst>
                                    </p:anim>
                                    <p:anim calcmode="lin" valueType="num">
                                      <p:cBhvr>
                                        <p:cTn id="9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8"/>
                                        </p:tgtEl>
                                        <p:attrNameLst>
                                          <p:attrName>fillcolor</p:attrName>
                                        </p:attrNameLst>
                                      </p:cBhvr>
                                      <p:to>
                                        <a:srgbClr val="FFFF00"/>
                                      </p:to>
                                    </p:animClr>
                                    <p:set>
                                      <p:cBhvr>
                                        <p:cTn id="102" dur="250" fill="hold"/>
                                        <p:tgtEl>
                                          <p:spTgt spid="8"/>
                                        </p:tgtEl>
                                        <p:attrNameLst>
                                          <p:attrName>fill.type</p:attrName>
                                        </p:attrNameLst>
                                      </p:cBhvr>
                                      <p:to>
                                        <p:strVal val="solid"/>
                                      </p:to>
                                    </p:set>
                                    <p:set>
                                      <p:cBhvr>
                                        <p:cTn id="10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0" grpId="0" animBg="1"/>
      <p:bldP spid="41" grpId="0" animBg="1"/>
      <p:bldP spid="2" grpId="0" animBg="1"/>
      <p:bldP spid="3" grpId="0" animBg="1"/>
      <p:bldP spid="5" grpId="0" animBg="1"/>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578970" y="549390"/>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graphicFrame>
        <p:nvGraphicFramePr>
          <p:cNvPr id="8" name="Bảng 7">
            <a:extLst>
              <a:ext uri="{FF2B5EF4-FFF2-40B4-BE49-F238E27FC236}">
                <a16:creationId xmlns:a16="http://schemas.microsoft.com/office/drawing/2014/main" xmlns="" id="{ADA82A7D-BC15-022B-9797-90D8724A9676}"/>
              </a:ext>
            </a:extLst>
          </p:cNvPr>
          <p:cNvGraphicFramePr>
            <a:graphicFrameLocks noGrp="1"/>
          </p:cNvGraphicFramePr>
          <p:nvPr>
            <p:extLst>
              <p:ext uri="{D42A27DB-BD31-4B8C-83A1-F6EECF244321}">
                <p14:modId xmlns:p14="http://schemas.microsoft.com/office/powerpoint/2010/main" val="226364559"/>
              </p:ext>
            </p:extLst>
          </p:nvPr>
        </p:nvGraphicFramePr>
        <p:xfrm>
          <a:off x="1200730" y="1892589"/>
          <a:ext cx="10409127" cy="4358640"/>
        </p:xfrm>
        <a:graphic>
          <a:graphicData uri="http://schemas.openxmlformats.org/drawingml/2006/table">
            <a:tbl>
              <a:tblPr firstRow="1" firstCol="1" bandRow="1">
                <a:tableStyleId>{5C22544A-7EE6-4342-B048-85BDC9FD1C3A}</a:tableStyleId>
              </a:tblPr>
              <a:tblGrid>
                <a:gridCol w="6335054">
                  <a:extLst>
                    <a:ext uri="{9D8B030D-6E8A-4147-A177-3AD203B41FA5}">
                      <a16:colId xmlns:a16="http://schemas.microsoft.com/office/drawing/2014/main" xmlns="" val="3720694432"/>
                    </a:ext>
                  </a:extLst>
                </a:gridCol>
                <a:gridCol w="4074073">
                  <a:extLst>
                    <a:ext uri="{9D8B030D-6E8A-4147-A177-3AD203B41FA5}">
                      <a16:colId xmlns:a16="http://schemas.microsoft.com/office/drawing/2014/main" xmlns="" val="266854599"/>
                    </a:ext>
                  </a:extLst>
                </a:gridCol>
              </a:tblGrid>
              <a:tr h="396137">
                <a:tc>
                  <a:txBody>
                    <a:bodyPr/>
                    <a:lstStyle/>
                    <a:p>
                      <a:pPr marL="0" marR="0" algn="ctr">
                        <a:lnSpc>
                          <a:spcPct val="100000"/>
                        </a:lnSpc>
                        <a:spcBef>
                          <a:spcPts val="0"/>
                        </a:spcBef>
                        <a:spcAft>
                          <a:spcPts val="0"/>
                        </a:spcAft>
                      </a:pPr>
                      <a:r>
                        <a:rPr lang="en-US" sz="2600" dirty="0" err="1">
                          <a:effectLst/>
                          <a:latin typeface="Times New Roman" panose="02020603050405020304" pitchFamily="18" charset="0"/>
                          <a:cs typeface="Times New Roman" panose="02020603050405020304" pitchFamily="18" charset="0"/>
                        </a:rPr>
                        <a:t>Cột</a:t>
                      </a:r>
                      <a:r>
                        <a:rPr lang="en-US" sz="2600" dirty="0">
                          <a:effectLst/>
                          <a:latin typeface="Times New Roman" panose="02020603050405020304" pitchFamily="18" charset="0"/>
                          <a:cs typeface="Times New Roman" panose="02020603050405020304" pitchFamily="18" charset="0"/>
                        </a:rPr>
                        <a:t> A</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a:txBody>
                    <a:bodyPr/>
                    <a:lstStyle/>
                    <a:p>
                      <a:pPr marL="0" marR="0" algn="ctr">
                        <a:lnSpc>
                          <a:spcPct val="100000"/>
                        </a:lnSpc>
                        <a:spcBef>
                          <a:spcPts val="0"/>
                        </a:spcBef>
                        <a:spcAft>
                          <a:spcPts val="0"/>
                        </a:spcAft>
                      </a:pPr>
                      <a:r>
                        <a:rPr lang="en-US" sz="2600" dirty="0" err="1">
                          <a:effectLst/>
                          <a:latin typeface="Times New Roman" panose="02020603050405020304" pitchFamily="18" charset="0"/>
                          <a:cs typeface="Times New Roman" panose="02020603050405020304" pitchFamily="18" charset="0"/>
                        </a:rPr>
                        <a:t>Cột</a:t>
                      </a:r>
                      <a:r>
                        <a:rPr lang="en-US" sz="2600" dirty="0">
                          <a:effectLst/>
                          <a:latin typeface="Times New Roman" panose="02020603050405020304" pitchFamily="18" charset="0"/>
                          <a:cs typeface="Times New Roman" panose="02020603050405020304" pitchFamily="18" charset="0"/>
                        </a:rPr>
                        <a:t> B</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extLst>
                  <a:ext uri="{0D108BD9-81ED-4DB2-BD59-A6C34878D82A}">
                    <a16:rowId xmlns:a16="http://schemas.microsoft.com/office/drawing/2014/main" xmlns="" val="3366221110"/>
                  </a:ext>
                </a:extLst>
              </a:tr>
              <a:tr h="396137">
                <a:tc>
                  <a:txBody>
                    <a:bodyPr/>
                    <a:lstStyle/>
                    <a:p>
                      <a:pPr marL="0" marR="0" algn="just">
                        <a:lnSpc>
                          <a:spcPct val="100000"/>
                        </a:lnSpc>
                        <a:spcBef>
                          <a:spcPts val="0"/>
                        </a:spcBef>
                        <a:spcAft>
                          <a:spcPts val="0"/>
                        </a:spcAft>
                      </a:pPr>
                      <a:r>
                        <a:rPr lang="en-US" sz="2600" b="0" dirty="0">
                          <a:solidFill>
                            <a:schemeClr val="tx1"/>
                          </a:solidFill>
                          <a:effectLst/>
                          <a:latin typeface="Times New Roman" panose="02020603050405020304" pitchFamily="18" charset="0"/>
                          <a:cs typeface="Times New Roman" panose="02020603050405020304" pitchFamily="18" charset="0"/>
                        </a:rPr>
                        <a:t>1) </a:t>
                      </a:r>
                      <a:r>
                        <a:rPr lang="en-US" sz="2600" b="0" dirty="0" err="1">
                          <a:solidFill>
                            <a:schemeClr val="tx1"/>
                          </a:solidFill>
                          <a:effectLst/>
                          <a:latin typeface="Times New Roman" panose="02020603050405020304" pitchFamily="18" charset="0"/>
                          <a:cs typeface="Times New Roman" panose="02020603050405020304" pitchFamily="18" charset="0"/>
                        </a:rPr>
                        <a:t>Đọc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Tiểu</a:t>
                      </a:r>
                      <a:r>
                        <a:rPr lang="en-US" sz="2600" b="0" dirty="0">
                          <a:solidFill>
                            <a:schemeClr val="tx1"/>
                          </a:solidFill>
                          <a:effectLst/>
                          <a:latin typeface="Times New Roman" panose="02020603050405020304" pitchFamily="18" charset="0"/>
                          <a:cs typeface="Times New Roman" panose="02020603050405020304" pitchFamily="18" charset="0"/>
                        </a:rPr>
                        <a:t> Thanh </a:t>
                      </a:r>
                      <a:r>
                        <a:rPr lang="en-US" sz="2600" b="0" dirty="0" err="1">
                          <a:solidFill>
                            <a:schemeClr val="tx1"/>
                          </a:solidFill>
                          <a:effectLst/>
                          <a:latin typeface="Times New Roman" panose="02020603050405020304" pitchFamily="18" charset="0"/>
                          <a:cs typeface="Times New Roman" panose="02020603050405020304" pitchFamily="18" charset="0"/>
                        </a:rPr>
                        <a:t>kí</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là</a:t>
                      </a:r>
                      <a:r>
                        <a:rPr lang="en-US" sz="2600" b="0" dirty="0">
                          <a:solidFill>
                            <a:schemeClr val="tx1"/>
                          </a:solidFill>
                          <a:effectLst/>
                          <a:latin typeface="Times New Roman" panose="02020603050405020304" pitchFamily="18" charset="0"/>
                          <a:cs typeface="Times New Roman" panose="02020603050405020304" pitchFamily="18" charset="0"/>
                        </a:rPr>
                        <a:t> ….</a:t>
                      </a:r>
                      <a:endPar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600" b="0">
                          <a:solidFill>
                            <a:schemeClr val="tx1"/>
                          </a:solidFill>
                          <a:effectLst/>
                          <a:latin typeface="Times New Roman" panose="02020603050405020304" pitchFamily="18" charset="0"/>
                          <a:cs typeface="Times New Roman" panose="02020603050405020304" pitchFamily="18" charset="0"/>
                        </a:rPr>
                        <a:t>a) </a:t>
                      </a:r>
                      <a:r>
                        <a:rPr lang="vi-VN" sz="2600" b="0">
                          <a:solidFill>
                            <a:schemeClr val="tx1"/>
                          </a:solidFill>
                          <a:effectLst/>
                          <a:latin typeface="Times New Roman" panose="02020603050405020304" pitchFamily="18" charset="0"/>
                          <a:cs typeface="Times New Roman" panose="02020603050405020304" pitchFamily="18" charset="0"/>
                        </a:rPr>
                        <a:t>Hai câu luận</a:t>
                      </a:r>
                      <a:endParaRPr lang="en-US" sz="2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56078236"/>
                  </a:ext>
                </a:extLst>
              </a:tr>
              <a:tr h="1188411">
                <a:tc>
                  <a:txBody>
                    <a:bodyPr/>
                    <a:lstStyle/>
                    <a:p>
                      <a:pPr marL="0" marR="0" algn="just">
                        <a:lnSpc>
                          <a:spcPct val="100000"/>
                        </a:lnSpc>
                        <a:spcBef>
                          <a:spcPts val="0"/>
                        </a:spcBef>
                        <a:spcAft>
                          <a:spcPts val="0"/>
                        </a:spcAft>
                      </a:pPr>
                      <a:r>
                        <a:rPr lang="en-US" sz="2600" b="0" dirty="0">
                          <a:solidFill>
                            <a:schemeClr val="tx1"/>
                          </a:solidFill>
                          <a:effectLst/>
                          <a:latin typeface="Times New Roman" panose="02020603050405020304" pitchFamily="18" charset="0"/>
                          <a:cs typeface="Times New Roman" panose="02020603050405020304" pitchFamily="18" charset="0"/>
                        </a:rPr>
                        <a:t>2) </a:t>
                      </a:r>
                      <a:r>
                        <a:rPr lang="en-US" sz="2600" b="0" dirty="0" err="1">
                          <a:solidFill>
                            <a:schemeClr val="tx1"/>
                          </a:solidFill>
                          <a:effectLst/>
                          <a:latin typeface="Times New Roman" panose="02020603050405020304" pitchFamily="18" charset="0"/>
                          <a:cs typeface="Times New Roman" panose="02020603050405020304" pitchFamily="18" charset="0"/>
                        </a:rPr>
                        <a:t>Tình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cảm</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xót</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thương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cho</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số</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phận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người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tài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hoa</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bạc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mệnh</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Nguyễn</a:t>
                      </a:r>
                      <a:r>
                        <a:rPr lang="en-US" sz="2600" b="0" dirty="0">
                          <a:solidFill>
                            <a:schemeClr val="tx1"/>
                          </a:solidFill>
                          <a:effectLst/>
                          <a:latin typeface="Times New Roman" panose="02020603050405020304" pitchFamily="18" charset="0"/>
                          <a:cs typeface="Times New Roman" panose="02020603050405020304" pitchFamily="18" charset="0"/>
                        </a:rPr>
                        <a:t> Du </a:t>
                      </a:r>
                      <a:r>
                        <a:rPr lang="en-US" sz="2600" b="0" dirty="0" err="1">
                          <a:solidFill>
                            <a:schemeClr val="tx1"/>
                          </a:solidFill>
                          <a:effectLst/>
                          <a:latin typeface="Times New Roman" panose="02020603050405020304" pitchFamily="18" charset="0"/>
                          <a:cs typeface="Times New Roman" panose="02020603050405020304" pitchFamily="18" charset="0"/>
                        </a:rPr>
                        <a:t>được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thể</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hiện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rõ</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nhất</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trong</a:t>
                      </a:r>
                      <a:r>
                        <a:rPr lang="en-US" sz="2600" b="0" dirty="0">
                          <a:solidFill>
                            <a:schemeClr val="tx1"/>
                          </a:solidFill>
                          <a:effectLst/>
                          <a:latin typeface="Times New Roman" panose="02020603050405020304" pitchFamily="18" charset="0"/>
                          <a:cs typeface="Times New Roman" panose="02020603050405020304" pitchFamily="18" charset="0"/>
                        </a:rPr>
                        <a:t> 2 </a:t>
                      </a:r>
                      <a:r>
                        <a:rPr lang="en-US" sz="2600" b="0" dirty="0" err="1">
                          <a:solidFill>
                            <a:schemeClr val="tx1"/>
                          </a:solidFill>
                          <a:effectLst/>
                          <a:latin typeface="Times New Roman" panose="02020603050405020304" pitchFamily="18" charset="0"/>
                          <a:cs typeface="Times New Roman" panose="02020603050405020304" pitchFamily="18" charset="0"/>
                        </a:rPr>
                        <a:t>câu</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thơ</a:t>
                      </a:r>
                      <a:r>
                        <a:rPr lang="en-US" sz="2600" b="0" dirty="0">
                          <a:solidFill>
                            <a:schemeClr val="tx1"/>
                          </a:solidFill>
                          <a:effectLst/>
                          <a:latin typeface="Times New Roman" panose="02020603050405020304" pitchFamily="18" charset="0"/>
                          <a:cs typeface="Times New Roman" panose="02020603050405020304" pitchFamily="18" charset="0"/>
                        </a:rPr>
                        <a:t>….</a:t>
                      </a:r>
                      <a:endPar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600" b="0" dirty="0">
                          <a:solidFill>
                            <a:schemeClr val="tx1"/>
                          </a:solidFill>
                          <a:effectLst/>
                          <a:latin typeface="Times New Roman" panose="02020603050405020304" pitchFamily="18" charset="0"/>
                          <a:cs typeface="Times New Roman" panose="02020603050405020304" pitchFamily="18" charset="0"/>
                        </a:rPr>
                        <a:t>b) Hai </a:t>
                      </a:r>
                      <a:r>
                        <a:rPr lang="en-US" sz="2600" b="0" dirty="0" err="1">
                          <a:solidFill>
                            <a:schemeClr val="tx1"/>
                          </a:solidFill>
                          <a:effectLst/>
                          <a:latin typeface="Times New Roman" panose="02020603050405020304" pitchFamily="18" charset="0"/>
                          <a:cs typeface="Times New Roman" panose="02020603050405020304" pitchFamily="18" charset="0"/>
                        </a:rPr>
                        <a:t>câu</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kết</a:t>
                      </a:r>
                      <a:endParaRPr lang="en-US" sz="2600" b="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vi-VN" sz="2600" b="0" dirty="0">
                          <a:solidFill>
                            <a:schemeClr val="tx1"/>
                          </a:solidFill>
                          <a:effectLst/>
                          <a:latin typeface="Times New Roman" panose="02020603050405020304" pitchFamily="18" charset="0"/>
                          <a:cs typeface="Times New Roman" panose="02020603050405020304" pitchFamily="18" charset="0"/>
                        </a:rPr>
                        <a:t> </a:t>
                      </a:r>
                      <a:endPar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86452908"/>
                  </a:ext>
                </a:extLst>
              </a:tr>
              <a:tr h="1188411">
                <a:tc>
                  <a:txBody>
                    <a:bodyPr/>
                    <a:lstStyle/>
                    <a:p>
                      <a:pPr marL="0" marR="0" algn="just">
                        <a:lnSpc>
                          <a:spcPct val="100000"/>
                        </a:lnSpc>
                        <a:spcBef>
                          <a:spcPts val="0"/>
                        </a:spcBef>
                        <a:spcAft>
                          <a:spcPts val="0"/>
                        </a:spcAft>
                      </a:pPr>
                      <a:r>
                        <a:rPr lang="en-US" sz="2600" b="0">
                          <a:solidFill>
                            <a:schemeClr val="tx1"/>
                          </a:solidFill>
                          <a:effectLst/>
                          <a:latin typeface="Times New Roman" panose="02020603050405020304" pitchFamily="18" charset="0"/>
                          <a:cs typeface="Times New Roman" panose="02020603050405020304" pitchFamily="18" charset="0"/>
                        </a:rPr>
                        <a:t>3) Hai câu thơ thể hiện khát khao đồng cảm của Nguyễn Du, mong tìm tiếng nói tri âm nơi hậu thế là….</a:t>
                      </a:r>
                      <a:endParaRPr lang="en-US" sz="2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600" b="0" dirty="0">
                          <a:solidFill>
                            <a:schemeClr val="tx1"/>
                          </a:solidFill>
                          <a:effectLst/>
                          <a:latin typeface="Times New Roman" panose="02020603050405020304" pitchFamily="18" charset="0"/>
                          <a:cs typeface="Times New Roman" panose="02020603050405020304" pitchFamily="18" charset="0"/>
                        </a:rPr>
                        <a:t>c) </a:t>
                      </a:r>
                      <a:r>
                        <a:rPr lang="en-US" sz="2600" b="0" dirty="0" err="1">
                          <a:solidFill>
                            <a:schemeClr val="tx1"/>
                          </a:solidFill>
                          <a:effectLst/>
                          <a:latin typeface="Times New Roman" panose="02020603050405020304" pitchFamily="18" charset="0"/>
                          <a:cs typeface="Times New Roman" panose="02020603050405020304" pitchFamily="18" charset="0"/>
                        </a:rPr>
                        <a:t>Tiếng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khóc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cho</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những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người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tài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hoa</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bạc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mệnh</a:t>
                      </a:r>
                      <a:r>
                        <a:rPr lang="en-US" sz="2600" b="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vi-VN" sz="2600" b="0" dirty="0">
                          <a:solidFill>
                            <a:schemeClr val="tx1"/>
                          </a:solidFill>
                          <a:effectLst/>
                          <a:latin typeface="Times New Roman" panose="02020603050405020304" pitchFamily="18" charset="0"/>
                          <a:cs typeface="Times New Roman" panose="02020603050405020304" pitchFamily="18" charset="0"/>
                        </a:rPr>
                        <a:t> </a:t>
                      </a:r>
                      <a:endPar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35719440"/>
                  </a:ext>
                </a:extLst>
              </a:tr>
              <a:tr h="1188411">
                <a:tc>
                  <a:txBody>
                    <a:bodyPr/>
                    <a:lstStyle/>
                    <a:p>
                      <a:pPr marL="0" marR="0" algn="just">
                        <a:lnSpc>
                          <a:spcPct val="100000"/>
                        </a:lnSpc>
                        <a:spcBef>
                          <a:spcPts val="0"/>
                        </a:spcBef>
                        <a:spcAft>
                          <a:spcPts val="0"/>
                        </a:spcAft>
                      </a:pPr>
                      <a:r>
                        <a:rPr lang="en-US" sz="2600" b="0">
                          <a:solidFill>
                            <a:schemeClr val="tx1"/>
                          </a:solidFill>
                          <a:effectLst/>
                          <a:latin typeface="Times New Roman" panose="02020603050405020304" pitchFamily="18" charset="0"/>
                          <a:cs typeface="Times New Roman" panose="02020603050405020304" pitchFamily="18" charset="0"/>
                        </a:rPr>
                        <a:t>4) Điều mới mẻ trong giá trị nhân đạo của bài thơ Đọc Tiểu Thanh kí là ….</a:t>
                      </a:r>
                      <a:endParaRPr lang="en-US" sz="2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600" b="0" dirty="0">
                          <a:solidFill>
                            <a:schemeClr val="tx1"/>
                          </a:solidFill>
                          <a:effectLst/>
                          <a:latin typeface="Times New Roman" panose="02020603050405020304" pitchFamily="18" charset="0"/>
                          <a:cs typeface="Times New Roman" panose="02020603050405020304" pitchFamily="18" charset="0"/>
                        </a:rPr>
                        <a:t>d) </a:t>
                      </a:r>
                      <a:r>
                        <a:rPr lang="en-US" sz="2600" b="0" dirty="0" err="1">
                          <a:solidFill>
                            <a:schemeClr val="tx1"/>
                          </a:solidFill>
                          <a:effectLst/>
                          <a:latin typeface="Times New Roman" panose="02020603050405020304" pitchFamily="18" charset="0"/>
                          <a:cs typeface="Times New Roman" panose="02020603050405020304" pitchFamily="18" charset="0"/>
                        </a:rPr>
                        <a:t>Quyền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sống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của</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người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nghệ</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sĩ</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những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người</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cống</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hiến</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cho</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cuộc</a:t>
                      </a:r>
                      <a:r>
                        <a:rPr lang="en-US" sz="2600" b="0" dirty="0">
                          <a:solidFill>
                            <a:schemeClr val="tx1"/>
                          </a:solidFill>
                          <a:effectLst/>
                          <a:latin typeface="Times New Roman" panose="02020603050405020304" pitchFamily="18" charset="0"/>
                          <a:cs typeface="Times New Roman" panose="02020603050405020304" pitchFamily="18" charset="0"/>
                        </a:rPr>
                        <a:t> </a:t>
                      </a:r>
                      <a:r>
                        <a:rPr lang="en-US" sz="2600" b="0" dirty="0" err="1">
                          <a:solidFill>
                            <a:schemeClr val="tx1"/>
                          </a:solidFill>
                          <a:effectLst/>
                          <a:latin typeface="Times New Roman" panose="02020603050405020304" pitchFamily="18" charset="0"/>
                          <a:cs typeface="Times New Roman" panose="02020603050405020304" pitchFamily="18" charset="0"/>
                        </a:rPr>
                        <a:t>đời</a:t>
                      </a:r>
                      <a:r>
                        <a:rPr lang="en-US" sz="2600" b="0" dirty="0">
                          <a:solidFill>
                            <a:schemeClr val="tx1"/>
                          </a:solidFill>
                          <a:effectLst/>
                          <a:latin typeface="Times New Roman" panose="02020603050405020304" pitchFamily="18" charset="0"/>
                          <a:cs typeface="Times New Roman" panose="02020603050405020304" pitchFamily="18" charset="0"/>
                        </a:rPr>
                        <a:t>.</a:t>
                      </a: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67383894"/>
                  </a:ext>
                </a:extLst>
              </a:tr>
            </a:tbl>
          </a:graphicData>
        </a:graphic>
      </p:graphicFrame>
      <p:sp>
        <p:nvSpPr>
          <p:cNvPr id="15" name="Hộp Văn bản 14">
            <a:extLst>
              <a:ext uri="{FF2B5EF4-FFF2-40B4-BE49-F238E27FC236}">
                <a16:creationId xmlns:a16="http://schemas.microsoft.com/office/drawing/2014/main" xmlns="" id="{4C32CD77-88D1-9275-F95C-427FDDCC9223}"/>
              </a:ext>
            </a:extLst>
          </p:cNvPr>
          <p:cNvSpPr txBox="1"/>
          <p:nvPr/>
        </p:nvSpPr>
        <p:spPr>
          <a:xfrm>
            <a:off x="1056752" y="619857"/>
            <a:ext cx="6098422" cy="607089"/>
          </a:xfrm>
          <a:prstGeom prst="rect">
            <a:avLst/>
          </a:prstGeom>
          <a:noFill/>
        </p:spPr>
        <p:txBody>
          <a:bodyPr wrap="square">
            <a:spAutoFit/>
          </a:bodyPr>
          <a:lstStyle/>
          <a:p>
            <a:pPr algn="just">
              <a:lnSpc>
                <a:spcPct val="130000"/>
              </a:lnSpc>
            </a:pPr>
            <a:r>
              <a:rPr lang="en-US" sz="2799"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799"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799"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799"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799"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Ghép</a:t>
            </a:r>
            <a:r>
              <a:rPr lang="en-US" sz="2799"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799"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nhanh</a:t>
            </a:r>
            <a:endParaRPr lang="en-US" sz="2399"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图片 1">
            <a:extLst>
              <a:ext uri="{FF2B5EF4-FFF2-40B4-BE49-F238E27FC236}">
                <a16:creationId xmlns:a16="http://schemas.microsoft.com/office/drawing/2014/main" xmlns="" id="{0353A3D2-F666-D088-4B47-EAB2FF00BEC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67064" y="4427468"/>
            <a:ext cx="2076842" cy="2559827"/>
          </a:xfrm>
          <a:prstGeom prst="rect">
            <a:avLst/>
          </a:prstGeom>
          <a:effectLst>
            <a:outerShdw blurRad="76200" dir="13500000" sy="23000" kx="1200000" algn="br" rotWithShape="0">
              <a:prstClr val="black">
                <a:alpha val="20000"/>
              </a:prstClr>
            </a:outerShdw>
          </a:effectLst>
        </p:spPr>
      </p:pic>
      <p:sp>
        <p:nvSpPr>
          <p:cNvPr id="6" name="Hộp Văn bản 5">
            <a:extLst>
              <a:ext uri="{FF2B5EF4-FFF2-40B4-BE49-F238E27FC236}">
                <a16:creationId xmlns:a16="http://schemas.microsoft.com/office/drawing/2014/main" xmlns="" id="{91A25837-CE4A-7100-6371-7541311826A4}"/>
              </a:ext>
            </a:extLst>
          </p:cNvPr>
          <p:cNvSpPr txBox="1"/>
          <p:nvPr/>
        </p:nvSpPr>
        <p:spPr>
          <a:xfrm>
            <a:off x="1142832" y="1261935"/>
            <a:ext cx="10042827" cy="523084"/>
          </a:xfrm>
          <a:prstGeom prst="rect">
            <a:avLst/>
          </a:prstGeom>
          <a:noFill/>
        </p:spPr>
        <p:txBody>
          <a:bodyPr wrap="square">
            <a:spAutoFit/>
          </a:bodyPr>
          <a:lstStyle/>
          <a:p>
            <a:pPr algn="just"/>
            <a:r>
              <a:rPr lang="vi-VN" sz="2799" b="1" dirty="0">
                <a:solidFill>
                  <a:srgbClr val="0D0D0D"/>
                </a:solidFill>
                <a:latin typeface="+mj-lt"/>
                <a:ea typeface="Times New Roman" panose="02020603050405020304" pitchFamily="18" charset="0"/>
              </a:rPr>
              <a:t>Đọc câu hỏi ở phần A và chọn câu trả lời đúng ở phần B</a:t>
            </a:r>
            <a:r>
              <a:rPr lang="en-US" sz="2799" b="1" dirty="0">
                <a:solidFill>
                  <a:srgbClr val="0D0D0D"/>
                </a:solidFill>
                <a:latin typeface="+mj-lt"/>
                <a:ea typeface="Times New Roman" panose="02020603050405020304" pitchFamily="18" charset="0"/>
              </a:rPr>
              <a:t>:</a:t>
            </a:r>
            <a:endParaRPr lang="en-US" sz="2399" dirty="0">
              <a:latin typeface="+mj-lt"/>
              <a:ea typeface="Times New Roman" panose="02020603050405020304" pitchFamily="18" charset="0"/>
            </a:endParaRPr>
          </a:p>
        </p:txBody>
      </p:sp>
      <p:sp>
        <p:nvSpPr>
          <p:cNvPr id="10" name="Hộp Văn bản 9">
            <a:extLst>
              <a:ext uri="{FF2B5EF4-FFF2-40B4-BE49-F238E27FC236}">
                <a16:creationId xmlns:a16="http://schemas.microsoft.com/office/drawing/2014/main" xmlns="" id="{1F43AE1B-5B49-6F50-2F8C-305763B037AE}"/>
              </a:ext>
            </a:extLst>
          </p:cNvPr>
          <p:cNvSpPr txBox="1"/>
          <p:nvPr/>
        </p:nvSpPr>
        <p:spPr>
          <a:xfrm>
            <a:off x="3706013" y="6250094"/>
            <a:ext cx="6686577" cy="594047"/>
          </a:xfrm>
          <a:prstGeom prst="rect">
            <a:avLst/>
          </a:prstGeom>
          <a:noFill/>
        </p:spPr>
        <p:txBody>
          <a:bodyPr wrap="square">
            <a:spAutoFit/>
          </a:bodyPr>
          <a:lstStyle/>
          <a:p>
            <a:pPr algn="just">
              <a:lnSpc>
                <a:spcPct val="130000"/>
              </a:lnSpc>
            </a:pPr>
            <a:r>
              <a:rPr lang="en-US" sz="2799" b="1" dirty="0" err="1">
                <a:latin typeface="Times New Roman" panose="02020603050405020304" pitchFamily="18" charset="0"/>
                <a:ea typeface="Calibri" panose="020F0502020204030204" pitchFamily="34" charset="0"/>
                <a:cs typeface="Times New Roman" panose="02020603050405020304" pitchFamily="18" charset="0"/>
              </a:rPr>
              <a:t>Đáp</a:t>
            </a:r>
            <a:r>
              <a:rPr lang="en-US" sz="2799" b="1" dirty="0">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latin typeface="Times New Roman" panose="02020603050405020304" pitchFamily="18" charset="0"/>
                <a:ea typeface="Calibri" panose="020F0502020204030204" pitchFamily="34" charset="0"/>
                <a:cs typeface="Times New Roman" panose="02020603050405020304" pitchFamily="18" charset="0"/>
              </a:rPr>
              <a:t>án</a:t>
            </a:r>
            <a:r>
              <a:rPr lang="en-US" sz="2799" b="1" dirty="0">
                <a:latin typeface="Times New Roman" panose="02020603050405020304" pitchFamily="18" charset="0"/>
                <a:ea typeface="Calibri" panose="020F0502020204030204" pitchFamily="34" charset="0"/>
                <a:cs typeface="Times New Roman" panose="02020603050405020304" pitchFamily="18" charset="0"/>
              </a:rPr>
              <a:t>: 1-c; 2-a; 3-b; 4-d</a:t>
            </a:r>
          </a:p>
        </p:txBody>
      </p:sp>
    </p:spTree>
    <p:extLst>
      <p:ext uri="{BB962C8B-B14F-4D97-AF65-F5344CB8AC3E}">
        <p14:creationId xmlns:p14="http://schemas.microsoft.com/office/powerpoint/2010/main" val="19668314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7" y="893"/>
            <a:ext cx="12188826" cy="6856215"/>
          </a:xfrm>
          <a:prstGeom prst="rect">
            <a:avLst/>
          </a:prstGeom>
        </p:spPr>
      </p:pic>
      <p:sp>
        <p:nvSpPr>
          <p:cNvPr id="11" name="椭圆 10"/>
          <p:cNvSpPr/>
          <p:nvPr/>
        </p:nvSpPr>
        <p:spPr>
          <a:xfrm>
            <a:off x="2251441" y="1321349"/>
            <a:ext cx="4276246" cy="4276246"/>
          </a:xfrm>
          <a:prstGeom prst="ellipse">
            <a:avLst/>
          </a:prstGeom>
          <a:solidFill>
            <a:schemeClr val="bg1"/>
          </a:solidFill>
          <a:ln>
            <a:noFill/>
          </a:ln>
          <a:effectLst>
            <a:outerShdw blurRad="508000" dist="101600" dir="2700000" sx="102000" sy="10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75000"/>
                  <a:lumOff val="25000"/>
                </a:schemeClr>
              </a:solidFill>
              <a:latin typeface="字魂176号-创粗圆" panose="00000500000000000000" pitchFamily="2" charset="-122"/>
              <a:ea typeface="字魂176号-创粗圆" panose="00000500000000000000" pitchFamily="2" charset="-122"/>
              <a:cs typeface="Arial" panose="020B0604020202020204" pitchFamily="34" charset="0"/>
            </a:endParaRPr>
          </a:p>
        </p:txBody>
      </p:sp>
      <p:sp>
        <p:nvSpPr>
          <p:cNvPr id="12" name="椭圆 11"/>
          <p:cNvSpPr/>
          <p:nvPr/>
        </p:nvSpPr>
        <p:spPr>
          <a:xfrm>
            <a:off x="2500296" y="1570204"/>
            <a:ext cx="3778536" cy="3778536"/>
          </a:xfrm>
          <a:prstGeom prst="ellipse">
            <a:avLst/>
          </a:prstGeom>
          <a:noFill/>
          <a:ln w="19050">
            <a:solidFill>
              <a:srgbClr val="2EA678"/>
            </a:solidFill>
          </a:ln>
          <a:effectLst>
            <a:outerShdw blurRad="508000" dist="101600" dir="2700000" sx="102000" sy="10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75000"/>
                  <a:lumOff val="25000"/>
                </a:schemeClr>
              </a:solidFill>
              <a:latin typeface="字魂176号-创粗圆" panose="00000500000000000000" pitchFamily="2" charset="-122"/>
              <a:ea typeface="字魂176号-创粗圆" panose="00000500000000000000" pitchFamily="2" charset="-122"/>
              <a:cs typeface="Arial" panose="020B0604020202020204" pitchFamily="34" charset="0"/>
            </a:endParaRPr>
          </a:p>
        </p:txBody>
      </p:sp>
      <p:pic>
        <p:nvPicPr>
          <p:cNvPr id="24" name="图片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229084">
            <a:off x="5493327" y="5396987"/>
            <a:ext cx="1178253" cy="1178253"/>
          </a:xfrm>
          <a:prstGeom prst="rect">
            <a:avLst/>
          </a:prstGeom>
        </p:spPr>
      </p:pic>
      <p:sp>
        <p:nvSpPr>
          <p:cNvPr id="14" name="TextBox 40"/>
          <p:cNvSpPr txBox="1"/>
          <p:nvPr/>
        </p:nvSpPr>
        <p:spPr>
          <a:xfrm>
            <a:off x="2319671" y="2347660"/>
            <a:ext cx="4208016" cy="2015936"/>
          </a:xfrm>
          <a:prstGeom prst="rect">
            <a:avLst/>
          </a:prstGeom>
          <a:noFill/>
        </p:spPr>
        <p:txBody>
          <a:bodyPr wrap="square" rtlCol="0">
            <a:spAutoFit/>
          </a:bodyPr>
          <a:lstStyle/>
          <a:p>
            <a:pPr algn="ctr">
              <a:lnSpc>
                <a:spcPts val="7498"/>
              </a:lnSpc>
            </a:pPr>
            <a:r>
              <a:rPr lang="en-US" altLang="zh-CN" sz="6598" b="1" dirty="0">
                <a:latin typeface="Times New Roman" panose="02020603050405020304" pitchFamily="18" charset="0"/>
                <a:ea typeface="黑体" panose="02010609060101010101" pitchFamily="49" charset="-122"/>
                <a:cs typeface="Times New Roman" panose="02020603050405020304" pitchFamily="18" charset="0"/>
              </a:rPr>
              <a:t>VẬN DỤNG</a:t>
            </a:r>
            <a:endParaRPr lang="zh-CN" altLang="en-US" sz="6598" b="1"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250" fill="hold"/>
                                        <p:tgtEl>
                                          <p:spTgt spid="11"/>
                                        </p:tgtEl>
                                        <p:attrNameLst>
                                          <p:attrName>ppt_w</p:attrName>
                                        </p:attrNameLst>
                                      </p:cBhvr>
                                      <p:tavLst>
                                        <p:tav tm="0">
                                          <p:val>
                                            <p:fltVal val="0"/>
                                          </p:val>
                                        </p:tav>
                                        <p:tav tm="100000">
                                          <p:val>
                                            <p:strVal val="#ppt_w"/>
                                          </p:val>
                                        </p:tav>
                                      </p:tavLst>
                                    </p:anim>
                                    <p:anim calcmode="lin" valueType="num">
                                      <p:cBhvr>
                                        <p:cTn id="14" dur="1250" fill="hold"/>
                                        <p:tgtEl>
                                          <p:spTgt spid="11"/>
                                        </p:tgtEl>
                                        <p:attrNameLst>
                                          <p:attrName>ppt_h</p:attrName>
                                        </p:attrNameLst>
                                      </p:cBhvr>
                                      <p:tavLst>
                                        <p:tav tm="0">
                                          <p:val>
                                            <p:fltVal val="0"/>
                                          </p:val>
                                        </p:tav>
                                        <p:tav tm="100000">
                                          <p:val>
                                            <p:strVal val="#ppt_h"/>
                                          </p:val>
                                        </p:tav>
                                      </p:tavLst>
                                    </p:anim>
                                    <p:animEffect transition="in" filter="fade">
                                      <p:cBhvr>
                                        <p:cTn id="15" dur="1250"/>
                                        <p:tgtEl>
                                          <p:spTgt spid="11"/>
                                        </p:tgtEl>
                                      </p:cBhvr>
                                    </p:animEffect>
                                  </p:childTnLst>
                                </p:cTn>
                              </p:par>
                              <p:par>
                                <p:cTn id="16" presetID="53" presetClass="entr" presetSubtype="0" fill="hold" grpId="0" nodeType="withEffect">
                                  <p:stCondLst>
                                    <p:cond delay="25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250" fill="hold"/>
                                        <p:tgtEl>
                                          <p:spTgt spid="12"/>
                                        </p:tgtEl>
                                        <p:attrNameLst>
                                          <p:attrName>ppt_w</p:attrName>
                                        </p:attrNameLst>
                                      </p:cBhvr>
                                      <p:tavLst>
                                        <p:tav tm="0">
                                          <p:val>
                                            <p:fltVal val="0"/>
                                          </p:val>
                                        </p:tav>
                                        <p:tav tm="100000">
                                          <p:val>
                                            <p:strVal val="#ppt_w"/>
                                          </p:val>
                                        </p:tav>
                                      </p:tavLst>
                                    </p:anim>
                                    <p:anim calcmode="lin" valueType="num">
                                      <p:cBhvr>
                                        <p:cTn id="19" dur="1250" fill="hold"/>
                                        <p:tgtEl>
                                          <p:spTgt spid="12"/>
                                        </p:tgtEl>
                                        <p:attrNameLst>
                                          <p:attrName>ppt_h</p:attrName>
                                        </p:attrNameLst>
                                      </p:cBhvr>
                                      <p:tavLst>
                                        <p:tav tm="0">
                                          <p:val>
                                            <p:fltVal val="0"/>
                                          </p:val>
                                        </p:tav>
                                        <p:tav tm="100000">
                                          <p:val>
                                            <p:strVal val="#ppt_h"/>
                                          </p:val>
                                        </p:tav>
                                      </p:tavLst>
                                    </p:anim>
                                    <p:animEffect transition="in" filter="fade">
                                      <p:cBhvr>
                                        <p:cTn id="20" dur="1250"/>
                                        <p:tgtEl>
                                          <p:spTgt spid="12"/>
                                        </p:tgtEl>
                                      </p:cBhvr>
                                    </p:animEffect>
                                  </p:childTnLst>
                                </p:cTn>
                              </p:par>
                            </p:childTnLst>
                          </p:cTn>
                        </p:par>
                        <p:par>
                          <p:cTn id="21" fill="hold" nodeType="afterGroup">
                            <p:stCondLst>
                              <p:cond delay="2500"/>
                            </p:stCondLst>
                            <p:childTnLst>
                              <p:par>
                                <p:cTn id="22" presetID="42"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4"/>
                                        </p:tgtEl>
                                        <p:attrNameLst>
                                          <p:attrName>ppt_y</p:attrName>
                                        </p:attrNameLst>
                                      </p:cBhvr>
                                      <p:tavLst>
                                        <p:tav tm="0">
                                          <p:val>
                                            <p:strVal val="#ppt_y"/>
                                          </p:val>
                                        </p:tav>
                                        <p:tav tm="100000">
                                          <p:val>
                                            <p:strVal val="#ppt_y"/>
                                          </p:val>
                                        </p:tav>
                                      </p:tavLst>
                                    </p:anim>
                                    <p:anim calcmode="lin" valueType="num">
                                      <p:cBhvr>
                                        <p:cTn id="3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578970" y="549390"/>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xmlns="" id="{A0B9652C-0326-E9B3-327E-DE57FCA3DA6A}"/>
              </a:ext>
            </a:extLst>
          </p:cNvPr>
          <p:cNvSpPr txBox="1"/>
          <p:nvPr/>
        </p:nvSpPr>
        <p:spPr>
          <a:xfrm>
            <a:off x="1175966" y="1528623"/>
            <a:ext cx="10062721" cy="4830834"/>
          </a:xfrm>
          <a:prstGeom prst="rect">
            <a:avLst/>
          </a:prstGeom>
          <a:noFill/>
        </p:spPr>
        <p:txBody>
          <a:bodyPr wrap="square">
            <a:spAutoFit/>
          </a:bodyPr>
          <a:lstStyle/>
          <a:p>
            <a:pPr algn="just"/>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a:t>
            </a:r>
            <a:r>
              <a:rPr lang="de-DE"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Em có suy nghĩ gì về số phận những người phụ nữ nhan sắc và tài hoa trong xã hội ngày nay?</a:t>
            </a:r>
            <a:endParaRPr lang="en-US" sz="2799"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2799"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2</a:t>
            </a:r>
            <a:r>
              <a:rPr lang="de-DE"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Nếu được gặp Nguyễn Du, em sẽ nói gì với nhà thơ về điều mà ông trăn trở trong hai câu kết của bài thơ em vừa học?</a:t>
            </a:r>
            <a:endParaRPr lang="en-US" sz="2799"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de-DE" sz="2799"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3.</a:t>
            </a:r>
            <a:r>
              <a:rPr lang="de-DE"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Cảm nhận thái độ và tấm lòng của nhà thơ Nguyễn Du dành cho đại thi hào Nguyễn Du qua đoạn thơ sau:</a:t>
            </a:r>
            <a:endParaRPr lang="en-US" sz="2799"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“Tiếng thơ ai động đất trời</a:t>
            </a:r>
            <a:endParaRPr lang="en-US" sz="2799"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Nghe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non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vọng</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lời</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ngàn</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a:t>
            </a:r>
            <a:endParaRPr lang="en-US" sz="2799"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nhớ</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Du</a:t>
            </a:r>
            <a:endParaRPr lang="en-US" sz="2799"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mẹ</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ru</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ngày</a:t>
            </a:r>
            <a:r>
              <a:rPr lang="en-US" sz="2799"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799"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799"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Kính</a:t>
            </a:r>
            <a:r>
              <a:rPr lang="en-US" sz="2799"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gửi</a:t>
            </a:r>
            <a:r>
              <a:rPr lang="en-US" sz="2799"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cụ</a:t>
            </a:r>
            <a:r>
              <a:rPr lang="en-US" sz="2799"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799"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Du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Tố</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Hữu-1965</a:t>
            </a:r>
            <a:r>
              <a:rPr lang="en-US" sz="2799" b="1"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799"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4">
            <a:extLst>
              <a:ext uri="{FF2B5EF4-FFF2-40B4-BE49-F238E27FC236}">
                <a16:creationId xmlns:a16="http://schemas.microsoft.com/office/drawing/2014/main" xmlns="" id="{23A7E2B7-F260-91F3-229F-4F10CBF0ABF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80839" y="4076903"/>
            <a:ext cx="2526651" cy="2238739"/>
          </a:xfrm>
          <a:prstGeom prst="rect">
            <a:avLst/>
          </a:prstGeom>
        </p:spPr>
      </p:pic>
      <p:sp>
        <p:nvSpPr>
          <p:cNvPr id="6" name="Hộp Văn bản 5">
            <a:extLst>
              <a:ext uri="{FF2B5EF4-FFF2-40B4-BE49-F238E27FC236}">
                <a16:creationId xmlns:a16="http://schemas.microsoft.com/office/drawing/2014/main" xmlns="" id="{51C12102-CA32-CD29-3C04-60156F53696C}"/>
              </a:ext>
            </a:extLst>
          </p:cNvPr>
          <p:cNvSpPr txBox="1"/>
          <p:nvPr/>
        </p:nvSpPr>
        <p:spPr>
          <a:xfrm>
            <a:off x="660400" y="560699"/>
            <a:ext cx="10858500" cy="953859"/>
          </a:xfrm>
          <a:prstGeom prst="rect">
            <a:avLst/>
          </a:prstGeom>
          <a:noFill/>
        </p:spPr>
        <p:txBody>
          <a:bodyPr wrap="square">
            <a:spAutoFit/>
          </a:bodyPr>
          <a:lstStyle/>
          <a:p>
            <a:pPr algn="just"/>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399"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2532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648802" y="549390"/>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graphicFrame>
        <p:nvGraphicFramePr>
          <p:cNvPr id="5" name="Bảng 4">
            <a:extLst>
              <a:ext uri="{FF2B5EF4-FFF2-40B4-BE49-F238E27FC236}">
                <a16:creationId xmlns:a16="http://schemas.microsoft.com/office/drawing/2014/main" xmlns="" id="{9C1BF17B-024A-328A-1AE1-A77BC1142074}"/>
              </a:ext>
            </a:extLst>
          </p:cNvPr>
          <p:cNvGraphicFramePr>
            <a:graphicFrameLocks noGrp="1"/>
          </p:cNvGraphicFramePr>
          <p:nvPr>
            <p:extLst>
              <p:ext uri="{D42A27DB-BD31-4B8C-83A1-F6EECF244321}">
                <p14:modId xmlns:p14="http://schemas.microsoft.com/office/powerpoint/2010/main" val="618751552"/>
              </p:ext>
            </p:extLst>
          </p:nvPr>
        </p:nvGraphicFramePr>
        <p:xfrm>
          <a:off x="769945" y="1072474"/>
          <a:ext cx="10798388" cy="5120450"/>
        </p:xfrm>
        <a:graphic>
          <a:graphicData uri="http://schemas.openxmlformats.org/drawingml/2006/table">
            <a:tbl>
              <a:tblPr firstRow="1" firstCol="1" bandRow="1">
                <a:tableStyleId>{5C22544A-7EE6-4342-B048-85BDC9FD1C3A}</a:tableStyleId>
              </a:tblPr>
              <a:tblGrid>
                <a:gridCol w="791882">
                  <a:extLst>
                    <a:ext uri="{9D8B030D-6E8A-4147-A177-3AD203B41FA5}">
                      <a16:colId xmlns:a16="http://schemas.microsoft.com/office/drawing/2014/main" xmlns="" val="284392122"/>
                    </a:ext>
                  </a:extLst>
                </a:gridCol>
                <a:gridCol w="7632407">
                  <a:extLst>
                    <a:ext uri="{9D8B030D-6E8A-4147-A177-3AD203B41FA5}">
                      <a16:colId xmlns:a16="http://schemas.microsoft.com/office/drawing/2014/main" xmlns="" val="1289502080"/>
                    </a:ext>
                  </a:extLst>
                </a:gridCol>
                <a:gridCol w="863871">
                  <a:extLst>
                    <a:ext uri="{9D8B030D-6E8A-4147-A177-3AD203B41FA5}">
                      <a16:colId xmlns:a16="http://schemas.microsoft.com/office/drawing/2014/main" xmlns="" val="157140602"/>
                    </a:ext>
                  </a:extLst>
                </a:gridCol>
                <a:gridCol w="1510228">
                  <a:extLst>
                    <a:ext uri="{9D8B030D-6E8A-4147-A177-3AD203B41FA5}">
                      <a16:colId xmlns:a16="http://schemas.microsoft.com/office/drawing/2014/main" xmlns="" val="2176465701"/>
                    </a:ext>
                  </a:extLst>
                </a:gridCol>
              </a:tblGrid>
              <a:tr h="365665">
                <a:tc>
                  <a:txBody>
                    <a:bodyPr/>
                    <a:lstStyle/>
                    <a:p>
                      <a:pPr marL="0" marR="0" algn="ctr">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STT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a:txBody>
                    <a:bodyPr/>
                    <a:lstStyle/>
                    <a:p>
                      <a:pPr marL="0" marR="0" algn="ctr">
                        <a:lnSpc>
                          <a:spcPct val="100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a:txBody>
                    <a:bodyPr/>
                    <a:lstStyle/>
                    <a:p>
                      <a:pPr marL="0" marR="0" algn="ctr">
                        <a:lnSpc>
                          <a:spcPct val="100000"/>
                        </a:lnSpc>
                        <a:spcBef>
                          <a:spcPts val="0"/>
                        </a:spcBef>
                        <a:spcAft>
                          <a:spcPts val="0"/>
                        </a:spcAft>
                      </a:pPr>
                      <a:r>
                        <a:rPr lang="en-US" sz="2400">
                          <a:effectLst/>
                          <a:latin typeface="Times New Roman" panose="02020603050405020304" pitchFamily="18" charset="0"/>
                          <a:cs typeface="Times New Roman" panose="02020603050405020304" pitchFamily="18" charset="0"/>
                        </a:rPr>
                        <a:t>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a:txBody>
                    <a:bodyPr/>
                    <a:lstStyle/>
                    <a:p>
                      <a:pPr marL="0" marR="0" algn="ctr">
                        <a:lnSpc>
                          <a:spcPct val="100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Chưa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extLst>
                  <a:ext uri="{0D108BD9-81ED-4DB2-BD59-A6C34878D82A}">
                    <a16:rowId xmlns:a16="http://schemas.microsoft.com/office/drawing/2014/main" xmlns="" val="2191945021"/>
                  </a:ext>
                </a:extLst>
              </a:tr>
              <a:tr h="731330">
                <a:tc>
                  <a:txBody>
                    <a:bodyPr/>
                    <a:lstStyle/>
                    <a:p>
                      <a:pPr marL="0" marR="0" algn="ctr">
                        <a:lnSpc>
                          <a:spcPct val="100000"/>
                        </a:lnSpc>
                        <a:spcBef>
                          <a:spcPts val="0"/>
                        </a:spcBef>
                        <a:spcAft>
                          <a:spcPts val="0"/>
                        </a:spcAft>
                      </a:pPr>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a:txBody>
                    <a:bodyPr/>
                    <a:lstStyle/>
                    <a:p>
                      <a:pPr marL="0" marR="0" algn="just">
                        <a:lnSpc>
                          <a:spcPct val="100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khoảng</a:t>
                      </a:r>
                      <a:r>
                        <a:rPr lang="en-US" sz="2400" dirty="0">
                          <a:effectLst/>
                          <a:latin typeface="Times New Roman" panose="02020603050405020304" pitchFamily="18" charset="0"/>
                          <a:cs typeface="Times New Roman" panose="02020603050405020304" pitchFamily="18" charset="0"/>
                        </a:rPr>
                        <a:t> 10 – 12 </a:t>
                      </a:r>
                      <a:r>
                        <a:rPr lang="en-US" sz="2400" dirty="0" err="1">
                          <a:effectLst/>
                          <a:latin typeface="Times New Roman" panose="02020603050405020304" pitchFamily="18" charset="0"/>
                          <a:cs typeface="Times New Roman" panose="02020603050405020304" pitchFamily="18" charset="0"/>
                        </a:rPr>
                        <a:t>dòng</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01105448"/>
                  </a:ext>
                </a:extLst>
              </a:tr>
              <a:tr h="2193989">
                <a:tc>
                  <a:txBody>
                    <a:bodyPr/>
                    <a:lstStyle/>
                    <a:p>
                      <a:pPr marL="0" marR="0" algn="ctr">
                        <a:lnSpc>
                          <a:spcPct val="100000"/>
                        </a:lnSpc>
                        <a:spcBef>
                          <a:spcPts val="0"/>
                        </a:spcBef>
                        <a:spcAft>
                          <a:spcPts val="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a:txBody>
                    <a:bodyPr/>
                    <a:lstStyle/>
                    <a:p>
                      <a:pPr marL="0" marR="0" algn="just">
                        <a:lnSpc>
                          <a:spcPct val="100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Đoạn văn đúng chủ đề: </a:t>
                      </a:r>
                      <a:r>
                        <a:rPr lang="en-US" sz="2400" dirty="0" err="1">
                          <a:effectLst/>
                          <a:latin typeface="Times New Roman" panose="02020603050405020304" pitchFamily="18" charset="0"/>
                          <a:cs typeface="Times New Roman" panose="02020603050405020304" pitchFamily="18" charset="0"/>
                        </a:rPr>
                        <a:t>suy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tấm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lòng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Nguyễn</a:t>
                      </a:r>
                      <a:r>
                        <a:rPr lang="en-US" sz="2400" dirty="0">
                          <a:effectLst/>
                          <a:latin typeface="Times New Roman" panose="02020603050405020304" pitchFamily="18" charset="0"/>
                          <a:cs typeface="Times New Roman" panose="02020603050405020304" pitchFamily="18" charset="0"/>
                        </a:rPr>
                        <a:t> Du qua </a:t>
                      </a:r>
                      <a:r>
                        <a:rPr lang="en-US" sz="2400" dirty="0" err="1">
                          <a:effectLst/>
                          <a:latin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Tiểu</a:t>
                      </a:r>
                      <a:r>
                        <a:rPr lang="en-US" sz="2400" dirty="0">
                          <a:effectLst/>
                          <a:latin typeface="Times New Roman" panose="02020603050405020304" pitchFamily="18" charset="0"/>
                          <a:cs typeface="Times New Roman" panose="02020603050405020304" pitchFamily="18" charset="0"/>
                        </a:rPr>
                        <a:t> Thanh </a:t>
                      </a:r>
                      <a:r>
                        <a:rPr lang="en-US" sz="2400" dirty="0" err="1">
                          <a:effectLst/>
                          <a:latin typeface="Times New Roman" panose="02020603050405020304" pitchFamily="18" charset="0"/>
                          <a:cs typeface="Times New Roman" panose="02020603050405020304" pitchFamily="18" charset="0"/>
                        </a:rPr>
                        <a:t>kí</a:t>
                      </a:r>
                      <a:r>
                        <a:rPr lang="en-US" sz="24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Tấm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lòng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xót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Tiểu</a:t>
                      </a:r>
                      <a:r>
                        <a:rPr lang="en-US" sz="2400" dirty="0">
                          <a:effectLst/>
                          <a:latin typeface="Times New Roman" panose="02020603050405020304" pitchFamily="18" charset="0"/>
                          <a:cs typeface="Times New Roman" panose="02020603050405020304" pitchFamily="18" charset="0"/>
                        </a:rPr>
                        <a:t> Thanh </a:t>
                      </a:r>
                      <a:r>
                        <a:rPr lang="en-US" sz="2400" dirty="0" err="1">
                          <a:effectLst/>
                          <a:latin typeface="Times New Roman" panose="02020603050405020304" pitchFamily="18" charset="0"/>
                          <a:cs typeface="Times New Roman" panose="02020603050405020304" pitchFamily="18" charset="0"/>
                        </a:rPr>
                        <a:t>nói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riêng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mệnh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nói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chung</a:t>
                      </a:r>
                      <a:r>
                        <a:rPr lang="en-US" sz="2400" dirty="0">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Niềm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xót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khát</a:t>
                      </a:r>
                      <a:r>
                        <a:rPr lang="en-US" sz="2400" dirty="0">
                          <a:effectLst/>
                          <a:latin typeface="Times New Roman" panose="02020603050405020304" pitchFamily="18" charset="0"/>
                          <a:cs typeface="Times New Roman" panose="02020603050405020304" pitchFamily="18" charset="0"/>
                        </a:rPr>
                        <a:t> khao </a:t>
                      </a:r>
                      <a:r>
                        <a:rPr lang="en-US" sz="2400" dirty="0" err="1">
                          <a:effectLst/>
                          <a:latin typeface="Times New Roman" panose="02020603050405020304" pitchFamily="18" charset="0"/>
                          <a:cs typeface="Times New Roman" panose="02020603050405020304" pitchFamily="18" charset="0"/>
                        </a:rPr>
                        <a:t>tiếng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nói</a:t>
                      </a:r>
                      <a:r>
                        <a:rPr lang="en-US" sz="2400" dirty="0">
                          <a:effectLst/>
                          <a:latin typeface="Times New Roman" panose="02020603050405020304" pitchFamily="18" charset="0"/>
                          <a:cs typeface="Times New Roman" panose="02020603050405020304" pitchFamily="18" charset="0"/>
                        </a:rPr>
                        <a:t> tri </a:t>
                      </a:r>
                      <a:r>
                        <a:rPr lang="en-US" sz="2400" dirty="0" err="1">
                          <a:effectLst/>
                          <a:latin typeface="Times New Roman" panose="02020603050405020304" pitchFamily="18" charset="0"/>
                          <a:cs typeface="Times New Roman" panose="02020603050405020304" pitchFamily="18" charset="0"/>
                        </a:rPr>
                        <a:t>âm</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01277903"/>
                  </a:ext>
                </a:extLst>
              </a:tr>
              <a:tr h="365665">
                <a:tc>
                  <a:txBody>
                    <a:bodyPr/>
                    <a:lstStyle/>
                    <a:p>
                      <a:pPr marL="0" marR="0" algn="ctr">
                        <a:lnSpc>
                          <a:spcPct val="100000"/>
                        </a:lnSpc>
                        <a:spcBef>
                          <a:spcPts val="0"/>
                        </a:spcBef>
                        <a:spcAft>
                          <a:spcPts val="0"/>
                        </a:spcAft>
                      </a:pPr>
                      <a:r>
                        <a:rPr lang="en-US"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a:txBody>
                    <a:bodyPr/>
                    <a:lstStyle/>
                    <a:p>
                      <a:pPr marL="0" marR="0" algn="just">
                        <a:lnSpc>
                          <a:spcPct val="100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04280473"/>
                  </a:ext>
                </a:extLst>
              </a:tr>
              <a:tr h="731330">
                <a:tc>
                  <a:txBody>
                    <a:bodyPr/>
                    <a:lstStyle/>
                    <a:p>
                      <a:pPr marL="0" marR="0" algn="ctr">
                        <a:lnSpc>
                          <a:spcPct val="100000"/>
                        </a:lnSpc>
                        <a:spcBef>
                          <a:spcPts val="0"/>
                        </a:spcBef>
                        <a:spcAft>
                          <a:spcPts val="0"/>
                        </a:spcAft>
                      </a:pPr>
                      <a:r>
                        <a:rPr lang="en-US" sz="2400">
                          <a:effectLst/>
                          <a:latin typeface="Times New Roman" panose="02020603050405020304" pitchFamily="18" charset="0"/>
                          <a:cs typeface="Times New Roman" panose="02020603050405020304" pitchFamily="18" charset="0"/>
                        </a:rPr>
                        <a:t>4</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a:txBody>
                    <a:bodyPr/>
                    <a:lstStyle/>
                    <a:p>
                      <a:pPr marL="17145" marR="0" indent="-17145">
                        <a:lnSpc>
                          <a:spcPct val="100000"/>
                        </a:lnSpc>
                        <a:spcBef>
                          <a:spcPts val="0"/>
                        </a:spcBef>
                        <a:spcAft>
                          <a:spcPts val="0"/>
                        </a:spcAft>
                      </a:pPr>
                      <a:r>
                        <a:rPr lang="en-US" sz="2400">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indent="-228600">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indent="-228600">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11989169"/>
                  </a:ext>
                </a:extLst>
              </a:tr>
              <a:tr h="731330">
                <a:tc>
                  <a:txBody>
                    <a:bodyPr/>
                    <a:lstStyle/>
                    <a:p>
                      <a:pPr marL="0" marR="0" algn="ctr">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a:txBody>
                    <a:bodyPr/>
                    <a:lstStyle/>
                    <a:p>
                      <a:pPr marL="0" marR="0" algn="just">
                        <a:lnSpc>
                          <a:spcPct val="100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pháp</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88101191"/>
                  </a:ext>
                </a:extLst>
              </a:tr>
            </a:tbl>
          </a:graphicData>
        </a:graphic>
      </p:graphicFrame>
      <p:sp>
        <p:nvSpPr>
          <p:cNvPr id="7" name="Hộp Văn bản 6">
            <a:extLst>
              <a:ext uri="{FF2B5EF4-FFF2-40B4-BE49-F238E27FC236}">
                <a16:creationId xmlns:a16="http://schemas.microsoft.com/office/drawing/2014/main" xmlns="" id="{AD1DC1A0-0557-E0B1-5004-6CBFA13F4DEF}"/>
              </a:ext>
            </a:extLst>
          </p:cNvPr>
          <p:cNvSpPr txBox="1"/>
          <p:nvPr/>
        </p:nvSpPr>
        <p:spPr>
          <a:xfrm>
            <a:off x="2797617" y="549430"/>
            <a:ext cx="6097554" cy="523084"/>
          </a:xfrm>
          <a:prstGeom prst="rect">
            <a:avLst/>
          </a:prstGeom>
          <a:noFill/>
        </p:spPr>
        <p:txBody>
          <a:bodyPr wrap="square">
            <a:spAutoFit/>
          </a:bodyPr>
          <a:lstStyle/>
          <a:p>
            <a:pPr algn="just" defTabSz="914126" eaLnBrk="0" fontAlgn="base" hangingPunct="0">
              <a:spcBef>
                <a:spcPct val="0"/>
              </a:spcBef>
              <a:spcAft>
                <a:spcPct val="0"/>
              </a:spcAft>
            </a:pPr>
            <a:r>
              <a:rPr lang="vi-VN" altLang="en-US" sz="2799" b="1" dirty="0">
                <a:solidFill>
                  <a:srgbClr val="00B050"/>
                </a:solidFill>
                <a:latin typeface="+mj-lt"/>
                <a:ea typeface="Times New Roman" panose="02020603050405020304" pitchFamily="18" charset="0"/>
                <a:cs typeface="Times New Roman" panose="02020603050405020304" pitchFamily="18" charset="0"/>
              </a:rPr>
              <a:t>Bảng kiểm kĩ năng viết đoạn văn:</a:t>
            </a:r>
            <a:endParaRPr lang="vi-VN" altLang="en-US" sz="3599" dirty="0">
              <a:solidFill>
                <a:srgbClr val="00B050"/>
              </a:solidFill>
              <a:latin typeface="+mj-lt"/>
            </a:endParaRPr>
          </a:p>
        </p:txBody>
      </p:sp>
    </p:spTree>
    <p:extLst>
      <p:ext uri="{BB962C8B-B14F-4D97-AF65-F5344CB8AC3E}">
        <p14:creationId xmlns:p14="http://schemas.microsoft.com/office/powerpoint/2010/main" val="22950498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578970" y="549390"/>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grpSp>
        <p:nvGrpSpPr>
          <p:cNvPr id="7" name="组合 6"/>
          <p:cNvGrpSpPr/>
          <p:nvPr/>
        </p:nvGrpSpPr>
        <p:grpSpPr>
          <a:xfrm>
            <a:off x="696806" y="815923"/>
            <a:ext cx="2807581" cy="529494"/>
            <a:chOff x="336947" y="1442200"/>
            <a:chExt cx="2808312" cy="529632"/>
          </a:xfrm>
        </p:grpSpPr>
        <p:grpSp>
          <p:nvGrpSpPr>
            <p:cNvPr id="119" name="组合 118"/>
            <p:cNvGrpSpPr/>
            <p:nvPr/>
          </p:nvGrpSpPr>
          <p:grpSpPr>
            <a:xfrm>
              <a:off x="336947" y="1443686"/>
              <a:ext cx="2808312" cy="528146"/>
              <a:chOff x="913011" y="5805264"/>
              <a:chExt cx="2520280" cy="288032"/>
            </a:xfrm>
            <a:solidFill>
              <a:srgbClr val="7030A0"/>
            </a:solidFill>
          </p:grpSpPr>
          <p:sp>
            <p:nvSpPr>
              <p:cNvPr id="120" name="圆角矩形 119"/>
              <p:cNvSpPr/>
              <p:nvPr/>
            </p:nvSpPr>
            <p:spPr>
              <a:xfrm>
                <a:off x="1345059" y="5805264"/>
                <a:ext cx="1692188" cy="288032"/>
              </a:xfrm>
              <a:prstGeom prst="roundRect">
                <a:avLst>
                  <a:gd name="adj" fmla="val 50000"/>
                </a:avLst>
              </a:prstGeom>
              <a:solidFill>
                <a:srgbClr val="86A862"/>
              </a:solidFill>
              <a:ln>
                <a:solidFill>
                  <a:srgbClr val="86A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21" name="直接连接符 120"/>
              <p:cNvCxnSpPr/>
              <p:nvPr/>
            </p:nvCxnSpPr>
            <p:spPr>
              <a:xfrm>
                <a:off x="913011" y="5949280"/>
                <a:ext cx="2520280" cy="0"/>
              </a:xfrm>
              <a:prstGeom prst="line">
                <a:avLst/>
              </a:prstGeom>
              <a:grpFill/>
              <a:ln>
                <a:solidFill>
                  <a:srgbClr val="86A862"/>
                </a:solidFill>
              </a:ln>
            </p:spPr>
            <p:style>
              <a:lnRef idx="1">
                <a:schemeClr val="accent1"/>
              </a:lnRef>
              <a:fillRef idx="0">
                <a:schemeClr val="accent1"/>
              </a:fillRef>
              <a:effectRef idx="0">
                <a:schemeClr val="accent1"/>
              </a:effectRef>
              <a:fontRef idx="minor">
                <a:schemeClr val="tx1"/>
              </a:fontRef>
            </p:style>
          </p:cxnSp>
        </p:grpSp>
        <p:sp>
          <p:nvSpPr>
            <p:cNvPr id="122" name="矩形 3"/>
            <p:cNvSpPr>
              <a:spLocks noChangeArrowheads="1"/>
            </p:cNvSpPr>
            <p:nvPr/>
          </p:nvSpPr>
          <p:spPr bwMode="auto">
            <a:xfrm>
              <a:off x="768336" y="1442200"/>
              <a:ext cx="1945533" cy="500131"/>
            </a:xfrm>
            <a:prstGeom prst="rect">
              <a:avLst/>
            </a:prstGeom>
            <a:noFill/>
            <a:ln w="9525">
              <a:noFill/>
              <a:miter lim="800000"/>
            </a:ln>
            <a:extLst>
              <a:ext uri="{909E8E84-426E-40DD-AFC4-6F175D3DCCD1}">
                <a14:hiddenFill xmlns:a14="http://schemas.microsoft.com/office/drawing/2010/main">
                  <a:solidFill>
                    <a:srgbClr val="7030A0"/>
                  </a:solidFill>
                </a14:hiddenFill>
              </a:ext>
            </a:extLst>
          </p:spPr>
          <p:txBody>
            <a:bodyPr wrap="square" lIns="68555" tIns="34278" rIns="68555" bIns="34278">
              <a:spAutoFit/>
            </a:bodyPr>
            <a:lstStyle/>
            <a:p>
              <a:pPr algn="ctr">
                <a:spcBef>
                  <a:spcPct val="0"/>
                </a:spcBef>
                <a:buFont typeface="Arial" panose="020B0604020202020204" pitchFamily="34" charset="0"/>
                <a:buNone/>
              </a:pP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Nhiệm</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vụ</a:t>
              </a:r>
              <a:endParaRPr lang="zh-CN" altLang="en-US"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endParaRPr>
            </a:p>
          </p:txBody>
        </p:sp>
      </p:grpSp>
      <p:sp>
        <p:nvSpPr>
          <p:cNvPr id="4" name="文本框 3"/>
          <p:cNvSpPr txBox="1"/>
          <p:nvPr/>
        </p:nvSpPr>
        <p:spPr>
          <a:xfrm>
            <a:off x="832738" y="1442036"/>
            <a:ext cx="10523350" cy="3438344"/>
          </a:xfrm>
          <a:prstGeom prst="roundRect">
            <a:avLst/>
          </a:prstGeom>
          <a:noFill/>
          <a:ln w="19050">
            <a:solidFill>
              <a:srgbClr val="00B050"/>
            </a:solidFill>
            <a:prstDash val="dashDot"/>
          </a:ln>
        </p:spPr>
        <p:txBody>
          <a:bodyPr wrap="square" rtlCol="0">
            <a:spAutoFit/>
          </a:bodyPr>
          <a:lstStyle/>
          <a:p>
            <a:pPr fontAlgn="base"/>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799"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799"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 câu 107 đến 110)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799" dirty="0">
              <a:latin typeface="Times New Roman" panose="02020603050405020304" pitchFamily="18" charset="0"/>
              <a:ea typeface="Times New Roman" panose="02020603050405020304" pitchFamily="18" charset="0"/>
              <a:cs typeface="Times New Roman" panose="02020603050405020304" pitchFamily="18" charset="0"/>
            </a:endParaRPr>
          </a:p>
          <a:p>
            <a:pPr fontAlgn="base"/>
            <a:r>
              <a:rPr lang="en-US" sz="2799"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799"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Rằng : Hồng nhan tự thuở xưa,</a:t>
            </a:r>
            <a:endParaRPr lang="en-US" sz="2799" dirty="0">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r>
              <a:rPr lang="vi-VN" sz="2799"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Cái điều bạc mệnh có chừa ai đâu.</a:t>
            </a:r>
            <a:endParaRPr lang="en-US" sz="2799" dirty="0">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r>
              <a:rPr lang="vi-VN" sz="2799"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Nỗi niềm tưởng đến mà đau,</a:t>
            </a:r>
            <a:endParaRPr lang="en-US" sz="2799" dirty="0">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r>
              <a:rPr lang="vi-VN" sz="2799"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Thấy người nằm đó biết sau thế nào?</a:t>
            </a:r>
            <a:endParaRPr lang="en-US" sz="2799" dirty="0">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r>
              <a:rPr lang="vi-VN" sz="2799"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 hỏi: </a:t>
            </a:r>
            <a:r>
              <a:rPr lang="vi-VN" sz="2799"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Đoạn thơ trên là lời của ai? Bộc lộ nỗi niềm gì?</a:t>
            </a:r>
            <a:endParaRPr lang="en-US" sz="2799"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592BCECC-C679-C854-D112-75850A41EFB5}"/>
              </a:ext>
            </a:extLst>
          </p:cNvPr>
          <p:cNvSpPr txBox="1"/>
          <p:nvPr/>
        </p:nvSpPr>
        <p:spPr>
          <a:xfrm>
            <a:off x="4728204" y="4829160"/>
            <a:ext cx="6170593" cy="380390"/>
          </a:xfrm>
          <a:prstGeom prst="rect">
            <a:avLst/>
          </a:prstGeom>
          <a:noFill/>
        </p:spPr>
        <p:txBody>
          <a:bodyPr wrap="square">
            <a:spAutoFit/>
          </a:bodyPr>
          <a:lstStyle/>
          <a:p>
            <a:pPr fontAlgn="base">
              <a:lnSpc>
                <a:spcPct val="130000"/>
              </a:lnSpc>
            </a:pPr>
            <a:endParaRPr lang="en-US" sz="1600" dirty="0">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xmlns="" id="{F1DD2C64-6DC3-D7D1-4B93-D8041D4A9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4970" y="3621553"/>
            <a:ext cx="2520418" cy="26870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nodeType="afterGroup">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587"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24" name="矩形: 圆角 23"/>
          <p:cNvSpPr/>
          <p:nvPr/>
        </p:nvSpPr>
        <p:spPr>
          <a:xfrm>
            <a:off x="580557" y="676867"/>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pic>
        <p:nvPicPr>
          <p:cNvPr id="26" name="图片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846" y="795776"/>
            <a:ext cx="298779" cy="269712"/>
          </a:xfrm>
          <a:prstGeom prst="rect">
            <a:avLst/>
          </a:prstGeom>
        </p:spPr>
      </p:pic>
      <p:pic>
        <p:nvPicPr>
          <p:cNvPr id="31" name="图片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6014" y="871518"/>
            <a:ext cx="771211" cy="696182"/>
          </a:xfrm>
          <a:prstGeom prst="rect">
            <a:avLst/>
          </a:prstGeom>
        </p:spPr>
      </p:pic>
      <p:pic>
        <p:nvPicPr>
          <p:cNvPr id="32" name="图片 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229084">
            <a:off x="1384832" y="553755"/>
            <a:ext cx="623084" cy="624476"/>
          </a:xfrm>
          <a:prstGeom prst="rect">
            <a:avLst/>
          </a:prstGeom>
        </p:spPr>
      </p:pic>
      <p:sp>
        <p:nvSpPr>
          <p:cNvPr id="12" name="矩形 11"/>
          <p:cNvSpPr/>
          <p:nvPr/>
        </p:nvSpPr>
        <p:spPr>
          <a:xfrm>
            <a:off x="4477043" y="850240"/>
            <a:ext cx="4792255" cy="646163"/>
          </a:xfrm>
          <a:prstGeom prst="rect">
            <a:avLst/>
          </a:prstGeom>
        </p:spPr>
        <p:txBody>
          <a:bodyPr wrap="square">
            <a:spAutoFit/>
          </a:bodyPr>
          <a:lstStyle/>
          <a:p>
            <a:pPr marR="30471" algn="just"/>
            <a:r>
              <a:rPr lang="en-US" sz="3599"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3599"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599"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vụ</a:t>
            </a:r>
            <a:r>
              <a:rPr lang="en-US" sz="3599"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599"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về</a:t>
            </a:r>
            <a:r>
              <a:rPr lang="en-US" sz="3599"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599"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nhà</a:t>
            </a:r>
            <a:endParaRPr lang="en-US" sz="3599"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4" name="直接连接符 13"/>
          <p:cNvCxnSpPr/>
          <p:nvPr/>
        </p:nvCxnSpPr>
        <p:spPr>
          <a:xfrm flipH="1">
            <a:off x="5339249" y="1496402"/>
            <a:ext cx="8452" cy="0"/>
          </a:xfrm>
          <a:prstGeom prst="line">
            <a:avLst/>
          </a:prstGeom>
          <a:ln w="28575">
            <a:gradFill>
              <a:gsLst>
                <a:gs pos="0">
                  <a:srgbClr val="4CC090"/>
                </a:gs>
                <a:gs pos="100000">
                  <a:srgbClr val="4CC090">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5936" y="2205183"/>
            <a:ext cx="4081459" cy="4081459"/>
          </a:xfrm>
          <a:prstGeom prst="rect">
            <a:avLst/>
          </a:prstGeom>
        </p:spPr>
      </p:pic>
      <p:sp>
        <p:nvSpPr>
          <p:cNvPr id="25" name="TextBox 504"/>
          <p:cNvSpPr txBox="1"/>
          <p:nvPr/>
        </p:nvSpPr>
        <p:spPr>
          <a:xfrm>
            <a:off x="3525809" y="1728253"/>
            <a:ext cx="6477151" cy="2485140"/>
          </a:xfrm>
          <a:prstGeom prst="roundRect">
            <a:avLst/>
          </a:prstGeom>
          <a:noFill/>
          <a:ln w="28575">
            <a:solidFill>
              <a:srgbClr val="FD9C36"/>
            </a:solidFill>
            <a:prstDash val="sysDash"/>
          </a:ln>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457200" indent="-457200" algn="just">
              <a:lnSpc>
                <a:spcPct val="100000"/>
              </a:lnSpc>
              <a:buFont typeface="Wingdings" panose="05000000000000000000" pitchFamily="2" charset="2"/>
              <a:buChar char="v"/>
            </a:pPr>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 đọc những bài thơ khác cùng chủ đề trong văn học trung đại.</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00000"/>
              </a:lnSpc>
              <a:buFont typeface="Wingdings" panose="05000000000000000000" pitchFamily="2" charset="2"/>
              <a:buChar char="v"/>
            </a:pP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Soạn</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theo</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Anh </a:t>
            </a:r>
            <a:r>
              <a:rPr lang="en-US" sz="2799"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hùng</a:t>
            </a:r>
            <a:r>
              <a:rPr lang="en-US" sz="2799"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799"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a:t>
            </a:r>
            <a:r>
              <a:rPr lang="en-US" sz="2799"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gọi</a:t>
            </a:r>
            <a:r>
              <a:rPr lang="en-US" sz="2799"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rằng</a:t>
            </a:r>
            <a:r>
              <a:rPr lang="en-US" sz="2799"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799"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Kiều</a:t>
            </a:r>
            <a:r>
              <a:rPr lang="en-US" sz="2799"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a:t>
            </a:r>
          </a:p>
        </p:txBody>
      </p:sp>
      <p:pic>
        <p:nvPicPr>
          <p:cNvPr id="3" name="图片 2">
            <a:extLst>
              <a:ext uri="{FF2B5EF4-FFF2-40B4-BE49-F238E27FC236}">
                <a16:creationId xmlns:a16="http://schemas.microsoft.com/office/drawing/2014/main" xmlns="" id="{878CE7F8-2E04-BBAA-38D5-53500DFC35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34284" y="3653953"/>
            <a:ext cx="2861685" cy="28616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withEffect">
                                  <p:stCondLst>
                                    <p:cond delay="75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0" fill="hold" nodeType="withEffect">
                                  <p:stCondLst>
                                    <p:cond delay="75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par>
                          <p:cTn id="15" fill="hold" nodeType="afterGroup">
                            <p:stCondLst>
                              <p:cond delay="1250"/>
                            </p:stCondLst>
                            <p:childTnLst>
                              <p:par>
                                <p:cTn id="16" presetID="42" presetClass="entr" presetSubtype="0"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25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750"/>
                                        <p:tgtEl>
                                          <p:spTgt spid="12"/>
                                        </p:tgtEl>
                                      </p:cBhvr>
                                    </p:animEffect>
                                  </p:childTnLst>
                                </p:cTn>
                              </p:par>
                              <p:par>
                                <p:cTn id="25" presetID="22" presetClass="entr" presetSubtype="8"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750"/>
                                        <p:tgtEl>
                                          <p:spTgt spid="14"/>
                                        </p:tgtEl>
                                      </p:cBhvr>
                                    </p:animEffect>
                                  </p:childTnLst>
                                </p:cTn>
                              </p:par>
                            </p:childTnLst>
                          </p:cTn>
                        </p:par>
                        <p:par>
                          <p:cTn id="28" fill="hold" nodeType="afterGroup">
                            <p:stCondLst>
                              <p:cond delay="3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1000"/>
                                  </p:stCondLst>
                                  <p:iterate type="lt">
                                    <p:tmPct val="10000"/>
                                  </p:iterate>
                                  <p:childTnLst>
                                    <p:set>
                                      <p:cBhvr>
                                        <p:cTn id="35" dur="1" fill="hold">
                                          <p:stCondLst>
                                            <p:cond delay="0"/>
                                          </p:stCondLst>
                                        </p:cTn>
                                        <p:tgtEl>
                                          <p:spTgt spid="25"/>
                                        </p:tgtEl>
                                        <p:attrNameLst>
                                          <p:attrName>style.visibility</p:attrName>
                                        </p:attrNameLst>
                                      </p:cBhvr>
                                      <p:to>
                                        <p:strVal val="visible"/>
                                      </p:to>
                                    </p:set>
                                    <p:animEffect transition="in" filter="fade">
                                      <p:cBhvr>
                                        <p:cTn id="36" dur="1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7" y="893"/>
            <a:ext cx="12188826" cy="6856215"/>
          </a:xfrm>
          <a:prstGeom prst="rect">
            <a:avLst/>
          </a:prstGeom>
        </p:spPr>
      </p:pic>
      <p:sp>
        <p:nvSpPr>
          <p:cNvPr id="11" name="椭圆 10"/>
          <p:cNvSpPr/>
          <p:nvPr/>
        </p:nvSpPr>
        <p:spPr>
          <a:xfrm>
            <a:off x="2251441" y="1321349"/>
            <a:ext cx="4276246" cy="4276246"/>
          </a:xfrm>
          <a:prstGeom prst="ellipse">
            <a:avLst/>
          </a:prstGeom>
          <a:solidFill>
            <a:schemeClr val="bg1"/>
          </a:solidFill>
          <a:ln>
            <a:noFill/>
          </a:ln>
          <a:effectLst>
            <a:outerShdw blurRad="508000" dist="101600" dir="2700000" sx="102000" sy="10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75000"/>
                  <a:lumOff val="25000"/>
                </a:schemeClr>
              </a:solidFill>
              <a:latin typeface="字魂176号-创粗圆" panose="00000500000000000000" pitchFamily="2" charset="-122"/>
              <a:ea typeface="字魂176号-创粗圆" panose="00000500000000000000" pitchFamily="2" charset="-122"/>
              <a:cs typeface="Arial" panose="020B0604020202020204" pitchFamily="34" charset="0"/>
            </a:endParaRPr>
          </a:p>
        </p:txBody>
      </p:sp>
      <p:sp>
        <p:nvSpPr>
          <p:cNvPr id="12" name="椭圆 11"/>
          <p:cNvSpPr/>
          <p:nvPr/>
        </p:nvSpPr>
        <p:spPr>
          <a:xfrm>
            <a:off x="2500296" y="1570204"/>
            <a:ext cx="3778536" cy="3778536"/>
          </a:xfrm>
          <a:prstGeom prst="ellipse">
            <a:avLst/>
          </a:prstGeom>
          <a:noFill/>
          <a:ln w="19050">
            <a:solidFill>
              <a:srgbClr val="2EA678"/>
            </a:solidFill>
          </a:ln>
          <a:effectLst>
            <a:outerShdw blurRad="508000" dist="101600" dir="2700000" sx="102000" sy="10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75000"/>
                  <a:lumOff val="25000"/>
                </a:schemeClr>
              </a:solidFill>
              <a:latin typeface="字魂176号-创粗圆" panose="00000500000000000000" pitchFamily="2" charset="-122"/>
              <a:ea typeface="字魂176号-创粗圆" panose="00000500000000000000" pitchFamily="2" charset="-122"/>
              <a:cs typeface="Arial" panose="020B0604020202020204" pitchFamily="34" charset="0"/>
            </a:endParaRPr>
          </a:p>
        </p:txBody>
      </p:sp>
      <p:pic>
        <p:nvPicPr>
          <p:cNvPr id="24" name="图片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229084">
            <a:off x="5493327" y="5396987"/>
            <a:ext cx="1178253" cy="1178253"/>
          </a:xfrm>
          <a:prstGeom prst="rect">
            <a:avLst/>
          </a:prstGeom>
        </p:spPr>
      </p:pic>
      <p:sp>
        <p:nvSpPr>
          <p:cNvPr id="14" name="TextBox 40"/>
          <p:cNvSpPr txBox="1"/>
          <p:nvPr/>
        </p:nvSpPr>
        <p:spPr>
          <a:xfrm>
            <a:off x="2251441" y="2183029"/>
            <a:ext cx="4242131" cy="2977738"/>
          </a:xfrm>
          <a:prstGeom prst="rect">
            <a:avLst/>
          </a:prstGeom>
          <a:noFill/>
        </p:spPr>
        <p:txBody>
          <a:bodyPr wrap="square" rtlCol="0">
            <a:spAutoFit/>
          </a:bodyPr>
          <a:lstStyle/>
          <a:p>
            <a:pPr algn="ctr">
              <a:lnSpc>
                <a:spcPts val="7498"/>
              </a:lnSpc>
            </a:pPr>
            <a:r>
              <a:rPr lang="en-US" altLang="zh-CN" sz="4800" b="1" spc="-300" dirty="0">
                <a:latin typeface="Times New Roman" panose="02020603050405020304" pitchFamily="18" charset="0"/>
                <a:ea typeface="黑体" panose="02010609060101010101" pitchFamily="49" charset="-122"/>
                <a:cs typeface="Times New Roman" panose="02020603050405020304" pitchFamily="18" charset="0"/>
              </a:rPr>
              <a:t>HÌNH THÀNH KIẾN </a:t>
            </a:r>
            <a:r>
              <a:rPr lang="en-US" altLang="zh-CN" sz="4800" b="1" spc="-300" dirty="0" smtClean="0">
                <a:latin typeface="Times New Roman" panose="02020603050405020304" pitchFamily="18" charset="0"/>
                <a:ea typeface="黑体" panose="02010609060101010101" pitchFamily="49" charset="-122"/>
                <a:cs typeface="Times New Roman" panose="02020603050405020304" pitchFamily="18" charset="0"/>
              </a:rPr>
              <a:t>THỨC MỚI</a:t>
            </a:r>
            <a:endParaRPr lang="zh-CN" altLang="en-US" sz="4800" b="1" spc="-30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250" fill="hold"/>
                                        <p:tgtEl>
                                          <p:spTgt spid="11"/>
                                        </p:tgtEl>
                                        <p:attrNameLst>
                                          <p:attrName>ppt_w</p:attrName>
                                        </p:attrNameLst>
                                      </p:cBhvr>
                                      <p:tavLst>
                                        <p:tav tm="0">
                                          <p:val>
                                            <p:fltVal val="0"/>
                                          </p:val>
                                        </p:tav>
                                        <p:tav tm="100000">
                                          <p:val>
                                            <p:strVal val="#ppt_w"/>
                                          </p:val>
                                        </p:tav>
                                      </p:tavLst>
                                    </p:anim>
                                    <p:anim calcmode="lin" valueType="num">
                                      <p:cBhvr>
                                        <p:cTn id="14" dur="1250" fill="hold"/>
                                        <p:tgtEl>
                                          <p:spTgt spid="11"/>
                                        </p:tgtEl>
                                        <p:attrNameLst>
                                          <p:attrName>ppt_h</p:attrName>
                                        </p:attrNameLst>
                                      </p:cBhvr>
                                      <p:tavLst>
                                        <p:tav tm="0">
                                          <p:val>
                                            <p:fltVal val="0"/>
                                          </p:val>
                                        </p:tav>
                                        <p:tav tm="100000">
                                          <p:val>
                                            <p:strVal val="#ppt_h"/>
                                          </p:val>
                                        </p:tav>
                                      </p:tavLst>
                                    </p:anim>
                                    <p:animEffect transition="in" filter="fade">
                                      <p:cBhvr>
                                        <p:cTn id="15" dur="1250"/>
                                        <p:tgtEl>
                                          <p:spTgt spid="11"/>
                                        </p:tgtEl>
                                      </p:cBhvr>
                                    </p:animEffect>
                                  </p:childTnLst>
                                </p:cTn>
                              </p:par>
                              <p:par>
                                <p:cTn id="16" presetID="53" presetClass="entr" presetSubtype="0" fill="hold" grpId="0" nodeType="withEffect">
                                  <p:stCondLst>
                                    <p:cond delay="25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250" fill="hold"/>
                                        <p:tgtEl>
                                          <p:spTgt spid="12"/>
                                        </p:tgtEl>
                                        <p:attrNameLst>
                                          <p:attrName>ppt_w</p:attrName>
                                        </p:attrNameLst>
                                      </p:cBhvr>
                                      <p:tavLst>
                                        <p:tav tm="0">
                                          <p:val>
                                            <p:fltVal val="0"/>
                                          </p:val>
                                        </p:tav>
                                        <p:tav tm="100000">
                                          <p:val>
                                            <p:strVal val="#ppt_w"/>
                                          </p:val>
                                        </p:tav>
                                      </p:tavLst>
                                    </p:anim>
                                    <p:anim calcmode="lin" valueType="num">
                                      <p:cBhvr>
                                        <p:cTn id="19" dur="1250" fill="hold"/>
                                        <p:tgtEl>
                                          <p:spTgt spid="12"/>
                                        </p:tgtEl>
                                        <p:attrNameLst>
                                          <p:attrName>ppt_h</p:attrName>
                                        </p:attrNameLst>
                                      </p:cBhvr>
                                      <p:tavLst>
                                        <p:tav tm="0">
                                          <p:val>
                                            <p:fltVal val="0"/>
                                          </p:val>
                                        </p:tav>
                                        <p:tav tm="100000">
                                          <p:val>
                                            <p:strVal val="#ppt_h"/>
                                          </p:val>
                                        </p:tav>
                                      </p:tavLst>
                                    </p:anim>
                                    <p:animEffect transition="in" filter="fade">
                                      <p:cBhvr>
                                        <p:cTn id="20" dur="1250"/>
                                        <p:tgtEl>
                                          <p:spTgt spid="12"/>
                                        </p:tgtEl>
                                      </p:cBhvr>
                                    </p:animEffect>
                                  </p:childTnLst>
                                </p:cTn>
                              </p:par>
                            </p:childTnLst>
                          </p:cTn>
                        </p:par>
                        <p:par>
                          <p:cTn id="21" fill="hold" nodeType="afterGroup">
                            <p:stCondLst>
                              <p:cond delay="2500"/>
                            </p:stCondLst>
                            <p:childTnLst>
                              <p:par>
                                <p:cTn id="22" presetID="42"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4"/>
                                        </p:tgtEl>
                                        <p:attrNameLst>
                                          <p:attrName>ppt_y</p:attrName>
                                        </p:attrNameLst>
                                      </p:cBhvr>
                                      <p:tavLst>
                                        <p:tav tm="0">
                                          <p:val>
                                            <p:strVal val="#ppt_y"/>
                                          </p:val>
                                        </p:tav>
                                        <p:tav tm="100000">
                                          <p:val>
                                            <p:strVal val="#ppt_y"/>
                                          </p:val>
                                        </p:tav>
                                      </p:tavLst>
                                    </p:anim>
                                    <p:anim calcmode="lin" valueType="num">
                                      <p:cBhvr>
                                        <p:cTn id="3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648802" y="546347"/>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grpSp>
        <p:nvGrpSpPr>
          <p:cNvPr id="7" name="组合 6"/>
          <p:cNvGrpSpPr/>
          <p:nvPr/>
        </p:nvGrpSpPr>
        <p:grpSpPr>
          <a:xfrm>
            <a:off x="2150609" y="1841111"/>
            <a:ext cx="4093926" cy="606105"/>
            <a:chOff x="875496" y="1443693"/>
            <a:chExt cx="1757784" cy="606263"/>
          </a:xfrm>
        </p:grpSpPr>
        <p:grpSp>
          <p:nvGrpSpPr>
            <p:cNvPr id="119" name="组合 118"/>
            <p:cNvGrpSpPr/>
            <p:nvPr/>
          </p:nvGrpSpPr>
          <p:grpSpPr>
            <a:xfrm>
              <a:off x="903025" y="1443693"/>
              <a:ext cx="1730255" cy="606263"/>
              <a:chOff x="1421030" y="5805264"/>
              <a:chExt cx="1552793" cy="330634"/>
            </a:xfrm>
            <a:solidFill>
              <a:srgbClr val="7030A0"/>
            </a:solidFill>
          </p:grpSpPr>
          <p:sp>
            <p:nvSpPr>
              <p:cNvPr id="120" name="圆角矩形 119"/>
              <p:cNvSpPr/>
              <p:nvPr/>
            </p:nvSpPr>
            <p:spPr>
              <a:xfrm>
                <a:off x="1782575" y="5805264"/>
                <a:ext cx="829688" cy="330634"/>
              </a:xfrm>
              <a:prstGeom prst="roundRect">
                <a:avLst>
                  <a:gd name="adj" fmla="val 50000"/>
                </a:avLst>
              </a:prstGeom>
              <a:solidFill>
                <a:srgbClr val="86A862"/>
              </a:solidFill>
              <a:ln>
                <a:solidFill>
                  <a:srgbClr val="86A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21" name="直接连接符 120"/>
              <p:cNvCxnSpPr>
                <a:cxnSpLocks/>
              </p:cNvCxnSpPr>
              <p:nvPr/>
            </p:nvCxnSpPr>
            <p:spPr>
              <a:xfrm>
                <a:off x="1421030" y="5970581"/>
                <a:ext cx="1552793" cy="0"/>
              </a:xfrm>
              <a:prstGeom prst="line">
                <a:avLst/>
              </a:prstGeom>
              <a:grpFill/>
              <a:ln>
                <a:solidFill>
                  <a:srgbClr val="86A862"/>
                </a:solidFill>
              </a:ln>
            </p:spPr>
            <p:style>
              <a:lnRef idx="1">
                <a:schemeClr val="accent1"/>
              </a:lnRef>
              <a:fillRef idx="0">
                <a:schemeClr val="accent1"/>
              </a:fillRef>
              <a:effectRef idx="0">
                <a:schemeClr val="accent1"/>
              </a:effectRef>
              <a:fontRef idx="minor">
                <a:schemeClr val="tx1"/>
              </a:fontRef>
            </p:style>
          </p:cxnSp>
        </p:grpSp>
        <p:sp>
          <p:nvSpPr>
            <p:cNvPr id="122" name="矩形 3"/>
            <p:cNvSpPr>
              <a:spLocks noChangeArrowheads="1"/>
            </p:cNvSpPr>
            <p:nvPr/>
          </p:nvSpPr>
          <p:spPr bwMode="auto">
            <a:xfrm>
              <a:off x="875496" y="1448641"/>
              <a:ext cx="1729632" cy="500131"/>
            </a:xfrm>
            <a:prstGeom prst="rect">
              <a:avLst/>
            </a:prstGeom>
            <a:noFill/>
            <a:ln w="9525">
              <a:noFill/>
              <a:miter lim="800000"/>
            </a:ln>
            <a:extLst>
              <a:ext uri="{909E8E84-426E-40DD-AFC4-6F175D3DCCD1}">
                <a14:hiddenFill xmlns:a14="http://schemas.microsoft.com/office/drawing/2010/main">
                  <a:solidFill>
                    <a:srgbClr val="7030A0"/>
                  </a:solidFill>
                </a14:hiddenFill>
              </a:ext>
            </a:extLst>
          </p:spPr>
          <p:txBody>
            <a:bodyPr wrap="square" lIns="68555" tIns="34278" rIns="68555" bIns="34278">
              <a:spAutoFit/>
            </a:bodyPr>
            <a:lstStyle/>
            <a:p>
              <a:pPr algn="ctr">
                <a:spcBef>
                  <a:spcPct val="0"/>
                </a:spcBef>
                <a:buFont typeface="Arial" panose="020B0604020202020204" pitchFamily="34" charset="0"/>
                <a:buNone/>
              </a:pP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Nhiệm</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vụ</a:t>
              </a:r>
              <a:endParaRPr lang="zh-CN" altLang="en-US"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endParaRPr>
            </a:p>
          </p:txBody>
        </p:sp>
      </p:grpSp>
      <p:sp>
        <p:nvSpPr>
          <p:cNvPr id="9" name="Hộp Văn bản 8">
            <a:extLst>
              <a:ext uri="{FF2B5EF4-FFF2-40B4-BE49-F238E27FC236}">
                <a16:creationId xmlns:a16="http://schemas.microsoft.com/office/drawing/2014/main" xmlns="" id="{8D48F097-1DC6-E6B3-4EBF-BA75A9563B9A}"/>
              </a:ext>
            </a:extLst>
          </p:cNvPr>
          <p:cNvSpPr txBox="1"/>
          <p:nvPr/>
        </p:nvSpPr>
        <p:spPr>
          <a:xfrm>
            <a:off x="872922" y="2844982"/>
            <a:ext cx="7519683" cy="2961662"/>
          </a:xfrm>
          <a:prstGeom prst="roundRect">
            <a:avLst/>
          </a:prstGeom>
          <a:ln w="28575">
            <a:solidFill>
              <a:srgbClr val="4CC09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buFont typeface="Wingdings" panose="05000000000000000000" pitchFamily="2" charset="2"/>
              <a:buChar char="v"/>
            </a:pP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bị</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hãy</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cho</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số</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ngắn</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gọn</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nàng</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Thanh.</a:t>
            </a:r>
            <a:endParaRPr lang="en-US" sz="2799"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 typeface="Wingdings" panose="05000000000000000000" pitchFamily="2" charset="2"/>
              <a:buChar char="v"/>
            </a:pP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Vì</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sao</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Du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lại</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cảm</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số</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phận</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nàng</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Thanh?/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Nhân</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vật</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nàng</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Thanh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kiểu</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nhân</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vật</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nào</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sáng</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799"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799"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Du? </a:t>
            </a:r>
            <a:endParaRPr lang="en-US" sz="2799"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40179B8D-8608-9B0D-3FF0-DEF4821ADCE4}"/>
              </a:ext>
            </a:extLst>
          </p:cNvPr>
          <p:cNvSpPr txBox="1"/>
          <p:nvPr/>
        </p:nvSpPr>
        <p:spPr>
          <a:xfrm>
            <a:off x="746192" y="1040369"/>
            <a:ext cx="6168236" cy="594047"/>
          </a:xfrm>
          <a:prstGeom prst="rect">
            <a:avLst/>
          </a:prstGeom>
          <a:noFill/>
        </p:spPr>
        <p:txBody>
          <a:bodyPr wrap="square">
            <a:spAutoFit/>
          </a:bodyPr>
          <a:lstStyle/>
          <a:p>
            <a:pPr algn="just">
              <a:lnSpc>
                <a:spcPct val="130000"/>
              </a:lnSpc>
            </a:pP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1. </a:t>
            </a:r>
            <a:r>
              <a:rPr lang="de-DE"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Vài nét về nàng Tiểu Thanh</a:t>
            </a:r>
            <a:endParaRPr lang="en-US" sz="2799"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03E449BB-09DF-A528-92EB-71CC60D7FB3B}"/>
              </a:ext>
            </a:extLst>
          </p:cNvPr>
          <p:cNvSpPr txBox="1"/>
          <p:nvPr/>
        </p:nvSpPr>
        <p:spPr>
          <a:xfrm>
            <a:off x="733061" y="546347"/>
            <a:ext cx="6168236" cy="629817"/>
          </a:xfrm>
          <a:prstGeom prst="rect">
            <a:avLst/>
          </a:prstGeom>
          <a:noFill/>
        </p:spPr>
        <p:txBody>
          <a:bodyPr wrap="square">
            <a:spAutoFit/>
          </a:bodyPr>
          <a:lstStyle/>
          <a:p>
            <a:pPr marR="91413">
              <a:lnSpc>
                <a:spcPct val="130000"/>
              </a:lnSpc>
            </a:pPr>
            <a:r>
              <a:rPr lang="en-US" sz="2999"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TÌM HIỂU CHUNG</a:t>
            </a:r>
            <a:endParaRPr lang="en-US" sz="2999"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Hình ảnh 18">
            <a:extLst>
              <a:ext uri="{FF2B5EF4-FFF2-40B4-BE49-F238E27FC236}">
                <a16:creationId xmlns:a16="http://schemas.microsoft.com/office/drawing/2014/main" xmlns="" id="{D1227D7C-882D-A273-C6CE-786584943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0932" y="2296203"/>
            <a:ext cx="4285134" cy="42851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648802" y="546347"/>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xmlns="" id="{8D48F097-1DC6-E6B3-4EBF-BA75A9563B9A}"/>
              </a:ext>
            </a:extLst>
          </p:cNvPr>
          <p:cNvSpPr txBox="1"/>
          <p:nvPr/>
        </p:nvSpPr>
        <p:spPr>
          <a:xfrm>
            <a:off x="1022567" y="2068611"/>
            <a:ext cx="8158439" cy="1531935"/>
          </a:xfrm>
          <a:prstGeom prst="roundRect">
            <a:avLst/>
          </a:prstGeom>
          <a:ln w="28575">
            <a:solidFill>
              <a:srgbClr val="4CC09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Tương truyền Phùng Tiểu Thanh (người Quảng Lăng, tỉnh Giang Tô, Trung Quốc) là cô gái thông minh, tài sắc, giỏi văn chương nhưng bạc mệnh.</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40179B8D-8608-9B0D-3FF0-DEF4821ADCE4}"/>
              </a:ext>
            </a:extLst>
          </p:cNvPr>
          <p:cNvSpPr txBox="1"/>
          <p:nvPr/>
        </p:nvSpPr>
        <p:spPr>
          <a:xfrm>
            <a:off x="733061" y="1325364"/>
            <a:ext cx="6168236" cy="594047"/>
          </a:xfrm>
          <a:prstGeom prst="rect">
            <a:avLst/>
          </a:prstGeom>
          <a:noFill/>
        </p:spPr>
        <p:txBody>
          <a:bodyPr wrap="square">
            <a:spAutoFit/>
          </a:bodyPr>
          <a:lstStyle/>
          <a:p>
            <a:pPr algn="just">
              <a:lnSpc>
                <a:spcPct val="130000"/>
              </a:lnSpc>
            </a:pP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1. </a:t>
            </a:r>
            <a:r>
              <a:rPr lang="de-DE"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Vài nét về nàng Tiểu Thanh</a:t>
            </a:r>
            <a:endParaRPr lang="en-US" sz="2799"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03E449BB-09DF-A528-92EB-71CC60D7FB3B}"/>
              </a:ext>
            </a:extLst>
          </p:cNvPr>
          <p:cNvSpPr txBox="1"/>
          <p:nvPr/>
        </p:nvSpPr>
        <p:spPr>
          <a:xfrm>
            <a:off x="733061" y="546347"/>
            <a:ext cx="6168236" cy="629817"/>
          </a:xfrm>
          <a:prstGeom prst="rect">
            <a:avLst/>
          </a:prstGeom>
          <a:noFill/>
        </p:spPr>
        <p:txBody>
          <a:bodyPr wrap="square">
            <a:spAutoFit/>
          </a:bodyPr>
          <a:lstStyle/>
          <a:p>
            <a:pPr marR="91413">
              <a:lnSpc>
                <a:spcPct val="130000"/>
              </a:lnSpc>
            </a:pPr>
            <a:r>
              <a:rPr lang="en-US" sz="2999" b="1" dirty="0">
                <a:solidFill>
                  <a:srgbClr val="4CC090"/>
                </a:solidFill>
                <a:latin typeface="Times New Roman" panose="02020603050405020304" pitchFamily="18" charset="0"/>
                <a:ea typeface="Calibri" panose="020F0502020204030204" pitchFamily="34" charset="0"/>
                <a:cs typeface="Times New Roman" panose="02020603050405020304" pitchFamily="18" charset="0"/>
              </a:rPr>
              <a:t>I. TÌM HIỂU CHUNG</a:t>
            </a:r>
            <a:endParaRPr lang="en-US" sz="2999" dirty="0">
              <a:solidFill>
                <a:srgbClr val="4CC09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Hình ảnh 9">
            <a:extLst>
              <a:ext uri="{FF2B5EF4-FFF2-40B4-BE49-F238E27FC236}">
                <a16:creationId xmlns:a16="http://schemas.microsoft.com/office/drawing/2014/main" xmlns="" id="{21B7DF88-C514-5719-6CC6-1BEE29E70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972" y="1515784"/>
            <a:ext cx="4761260" cy="4761260"/>
          </a:xfrm>
          <a:prstGeom prst="rect">
            <a:avLst/>
          </a:prstGeom>
        </p:spPr>
      </p:pic>
      <p:sp>
        <p:nvSpPr>
          <p:cNvPr id="11" name="Hộp Văn bản 10">
            <a:extLst>
              <a:ext uri="{FF2B5EF4-FFF2-40B4-BE49-F238E27FC236}">
                <a16:creationId xmlns:a16="http://schemas.microsoft.com/office/drawing/2014/main" xmlns="" id="{D577AFF3-C4A8-3CF7-4C41-DB1894CACF2E}"/>
              </a:ext>
            </a:extLst>
          </p:cNvPr>
          <p:cNvSpPr txBox="1"/>
          <p:nvPr/>
        </p:nvSpPr>
        <p:spPr>
          <a:xfrm>
            <a:off x="1022566" y="3749746"/>
            <a:ext cx="8158439" cy="2008538"/>
          </a:xfrm>
          <a:prstGeom prst="roundRect">
            <a:avLst/>
          </a:prstGeom>
          <a:ln w="28575">
            <a:solidFill>
              <a:srgbClr val="4CC09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Năm 16 tuổi, lấy lẽ một người họ Phùng, bị vợ cả ghen, bắt ra ở một mình trên núi Cô Sơn (Hàng Châu- Trung Quốc), cạnh vườn hoa Tây Hồ, lâm bệnh, mất năm 18 tuổi.</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4418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648802" y="546347"/>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xmlns="" id="{8D48F097-1DC6-E6B3-4EBF-BA75A9563B9A}"/>
              </a:ext>
            </a:extLst>
          </p:cNvPr>
          <p:cNvSpPr txBox="1"/>
          <p:nvPr/>
        </p:nvSpPr>
        <p:spPr>
          <a:xfrm>
            <a:off x="1022567" y="2193207"/>
            <a:ext cx="8158439" cy="2008538"/>
          </a:xfrm>
          <a:prstGeom prst="roundRect">
            <a:avLst/>
          </a:prstGeom>
          <a:ln w="28575">
            <a:solidFill>
              <a:srgbClr val="4CC09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Tập thơ, từ mà Tiểu Thanh để lại bị người vợ cả đem đốt, may mắn còn sót lại một số bài. Người ta cho khắc in số bài thơ còn lại đó, đặt tên là </a:t>
            </a:r>
            <a:r>
              <a:rPr lang="de-DE" sz="2799"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Phần dư</a:t>
            </a:r>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(Bị đốt còn sót lại).</a:t>
            </a:r>
            <a:endParaRPr lang="en-US"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40179B8D-8608-9B0D-3FF0-DEF4821ADCE4}"/>
              </a:ext>
            </a:extLst>
          </p:cNvPr>
          <p:cNvSpPr txBox="1"/>
          <p:nvPr/>
        </p:nvSpPr>
        <p:spPr>
          <a:xfrm>
            <a:off x="746192" y="1387662"/>
            <a:ext cx="6168236" cy="594047"/>
          </a:xfrm>
          <a:prstGeom prst="rect">
            <a:avLst/>
          </a:prstGeom>
          <a:noFill/>
        </p:spPr>
        <p:txBody>
          <a:bodyPr wrap="square">
            <a:spAutoFit/>
          </a:bodyPr>
          <a:lstStyle/>
          <a:p>
            <a:pPr algn="just">
              <a:lnSpc>
                <a:spcPct val="130000"/>
              </a:lnSpc>
            </a:pP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1. </a:t>
            </a:r>
            <a:r>
              <a:rPr lang="de-DE"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Vài nét về nàng Tiểu Thanh</a:t>
            </a:r>
            <a:endParaRPr lang="en-US" sz="2799"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03E449BB-09DF-A528-92EB-71CC60D7FB3B}"/>
              </a:ext>
            </a:extLst>
          </p:cNvPr>
          <p:cNvSpPr txBox="1"/>
          <p:nvPr/>
        </p:nvSpPr>
        <p:spPr>
          <a:xfrm>
            <a:off x="733061" y="546347"/>
            <a:ext cx="6168236" cy="629817"/>
          </a:xfrm>
          <a:prstGeom prst="rect">
            <a:avLst/>
          </a:prstGeom>
          <a:noFill/>
        </p:spPr>
        <p:txBody>
          <a:bodyPr wrap="square">
            <a:spAutoFit/>
          </a:bodyPr>
          <a:lstStyle/>
          <a:p>
            <a:pPr marR="91413">
              <a:lnSpc>
                <a:spcPct val="130000"/>
              </a:lnSpc>
            </a:pPr>
            <a:r>
              <a:rPr lang="en-US" sz="2999" b="1" dirty="0">
                <a:solidFill>
                  <a:srgbClr val="4CC090"/>
                </a:solidFill>
                <a:latin typeface="Times New Roman" panose="02020603050405020304" pitchFamily="18" charset="0"/>
                <a:ea typeface="Calibri" panose="020F0502020204030204" pitchFamily="34" charset="0"/>
                <a:cs typeface="Times New Roman" panose="02020603050405020304" pitchFamily="18" charset="0"/>
              </a:rPr>
              <a:t>I. TÌM HIỂU CHUNG</a:t>
            </a:r>
            <a:endParaRPr lang="en-US" sz="2999" dirty="0">
              <a:solidFill>
                <a:srgbClr val="4CC09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Hình ảnh 9">
            <a:extLst>
              <a:ext uri="{FF2B5EF4-FFF2-40B4-BE49-F238E27FC236}">
                <a16:creationId xmlns:a16="http://schemas.microsoft.com/office/drawing/2014/main" xmlns="" id="{21B7DF88-C514-5719-6CC6-1BEE29E70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972" y="1515784"/>
            <a:ext cx="4761260" cy="4761260"/>
          </a:xfrm>
          <a:prstGeom prst="rect">
            <a:avLst/>
          </a:prstGeom>
        </p:spPr>
      </p:pic>
      <p:sp>
        <p:nvSpPr>
          <p:cNvPr id="11" name="Hộp Văn bản 10">
            <a:extLst>
              <a:ext uri="{FF2B5EF4-FFF2-40B4-BE49-F238E27FC236}">
                <a16:creationId xmlns:a16="http://schemas.microsoft.com/office/drawing/2014/main" xmlns="" id="{D577AFF3-C4A8-3CF7-4C41-DB1894CACF2E}"/>
              </a:ext>
            </a:extLst>
          </p:cNvPr>
          <p:cNvSpPr txBox="1"/>
          <p:nvPr/>
        </p:nvSpPr>
        <p:spPr>
          <a:xfrm>
            <a:off x="1022567" y="4413242"/>
            <a:ext cx="8158439" cy="1531935"/>
          </a:xfrm>
          <a:prstGeom prst="roundRect">
            <a:avLst/>
          </a:prstGeom>
          <a:ln w="28575">
            <a:solidFill>
              <a:srgbClr val="4CC09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r>
              <a:rPr lang="de-DE" sz="2799"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 vật nàng Tiểu Thanh thuộc kiểu nhân vật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bạc</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mệnh</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bi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kịch</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99"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799"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Du.</a:t>
            </a:r>
            <a:endParaRPr lang="en-US" sz="2799"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70763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0" y="893"/>
            <a:ext cx="12188826" cy="6856215"/>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648802" y="546347"/>
            <a:ext cx="11030887" cy="5759220"/>
          </a:xfrm>
          <a:prstGeom prst="roundRect">
            <a:avLst>
              <a:gd name="adj" fmla="val 3768"/>
            </a:avLst>
          </a:prstGeom>
          <a:solidFill>
            <a:schemeClr val="bg1"/>
          </a:solidFill>
          <a:ln w="76200" cap="flat" cmpd="sng" algn="ctr">
            <a:solidFill>
              <a:srgbClr val="4CC09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cs typeface="Arial" panose="020B0604020202020204" pitchFamily="34" charset="0"/>
            </a:endParaRPr>
          </a:p>
        </p:txBody>
      </p:sp>
      <p:grpSp>
        <p:nvGrpSpPr>
          <p:cNvPr id="7" name="组合 6"/>
          <p:cNvGrpSpPr/>
          <p:nvPr/>
        </p:nvGrpSpPr>
        <p:grpSpPr>
          <a:xfrm>
            <a:off x="2150609" y="1680233"/>
            <a:ext cx="4093926" cy="606105"/>
            <a:chOff x="875496" y="1443693"/>
            <a:chExt cx="1757784" cy="606263"/>
          </a:xfrm>
        </p:grpSpPr>
        <p:grpSp>
          <p:nvGrpSpPr>
            <p:cNvPr id="119" name="组合 118"/>
            <p:cNvGrpSpPr/>
            <p:nvPr/>
          </p:nvGrpSpPr>
          <p:grpSpPr>
            <a:xfrm>
              <a:off x="903025" y="1443693"/>
              <a:ext cx="1730255" cy="606263"/>
              <a:chOff x="1421030" y="5805264"/>
              <a:chExt cx="1552793" cy="330634"/>
            </a:xfrm>
            <a:solidFill>
              <a:srgbClr val="7030A0"/>
            </a:solidFill>
          </p:grpSpPr>
          <p:sp>
            <p:nvSpPr>
              <p:cNvPr id="120" name="圆角矩形 119"/>
              <p:cNvSpPr/>
              <p:nvPr/>
            </p:nvSpPr>
            <p:spPr>
              <a:xfrm>
                <a:off x="1782575" y="5805264"/>
                <a:ext cx="829688" cy="330634"/>
              </a:xfrm>
              <a:prstGeom prst="roundRect">
                <a:avLst>
                  <a:gd name="adj" fmla="val 50000"/>
                </a:avLst>
              </a:prstGeom>
              <a:solidFill>
                <a:srgbClr val="86A862"/>
              </a:solidFill>
              <a:ln>
                <a:solidFill>
                  <a:srgbClr val="86A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Times New Roman" panose="02020603050405020304" pitchFamily="18" charset="0"/>
                  <a:cs typeface="Times New Roman" panose="02020603050405020304" pitchFamily="18" charset="0"/>
                </a:endParaRPr>
              </a:p>
            </p:txBody>
          </p:sp>
          <p:cxnSp>
            <p:nvCxnSpPr>
              <p:cNvPr id="121" name="直接连接符 120"/>
              <p:cNvCxnSpPr>
                <a:cxnSpLocks/>
              </p:cNvCxnSpPr>
              <p:nvPr/>
            </p:nvCxnSpPr>
            <p:spPr>
              <a:xfrm>
                <a:off x="1421030" y="5970581"/>
                <a:ext cx="1552793" cy="0"/>
              </a:xfrm>
              <a:prstGeom prst="line">
                <a:avLst/>
              </a:prstGeom>
              <a:grpFill/>
              <a:ln>
                <a:solidFill>
                  <a:srgbClr val="86A862"/>
                </a:solidFill>
              </a:ln>
            </p:spPr>
            <p:style>
              <a:lnRef idx="1">
                <a:schemeClr val="accent1"/>
              </a:lnRef>
              <a:fillRef idx="0">
                <a:schemeClr val="accent1"/>
              </a:fillRef>
              <a:effectRef idx="0">
                <a:schemeClr val="accent1"/>
              </a:effectRef>
              <a:fontRef idx="minor">
                <a:schemeClr val="tx1"/>
              </a:fontRef>
            </p:style>
          </p:cxnSp>
        </p:grpSp>
        <p:sp>
          <p:nvSpPr>
            <p:cNvPr id="122" name="矩形 3"/>
            <p:cNvSpPr>
              <a:spLocks noChangeArrowheads="1"/>
            </p:cNvSpPr>
            <p:nvPr/>
          </p:nvSpPr>
          <p:spPr bwMode="auto">
            <a:xfrm>
              <a:off x="875496" y="1448641"/>
              <a:ext cx="1729632" cy="500131"/>
            </a:xfrm>
            <a:prstGeom prst="rect">
              <a:avLst/>
            </a:prstGeom>
            <a:noFill/>
            <a:ln w="9525">
              <a:noFill/>
              <a:miter lim="800000"/>
            </a:ln>
            <a:extLst>
              <a:ext uri="{909E8E84-426E-40DD-AFC4-6F175D3DCCD1}">
                <a14:hiddenFill xmlns:a14="http://schemas.microsoft.com/office/drawing/2010/main">
                  <a:solidFill>
                    <a:srgbClr val="7030A0"/>
                  </a:solidFill>
                </a14:hiddenFill>
              </a:ext>
            </a:extLst>
          </p:spPr>
          <p:txBody>
            <a:bodyPr wrap="square" lIns="68555" tIns="34278" rIns="68555" bIns="34278">
              <a:spAutoFit/>
            </a:bodyPr>
            <a:lstStyle/>
            <a:p>
              <a:pPr algn="ctr">
                <a:spcBef>
                  <a:spcPct val="0"/>
                </a:spcBef>
                <a:buFont typeface="Arial" panose="020B0604020202020204" pitchFamily="34" charset="0"/>
                <a:buNone/>
              </a:pP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Nhiệm</a:t>
              </a:r>
              <a:r>
                <a:rPr lang="en-US" altLang="zh-CN"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 </a:t>
              </a:r>
              <a:r>
                <a:rPr lang="en-US" altLang="zh-CN" sz="2799" b="1" dirty="0" err="1">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rPr>
                <a:t>vụ</a:t>
              </a:r>
              <a:endParaRPr lang="zh-CN" altLang="en-US" sz="2799" b="1" dirty="0">
                <a:solidFill>
                  <a:schemeClr val="bg1"/>
                </a:solidFill>
                <a:latin typeface="Times New Roman" panose="02020603050405020304" pitchFamily="18" charset="0"/>
                <a:ea typeface="Aa粗圆 (非商业使用)" panose="02020600040101010101" pitchFamily="18" charset="-122"/>
                <a:cs typeface="Times New Roman" panose="02020603050405020304" pitchFamily="18" charset="0"/>
              </a:endParaRPr>
            </a:p>
          </p:txBody>
        </p:sp>
      </p:grpSp>
      <p:sp>
        <p:nvSpPr>
          <p:cNvPr id="9" name="Hộp Văn bản 8">
            <a:extLst>
              <a:ext uri="{FF2B5EF4-FFF2-40B4-BE49-F238E27FC236}">
                <a16:creationId xmlns:a16="http://schemas.microsoft.com/office/drawing/2014/main" xmlns="" id="{8D48F097-1DC6-E6B3-4EBF-BA75A9563B9A}"/>
              </a:ext>
            </a:extLst>
          </p:cNvPr>
          <p:cNvSpPr txBox="1"/>
          <p:nvPr/>
        </p:nvSpPr>
        <p:spPr>
          <a:xfrm>
            <a:off x="1992612" y="2539248"/>
            <a:ext cx="5558561" cy="578731"/>
          </a:xfrm>
          <a:prstGeom prst="roundRect">
            <a:avLst/>
          </a:prstGeom>
          <a:ln w="28575">
            <a:solidFill>
              <a:srgbClr val="4CC09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799"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 </a:t>
            </a:r>
            <a:r>
              <a:rPr lang="en-US" sz="2799"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799"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799"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799"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799"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799"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01</a:t>
            </a:r>
          </a:p>
        </p:txBody>
      </p:sp>
      <p:sp>
        <p:nvSpPr>
          <p:cNvPr id="12" name="Hộp Văn bản 11">
            <a:extLst>
              <a:ext uri="{FF2B5EF4-FFF2-40B4-BE49-F238E27FC236}">
                <a16:creationId xmlns:a16="http://schemas.microsoft.com/office/drawing/2014/main" xmlns="" id="{40179B8D-8608-9B0D-3FF0-DEF4821ADCE4}"/>
              </a:ext>
            </a:extLst>
          </p:cNvPr>
          <p:cNvSpPr txBox="1"/>
          <p:nvPr/>
        </p:nvSpPr>
        <p:spPr>
          <a:xfrm>
            <a:off x="834682" y="833276"/>
            <a:ext cx="6168236" cy="594047"/>
          </a:xfrm>
          <a:prstGeom prst="rect">
            <a:avLst/>
          </a:prstGeom>
          <a:noFill/>
        </p:spPr>
        <p:txBody>
          <a:bodyPr wrap="square">
            <a:spAutoFit/>
          </a:bodyPr>
          <a:lstStyle/>
          <a:p>
            <a:pPr algn="just">
              <a:lnSpc>
                <a:spcPct val="130000"/>
              </a:lnSpc>
            </a:pP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2.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Bài</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thơ</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Thanh </a:t>
            </a:r>
            <a:r>
              <a:rPr lang="en-US" sz="2799"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kí</a:t>
            </a:r>
            <a:r>
              <a:rPr lang="en-US" sz="2799"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endParaRPr lang="en-US" sz="2799"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Bảng 5">
            <a:extLst>
              <a:ext uri="{FF2B5EF4-FFF2-40B4-BE49-F238E27FC236}">
                <a16:creationId xmlns:a16="http://schemas.microsoft.com/office/drawing/2014/main" xmlns="" id="{126C6010-07EC-14A4-4000-953B2B321058}"/>
              </a:ext>
            </a:extLst>
          </p:cNvPr>
          <p:cNvGraphicFramePr>
            <a:graphicFrameLocks noGrp="1"/>
          </p:cNvGraphicFramePr>
          <p:nvPr>
            <p:extLst>
              <p:ext uri="{D42A27DB-BD31-4B8C-83A1-F6EECF244321}">
                <p14:modId xmlns:p14="http://schemas.microsoft.com/office/powerpoint/2010/main" val="1963572644"/>
              </p:ext>
            </p:extLst>
          </p:nvPr>
        </p:nvGraphicFramePr>
        <p:xfrm>
          <a:off x="1200731" y="3370889"/>
          <a:ext cx="7846827" cy="2560320"/>
        </p:xfrm>
        <a:graphic>
          <a:graphicData uri="http://schemas.openxmlformats.org/drawingml/2006/table">
            <a:tbl>
              <a:tblPr firstRow="1" firstCol="1" bandRow="1">
                <a:tableStyleId>{5C22544A-7EE6-4342-B048-85BDC9FD1C3A}</a:tableStyleId>
              </a:tblPr>
              <a:tblGrid>
                <a:gridCol w="2375645">
                  <a:extLst>
                    <a:ext uri="{9D8B030D-6E8A-4147-A177-3AD203B41FA5}">
                      <a16:colId xmlns:a16="http://schemas.microsoft.com/office/drawing/2014/main" xmlns="" val="1534501099"/>
                    </a:ext>
                  </a:extLst>
                </a:gridCol>
                <a:gridCol w="5471182">
                  <a:extLst>
                    <a:ext uri="{9D8B030D-6E8A-4147-A177-3AD203B41FA5}">
                      <a16:colId xmlns:a16="http://schemas.microsoft.com/office/drawing/2014/main" xmlns="" val="2342321229"/>
                    </a:ext>
                  </a:extLst>
                </a:gridCol>
              </a:tblGrid>
              <a:tr h="853218">
                <a:tc gridSpan="2">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Phiếu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01: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Tiểu</a:t>
                      </a:r>
                      <a:r>
                        <a:rPr lang="en-US" sz="2800" dirty="0">
                          <a:effectLst/>
                          <a:latin typeface="Times New Roman" panose="02020603050405020304" pitchFamily="18" charset="0"/>
                          <a:cs typeface="Times New Roman" panose="02020603050405020304" pitchFamily="18" charset="0"/>
                        </a:rPr>
                        <a:t> Thanh </a:t>
                      </a:r>
                      <a:r>
                        <a:rPr lang="en-US" sz="2800" dirty="0" err="1">
                          <a:effectLst/>
                          <a:latin typeface="Times New Roman" panose="02020603050405020304" pitchFamily="18" charset="0"/>
                          <a:cs typeface="Times New Roman" panose="02020603050405020304" pitchFamily="18" charset="0"/>
                        </a:rPr>
                        <a:t>kí</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hMerge="1">
                  <a:txBody>
                    <a:bodyPr/>
                    <a:lstStyle/>
                    <a:p>
                      <a:endParaRPr lang="en-US"/>
                    </a:p>
                  </a:txBody>
                  <a:tcPr/>
                </a:tc>
                <a:extLst>
                  <a:ext uri="{0D108BD9-81ED-4DB2-BD59-A6C34878D82A}">
                    <a16:rowId xmlns:a16="http://schemas.microsoft.com/office/drawing/2014/main" xmlns="" val="2957279015"/>
                  </a:ext>
                </a:extLst>
              </a:tr>
              <a:tr h="426609">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1. Nhan </a:t>
                      </a:r>
                      <a:r>
                        <a:rPr lang="en-US" sz="2800" dirty="0" err="1">
                          <a:effectLst/>
                          <a:latin typeface="Times New Roman" panose="02020603050405020304" pitchFamily="18" charset="0"/>
                          <a:cs typeface="Times New Roman" panose="02020603050405020304" pitchFamily="18" charset="0"/>
                        </a:rPr>
                        <a:t>đề</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66864133"/>
                  </a:ext>
                </a:extLst>
              </a:tr>
              <a:tr h="426609">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2.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66651307"/>
                  </a:ext>
                </a:extLst>
              </a:tr>
              <a:tr h="426609">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3. Thể thơ</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28697038"/>
                  </a:ext>
                </a:extLst>
              </a:tr>
              <a:tr h="426609">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4. </a:t>
                      </a: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CC09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62" marR="68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565392128"/>
                  </a:ext>
                </a:extLst>
              </a:tr>
            </a:tbl>
          </a:graphicData>
        </a:graphic>
      </p:graphicFrame>
      <p:pic>
        <p:nvPicPr>
          <p:cNvPr id="8" name="图片 2">
            <a:extLst>
              <a:ext uri="{FF2B5EF4-FFF2-40B4-BE49-F238E27FC236}">
                <a16:creationId xmlns:a16="http://schemas.microsoft.com/office/drawing/2014/main" xmlns="" id="{5BBD4BC2-6C7D-E618-BDAF-A049CDDD9D2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42825" y="304097"/>
            <a:ext cx="2900979" cy="2900979"/>
          </a:xfrm>
          <a:prstGeom prst="rect">
            <a:avLst/>
          </a:prstGeom>
        </p:spPr>
      </p:pic>
      <p:pic>
        <p:nvPicPr>
          <p:cNvPr id="10" name="y2mate.com - Đồng hồ đếm ngược 4 phút 4 minutes timer Hailist_480p">
            <a:hlinkClick r:id="" action="ppaction://media"/>
            <a:extLst>
              <a:ext uri="{FF2B5EF4-FFF2-40B4-BE49-F238E27FC236}">
                <a16:creationId xmlns:a16="http://schemas.microsoft.com/office/drawing/2014/main" xmlns="" id="{4A57541A-6C2B-EF51-3876-B79719F7B8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87828" y="4197768"/>
            <a:ext cx="2090051" cy="1174793"/>
          </a:xfrm>
          <a:prstGeom prst="rect">
            <a:avLst/>
          </a:prstGeom>
        </p:spPr>
      </p:pic>
    </p:spTree>
    <p:extLst>
      <p:ext uri="{BB962C8B-B14F-4D97-AF65-F5344CB8AC3E}">
        <p14:creationId xmlns:p14="http://schemas.microsoft.com/office/powerpoint/2010/main" val="21225359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16" presetClass="entr" presetSubtype="21" fill="hold" grpId="0" nodeType="withEffect">
                                  <p:stCondLst>
                                    <p:cond delay="90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 presetClass="entr" presetSubtype="0" fill="hold" nodeType="withEffect">
                                  <p:stCondLst>
                                    <p:cond delay="60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513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10"/>
                </p:tgtEl>
              </p:cMediaNode>
            </p:video>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0"/>
                                        </p:tgtEl>
                                      </p:cBhvr>
                                    </p:cmd>
                                  </p:childTnLst>
                                </p:cTn>
                              </p:par>
                            </p:childTnLst>
                          </p:cTn>
                        </p:par>
                      </p:childTnLst>
                    </p:cTn>
                  </p:par>
                </p:childTnLst>
              </p:cTn>
              <p:nextCondLst>
                <p:cond evt="onClick" delay="0">
                  <p:tgtEl>
                    <p:spTgt spid="10"/>
                  </p:tgtEl>
                </p:cond>
              </p:nextCondLst>
            </p:seq>
          </p:childTnLst>
        </p:cTn>
      </p:par>
    </p:tnLst>
    <p:bldLst>
      <p:bldP spid="9" grpId="0" animBg="1"/>
      <p:bldP spid="1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2903</Words>
  <Application>Microsoft Office PowerPoint</Application>
  <PresentationFormat>Custom</PresentationFormat>
  <Paragraphs>313</Paragraphs>
  <Slides>40</Slides>
  <Notes>31</Notes>
  <HiddenSlides>0</HiddenSlides>
  <MMClips>2</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21AK22</cp:lastModifiedBy>
  <cp:revision>3</cp:revision>
  <dcterms:created xsi:type="dcterms:W3CDTF">2023-05-28T10:55:56Z</dcterms:created>
  <dcterms:modified xsi:type="dcterms:W3CDTF">2023-12-18T08:14:49Z</dcterms:modified>
</cp:coreProperties>
</file>