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60" r:id="rId1"/>
  </p:sldMasterIdLst>
  <p:notesMasterIdLst>
    <p:notesMasterId r:id="rId15"/>
  </p:notesMasterIdLst>
  <p:sldIdLst>
    <p:sldId id="267" r:id="rId2"/>
    <p:sldId id="268" r:id="rId3"/>
    <p:sldId id="269" r:id="rId4"/>
    <p:sldId id="271" r:id="rId5"/>
    <p:sldId id="272" r:id="rId6"/>
    <p:sldId id="273" r:id="rId7"/>
    <p:sldId id="274" r:id="rId8"/>
    <p:sldId id="275" r:id="rId9"/>
    <p:sldId id="276" r:id="rId10"/>
    <p:sldId id="280" r:id="rId11"/>
    <p:sldId id="279" r:id="rId12"/>
    <p:sldId id="277" r:id="rId13"/>
    <p:sldId id="27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Lato Light" panose="020F0502020204030203" pitchFamily="34" charset="0"/>
      <p:regular r:id="rId20"/>
      <p:bold r:id="rId21"/>
      <p:italic r:id="rId22"/>
      <p:boldItalic r:id="rId23"/>
    </p:embeddedFont>
    <p:embeddedFont>
      <p:font typeface="Times" panose="020206030504050203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2CA2BB-E1DB-496B-9960-8FCA6DD8DBBB}">
  <a:tblStyle styleId="{D72CA2BB-E1DB-496B-9960-8FCA6DD8DBB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2" y="1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52402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3347655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11393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5651232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866037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669275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5917029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4096989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7812411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96060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9623979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19/12/2023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544818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9D21D778-B565-4D7E-94D7-64010A445B68}" type="datetimeFigureOut">
              <a:rPr lang="en-US" smtClean="0"/>
              <a:pPr algn="r" eaLnBrk="1" latinLnBrk="0" hangingPunct="1"/>
              <a:t>19/12/2023</a:t>
            </a:fld>
            <a:endParaRPr lang="en-US" sz="1400" dirty="0">
              <a:solidFill>
                <a:srgbClr val="FFFFFF"/>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eaLnBrk="1" latinLnBrk="0" hangingPunct="1"/>
            <a:endParaRPr kumimoji="0" lang="en-US" dirty="0">
              <a:solidFill>
                <a:srgbClr val="FFFFFF"/>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9246761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ransition>
    <p:fade thruBlk="1"/>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de-DE" sz="2200" b="1" dirty="0"/>
              <a:t>KHỞI ĐỘNG</a:t>
            </a:r>
            <a:endParaRPr lang="en-US" sz="2200" dirty="0"/>
          </a:p>
        </p:txBody>
      </p:sp>
      <p:sp>
        <p:nvSpPr>
          <p:cNvPr id="10" name="Google Shape;60;p13"/>
          <p:cNvSpPr txBox="1">
            <a:spLocks noGrp="1"/>
          </p:cNvSpPr>
          <p:nvPr>
            <p:ph type="ctrTitle"/>
          </p:nvPr>
        </p:nvSpPr>
        <p:spPr>
          <a:xfrm>
            <a:off x="1756350" y="590550"/>
            <a:ext cx="5631300" cy="569250"/>
          </a:xfrm>
          <a:prstGeom prst="rect">
            <a:avLst/>
          </a:prstGeom>
          <a:solidFill>
            <a:schemeClr val="accent4">
              <a:lumMod val="75000"/>
            </a:schemeClr>
          </a:solidFill>
        </p:spPr>
        <p:txBody>
          <a:bodyPr spcFirstLastPara="1" wrap="square" lIns="91425" tIns="91425" rIns="91425" bIns="91425" anchor="b" anchorCtr="0">
            <a:noAutofit/>
          </a:bodyPr>
          <a:lstStyle/>
          <a:p>
            <a:pPr lvl="0" algn="just"/>
            <a:r>
              <a:rPr lang="en-US" sz="2000" dirty="0" err="1">
                <a:solidFill>
                  <a:schemeClr val="bg1"/>
                </a:solidFill>
              </a:rPr>
              <a:t>Yêu</a:t>
            </a:r>
            <a:r>
              <a:rPr lang="en-US" sz="2000" dirty="0">
                <a:solidFill>
                  <a:schemeClr val="bg1"/>
                </a:solidFill>
              </a:rPr>
              <a:t> </a:t>
            </a:r>
            <a:r>
              <a:rPr lang="en-US" sz="2000" dirty="0" err="1">
                <a:solidFill>
                  <a:schemeClr val="bg1"/>
                </a:solidFill>
              </a:rPr>
              <a:t>cầu</a:t>
            </a:r>
            <a:r>
              <a:rPr lang="en-US" sz="2000" dirty="0">
                <a:solidFill>
                  <a:schemeClr val="bg1"/>
                </a:solidFill>
              </a:rPr>
              <a:t> HS ‘‘</a:t>
            </a:r>
            <a:r>
              <a:rPr lang="en-US" sz="2000" dirty="0" err="1">
                <a:solidFill>
                  <a:schemeClr val="bg1"/>
                </a:solidFill>
              </a:rPr>
              <a:t>dịch</a:t>
            </a:r>
            <a:r>
              <a:rPr lang="en-US" sz="2000" dirty="0">
                <a:solidFill>
                  <a:schemeClr val="bg1"/>
                </a:solidFill>
              </a:rPr>
              <a:t>”  </a:t>
            </a:r>
            <a:r>
              <a:rPr lang="en-US" sz="2000" dirty="0" err="1">
                <a:solidFill>
                  <a:schemeClr val="bg1"/>
                </a:solidFill>
              </a:rPr>
              <a:t>những</a:t>
            </a:r>
            <a:r>
              <a:rPr lang="en-US" sz="2000" dirty="0">
                <a:solidFill>
                  <a:schemeClr val="bg1"/>
                </a:solidFill>
              </a:rPr>
              <a:t> </a:t>
            </a:r>
            <a:r>
              <a:rPr lang="en-US" sz="2000" dirty="0" err="1">
                <a:solidFill>
                  <a:schemeClr val="bg1"/>
                </a:solidFill>
              </a:rPr>
              <a:t>đoạn</a:t>
            </a:r>
            <a:r>
              <a:rPr lang="en-US" sz="2000" dirty="0">
                <a:solidFill>
                  <a:schemeClr val="bg1"/>
                </a:solidFill>
              </a:rPr>
              <a:t>  </a:t>
            </a:r>
            <a:r>
              <a:rPr lang="en-US" sz="2000" dirty="0" err="1">
                <a:solidFill>
                  <a:schemeClr val="bg1"/>
                </a:solidFill>
              </a:rPr>
              <a:t>ngôn</a:t>
            </a:r>
            <a:r>
              <a:rPr lang="en-US" sz="2000" dirty="0">
                <a:solidFill>
                  <a:schemeClr val="bg1"/>
                </a:solidFill>
              </a:rPr>
              <a:t> </a:t>
            </a:r>
            <a:r>
              <a:rPr lang="en-US" sz="2000" dirty="0" err="1">
                <a:solidFill>
                  <a:schemeClr val="bg1"/>
                </a:solidFill>
              </a:rPr>
              <a:t>ngữ</a:t>
            </a:r>
            <a:r>
              <a:rPr lang="en-US" sz="2000" dirty="0">
                <a:solidFill>
                  <a:schemeClr val="bg1"/>
                </a:solidFill>
              </a:rPr>
              <a:t> chat:</a:t>
            </a:r>
            <a:endParaRPr sz="1100" dirty="0">
              <a:solidFill>
                <a:schemeClr val="bg1"/>
              </a:solidFill>
            </a:endParaRPr>
          </a:p>
        </p:txBody>
      </p:sp>
      <p:sp>
        <p:nvSpPr>
          <p:cNvPr id="11" name="Google Shape;60;p13"/>
          <p:cNvSpPr txBox="1">
            <a:spLocks/>
          </p:cNvSpPr>
          <p:nvPr/>
        </p:nvSpPr>
        <p:spPr>
          <a:xfrm>
            <a:off x="1245136" y="1428750"/>
            <a:ext cx="6699250" cy="3352800"/>
          </a:xfrm>
          <a:prstGeom prst="rect">
            <a:avLst/>
          </a:prstGeom>
          <a:solidFill>
            <a:schemeClr val="accent5">
              <a:lumMod val="40000"/>
              <a:lumOff val="60000"/>
            </a:schemeClr>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1pPr>
            <a:lvl2pPr marR="0" lvl="1"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2pPr>
            <a:lvl3pPr marR="0" lvl="2"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3pPr>
            <a:lvl4pPr marR="0" lvl="3"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4pPr>
            <a:lvl5pPr marR="0" lvl="4"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5pPr>
            <a:lvl6pPr marR="0" lvl="5"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6pPr>
            <a:lvl7pPr marR="0" lvl="6"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7pPr>
            <a:lvl8pPr marR="0" lvl="7"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8pPr>
            <a:lvl9pPr marR="0" lvl="8" algn="r" rtl="0">
              <a:lnSpc>
                <a:spcPct val="100000"/>
              </a:lnSpc>
              <a:spcBef>
                <a:spcPts val="0"/>
              </a:spcBef>
              <a:spcAft>
                <a:spcPts val="0"/>
              </a:spcAft>
              <a:buClr>
                <a:srgbClr val="FFFFFF"/>
              </a:buClr>
              <a:buSzPts val="5000"/>
              <a:buFont typeface="Lato Light"/>
              <a:buNone/>
              <a:defRPr sz="5000" b="0" i="0" u="none" strike="noStrike" cap="none">
                <a:solidFill>
                  <a:srgbClr val="FFFFFF"/>
                </a:solidFill>
                <a:latin typeface="Lato Light"/>
                <a:ea typeface="Lato Light"/>
                <a:cs typeface="Lato Light"/>
                <a:sym typeface="Lato Light"/>
              </a:defRPr>
            </a:lvl9pPr>
          </a:lstStyle>
          <a:p>
            <a:pPr algn="just"/>
            <a:r>
              <a:rPr lang="en-US" sz="1800" dirty="0">
                <a:solidFill>
                  <a:schemeClr val="tx1"/>
                </a:solidFill>
              </a:rPr>
              <a:t>1. </a:t>
            </a:r>
            <a:r>
              <a:rPr lang="vi-VN" sz="1800" dirty="0">
                <a:solidFill>
                  <a:schemeClr val="tx1"/>
                </a:solidFill>
              </a:rPr>
              <a:t>“Hum ni là 14-2 đéy pà kon ạ, pợn na đy pán hoa đéy! ty hok lời nhưng thấy zui zui, </a:t>
            </a:r>
            <a:endParaRPr lang="en-US" sz="1800" dirty="0">
              <a:solidFill>
                <a:schemeClr val="tx1"/>
              </a:solidFill>
            </a:endParaRPr>
          </a:p>
          <a:p>
            <a:pPr algn="just"/>
            <a:r>
              <a:rPr lang="vi-VN" sz="1800" dirty="0">
                <a:solidFill>
                  <a:srgbClr val="C00000"/>
                </a:solidFill>
              </a:rPr>
              <a:t>(Hôm nay là 14/2 đấy bà con ạ, bạn na đi bán hoa đấy! Tuy không lời nhưng thấy vui vui).</a:t>
            </a:r>
          </a:p>
          <a:p>
            <a:pPr algn="just"/>
            <a:r>
              <a:rPr lang="en-US" sz="1800" dirty="0">
                <a:solidFill>
                  <a:schemeClr val="tx1"/>
                </a:solidFill>
              </a:rPr>
              <a:t>2.</a:t>
            </a:r>
            <a:r>
              <a:rPr lang="vi-VN" sz="1800" dirty="0">
                <a:solidFill>
                  <a:schemeClr val="tx1"/>
                </a:solidFill>
              </a:rPr>
              <a:t> “Nó lun mún nó of nó fone or nt or wan tâm như pạn nó vẫn thường thía mek dù zì nó là con gái làm shao có thía!!! …”. </a:t>
            </a:r>
            <a:endParaRPr lang="en-US" sz="1800" dirty="0">
              <a:solidFill>
                <a:schemeClr val="tx1"/>
              </a:solidFill>
            </a:endParaRPr>
          </a:p>
          <a:p>
            <a:pPr algn="just"/>
            <a:r>
              <a:rPr lang="vi-VN" sz="1800" dirty="0">
                <a:solidFill>
                  <a:srgbClr val="C00000"/>
                </a:solidFill>
              </a:rPr>
              <a:t>(Nó luôn muốn Nó của nó điện thoại, hay nhắn tin, hay quan tâm như bạn nó vẫn thường thế vì nó là con gái làm sao có thể...)</a:t>
            </a:r>
          </a:p>
          <a:p>
            <a:pPr algn="just"/>
            <a:r>
              <a:rPr lang="en-US" sz="1800" dirty="0">
                <a:solidFill>
                  <a:schemeClr val="tx1"/>
                </a:solidFill>
              </a:rPr>
              <a:t>3.</a:t>
            </a:r>
            <a:r>
              <a:rPr lang="vi-VN" sz="1800" dirty="0">
                <a:solidFill>
                  <a:schemeClr val="tx1"/>
                </a:solidFill>
              </a:rPr>
              <a:t> “Ngoi` pun` hok bjk lem` je^`, vo^ tinh` nghj~ den' anh, hok bjk jo` nay` anh dang lam` j` ta?”. </a:t>
            </a:r>
            <a:endParaRPr lang="en-US" sz="1800" dirty="0">
              <a:solidFill>
                <a:schemeClr val="tx1"/>
              </a:solidFill>
            </a:endParaRPr>
          </a:p>
          <a:p>
            <a:pPr algn="just"/>
            <a:r>
              <a:rPr lang="vi-VN" sz="1800" dirty="0">
                <a:solidFill>
                  <a:srgbClr val="C00000"/>
                </a:solidFill>
              </a:rPr>
              <a:t>(Ngồi buồn không biết làm gì, vô tình nghĩ đến anh, không biết giờ này anh đang làm gì ta?).</a:t>
            </a:r>
          </a:p>
        </p:txBody>
      </p:sp>
    </p:spTree>
    <p:extLst>
      <p:ext uri="{BB962C8B-B14F-4D97-AF65-F5344CB8AC3E}">
        <p14:creationId xmlns:p14="http://schemas.microsoft.com/office/powerpoint/2010/main" val="17789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down)">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down)">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down)">
                                      <p:cBhvr>
                                        <p:cTn id="27" dur="5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wipe(down)">
                                      <p:cBhvr>
                                        <p:cTn id="32" dur="5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5" end="5"/>
                                            </p:txEl>
                                          </p:spTgt>
                                        </p:tgtEl>
                                        <p:attrNameLst>
                                          <p:attrName>style.visibility</p:attrName>
                                        </p:attrNameLst>
                                      </p:cBhvr>
                                      <p:to>
                                        <p:strVal val="visible"/>
                                      </p:to>
                                    </p:set>
                                    <p:animEffect transition="in" filter="wipe(down)">
                                      <p:cBhvr>
                                        <p:cTn id="3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93"/>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b="1" dirty="0"/>
              <a:t>VẬN DỤNG </a:t>
            </a:r>
            <a:endParaRPr lang="en-US" sz="2200" dirty="0">
              <a:solidFill>
                <a:prstClr val="white"/>
              </a:solidFill>
            </a:endParaRPr>
          </a:p>
        </p:txBody>
      </p:sp>
      <p:sp>
        <p:nvSpPr>
          <p:cNvPr id="2" name="Rectangle 1"/>
          <p:cNvSpPr/>
          <p:nvPr/>
        </p:nvSpPr>
        <p:spPr>
          <a:xfrm>
            <a:off x="609600" y="589062"/>
            <a:ext cx="5113900" cy="400110"/>
          </a:xfrm>
          <a:prstGeom prst="rect">
            <a:avLst/>
          </a:prstGeom>
        </p:spPr>
        <p:txBody>
          <a:bodyPr wrap="none">
            <a:spAutoFit/>
          </a:bodyPr>
          <a:lstStyle/>
          <a:p>
            <a:r>
              <a:rPr lang="vi-VN" sz="2000" b="1" i="1" dirty="0"/>
              <a:t>Tiếng Việt giàu và đẹp</a:t>
            </a:r>
            <a:r>
              <a:rPr lang="en-US" sz="2000" b="1" i="1" dirty="0"/>
              <a:t> </a:t>
            </a:r>
            <a:r>
              <a:rPr lang="en-US" sz="2000" b="1" dirty="0"/>
              <a:t>– </a:t>
            </a:r>
            <a:r>
              <a:rPr lang="en-US" sz="2000" b="1" dirty="0" err="1"/>
              <a:t>Phạm</a:t>
            </a:r>
            <a:r>
              <a:rPr lang="en-US" sz="2000" b="1" dirty="0"/>
              <a:t> </a:t>
            </a:r>
            <a:r>
              <a:rPr lang="en-US" sz="2000" b="1" dirty="0" err="1"/>
              <a:t>Văn</a:t>
            </a:r>
            <a:r>
              <a:rPr lang="en-US" sz="2000" b="1" dirty="0"/>
              <a:t> </a:t>
            </a:r>
            <a:r>
              <a:rPr lang="en-US" sz="2000" b="1" dirty="0" err="1"/>
              <a:t>Đồng</a:t>
            </a:r>
            <a:endParaRPr lang="vi-VN" sz="2000" b="1" dirty="0"/>
          </a:p>
        </p:txBody>
      </p:sp>
      <p:sp>
        <p:nvSpPr>
          <p:cNvPr id="3" name="Rectangle 2"/>
          <p:cNvSpPr/>
          <p:nvPr/>
        </p:nvSpPr>
        <p:spPr>
          <a:xfrm>
            <a:off x="609600" y="989172"/>
            <a:ext cx="3810000" cy="2893100"/>
          </a:xfrm>
          <a:prstGeom prst="rect">
            <a:avLst/>
          </a:prstGeom>
        </p:spPr>
        <p:txBody>
          <a:bodyPr wrap="square">
            <a:spAutoFit/>
          </a:bodyPr>
          <a:lstStyle/>
          <a:p>
            <a:pPr algn="just"/>
            <a:r>
              <a:rPr lang="vi-VN" dirty="0"/>
              <a:t>Tiếng Việt của chúng ta rất giàu; tiếng ta giàu bởi đời sống muôn màu, đời sống tư tưởng và tình cảm dồi dào của dân tộc ta; bởi kinh nghiệm đấu tranh lâu đời và phong phú, kinh nghiệm đấu tranh giai cấp, đấu tranh xã hội, đấu tranh với thiên nhiên và đấu tranh với giặc ngoại xâm; bởi những kinh nghiệm sống của bốn nghìn năm lịch sử dựng nước và giữ nước. Tiếng Việt của chúng ta phản ánh sự hình thành và trưởng thành của xã hội Việt Nam và của dân tộc Việt Nam, của tập thể nhỏ là gia đình, họ hàng, làng xóm và của tập thể lớn là dân tộc, quốc gia.</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1" y="1007727"/>
            <a:ext cx="3657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446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b="1" dirty="0"/>
              <a:t>VẬN DỤNG </a:t>
            </a:r>
            <a:endParaRPr lang="en-US" sz="2200" dirty="0">
              <a:solidFill>
                <a:prstClr val="white"/>
              </a:solidFill>
            </a:endParaRPr>
          </a:p>
        </p:txBody>
      </p:sp>
      <p:sp>
        <p:nvSpPr>
          <p:cNvPr id="2" name="Rectangle 1"/>
          <p:cNvSpPr/>
          <p:nvPr/>
        </p:nvSpPr>
        <p:spPr>
          <a:xfrm>
            <a:off x="611579" y="2567950"/>
            <a:ext cx="8034850" cy="1815882"/>
          </a:xfrm>
          <a:prstGeom prst="rect">
            <a:avLst/>
          </a:prstGeom>
        </p:spPr>
        <p:txBody>
          <a:bodyPr wrap="square">
            <a:spAutoFit/>
          </a:bodyPr>
          <a:lstStyle/>
          <a:p>
            <a:pPr algn="just"/>
            <a:r>
              <a:rPr lang="vi-VN" dirty="0"/>
              <a:t>Hai nguồn của cái giàu và cái đẹp của tiếng Việt là ở chỗ nó là tiếng nói của quần chúng nhân dân, đầy tình cảm, hình ảnh, màu sắc và âm điệu, hồn nhiên, ngộ nghĩnh và đầy ý nghĩa, đồng thời nó là ngôn ngữ của văn học, văn nghệ mà những nhà văn, nhà thơ lớn của dân tộc ta như Nguyễn Trãi, Nguyễn Du,… những nhà văn và nhà thơ hiện nay ở miền Bắc và miền Nam, đã nâng lên đến trình độ cao về nghệ thuật, khiến cho nó trở nên trong sáng, đẹp đẽ lạ thường. Chính cái giàu đẹp đó đã làm nên cái chất, giá trị, bản sắc, tinh hoa của tiếng Việt, kết quả của cả một quá trình và biết bao công sức dồi mài…</a:t>
            </a:r>
          </a:p>
          <a:p>
            <a:pPr algn="r"/>
            <a:r>
              <a:rPr lang="vi-VN" dirty="0"/>
              <a:t>Nguồn: Phạm Văn Đồng, </a:t>
            </a:r>
            <a:r>
              <a:rPr lang="vi-VN" i="1" dirty="0"/>
              <a:t>Giữ gìn sự trong sáng của tiếng Việt</a:t>
            </a:r>
            <a:r>
              <a:rPr lang="vi-VN" dirty="0"/>
              <a:t>, NXB Giáo dục, Hà Nội, 1980</a:t>
            </a:r>
          </a:p>
        </p:txBody>
      </p:sp>
      <p:sp>
        <p:nvSpPr>
          <p:cNvPr id="7" name="Rectangle 6"/>
          <p:cNvSpPr/>
          <p:nvPr/>
        </p:nvSpPr>
        <p:spPr>
          <a:xfrm>
            <a:off x="609600" y="589062"/>
            <a:ext cx="5113900" cy="400110"/>
          </a:xfrm>
          <a:prstGeom prst="rect">
            <a:avLst/>
          </a:prstGeom>
        </p:spPr>
        <p:txBody>
          <a:bodyPr wrap="none">
            <a:spAutoFit/>
          </a:bodyPr>
          <a:lstStyle/>
          <a:p>
            <a:r>
              <a:rPr lang="vi-VN" sz="2000" b="1" i="1" dirty="0"/>
              <a:t>Tiếng Việt giàu và đẹp</a:t>
            </a:r>
            <a:r>
              <a:rPr lang="en-US" sz="2000" b="1" i="1" dirty="0"/>
              <a:t> </a:t>
            </a:r>
            <a:r>
              <a:rPr lang="en-US" sz="2000" b="1" dirty="0"/>
              <a:t>– </a:t>
            </a:r>
            <a:r>
              <a:rPr lang="en-US" sz="2000" b="1" dirty="0" err="1"/>
              <a:t>Phạm</a:t>
            </a:r>
            <a:r>
              <a:rPr lang="en-US" sz="2000" b="1" dirty="0"/>
              <a:t> </a:t>
            </a:r>
            <a:r>
              <a:rPr lang="en-US" sz="2000" b="1" dirty="0" err="1"/>
              <a:t>Văn</a:t>
            </a:r>
            <a:r>
              <a:rPr lang="en-US" sz="2000" b="1" dirty="0"/>
              <a:t> </a:t>
            </a:r>
            <a:r>
              <a:rPr lang="en-US" sz="2000" b="1" dirty="0" err="1"/>
              <a:t>Đồng</a:t>
            </a:r>
            <a:endParaRPr lang="vi-VN" sz="2000" b="1" dirty="0"/>
          </a:p>
        </p:txBody>
      </p:sp>
      <p:sp>
        <p:nvSpPr>
          <p:cNvPr id="8" name="Rectangle 7"/>
          <p:cNvSpPr/>
          <p:nvPr/>
        </p:nvSpPr>
        <p:spPr>
          <a:xfrm>
            <a:off x="611579" y="1047750"/>
            <a:ext cx="8034850" cy="1600438"/>
          </a:xfrm>
          <a:prstGeom prst="rect">
            <a:avLst/>
          </a:prstGeom>
        </p:spPr>
        <p:txBody>
          <a:bodyPr wrap="square">
            <a:spAutoFit/>
          </a:bodyPr>
          <a:lstStyle/>
          <a:p>
            <a:pPr algn="just"/>
            <a:r>
              <a:rPr lang="vi-VN" dirty="0"/>
              <a:t>Tiếng Việt của chúng ta rất đẹp; đẹp như thế nào, đó là điều rất khó nói. Chúng ta không thể nói tiếng ta đẹp như thế nào cũng như ta không thể nào phân tích cái đẹp của ánh sáng, của thiên nhiên. Nhưng đối với chúng ta là người Việt Nam, chúng ta cảm thấy và thưởng thức một cách tự nhiên cái đẹp của tiếng nước ta, tiếng nói của quần chúng nhân dân trong ca dao và dân ca, lời văn của các nhà văn lớn. Có lẽ tiếng Việt của chúng ta đẹp bởi vì tâm hồn của người Việt Nam ta rất đẹp, bởi vì đời sống, cuộc đấu tranh của nhân dân ta từ trước tới nay là cao quý, là vĩ đại, nghĩa là rất đẹp.</a:t>
            </a:r>
            <a:endParaRPr lang="en-US" dirty="0"/>
          </a:p>
        </p:txBody>
      </p:sp>
    </p:spTree>
    <p:extLst>
      <p:ext uri="{BB962C8B-B14F-4D97-AF65-F5344CB8AC3E}">
        <p14:creationId xmlns:p14="http://schemas.microsoft.com/office/powerpoint/2010/main" val="191944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b="1" dirty="0"/>
              <a:t>VẬN DỤNG </a:t>
            </a:r>
            <a:endParaRPr lang="en-US" sz="2200" dirty="0">
              <a:solidFill>
                <a:prstClr val="white"/>
              </a:solidFill>
            </a:endParaRPr>
          </a:p>
        </p:txBody>
      </p:sp>
      <p:sp>
        <p:nvSpPr>
          <p:cNvPr id="5" name="Google Shape;121;p21"/>
          <p:cNvSpPr txBox="1">
            <a:spLocks/>
          </p:cNvSpPr>
          <p:nvPr/>
        </p:nvSpPr>
        <p:spPr>
          <a:xfrm>
            <a:off x="1245136" y="1123950"/>
            <a:ext cx="6908264" cy="4019550"/>
          </a:xfrm>
          <a:prstGeom prst="rect">
            <a:avLst/>
          </a:prstGeom>
        </p:spPr>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Tx/>
              <a:buFont typeface="Arial" panose="020B0604020202020204" pitchFamily="34" charset="0"/>
              <a:buNone/>
            </a:pPr>
            <a:r>
              <a:rPr lang="en-US" sz="2800" b="1" dirty="0" err="1">
                <a:solidFill>
                  <a:srgbClr val="FF0000"/>
                </a:solidFill>
              </a:rPr>
              <a:t>Làm</a:t>
            </a:r>
            <a:r>
              <a:rPr lang="en-US" sz="2800" b="1" dirty="0">
                <a:solidFill>
                  <a:srgbClr val="FF0000"/>
                </a:solidFill>
              </a:rPr>
              <a:t> ở </a:t>
            </a:r>
            <a:r>
              <a:rPr lang="en-US" sz="2800" b="1" dirty="0" err="1">
                <a:solidFill>
                  <a:srgbClr val="FF0000"/>
                </a:solidFill>
              </a:rPr>
              <a:t>nha</a:t>
            </a:r>
            <a:r>
              <a:rPr lang="en-US" sz="2800" b="1" dirty="0">
                <a:solidFill>
                  <a:srgbClr val="FF0000"/>
                </a:solidFill>
              </a:rPr>
              <a:t>̀: </a:t>
            </a:r>
          </a:p>
          <a:p>
            <a:pPr marL="0" indent="0">
              <a:buClrTx/>
              <a:buFont typeface="Arial" panose="020B0604020202020204" pitchFamily="34" charset="0"/>
              <a:buNone/>
            </a:pPr>
            <a:r>
              <a:rPr lang="vi-VN" sz="2800" dirty="0"/>
              <a:t>Phân tích sự trong sáng trong cách dùng tiếng Việt của một tác phẩm văn học.</a:t>
            </a:r>
          </a:p>
          <a:p>
            <a:pPr marL="0" indent="0">
              <a:spcBef>
                <a:spcPts val="600"/>
              </a:spcBef>
              <a:buClrTx/>
              <a:buFont typeface="Arial" panose="020B0604020202020204" pitchFamily="34" charset="0"/>
              <a:buNone/>
            </a:pPr>
            <a:endParaRPr lang="vi-VN" sz="2000" dirty="0"/>
          </a:p>
        </p:txBody>
      </p:sp>
    </p:spTree>
    <p:extLst>
      <p:ext uri="{BB962C8B-B14F-4D97-AF65-F5344CB8AC3E}">
        <p14:creationId xmlns:p14="http://schemas.microsoft.com/office/powerpoint/2010/main" val="18036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2400" b="1" dirty="0"/>
              <a:t>VẬN DỤNG </a:t>
            </a:r>
            <a:endParaRPr lang="en-US" sz="2200" dirty="0">
              <a:solidFill>
                <a:prstClr val="white"/>
              </a:solidFill>
            </a:endParaRPr>
          </a:p>
        </p:txBody>
      </p:sp>
      <p:sp>
        <p:nvSpPr>
          <p:cNvPr id="6" name="Google Shape;136;p23"/>
          <p:cNvSpPr txBox="1">
            <a:spLocks/>
          </p:cNvSpPr>
          <p:nvPr/>
        </p:nvSpPr>
        <p:spPr>
          <a:xfrm>
            <a:off x="1676400" y="1881980"/>
            <a:ext cx="5410200" cy="1379538"/>
          </a:xfrm>
          <a:prstGeom prst="rect">
            <a:avLst/>
          </a:prstGeom>
        </p:spPr>
        <p:txBody>
          <a:bodyPr spcFirstLastPara="1" vert="horz" wrap="square" lIns="91425" tIns="91425" rIns="91425" bIns="91425" rtlCol="0" anchor="b"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Tx/>
              <a:buFontTx/>
            </a:pPr>
            <a:r>
              <a:rPr lang="en-CA" dirty="0">
                <a:solidFill>
                  <a:srgbClr val="002060"/>
                </a:solidFill>
                <a:latin typeface="Lato Light"/>
                <a:ea typeface="Lato Light"/>
                <a:cs typeface="Lato Light"/>
                <a:sym typeface="Lato Light"/>
              </a:rPr>
              <a:t>BÀI HỌC KẾT THÚC</a:t>
            </a:r>
            <a:r>
              <a:rPr lang="vi-VN" dirty="0">
                <a:solidFill>
                  <a:srgbClr val="002060"/>
                </a:solidFill>
                <a:latin typeface="Lato Light"/>
                <a:ea typeface="Lato Light"/>
                <a:cs typeface="Lato Light"/>
                <a:sym typeface="Lato Light"/>
              </a:rPr>
              <a:t> </a:t>
            </a:r>
            <a:r>
              <a:rPr lang="vi-VN" dirty="0">
                <a:solidFill>
                  <a:srgbClr val="FFFFFF"/>
                </a:solidFill>
                <a:latin typeface="Lato Light"/>
                <a:ea typeface="Lato Light"/>
                <a:cs typeface="Lato Light"/>
                <a:sym typeface="Lato Light"/>
              </a:rPr>
              <a:t>!</a:t>
            </a:r>
          </a:p>
        </p:txBody>
      </p:sp>
    </p:spTree>
    <p:extLst>
      <p:ext uri="{BB962C8B-B14F-4D97-AF65-F5344CB8AC3E}">
        <p14:creationId xmlns:p14="http://schemas.microsoft.com/office/powerpoint/2010/main" val="8517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6"/>
                                        </p:tgtEl>
                                        <p:attrNameLst>
                                          <p:attrName>style.color</p:attrName>
                                        </p:attrNameLst>
                                      </p:cBhvr>
                                      <p:to>
                                        <p:clrVal>
                                          <a:schemeClr val="accent2"/>
                                        </p:clrVal>
                                      </p:to>
                                    </p:set>
                                    <p:set>
                                      <p:cBhvr>
                                        <p:cTn id="7" dur="500" fill="hold"/>
                                        <p:tgtEl>
                                          <p:spTgt spid="6"/>
                                        </p:tgtEl>
                                        <p:attrNameLst>
                                          <p:attrName>fillcolor</p:attrName>
                                        </p:attrNameLst>
                                      </p:cBhvr>
                                      <p:to>
                                        <p:clrVal>
                                          <a:schemeClr val="accent2"/>
                                        </p:clrVal>
                                      </p:to>
                                    </p:set>
                                    <p:set>
                                      <p:cBhvr>
                                        <p:cTn id="8"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de-DE" sz="2200" b="1" dirty="0">
                <a:solidFill>
                  <a:prstClr val="white"/>
                </a:solidFill>
              </a:rPr>
              <a:t>KHỞI ĐỘNG</a:t>
            </a:r>
            <a:endParaRPr lang="en-US" sz="2200" dirty="0">
              <a:solidFill>
                <a:prstClr val="white"/>
              </a:solidFill>
            </a:endParaRPr>
          </a:p>
        </p:txBody>
      </p:sp>
      <p:sp>
        <p:nvSpPr>
          <p:cNvPr id="5" name="Google Shape;65;p14"/>
          <p:cNvSpPr txBox="1">
            <a:spLocks/>
          </p:cNvSpPr>
          <p:nvPr/>
        </p:nvSpPr>
        <p:spPr>
          <a:xfrm>
            <a:off x="1600200" y="590550"/>
            <a:ext cx="5511300" cy="495450"/>
          </a:xfrm>
          <a:prstGeom prst="rect">
            <a:avLst/>
          </a:prstGeom>
        </p:spPr>
        <p:style>
          <a:lnRef idx="1">
            <a:schemeClr val="accent5"/>
          </a:lnRef>
          <a:fillRef idx="2">
            <a:schemeClr val="accent5"/>
          </a:fillRef>
          <a:effectRef idx="1">
            <a:schemeClr val="accent5"/>
          </a:effectRef>
          <a:fontRef idx="minor">
            <a:schemeClr val="dk1"/>
          </a:fontRef>
        </p:style>
        <p:txBody>
          <a:bodyPr spcFirstLastPara="1" vert="horz" wrap="square" lIns="91425" tIns="91425" rIns="91425" bIns="91425" rtlCol="0" anchor="b" anchorCtr="0">
            <a:noAutofit/>
          </a:bodyPr>
          <a:lstStyle>
            <a:lvl1pPr lvl="0" algn="r" defTabSz="914400" rtl="0" eaLnBrk="1" latinLnBrk="0" hangingPunct="1">
              <a:spcBef>
                <a:spcPts val="0"/>
              </a:spcBef>
              <a:spcAft>
                <a:spcPts val="0"/>
              </a:spcAft>
              <a:buClr>
                <a:srgbClr val="FFFFFF"/>
              </a:buClr>
              <a:buSzPts val="5000"/>
              <a:buFont typeface="Lato Light"/>
              <a:buNone/>
              <a:defRPr sz="5000" kern="12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pPr algn="ctr"/>
            <a:r>
              <a:rPr lang="vi-VN" sz="2000" b="1" dirty="0">
                <a:solidFill>
                  <a:srgbClr val="C00000"/>
                </a:solidFill>
                <a:latin typeface="+mj-lt"/>
              </a:rPr>
              <a:t>Quan sát những đoạn văn sau</a:t>
            </a:r>
            <a:r>
              <a:rPr lang="vi-VN" sz="1800" dirty="0">
                <a:latin typeface="+mj-lt"/>
              </a:rPr>
              <a:t>:</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075857"/>
            <a:ext cx="7162800" cy="394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8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de-DE" sz="2200" b="1" dirty="0">
                <a:solidFill>
                  <a:prstClr val="white"/>
                </a:solidFill>
              </a:rPr>
              <a:t>KHỞI ĐỘNG</a:t>
            </a:r>
            <a:endParaRPr lang="en-US" sz="2200" dirty="0">
              <a:solidFill>
                <a:prstClr val="white"/>
              </a:solidFill>
            </a:endParaRPr>
          </a:p>
        </p:txBody>
      </p:sp>
      <p:sp>
        <p:nvSpPr>
          <p:cNvPr id="5" name="Google Shape;65;p14"/>
          <p:cNvSpPr txBox="1">
            <a:spLocks/>
          </p:cNvSpPr>
          <p:nvPr/>
        </p:nvSpPr>
        <p:spPr>
          <a:xfrm>
            <a:off x="1816350" y="563583"/>
            <a:ext cx="5511300" cy="495450"/>
          </a:xfrm>
          <a:prstGeom prst="rect">
            <a:avLst/>
          </a:prstGeom>
        </p:spPr>
        <p:style>
          <a:lnRef idx="1">
            <a:schemeClr val="accent5"/>
          </a:lnRef>
          <a:fillRef idx="2">
            <a:schemeClr val="accent5"/>
          </a:fillRef>
          <a:effectRef idx="1">
            <a:schemeClr val="accent5"/>
          </a:effectRef>
          <a:fontRef idx="minor">
            <a:schemeClr val="dk1"/>
          </a:fontRef>
        </p:style>
        <p:txBody>
          <a:bodyPr spcFirstLastPara="1" vert="horz" wrap="square" lIns="91425" tIns="91425" rIns="91425" bIns="91425" rtlCol="0" anchor="b" anchorCtr="0">
            <a:noAutofit/>
          </a:bodyPr>
          <a:lstStyle>
            <a:lvl1pPr lvl="0" algn="r" defTabSz="914400" rtl="0" eaLnBrk="1" latinLnBrk="0" hangingPunct="1">
              <a:spcBef>
                <a:spcPts val="0"/>
              </a:spcBef>
              <a:spcAft>
                <a:spcPts val="0"/>
              </a:spcAft>
              <a:buClr>
                <a:srgbClr val="FFFFFF"/>
              </a:buClr>
              <a:buSzPts val="5000"/>
              <a:buFont typeface="Lato Light"/>
              <a:buNone/>
              <a:defRPr sz="5000" kern="12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pPr algn="ctr"/>
            <a:r>
              <a:rPr lang="vi-VN" sz="2000" b="1" dirty="0">
                <a:solidFill>
                  <a:srgbClr val="C00000"/>
                </a:solidFill>
                <a:latin typeface="+mj-lt"/>
              </a:rPr>
              <a:t>Quan sát những đoạn văn sau</a:t>
            </a:r>
            <a:r>
              <a:rPr lang="vi-VN" sz="1800" dirty="0">
                <a:latin typeface="+mj-lt"/>
              </a:rPr>
              <a:t>:</a:t>
            </a: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00150"/>
            <a:ext cx="7086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88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de-DE" sz="2200" b="1" dirty="0">
                <a:solidFill>
                  <a:prstClr val="white"/>
                </a:solidFill>
              </a:rPr>
              <a:t>HÌNH THÀNH KIẾN THỨC</a:t>
            </a:r>
            <a:endParaRPr lang="en-US" sz="2200" dirty="0">
              <a:solidFill>
                <a:prstClr val="white"/>
              </a:solidFill>
            </a:endParaRPr>
          </a:p>
        </p:txBody>
      </p:sp>
      <p:sp>
        <p:nvSpPr>
          <p:cNvPr id="5" name="Rectangle 4"/>
          <p:cNvSpPr/>
          <p:nvPr/>
        </p:nvSpPr>
        <p:spPr>
          <a:xfrm>
            <a:off x="257365" y="595016"/>
            <a:ext cx="1159292" cy="461665"/>
          </a:xfrm>
          <a:prstGeom prst="rect">
            <a:avLst/>
          </a:prstGeom>
        </p:spPr>
        <p:txBody>
          <a:bodyPr wrap="none">
            <a:spAutoFit/>
          </a:bodyPr>
          <a:lstStyle/>
          <a:p>
            <a:r>
              <a:rPr lang="de-DE" sz="2400" b="1" dirty="0">
                <a:solidFill>
                  <a:srgbClr val="0070C0"/>
                </a:solidFill>
              </a:rPr>
              <a:t>Tiết 15</a:t>
            </a:r>
            <a:endParaRPr lang="en-US" sz="2400" dirty="0">
              <a:solidFill>
                <a:srgbClr val="0070C0"/>
              </a:solidFill>
            </a:endParaRPr>
          </a:p>
        </p:txBody>
      </p:sp>
      <p:sp>
        <p:nvSpPr>
          <p:cNvPr id="6" name="Google Shape;74;p15"/>
          <p:cNvSpPr txBox="1">
            <a:spLocks noGrp="1"/>
          </p:cNvSpPr>
          <p:nvPr>
            <p:ph type="ctrTitle" idx="4294967295"/>
          </p:nvPr>
        </p:nvSpPr>
        <p:spPr>
          <a:xfrm>
            <a:off x="1371600" y="661071"/>
            <a:ext cx="5999163" cy="395610"/>
          </a:xfrm>
          <a:prstGeom prst="rect">
            <a:avLst/>
          </a:prstGeom>
        </p:spPr>
        <p:txBody>
          <a:bodyPr spcFirstLastPara="1" wrap="square" lIns="91425" tIns="91425" rIns="91425" bIns="91425" anchor="b" anchorCtr="0">
            <a:noAutofit/>
          </a:bodyPr>
          <a:lstStyle/>
          <a:p>
            <a:pPr lvl="0" algn="ctr"/>
            <a:r>
              <a:rPr lang="en-US" sz="2400" b="1" dirty="0">
                <a:solidFill>
                  <a:srgbClr val="C00000"/>
                </a:solidFill>
              </a:rPr>
              <a:t>GIỮ GÌN SỰ TRONG SÁNG CỦA TIẾNG VIỆT</a:t>
            </a:r>
            <a:endParaRPr sz="2400" b="1" dirty="0">
              <a:solidFill>
                <a:srgbClr val="C00000"/>
              </a:solidFill>
            </a:endParaRPr>
          </a:p>
        </p:txBody>
      </p:sp>
      <p:sp>
        <p:nvSpPr>
          <p:cNvPr id="8" name="Google Shape;75;p15"/>
          <p:cNvSpPr txBox="1">
            <a:spLocks/>
          </p:cNvSpPr>
          <p:nvPr/>
        </p:nvSpPr>
        <p:spPr>
          <a:xfrm>
            <a:off x="1143000" y="1056681"/>
            <a:ext cx="7010400" cy="3962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ClrTx/>
              <a:buNone/>
            </a:pPr>
            <a:r>
              <a:rPr lang="vi-VN" sz="2200" b="1" dirty="0">
                <a:solidFill>
                  <a:schemeClr val="bg1"/>
                </a:solidFill>
              </a:rPr>
              <a:t>*Hoạt động 1: </a:t>
            </a:r>
            <a:r>
              <a:rPr lang="en-CA" sz="2200" b="1" dirty="0">
                <a:solidFill>
                  <a:schemeClr val="bg1"/>
                </a:solidFill>
              </a:rPr>
              <a:t>T</a:t>
            </a:r>
            <a:r>
              <a:rPr lang="vi-VN" sz="2200" b="1" dirty="0">
                <a:solidFill>
                  <a:schemeClr val="bg1"/>
                </a:solidFill>
              </a:rPr>
              <a:t>ìm hiểu về sự trong sáng của tiếng Việt.</a:t>
            </a:r>
            <a:endParaRPr lang="vi-VN" sz="2200" dirty="0">
              <a:solidFill>
                <a:schemeClr val="bg1"/>
              </a:solidFill>
            </a:endParaRPr>
          </a:p>
          <a:p>
            <a:pPr marL="0" indent="0">
              <a:buClrTx/>
              <a:buNone/>
            </a:pPr>
            <a:r>
              <a:rPr lang="vi-VN" sz="2200" dirty="0">
                <a:solidFill>
                  <a:schemeClr val="bg1"/>
                </a:solidFill>
              </a:rPr>
              <a:t>- </a:t>
            </a:r>
            <a:r>
              <a:rPr lang="vi-VN" sz="2200" b="1" dirty="0">
                <a:solidFill>
                  <a:schemeClr val="bg1"/>
                </a:solidFill>
              </a:rPr>
              <a:t>Chuyển giao nhiệm vụ</a:t>
            </a:r>
            <a:r>
              <a:rPr lang="vi-VN" sz="2200" dirty="0">
                <a:solidFill>
                  <a:schemeClr val="bg1"/>
                </a:solidFill>
              </a:rPr>
              <a:t> </a:t>
            </a:r>
            <a:r>
              <a:rPr lang="vi-VN" sz="2200" b="1" dirty="0">
                <a:solidFill>
                  <a:schemeClr val="bg1"/>
                </a:solidFill>
              </a:rPr>
              <a:t>học tâp:</a:t>
            </a:r>
            <a:endParaRPr lang="vi-VN" sz="2200" dirty="0">
              <a:solidFill>
                <a:schemeClr val="bg1"/>
              </a:solidFill>
            </a:endParaRPr>
          </a:p>
          <a:p>
            <a:pPr marL="0" indent="0">
              <a:buClrTx/>
              <a:buNone/>
            </a:pPr>
            <a:r>
              <a:rPr lang="vi-VN" sz="2200" dirty="0">
                <a:solidFill>
                  <a:schemeClr val="bg1"/>
                </a:solidFill>
              </a:rPr>
              <a:t>+</a:t>
            </a:r>
            <a:r>
              <a:rPr lang="vi-VN" sz="2200" b="1" dirty="0">
                <a:solidFill>
                  <a:schemeClr val="bg1"/>
                </a:solidFill>
              </a:rPr>
              <a:t> </a:t>
            </a:r>
            <a:r>
              <a:rPr lang="vi-VN" sz="2200" dirty="0">
                <a:solidFill>
                  <a:schemeClr val="bg1"/>
                </a:solidFill>
              </a:rPr>
              <a:t>Giải thích khái niệm </a:t>
            </a:r>
            <a:r>
              <a:rPr lang="en-CA" sz="2200" dirty="0">
                <a:solidFill>
                  <a:schemeClr val="bg1"/>
                </a:solidFill>
              </a:rPr>
              <a:t>“</a:t>
            </a:r>
            <a:r>
              <a:rPr lang="vi-VN" sz="2200" dirty="0">
                <a:solidFill>
                  <a:schemeClr val="bg1"/>
                </a:solidFill>
              </a:rPr>
              <a:t>trong sáng của tiếng Việt</a:t>
            </a:r>
            <a:r>
              <a:rPr lang="en-CA" sz="2200" dirty="0">
                <a:solidFill>
                  <a:schemeClr val="bg1"/>
                </a:solidFill>
              </a:rPr>
              <a:t>”</a:t>
            </a:r>
            <a:r>
              <a:rPr lang="vi-VN" sz="2200" dirty="0">
                <a:solidFill>
                  <a:schemeClr val="bg1"/>
                </a:solidFill>
              </a:rPr>
              <a:t>. </a:t>
            </a:r>
          </a:p>
          <a:p>
            <a:pPr marL="0" indent="0">
              <a:buClrTx/>
              <a:buNone/>
            </a:pPr>
            <a:r>
              <a:rPr lang="vi-VN" sz="2200" dirty="0">
                <a:solidFill>
                  <a:schemeClr val="bg1"/>
                </a:solidFill>
              </a:rPr>
              <a:t>+ Nêu các biểu hiện của sự trong sáng của tiếng Việt.</a:t>
            </a:r>
          </a:p>
          <a:p>
            <a:pPr marL="0" indent="0">
              <a:buClrTx/>
              <a:buNone/>
            </a:pPr>
            <a:r>
              <a:rPr lang="vi-VN" sz="2200" dirty="0">
                <a:solidFill>
                  <a:schemeClr val="bg1"/>
                </a:solidFill>
              </a:rPr>
              <a:t>+ Phân tích các ví dụ SGK.</a:t>
            </a:r>
          </a:p>
          <a:p>
            <a:pPr marL="0" indent="0">
              <a:buClrTx/>
              <a:buNone/>
            </a:pPr>
            <a:r>
              <a:rPr lang="vi-VN" sz="2200" dirty="0">
                <a:solidFill>
                  <a:schemeClr val="bg1"/>
                </a:solidFill>
              </a:rPr>
              <a:t>+ Lấy thêm các ví dụ về sự trong sáng của tiếng Việt.</a:t>
            </a:r>
          </a:p>
          <a:p>
            <a:pPr marL="0" indent="0">
              <a:buClrTx/>
              <a:buNone/>
            </a:pPr>
            <a:r>
              <a:rPr lang="vi-VN" sz="2200" dirty="0">
                <a:solidFill>
                  <a:schemeClr val="bg1"/>
                </a:solidFill>
              </a:rPr>
              <a:t>- </a:t>
            </a:r>
            <a:r>
              <a:rPr lang="vi-VN" sz="2200" b="1" dirty="0">
                <a:solidFill>
                  <a:schemeClr val="bg1"/>
                </a:solidFill>
              </a:rPr>
              <a:t>Thực hiện nhiệm vụ</a:t>
            </a:r>
            <a:r>
              <a:rPr lang="vi-VN" sz="2200" dirty="0">
                <a:solidFill>
                  <a:schemeClr val="bg1"/>
                </a:solidFill>
              </a:rPr>
              <a:t>: HS đọc kĩ SGK, thảo luận theo cặp</a:t>
            </a:r>
            <a:r>
              <a:rPr lang="vi-VN" sz="2200" dirty="0"/>
              <a:t>.</a:t>
            </a:r>
          </a:p>
          <a:p>
            <a:pPr marL="0" indent="0" algn="ctr">
              <a:spcBef>
                <a:spcPts val="600"/>
              </a:spcBef>
              <a:buClrTx/>
              <a:buFont typeface="Arial" panose="020B0604020202020204" pitchFamily="34" charset="0"/>
              <a:buNone/>
            </a:pPr>
            <a:endParaRPr lang="vi-VN" sz="1400" b="1" dirty="0">
              <a:solidFill>
                <a:srgbClr val="FFFFFF"/>
              </a:solidFill>
            </a:endParaRPr>
          </a:p>
        </p:txBody>
      </p:sp>
    </p:spTree>
    <p:extLst>
      <p:ext uri="{BB962C8B-B14F-4D97-AF65-F5344CB8AC3E}">
        <p14:creationId xmlns:p14="http://schemas.microsoft.com/office/powerpoint/2010/main" val="18036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arn(inVertical)">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arn(inVertical)">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barn(inVertical)">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barn(inVertical)">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barn(inVertical)">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de-DE" sz="2200" b="1" dirty="0">
                <a:solidFill>
                  <a:prstClr val="white"/>
                </a:solidFill>
              </a:rPr>
              <a:t>HÌNH THÀNH KIẾN THỨC</a:t>
            </a:r>
            <a:endParaRPr lang="en-US" sz="2200" dirty="0">
              <a:solidFill>
                <a:prstClr val="white"/>
              </a:solidFill>
            </a:endParaRPr>
          </a:p>
        </p:txBody>
      </p:sp>
      <p:sp>
        <p:nvSpPr>
          <p:cNvPr id="5" name="Google Shape;81;p16"/>
          <p:cNvSpPr txBox="1">
            <a:spLocks noGrp="1"/>
          </p:cNvSpPr>
          <p:nvPr>
            <p:ph type="ctrTitle"/>
          </p:nvPr>
        </p:nvSpPr>
        <p:spPr>
          <a:xfrm>
            <a:off x="609600" y="1079941"/>
            <a:ext cx="5105400" cy="2983616"/>
          </a:xfrm>
          <a:prstGeom prst="rect">
            <a:avLst/>
          </a:prstGeom>
        </p:spPr>
        <p:txBody>
          <a:bodyPr spcFirstLastPara="1" wrap="square" lIns="91425" tIns="91425" rIns="91425" bIns="91425" anchor="b" anchorCtr="0">
            <a:noAutofit/>
          </a:bodyPr>
          <a:lstStyle/>
          <a:p>
            <a:pPr algn="l"/>
            <a:br>
              <a:rPr lang="it-IT" sz="1600" b="1" dirty="0">
                <a:solidFill>
                  <a:srgbClr val="002060"/>
                </a:solidFill>
                <a:latin typeface="Times" pitchFamily="18" charset="0"/>
              </a:rPr>
            </a:br>
            <a:br>
              <a:rPr lang="it-IT" sz="1600" b="1" dirty="0">
                <a:latin typeface="Times" pitchFamily="18" charset="0"/>
              </a:rPr>
            </a:br>
            <a:br>
              <a:rPr lang="it-IT" sz="2000" b="1" dirty="0">
                <a:solidFill>
                  <a:srgbClr val="002060"/>
                </a:solidFill>
                <a:latin typeface="Times" pitchFamily="18" charset="0"/>
              </a:rPr>
            </a:br>
            <a:br>
              <a:rPr lang="it-IT" sz="2000" b="1" dirty="0">
                <a:solidFill>
                  <a:srgbClr val="002060"/>
                </a:solidFill>
                <a:latin typeface="Times" pitchFamily="18" charset="0"/>
              </a:rPr>
            </a:br>
            <a:r>
              <a:rPr lang="it-IT" sz="2000" dirty="0">
                <a:solidFill>
                  <a:srgbClr val="002060"/>
                </a:solidFill>
                <a:latin typeface="Times" pitchFamily="18" charset="0"/>
              </a:rPr>
              <a:t>1. Thể hiện ở hệ thống các chuẩn mực và những quy tắc, phương thức chung về phát âm, chữ viết, dùng từ, đặt câu...</a:t>
            </a:r>
            <a:br>
              <a:rPr lang="it-IT" sz="2000" dirty="0">
                <a:solidFill>
                  <a:srgbClr val="002060"/>
                </a:solidFill>
                <a:latin typeface="Times" pitchFamily="18" charset="0"/>
              </a:rPr>
            </a:br>
            <a:r>
              <a:rPr lang="it-IT" sz="2000" dirty="0">
                <a:solidFill>
                  <a:srgbClr val="002060"/>
                </a:solidFill>
                <a:latin typeface="Times" pitchFamily="18" charset="0"/>
              </a:rPr>
              <a:t> </a:t>
            </a:r>
            <a:r>
              <a:rPr lang="pt-BR" sz="2000" dirty="0">
                <a:solidFill>
                  <a:srgbClr val="002060"/>
                </a:solidFill>
                <a:latin typeface="Times" pitchFamily="18" charset="0"/>
              </a:rPr>
              <a:t>2.</a:t>
            </a:r>
            <a:r>
              <a:rPr lang="pt-BR" sz="2000" b="1" dirty="0">
                <a:solidFill>
                  <a:srgbClr val="002060"/>
                </a:solidFill>
                <a:latin typeface="Times" pitchFamily="18" charset="0"/>
              </a:rPr>
              <a:t> </a:t>
            </a:r>
            <a:r>
              <a:rPr lang="pt-BR" sz="2000" dirty="0">
                <a:solidFill>
                  <a:srgbClr val="002060"/>
                </a:solidFill>
                <a:latin typeface="Times" pitchFamily="18" charset="0"/>
              </a:rPr>
              <a:t>Tiếng Việt không cho phép pha tạp, lai căng, sử dụng tuỳ tiện, không cần thiết những yếu tố của ngôn ngữ khác</a:t>
            </a:r>
            <a:br>
              <a:rPr lang="en-US" sz="2000" dirty="0">
                <a:solidFill>
                  <a:srgbClr val="002060"/>
                </a:solidFill>
                <a:latin typeface="Times" pitchFamily="18" charset="0"/>
              </a:rPr>
            </a:br>
            <a:r>
              <a:rPr lang="pt-BR" sz="2000" dirty="0">
                <a:solidFill>
                  <a:srgbClr val="002060"/>
                </a:solidFill>
                <a:latin typeface="Times" pitchFamily="18" charset="0"/>
              </a:rPr>
              <a:t>3. Sự trong sáng của tiếng Việt được thể hiện ở tính văn hoá, lịch sự của lời nói.</a:t>
            </a:r>
            <a:br>
              <a:rPr lang="en-US" sz="2000" dirty="0">
                <a:solidFill>
                  <a:srgbClr val="002060"/>
                </a:solidFill>
                <a:latin typeface="Times" pitchFamily="18" charset="0"/>
              </a:rPr>
            </a:br>
            <a:r>
              <a:rPr lang="pt-BR" sz="1600" dirty="0">
                <a:latin typeface="Times" pitchFamily="18" charset="0"/>
              </a:rPr>
              <a:t>Việt.</a:t>
            </a:r>
            <a:endParaRPr sz="1600" dirty="0">
              <a:latin typeface="Times" pitchFamily="18" charset="0"/>
            </a:endParaRPr>
          </a:p>
        </p:txBody>
      </p:sp>
      <p:sp>
        <p:nvSpPr>
          <p:cNvPr id="2" name="Rectangle 1"/>
          <p:cNvSpPr/>
          <p:nvPr/>
        </p:nvSpPr>
        <p:spPr>
          <a:xfrm>
            <a:off x="740229" y="590550"/>
            <a:ext cx="4572000" cy="830997"/>
          </a:xfrm>
          <a:prstGeom prst="rect">
            <a:avLst/>
          </a:prstGeom>
        </p:spPr>
        <p:txBody>
          <a:bodyPr>
            <a:spAutoFit/>
          </a:bodyPr>
          <a:lstStyle/>
          <a:p>
            <a:r>
              <a:rPr lang="it-IT" sz="2400" b="1" kern="1200" dirty="0">
                <a:solidFill>
                  <a:srgbClr val="002060"/>
                </a:solidFill>
                <a:latin typeface="Times" pitchFamily="18" charset="0"/>
                <a:sym typeface="Lato Light"/>
              </a:rPr>
              <a:t>I. Sự trong sáng của tiếng Việt:</a:t>
            </a:r>
            <a:br>
              <a:rPr lang="en-US" sz="2400" kern="1200" dirty="0">
                <a:solidFill>
                  <a:srgbClr val="002060"/>
                </a:solidFill>
                <a:latin typeface="Times" pitchFamily="18" charset="0"/>
                <a:sym typeface="Lato Light"/>
              </a:rPr>
            </a:br>
            <a:endParaRPr lang="en-US" sz="2400" dirty="0"/>
          </a:p>
        </p:txBody>
      </p:sp>
      <p:sp>
        <p:nvSpPr>
          <p:cNvPr id="7" name="Google Shape;82;p16"/>
          <p:cNvSpPr txBox="1">
            <a:spLocks/>
          </p:cNvSpPr>
          <p:nvPr/>
        </p:nvSpPr>
        <p:spPr>
          <a:xfrm>
            <a:off x="5867400" y="819150"/>
            <a:ext cx="3276600" cy="3810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0" indent="0">
              <a:buClrTx/>
              <a:buNone/>
            </a:pPr>
            <a:r>
              <a:rPr lang="vi-VN" sz="1800" b="1" dirty="0">
                <a:solidFill>
                  <a:schemeClr val="bg1"/>
                </a:solidFill>
              </a:rPr>
              <a:t>Nêu thêm ví dụ:</a:t>
            </a:r>
            <a:endParaRPr lang="en-US" sz="1800" dirty="0">
              <a:solidFill>
                <a:schemeClr val="bg1"/>
              </a:solidFill>
            </a:endParaRPr>
          </a:p>
          <a:p>
            <a:pPr marL="0" indent="0">
              <a:buClrTx/>
              <a:buNone/>
            </a:pPr>
            <a:r>
              <a:rPr lang="vi-VN" sz="1800" dirty="0">
                <a:solidFill>
                  <a:schemeClr val="bg1"/>
                </a:solidFill>
              </a:rPr>
              <a:t>o Tổng thống và </a:t>
            </a:r>
            <a:r>
              <a:rPr lang="vi-VN" sz="1800" u="sng" dirty="0">
                <a:solidFill>
                  <a:schemeClr val="bg1"/>
                </a:solidFill>
              </a:rPr>
              <a:t>phu nhân</a:t>
            </a:r>
            <a:r>
              <a:rPr lang="vi-VN" sz="1800" dirty="0">
                <a:solidFill>
                  <a:schemeClr val="bg1"/>
                </a:solidFill>
              </a:rPr>
              <a:t>. (Cần)</a:t>
            </a:r>
          </a:p>
          <a:p>
            <a:pPr marL="0" indent="0">
              <a:buClrTx/>
              <a:buNone/>
            </a:pPr>
            <a:r>
              <a:rPr lang="vi-VN" sz="1800" dirty="0">
                <a:solidFill>
                  <a:schemeClr val="bg1"/>
                </a:solidFill>
              </a:rPr>
              <a:t>o Chị là người vợ thương chồng thương con (không dùng </a:t>
            </a:r>
            <a:r>
              <a:rPr lang="vi-VN" sz="1800" u="sng" dirty="0">
                <a:solidFill>
                  <a:schemeClr val="bg1"/>
                </a:solidFill>
              </a:rPr>
              <a:t>phu nhân</a:t>
            </a:r>
            <a:r>
              <a:rPr lang="vi-VN" sz="1800" dirty="0">
                <a:solidFill>
                  <a:schemeClr val="bg1"/>
                </a:solidFill>
              </a:rPr>
              <a:t> thay cho </a:t>
            </a:r>
            <a:r>
              <a:rPr lang="vi-VN" sz="1800" i="1" dirty="0">
                <a:solidFill>
                  <a:schemeClr val="bg1"/>
                </a:solidFill>
              </a:rPr>
              <a:t>người vợ</a:t>
            </a:r>
            <a:r>
              <a:rPr lang="vi-VN" sz="1800" dirty="0">
                <a:solidFill>
                  <a:schemeClr val="bg1"/>
                </a:solidFill>
              </a:rPr>
              <a:t>).</a:t>
            </a:r>
            <a:endParaRPr lang="en-US" sz="1800" dirty="0">
              <a:solidFill>
                <a:schemeClr val="bg1"/>
              </a:solidFill>
            </a:endParaRPr>
          </a:p>
          <a:p>
            <a:pPr marL="0" indent="0">
              <a:buClrTx/>
              <a:buNone/>
            </a:pPr>
            <a:r>
              <a:rPr lang="vi-VN" sz="1800" dirty="0">
                <a:solidFill>
                  <a:schemeClr val="bg1"/>
                </a:solidFill>
              </a:rPr>
              <a:t>o Báo Thiếu niên nhi đồng. (Cần)</a:t>
            </a:r>
          </a:p>
          <a:p>
            <a:pPr marL="0" indent="0">
              <a:buClrTx/>
              <a:buNone/>
            </a:pPr>
            <a:r>
              <a:rPr lang="vi-VN" sz="1800" dirty="0">
                <a:solidFill>
                  <a:schemeClr val="bg1"/>
                </a:solidFill>
              </a:rPr>
              <a:t>o Trẻ em lang thang cơ nhỡ. (Không dùng </a:t>
            </a:r>
            <a:r>
              <a:rPr lang="vi-VN" sz="1800" u="sng" dirty="0">
                <a:solidFill>
                  <a:schemeClr val="bg1"/>
                </a:solidFill>
              </a:rPr>
              <a:t>Thiếu niên nhi đồng</a:t>
            </a:r>
            <a:r>
              <a:rPr lang="vi-VN" sz="1800" dirty="0">
                <a:solidFill>
                  <a:schemeClr val="bg1"/>
                </a:solidFill>
              </a:rPr>
              <a:t> thay cho </a:t>
            </a:r>
            <a:r>
              <a:rPr lang="vi-VN" sz="1800" i="1" dirty="0">
                <a:solidFill>
                  <a:schemeClr val="bg1"/>
                </a:solidFill>
              </a:rPr>
              <a:t>trẻ em</a:t>
            </a:r>
            <a:r>
              <a:rPr lang="vi-VN" sz="1800" dirty="0">
                <a:solidFill>
                  <a:schemeClr val="bg1"/>
                </a:solidFill>
              </a:rPr>
              <a:t>)</a:t>
            </a:r>
          </a:p>
          <a:p>
            <a:pPr marL="0" indent="0">
              <a:spcBef>
                <a:spcPts val="0"/>
              </a:spcBef>
              <a:buClrTx/>
              <a:buFont typeface="Arial" panose="020B0604020202020204" pitchFamily="34" charset="0"/>
              <a:buNone/>
            </a:pPr>
            <a:endParaRPr lang="vi-VN" sz="1800" dirty="0"/>
          </a:p>
        </p:txBody>
      </p:sp>
    </p:spTree>
    <p:extLst>
      <p:ext uri="{BB962C8B-B14F-4D97-AF65-F5344CB8AC3E}">
        <p14:creationId xmlns:p14="http://schemas.microsoft.com/office/powerpoint/2010/main" val="18036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de-DE" sz="2200" b="1" dirty="0">
                <a:solidFill>
                  <a:prstClr val="white"/>
                </a:solidFill>
              </a:rPr>
              <a:t>HÌNH THÀNH KIẾN THỨC</a:t>
            </a:r>
            <a:endParaRPr lang="en-US" sz="2200" dirty="0">
              <a:solidFill>
                <a:prstClr val="white"/>
              </a:solidFill>
            </a:endParaRPr>
          </a:p>
        </p:txBody>
      </p:sp>
      <p:sp>
        <p:nvSpPr>
          <p:cNvPr id="5" name="Google Shape;88;p17"/>
          <p:cNvSpPr txBox="1">
            <a:spLocks/>
          </p:cNvSpPr>
          <p:nvPr/>
        </p:nvSpPr>
        <p:spPr>
          <a:xfrm>
            <a:off x="714293" y="709058"/>
            <a:ext cx="7848600" cy="39623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marL="76200" indent="0">
              <a:buClrTx/>
              <a:buFont typeface="Arial" panose="020B0604020202020204" pitchFamily="34" charset="0"/>
              <a:buNone/>
            </a:pPr>
            <a:r>
              <a:rPr lang="vi-VN" sz="2000" b="1" u="sng"/>
              <a:t>Hoạt động 2</a:t>
            </a:r>
            <a:r>
              <a:rPr lang="vi-VN" sz="2000" b="1"/>
              <a:t>: trách nhiệm giữ gìn sự trong sáng của tiếng Việt.</a:t>
            </a:r>
            <a:endParaRPr lang="vi-VN" sz="2000"/>
          </a:p>
          <a:p>
            <a:pPr marL="76200" indent="0">
              <a:buClrTx/>
              <a:buFont typeface="Arial" panose="020B0604020202020204" pitchFamily="34" charset="0"/>
              <a:buNone/>
            </a:pPr>
            <a:r>
              <a:rPr lang="vi-VN" sz="2000"/>
              <a:t>- </a:t>
            </a:r>
            <a:r>
              <a:rPr lang="vi-VN" sz="2000" b="1"/>
              <a:t>Chuyển giao nhiệm vụ</a:t>
            </a:r>
            <a:r>
              <a:rPr lang="vi-VN" sz="2000"/>
              <a:t> </a:t>
            </a:r>
            <a:r>
              <a:rPr lang="vi-VN" sz="2000" b="1"/>
              <a:t>học tâp:</a:t>
            </a:r>
            <a:r>
              <a:rPr lang="vi-VN" sz="2000"/>
              <a:t> </a:t>
            </a:r>
          </a:p>
          <a:p>
            <a:pPr marL="76200" indent="0">
              <a:buClrTx/>
              <a:buFont typeface="Arial" panose="020B0604020202020204" pitchFamily="34" charset="0"/>
              <a:buNone/>
            </a:pPr>
            <a:r>
              <a:rPr lang="vi-VN" sz="2000"/>
              <a:t>+ Muốn giữ gìn sự trong sáng của tiếng Việt, chúng ta phải có thái độ và tình cảm như thế nào đối với tiếng Việt?</a:t>
            </a:r>
          </a:p>
          <a:p>
            <a:pPr marL="76200" indent="0">
              <a:buClrTx/>
              <a:buFont typeface="Arial" panose="020B0604020202020204" pitchFamily="34" charset="0"/>
              <a:buNone/>
            </a:pPr>
            <a:r>
              <a:rPr lang="vi-VN" sz="2000" b="1"/>
              <a:t>+ </a:t>
            </a:r>
            <a:r>
              <a:rPr lang="vi-VN" sz="2000"/>
              <a:t>Để giữ gìn sự trong sáng của tiếng Việt, mỗi người cần có hiểu biết về tiếng Việt hay không? Và là thế nào để có những hiểu biết về tiếng Việt?</a:t>
            </a:r>
          </a:p>
          <a:p>
            <a:pPr marL="76200" indent="0">
              <a:buClrTx/>
              <a:buFont typeface="Arial" panose="020B0604020202020204" pitchFamily="34" charset="0"/>
              <a:buNone/>
            </a:pPr>
            <a:r>
              <a:rPr lang="vi-VN" sz="2000"/>
              <a:t>+ Về mặt hành động, để giữ gìn sự trong sáng của tiếng Việt, mọi người cần sử dụng tiếng Việt như thế nào?</a:t>
            </a:r>
          </a:p>
          <a:p>
            <a:pPr marL="76200" indent="0">
              <a:buClrTx/>
              <a:buFont typeface="Arial" panose="020B0604020202020204" pitchFamily="34" charset="0"/>
              <a:buNone/>
            </a:pPr>
            <a:r>
              <a:rPr lang="vi-VN" sz="2000" b="1"/>
              <a:t>-Thực hiện nhiệm vụ</a:t>
            </a:r>
            <a:r>
              <a:rPr lang="vi-VN" sz="2000"/>
              <a:t>: HS thảo luận theo cặp.</a:t>
            </a:r>
          </a:p>
          <a:p>
            <a:pPr marL="0" indent="0" algn="ctr">
              <a:spcBef>
                <a:spcPts val="600"/>
              </a:spcBef>
              <a:buClrTx/>
              <a:buFont typeface="Arial" panose="020B0604020202020204" pitchFamily="34" charset="0"/>
              <a:buNone/>
            </a:pPr>
            <a:endParaRPr lang="vi-VN" sz="1200" dirty="0"/>
          </a:p>
        </p:txBody>
      </p:sp>
    </p:spTree>
    <p:extLst>
      <p:ext uri="{BB962C8B-B14F-4D97-AF65-F5344CB8AC3E}">
        <p14:creationId xmlns:p14="http://schemas.microsoft.com/office/powerpoint/2010/main" val="18036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308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de-DE" sz="2200" b="1" dirty="0">
                <a:solidFill>
                  <a:prstClr val="white"/>
                </a:solidFill>
              </a:rPr>
              <a:t>HÌNH THÀNH KIẾN THỨC</a:t>
            </a:r>
            <a:endParaRPr lang="en-US" sz="2200" dirty="0">
              <a:solidFill>
                <a:prstClr val="white"/>
              </a:solidFill>
            </a:endParaRPr>
          </a:p>
        </p:txBody>
      </p:sp>
      <p:sp>
        <p:nvSpPr>
          <p:cNvPr id="5" name="Google Shape;95;p18"/>
          <p:cNvSpPr txBox="1">
            <a:spLocks/>
          </p:cNvSpPr>
          <p:nvPr/>
        </p:nvSpPr>
        <p:spPr>
          <a:xfrm>
            <a:off x="304800" y="742951"/>
            <a:ext cx="8686800" cy="4267200"/>
          </a:xfrm>
          <a:prstGeom prst="rect">
            <a:avLst/>
          </a:prstGeom>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114300" indent="0">
              <a:buClrTx/>
              <a:buFont typeface="Arial" panose="020B0604020202020204" pitchFamily="34" charset="0"/>
              <a:buNone/>
            </a:pPr>
            <a:r>
              <a:rPr lang="vi-VN" sz="2000" dirty="0"/>
              <a:t>II. Trách nhiệm của mình trong việc giữ gìn sự trong sáng của tiếng Việt.</a:t>
            </a:r>
          </a:p>
          <a:p>
            <a:pPr marL="114300" indent="0">
              <a:buClrTx/>
              <a:buFont typeface="Arial" panose="020B0604020202020204" pitchFamily="34" charset="0"/>
              <a:buNone/>
            </a:pPr>
            <a:r>
              <a:rPr lang="vi-VN" sz="1600" dirty="0"/>
              <a:t>1. Về thái độ, tình cảm:</a:t>
            </a:r>
          </a:p>
          <a:p>
            <a:pPr marL="114300" indent="0">
              <a:buClrTx/>
              <a:buFont typeface="Arial" panose="020B0604020202020204" pitchFamily="34" charset="0"/>
              <a:buNone/>
            </a:pPr>
            <a:r>
              <a:rPr lang="vi-VN" sz="1600" dirty="0"/>
              <a:t>Cần có ý thức tôn trọng và yêu quý tiếng Việt, xem đó là  “thứ của cải vô cùng lâu đời và quí báu của dân tộc”</a:t>
            </a:r>
          </a:p>
          <a:p>
            <a:pPr marL="114300" indent="0">
              <a:buClrTx/>
              <a:buFont typeface="Arial" panose="020B0604020202020204" pitchFamily="34" charset="0"/>
              <a:buNone/>
            </a:pPr>
            <a:r>
              <a:rPr lang="vi-VN" sz="1600" dirty="0"/>
              <a:t>2. Về nhận thức:</a:t>
            </a:r>
          </a:p>
          <a:p>
            <a:pPr marL="114300" indent="0">
              <a:buClrTx/>
              <a:buFont typeface="Arial" panose="020B0604020202020204" pitchFamily="34" charset="0"/>
              <a:buNone/>
            </a:pPr>
            <a:r>
              <a:rPr lang="vi-VN" sz="1600" dirty="0"/>
              <a:t>- Để giữ gìn sự trong sáng của tiếng Việt, mỗi người cần có những hiểu biết về tiếng Việt</a:t>
            </a:r>
          </a:p>
          <a:p>
            <a:pPr marL="114300" indent="0">
              <a:buClrTx/>
              <a:buFont typeface="Arial" panose="020B0604020202020204" pitchFamily="34" charset="0"/>
              <a:buNone/>
            </a:pPr>
            <a:r>
              <a:rPr lang="vi-VN" sz="1600" dirty="0"/>
              <a:t> (Cần có những hiểu biết cần thiết về các chuẩn mực của tiếng Việt: ngữ âm, chữ viết, từ ngữ, ngữ pháp)</a:t>
            </a:r>
          </a:p>
          <a:p>
            <a:pPr marL="114300" indent="0">
              <a:buClrTx/>
              <a:buFont typeface="Arial" panose="020B0604020202020204" pitchFamily="34" charset="0"/>
              <a:buNone/>
            </a:pPr>
            <a:r>
              <a:rPr lang="vi-VN" sz="1600" dirty="0"/>
              <a:t>- Hiểu biết đó không chỉ qua học tập ở trường, mà còn bằng tự học hỏi.</a:t>
            </a:r>
          </a:p>
          <a:p>
            <a:pPr marL="114300" indent="0">
              <a:buClrTx/>
              <a:buFont typeface="Arial" panose="020B0604020202020204" pitchFamily="34" charset="0"/>
              <a:buNone/>
            </a:pPr>
            <a:r>
              <a:rPr lang="vi-VN" sz="1600" dirty="0"/>
              <a:t>3. Về hành động:</a:t>
            </a:r>
          </a:p>
          <a:p>
            <a:pPr marL="114300" indent="0">
              <a:buClrTx/>
              <a:buFont typeface="Arial" panose="020B0604020202020204" pitchFamily="34" charset="0"/>
              <a:buNone/>
            </a:pPr>
            <a:r>
              <a:rPr lang="vi-VN" sz="1600" dirty="0"/>
              <a:t>- Sử dụng tiếng Việt theo chuẩn mực và quy tắc, trong đó có các quy tắc chuyển hoá, biến đổi.</a:t>
            </a:r>
          </a:p>
          <a:p>
            <a:pPr marL="114300" indent="0">
              <a:buClrTx/>
              <a:buFont typeface="Arial" panose="020B0604020202020204" pitchFamily="34" charset="0"/>
              <a:buNone/>
            </a:pPr>
            <a:r>
              <a:rPr lang="vi-VN" sz="1600" dirty="0"/>
              <a:t>- Không lạm dụng tiếng nước ngoài làm vẩn đục tiếng Việt.</a:t>
            </a:r>
          </a:p>
          <a:p>
            <a:pPr marL="114300" indent="0">
              <a:buClrTx/>
              <a:buFont typeface="Arial" panose="020B0604020202020204" pitchFamily="34" charset="0"/>
              <a:buNone/>
            </a:pPr>
            <a:r>
              <a:rPr lang="vi-VN" sz="1600" dirty="0"/>
              <a:t>- Tránh những lối nói thô tục, thiếu văn hoá.</a:t>
            </a:r>
          </a:p>
          <a:p>
            <a:pPr marL="114300" indent="0">
              <a:buClrTx/>
              <a:buFont typeface="Arial" panose="020B0604020202020204" pitchFamily="34" charset="0"/>
              <a:buNone/>
            </a:pPr>
            <a:endParaRPr lang="vi-VN" dirty="0"/>
          </a:p>
        </p:txBody>
      </p:sp>
    </p:spTree>
    <p:extLst>
      <p:ext uri="{BB962C8B-B14F-4D97-AF65-F5344CB8AC3E}">
        <p14:creationId xmlns:p14="http://schemas.microsoft.com/office/powerpoint/2010/main" val="18036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 calcmode="lin" valueType="num">
                                      <p:cBhvr additive="base">
                                        <p:cTn id="4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 calcmode="lin" valueType="num">
                                      <p:cBhvr additive="base">
                                        <p:cTn id="5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245136" y="11876"/>
            <a:ext cx="667331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pt-BR" sz="2400" b="1" dirty="0"/>
              <a:t>THỰC HÀNH</a:t>
            </a:r>
            <a:endParaRPr lang="en-US" sz="2200" dirty="0">
              <a:solidFill>
                <a:prstClr val="white"/>
              </a:solidFill>
            </a:endParaRPr>
          </a:p>
        </p:txBody>
      </p:sp>
      <p:sp>
        <p:nvSpPr>
          <p:cNvPr id="5" name="Google Shape;102;p19"/>
          <p:cNvSpPr txBox="1">
            <a:spLocks/>
          </p:cNvSpPr>
          <p:nvPr/>
        </p:nvSpPr>
        <p:spPr>
          <a:xfrm>
            <a:off x="2362200" y="1522413"/>
            <a:ext cx="4773612" cy="19097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spcFirstLastPara="1" vert="horz" wrap="square" lIns="91425" tIns="91425" rIns="91425" bIns="91425"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lt1"/>
                </a:solidFill>
                <a:latin typeface="+mn-lt"/>
                <a:ea typeface="+mn-ea"/>
                <a:cs typeface="+mn-cs"/>
              </a:defRPr>
            </a:lvl9pPr>
          </a:lstStyle>
          <a:p>
            <a:pPr>
              <a:buClrTx/>
            </a:pPr>
            <a:r>
              <a:rPr lang="vi-VN" sz="2400">
                <a:solidFill>
                  <a:schemeClr val="bg1"/>
                </a:solidFill>
              </a:rPr>
              <a:t>Thảo luận nhóm:</a:t>
            </a:r>
          </a:p>
          <a:p>
            <a:pPr>
              <a:buClrTx/>
            </a:pPr>
            <a:r>
              <a:rPr lang="vi-VN" sz="2400">
                <a:solidFill>
                  <a:schemeClr val="bg1"/>
                </a:solidFill>
              </a:rPr>
              <a:t>+ Nhóm 1+ 2: Bài tập 1/Tr 44</a:t>
            </a:r>
          </a:p>
          <a:p>
            <a:pPr>
              <a:buClrTx/>
            </a:pPr>
            <a:r>
              <a:rPr lang="vi-VN" sz="2400">
                <a:solidFill>
                  <a:schemeClr val="bg1"/>
                </a:solidFill>
              </a:rPr>
              <a:t>+ Nhóm 3 + 4: Bài tập 2/Tr 45</a:t>
            </a:r>
          </a:p>
          <a:p>
            <a:pPr marL="0" indent="0" algn="ctr">
              <a:spcBef>
                <a:spcPts val="600"/>
              </a:spcBef>
              <a:buClrTx/>
              <a:buFont typeface="Arial" panose="020B0604020202020204" pitchFamily="34" charset="0"/>
              <a:buNone/>
            </a:pPr>
            <a:endParaRPr lang="vi-VN" sz="1400" dirty="0">
              <a:solidFill>
                <a:srgbClr val="FFFFFF"/>
              </a:solidFill>
            </a:endParaRPr>
          </a:p>
        </p:txBody>
      </p:sp>
    </p:spTree>
    <p:extLst>
      <p:ext uri="{BB962C8B-B14F-4D97-AF65-F5344CB8AC3E}">
        <p14:creationId xmlns:p14="http://schemas.microsoft.com/office/powerpoint/2010/main" val="18036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8450" y="1"/>
            <a:ext cx="122555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113;p20"/>
          <p:cNvSpPr txBox="1">
            <a:spLocks/>
          </p:cNvSpPr>
          <p:nvPr/>
        </p:nvSpPr>
        <p:spPr>
          <a:xfrm>
            <a:off x="1270268" y="590550"/>
            <a:ext cx="6603464" cy="3657600"/>
          </a:xfrm>
          <a:prstGeom prst="rect">
            <a:avLst/>
          </a:prstGeom>
        </p:spPr>
        <p:txBody>
          <a:bodyPr spcFirstLastPara="1" vert="horz" wrap="square" lIns="91425" tIns="91425" rIns="91425" bIns="91425" rtlCol="0" anchor="b" anchorCtr="0">
            <a:noAutofit/>
          </a:bodyPr>
          <a:lstStyle>
            <a:lvl1pPr lvl="0" algn="r" defTabSz="914400" rtl="0" eaLnBrk="1" latinLnBrk="0" hangingPunct="1">
              <a:spcBef>
                <a:spcPts val="0"/>
              </a:spcBef>
              <a:spcAft>
                <a:spcPts val="0"/>
              </a:spcAft>
              <a:buClr>
                <a:srgbClr val="FFFFFF"/>
              </a:buClr>
              <a:buSzPts val="5000"/>
              <a:buFont typeface="Lato Light"/>
              <a:buNone/>
              <a:defRPr sz="5000" kern="12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pPr algn="l"/>
            <a:r>
              <a:rPr lang="vi-VN" sz="1800" b="1" dirty="0">
                <a:solidFill>
                  <a:srgbClr val="002060"/>
                </a:solidFill>
              </a:rPr>
              <a:t>Bài 1:</a:t>
            </a:r>
            <a:r>
              <a:rPr lang="vi-VN" sz="1800" b="1" dirty="0"/>
              <a:t> </a:t>
            </a:r>
            <a:br>
              <a:rPr lang="vi-VN" sz="1800" dirty="0"/>
            </a:br>
            <a:r>
              <a:rPr lang="vi-VN" sz="1800" dirty="0">
                <a:solidFill>
                  <a:srgbClr val="002060"/>
                </a:solidFill>
              </a:rPr>
              <a:t>Câu a không trong sáng vì thừa từ </a:t>
            </a:r>
            <a:r>
              <a:rPr lang="vi-VN" sz="1800" b="1" i="1" dirty="0">
                <a:solidFill>
                  <a:srgbClr val="002060"/>
                </a:solidFill>
              </a:rPr>
              <a:t>đòi hỏi.</a:t>
            </a:r>
            <a:br>
              <a:rPr lang="vi-VN" sz="1800" b="1" i="1" dirty="0">
                <a:solidFill>
                  <a:srgbClr val="002060"/>
                </a:solidFill>
              </a:rPr>
            </a:br>
            <a:r>
              <a:rPr lang="vi-VN" sz="1800" dirty="0">
                <a:solidFill>
                  <a:srgbClr val="002060"/>
                </a:solidFill>
              </a:rPr>
              <a:t>Câu b, c, d viết đúng chuẩn ngữ pháp nên là những câu trong sáng. </a:t>
            </a:r>
            <a:br>
              <a:rPr lang="vi-VN" sz="1800" dirty="0">
                <a:solidFill>
                  <a:srgbClr val="002060"/>
                </a:solidFill>
              </a:rPr>
            </a:br>
            <a:br>
              <a:rPr lang="vi-VN" sz="1800" dirty="0">
                <a:solidFill>
                  <a:srgbClr val="002060"/>
                </a:solidFill>
              </a:rPr>
            </a:br>
            <a:r>
              <a:rPr lang="vi-VN" sz="1800" b="1" dirty="0">
                <a:solidFill>
                  <a:srgbClr val="002060"/>
                </a:solidFill>
              </a:rPr>
              <a:t>Bài 2:</a:t>
            </a:r>
            <a:br>
              <a:rPr lang="vi-VN" sz="1800" dirty="0">
                <a:solidFill>
                  <a:srgbClr val="002060"/>
                </a:solidFill>
              </a:rPr>
            </a:br>
            <a:r>
              <a:rPr lang="vi-VN" sz="1800" dirty="0">
                <a:solidFill>
                  <a:srgbClr val="002060"/>
                </a:solidFill>
              </a:rPr>
              <a:t>Dùng tới 3 từ cho cùng một nội dung: </a:t>
            </a:r>
            <a:br>
              <a:rPr lang="vi-VN" sz="1800" dirty="0">
                <a:solidFill>
                  <a:srgbClr val="002060"/>
                </a:solidFill>
              </a:rPr>
            </a:br>
            <a:r>
              <a:rPr lang="vi-VN" sz="1800" dirty="0">
                <a:solidFill>
                  <a:srgbClr val="002060"/>
                </a:solidFill>
              </a:rPr>
              <a:t> -</a:t>
            </a:r>
            <a:r>
              <a:rPr lang="vi-VN" sz="1800" i="1" dirty="0">
                <a:solidFill>
                  <a:srgbClr val="002060"/>
                </a:solidFill>
              </a:rPr>
              <a:t>(ngày lễ) Tình nhân </a:t>
            </a:r>
            <a:r>
              <a:rPr lang="vi-VN" sz="1800" dirty="0">
                <a:solidFill>
                  <a:srgbClr val="002060"/>
                </a:solidFill>
              </a:rPr>
              <a:t>thì thiên về việc nói đến con người.</a:t>
            </a:r>
            <a:br>
              <a:rPr lang="vi-VN" sz="1800" dirty="0">
                <a:solidFill>
                  <a:srgbClr val="002060"/>
                </a:solidFill>
              </a:rPr>
            </a:br>
            <a:r>
              <a:rPr lang="vi-VN" sz="1800" dirty="0">
                <a:solidFill>
                  <a:srgbClr val="002060"/>
                </a:solidFill>
              </a:rPr>
              <a:t> -Còn từ Valentine là từ vay mượn không thật cần thiết.</a:t>
            </a:r>
            <a:br>
              <a:rPr lang="vi-VN" sz="1800" dirty="0">
                <a:solidFill>
                  <a:srgbClr val="002060"/>
                </a:solidFill>
              </a:rPr>
            </a:br>
            <a:r>
              <a:rPr lang="vi-VN" sz="1800" dirty="0">
                <a:solidFill>
                  <a:srgbClr val="002060"/>
                </a:solidFill>
              </a:rPr>
              <a:t> -Từ (ngày) Tình yêu đủ để diễn đạt nội dung và sắc thái tình cảm.</a:t>
            </a:r>
            <a:br>
              <a:rPr lang="vi-VN" sz="1800" dirty="0">
                <a:solidFill>
                  <a:srgbClr val="002060"/>
                </a:solidFill>
              </a:rPr>
            </a:br>
            <a:r>
              <a:rPr lang="vi-VN" sz="1800" dirty="0">
                <a:solidFill>
                  <a:srgbClr val="002060"/>
                </a:solidFill>
              </a:rPr>
              <a:t>Trong trường hợp này , không nhất thiết phải dùng từ nước ngoài.</a:t>
            </a:r>
            <a:br>
              <a:rPr lang="vi-VN" sz="1800" dirty="0">
                <a:solidFill>
                  <a:srgbClr val="002060"/>
                </a:solidFill>
              </a:rPr>
            </a:br>
            <a:endParaRPr lang="vi-VN" sz="1800" dirty="0">
              <a:solidFill>
                <a:srgbClr val="002060"/>
              </a:solidFill>
            </a:endParaRPr>
          </a:p>
        </p:txBody>
      </p:sp>
      <p:sp>
        <p:nvSpPr>
          <p:cNvPr id="6" name="Rectangle 5"/>
          <p:cNvSpPr/>
          <p:nvPr/>
        </p:nvSpPr>
        <p:spPr>
          <a:xfrm>
            <a:off x="1245136" y="11876"/>
            <a:ext cx="6673314" cy="461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pt-BR" sz="2400" b="1" dirty="0"/>
              <a:t>THỰC HÀNH</a:t>
            </a:r>
            <a:endParaRPr lang="en-US" sz="2200" dirty="0">
              <a:solidFill>
                <a:prstClr val="white"/>
              </a:solidFill>
            </a:endParaRPr>
          </a:p>
        </p:txBody>
      </p:sp>
    </p:spTree>
    <p:extLst>
      <p:ext uri="{BB962C8B-B14F-4D97-AF65-F5344CB8AC3E}">
        <p14:creationId xmlns:p14="http://schemas.microsoft.com/office/powerpoint/2010/main" val="18036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2413</TotalTime>
  <Words>1466</Words>
  <Application>Microsoft Office PowerPoint</Application>
  <PresentationFormat>On-screen Show (16:9)</PresentationFormat>
  <Paragraphs>68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Times</vt:lpstr>
      <vt:lpstr>Times New Roman</vt:lpstr>
      <vt:lpstr>Calibri</vt:lpstr>
      <vt:lpstr>Arial</vt:lpstr>
      <vt:lpstr>Lato Light</vt:lpstr>
      <vt:lpstr>Office Theme</vt:lpstr>
      <vt:lpstr>Yêu cầu HS ‘‘dịch”  những đoạn  ngôn ngữ chat:</vt:lpstr>
      <vt:lpstr>PowerPoint Presentation</vt:lpstr>
      <vt:lpstr>PowerPoint Presentation</vt:lpstr>
      <vt:lpstr>GIỮ GÌN SỰ TRONG SÁNG CỦA TIẾNG VIỆT</vt:lpstr>
      <vt:lpstr>    1. Thể hiện ở hệ thống các chuẩn mực và những quy tắc, phương thức chung về phát âm, chữ viết, dùng từ, đặt câu...  2. Tiếng Việt không cho phép pha tạp, lai căng, sử dụng tuỳ tiện, không cần thiết những yếu tố của ngôn ngữ khác 3. Sự trong sáng của tiếng Việt được thể hiện ở tính văn hoá, lịch sự của lời nói. Việt.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DELL</dc:creator>
  <cp:lastModifiedBy>Administrator</cp:lastModifiedBy>
  <cp:revision>26</cp:revision>
  <dcterms:modified xsi:type="dcterms:W3CDTF">2023-12-19T14:51:08Z</dcterms:modified>
</cp:coreProperties>
</file>