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4" r:id="rId2"/>
    <p:sldMasterId id="2147483711" r:id="rId3"/>
  </p:sldMasterIdLst>
  <p:notesMasterIdLst>
    <p:notesMasterId r:id="rId36"/>
  </p:notesMasterIdLst>
  <p:sldIdLst>
    <p:sldId id="256" r:id="rId4"/>
    <p:sldId id="263" r:id="rId5"/>
    <p:sldId id="257" r:id="rId6"/>
    <p:sldId id="258" r:id="rId7"/>
    <p:sldId id="259" r:id="rId8"/>
    <p:sldId id="283" r:id="rId9"/>
    <p:sldId id="284" r:id="rId10"/>
    <p:sldId id="269" r:id="rId11"/>
    <p:sldId id="270" r:id="rId12"/>
    <p:sldId id="273" r:id="rId13"/>
    <p:sldId id="275" r:id="rId14"/>
    <p:sldId id="277" r:id="rId15"/>
    <p:sldId id="285" r:id="rId16"/>
    <p:sldId id="291" r:id="rId17"/>
    <p:sldId id="276" r:id="rId18"/>
    <p:sldId id="282" r:id="rId19"/>
    <p:sldId id="281" r:id="rId20"/>
    <p:sldId id="260" r:id="rId21"/>
    <p:sldId id="265" r:id="rId22"/>
    <p:sldId id="264" r:id="rId23"/>
    <p:sldId id="266" r:id="rId24"/>
    <p:sldId id="292" r:id="rId25"/>
    <p:sldId id="286" r:id="rId26"/>
    <p:sldId id="287" r:id="rId27"/>
    <p:sldId id="288" r:id="rId28"/>
    <p:sldId id="289" r:id="rId29"/>
    <p:sldId id="290" r:id="rId30"/>
    <p:sldId id="278" r:id="rId31"/>
    <p:sldId id="279" r:id="rId32"/>
    <p:sldId id="280" r:id="rId33"/>
    <p:sldId id="271" r:id="rId34"/>
    <p:sldId id="272"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PC" initials="MP" lastIdx="3" clrIdx="0">
    <p:extLst>
      <p:ext uri="{19B8F6BF-5375-455C-9EA6-DF929625EA0E}">
        <p15:presenceInfo xmlns:p15="http://schemas.microsoft.com/office/powerpoint/2012/main" xmlns="" userId="My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CC0000"/>
    <a:srgbClr val="FFFF00"/>
    <a:srgbClr val="FF0066"/>
    <a:srgbClr val="66FF66"/>
    <a:srgbClr val="99CCFF"/>
    <a:srgbClr val="0033CC"/>
    <a:srgbClr val="660066"/>
    <a:srgbClr val="8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22" autoAdjust="0"/>
  </p:normalViewPr>
  <p:slideViewPr>
    <p:cSldViewPr snapToGrid="0">
      <p:cViewPr>
        <p:scale>
          <a:sx n="91" d="100"/>
          <a:sy n="91" d="100"/>
        </p:scale>
        <p:origin x="-126" y="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14T15:10:43.243" idx="2">
    <p:pos x="10" y="10"/>
    <p:text>Note that you're going to study the present perfect and the present perfect continuous in the language part, so find the sentences consist of the two tenses, please.</p:text>
    <p:extLst>
      <p:ext uri="{C676402C-5697-4E1C-873F-D02D1690AC5C}">
        <p15:threadingInfo xmlns:p15="http://schemas.microsoft.com/office/powerpoint/2012/main" xmlns="" timeZoneBias="-420"/>
      </p:ext>
    </p:extLst>
  </p:cm>
  <p:cm authorId="1" dt="2017-11-14T15:12:57.621" idx="3">
    <p:pos x="146" y="146"/>
    <p:text/>
    <p:extLst>
      <p:ext uri="{C676402C-5697-4E1C-873F-D02D1690AC5C}">
        <p15:threadingInfo xmlns:p15="http://schemas.microsoft.com/office/powerpoint/2012/main" xmlns=""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460BCC-3062-4987-B152-E4CBEFF98B91}" type="datetimeFigureOut">
              <a:rPr lang="vi-VN" smtClean="0"/>
              <a:t>02/12/2020</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85DAB-4C12-4F69-A225-75A91FFDC0F2}" type="slidenum">
              <a:rPr lang="vi-VN" smtClean="0"/>
              <a:t>‹#›</a:t>
            </a:fld>
            <a:endParaRPr lang="vi-VN"/>
          </a:p>
        </p:txBody>
      </p:sp>
    </p:spTree>
    <p:extLst>
      <p:ext uri="{BB962C8B-B14F-4D97-AF65-F5344CB8AC3E}">
        <p14:creationId xmlns:p14="http://schemas.microsoft.com/office/powerpoint/2010/main" val="385564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7</a:t>
            </a:fld>
            <a:endParaRPr lang="vi-VN"/>
          </a:p>
        </p:txBody>
      </p:sp>
    </p:spTree>
    <p:extLst>
      <p:ext uri="{BB962C8B-B14F-4D97-AF65-F5344CB8AC3E}">
        <p14:creationId xmlns:p14="http://schemas.microsoft.com/office/powerpoint/2010/main" val="420220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How many new words have been mentions? What are they? Can you repeat?</a:t>
            </a:r>
          </a:p>
        </p:txBody>
      </p:sp>
      <p:sp>
        <p:nvSpPr>
          <p:cNvPr id="4" name="Slide Number Placeholder 3"/>
          <p:cNvSpPr>
            <a:spLocks noGrp="1"/>
          </p:cNvSpPr>
          <p:nvPr>
            <p:ph type="sldNum" sz="quarter" idx="10"/>
          </p:nvPr>
        </p:nvSpPr>
        <p:spPr/>
        <p:txBody>
          <a:bodyPr/>
          <a:lstStyle/>
          <a:p>
            <a:fld id="{9ED85DAB-4C12-4F69-A225-75A91FFDC0F2}" type="slidenum">
              <a:rPr lang="vi-VN" smtClean="0"/>
              <a:t>8</a:t>
            </a:fld>
            <a:endParaRPr lang="vi-VN"/>
          </a:p>
        </p:txBody>
      </p:sp>
    </p:spTree>
    <p:extLst>
      <p:ext uri="{BB962C8B-B14F-4D97-AF65-F5344CB8AC3E}">
        <p14:creationId xmlns:p14="http://schemas.microsoft.com/office/powerpoint/2010/main" val="343967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Mr. Brown? And who are Lam, Nam and </a:t>
            </a:r>
            <a:r>
              <a:rPr lang="en-US" dirty="0" err="1"/>
              <a:t>Jumi</a:t>
            </a:r>
            <a:r>
              <a:rPr lang="en-US" dirty="0"/>
              <a:t>? </a:t>
            </a:r>
            <a:r>
              <a:rPr lang="en-US" b="1" i="1" dirty="0"/>
              <a:t>What are they talking about?</a:t>
            </a:r>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9</a:t>
            </a:fld>
            <a:endParaRPr lang="vi-VN"/>
          </a:p>
        </p:txBody>
      </p:sp>
    </p:spTree>
    <p:extLst>
      <p:ext uri="{BB962C8B-B14F-4D97-AF65-F5344CB8AC3E}">
        <p14:creationId xmlns:p14="http://schemas.microsoft.com/office/powerpoint/2010/main" val="1520794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sentences, would you recall the structure of the present perfect?</a:t>
            </a:r>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10</a:t>
            </a:fld>
            <a:endParaRPr lang="vi-VN"/>
          </a:p>
        </p:txBody>
      </p:sp>
    </p:spTree>
    <p:extLst>
      <p:ext uri="{BB962C8B-B14F-4D97-AF65-F5344CB8AC3E}">
        <p14:creationId xmlns:p14="http://schemas.microsoft.com/office/powerpoint/2010/main" val="291958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Viet Nam: 1. Language: Vietnamese; 2. Food: Phở, Bún chả, Gỏi cuốn, Bánh xèo, Xôi, Bánh canh, Bánh mì, Chả giò, Chè…; 3. Clothing: Áo dài, 4. Religious belief: Buddhism,</a:t>
            </a:r>
            <a:r>
              <a:rPr lang="vi-VN" dirty="0"/>
              <a:t>, </a:t>
            </a:r>
            <a:r>
              <a:rPr lang="vi-VN" sz="1200" b="0" i="0" kern="1200" dirty="0">
                <a:solidFill>
                  <a:schemeClr val="tx1"/>
                </a:solidFill>
                <a:effectLst/>
                <a:latin typeface="+mn-lt"/>
                <a:ea typeface="+mn-ea"/>
                <a:cs typeface="+mn-cs"/>
              </a:rPr>
              <a:t>Catholicism, ancestor-worship; 5. Cultural Practices: Hung Kings Commemoration Day - </a:t>
            </a:r>
            <a:r>
              <a:rPr lang="en-US" sz="1200" b="1" i="0" kern="1200" dirty="0">
                <a:solidFill>
                  <a:schemeClr val="tx1"/>
                </a:solidFill>
                <a:effectLst/>
                <a:latin typeface="+mn-lt"/>
                <a:ea typeface="+mn-ea"/>
                <a:cs typeface="+mn-cs"/>
              </a:rPr>
              <a:t>10</a:t>
            </a:r>
            <a:r>
              <a:rPr lang="en-US" sz="1200" b="1" i="0" kern="1200" baseline="30000" dirty="0">
                <a:solidFill>
                  <a:schemeClr val="tx1"/>
                </a:solidFill>
                <a:effectLst/>
                <a:latin typeface="+mn-lt"/>
                <a:ea typeface="+mn-ea"/>
                <a:cs typeface="+mn-cs"/>
              </a:rPr>
              <a:t>th</a:t>
            </a:r>
            <a:r>
              <a:rPr lang="en-US" sz="1200" b="1" i="0" kern="1200" dirty="0">
                <a:solidFill>
                  <a:schemeClr val="tx1"/>
                </a:solidFill>
                <a:effectLst/>
                <a:latin typeface="+mn-lt"/>
                <a:ea typeface="+mn-ea"/>
                <a:cs typeface="+mn-cs"/>
              </a:rPr>
              <a:t> day of Third Lunar month, </a:t>
            </a:r>
            <a:r>
              <a:rPr lang="vi-VN" sz="1200" b="1" i="0" kern="1200" dirty="0">
                <a:solidFill>
                  <a:schemeClr val="tx1"/>
                </a:solidFill>
                <a:effectLst/>
                <a:latin typeface="+mn-lt"/>
                <a:ea typeface="+mn-ea"/>
                <a:cs typeface="+mn-cs"/>
              </a:rPr>
              <a:t>Bai Dinh Pagoda Festival, Huong Pagoda Festival, Co Loa Citadel Festival, Lim Festival, </a:t>
            </a:r>
            <a:r>
              <a:rPr lang="en-US" sz="1200" b="1" i="0" kern="1200" dirty="0">
                <a:solidFill>
                  <a:schemeClr val="tx1"/>
                </a:solidFill>
                <a:effectLst/>
                <a:latin typeface="+mn-lt"/>
                <a:ea typeface="+mn-ea"/>
                <a:cs typeface="+mn-cs"/>
              </a:rPr>
              <a:t>Death Anniversary of the Hung Kings, </a:t>
            </a:r>
            <a:r>
              <a:rPr lang="en-US" sz="1200" b="1" i="0" kern="1200" dirty="0" err="1">
                <a:solidFill>
                  <a:schemeClr val="tx1"/>
                </a:solidFill>
                <a:effectLst/>
                <a:latin typeface="+mn-lt"/>
                <a:ea typeface="+mn-ea"/>
                <a:cs typeface="+mn-cs"/>
              </a:rPr>
              <a:t>Cyclo</a:t>
            </a:r>
            <a:r>
              <a:rPr lang="en-US" sz="1200" b="1" i="0" kern="1200" dirty="0">
                <a:solidFill>
                  <a:schemeClr val="tx1"/>
                </a:solidFill>
                <a:effectLst/>
                <a:latin typeface="+mn-lt"/>
                <a:ea typeface="+mn-ea"/>
                <a:cs typeface="+mn-cs"/>
              </a:rPr>
              <a:t>, Non la, Lotus,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13</a:t>
            </a:fld>
            <a:endParaRPr lang="vi-VN"/>
          </a:p>
        </p:txBody>
      </p:sp>
    </p:spTree>
    <p:extLst>
      <p:ext uri="{BB962C8B-B14F-4D97-AF65-F5344CB8AC3E}">
        <p14:creationId xmlns:p14="http://schemas.microsoft.com/office/powerpoint/2010/main" val="24763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Japan</a:t>
            </a:r>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18</a:t>
            </a:fld>
            <a:endParaRPr lang="vi-VN"/>
          </a:p>
        </p:txBody>
      </p:sp>
    </p:spTree>
    <p:extLst>
      <p:ext uri="{BB962C8B-B14F-4D97-AF65-F5344CB8AC3E}">
        <p14:creationId xmlns:p14="http://schemas.microsoft.com/office/powerpoint/2010/main" val="3285967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Đỗ </a:t>
            </a:r>
            <a:r>
              <a:rPr lang="en-US" dirty="0" err="1"/>
              <a:t>Mỹ</a:t>
            </a:r>
            <a:r>
              <a:rPr lang="en-US" dirty="0"/>
              <a:t> Linh – </a:t>
            </a:r>
            <a:r>
              <a:rPr lang="vi-VN" dirty="0"/>
              <a:t>đang tham gia cuộc thi Miss World, </a:t>
            </a:r>
            <a:r>
              <a:rPr lang="vi-VN" sz="1200" b="0" i="0" kern="1200" dirty="0">
                <a:solidFill>
                  <a:schemeClr val="tx1"/>
                </a:solidFill>
                <a:effectLst/>
                <a:latin typeface="+mn-lt"/>
                <a:ea typeface="+mn-ea"/>
                <a:cs typeface="+mn-cs"/>
              </a:rPr>
              <a:t>xuất sắc vươn lên đứng vị trí đầu bảng xếp hạng bình chọn thí sinh được yêu thích nhất, ghi tên trong top 20 phần thi Beauty With a Purpose – Sắc đẹp vì mục đích cao cả (hay còn gọi là Người đẹp nhân ái).</a:t>
            </a:r>
          </a:p>
          <a:p>
            <a:r>
              <a:rPr lang="vi-VN" sz="1200" b="0" i="0" kern="1200" dirty="0">
                <a:solidFill>
                  <a:schemeClr val="tx1"/>
                </a:solidFill>
                <a:effectLst/>
                <a:latin typeface="+mn-lt"/>
                <a:ea typeface="+mn-ea"/>
                <a:cs typeface="+mn-cs"/>
              </a:rPr>
              <a:t>Đêm chung kết cuộc thi Miss World 2017 sẽ được diễn ra vào ngày 18/11 tại Sanya City Arena (Trung Quốc). </a:t>
            </a:r>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20</a:t>
            </a:fld>
            <a:endParaRPr lang="vi-VN"/>
          </a:p>
        </p:txBody>
      </p:sp>
    </p:spTree>
    <p:extLst>
      <p:ext uri="{BB962C8B-B14F-4D97-AF65-F5344CB8AC3E}">
        <p14:creationId xmlns:p14="http://schemas.microsoft.com/office/powerpoint/2010/main" val="571858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21</a:t>
            </a:fld>
            <a:endParaRPr lang="vi-VN"/>
          </a:p>
        </p:txBody>
      </p:sp>
    </p:spTree>
    <p:extLst>
      <p:ext uri="{BB962C8B-B14F-4D97-AF65-F5344CB8AC3E}">
        <p14:creationId xmlns:p14="http://schemas.microsoft.com/office/powerpoint/2010/main" val="411637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recall the vocabulary you have learnt? What does it mean?</a:t>
            </a:r>
            <a:endParaRPr lang="vi-VN" dirty="0"/>
          </a:p>
        </p:txBody>
      </p:sp>
      <p:sp>
        <p:nvSpPr>
          <p:cNvPr id="4" name="Slide Number Placeholder 3"/>
          <p:cNvSpPr>
            <a:spLocks noGrp="1"/>
          </p:cNvSpPr>
          <p:nvPr>
            <p:ph type="sldNum" sz="quarter" idx="10"/>
          </p:nvPr>
        </p:nvSpPr>
        <p:spPr/>
        <p:txBody>
          <a:bodyPr/>
          <a:lstStyle/>
          <a:p>
            <a:fld id="{9ED85DAB-4C12-4F69-A225-75A91FFDC0F2}" type="slidenum">
              <a:rPr lang="vi-VN" smtClean="0"/>
              <a:t>22</a:t>
            </a:fld>
            <a:endParaRPr lang="vi-VN"/>
          </a:p>
        </p:txBody>
      </p:sp>
    </p:spTree>
    <p:extLst>
      <p:ext uri="{BB962C8B-B14F-4D97-AF65-F5344CB8AC3E}">
        <p14:creationId xmlns:p14="http://schemas.microsoft.com/office/powerpoint/2010/main" val="1580838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83900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9719485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72803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334896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35455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386433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0080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857838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064219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215052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729241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735747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674155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62579F-144A-4DCA-8A97-05BE5DF88469}" type="datetimeFigureOut">
              <a:rPr lang="vi-VN" smtClean="0"/>
              <a:t>02/12/2020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868128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62579F-144A-4DCA-8A97-05BE5DF88469}" type="datetimeFigureOut">
              <a:rPr lang="vi-VN" smtClean="0"/>
              <a:t>02/12/2020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704351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62579F-144A-4DCA-8A97-05BE5DF88469}" type="datetimeFigureOut">
              <a:rPr lang="vi-VN" smtClean="0"/>
              <a:t>02/12/2020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9350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320086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610934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888744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418100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876414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11333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639178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4262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367476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563343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98C0B0-3344-4806-874A-E22F8AC92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14CFDD5E-BA56-4035-9628-24550DECF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5AA6F69-6AFA-4724-84A2-EAA9A8BD3C7A}"/>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AEE588E6-6C19-41C3-8517-EC33C2699D6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662BFC5-891D-44A9-85D5-74CC9CB397A1}"/>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49916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240628-7F91-4FDC-94AA-3A510C3666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9F92DB3-B7BC-4841-BADB-CD230DB0BA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DA448BD-8EBA-4C67-805A-73B124D3A678}"/>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80F36C6B-6B1F-473D-866E-976A60BD51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696E8B8-88DC-4CD1-BF4E-8E4A5DAA2D33}"/>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646545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47E4FA-D303-4E73-8F92-6059994362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CD8AA63-CDB4-412E-8170-4D63533284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6981DD4-5516-46F1-AB5E-55A4AE87A1EE}"/>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F7AFB4EA-449E-48F9-9680-71B3CB9D79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8589A0-7EA7-4B29-8285-03CB0A15960B}"/>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270157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906B2B-AF57-45EC-9455-772FE88596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93767C2-4A0F-4216-BB19-1D26B3D220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72A634FD-2E63-4CBE-BC73-7A2519AC62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A577AD2F-15A8-44DC-BE82-4C6D4608E5ED}"/>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a:extLst>
              <a:ext uri="{FF2B5EF4-FFF2-40B4-BE49-F238E27FC236}">
                <a16:creationId xmlns:a16="http://schemas.microsoft.com/office/drawing/2014/main" xmlns="" id="{D2B1EA85-367E-4F95-A074-E6F898C0AA1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6732816-AC27-4F62-AB4B-CCB9F6471962}"/>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4029337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E42120-4FFD-4F0F-96FA-47C04FBD5F0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6013C81A-31C6-47D4-8421-9D263549F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D146AB1-3110-47E0-A6BC-FDEBFECD5B9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30CCF52-51EA-4649-85C0-9C98072EDE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A0FB46C-0F56-469C-8374-37D4FE2A29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39516719-1B8E-42E5-95C6-AB453241F144}"/>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8" name="Footer Placeholder 7">
            <a:extLst>
              <a:ext uri="{FF2B5EF4-FFF2-40B4-BE49-F238E27FC236}">
                <a16:creationId xmlns:a16="http://schemas.microsoft.com/office/drawing/2014/main" xmlns="" id="{5641193F-7257-4539-9306-4B8765E2BA0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FE79030A-A7C1-4913-92CB-63D880564961}"/>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4247243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AB277-A739-43A4-8C2E-D5E7F3DC6CB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AF538257-CAFC-4470-95A2-E2A2F6BA68C5}"/>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4" name="Footer Placeholder 3">
            <a:extLst>
              <a:ext uri="{FF2B5EF4-FFF2-40B4-BE49-F238E27FC236}">
                <a16:creationId xmlns:a16="http://schemas.microsoft.com/office/drawing/2014/main" xmlns="" id="{EA0B92ED-1458-4E1E-B40D-29F81A76AB8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C036A99C-8D51-40D4-B68D-5D6C1DDB6AA8}"/>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9481523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3A16E2-54F5-4350-B5A3-F545CA3DE1D9}"/>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3" name="Footer Placeholder 2">
            <a:extLst>
              <a:ext uri="{FF2B5EF4-FFF2-40B4-BE49-F238E27FC236}">
                <a16:creationId xmlns:a16="http://schemas.microsoft.com/office/drawing/2014/main" xmlns="" id="{4F0D4097-4E31-4299-82CA-CD029F1A365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3142FE27-5EEF-4D01-B087-D95AB6960CF5}"/>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808411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41988136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DA32E-EF37-4942-861D-A896629FE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F3853DB-88AC-4378-985E-BF7C4A8BC5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997B9A1-108A-49BF-A283-06E9F98C0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EC89128-0FD6-4878-A160-DF2EA3141A6A}"/>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a:extLst>
              <a:ext uri="{FF2B5EF4-FFF2-40B4-BE49-F238E27FC236}">
                <a16:creationId xmlns:a16="http://schemas.microsoft.com/office/drawing/2014/main" xmlns="" id="{FCCBC4CD-BCD5-451F-85C5-AB6E77AB1A8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F009C6-D8CB-49AA-8A57-5E48DA7870D6}"/>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400137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C0E8D-3D3B-44D2-9EB4-9EF0BF3E2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18ED42D-0538-4E48-9A6D-04CBE4F769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54CEECF-403F-410E-A411-F37E4796C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4E8F2D0-77EB-417C-9504-74C5F3629B79}"/>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a:extLst>
              <a:ext uri="{FF2B5EF4-FFF2-40B4-BE49-F238E27FC236}">
                <a16:creationId xmlns:a16="http://schemas.microsoft.com/office/drawing/2014/main" xmlns="" id="{D6986B0A-1471-45B7-A7E1-47D068AFD4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58989CA-B2E2-41AE-A09F-4F0A6242DE09}"/>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651620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8B1FD-5071-46AB-A1FF-89A83C7BBC7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7D65714D-0DB8-4402-AFC1-68DAA165A7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9D35258-3161-441C-9F68-1D44A47E1831}"/>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DEFD0B7A-2176-431F-8AF0-8E58340D7E5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E30AB19-2E44-4F95-8438-59B59AA78210}"/>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44783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4B8FBF-4399-4D9C-AA9D-FDED636832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6BA15276-3EFF-4440-AF54-BB5ABD4B50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60E7150-2F1A-481E-88ED-62D030A80E7B}"/>
              </a:ext>
            </a:extLst>
          </p:cNvPr>
          <p:cNvSpPr>
            <a:spLocks noGrp="1"/>
          </p:cNvSpPr>
          <p:nvPr>
            <p:ph type="dt" sz="half" idx="10"/>
          </p:nvPr>
        </p:nvSpPr>
        <p:spPr/>
        <p:txBody>
          <a:body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7CF888F0-1FF3-4B9D-B3D1-14221A3263F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594DBCA-BB0C-4D84-B79C-82CEA30ADEEA}"/>
              </a:ext>
            </a:extLst>
          </p:cNvPr>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811633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62579F-144A-4DCA-8A97-05BE5DF88469}" type="datetimeFigureOut">
              <a:rPr lang="vi-VN" smtClean="0"/>
              <a:t>02/12/2020</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3179830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62579F-144A-4DCA-8A97-05BE5DF88469}" type="datetimeFigureOut">
              <a:rPr lang="vi-VN" smtClean="0"/>
              <a:t>02/12/2020</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15504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62579F-144A-4DCA-8A97-05BE5DF88469}" type="datetimeFigureOut">
              <a:rPr lang="vi-VN" smtClean="0"/>
              <a:t>02/12/2020</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50121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2550426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2579F-144A-4DCA-8A97-05BE5DF88469}" type="datetimeFigureOut">
              <a:rPr lang="vi-VN" smtClean="0"/>
              <a:t>02/12/2020</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FCC9254-81A5-4591-A00B-276C908A4D17}" type="slidenum">
              <a:rPr lang="vi-VN" smtClean="0"/>
              <a:t>‹#›</a:t>
            </a:fld>
            <a:endParaRPr lang="vi-VN"/>
          </a:p>
        </p:txBody>
      </p:sp>
    </p:spTree>
    <p:extLst>
      <p:ext uri="{BB962C8B-B14F-4D97-AF65-F5344CB8AC3E}">
        <p14:creationId xmlns:p14="http://schemas.microsoft.com/office/powerpoint/2010/main" val="1422628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62579F-144A-4DCA-8A97-05BE5DF88469}" type="datetimeFigureOut">
              <a:rPr lang="vi-VN" smtClean="0"/>
              <a:t>02/12/2020</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FCC9254-81A5-4591-A00B-276C908A4D17}" type="slidenum">
              <a:rPr lang="vi-VN" smtClean="0"/>
              <a:t>‹#›</a:t>
            </a:fld>
            <a:endParaRPr lang="vi-VN"/>
          </a:p>
        </p:txBody>
      </p:sp>
    </p:spTree>
    <p:extLst>
      <p:ext uri="{BB962C8B-B14F-4D97-AF65-F5344CB8AC3E}">
        <p14:creationId xmlns:p14="http://schemas.microsoft.com/office/powerpoint/2010/main" val="395209845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62579F-144A-4DCA-8A97-05BE5DF88469}" type="datetimeFigureOut">
              <a:rPr lang="vi-VN" smtClean="0"/>
              <a:t>02/12/2020</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CC9254-81A5-4591-A00B-276C908A4D17}" type="slidenum">
              <a:rPr lang="vi-VN" smtClean="0"/>
              <a:t>‹#›</a:t>
            </a:fld>
            <a:endParaRPr lang="vi-VN"/>
          </a:p>
        </p:txBody>
      </p:sp>
    </p:spTree>
    <p:extLst>
      <p:ext uri="{BB962C8B-B14F-4D97-AF65-F5344CB8AC3E}">
        <p14:creationId xmlns:p14="http://schemas.microsoft.com/office/powerpoint/2010/main" val="199334534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A71397-9039-48FF-B336-CF9E3683A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604609F-EC61-4D4C-B2CA-BE9B7D630D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14CADAD-F4F3-4068-B130-F9109FEA97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62579F-144A-4DCA-8A97-05BE5DF88469}" type="datetimeFigureOut">
              <a:rPr lang="vi-VN" smtClean="0"/>
              <a:t>02/12/2020</a:t>
            </a:fld>
            <a:endParaRPr lang="vi-VN"/>
          </a:p>
        </p:txBody>
      </p:sp>
      <p:sp>
        <p:nvSpPr>
          <p:cNvPr id="5" name="Footer Placeholder 4">
            <a:extLst>
              <a:ext uri="{FF2B5EF4-FFF2-40B4-BE49-F238E27FC236}">
                <a16:creationId xmlns:a16="http://schemas.microsoft.com/office/drawing/2014/main" xmlns="" id="{BAFF056B-B364-42AD-BB8D-2AA67C9A5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E0511974-930A-45E6-9EBD-80D968F8EF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CC9254-81A5-4591-A00B-276C908A4D17}" type="slidenum">
              <a:rPr lang="vi-VN" smtClean="0"/>
              <a:t>‹#›</a:t>
            </a:fld>
            <a:endParaRPr lang="vi-VN"/>
          </a:p>
        </p:txBody>
      </p:sp>
    </p:spTree>
    <p:extLst>
      <p:ext uri="{BB962C8B-B14F-4D97-AF65-F5344CB8AC3E}">
        <p14:creationId xmlns:p14="http://schemas.microsoft.com/office/powerpoint/2010/main" val="390422668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thuy.lethithu.75/posts/3472989429434644"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hyperlink" Target="Unit%204%20Cultural%20identity.pptx#-1,8,PowerPoint Presentatio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Unit%204%20Cultural%20identity..pptx#-1,28,PowerPoint Presentation" TargetMode="External"/><Relationship Id="rId2" Type="http://schemas.openxmlformats.org/officeDocument/2006/relationships/image" Target="../media/image14.png"/><Relationship Id="rId1" Type="http://schemas.openxmlformats.org/officeDocument/2006/relationships/slideLayout" Target="../slideLayouts/slideLayout34.xml"/><Relationship Id="rId5" Type="http://schemas.openxmlformats.org/officeDocument/2006/relationships/hyperlink" Target="Unit%204%20Cultural%20identity..pptx#-1,30,PowerPoint Presentation" TargetMode="External"/><Relationship Id="rId4" Type="http://schemas.openxmlformats.org/officeDocument/2006/relationships/hyperlink" Target="Unit%204%20Cultural%20identity..pptx#-1,29,PowerPoint Presenta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Unit%204%20Cultural%20identity.pptx#-1,6,Vocabulary - Colloca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hyperlink" Target="Unit%204%20Cultural%20identity..pptx#-1,7,Vocabulary - Collocation" TargetMode="Externa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hyperlink" Target="Unit%204%20Cultural%20identity..pptx#-1,10,PowerPoint Presentation"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hyperlink" Target="Unit%204%20Cultural%20identity..pptx#-1,11,PowerPoint Presentation" TargetMode="Externa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hyperlink" Target="Unit%204%20Cultural%20identity..pptx#-1,11,PowerPoint Presentation"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Unit%204%20Cultural%20identity..pptx#-1,11,PowerPoint Presentation" TargetMode="Externa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Unit%204%20Cultural%20identity..pptx#-1,18,PowerPoint Presentation"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Unit%204%20Cultural%20identity.pptx#-1,15,PowerPoint Presentation"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Unit%204%20Cultural%20identity..pptx#-1,21,The predominant religious belief in Vietnam is Buddhis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Unit%204%20Cultural%20identity.pptx#-1,15,PowerPoint Present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Unit%204%20Cultural%20identity..pptx#11. PowerPoint Presentation" TargetMode="External"/><Relationship Id="rId5" Type="http://schemas.openxmlformats.org/officeDocument/2006/relationships/image" Target="../media/image1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1568845" y="1602312"/>
            <a:ext cx="9657120" cy="2538383"/>
          </a:xfrm>
          <a:prstGeom prst="rect">
            <a:avLst/>
          </a:prstGeom>
          <a:noFill/>
          <a:effectLst>
            <a:reflection endPos="65000" dist="50800" dir="5400000" sy="-100000" algn="bl" rotWithShape="0"/>
          </a:effectLst>
          <a:scene3d>
            <a:camera prst="perspectiveRelaxedModerately"/>
            <a:lightRig rig="threePt" dir="t"/>
          </a:scene3d>
          <a:sp3d>
            <a:bevelT prst="angle"/>
          </a:sp3d>
        </p:spPr>
        <p:txBody>
          <a:bodyPr wrap="none" lIns="91440" tIns="45720" rIns="91440" bIns="45720">
            <a:prstTxWarp prst="textDeflateBottom">
              <a:avLst/>
            </a:prstTxWarp>
            <a:spAutoFit/>
          </a:bodyPr>
          <a:lstStyle/>
          <a:p>
            <a:pPr algn="ct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WELCOME TO CLASS </a:t>
            </a:r>
            <a:r>
              <a:rPr lang="en-US" sz="5400" b="1" dirty="0" smtClean="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12</a:t>
            </a:r>
            <a:endParaRPr lang="en-US" sz="54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endParaRPr>
          </a:p>
        </p:txBody>
      </p:sp>
      <p:sp>
        <p:nvSpPr>
          <p:cNvPr id="5" name="Rectangle 4"/>
          <p:cNvSpPr/>
          <p:nvPr/>
        </p:nvSpPr>
        <p:spPr>
          <a:xfrm>
            <a:off x="3655261" y="3334043"/>
            <a:ext cx="5221453" cy="1323439"/>
          </a:xfrm>
          <a:prstGeom prst="rect">
            <a:avLst/>
          </a:prstGeom>
          <a:noFill/>
        </p:spPr>
        <p:txBody>
          <a:bodyPr wrap="square" lIns="91440" tIns="45720" rIns="91440" bIns="45720">
            <a:spAutoFit/>
          </a:bodyPr>
          <a:lstStyle/>
          <a:p>
            <a:pPr algn="ctr"/>
            <a:r>
              <a:rPr lang="en-US" sz="4000" b="1" i="1" cap="none" spc="0" dirty="0">
                <a:ln w="22225">
                  <a:solidFill>
                    <a:schemeClr val="accent2"/>
                  </a:solidFill>
                  <a:prstDash val="solid"/>
                </a:ln>
                <a:solidFill>
                  <a:srgbClr val="FFFF00"/>
                </a:solidFill>
                <a:effectLst/>
                <a:latin typeface=".VnArabia" panose="020B7200000000000000" pitchFamily="34" charset="0"/>
              </a:rPr>
              <a:t>Presented by</a:t>
            </a:r>
          </a:p>
          <a:p>
            <a:pPr algn="ctr"/>
            <a:r>
              <a:rPr lang="en-US" sz="4000" b="1" i="1" dirty="0">
                <a:ln w="22225">
                  <a:solidFill>
                    <a:schemeClr val="accent2"/>
                  </a:solidFill>
                  <a:prstDash val="solid"/>
                </a:ln>
                <a:solidFill>
                  <a:srgbClr val="FFFF00"/>
                </a:solidFill>
                <a:latin typeface=".VnArabia" panose="020B7200000000000000" pitchFamily="34" charset="0"/>
              </a:rPr>
              <a:t>Le Thi Thu </a:t>
            </a:r>
            <a:r>
              <a:rPr lang="en-US" sz="4000" b="1" i="1" dirty="0" err="1">
                <a:ln w="22225">
                  <a:solidFill>
                    <a:schemeClr val="accent2"/>
                  </a:solidFill>
                  <a:prstDash val="solid"/>
                </a:ln>
                <a:solidFill>
                  <a:srgbClr val="FFFF00"/>
                </a:solidFill>
                <a:latin typeface=".VnArabia" panose="020B7200000000000000" pitchFamily="34" charset="0"/>
              </a:rPr>
              <a:t>Thuy</a:t>
            </a:r>
            <a:endParaRPr lang="en-US" sz="4000" b="1" i="1" cap="none" spc="0" dirty="0">
              <a:ln w="22225">
                <a:solidFill>
                  <a:schemeClr val="accent2"/>
                </a:solidFill>
                <a:prstDash val="solid"/>
              </a:ln>
              <a:solidFill>
                <a:srgbClr val="FFFF00"/>
              </a:solidFill>
              <a:effectLst/>
              <a:latin typeface=".VnArabia" panose="020B7200000000000000" pitchFamily="34" charset="0"/>
            </a:endParaRPr>
          </a:p>
        </p:txBody>
      </p:sp>
      <p:sp>
        <p:nvSpPr>
          <p:cNvPr id="2" name="Rectangle 1"/>
          <p:cNvSpPr/>
          <p:nvPr/>
        </p:nvSpPr>
        <p:spPr>
          <a:xfrm>
            <a:off x="2638097" y="5270966"/>
            <a:ext cx="6096000" cy="646331"/>
          </a:xfrm>
          <a:prstGeom prst="rect">
            <a:avLst/>
          </a:prstGeom>
        </p:spPr>
        <p:txBody>
          <a:bodyPr>
            <a:spAutoFit/>
          </a:bodyPr>
          <a:lstStyle/>
          <a:p>
            <a:r>
              <a:rPr lang="en-US" u="sng" dirty="0">
                <a:hlinkClick r:id="rId3"/>
              </a:rPr>
              <a:t>https://www.facebook.com/thuy.lethithu.75/posts/3472989429434644</a:t>
            </a:r>
            <a:endParaRPr lang="en-US" dirty="0"/>
          </a:p>
        </p:txBody>
      </p:sp>
    </p:spTree>
    <p:extLst>
      <p:ext uri="{BB962C8B-B14F-4D97-AF65-F5344CB8AC3E}">
        <p14:creationId xmlns:p14="http://schemas.microsoft.com/office/powerpoint/2010/main" val="1939854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inhnendep.vn/wp-content/uploads/2016/08/hinh-nen-powerpoint-dep-hd-43.jpg">
            <a:extLst>
              <a:ext uri="{FF2B5EF4-FFF2-40B4-BE49-F238E27FC236}">
                <a16:creationId xmlns:a16="http://schemas.microsoft.com/office/drawing/2014/main" xmlns="" id="{ADF48F55-92E3-4AAC-80F8-034884860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73" y="92879"/>
            <a:ext cx="11844996" cy="66227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840740E-E3C1-4F63-B657-6499626604E7}"/>
              </a:ext>
            </a:extLst>
          </p:cNvPr>
          <p:cNvSpPr/>
          <p:nvPr/>
        </p:nvSpPr>
        <p:spPr>
          <a:xfrm>
            <a:off x="1041009" y="3312196"/>
            <a:ext cx="8644931" cy="707886"/>
          </a:xfrm>
          <a:prstGeom prst="rect">
            <a:avLst/>
          </a:prstGeom>
        </p:spPr>
        <p:txBody>
          <a:bodyPr wrap="none">
            <a:spAutoFit/>
          </a:bodyPr>
          <a:lstStyle/>
          <a:p>
            <a:r>
              <a:rPr lang="en-US" sz="4000" dirty="0"/>
              <a:t>they've been living here for twenty years</a:t>
            </a:r>
            <a:endParaRPr lang="vi-VN" sz="4000" dirty="0"/>
          </a:p>
        </p:txBody>
      </p:sp>
      <p:sp>
        <p:nvSpPr>
          <p:cNvPr id="5" name="Rectangle 4">
            <a:extLst>
              <a:ext uri="{FF2B5EF4-FFF2-40B4-BE49-F238E27FC236}">
                <a16:creationId xmlns:a16="http://schemas.microsoft.com/office/drawing/2014/main" xmlns="" id="{3A76977C-1F3D-491B-8489-51B03387F10B}"/>
              </a:ext>
            </a:extLst>
          </p:cNvPr>
          <p:cNvSpPr/>
          <p:nvPr/>
        </p:nvSpPr>
        <p:spPr>
          <a:xfrm>
            <a:off x="472510" y="1378950"/>
            <a:ext cx="11844996" cy="646331"/>
          </a:xfrm>
          <a:prstGeom prst="rect">
            <a:avLst/>
          </a:prstGeom>
        </p:spPr>
        <p:txBody>
          <a:bodyPr wrap="square">
            <a:spAutoFit/>
          </a:bodyPr>
          <a:lstStyle/>
          <a:p>
            <a:r>
              <a:rPr lang="en-US" sz="3600" dirty="0"/>
              <a:t>I've been to Kyoto four or five times to visit my grandparents</a:t>
            </a:r>
            <a:endParaRPr lang="vi-VN" sz="3600" dirty="0"/>
          </a:p>
        </p:txBody>
      </p:sp>
      <p:sp>
        <p:nvSpPr>
          <p:cNvPr id="7" name="Rectangle 6">
            <a:extLst>
              <a:ext uri="{FF2B5EF4-FFF2-40B4-BE49-F238E27FC236}">
                <a16:creationId xmlns:a16="http://schemas.microsoft.com/office/drawing/2014/main" xmlns="" id="{76A51004-86A4-4AA9-9F0B-EE820CB10820}"/>
              </a:ext>
            </a:extLst>
          </p:cNvPr>
          <p:cNvSpPr/>
          <p:nvPr/>
        </p:nvSpPr>
        <p:spPr>
          <a:xfrm>
            <a:off x="472510" y="1350862"/>
            <a:ext cx="11844996" cy="646331"/>
          </a:xfrm>
          <a:prstGeom prst="rect">
            <a:avLst/>
          </a:prstGeom>
        </p:spPr>
        <p:txBody>
          <a:bodyPr wrap="square">
            <a:spAutoFit/>
          </a:bodyPr>
          <a:lstStyle/>
          <a:p>
            <a:r>
              <a:rPr lang="en-US" sz="3600" dirty="0"/>
              <a:t> </a:t>
            </a:r>
            <a:r>
              <a:rPr lang="en-US" sz="3600" dirty="0">
                <a:solidFill>
                  <a:srgbClr val="FF0000"/>
                </a:solidFill>
              </a:rPr>
              <a:t>'ve been</a:t>
            </a:r>
            <a:endParaRPr lang="vi-VN" sz="3600" dirty="0">
              <a:solidFill>
                <a:srgbClr val="FF0000"/>
              </a:solidFill>
            </a:endParaRPr>
          </a:p>
        </p:txBody>
      </p:sp>
      <p:sp>
        <p:nvSpPr>
          <p:cNvPr id="8" name="Rectangle 7">
            <a:extLst>
              <a:ext uri="{FF2B5EF4-FFF2-40B4-BE49-F238E27FC236}">
                <a16:creationId xmlns:a16="http://schemas.microsoft.com/office/drawing/2014/main" xmlns="" id="{1E1B1D2D-0BC1-4679-94AB-14619E1F30D8}"/>
              </a:ext>
            </a:extLst>
          </p:cNvPr>
          <p:cNvSpPr/>
          <p:nvPr/>
        </p:nvSpPr>
        <p:spPr>
          <a:xfrm>
            <a:off x="1157551" y="3321167"/>
            <a:ext cx="3962751" cy="707886"/>
          </a:xfrm>
          <a:prstGeom prst="rect">
            <a:avLst/>
          </a:prstGeom>
        </p:spPr>
        <p:txBody>
          <a:bodyPr wrap="none">
            <a:spAutoFit/>
          </a:bodyPr>
          <a:lstStyle/>
          <a:p>
            <a:r>
              <a:rPr lang="en-US" sz="4000" dirty="0"/>
              <a:t>       </a:t>
            </a:r>
            <a:r>
              <a:rPr lang="en-US" sz="4000" dirty="0">
                <a:solidFill>
                  <a:srgbClr val="FF0000"/>
                </a:solidFill>
              </a:rPr>
              <a:t>'ve been living</a:t>
            </a:r>
            <a:endParaRPr lang="vi-VN" sz="4000" dirty="0">
              <a:solidFill>
                <a:srgbClr val="FF0000"/>
              </a:solidFill>
            </a:endParaRPr>
          </a:p>
        </p:txBody>
      </p:sp>
      <p:sp>
        <p:nvSpPr>
          <p:cNvPr id="6" name="TextBox 5">
            <a:extLst>
              <a:ext uri="{FF2B5EF4-FFF2-40B4-BE49-F238E27FC236}">
                <a16:creationId xmlns:a16="http://schemas.microsoft.com/office/drawing/2014/main" xmlns="" id="{53497FD9-6514-4409-A688-EE96A96AA701}"/>
              </a:ext>
            </a:extLst>
          </p:cNvPr>
          <p:cNvSpPr txBox="1"/>
          <p:nvPr/>
        </p:nvSpPr>
        <p:spPr>
          <a:xfrm>
            <a:off x="1506071" y="251301"/>
            <a:ext cx="9502588" cy="584775"/>
          </a:xfrm>
          <a:prstGeom prst="rect">
            <a:avLst/>
          </a:prstGeom>
          <a:solidFill>
            <a:schemeClr val="accent6">
              <a:lumMod val="75000"/>
            </a:schemeClr>
          </a:solidFill>
        </p:spPr>
        <p:txBody>
          <a:bodyPr wrap="square" rtlCol="0">
            <a:spAutoFit/>
          </a:bodyPr>
          <a:lstStyle/>
          <a:p>
            <a:r>
              <a:rPr lang="en-US" sz="3200" dirty="0">
                <a:solidFill>
                  <a:srgbClr val="FFFF00"/>
                </a:solidFill>
              </a:rPr>
              <a:t>The present perfect and the present perfect continuous</a:t>
            </a:r>
            <a:endParaRPr lang="vi-VN" sz="3200" dirty="0">
              <a:solidFill>
                <a:srgbClr val="FFFF00"/>
              </a:solidFill>
            </a:endParaRPr>
          </a:p>
        </p:txBody>
      </p:sp>
      <p:sp>
        <p:nvSpPr>
          <p:cNvPr id="9" name="TextBox 8">
            <a:extLst>
              <a:ext uri="{FF2B5EF4-FFF2-40B4-BE49-F238E27FC236}">
                <a16:creationId xmlns:a16="http://schemas.microsoft.com/office/drawing/2014/main" xmlns="" id="{7CCEA6D0-CC43-4209-A36C-835305CF5D81}"/>
              </a:ext>
            </a:extLst>
          </p:cNvPr>
          <p:cNvSpPr txBox="1"/>
          <p:nvPr/>
        </p:nvSpPr>
        <p:spPr>
          <a:xfrm>
            <a:off x="717178" y="1971497"/>
            <a:ext cx="3998258" cy="646331"/>
          </a:xfrm>
          <a:prstGeom prst="rect">
            <a:avLst/>
          </a:prstGeom>
          <a:noFill/>
        </p:spPr>
        <p:txBody>
          <a:bodyPr wrap="square" rtlCol="0">
            <a:spAutoFit/>
          </a:bodyPr>
          <a:lstStyle/>
          <a:p>
            <a:r>
              <a:rPr lang="en-US" sz="3600" dirty="0">
                <a:solidFill>
                  <a:srgbClr val="0033CC"/>
                </a:solidFill>
              </a:rPr>
              <a:t>have/ has + </a:t>
            </a:r>
            <a:r>
              <a:rPr lang="en-US" sz="3600" dirty="0" err="1">
                <a:solidFill>
                  <a:srgbClr val="0033CC"/>
                </a:solidFill>
              </a:rPr>
              <a:t>Vpp</a:t>
            </a:r>
            <a:r>
              <a:rPr lang="en-US" sz="3600" dirty="0">
                <a:solidFill>
                  <a:srgbClr val="0033CC"/>
                </a:solidFill>
              </a:rPr>
              <a:t> </a:t>
            </a:r>
            <a:endParaRPr lang="vi-VN" sz="3600" dirty="0">
              <a:solidFill>
                <a:srgbClr val="0033CC"/>
              </a:solidFill>
            </a:endParaRPr>
          </a:p>
        </p:txBody>
      </p:sp>
      <p:sp>
        <p:nvSpPr>
          <p:cNvPr id="11" name="TextBox 10">
            <a:extLst>
              <a:ext uri="{FF2B5EF4-FFF2-40B4-BE49-F238E27FC236}">
                <a16:creationId xmlns:a16="http://schemas.microsoft.com/office/drawing/2014/main" xmlns="" id="{0C27D3F0-2CCC-4213-BB9B-A01B8314BC1F}"/>
              </a:ext>
            </a:extLst>
          </p:cNvPr>
          <p:cNvSpPr txBox="1"/>
          <p:nvPr/>
        </p:nvSpPr>
        <p:spPr>
          <a:xfrm>
            <a:off x="1945338" y="4024413"/>
            <a:ext cx="5126362" cy="646331"/>
          </a:xfrm>
          <a:prstGeom prst="rect">
            <a:avLst/>
          </a:prstGeom>
          <a:noFill/>
        </p:spPr>
        <p:txBody>
          <a:bodyPr wrap="square" rtlCol="0">
            <a:spAutoFit/>
          </a:bodyPr>
          <a:lstStyle/>
          <a:p>
            <a:r>
              <a:rPr lang="en-US" sz="3600" dirty="0">
                <a:solidFill>
                  <a:srgbClr val="0033CC"/>
                </a:solidFill>
              </a:rPr>
              <a:t>have/ has + been +  V-</a:t>
            </a:r>
            <a:r>
              <a:rPr lang="en-US" sz="3600" dirty="0" err="1">
                <a:solidFill>
                  <a:srgbClr val="0033CC"/>
                </a:solidFill>
              </a:rPr>
              <a:t>ing</a:t>
            </a:r>
            <a:r>
              <a:rPr lang="en-US" sz="3600" dirty="0">
                <a:solidFill>
                  <a:srgbClr val="0033CC"/>
                </a:solidFill>
              </a:rPr>
              <a:t> </a:t>
            </a:r>
            <a:endParaRPr lang="vi-VN" sz="3600" dirty="0">
              <a:solidFill>
                <a:srgbClr val="0033CC"/>
              </a:solidFill>
            </a:endParaRPr>
          </a:p>
        </p:txBody>
      </p:sp>
      <p:sp>
        <p:nvSpPr>
          <p:cNvPr id="10" name="Sun 9">
            <a:hlinkClick r:id="rId4" action="ppaction://hlinkpres?slideindex=8&amp;slidetitle=PowerPoint Presentation"/>
            <a:extLst>
              <a:ext uri="{FF2B5EF4-FFF2-40B4-BE49-F238E27FC236}">
                <a16:creationId xmlns:a16="http://schemas.microsoft.com/office/drawing/2014/main" xmlns="" id="{4E5C1F1E-299B-4C59-9922-0E1144A52719}"/>
              </a:ext>
            </a:extLst>
          </p:cNvPr>
          <p:cNvSpPr/>
          <p:nvPr/>
        </p:nvSpPr>
        <p:spPr>
          <a:xfrm>
            <a:off x="284813" y="6220920"/>
            <a:ext cx="402385" cy="314793"/>
          </a:xfrm>
          <a:prstGeom prst="su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Oval 1">
            <a:extLst>
              <a:ext uri="{FF2B5EF4-FFF2-40B4-BE49-F238E27FC236}">
                <a16:creationId xmlns:a16="http://schemas.microsoft.com/office/drawing/2014/main" xmlns="" id="{D6B78300-DE52-4952-A1A5-1CAA778EA1B4}"/>
              </a:ext>
            </a:extLst>
          </p:cNvPr>
          <p:cNvSpPr/>
          <p:nvPr/>
        </p:nvSpPr>
        <p:spPr>
          <a:xfrm>
            <a:off x="284813" y="251301"/>
            <a:ext cx="1221258" cy="64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Note</a:t>
            </a:r>
          </a:p>
        </p:txBody>
      </p:sp>
    </p:spTree>
    <p:extLst>
      <p:ext uri="{BB962C8B-B14F-4D97-AF65-F5344CB8AC3E}">
        <p14:creationId xmlns:p14="http://schemas.microsoft.com/office/powerpoint/2010/main" val="18974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373DA05-41E1-4345-8C06-F8D31110B000}"/>
              </a:ext>
            </a:extLst>
          </p:cNvPr>
          <p:cNvSpPr>
            <a:spLocks noGrp="1"/>
          </p:cNvSpPr>
          <p:nvPr>
            <p:ph idx="1"/>
          </p:nvPr>
        </p:nvSpPr>
        <p:spPr>
          <a:xfrm>
            <a:off x="1438363" y="783848"/>
            <a:ext cx="10515600" cy="6278668"/>
          </a:xfrm>
          <a:pattFill prst="pct5">
            <a:fgClr>
              <a:srgbClr val="FFFF00"/>
            </a:fgClr>
            <a:bgClr>
              <a:schemeClr val="bg1"/>
            </a:bgClr>
          </a:pattFill>
        </p:spPr>
        <p:txBody>
          <a:bodyPr>
            <a:normAutofit/>
          </a:bodyPr>
          <a:lstStyle/>
          <a:p>
            <a:pPr marL="0" indent="0">
              <a:buNone/>
            </a:pPr>
            <a:r>
              <a:rPr lang="en-US" sz="3600" b="1" dirty="0">
                <a:solidFill>
                  <a:srgbClr val="C00000"/>
                </a:solidFill>
              </a:rPr>
              <a:t>1. According to Yumi, why do people need to protect their cultural identity?</a:t>
            </a:r>
          </a:p>
          <a:p>
            <a:pPr marL="0" indent="0">
              <a:buNone/>
            </a:pPr>
            <a:endParaRPr lang="en-US" sz="3600" b="1" dirty="0">
              <a:solidFill>
                <a:srgbClr val="C00000"/>
              </a:solidFill>
            </a:endParaRPr>
          </a:p>
          <a:p>
            <a:pPr marL="0" indent="0">
              <a:buNone/>
            </a:pPr>
            <a:endParaRPr lang="en-US" sz="1000" b="1" dirty="0">
              <a:solidFill>
                <a:srgbClr val="C00000"/>
              </a:solidFill>
            </a:endParaRPr>
          </a:p>
          <a:p>
            <a:pPr marL="0" indent="0">
              <a:buNone/>
            </a:pPr>
            <a:r>
              <a:rPr lang="en-US" sz="3600" b="1" dirty="0">
                <a:solidFill>
                  <a:srgbClr val="C00000"/>
                </a:solidFill>
              </a:rPr>
              <a:t>2. How do Yumi's family maintain their culture?</a:t>
            </a:r>
            <a:br>
              <a:rPr lang="en-US" sz="3600" b="1" dirty="0">
                <a:solidFill>
                  <a:srgbClr val="C00000"/>
                </a:solidFill>
              </a:rPr>
            </a:br>
            <a:endParaRPr lang="en-US" sz="3600" b="1" dirty="0">
              <a:solidFill>
                <a:srgbClr val="C00000"/>
              </a:solidFill>
            </a:endParaRPr>
          </a:p>
          <a:p>
            <a:pPr marL="514350" indent="-514350">
              <a:buAutoNum type="arabicPeriod"/>
            </a:pPr>
            <a:endParaRPr lang="en-US" sz="3600" b="1" dirty="0">
              <a:solidFill>
                <a:srgbClr val="C00000"/>
              </a:solidFill>
            </a:endParaRPr>
          </a:p>
          <a:p>
            <a:pPr marL="0" indent="0">
              <a:buNone/>
            </a:pPr>
            <a:endParaRPr lang="en-US" sz="3600" b="1" dirty="0">
              <a:solidFill>
                <a:srgbClr val="C00000"/>
              </a:solidFill>
            </a:endParaRPr>
          </a:p>
          <a:p>
            <a:pPr marL="0" indent="0">
              <a:buNone/>
            </a:pPr>
            <a:r>
              <a:rPr lang="en-US" sz="3600" b="1" dirty="0">
                <a:solidFill>
                  <a:srgbClr val="C00000"/>
                </a:solidFill>
              </a:rPr>
              <a:t>3. Where is home for Yumi?</a:t>
            </a:r>
          </a:p>
          <a:p>
            <a:pPr marL="0" indent="0">
              <a:buNone/>
            </a:pPr>
            <a:endParaRPr lang="vi-VN" dirty="0"/>
          </a:p>
        </p:txBody>
      </p:sp>
      <p:sp>
        <p:nvSpPr>
          <p:cNvPr id="4" name="TextBox 3">
            <a:extLst>
              <a:ext uri="{FF2B5EF4-FFF2-40B4-BE49-F238E27FC236}">
                <a16:creationId xmlns:a16="http://schemas.microsoft.com/office/drawing/2014/main" xmlns="" id="{52312308-C7F7-40FF-9EAF-AD6F1FB2E942}"/>
              </a:ext>
            </a:extLst>
          </p:cNvPr>
          <p:cNvSpPr txBox="1"/>
          <p:nvPr/>
        </p:nvSpPr>
        <p:spPr>
          <a:xfrm>
            <a:off x="0" y="0"/>
            <a:ext cx="1200329" cy="6858000"/>
          </a:xfrm>
          <a:prstGeom prst="rect">
            <a:avLst/>
          </a:prstGeom>
          <a:solidFill>
            <a:srgbClr val="FFFF00"/>
          </a:solidFill>
        </p:spPr>
        <p:txBody>
          <a:bodyPr vert="vert270" wrap="square" rtlCol="0">
            <a:spAutoFit/>
          </a:bodyPr>
          <a:lstStyle/>
          <a:p>
            <a:pPr algn="ctr"/>
            <a:r>
              <a:rPr lang="en-US" sz="6600" dirty="0"/>
              <a:t>ACTIVITY 2</a:t>
            </a:r>
            <a:endParaRPr lang="vi-VN" sz="6600" dirty="0"/>
          </a:p>
        </p:txBody>
      </p:sp>
      <p:sp>
        <p:nvSpPr>
          <p:cNvPr id="9" name="Rectangle 8">
            <a:extLst>
              <a:ext uri="{FF2B5EF4-FFF2-40B4-BE49-F238E27FC236}">
                <a16:creationId xmlns:a16="http://schemas.microsoft.com/office/drawing/2014/main" xmlns="" id="{88FFEE30-C41E-4A11-82CE-356BBA47394A}"/>
              </a:ext>
            </a:extLst>
          </p:cNvPr>
          <p:cNvSpPr/>
          <p:nvPr/>
        </p:nvSpPr>
        <p:spPr>
          <a:xfrm>
            <a:off x="3399530" y="-17530"/>
            <a:ext cx="5722720"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rgbClr val="FFFF00"/>
                </a:solidFill>
                <a:effectLst/>
              </a:rPr>
              <a:t>Answer the questions</a:t>
            </a:r>
          </a:p>
        </p:txBody>
      </p:sp>
      <p:sp>
        <p:nvSpPr>
          <p:cNvPr id="10" name="Rectangle 9">
            <a:extLst>
              <a:ext uri="{FF2B5EF4-FFF2-40B4-BE49-F238E27FC236}">
                <a16:creationId xmlns:a16="http://schemas.microsoft.com/office/drawing/2014/main" xmlns="" id="{C58DF488-09E4-4C3E-AF0B-03367452307B}"/>
              </a:ext>
            </a:extLst>
          </p:cNvPr>
          <p:cNvSpPr/>
          <p:nvPr/>
        </p:nvSpPr>
        <p:spPr>
          <a:xfrm>
            <a:off x="2599414" y="1776786"/>
            <a:ext cx="7322951" cy="1077218"/>
          </a:xfrm>
          <a:prstGeom prst="rect">
            <a:avLst/>
          </a:prstGeom>
          <a:noFill/>
          <a:ln>
            <a:solidFill>
              <a:srgbClr val="002060"/>
            </a:solidFill>
          </a:ln>
        </p:spPr>
        <p:txBody>
          <a:bodyPr wrap="square" lIns="91440" tIns="45720" rIns="91440" bIns="45720">
            <a:spAutoFit/>
          </a:bodyPr>
          <a:lstStyle/>
          <a:p>
            <a:pPr algn="ctr"/>
            <a:r>
              <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Because it’s essential to understand </a:t>
            </a:r>
          </a:p>
          <a:p>
            <a:pPr algn="ctr"/>
            <a:r>
              <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rPr>
              <a:t>their family history and traditions.</a:t>
            </a:r>
          </a:p>
        </p:txBody>
      </p:sp>
      <p:sp>
        <p:nvSpPr>
          <p:cNvPr id="13" name="Rectangle 12">
            <a:extLst>
              <a:ext uri="{FF2B5EF4-FFF2-40B4-BE49-F238E27FC236}">
                <a16:creationId xmlns:a16="http://schemas.microsoft.com/office/drawing/2014/main" xmlns="" id="{1CFFA79D-C607-4E8D-B674-1D278E96F7A1}"/>
              </a:ext>
            </a:extLst>
          </p:cNvPr>
          <p:cNvSpPr/>
          <p:nvPr/>
        </p:nvSpPr>
        <p:spPr>
          <a:xfrm>
            <a:off x="2599414" y="3373064"/>
            <a:ext cx="7322951" cy="1815882"/>
          </a:xfrm>
          <a:prstGeom prst="rect">
            <a:avLst/>
          </a:prstGeom>
          <a:noFill/>
          <a:ln>
            <a:solidFill>
              <a:srgbClr val="002060"/>
            </a:solidFill>
          </a:ln>
        </p:spPr>
        <p:txBody>
          <a:bodyPr wrap="square" lIns="91440" tIns="45720" rIns="91440" bIns="45720">
            <a:spAutoFit/>
          </a:bodyPr>
          <a:lstStyle/>
          <a:p>
            <a:pPr algn="ctr"/>
            <a:r>
              <a:rPr lang="en-US" sz="2800" b="1" dirty="0">
                <a:ln w="0"/>
                <a:effectLst>
                  <a:outerShdw blurRad="38100" dist="19050" dir="2700000" algn="tl" rotWithShape="0">
                    <a:schemeClr val="dk1">
                      <a:alpha val="40000"/>
                    </a:schemeClr>
                  </a:outerShdw>
                </a:effectLst>
              </a:rPr>
              <a:t>They wear kimonos on special occasions;</a:t>
            </a:r>
          </a:p>
          <a:p>
            <a:pPr algn="ctr"/>
            <a:r>
              <a:rPr lang="en-US" sz="2800" b="1" dirty="0">
                <a:ln w="0"/>
                <a:effectLst>
                  <a:outerShdw blurRad="38100" dist="19050" dir="2700000" algn="tl" rotWithShape="0">
                    <a:schemeClr val="dk1">
                      <a:alpha val="40000"/>
                    </a:schemeClr>
                  </a:outerShdw>
                </a:effectLst>
              </a:rPr>
              <a:t>They celebrate Japanese festivals;</a:t>
            </a:r>
          </a:p>
          <a:p>
            <a:pPr algn="ctr"/>
            <a:r>
              <a:rPr lang="en-US" sz="2800" b="1" dirty="0">
                <a:ln w="0"/>
                <a:effectLst>
                  <a:outerShdw blurRad="38100" dist="19050" dir="2700000" algn="tl" rotWithShape="0">
                    <a:schemeClr val="dk1">
                      <a:alpha val="40000"/>
                    </a:schemeClr>
                  </a:outerShdw>
                </a:effectLst>
              </a:rPr>
              <a:t>They eat sushi, sashimi and </a:t>
            </a:r>
            <a:r>
              <a:rPr lang="en-US" sz="2800" b="1" dirty="0" err="1">
                <a:ln w="0"/>
                <a:effectLst>
                  <a:outerShdw blurRad="38100" dist="19050" dir="2700000" algn="tl" rotWithShape="0">
                    <a:schemeClr val="dk1">
                      <a:alpha val="40000"/>
                    </a:schemeClr>
                  </a:outerShdw>
                </a:effectLst>
              </a:rPr>
              <a:t>udon</a:t>
            </a:r>
            <a:r>
              <a:rPr lang="en-US" sz="2800" b="1" dirty="0">
                <a:ln w="0"/>
                <a:effectLst>
                  <a:outerShdw blurRad="38100" dist="19050" dir="2700000" algn="tl" rotWithShape="0">
                    <a:schemeClr val="dk1">
                      <a:alpha val="40000"/>
                    </a:schemeClr>
                  </a:outerShdw>
                </a:effectLst>
              </a:rPr>
              <a:t> noodles;</a:t>
            </a:r>
          </a:p>
          <a:p>
            <a:pPr algn="ctr"/>
            <a:r>
              <a:rPr lang="en-US" sz="2800" b="1" dirty="0">
                <a:ln w="0"/>
                <a:effectLst>
                  <a:outerShdw blurRad="38100" dist="19050" dir="2700000" algn="tl" rotWithShape="0">
                    <a:schemeClr val="dk1">
                      <a:alpha val="40000"/>
                    </a:schemeClr>
                  </a:outerShdw>
                </a:effectLst>
              </a:rPr>
              <a:t>They speak Japanese at home.</a:t>
            </a:r>
          </a:p>
        </p:txBody>
      </p:sp>
      <p:sp>
        <p:nvSpPr>
          <p:cNvPr id="12" name="Rectangle 11">
            <a:extLst>
              <a:ext uri="{FF2B5EF4-FFF2-40B4-BE49-F238E27FC236}">
                <a16:creationId xmlns:a16="http://schemas.microsoft.com/office/drawing/2014/main" xmlns="" id="{7F3B03DA-F36E-425A-AD71-23D86038A6FD}"/>
              </a:ext>
            </a:extLst>
          </p:cNvPr>
          <p:cNvSpPr/>
          <p:nvPr/>
        </p:nvSpPr>
        <p:spPr>
          <a:xfrm>
            <a:off x="1200329" y="5708007"/>
            <a:ext cx="10991668" cy="1077218"/>
          </a:xfrm>
          <a:prstGeom prst="rect">
            <a:avLst/>
          </a:prstGeom>
          <a:noFill/>
          <a:ln>
            <a:solidFill>
              <a:srgbClr val="002060"/>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a:ln/>
                <a:solidFill>
                  <a:srgbClr val="0033CC"/>
                </a:solidFill>
                <a:effectLst/>
              </a:rPr>
              <a:t>She doesn’t know whether Viet Nam, where she was born,</a:t>
            </a:r>
          </a:p>
          <a:p>
            <a:pPr algn="ctr"/>
            <a:r>
              <a:rPr lang="en-US" sz="3200" b="1" cap="none" spc="0" dirty="0">
                <a:ln/>
                <a:solidFill>
                  <a:srgbClr val="0033CC"/>
                </a:solidFill>
                <a:effectLst/>
              </a:rPr>
              <a:t> or Japan, where her parents com from, is really her home.</a:t>
            </a:r>
            <a:endParaRPr lang="en-US" sz="4000" b="1" cap="none" spc="0" dirty="0">
              <a:ln/>
              <a:solidFill>
                <a:srgbClr val="0033CC"/>
              </a:solidFill>
              <a:effectLst/>
            </a:endParaRPr>
          </a:p>
        </p:txBody>
      </p:sp>
      <p:pic>
        <p:nvPicPr>
          <p:cNvPr id="2054" name="Picture 6" descr="Kết quả hình ảnh cho bong hoa">
            <a:extLst>
              <a:ext uri="{FF2B5EF4-FFF2-40B4-BE49-F238E27FC236}">
                <a16:creationId xmlns:a16="http://schemas.microsoft.com/office/drawing/2014/main" xmlns="" id="{FFFB0C9A-422F-485E-94F9-204D675BA0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115"/>
            <a:ext cx="1200329" cy="1243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ết quả hình ảnh cho bong hoa">
            <a:extLst>
              <a:ext uri="{FF2B5EF4-FFF2-40B4-BE49-F238E27FC236}">
                <a16:creationId xmlns:a16="http://schemas.microsoft.com/office/drawing/2014/main" xmlns="" id="{6D23F626-47A5-499A-9C27-E7F68C5A7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17" y="5542676"/>
            <a:ext cx="1200329" cy="1243209"/>
          </a:xfrm>
          <a:prstGeom prst="rect">
            <a:avLst/>
          </a:prstGeom>
          <a:noFill/>
          <a:extLst>
            <a:ext uri="{909E8E84-426E-40DD-AFC4-6F175D3DCCD1}">
              <a14:hiddenFill xmlns:a14="http://schemas.microsoft.com/office/drawing/2010/main">
                <a:solidFill>
                  <a:srgbClr val="FFFFFF"/>
                </a:solidFill>
              </a14:hiddenFill>
            </a:ext>
          </a:extLst>
        </p:spPr>
      </p:pic>
      <p:sp>
        <p:nvSpPr>
          <p:cNvPr id="2" name="Arrow: Quad 1">
            <a:hlinkClick r:id="rId3" action="ppaction://hlinkpres?slideindex=28&amp;slidetitle=PowerPoint Presentation"/>
            <a:extLst>
              <a:ext uri="{FF2B5EF4-FFF2-40B4-BE49-F238E27FC236}">
                <a16:creationId xmlns:a16="http://schemas.microsoft.com/office/drawing/2014/main" xmlns="" id="{4DF07596-7C2B-4762-8F8E-8EABD8F80D2E}"/>
              </a:ext>
            </a:extLst>
          </p:cNvPr>
          <p:cNvSpPr/>
          <p:nvPr/>
        </p:nvSpPr>
        <p:spPr>
          <a:xfrm>
            <a:off x="11335407" y="1545021"/>
            <a:ext cx="268014" cy="23176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Arrow: Quad 10">
            <a:hlinkClick r:id="rId4" action="ppaction://hlinkpres?slideindex=29&amp;slidetitle=PowerPoint Presentation"/>
            <a:extLst>
              <a:ext uri="{FF2B5EF4-FFF2-40B4-BE49-F238E27FC236}">
                <a16:creationId xmlns:a16="http://schemas.microsoft.com/office/drawing/2014/main" xmlns="" id="{2038CCD6-2359-4C05-9D0B-FCEAA3E181A1}"/>
              </a:ext>
            </a:extLst>
          </p:cNvPr>
          <p:cNvSpPr/>
          <p:nvPr/>
        </p:nvSpPr>
        <p:spPr>
          <a:xfrm>
            <a:off x="11335407" y="2997653"/>
            <a:ext cx="268014" cy="23176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Arrow: Quad 13">
            <a:hlinkClick r:id="rId5" action="ppaction://hlinkpres?slideindex=30&amp;slidetitle=PowerPoint Presentation"/>
            <a:extLst>
              <a:ext uri="{FF2B5EF4-FFF2-40B4-BE49-F238E27FC236}">
                <a16:creationId xmlns:a16="http://schemas.microsoft.com/office/drawing/2014/main" xmlns="" id="{5AA58EB3-E306-4058-870A-AF7C715D86A3}"/>
              </a:ext>
            </a:extLst>
          </p:cNvPr>
          <p:cNvSpPr/>
          <p:nvPr/>
        </p:nvSpPr>
        <p:spPr>
          <a:xfrm>
            <a:off x="11335407" y="5310911"/>
            <a:ext cx="268014" cy="231765"/>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95365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P spid="13"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2312308-C7F7-40FF-9EAF-AD6F1FB2E942}"/>
              </a:ext>
            </a:extLst>
          </p:cNvPr>
          <p:cNvSpPr txBox="1"/>
          <p:nvPr/>
        </p:nvSpPr>
        <p:spPr>
          <a:xfrm>
            <a:off x="313" y="-12155"/>
            <a:ext cx="1200329" cy="6858000"/>
          </a:xfrm>
          <a:prstGeom prst="rect">
            <a:avLst/>
          </a:prstGeom>
          <a:solidFill>
            <a:srgbClr val="FFFF00"/>
          </a:solidFill>
        </p:spPr>
        <p:txBody>
          <a:bodyPr vert="vert270" wrap="square" rtlCol="0">
            <a:spAutoFit/>
          </a:bodyPr>
          <a:lstStyle/>
          <a:p>
            <a:pPr algn="ctr"/>
            <a:r>
              <a:rPr lang="en-US" sz="6600" dirty="0"/>
              <a:t>ACTIVITY 3</a:t>
            </a:r>
            <a:endParaRPr lang="vi-VN" sz="6600" dirty="0"/>
          </a:p>
        </p:txBody>
      </p:sp>
      <p:pic>
        <p:nvPicPr>
          <p:cNvPr id="2054" name="Picture 6" descr="Kết quả hình ảnh cho bong hoa">
            <a:extLst>
              <a:ext uri="{FF2B5EF4-FFF2-40B4-BE49-F238E27FC236}">
                <a16:creationId xmlns:a16="http://schemas.microsoft.com/office/drawing/2014/main" xmlns="" id="{FFFB0C9A-422F-485E-94F9-204D675BA0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9" y="53265"/>
            <a:ext cx="1200329" cy="1243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ết quả hình ảnh cho bong hoa">
            <a:extLst>
              <a:ext uri="{FF2B5EF4-FFF2-40B4-BE49-F238E27FC236}">
                <a16:creationId xmlns:a16="http://schemas.microsoft.com/office/drawing/2014/main" xmlns="" id="{6D23F626-47A5-499A-9C27-E7F68C5A7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17" y="5602636"/>
            <a:ext cx="1200329" cy="12432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6AF7FE7-A169-4C69-B933-75007A4C7622}"/>
              </a:ext>
            </a:extLst>
          </p:cNvPr>
          <p:cNvSpPr/>
          <p:nvPr/>
        </p:nvSpPr>
        <p:spPr>
          <a:xfrm>
            <a:off x="2353456" y="-92775"/>
            <a:ext cx="7615003" cy="923330"/>
          </a:xfrm>
          <a:prstGeom prst="rect">
            <a:avLst/>
          </a:prstGeom>
          <a:noFill/>
        </p:spPr>
        <p:txBody>
          <a:bodyPr wrap="square" lIns="91440" tIns="45720" rIns="91440" bIns="45720">
            <a:spAutoFit/>
            <a:scene3d>
              <a:camera prst="perspectiveRelaxedModerately"/>
              <a:lightRig rig="threePt" dir="t"/>
            </a:scene3d>
          </a:bodyPr>
          <a:lstStyle/>
          <a:p>
            <a:pPr algn="ctr"/>
            <a:r>
              <a:rPr lang="en-US" sz="5400" b="1" cap="none" spc="0" dirty="0">
                <a:ln w="12700">
                  <a:solidFill>
                    <a:schemeClr val="accent1"/>
                  </a:solidFill>
                  <a:prstDash val="solid"/>
                </a:ln>
                <a:solidFill>
                  <a:srgbClr val="FF0000"/>
                </a:solidFill>
                <a:effectLst>
                  <a:outerShdw dist="38100" dir="2640000" algn="bl" rotWithShape="0">
                    <a:schemeClr val="accent1"/>
                  </a:outerShdw>
                </a:effectLst>
              </a:rPr>
              <a:t>Complete the diagram</a:t>
            </a:r>
          </a:p>
        </p:txBody>
      </p:sp>
      <p:sp>
        <p:nvSpPr>
          <p:cNvPr id="7" name="Oval 6">
            <a:extLst>
              <a:ext uri="{FF2B5EF4-FFF2-40B4-BE49-F238E27FC236}">
                <a16:creationId xmlns:a16="http://schemas.microsoft.com/office/drawing/2014/main" xmlns="" id="{1DEE6A1F-EAED-470B-9956-6C42754A1E59}"/>
              </a:ext>
            </a:extLst>
          </p:cNvPr>
          <p:cNvSpPr/>
          <p:nvPr/>
        </p:nvSpPr>
        <p:spPr>
          <a:xfrm>
            <a:off x="4202004" y="2856997"/>
            <a:ext cx="5051685" cy="2263515"/>
          </a:xfrm>
          <a:prstGeom prst="ellipse">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800080"/>
                </a:solidFill>
              </a:rPr>
              <a:t>EXPRESSIONS OF </a:t>
            </a:r>
          </a:p>
          <a:p>
            <a:pPr algn="ctr"/>
            <a:r>
              <a:rPr lang="en-US" sz="3600" b="1" dirty="0">
                <a:solidFill>
                  <a:srgbClr val="800080"/>
                </a:solidFill>
              </a:rPr>
              <a:t>CULTURAL IDENTITY</a:t>
            </a:r>
            <a:endParaRPr lang="vi-VN" sz="3600" b="1" dirty="0">
              <a:solidFill>
                <a:srgbClr val="800080"/>
              </a:solidFill>
            </a:endParaRPr>
          </a:p>
        </p:txBody>
      </p:sp>
      <p:sp>
        <p:nvSpPr>
          <p:cNvPr id="8" name="Rectangle: Rounded Corners 7">
            <a:extLst>
              <a:ext uri="{FF2B5EF4-FFF2-40B4-BE49-F238E27FC236}">
                <a16:creationId xmlns:a16="http://schemas.microsoft.com/office/drawing/2014/main" xmlns="" id="{81BE0000-E9D4-4716-8C0D-430D3824F3BD}"/>
              </a:ext>
            </a:extLst>
          </p:cNvPr>
          <p:cNvSpPr/>
          <p:nvPr/>
        </p:nvSpPr>
        <p:spPr>
          <a:xfrm>
            <a:off x="9178978" y="1776289"/>
            <a:ext cx="2942590"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3. </a:t>
            </a:r>
            <a:endParaRPr lang="vi-VN" sz="3600" b="1" dirty="0"/>
          </a:p>
        </p:txBody>
      </p:sp>
      <p:sp>
        <p:nvSpPr>
          <p:cNvPr id="15" name="Rectangle: Rounded Corners 14">
            <a:extLst>
              <a:ext uri="{FF2B5EF4-FFF2-40B4-BE49-F238E27FC236}">
                <a16:creationId xmlns:a16="http://schemas.microsoft.com/office/drawing/2014/main" xmlns="" id="{8ADAF7F3-0D65-43A0-9C19-79BBF3529593}"/>
              </a:ext>
            </a:extLst>
          </p:cNvPr>
          <p:cNvSpPr/>
          <p:nvPr/>
        </p:nvSpPr>
        <p:spPr>
          <a:xfrm>
            <a:off x="5221335" y="820105"/>
            <a:ext cx="3013022"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1. </a:t>
            </a:r>
            <a:endParaRPr lang="vi-VN" sz="3600" b="1" dirty="0"/>
          </a:p>
        </p:txBody>
      </p:sp>
      <p:sp>
        <p:nvSpPr>
          <p:cNvPr id="16" name="Rectangle: Rounded Corners 15">
            <a:extLst>
              <a:ext uri="{FF2B5EF4-FFF2-40B4-BE49-F238E27FC236}">
                <a16:creationId xmlns:a16="http://schemas.microsoft.com/office/drawing/2014/main" xmlns="" id="{9B25E3F6-424C-4667-B4C2-CCBBA9752B28}"/>
              </a:ext>
            </a:extLst>
          </p:cNvPr>
          <p:cNvSpPr/>
          <p:nvPr/>
        </p:nvSpPr>
        <p:spPr>
          <a:xfrm>
            <a:off x="1263693" y="1762394"/>
            <a:ext cx="3013022"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2. </a:t>
            </a:r>
            <a:endParaRPr lang="vi-VN" sz="3600" b="1" dirty="0"/>
          </a:p>
        </p:txBody>
      </p:sp>
      <p:sp>
        <p:nvSpPr>
          <p:cNvPr id="18" name="Rectangle: Rounded Corners 17">
            <a:extLst>
              <a:ext uri="{FF2B5EF4-FFF2-40B4-BE49-F238E27FC236}">
                <a16:creationId xmlns:a16="http://schemas.microsoft.com/office/drawing/2014/main" xmlns="" id="{160E3E57-D276-41E0-ACEE-E2603D990E6F}"/>
              </a:ext>
            </a:extLst>
          </p:cNvPr>
          <p:cNvSpPr/>
          <p:nvPr/>
        </p:nvSpPr>
        <p:spPr>
          <a:xfrm>
            <a:off x="8334530" y="5208442"/>
            <a:ext cx="3552670"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5. </a:t>
            </a:r>
            <a:endParaRPr lang="vi-VN" sz="3600" b="1" dirty="0"/>
          </a:p>
        </p:txBody>
      </p:sp>
      <p:sp>
        <p:nvSpPr>
          <p:cNvPr id="19" name="Rectangle: Rounded Corners 18">
            <a:extLst>
              <a:ext uri="{FF2B5EF4-FFF2-40B4-BE49-F238E27FC236}">
                <a16:creationId xmlns:a16="http://schemas.microsoft.com/office/drawing/2014/main" xmlns="" id="{557A2668-F3F5-4918-A851-4D6665C77129}"/>
              </a:ext>
            </a:extLst>
          </p:cNvPr>
          <p:cNvSpPr/>
          <p:nvPr/>
        </p:nvSpPr>
        <p:spPr>
          <a:xfrm>
            <a:off x="1754407" y="5213171"/>
            <a:ext cx="3013022"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4. </a:t>
            </a:r>
            <a:endParaRPr lang="vi-VN" sz="3600" b="1" dirty="0"/>
          </a:p>
        </p:txBody>
      </p:sp>
      <p:cxnSp>
        <p:nvCxnSpPr>
          <p:cNvPr id="14" name="Straight Connector 13">
            <a:extLst>
              <a:ext uri="{FF2B5EF4-FFF2-40B4-BE49-F238E27FC236}">
                <a16:creationId xmlns:a16="http://schemas.microsoft.com/office/drawing/2014/main" xmlns="" id="{4C49A0D5-1F6A-4314-ACF0-5EEC5469E515}"/>
              </a:ext>
            </a:extLst>
          </p:cNvPr>
          <p:cNvCxnSpPr>
            <a:cxnSpLocks/>
            <a:stCxn id="7" idx="7"/>
            <a:endCxn id="8" idx="1"/>
          </p:cNvCxnSpPr>
          <p:nvPr/>
        </p:nvCxnSpPr>
        <p:spPr>
          <a:xfrm flipV="1">
            <a:off x="8513887" y="2397894"/>
            <a:ext cx="665091" cy="7905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587D0BC-721B-497C-AE89-5565715FA212}"/>
              </a:ext>
            </a:extLst>
          </p:cNvPr>
          <p:cNvCxnSpPr>
            <a:stCxn id="7" idx="0"/>
            <a:endCxn id="15" idx="2"/>
          </p:cNvCxnSpPr>
          <p:nvPr/>
        </p:nvCxnSpPr>
        <p:spPr>
          <a:xfrm flipH="1" flipV="1">
            <a:off x="6727846" y="2063314"/>
            <a:ext cx="1" cy="79368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0939964-6897-4D48-A098-6DA3FA677C72}"/>
              </a:ext>
            </a:extLst>
          </p:cNvPr>
          <p:cNvCxnSpPr>
            <a:cxnSpLocks/>
            <a:stCxn id="7" idx="1"/>
            <a:endCxn id="16" idx="3"/>
          </p:cNvCxnSpPr>
          <p:nvPr/>
        </p:nvCxnSpPr>
        <p:spPr>
          <a:xfrm flipH="1" flipV="1">
            <a:off x="4276715" y="2383999"/>
            <a:ext cx="665091" cy="80448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296557C-2207-497C-AF43-26118FFBE8E6}"/>
              </a:ext>
            </a:extLst>
          </p:cNvPr>
          <p:cNvCxnSpPr>
            <a:cxnSpLocks/>
            <a:stCxn id="7" idx="3"/>
            <a:endCxn id="19" idx="0"/>
          </p:cNvCxnSpPr>
          <p:nvPr/>
        </p:nvCxnSpPr>
        <p:spPr>
          <a:xfrm flipH="1">
            <a:off x="3260918" y="4789028"/>
            <a:ext cx="1680888" cy="42414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1C95B64-5951-4167-B8FA-7728FBF2480F}"/>
              </a:ext>
            </a:extLst>
          </p:cNvPr>
          <p:cNvCxnSpPr>
            <a:cxnSpLocks/>
            <a:stCxn id="7" idx="5"/>
            <a:endCxn id="18" idx="0"/>
          </p:cNvCxnSpPr>
          <p:nvPr/>
        </p:nvCxnSpPr>
        <p:spPr>
          <a:xfrm>
            <a:off x="8513887" y="4789028"/>
            <a:ext cx="1596978" cy="41941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579DFD6-BE6C-4DC9-8B91-E0D38ED112D2}"/>
              </a:ext>
            </a:extLst>
          </p:cNvPr>
          <p:cNvSpPr txBox="1"/>
          <p:nvPr/>
        </p:nvSpPr>
        <p:spPr>
          <a:xfrm>
            <a:off x="5681274" y="989351"/>
            <a:ext cx="2697703" cy="769441"/>
          </a:xfrm>
          <a:prstGeom prst="rect">
            <a:avLst/>
          </a:prstGeom>
          <a:noFill/>
        </p:spPr>
        <p:txBody>
          <a:bodyPr wrap="square" rtlCol="0">
            <a:spAutoFit/>
          </a:bodyPr>
          <a:lstStyle/>
          <a:p>
            <a:r>
              <a:rPr lang="en-US" sz="4400" b="1" dirty="0">
                <a:latin typeface="Adorable" panose="03000600000000020000" pitchFamily="66" charset="0"/>
              </a:rPr>
              <a:t>Language</a:t>
            </a:r>
            <a:endParaRPr lang="vi-VN" b="1" dirty="0"/>
          </a:p>
        </p:txBody>
      </p:sp>
      <p:sp>
        <p:nvSpPr>
          <p:cNvPr id="33" name="TextBox 32">
            <a:extLst>
              <a:ext uri="{FF2B5EF4-FFF2-40B4-BE49-F238E27FC236}">
                <a16:creationId xmlns:a16="http://schemas.microsoft.com/office/drawing/2014/main" xmlns="" id="{47E2F492-FD7C-46B1-BFC5-A489C5201856}"/>
              </a:ext>
            </a:extLst>
          </p:cNvPr>
          <p:cNvSpPr txBox="1"/>
          <p:nvPr/>
        </p:nvSpPr>
        <p:spPr>
          <a:xfrm>
            <a:off x="9716121" y="1996188"/>
            <a:ext cx="2697703" cy="769441"/>
          </a:xfrm>
          <a:prstGeom prst="rect">
            <a:avLst/>
          </a:prstGeom>
          <a:noFill/>
        </p:spPr>
        <p:txBody>
          <a:bodyPr wrap="square" rtlCol="0">
            <a:spAutoFit/>
          </a:bodyPr>
          <a:lstStyle/>
          <a:p>
            <a:r>
              <a:rPr lang="en-US" sz="4400" b="1" dirty="0">
                <a:latin typeface="Adorable" panose="03000600000000020000" pitchFamily="66" charset="0"/>
              </a:rPr>
              <a:t>Clothing</a:t>
            </a:r>
            <a:endParaRPr lang="vi-VN" b="1" dirty="0"/>
          </a:p>
        </p:txBody>
      </p:sp>
      <p:sp>
        <p:nvSpPr>
          <p:cNvPr id="34" name="TextBox 33">
            <a:extLst>
              <a:ext uri="{FF2B5EF4-FFF2-40B4-BE49-F238E27FC236}">
                <a16:creationId xmlns:a16="http://schemas.microsoft.com/office/drawing/2014/main" xmlns="" id="{C3E1193B-D784-4BD8-85F7-AE0DA80A4EC2}"/>
              </a:ext>
            </a:extLst>
          </p:cNvPr>
          <p:cNvSpPr txBox="1"/>
          <p:nvPr/>
        </p:nvSpPr>
        <p:spPr>
          <a:xfrm>
            <a:off x="1728855" y="1968708"/>
            <a:ext cx="2697703" cy="769441"/>
          </a:xfrm>
          <a:prstGeom prst="rect">
            <a:avLst/>
          </a:prstGeom>
          <a:noFill/>
        </p:spPr>
        <p:txBody>
          <a:bodyPr wrap="square" rtlCol="0">
            <a:spAutoFit/>
          </a:bodyPr>
          <a:lstStyle/>
          <a:p>
            <a:r>
              <a:rPr lang="en-US" sz="4400" b="1" dirty="0">
                <a:latin typeface="Adorable" panose="03000600000000020000" pitchFamily="66" charset="0"/>
              </a:rPr>
              <a:t>Food</a:t>
            </a:r>
            <a:endParaRPr lang="vi-VN" b="1" dirty="0"/>
          </a:p>
        </p:txBody>
      </p:sp>
      <p:sp>
        <p:nvSpPr>
          <p:cNvPr id="35" name="TextBox 34">
            <a:extLst>
              <a:ext uri="{FF2B5EF4-FFF2-40B4-BE49-F238E27FC236}">
                <a16:creationId xmlns:a16="http://schemas.microsoft.com/office/drawing/2014/main" xmlns="" id="{435E95BA-6CDB-49EB-B0EB-94EFEC2D664F}"/>
              </a:ext>
            </a:extLst>
          </p:cNvPr>
          <p:cNvSpPr txBox="1"/>
          <p:nvPr/>
        </p:nvSpPr>
        <p:spPr>
          <a:xfrm>
            <a:off x="8966353" y="5060552"/>
            <a:ext cx="3225647" cy="1446550"/>
          </a:xfrm>
          <a:prstGeom prst="rect">
            <a:avLst/>
          </a:prstGeom>
          <a:noFill/>
        </p:spPr>
        <p:txBody>
          <a:bodyPr wrap="square" rtlCol="0">
            <a:spAutoFit/>
          </a:bodyPr>
          <a:lstStyle/>
          <a:p>
            <a:r>
              <a:rPr lang="en-US" sz="4400" b="1" dirty="0">
                <a:latin typeface="Adorable" panose="03000600000000020000" pitchFamily="66" charset="0"/>
              </a:rPr>
              <a:t>Cultural</a:t>
            </a:r>
          </a:p>
          <a:p>
            <a:r>
              <a:rPr lang="en-US" sz="4400" b="1" dirty="0">
                <a:latin typeface="Adorable" panose="03000600000000020000" pitchFamily="66" charset="0"/>
              </a:rPr>
              <a:t>practices</a:t>
            </a:r>
            <a:endParaRPr lang="vi-VN" b="1" dirty="0"/>
          </a:p>
        </p:txBody>
      </p:sp>
      <p:sp>
        <p:nvSpPr>
          <p:cNvPr id="39" name="TextBox 38">
            <a:extLst>
              <a:ext uri="{FF2B5EF4-FFF2-40B4-BE49-F238E27FC236}">
                <a16:creationId xmlns:a16="http://schemas.microsoft.com/office/drawing/2014/main" xmlns="" id="{E715B046-10EE-4F26-9D10-C0E142E0DC32}"/>
              </a:ext>
            </a:extLst>
          </p:cNvPr>
          <p:cNvSpPr txBox="1"/>
          <p:nvPr/>
        </p:nvSpPr>
        <p:spPr>
          <a:xfrm>
            <a:off x="2350958" y="5075304"/>
            <a:ext cx="2697703" cy="1446550"/>
          </a:xfrm>
          <a:prstGeom prst="rect">
            <a:avLst/>
          </a:prstGeom>
          <a:noFill/>
        </p:spPr>
        <p:txBody>
          <a:bodyPr wrap="square" rtlCol="0">
            <a:spAutoFit/>
          </a:bodyPr>
          <a:lstStyle/>
          <a:p>
            <a:r>
              <a:rPr lang="en-US" sz="4400" b="1" dirty="0">
                <a:latin typeface="Adorable" panose="03000600000000020000" pitchFamily="66" charset="0"/>
              </a:rPr>
              <a:t>Religious</a:t>
            </a:r>
          </a:p>
          <a:p>
            <a:r>
              <a:rPr lang="en-US" sz="4400" b="1" dirty="0">
                <a:latin typeface="Adorable" panose="03000600000000020000" pitchFamily="66" charset="0"/>
              </a:rPr>
              <a:t>beliefs</a:t>
            </a:r>
            <a:endParaRPr lang="vi-VN" b="1" dirty="0"/>
          </a:p>
        </p:txBody>
      </p:sp>
    </p:spTree>
    <p:extLst>
      <p:ext uri="{BB962C8B-B14F-4D97-AF65-F5344CB8AC3E}">
        <p14:creationId xmlns:p14="http://schemas.microsoft.com/office/powerpoint/2010/main" val="15118807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circle(in)">
                                      <p:cBhvr>
                                        <p:cTn id="66" dur="2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strips(downLeft)">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5" grpId="0" animBg="1"/>
      <p:bldP spid="16" grpId="0" animBg="1"/>
      <p:bldP spid="18" grpId="0" animBg="1"/>
      <p:bldP spid="19" grpId="0" animBg="1"/>
      <p:bldP spid="31" grpId="0"/>
      <p:bldP spid="33" grpId="0"/>
      <p:bldP spid="34" grpId="0"/>
      <p:bldP spid="35"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2312308-C7F7-40FF-9EAF-AD6F1FB2E942}"/>
              </a:ext>
            </a:extLst>
          </p:cNvPr>
          <p:cNvSpPr txBox="1"/>
          <p:nvPr/>
        </p:nvSpPr>
        <p:spPr>
          <a:xfrm>
            <a:off x="60273" y="-12155"/>
            <a:ext cx="1200329" cy="6858000"/>
          </a:xfrm>
          <a:prstGeom prst="rect">
            <a:avLst/>
          </a:prstGeom>
          <a:solidFill>
            <a:srgbClr val="FFFF00"/>
          </a:solidFill>
        </p:spPr>
        <p:txBody>
          <a:bodyPr vert="vert270" wrap="square" rtlCol="0">
            <a:spAutoFit/>
          </a:bodyPr>
          <a:lstStyle/>
          <a:p>
            <a:pPr algn="ctr"/>
            <a:r>
              <a:rPr lang="en-US" sz="6600" dirty="0"/>
              <a:t>ACTIVITY 3</a:t>
            </a:r>
            <a:endParaRPr lang="vi-VN" sz="6600" dirty="0"/>
          </a:p>
        </p:txBody>
      </p:sp>
      <p:pic>
        <p:nvPicPr>
          <p:cNvPr id="2054" name="Picture 6" descr="Kết quả hình ảnh cho bong hoa">
            <a:extLst>
              <a:ext uri="{FF2B5EF4-FFF2-40B4-BE49-F238E27FC236}">
                <a16:creationId xmlns:a16="http://schemas.microsoft.com/office/drawing/2014/main" xmlns="" id="{FFFB0C9A-422F-485E-94F9-204D675BA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9" y="98235"/>
            <a:ext cx="1200329" cy="12432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ết quả hình ảnh cho bong hoa">
            <a:extLst>
              <a:ext uri="{FF2B5EF4-FFF2-40B4-BE49-F238E27FC236}">
                <a16:creationId xmlns:a16="http://schemas.microsoft.com/office/drawing/2014/main" xmlns="" id="{6D23F626-47A5-499A-9C27-E7F68C5A74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87" y="5557666"/>
            <a:ext cx="1200329" cy="12432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36AF7FE7-A169-4C69-B933-75007A4C7622}"/>
              </a:ext>
            </a:extLst>
          </p:cNvPr>
          <p:cNvSpPr/>
          <p:nvPr/>
        </p:nvSpPr>
        <p:spPr>
          <a:xfrm>
            <a:off x="-1244184" y="12155"/>
            <a:ext cx="7615003" cy="1107996"/>
          </a:xfrm>
          <a:prstGeom prst="rect">
            <a:avLst/>
          </a:prstGeom>
          <a:noFill/>
        </p:spPr>
        <p:txBody>
          <a:bodyPr wrap="square" lIns="91440" tIns="45720" rIns="91440" bIns="45720">
            <a:spAutoFit/>
            <a:scene3d>
              <a:camera prst="perspectiveRelaxedModerately"/>
              <a:lightRig rig="threePt" dir="t"/>
            </a:scene3d>
          </a:bodyPr>
          <a:lstStyle/>
          <a:p>
            <a:pPr algn="ctr"/>
            <a:r>
              <a:rPr lang="en-US" sz="6600" b="1" dirty="0">
                <a:ln w="12700">
                  <a:solidFill>
                    <a:schemeClr val="accent1"/>
                  </a:solidFill>
                  <a:prstDash val="solid"/>
                </a:ln>
                <a:solidFill>
                  <a:srgbClr val="FF0000"/>
                </a:solidFill>
                <a:effectLst>
                  <a:outerShdw dist="38100" dir="2640000" algn="bl" rotWithShape="0">
                    <a:schemeClr val="accent1"/>
                  </a:outerShdw>
                </a:effectLst>
              </a:rPr>
              <a:t>Japan</a:t>
            </a:r>
            <a:endParaRPr lang="en-US" sz="66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
        <p:nvSpPr>
          <p:cNvPr id="7" name="Oval 6">
            <a:extLst>
              <a:ext uri="{FF2B5EF4-FFF2-40B4-BE49-F238E27FC236}">
                <a16:creationId xmlns:a16="http://schemas.microsoft.com/office/drawing/2014/main" xmlns="" id="{1DEE6A1F-EAED-470B-9956-6C42754A1E59}"/>
              </a:ext>
            </a:extLst>
          </p:cNvPr>
          <p:cNvSpPr/>
          <p:nvPr/>
        </p:nvSpPr>
        <p:spPr>
          <a:xfrm>
            <a:off x="4202004" y="2856997"/>
            <a:ext cx="5051685" cy="2263515"/>
          </a:xfrm>
          <a:prstGeom prst="ellipse">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800080"/>
                </a:solidFill>
              </a:rPr>
              <a:t>EXPRESSIONS OF </a:t>
            </a:r>
          </a:p>
          <a:p>
            <a:pPr algn="ctr"/>
            <a:r>
              <a:rPr lang="en-US" sz="3600" b="1" dirty="0">
                <a:solidFill>
                  <a:srgbClr val="800080"/>
                </a:solidFill>
              </a:rPr>
              <a:t>CULTURAL IDENTITY</a:t>
            </a:r>
            <a:endParaRPr lang="vi-VN" sz="3600" b="1" dirty="0">
              <a:solidFill>
                <a:srgbClr val="800080"/>
              </a:solidFill>
            </a:endParaRPr>
          </a:p>
        </p:txBody>
      </p:sp>
      <p:sp>
        <p:nvSpPr>
          <p:cNvPr id="8" name="Rectangle: Rounded Corners 7">
            <a:extLst>
              <a:ext uri="{FF2B5EF4-FFF2-40B4-BE49-F238E27FC236}">
                <a16:creationId xmlns:a16="http://schemas.microsoft.com/office/drawing/2014/main" xmlns="" id="{81BE0000-E9D4-4716-8C0D-430D3824F3BD}"/>
              </a:ext>
            </a:extLst>
          </p:cNvPr>
          <p:cNvSpPr/>
          <p:nvPr/>
        </p:nvSpPr>
        <p:spPr>
          <a:xfrm>
            <a:off x="9059058" y="1776289"/>
            <a:ext cx="2828141"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3. </a:t>
            </a:r>
            <a:endParaRPr lang="vi-VN" sz="3600" b="1" dirty="0"/>
          </a:p>
        </p:txBody>
      </p:sp>
      <p:sp>
        <p:nvSpPr>
          <p:cNvPr id="15" name="Rectangle: Rounded Corners 14">
            <a:extLst>
              <a:ext uri="{FF2B5EF4-FFF2-40B4-BE49-F238E27FC236}">
                <a16:creationId xmlns:a16="http://schemas.microsoft.com/office/drawing/2014/main" xmlns="" id="{8ADAF7F3-0D65-43A0-9C19-79BBF3529593}"/>
              </a:ext>
            </a:extLst>
          </p:cNvPr>
          <p:cNvSpPr/>
          <p:nvPr/>
        </p:nvSpPr>
        <p:spPr>
          <a:xfrm>
            <a:off x="4854617" y="279816"/>
            <a:ext cx="3746458" cy="12432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1. </a:t>
            </a:r>
            <a:endParaRPr lang="vi-VN" sz="3600" b="1" dirty="0"/>
          </a:p>
        </p:txBody>
      </p:sp>
      <p:sp>
        <p:nvSpPr>
          <p:cNvPr id="16" name="Rectangle: Rounded Corners 15">
            <a:extLst>
              <a:ext uri="{FF2B5EF4-FFF2-40B4-BE49-F238E27FC236}">
                <a16:creationId xmlns:a16="http://schemas.microsoft.com/office/drawing/2014/main" xmlns="" id="{9B25E3F6-424C-4667-B4C2-CCBBA9752B28}"/>
              </a:ext>
            </a:extLst>
          </p:cNvPr>
          <p:cNvSpPr/>
          <p:nvPr/>
        </p:nvSpPr>
        <p:spPr>
          <a:xfrm>
            <a:off x="1263693" y="1449020"/>
            <a:ext cx="3013022" cy="20552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2. </a:t>
            </a:r>
            <a:endParaRPr lang="vi-VN" sz="3600" b="1" dirty="0"/>
          </a:p>
        </p:txBody>
      </p:sp>
      <p:sp>
        <p:nvSpPr>
          <p:cNvPr id="18" name="Rectangle: Rounded Corners 17">
            <a:extLst>
              <a:ext uri="{FF2B5EF4-FFF2-40B4-BE49-F238E27FC236}">
                <a16:creationId xmlns:a16="http://schemas.microsoft.com/office/drawing/2014/main" xmlns="" id="{160E3E57-D276-41E0-ACEE-E2603D990E6F}"/>
              </a:ext>
            </a:extLst>
          </p:cNvPr>
          <p:cNvSpPr/>
          <p:nvPr/>
        </p:nvSpPr>
        <p:spPr>
          <a:xfrm>
            <a:off x="7314965" y="5208442"/>
            <a:ext cx="4572235" cy="15264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5. </a:t>
            </a:r>
            <a:endParaRPr lang="vi-VN" sz="3600" b="1" dirty="0"/>
          </a:p>
        </p:txBody>
      </p:sp>
      <p:sp>
        <p:nvSpPr>
          <p:cNvPr id="19" name="Rectangle: Rounded Corners 18">
            <a:extLst>
              <a:ext uri="{FF2B5EF4-FFF2-40B4-BE49-F238E27FC236}">
                <a16:creationId xmlns:a16="http://schemas.microsoft.com/office/drawing/2014/main" xmlns="" id="{557A2668-F3F5-4918-A851-4D6665C77129}"/>
              </a:ext>
            </a:extLst>
          </p:cNvPr>
          <p:cNvSpPr/>
          <p:nvPr/>
        </p:nvSpPr>
        <p:spPr>
          <a:xfrm>
            <a:off x="1754407" y="5213171"/>
            <a:ext cx="3638788" cy="1431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t>4. </a:t>
            </a:r>
            <a:endParaRPr lang="vi-VN" sz="3600" b="1" dirty="0"/>
          </a:p>
        </p:txBody>
      </p:sp>
      <p:cxnSp>
        <p:nvCxnSpPr>
          <p:cNvPr id="14" name="Straight Connector 13">
            <a:extLst>
              <a:ext uri="{FF2B5EF4-FFF2-40B4-BE49-F238E27FC236}">
                <a16:creationId xmlns:a16="http://schemas.microsoft.com/office/drawing/2014/main" xmlns="" id="{4C49A0D5-1F6A-4314-ACF0-5EEC5469E515}"/>
              </a:ext>
            </a:extLst>
          </p:cNvPr>
          <p:cNvCxnSpPr>
            <a:cxnSpLocks/>
            <a:stCxn id="7" idx="7"/>
            <a:endCxn id="8" idx="1"/>
          </p:cNvCxnSpPr>
          <p:nvPr/>
        </p:nvCxnSpPr>
        <p:spPr>
          <a:xfrm flipV="1">
            <a:off x="8513887" y="2397894"/>
            <a:ext cx="545171" cy="7905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587D0BC-721B-497C-AE89-5565715FA212}"/>
              </a:ext>
            </a:extLst>
          </p:cNvPr>
          <p:cNvCxnSpPr>
            <a:cxnSpLocks/>
            <a:stCxn id="7" idx="0"/>
            <a:endCxn id="15" idx="2"/>
          </p:cNvCxnSpPr>
          <p:nvPr/>
        </p:nvCxnSpPr>
        <p:spPr>
          <a:xfrm flipH="1" flipV="1">
            <a:off x="6727846" y="1523025"/>
            <a:ext cx="1" cy="133397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0939964-6897-4D48-A098-6DA3FA677C72}"/>
              </a:ext>
            </a:extLst>
          </p:cNvPr>
          <p:cNvCxnSpPr>
            <a:cxnSpLocks/>
            <a:stCxn id="7" idx="1"/>
            <a:endCxn id="16" idx="3"/>
          </p:cNvCxnSpPr>
          <p:nvPr/>
        </p:nvCxnSpPr>
        <p:spPr>
          <a:xfrm flipH="1" flipV="1">
            <a:off x="4276715" y="2476659"/>
            <a:ext cx="665091" cy="71182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296557C-2207-497C-AF43-26118FFBE8E6}"/>
              </a:ext>
            </a:extLst>
          </p:cNvPr>
          <p:cNvCxnSpPr>
            <a:cxnSpLocks/>
            <a:stCxn id="7" idx="3"/>
            <a:endCxn id="19" idx="0"/>
          </p:cNvCxnSpPr>
          <p:nvPr/>
        </p:nvCxnSpPr>
        <p:spPr>
          <a:xfrm flipH="1">
            <a:off x="3573801" y="4789028"/>
            <a:ext cx="1368005" cy="42414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F1C95B64-5951-4167-B8FA-7728FBF2480F}"/>
              </a:ext>
            </a:extLst>
          </p:cNvPr>
          <p:cNvCxnSpPr>
            <a:cxnSpLocks/>
            <a:stCxn id="7" idx="5"/>
            <a:endCxn id="18" idx="0"/>
          </p:cNvCxnSpPr>
          <p:nvPr/>
        </p:nvCxnSpPr>
        <p:spPr>
          <a:xfrm>
            <a:off x="8513887" y="4789028"/>
            <a:ext cx="1087196" cy="41941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579DFD6-BE6C-4DC9-8B91-E0D38ED112D2}"/>
              </a:ext>
            </a:extLst>
          </p:cNvPr>
          <p:cNvSpPr txBox="1"/>
          <p:nvPr/>
        </p:nvSpPr>
        <p:spPr>
          <a:xfrm>
            <a:off x="5500103" y="279816"/>
            <a:ext cx="2697703" cy="1323439"/>
          </a:xfrm>
          <a:prstGeom prst="rect">
            <a:avLst/>
          </a:prstGeom>
          <a:noFill/>
        </p:spPr>
        <p:txBody>
          <a:bodyPr wrap="square" rtlCol="0">
            <a:spAutoFit/>
          </a:bodyPr>
          <a:lstStyle/>
          <a:p>
            <a:r>
              <a:rPr lang="en-US" sz="4000" b="1" dirty="0">
                <a:latin typeface="Adorable" panose="03000600000000020000" pitchFamily="66" charset="0"/>
              </a:rPr>
              <a:t>Language:</a:t>
            </a:r>
          </a:p>
          <a:p>
            <a:r>
              <a:rPr lang="en-US" sz="4000" b="1" dirty="0">
                <a:latin typeface="Adorable" panose="03000600000000020000" pitchFamily="66" charset="0"/>
              </a:rPr>
              <a:t>Japanese</a:t>
            </a:r>
            <a:endParaRPr lang="vi-VN" sz="1600" b="1" dirty="0"/>
          </a:p>
        </p:txBody>
      </p:sp>
      <p:sp>
        <p:nvSpPr>
          <p:cNvPr id="33" name="TextBox 32">
            <a:extLst>
              <a:ext uri="{FF2B5EF4-FFF2-40B4-BE49-F238E27FC236}">
                <a16:creationId xmlns:a16="http://schemas.microsoft.com/office/drawing/2014/main" xmlns="" id="{47E2F492-FD7C-46B1-BFC5-A489C5201856}"/>
              </a:ext>
            </a:extLst>
          </p:cNvPr>
          <p:cNvSpPr txBox="1"/>
          <p:nvPr/>
        </p:nvSpPr>
        <p:spPr>
          <a:xfrm>
            <a:off x="9615928" y="1701382"/>
            <a:ext cx="2440850" cy="1446550"/>
          </a:xfrm>
          <a:prstGeom prst="rect">
            <a:avLst/>
          </a:prstGeom>
          <a:noFill/>
        </p:spPr>
        <p:txBody>
          <a:bodyPr wrap="square" rtlCol="0">
            <a:spAutoFit/>
          </a:bodyPr>
          <a:lstStyle/>
          <a:p>
            <a:r>
              <a:rPr lang="en-US" sz="4400" b="1" dirty="0">
                <a:latin typeface="Adorable" panose="03000600000000020000" pitchFamily="66" charset="0"/>
              </a:rPr>
              <a:t>Clothing: Kimonos</a:t>
            </a:r>
            <a:endParaRPr lang="vi-VN" b="1" dirty="0"/>
          </a:p>
        </p:txBody>
      </p:sp>
      <p:sp>
        <p:nvSpPr>
          <p:cNvPr id="34" name="TextBox 33">
            <a:extLst>
              <a:ext uri="{FF2B5EF4-FFF2-40B4-BE49-F238E27FC236}">
                <a16:creationId xmlns:a16="http://schemas.microsoft.com/office/drawing/2014/main" xmlns="" id="{C3E1193B-D784-4BD8-85F7-AE0DA80A4EC2}"/>
              </a:ext>
            </a:extLst>
          </p:cNvPr>
          <p:cNvSpPr txBox="1"/>
          <p:nvPr/>
        </p:nvSpPr>
        <p:spPr>
          <a:xfrm>
            <a:off x="1728855" y="1369106"/>
            <a:ext cx="2722492" cy="2308324"/>
          </a:xfrm>
          <a:prstGeom prst="rect">
            <a:avLst/>
          </a:prstGeom>
          <a:noFill/>
        </p:spPr>
        <p:txBody>
          <a:bodyPr wrap="square" rtlCol="0">
            <a:spAutoFit/>
          </a:bodyPr>
          <a:lstStyle/>
          <a:p>
            <a:r>
              <a:rPr lang="en-US" sz="3600" b="1" dirty="0">
                <a:latin typeface="Adorable" panose="03000600000000020000" pitchFamily="66" charset="0"/>
              </a:rPr>
              <a:t>Food: sushi,  sashimi, </a:t>
            </a:r>
            <a:r>
              <a:rPr lang="en-US" sz="3600" b="1" dirty="0" err="1">
                <a:latin typeface="Adorable" panose="03000600000000020000" pitchFamily="66" charset="0"/>
              </a:rPr>
              <a:t>udon</a:t>
            </a:r>
            <a:r>
              <a:rPr lang="en-US" sz="3600" b="1" dirty="0">
                <a:latin typeface="Adorable" panose="03000600000000020000" pitchFamily="66" charset="0"/>
              </a:rPr>
              <a:t> noodles… </a:t>
            </a:r>
            <a:endParaRPr lang="vi-VN" sz="1400" b="1" dirty="0"/>
          </a:p>
        </p:txBody>
      </p:sp>
      <p:sp>
        <p:nvSpPr>
          <p:cNvPr id="35" name="TextBox 34">
            <a:extLst>
              <a:ext uri="{FF2B5EF4-FFF2-40B4-BE49-F238E27FC236}">
                <a16:creationId xmlns:a16="http://schemas.microsoft.com/office/drawing/2014/main" xmlns="" id="{435E95BA-6CDB-49EB-B0EB-94EFEC2D664F}"/>
              </a:ext>
            </a:extLst>
          </p:cNvPr>
          <p:cNvSpPr txBox="1"/>
          <p:nvPr/>
        </p:nvSpPr>
        <p:spPr>
          <a:xfrm>
            <a:off x="7866344" y="5195462"/>
            <a:ext cx="4125787" cy="1477328"/>
          </a:xfrm>
          <a:prstGeom prst="rect">
            <a:avLst/>
          </a:prstGeom>
          <a:noFill/>
        </p:spPr>
        <p:txBody>
          <a:bodyPr wrap="square" rtlCol="0">
            <a:spAutoFit/>
          </a:bodyPr>
          <a:lstStyle/>
          <a:p>
            <a:r>
              <a:rPr lang="en-US" sz="3000" b="1" dirty="0">
                <a:latin typeface="Adorable" panose="03000600000000020000" pitchFamily="66" charset="0"/>
              </a:rPr>
              <a:t>Cultural practices: cherry blossom festival, Awa </a:t>
            </a:r>
            <a:r>
              <a:rPr lang="en-US" sz="3000" b="1" dirty="0" err="1">
                <a:latin typeface="Adorable" panose="03000600000000020000" pitchFamily="66" charset="0"/>
              </a:rPr>
              <a:t>Odori</a:t>
            </a:r>
            <a:r>
              <a:rPr lang="en-US" sz="3000" b="1" dirty="0">
                <a:latin typeface="Adorable" panose="03000600000000020000" pitchFamily="66" charset="0"/>
              </a:rPr>
              <a:t> dance festival…</a:t>
            </a:r>
            <a:endParaRPr lang="vi-VN" sz="3000" b="1" dirty="0"/>
          </a:p>
        </p:txBody>
      </p:sp>
      <p:sp>
        <p:nvSpPr>
          <p:cNvPr id="39" name="TextBox 38">
            <a:extLst>
              <a:ext uri="{FF2B5EF4-FFF2-40B4-BE49-F238E27FC236}">
                <a16:creationId xmlns:a16="http://schemas.microsoft.com/office/drawing/2014/main" xmlns="" id="{E715B046-10EE-4F26-9D10-C0E142E0DC32}"/>
              </a:ext>
            </a:extLst>
          </p:cNvPr>
          <p:cNvSpPr txBox="1"/>
          <p:nvPr/>
        </p:nvSpPr>
        <p:spPr>
          <a:xfrm>
            <a:off x="2350958" y="5165244"/>
            <a:ext cx="3042237" cy="1569660"/>
          </a:xfrm>
          <a:prstGeom prst="rect">
            <a:avLst/>
          </a:prstGeom>
          <a:noFill/>
        </p:spPr>
        <p:txBody>
          <a:bodyPr wrap="square" rtlCol="0">
            <a:spAutoFit/>
          </a:bodyPr>
          <a:lstStyle/>
          <a:p>
            <a:r>
              <a:rPr lang="en-US" sz="3200" b="1" dirty="0">
                <a:latin typeface="Adorable" panose="03000600000000020000" pitchFamily="66" charset="0"/>
              </a:rPr>
              <a:t>Religious</a:t>
            </a:r>
          </a:p>
          <a:p>
            <a:r>
              <a:rPr lang="en-US" sz="3200" b="1" dirty="0">
                <a:latin typeface="Adorable" panose="03000600000000020000" pitchFamily="66" charset="0"/>
              </a:rPr>
              <a:t>beliefs: Shinto, Buddhism…</a:t>
            </a:r>
            <a:endParaRPr lang="vi-VN" sz="1200" b="1" dirty="0"/>
          </a:p>
        </p:txBody>
      </p:sp>
    </p:spTree>
    <p:extLst>
      <p:ext uri="{BB962C8B-B14F-4D97-AF65-F5344CB8AC3E}">
        <p14:creationId xmlns:p14="http://schemas.microsoft.com/office/powerpoint/2010/main" val="1405642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par>
                                <p:cTn id="37" presetID="16" presetClass="entr" presetSubtype="21"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anim calcmode="lin" valueType="num">
                                      <p:cBhvr>
                                        <p:cTn id="53" dur="1000" fill="hold"/>
                                        <p:tgtEl>
                                          <p:spTgt spid="34"/>
                                        </p:tgtEl>
                                        <p:attrNameLst>
                                          <p:attrName>ppt_x</p:attrName>
                                        </p:attrNameLst>
                                      </p:cBhvr>
                                      <p:tavLst>
                                        <p:tav tm="0">
                                          <p:val>
                                            <p:strVal val="#ppt_x"/>
                                          </p:val>
                                        </p:tav>
                                        <p:tav tm="100000">
                                          <p:val>
                                            <p:strVal val="#ppt_x"/>
                                          </p:val>
                                        </p:tav>
                                      </p:tavLst>
                                    </p:anim>
                                    <p:anim calcmode="lin" valueType="num">
                                      <p:cBhvr>
                                        <p:cTn id="5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circle(in)">
                                      <p:cBhvr>
                                        <p:cTn id="66" dur="20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8" presetClass="entr" presetSubtype="12"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strips(downLeft)">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5" grpId="0" animBg="1"/>
      <p:bldP spid="16" grpId="0" animBg="1"/>
      <p:bldP spid="18" grpId="0" animBg="1"/>
      <p:bldP spid="19" grpId="0" animBg="1"/>
      <p:bldP spid="31" grpId="0"/>
      <p:bldP spid="33" grpId="0"/>
      <p:bldP spid="34" grpId="0"/>
      <p:bldP spid="35"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7C1CA6-2AEF-42AC-9874-2749A271D922}"/>
              </a:ext>
            </a:extLst>
          </p:cNvPr>
          <p:cNvSpPr>
            <a:spLocks noGrp="1"/>
          </p:cNvSpPr>
          <p:nvPr>
            <p:ph type="title"/>
          </p:nvPr>
        </p:nvSpPr>
        <p:spPr>
          <a:xfrm>
            <a:off x="767098" y="159399"/>
            <a:ext cx="10515600" cy="983990"/>
          </a:xfrm>
        </p:spPr>
        <p:txBody>
          <a:bodyPr/>
          <a:lstStyle/>
          <a:p>
            <a:pPr algn="ctr"/>
            <a:r>
              <a:rPr lang="en-US" b="1" dirty="0">
                <a:solidFill>
                  <a:srgbClr val="FF0000"/>
                </a:solidFill>
              </a:rPr>
              <a:t>Cultural Symbols of Viet Nam</a:t>
            </a:r>
            <a:endParaRPr lang="vi-VN" b="1" dirty="0">
              <a:solidFill>
                <a:srgbClr val="FF0000"/>
              </a:solidFill>
            </a:endParaRPr>
          </a:p>
        </p:txBody>
      </p:sp>
      <p:sp>
        <p:nvSpPr>
          <p:cNvPr id="4" name="Rectangle 3">
            <a:extLst>
              <a:ext uri="{FF2B5EF4-FFF2-40B4-BE49-F238E27FC236}">
                <a16:creationId xmlns:a16="http://schemas.microsoft.com/office/drawing/2014/main" xmlns="" id="{EB3C6AA1-A1DC-4DFB-995F-62A053E3B732}"/>
              </a:ext>
            </a:extLst>
          </p:cNvPr>
          <p:cNvSpPr/>
          <p:nvPr/>
        </p:nvSpPr>
        <p:spPr>
          <a:xfrm>
            <a:off x="496382" y="1319136"/>
            <a:ext cx="3014608" cy="369332"/>
          </a:xfrm>
          <a:prstGeom prst="rect">
            <a:avLst/>
          </a:prstGeom>
        </p:spPr>
        <p:txBody>
          <a:bodyPr wrap="none">
            <a:spAutoFit/>
          </a:bodyPr>
          <a:lstStyle/>
          <a:p>
            <a:pPr fontAlgn="base"/>
            <a:r>
              <a:rPr lang="vi-VN" b="1" dirty="0">
                <a:solidFill>
                  <a:srgbClr val="686868"/>
                </a:solidFill>
              </a:rPr>
              <a:t>Vietnam National Emblem</a:t>
            </a:r>
          </a:p>
        </p:txBody>
      </p:sp>
      <p:sp>
        <p:nvSpPr>
          <p:cNvPr id="5" name="AutoShape 2" descr="Vietnam National Emblem">
            <a:extLst>
              <a:ext uri="{FF2B5EF4-FFF2-40B4-BE49-F238E27FC236}">
                <a16:creationId xmlns:a16="http://schemas.microsoft.com/office/drawing/2014/main" xmlns="" id="{C5E82B20-FE1F-4824-B08A-4776DE45DA5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6" name="Picture 5">
            <a:extLst>
              <a:ext uri="{FF2B5EF4-FFF2-40B4-BE49-F238E27FC236}">
                <a16:creationId xmlns:a16="http://schemas.microsoft.com/office/drawing/2014/main" xmlns="" id="{91E8A71A-D15E-48BB-9973-65BCF1D9FFB2}"/>
              </a:ext>
            </a:extLst>
          </p:cNvPr>
          <p:cNvPicPr>
            <a:picLocks noChangeAspect="1"/>
          </p:cNvPicPr>
          <p:nvPr/>
        </p:nvPicPr>
        <p:blipFill>
          <a:blip r:embed="rId2"/>
          <a:stretch>
            <a:fillRect/>
          </a:stretch>
        </p:blipFill>
        <p:spPr>
          <a:xfrm>
            <a:off x="496383" y="1688468"/>
            <a:ext cx="3014608" cy="2316670"/>
          </a:xfrm>
          <a:prstGeom prst="rect">
            <a:avLst/>
          </a:prstGeom>
        </p:spPr>
      </p:pic>
      <p:pic>
        <p:nvPicPr>
          <p:cNvPr id="6150" name="Picture 6" descr="Vietnam National Flag">
            <a:extLst>
              <a:ext uri="{FF2B5EF4-FFF2-40B4-BE49-F238E27FC236}">
                <a16:creationId xmlns:a16="http://schemas.microsoft.com/office/drawing/2014/main" xmlns="" id="{65C97983-8EEA-4271-9F52-B5255B061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274" y="1711584"/>
            <a:ext cx="3512225" cy="23166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4AEC25B0-5B8E-4A99-9A23-52C30E69FC21}"/>
              </a:ext>
            </a:extLst>
          </p:cNvPr>
          <p:cNvSpPr/>
          <p:nvPr/>
        </p:nvSpPr>
        <p:spPr>
          <a:xfrm>
            <a:off x="4253860" y="1319136"/>
            <a:ext cx="2591415" cy="369332"/>
          </a:xfrm>
          <a:prstGeom prst="rect">
            <a:avLst/>
          </a:prstGeom>
        </p:spPr>
        <p:txBody>
          <a:bodyPr wrap="none">
            <a:spAutoFit/>
          </a:bodyPr>
          <a:lstStyle/>
          <a:p>
            <a:pPr fontAlgn="base"/>
            <a:r>
              <a:rPr lang="vi-VN" b="1" dirty="0">
                <a:solidFill>
                  <a:srgbClr val="686868"/>
                </a:solidFill>
              </a:rPr>
              <a:t>Vietnam National Flag</a:t>
            </a:r>
          </a:p>
        </p:txBody>
      </p:sp>
      <p:sp>
        <p:nvSpPr>
          <p:cNvPr id="11" name="Rectangle 10">
            <a:extLst>
              <a:ext uri="{FF2B5EF4-FFF2-40B4-BE49-F238E27FC236}">
                <a16:creationId xmlns:a16="http://schemas.microsoft.com/office/drawing/2014/main" xmlns="" id="{63343223-E1B5-4DA0-8A55-06F4B2671986}"/>
              </a:ext>
            </a:extLst>
          </p:cNvPr>
          <p:cNvSpPr/>
          <p:nvPr/>
        </p:nvSpPr>
        <p:spPr>
          <a:xfrm>
            <a:off x="8563043" y="1065253"/>
            <a:ext cx="2719655" cy="646331"/>
          </a:xfrm>
          <a:prstGeom prst="rect">
            <a:avLst/>
          </a:prstGeom>
        </p:spPr>
        <p:txBody>
          <a:bodyPr wrap="none">
            <a:spAutoFit/>
          </a:bodyPr>
          <a:lstStyle/>
          <a:p>
            <a:pPr fontAlgn="base"/>
            <a:r>
              <a:rPr lang="vi-VN" b="1" dirty="0"/>
              <a:t>“Ao dai” – Vietnamese </a:t>
            </a:r>
          </a:p>
          <a:p>
            <a:pPr fontAlgn="base"/>
            <a:r>
              <a:rPr lang="vi-VN" b="1" dirty="0"/>
              <a:t>traditional long dress</a:t>
            </a:r>
          </a:p>
        </p:txBody>
      </p:sp>
      <p:pic>
        <p:nvPicPr>
          <p:cNvPr id="8" name="Picture 7">
            <a:extLst>
              <a:ext uri="{FF2B5EF4-FFF2-40B4-BE49-F238E27FC236}">
                <a16:creationId xmlns:a16="http://schemas.microsoft.com/office/drawing/2014/main" xmlns="" id="{7EFB0CD0-628A-4A17-8825-FA6395714709}"/>
              </a:ext>
            </a:extLst>
          </p:cNvPr>
          <p:cNvPicPr>
            <a:picLocks noChangeAspect="1"/>
          </p:cNvPicPr>
          <p:nvPr/>
        </p:nvPicPr>
        <p:blipFill>
          <a:blip r:embed="rId4"/>
          <a:stretch>
            <a:fillRect/>
          </a:stretch>
        </p:blipFill>
        <p:spPr>
          <a:xfrm>
            <a:off x="8017452" y="1688468"/>
            <a:ext cx="3810838" cy="2316670"/>
          </a:xfrm>
          <a:prstGeom prst="rect">
            <a:avLst/>
          </a:prstGeom>
        </p:spPr>
      </p:pic>
      <p:sp>
        <p:nvSpPr>
          <p:cNvPr id="15" name="Rectangle 14">
            <a:extLst>
              <a:ext uri="{FF2B5EF4-FFF2-40B4-BE49-F238E27FC236}">
                <a16:creationId xmlns:a16="http://schemas.microsoft.com/office/drawing/2014/main" xmlns="" id="{0342CEED-11C8-45B3-A0DB-29CF7C652F41}"/>
              </a:ext>
            </a:extLst>
          </p:cNvPr>
          <p:cNvSpPr/>
          <p:nvPr/>
        </p:nvSpPr>
        <p:spPr>
          <a:xfrm>
            <a:off x="1587598" y="4189804"/>
            <a:ext cx="671979" cy="369332"/>
          </a:xfrm>
          <a:prstGeom prst="rect">
            <a:avLst/>
          </a:prstGeom>
        </p:spPr>
        <p:txBody>
          <a:bodyPr wrap="none">
            <a:spAutoFit/>
          </a:bodyPr>
          <a:lstStyle/>
          <a:p>
            <a:pPr fontAlgn="base"/>
            <a:r>
              <a:rPr lang="vi-VN" b="1" dirty="0">
                <a:solidFill>
                  <a:srgbClr val="686868"/>
                </a:solidFill>
              </a:rPr>
              <a:t>Rice</a:t>
            </a:r>
          </a:p>
        </p:txBody>
      </p:sp>
      <p:pic>
        <p:nvPicPr>
          <p:cNvPr id="9" name="Picture 8">
            <a:extLst>
              <a:ext uri="{FF2B5EF4-FFF2-40B4-BE49-F238E27FC236}">
                <a16:creationId xmlns:a16="http://schemas.microsoft.com/office/drawing/2014/main" xmlns="" id="{87A0E464-FF17-4A89-858A-851ACDC9DAAF}"/>
              </a:ext>
            </a:extLst>
          </p:cNvPr>
          <p:cNvPicPr>
            <a:picLocks noChangeAspect="1"/>
          </p:cNvPicPr>
          <p:nvPr/>
        </p:nvPicPr>
        <p:blipFill>
          <a:blip r:embed="rId5"/>
          <a:stretch>
            <a:fillRect/>
          </a:stretch>
        </p:blipFill>
        <p:spPr>
          <a:xfrm>
            <a:off x="265296" y="4581036"/>
            <a:ext cx="3512226" cy="2144864"/>
          </a:xfrm>
          <a:prstGeom prst="rect">
            <a:avLst/>
          </a:prstGeom>
        </p:spPr>
      </p:pic>
      <p:sp>
        <p:nvSpPr>
          <p:cNvPr id="17" name="Rectangle 16">
            <a:extLst>
              <a:ext uri="{FF2B5EF4-FFF2-40B4-BE49-F238E27FC236}">
                <a16:creationId xmlns:a16="http://schemas.microsoft.com/office/drawing/2014/main" xmlns="" id="{42C10BDB-AEDC-44E7-8B96-40BEE215DD55}"/>
              </a:ext>
            </a:extLst>
          </p:cNvPr>
          <p:cNvSpPr/>
          <p:nvPr/>
        </p:nvSpPr>
        <p:spPr>
          <a:xfrm>
            <a:off x="4148929" y="4360742"/>
            <a:ext cx="3351302" cy="369332"/>
          </a:xfrm>
          <a:prstGeom prst="rect">
            <a:avLst/>
          </a:prstGeom>
        </p:spPr>
        <p:txBody>
          <a:bodyPr wrap="none">
            <a:spAutoFit/>
          </a:bodyPr>
          <a:lstStyle/>
          <a:p>
            <a:pPr fontAlgn="base"/>
            <a:r>
              <a:rPr lang="en-US" b="1" dirty="0"/>
              <a:t>Lotus - symbol flower of Vietnam</a:t>
            </a:r>
          </a:p>
        </p:txBody>
      </p:sp>
      <p:sp>
        <p:nvSpPr>
          <p:cNvPr id="19" name="Rectangle 18">
            <a:extLst>
              <a:ext uri="{FF2B5EF4-FFF2-40B4-BE49-F238E27FC236}">
                <a16:creationId xmlns:a16="http://schemas.microsoft.com/office/drawing/2014/main" xmlns="" id="{C48BC2ED-A1FE-4052-9266-AB677F36417B}"/>
              </a:ext>
            </a:extLst>
          </p:cNvPr>
          <p:cNvSpPr/>
          <p:nvPr/>
        </p:nvSpPr>
        <p:spPr>
          <a:xfrm>
            <a:off x="7988909" y="4393222"/>
            <a:ext cx="3697422" cy="369332"/>
          </a:xfrm>
          <a:prstGeom prst="rect">
            <a:avLst/>
          </a:prstGeom>
        </p:spPr>
        <p:txBody>
          <a:bodyPr wrap="none">
            <a:spAutoFit/>
          </a:bodyPr>
          <a:lstStyle/>
          <a:p>
            <a:pPr fontAlgn="base"/>
            <a:r>
              <a:rPr lang="it-IT" b="1" dirty="0"/>
              <a:t>Non La – Vietnamese conical leaf hat</a:t>
            </a:r>
          </a:p>
        </p:txBody>
      </p:sp>
      <p:sp>
        <p:nvSpPr>
          <p:cNvPr id="14" name="AutoShape 10" descr="Non La Vietnam">
            <a:extLst>
              <a:ext uri="{FF2B5EF4-FFF2-40B4-BE49-F238E27FC236}">
                <a16:creationId xmlns:a16="http://schemas.microsoft.com/office/drawing/2014/main" xmlns="" id="{185AF799-D089-4C07-984D-67BE88677BC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a:extLst>
              <a:ext uri="{FF2B5EF4-FFF2-40B4-BE49-F238E27FC236}">
                <a16:creationId xmlns:a16="http://schemas.microsoft.com/office/drawing/2014/main" xmlns="" id="{2AF15FB3-5A49-490D-85DD-2A472BFB5F1E}"/>
              </a:ext>
            </a:extLst>
          </p:cNvPr>
          <p:cNvPicPr>
            <a:picLocks noChangeAspect="1"/>
          </p:cNvPicPr>
          <p:nvPr/>
        </p:nvPicPr>
        <p:blipFill>
          <a:blip r:embed="rId6"/>
          <a:stretch>
            <a:fillRect/>
          </a:stretch>
        </p:blipFill>
        <p:spPr>
          <a:xfrm>
            <a:off x="4017274" y="4770605"/>
            <a:ext cx="3482958" cy="1955295"/>
          </a:xfrm>
          <a:prstGeom prst="rect">
            <a:avLst/>
          </a:prstGeom>
        </p:spPr>
      </p:pic>
      <p:pic>
        <p:nvPicPr>
          <p:cNvPr id="20" name="Picture 19">
            <a:extLst>
              <a:ext uri="{FF2B5EF4-FFF2-40B4-BE49-F238E27FC236}">
                <a16:creationId xmlns:a16="http://schemas.microsoft.com/office/drawing/2014/main" xmlns="" id="{C5A84CC0-F6C5-492D-835D-118208DE41A9}"/>
              </a:ext>
            </a:extLst>
          </p:cNvPr>
          <p:cNvPicPr>
            <a:picLocks noChangeAspect="1"/>
          </p:cNvPicPr>
          <p:nvPr/>
        </p:nvPicPr>
        <p:blipFill>
          <a:blip r:embed="rId7"/>
          <a:stretch>
            <a:fillRect/>
          </a:stretch>
        </p:blipFill>
        <p:spPr>
          <a:xfrm>
            <a:off x="8017452" y="4770605"/>
            <a:ext cx="3810838" cy="1955295"/>
          </a:xfrm>
          <a:prstGeom prst="rect">
            <a:avLst/>
          </a:prstGeom>
        </p:spPr>
      </p:pic>
    </p:spTree>
    <p:extLst>
      <p:ext uri="{BB962C8B-B14F-4D97-AF65-F5344CB8AC3E}">
        <p14:creationId xmlns:p14="http://schemas.microsoft.com/office/powerpoint/2010/main" val="678853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fade">
                                      <p:cBhvr>
                                        <p:cTn id="19" dur="500"/>
                                        <p:tgtEl>
                                          <p:spTgt spid="615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ircle(in)">
                                      <p:cBhvr>
                                        <p:cTn id="6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5"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E3B4AF-65AC-4942-A487-1999631117DD}"/>
              </a:ext>
            </a:extLst>
          </p:cNvPr>
          <p:cNvPicPr>
            <a:picLocks noChangeAspect="1"/>
          </p:cNvPicPr>
          <p:nvPr/>
        </p:nvPicPr>
        <p:blipFill>
          <a:blip r:embed="rId2"/>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xmlns="" id="{DB133743-9AB3-4753-9A1F-B8D763D8662A}"/>
              </a:ext>
            </a:extLst>
          </p:cNvPr>
          <p:cNvSpPr/>
          <p:nvPr/>
        </p:nvSpPr>
        <p:spPr>
          <a:xfrm rot="5400000">
            <a:off x="8171820" y="2880398"/>
            <a:ext cx="6847210" cy="1107996"/>
          </a:xfrm>
          <a:prstGeom prst="rect">
            <a:avLst/>
          </a:prstGeom>
          <a:solidFill>
            <a:srgbClr val="66FF66"/>
          </a:solidFill>
        </p:spPr>
        <p:txBody>
          <a:bodyPr wrap="square" lIns="91440" tIns="45720" rIns="91440" bIns="45720">
            <a:spAutoFit/>
          </a:body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Consolidation</a:t>
            </a:r>
          </a:p>
        </p:txBody>
      </p:sp>
      <p:sp>
        <p:nvSpPr>
          <p:cNvPr id="6" name="Arrow: Left 5">
            <a:extLst>
              <a:ext uri="{FF2B5EF4-FFF2-40B4-BE49-F238E27FC236}">
                <a16:creationId xmlns:a16="http://schemas.microsoft.com/office/drawing/2014/main" xmlns="" id="{66F0C865-147A-4433-8B45-3618CA71F500}"/>
              </a:ext>
            </a:extLst>
          </p:cNvPr>
          <p:cNvSpPr/>
          <p:nvPr/>
        </p:nvSpPr>
        <p:spPr>
          <a:xfrm>
            <a:off x="4034855" y="10791"/>
            <a:ext cx="6979092" cy="22785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The teacher, Mr. Brown and three students, Van, Lam and </a:t>
            </a:r>
            <a:r>
              <a:rPr lang="en-US" sz="2400" b="1" dirty="0" err="1"/>
              <a:t>Jumi</a:t>
            </a:r>
            <a:r>
              <a:rPr lang="en-US" sz="2400" b="1" dirty="0"/>
              <a:t>, discuss about the essay on cultural identity.</a:t>
            </a:r>
            <a:endParaRPr lang="vi-VN" sz="2400" b="1" dirty="0"/>
          </a:p>
        </p:txBody>
      </p:sp>
      <p:sp>
        <p:nvSpPr>
          <p:cNvPr id="7" name="Arrow: Left 6">
            <a:extLst>
              <a:ext uri="{FF2B5EF4-FFF2-40B4-BE49-F238E27FC236}">
                <a16:creationId xmlns:a16="http://schemas.microsoft.com/office/drawing/2014/main" xmlns="" id="{A66C2D29-07E4-4F7D-89BE-162128BE6B4A}"/>
              </a:ext>
            </a:extLst>
          </p:cNvPr>
          <p:cNvSpPr/>
          <p:nvPr/>
        </p:nvSpPr>
        <p:spPr>
          <a:xfrm>
            <a:off x="4034855" y="2329263"/>
            <a:ext cx="6979092" cy="22785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a:p>
            <a:pPr algn="ctr"/>
            <a:r>
              <a:rPr lang="en-US" sz="2400" b="1" dirty="0"/>
              <a:t>Vocabulary: related to cultural identity;</a:t>
            </a:r>
          </a:p>
          <a:p>
            <a:pPr algn="ctr"/>
            <a:r>
              <a:rPr lang="en-US" sz="2400" b="1" dirty="0"/>
              <a:t>Structure: The present perfect and the present perfect continuous.</a:t>
            </a:r>
            <a:endParaRPr lang="vi-VN" sz="2400" b="1" dirty="0"/>
          </a:p>
          <a:p>
            <a:pPr algn="ctr"/>
            <a:endParaRPr lang="vi-VN" dirty="0"/>
          </a:p>
        </p:txBody>
      </p:sp>
      <p:sp>
        <p:nvSpPr>
          <p:cNvPr id="8" name="Arrow: Left 7">
            <a:extLst>
              <a:ext uri="{FF2B5EF4-FFF2-40B4-BE49-F238E27FC236}">
                <a16:creationId xmlns:a16="http://schemas.microsoft.com/office/drawing/2014/main" xmlns="" id="{AB1A37D9-B2AE-462B-8260-E1C653DDB395}"/>
              </a:ext>
            </a:extLst>
          </p:cNvPr>
          <p:cNvSpPr/>
          <p:nvPr/>
        </p:nvSpPr>
        <p:spPr>
          <a:xfrm>
            <a:off x="4034855" y="4590285"/>
            <a:ext cx="6979092" cy="227850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Expressions of cultural diversity, especially in Japan and in Viet Nam</a:t>
            </a:r>
            <a:endParaRPr lang="vi-VN" sz="2800" dirty="0"/>
          </a:p>
        </p:txBody>
      </p:sp>
      <p:sp>
        <p:nvSpPr>
          <p:cNvPr id="9" name="Rectangle: Rounded Corners 8">
            <a:extLst>
              <a:ext uri="{FF2B5EF4-FFF2-40B4-BE49-F238E27FC236}">
                <a16:creationId xmlns:a16="http://schemas.microsoft.com/office/drawing/2014/main" xmlns="" id="{450D302D-B92C-4269-ABC7-A3D4D809655E}"/>
              </a:ext>
            </a:extLst>
          </p:cNvPr>
          <p:cNvSpPr/>
          <p:nvPr/>
        </p:nvSpPr>
        <p:spPr>
          <a:xfrm>
            <a:off x="2774456" y="880672"/>
            <a:ext cx="1214203" cy="5096655"/>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t>What have you learnt?</a:t>
            </a:r>
            <a:endParaRPr lang="vi-VN" sz="4000" b="1" dirty="0"/>
          </a:p>
        </p:txBody>
      </p:sp>
    </p:spTree>
    <p:extLst>
      <p:ext uri="{BB962C8B-B14F-4D97-AF65-F5344CB8AC3E}">
        <p14:creationId xmlns:p14="http://schemas.microsoft.com/office/powerpoint/2010/main" val="3020650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plus(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3B8DBA-AE73-4792-98B0-63BCB81A16C5}"/>
              </a:ext>
            </a:extLst>
          </p:cNvPr>
          <p:cNvPicPr>
            <a:picLocks noChangeAspect="1"/>
          </p:cNvPicPr>
          <p:nvPr/>
        </p:nvPicPr>
        <p:blipFill>
          <a:blip r:embed="rId2"/>
          <a:stretch>
            <a:fillRect/>
          </a:stretch>
        </p:blipFill>
        <p:spPr>
          <a:xfrm>
            <a:off x="74950" y="0"/>
            <a:ext cx="12042100" cy="6858000"/>
          </a:xfrm>
          <a:prstGeom prst="rect">
            <a:avLst/>
          </a:prstGeom>
          <a:gradFill>
            <a:gsLst>
              <a:gs pos="78000">
                <a:srgbClr val="FFFF00">
                  <a:lumMod val="28000"/>
                  <a:lumOff val="72000"/>
                </a:srgbClr>
              </a:gs>
              <a:gs pos="35000">
                <a:schemeClr val="accent5">
                  <a:lumMod val="0"/>
                  <a:lumOff val="100000"/>
                </a:schemeClr>
              </a:gs>
              <a:gs pos="100000">
                <a:schemeClr val="accent5">
                  <a:lumMod val="100000"/>
                </a:schemeClr>
              </a:gs>
            </a:gsLst>
            <a:path path="circle">
              <a:fillToRect l="50000" t="-80000" r="50000" b="180000"/>
            </a:path>
          </a:gradFill>
          <a:effectLst>
            <a:outerShdw blurRad="50800" dist="50800" dir="5400000" algn="ctr" rotWithShape="0">
              <a:srgbClr val="000000">
                <a:alpha val="72000"/>
              </a:srgbClr>
            </a:outerShdw>
          </a:effectLst>
        </p:spPr>
      </p:pic>
      <p:sp>
        <p:nvSpPr>
          <p:cNvPr id="5" name="Rectangle 4">
            <a:extLst>
              <a:ext uri="{FF2B5EF4-FFF2-40B4-BE49-F238E27FC236}">
                <a16:creationId xmlns:a16="http://schemas.microsoft.com/office/drawing/2014/main" xmlns="" id="{80DB8B82-736B-46A3-9EB1-596F032429A1}"/>
              </a:ext>
            </a:extLst>
          </p:cNvPr>
          <p:cNvSpPr/>
          <p:nvPr/>
        </p:nvSpPr>
        <p:spPr>
          <a:xfrm>
            <a:off x="374753" y="136489"/>
            <a:ext cx="5133091" cy="92333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a:effectLst>
            <a:outerShdw blurRad="50800" dist="88900" dir="5400000" algn="ctr" rotWithShape="0">
              <a:schemeClr val="accent4">
                <a:lumMod val="60000"/>
                <a:lumOff val="40000"/>
              </a:schemeClr>
            </a:outerShdw>
            <a:reflection endPos="0" dist="50800" dir="5400000" sy="-100000" algn="bl" rotWithShape="0"/>
          </a:effectLst>
        </p:spPr>
        <p:txBody>
          <a:bodyPr wrap="none" lIns="91440" tIns="45720" rIns="91440" bIns="45720">
            <a:prstTxWarp prst="textWave2">
              <a:avLst/>
            </a:prstTxWarp>
            <a:spAutoFit/>
          </a:bodyPr>
          <a:lstStyle/>
          <a:p>
            <a:pPr algn="ctr"/>
            <a:r>
              <a:rPr lang="en-US" sz="5400" b="1" cap="none" spc="0" dirty="0">
                <a:ln w="0"/>
                <a:solidFill>
                  <a:schemeClr val="accent1"/>
                </a:solidFill>
                <a:effectLst>
                  <a:outerShdw blurRad="38100" dist="25400" dir="5400000" algn="ctr" rotWithShape="0">
                    <a:srgbClr val="6E747A">
                      <a:alpha val="43000"/>
                    </a:srgbClr>
                  </a:outerShdw>
                </a:effectLst>
              </a:rPr>
              <a:t>HOMEWORK</a:t>
            </a:r>
          </a:p>
        </p:txBody>
      </p:sp>
      <p:sp>
        <p:nvSpPr>
          <p:cNvPr id="6" name="TextBox 5">
            <a:extLst>
              <a:ext uri="{FF2B5EF4-FFF2-40B4-BE49-F238E27FC236}">
                <a16:creationId xmlns:a16="http://schemas.microsoft.com/office/drawing/2014/main" xmlns="" id="{4DC6DD84-2353-4247-AA11-EB612E70EC98}"/>
              </a:ext>
            </a:extLst>
          </p:cNvPr>
          <p:cNvSpPr txBox="1"/>
          <p:nvPr/>
        </p:nvSpPr>
        <p:spPr>
          <a:xfrm>
            <a:off x="1738858" y="1111606"/>
            <a:ext cx="9188972" cy="5755422"/>
          </a:xfrm>
          <a:prstGeom prst="rect">
            <a:avLst/>
          </a:prstGeom>
          <a:noFill/>
        </p:spPr>
        <p:txBody>
          <a:bodyPr wrap="square" rtlCol="0">
            <a:spAutoFit/>
          </a:bodyPr>
          <a:lstStyle/>
          <a:p>
            <a:r>
              <a:rPr lang="en-US" sz="3200" b="1" u="sng" dirty="0">
                <a:solidFill>
                  <a:srgbClr val="CC0000"/>
                </a:solidFill>
              </a:rPr>
              <a:t>Review Unit 3,4 to prepare for the 45 minute test</a:t>
            </a:r>
          </a:p>
          <a:p>
            <a:pPr marL="342900" indent="-342900">
              <a:buFont typeface="Wingdings" panose="05000000000000000000" pitchFamily="2" charset="2"/>
              <a:buChar char="v"/>
            </a:pPr>
            <a:r>
              <a:rPr lang="en-US" sz="2800" b="1" dirty="0">
                <a:solidFill>
                  <a:srgbClr val="800080"/>
                </a:solidFill>
              </a:rPr>
              <a:t>Vocabulary related to </a:t>
            </a:r>
          </a:p>
          <a:p>
            <a:r>
              <a:rPr lang="en-US" sz="2800" b="1" dirty="0">
                <a:solidFill>
                  <a:srgbClr val="800080"/>
                </a:solidFill>
              </a:rPr>
              <a:t>	+ The Green Movement </a:t>
            </a:r>
          </a:p>
          <a:p>
            <a:r>
              <a:rPr lang="en-US" sz="2800" b="1" dirty="0">
                <a:solidFill>
                  <a:srgbClr val="800080"/>
                </a:solidFill>
              </a:rPr>
              <a:t>	+ The Mass Media</a:t>
            </a:r>
          </a:p>
          <a:p>
            <a:pPr marL="342900" indent="-342900">
              <a:buFont typeface="Wingdings" panose="05000000000000000000" pitchFamily="2" charset="2"/>
              <a:buChar char="v"/>
            </a:pPr>
            <a:r>
              <a:rPr lang="en-US" sz="2800" b="1" dirty="0">
                <a:solidFill>
                  <a:srgbClr val="800080"/>
                </a:solidFill>
              </a:rPr>
              <a:t>-  Grammatical points: </a:t>
            </a:r>
          </a:p>
          <a:p>
            <a:r>
              <a:rPr lang="en-US" sz="2800" b="1" dirty="0">
                <a:solidFill>
                  <a:srgbClr val="800080"/>
                </a:solidFill>
              </a:rPr>
              <a:t>	+ Simple, compound, and complex sentences</a:t>
            </a:r>
          </a:p>
          <a:p>
            <a:r>
              <a:rPr lang="en-US" sz="2800" b="1" dirty="0">
                <a:solidFill>
                  <a:srgbClr val="800080"/>
                </a:solidFill>
              </a:rPr>
              <a:t>	+ Relative clauses with </a:t>
            </a:r>
            <a:r>
              <a:rPr lang="en-US" sz="2800" b="1" i="1" dirty="0">
                <a:solidFill>
                  <a:srgbClr val="800080"/>
                </a:solidFill>
              </a:rPr>
              <a:t>WHICH</a:t>
            </a:r>
            <a:r>
              <a:rPr lang="en-US" sz="2800" b="1" dirty="0">
                <a:solidFill>
                  <a:srgbClr val="800080"/>
                </a:solidFill>
              </a:rPr>
              <a:t> referring to the whole clause</a:t>
            </a:r>
          </a:p>
          <a:p>
            <a:r>
              <a:rPr lang="en-US" sz="2800" b="1" dirty="0">
                <a:solidFill>
                  <a:srgbClr val="800080"/>
                </a:solidFill>
              </a:rPr>
              <a:t>	+ Prepositions after certain verbs</a:t>
            </a:r>
          </a:p>
          <a:p>
            <a:r>
              <a:rPr lang="en-US" sz="2800" b="1" dirty="0">
                <a:solidFill>
                  <a:srgbClr val="800080"/>
                </a:solidFill>
              </a:rPr>
              <a:t>	+ The past perfect vs. the simple past</a:t>
            </a:r>
          </a:p>
          <a:p>
            <a:pPr marL="342900" indent="-342900">
              <a:buFont typeface="Wingdings" panose="05000000000000000000" pitchFamily="2" charset="2"/>
              <a:buChar char="v"/>
            </a:pPr>
            <a:r>
              <a:rPr lang="en-US" sz="2800" b="1" dirty="0">
                <a:solidFill>
                  <a:srgbClr val="800080"/>
                </a:solidFill>
              </a:rPr>
              <a:t>Reading, Listening: related to the two topics</a:t>
            </a:r>
          </a:p>
          <a:p>
            <a:pPr marL="342900" indent="-342900">
              <a:buFont typeface="Wingdings" panose="05000000000000000000" pitchFamily="2" charset="2"/>
              <a:buChar char="v"/>
            </a:pPr>
            <a:r>
              <a:rPr lang="en-US" sz="2800" b="1" dirty="0">
                <a:solidFill>
                  <a:srgbClr val="800080"/>
                </a:solidFill>
              </a:rPr>
              <a:t>Writing: An essay about the advantages and disadvantages of using a form of social networking media.</a:t>
            </a:r>
            <a:endParaRPr lang="vi-VN" sz="2800" b="1" dirty="0">
              <a:solidFill>
                <a:srgbClr val="800080"/>
              </a:solidFill>
            </a:endParaRPr>
          </a:p>
        </p:txBody>
      </p:sp>
    </p:spTree>
    <p:extLst>
      <p:ext uri="{BB962C8B-B14F-4D97-AF65-F5344CB8AC3E}">
        <p14:creationId xmlns:p14="http://schemas.microsoft.com/office/powerpoint/2010/main" val="1157487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89DE41E-968D-4AD2-865D-8400067489F2}"/>
              </a:ext>
            </a:extLst>
          </p:cNvPr>
          <p:cNvPicPr>
            <a:picLocks noChangeAspect="1"/>
          </p:cNvPicPr>
          <p:nvPr/>
        </p:nvPicPr>
        <p:blipFill>
          <a:blip r:embed="rId2"/>
          <a:stretch>
            <a:fillRect/>
          </a:stretch>
        </p:blipFill>
        <p:spPr>
          <a:xfrm>
            <a:off x="0" y="0"/>
            <a:ext cx="12192000" cy="4778188"/>
          </a:xfrm>
          <a:prstGeom prst="rect">
            <a:avLst/>
          </a:prstGeom>
        </p:spPr>
      </p:pic>
      <p:pic>
        <p:nvPicPr>
          <p:cNvPr id="7" name="Picture 6">
            <a:extLst>
              <a:ext uri="{FF2B5EF4-FFF2-40B4-BE49-F238E27FC236}">
                <a16:creationId xmlns:a16="http://schemas.microsoft.com/office/drawing/2014/main" xmlns="" id="{862DF1D0-2541-405A-B098-200BDB3997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Lst>
          </a:blip>
          <a:stretch>
            <a:fillRect/>
          </a:stretch>
        </p:blipFill>
        <p:spPr>
          <a:xfrm>
            <a:off x="1546485" y="5090483"/>
            <a:ext cx="9099030" cy="1471681"/>
          </a:xfrm>
          <a:prstGeom prst="rect">
            <a:avLst/>
          </a:prstGeom>
        </p:spPr>
      </p:pic>
    </p:spTree>
    <p:extLst>
      <p:ext uri="{BB962C8B-B14F-4D97-AF65-F5344CB8AC3E}">
        <p14:creationId xmlns:p14="http://schemas.microsoft.com/office/powerpoint/2010/main" val="904707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56847" y="1"/>
            <a:ext cx="7835152" cy="6858000"/>
          </a:xfrm>
          <a:prstGeom prst="rect">
            <a:avLst/>
          </a:prstGeom>
        </p:spPr>
      </p:pic>
      <p:sp>
        <p:nvSpPr>
          <p:cNvPr id="5" name="Arrow: Right 4">
            <a:extLst>
              <a:ext uri="{FF2B5EF4-FFF2-40B4-BE49-F238E27FC236}">
                <a16:creationId xmlns:a16="http://schemas.microsoft.com/office/drawing/2014/main" xmlns="" id="{90B3D2C2-70F0-441A-87D3-5465C4AD20BF}"/>
              </a:ext>
            </a:extLst>
          </p:cNvPr>
          <p:cNvSpPr/>
          <p:nvPr/>
        </p:nvSpPr>
        <p:spPr>
          <a:xfrm>
            <a:off x="0" y="35870"/>
            <a:ext cx="4177553" cy="52891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Which country does this traditional costume </a:t>
            </a:r>
          </a:p>
          <a:p>
            <a:pPr algn="ctr"/>
            <a:r>
              <a:rPr lang="en-US" sz="2800" dirty="0">
                <a:solidFill>
                  <a:schemeClr val="tx1"/>
                </a:solidFill>
              </a:rPr>
              <a:t>belong to?</a:t>
            </a:r>
            <a:endParaRPr lang="vi-VN" sz="2800" dirty="0">
              <a:solidFill>
                <a:schemeClr val="tx1"/>
              </a:solidFill>
            </a:endParaRPr>
          </a:p>
        </p:txBody>
      </p:sp>
      <p:sp>
        <p:nvSpPr>
          <p:cNvPr id="6" name="Rectangle 5">
            <a:extLst>
              <a:ext uri="{FF2B5EF4-FFF2-40B4-BE49-F238E27FC236}">
                <a16:creationId xmlns:a16="http://schemas.microsoft.com/office/drawing/2014/main" xmlns="" id="{B3A86ED5-B1A1-4498-B703-EBE26156FD72}"/>
              </a:ext>
            </a:extLst>
          </p:cNvPr>
          <p:cNvSpPr/>
          <p:nvPr/>
        </p:nvSpPr>
        <p:spPr>
          <a:xfrm>
            <a:off x="681980" y="5067804"/>
            <a:ext cx="2813591" cy="1754326"/>
          </a:xfrm>
          <a:prstGeom prst="rect">
            <a:avLst/>
          </a:prstGeom>
          <a:noFill/>
        </p:spPr>
        <p:txBody>
          <a:bodyPr wrap="none" lIns="91440" tIns="45720" rIns="91440" bIns="45720">
            <a:spAutoFit/>
          </a:bodyPr>
          <a:lstStyle/>
          <a:p>
            <a:pPr algn="ctr"/>
            <a:r>
              <a:rPr lang="en-US" sz="5400" b="1" dirty="0">
                <a:ln w="0"/>
                <a:solidFill>
                  <a:srgbClr val="0033CC"/>
                </a:solidFill>
                <a:effectLst>
                  <a:outerShdw blurRad="38100" dist="19050" dir="2700000" algn="tl" rotWithShape="0">
                    <a:schemeClr val="dk1">
                      <a:alpha val="40000"/>
                    </a:schemeClr>
                  </a:outerShdw>
                </a:effectLst>
              </a:rPr>
              <a:t>Kimono </a:t>
            </a:r>
          </a:p>
          <a:p>
            <a:pPr algn="ctr"/>
            <a:r>
              <a:rPr lang="en-US" sz="5400" b="1" dirty="0">
                <a:ln w="0"/>
                <a:solidFill>
                  <a:srgbClr val="0033CC"/>
                </a:solidFill>
                <a:effectLst>
                  <a:outerShdw blurRad="38100" dist="19050" dir="2700000" algn="tl" rotWithShape="0">
                    <a:schemeClr val="dk1">
                      <a:alpha val="40000"/>
                    </a:schemeClr>
                  </a:outerShdw>
                </a:effectLst>
              </a:rPr>
              <a:t>JAPAN</a:t>
            </a:r>
          </a:p>
        </p:txBody>
      </p:sp>
    </p:spTree>
    <p:extLst>
      <p:ext uri="{BB962C8B-B14F-4D97-AF65-F5344CB8AC3E}">
        <p14:creationId xmlns:p14="http://schemas.microsoft.com/office/powerpoint/2010/main" val="2402561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xmlns="" id="{90B3D2C2-70F0-441A-87D3-5465C4AD20BF}"/>
              </a:ext>
            </a:extLst>
          </p:cNvPr>
          <p:cNvSpPr/>
          <p:nvPr/>
        </p:nvSpPr>
        <p:spPr>
          <a:xfrm>
            <a:off x="0" y="35870"/>
            <a:ext cx="4177553" cy="52891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   Which country    does this</a:t>
            </a:r>
          </a:p>
          <a:p>
            <a:pPr algn="ctr"/>
            <a:r>
              <a:rPr lang="en-US" sz="2800" dirty="0">
                <a:solidFill>
                  <a:schemeClr val="tx1"/>
                </a:solidFill>
              </a:rPr>
              <a:t>  traditional costume </a:t>
            </a:r>
          </a:p>
          <a:p>
            <a:pPr algn="ctr"/>
            <a:r>
              <a:rPr lang="en-US" sz="2800" dirty="0">
                <a:solidFill>
                  <a:schemeClr val="tx1"/>
                </a:solidFill>
              </a:rPr>
              <a:t>belong to? </a:t>
            </a:r>
            <a:endParaRPr lang="vi-VN" sz="2800" dirty="0">
              <a:solidFill>
                <a:schemeClr val="tx1"/>
              </a:solidFill>
            </a:endParaRPr>
          </a:p>
        </p:txBody>
      </p:sp>
      <p:sp>
        <p:nvSpPr>
          <p:cNvPr id="6" name="Rectangle 5">
            <a:extLst>
              <a:ext uri="{FF2B5EF4-FFF2-40B4-BE49-F238E27FC236}">
                <a16:creationId xmlns:a16="http://schemas.microsoft.com/office/drawing/2014/main" xmlns="" id="{B3A86ED5-B1A1-4498-B703-EBE26156FD72}"/>
              </a:ext>
            </a:extLst>
          </p:cNvPr>
          <p:cNvSpPr/>
          <p:nvPr/>
        </p:nvSpPr>
        <p:spPr>
          <a:xfrm>
            <a:off x="9349857" y="2505670"/>
            <a:ext cx="2411237" cy="1754326"/>
          </a:xfrm>
          <a:prstGeom prst="rect">
            <a:avLst/>
          </a:prstGeom>
          <a:noFill/>
        </p:spPr>
        <p:txBody>
          <a:bodyPr wrap="none" lIns="91440" tIns="45720" rIns="91440" bIns="45720">
            <a:spAutoFit/>
          </a:bodyPr>
          <a:lstStyle/>
          <a:p>
            <a:pPr algn="ctr"/>
            <a:r>
              <a:rPr lang="en-US" sz="5400" b="1" dirty="0">
                <a:ln w="0"/>
                <a:solidFill>
                  <a:srgbClr val="0033CC"/>
                </a:solidFill>
                <a:effectLst>
                  <a:outerShdw blurRad="38100" dist="19050" dir="2700000" algn="tl" rotWithShape="0">
                    <a:schemeClr val="dk1">
                      <a:alpha val="40000"/>
                    </a:schemeClr>
                  </a:outerShdw>
                </a:effectLst>
              </a:rPr>
              <a:t>Hanbok</a:t>
            </a:r>
          </a:p>
          <a:p>
            <a:pPr algn="ctr"/>
            <a:r>
              <a:rPr lang="en-US" sz="5400" b="1" dirty="0">
                <a:ln w="0"/>
                <a:solidFill>
                  <a:srgbClr val="0033CC"/>
                </a:solidFill>
                <a:effectLst>
                  <a:outerShdw blurRad="38100" dist="19050" dir="2700000" algn="tl" rotWithShape="0">
                    <a:schemeClr val="dk1">
                      <a:alpha val="40000"/>
                    </a:schemeClr>
                  </a:outerShdw>
                </a:effectLst>
              </a:rPr>
              <a:t>KOREA</a:t>
            </a:r>
          </a:p>
        </p:txBody>
      </p:sp>
      <p:pic>
        <p:nvPicPr>
          <p:cNvPr id="7" name="Picture 6">
            <a:extLst>
              <a:ext uri="{FF2B5EF4-FFF2-40B4-BE49-F238E27FC236}">
                <a16:creationId xmlns:a16="http://schemas.microsoft.com/office/drawing/2014/main" xmlns="" id="{189AE3B2-2158-41E5-B04F-BF43E7091CEF}"/>
              </a:ext>
            </a:extLst>
          </p:cNvPr>
          <p:cNvPicPr>
            <a:picLocks noChangeAspect="1"/>
          </p:cNvPicPr>
          <p:nvPr/>
        </p:nvPicPr>
        <p:blipFill>
          <a:blip r:embed="rId2"/>
          <a:stretch>
            <a:fillRect/>
          </a:stretch>
        </p:blipFill>
        <p:spPr>
          <a:xfrm>
            <a:off x="4303059" y="35870"/>
            <a:ext cx="5002306" cy="6786260"/>
          </a:xfrm>
          <a:prstGeom prst="rect">
            <a:avLst/>
          </a:prstGeom>
        </p:spPr>
      </p:pic>
    </p:spTree>
    <p:extLst>
      <p:ext uri="{BB962C8B-B14F-4D97-AF65-F5344CB8AC3E}">
        <p14:creationId xmlns:p14="http://schemas.microsoft.com/office/powerpoint/2010/main" val="985118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A8559BB-C69B-4374-B739-83B6D885B951}"/>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9F9CFD52-2268-40A7-8180-5C017D7157A6}"/>
              </a:ext>
            </a:extLst>
          </p:cNvPr>
          <p:cNvSpPr/>
          <p:nvPr/>
        </p:nvSpPr>
        <p:spPr>
          <a:xfrm>
            <a:off x="2335237" y="316885"/>
            <a:ext cx="8609428" cy="2123658"/>
          </a:xfrm>
          <a:prstGeom prst="rect">
            <a:avLst/>
          </a:prstGeom>
          <a:noFill/>
        </p:spPr>
        <p:txBody>
          <a:bodyPr wrap="square" lIns="91440" tIns="45720" rIns="91440" bIns="45720">
            <a:spAutoFit/>
            <a:scene3d>
              <a:camera prst="isometricOffAxis1Right"/>
              <a:lightRig rig="threePt" dir="t"/>
            </a:scene3d>
          </a:bodyPr>
          <a:lstStyle/>
          <a:p>
            <a:pPr algn="ctr"/>
            <a:r>
              <a:rPr lang="en-US" sz="6600" b="1" cap="none" spc="0" dirty="0">
                <a:ln w="6600">
                  <a:solidFill>
                    <a:schemeClr val="accent2"/>
                  </a:solidFill>
                  <a:prstDash val="solid"/>
                </a:ln>
                <a:solidFill>
                  <a:srgbClr val="FFC000"/>
                </a:solidFill>
                <a:effectLst>
                  <a:outerShdw dist="38100" dir="2700000" algn="tl" rotWithShape="0">
                    <a:schemeClr val="accent2"/>
                  </a:outerShdw>
                </a:effectLst>
              </a:rPr>
              <a:t>Unit 5: </a:t>
            </a:r>
          </a:p>
          <a:p>
            <a:pPr algn="ctr"/>
            <a:r>
              <a:rPr lang="en-US" sz="6600" b="1" cap="none" spc="0" dirty="0">
                <a:ln w="6600">
                  <a:solidFill>
                    <a:schemeClr val="accent2"/>
                  </a:solidFill>
                  <a:prstDash val="solid"/>
                </a:ln>
                <a:solidFill>
                  <a:srgbClr val="FFC000"/>
                </a:solidFill>
                <a:effectLst>
                  <a:outerShdw dist="38100" dir="2700000" algn="tl" rotWithShape="0">
                    <a:schemeClr val="accent2"/>
                  </a:outerShdw>
                </a:effectLst>
              </a:rPr>
              <a:t>CULTURAL IDENTITY</a:t>
            </a:r>
            <a:endParaRPr lang="vi-VN" sz="6600" b="1" cap="none" spc="0" dirty="0">
              <a:ln w="6600">
                <a:solidFill>
                  <a:schemeClr val="accent2"/>
                </a:solidFill>
                <a:prstDash val="solid"/>
              </a:ln>
              <a:solidFill>
                <a:srgbClr val="FFC000"/>
              </a:solidFill>
              <a:effectLst>
                <a:outerShdw dist="38100" dir="2700000" algn="tl" rotWithShape="0">
                  <a:schemeClr val="accent2"/>
                </a:outerShdw>
              </a:effectLst>
            </a:endParaRPr>
          </a:p>
        </p:txBody>
      </p:sp>
      <p:sp>
        <p:nvSpPr>
          <p:cNvPr id="13" name="Rectangle 12">
            <a:extLst>
              <a:ext uri="{FF2B5EF4-FFF2-40B4-BE49-F238E27FC236}">
                <a16:creationId xmlns:a16="http://schemas.microsoft.com/office/drawing/2014/main" xmlns="" id="{C2CF6CC9-57A5-426C-8239-A9ECF2E5EB86}"/>
              </a:ext>
            </a:extLst>
          </p:cNvPr>
          <p:cNvSpPr/>
          <p:nvPr/>
        </p:nvSpPr>
        <p:spPr>
          <a:xfrm>
            <a:off x="2335237" y="2757428"/>
            <a:ext cx="9537449" cy="4100572"/>
          </a:xfrm>
          <a:prstGeom prst="rect">
            <a:avLst/>
          </a:prstGeom>
          <a:solidFill>
            <a:srgbClr val="66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v"/>
            </a:pPr>
            <a:r>
              <a:rPr lang="en-US" b="1" dirty="0">
                <a:solidFill>
                  <a:schemeClr val="tx1"/>
                </a:solidFill>
              </a:rPr>
              <a:t>Vocabulary:</a:t>
            </a:r>
            <a:r>
              <a:rPr lang="en-US" b="1" dirty="0">
                <a:solidFill>
                  <a:srgbClr val="FF0000"/>
                </a:solidFill>
              </a:rPr>
              <a:t> related to cultural identity</a:t>
            </a:r>
          </a:p>
          <a:p>
            <a:pPr marL="342900" indent="-342900">
              <a:buFont typeface="Wingdings" panose="05000000000000000000" pitchFamily="2" charset="2"/>
              <a:buChar char="v"/>
            </a:pPr>
            <a:r>
              <a:rPr lang="en-US" b="1" dirty="0">
                <a:solidFill>
                  <a:schemeClr val="tx1"/>
                </a:solidFill>
              </a:rPr>
              <a:t>Pronunciation:</a:t>
            </a:r>
            <a:r>
              <a:rPr lang="en-US" b="1" dirty="0">
                <a:solidFill>
                  <a:srgbClr val="FF0000"/>
                </a:solidFill>
              </a:rPr>
              <a:t> Assimilation</a:t>
            </a:r>
          </a:p>
          <a:p>
            <a:pPr marL="342900" indent="-342900">
              <a:buFont typeface="Wingdings" panose="05000000000000000000" pitchFamily="2" charset="2"/>
              <a:buChar char="v"/>
            </a:pPr>
            <a:r>
              <a:rPr lang="en-US" b="1" dirty="0">
                <a:solidFill>
                  <a:schemeClr val="tx1"/>
                </a:solidFill>
              </a:rPr>
              <a:t>Grammar:</a:t>
            </a:r>
          </a:p>
          <a:p>
            <a:r>
              <a:rPr lang="en-US" b="1" dirty="0">
                <a:solidFill>
                  <a:srgbClr val="FF0000"/>
                </a:solidFill>
              </a:rPr>
              <a:t>	- The present perfect vs. the present perfect continuous</a:t>
            </a:r>
          </a:p>
          <a:p>
            <a:r>
              <a:rPr lang="en-US" b="1" dirty="0">
                <a:solidFill>
                  <a:srgbClr val="FF0000"/>
                </a:solidFill>
              </a:rPr>
              <a:t>	- Repeated comparatives</a:t>
            </a:r>
          </a:p>
          <a:p>
            <a:pPr marL="285750" indent="-285750">
              <a:buFont typeface="Wingdings" panose="05000000000000000000" pitchFamily="2" charset="2"/>
              <a:buChar char="v"/>
            </a:pPr>
            <a:r>
              <a:rPr lang="en-US" b="1" dirty="0">
                <a:solidFill>
                  <a:schemeClr val="tx1"/>
                </a:solidFill>
              </a:rPr>
              <a:t>Skills: </a:t>
            </a:r>
          </a:p>
          <a:p>
            <a:r>
              <a:rPr lang="en-US" b="1" dirty="0">
                <a:solidFill>
                  <a:srgbClr val="FF0000"/>
                </a:solidFill>
              </a:rPr>
              <a:t>	- Reading: Cultural identity in today’s modern society</a:t>
            </a:r>
          </a:p>
          <a:p>
            <a:r>
              <a:rPr lang="en-US" b="1" dirty="0">
                <a:solidFill>
                  <a:srgbClr val="FF0000"/>
                </a:solidFill>
              </a:rPr>
              <a:t>	- Speaking: The ways to maintain cultural identity</a:t>
            </a:r>
          </a:p>
          <a:p>
            <a:r>
              <a:rPr lang="en-US" b="1" dirty="0">
                <a:solidFill>
                  <a:srgbClr val="FF0000"/>
                </a:solidFill>
              </a:rPr>
              <a:t>	- Listening: Cultural diversity in an Asian country</a:t>
            </a:r>
          </a:p>
          <a:p>
            <a:r>
              <a:rPr lang="en-US" b="1" dirty="0">
                <a:solidFill>
                  <a:srgbClr val="FF0000"/>
                </a:solidFill>
              </a:rPr>
              <a:t>	- Writing: The most important feature that defines someone’s cultural identity</a:t>
            </a:r>
          </a:p>
          <a:p>
            <a:pPr marL="285750" indent="-285750">
              <a:buFont typeface="Wingdings" panose="05000000000000000000" pitchFamily="2" charset="2"/>
              <a:buChar char="v"/>
            </a:pPr>
            <a:r>
              <a:rPr lang="en-US" b="1" dirty="0">
                <a:solidFill>
                  <a:schemeClr val="tx1"/>
                </a:solidFill>
              </a:rPr>
              <a:t>Communication and Culture:</a:t>
            </a:r>
          </a:p>
          <a:p>
            <a:r>
              <a:rPr lang="en-US" b="1" dirty="0">
                <a:solidFill>
                  <a:srgbClr val="FF0000"/>
                </a:solidFill>
              </a:rPr>
              <a:t>	- Migration and cultural identity</a:t>
            </a:r>
          </a:p>
          <a:p>
            <a:r>
              <a:rPr lang="en-US" b="1" dirty="0">
                <a:solidFill>
                  <a:srgbClr val="FF0000"/>
                </a:solidFill>
              </a:rPr>
              <a:t>	- Festivals of ethnic groups in Viet Nam</a:t>
            </a:r>
            <a:endParaRPr lang="vi-VN" b="1" dirty="0">
              <a:solidFill>
                <a:srgbClr val="FF0000"/>
              </a:solidFill>
            </a:endParaRPr>
          </a:p>
        </p:txBody>
      </p:sp>
    </p:spTree>
    <p:extLst>
      <p:ext uri="{BB962C8B-B14F-4D97-AF65-F5344CB8AC3E}">
        <p14:creationId xmlns:p14="http://schemas.microsoft.com/office/powerpoint/2010/main" val="1305991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xmlns="" id="{90B3D2C2-70F0-441A-87D3-5465C4AD20BF}"/>
              </a:ext>
            </a:extLst>
          </p:cNvPr>
          <p:cNvSpPr/>
          <p:nvPr/>
        </p:nvSpPr>
        <p:spPr>
          <a:xfrm>
            <a:off x="0" y="35870"/>
            <a:ext cx="4177553" cy="528917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Which country does this traditional costume </a:t>
            </a:r>
          </a:p>
          <a:p>
            <a:pPr algn="ctr"/>
            <a:r>
              <a:rPr lang="en-US" sz="2800" dirty="0">
                <a:solidFill>
                  <a:schemeClr val="tx1"/>
                </a:solidFill>
              </a:rPr>
              <a:t>belong to?</a:t>
            </a:r>
            <a:endParaRPr lang="vi-VN" sz="2800" dirty="0">
              <a:solidFill>
                <a:schemeClr val="tx1"/>
              </a:solidFill>
            </a:endParaRPr>
          </a:p>
        </p:txBody>
      </p:sp>
      <p:sp>
        <p:nvSpPr>
          <p:cNvPr id="6" name="Rectangle 5">
            <a:extLst>
              <a:ext uri="{FF2B5EF4-FFF2-40B4-BE49-F238E27FC236}">
                <a16:creationId xmlns:a16="http://schemas.microsoft.com/office/drawing/2014/main" xmlns="" id="{B3A86ED5-B1A1-4498-B703-EBE26156FD72}"/>
              </a:ext>
            </a:extLst>
          </p:cNvPr>
          <p:cNvSpPr/>
          <p:nvPr/>
        </p:nvSpPr>
        <p:spPr>
          <a:xfrm>
            <a:off x="1557413" y="5065263"/>
            <a:ext cx="3238707" cy="1754326"/>
          </a:xfrm>
          <a:prstGeom prst="rect">
            <a:avLst/>
          </a:prstGeom>
          <a:noFill/>
        </p:spPr>
        <p:txBody>
          <a:bodyPr wrap="none" lIns="91440" tIns="45720" rIns="91440" bIns="45720">
            <a:spAutoFit/>
          </a:bodyPr>
          <a:lstStyle/>
          <a:p>
            <a:pPr algn="ctr"/>
            <a:r>
              <a:rPr lang="en-US" sz="5400" b="1" dirty="0">
                <a:ln w="0"/>
                <a:solidFill>
                  <a:srgbClr val="0033CC"/>
                </a:solidFill>
                <a:effectLst>
                  <a:outerShdw blurRad="38100" dist="19050" dir="2700000" algn="tl" rotWithShape="0">
                    <a:schemeClr val="dk1">
                      <a:alpha val="40000"/>
                    </a:schemeClr>
                  </a:outerShdw>
                </a:effectLst>
              </a:rPr>
              <a:t>Ao dai</a:t>
            </a:r>
          </a:p>
          <a:p>
            <a:pPr algn="ctr"/>
            <a:r>
              <a:rPr lang="en-US" sz="5400" b="1" dirty="0">
                <a:ln w="0"/>
                <a:solidFill>
                  <a:srgbClr val="0033CC"/>
                </a:solidFill>
                <a:effectLst>
                  <a:outerShdw blurRad="38100" dist="19050" dir="2700000" algn="tl" rotWithShape="0">
                    <a:schemeClr val="dk1">
                      <a:alpha val="40000"/>
                    </a:schemeClr>
                  </a:outerShdw>
                </a:effectLst>
              </a:rPr>
              <a:t>VIET NAM</a:t>
            </a:r>
          </a:p>
        </p:txBody>
      </p:sp>
      <p:pic>
        <p:nvPicPr>
          <p:cNvPr id="2" name="Picture 1">
            <a:extLst>
              <a:ext uri="{FF2B5EF4-FFF2-40B4-BE49-F238E27FC236}">
                <a16:creationId xmlns:a16="http://schemas.microsoft.com/office/drawing/2014/main" xmlns="" id="{B8D55C2C-7FF9-4650-96CA-C0993F6BC8F0}"/>
              </a:ext>
            </a:extLst>
          </p:cNvPr>
          <p:cNvPicPr>
            <a:picLocks noChangeAspect="1"/>
          </p:cNvPicPr>
          <p:nvPr/>
        </p:nvPicPr>
        <p:blipFill>
          <a:blip r:embed="rId3"/>
          <a:stretch>
            <a:fillRect/>
          </a:stretch>
        </p:blipFill>
        <p:spPr>
          <a:xfrm>
            <a:off x="4796118" y="35870"/>
            <a:ext cx="4572000" cy="6858000"/>
          </a:xfrm>
          <a:prstGeom prst="rect">
            <a:avLst/>
          </a:prstGeom>
        </p:spPr>
      </p:pic>
      <p:sp>
        <p:nvSpPr>
          <p:cNvPr id="4" name="Star: 5 Points 3">
            <a:hlinkClick r:id="rId4" action="ppaction://hlinkpres?slideindex=6&amp;slidetitle=Vocabulary - Collocation"/>
            <a:extLst>
              <a:ext uri="{FF2B5EF4-FFF2-40B4-BE49-F238E27FC236}">
                <a16:creationId xmlns:a16="http://schemas.microsoft.com/office/drawing/2014/main" xmlns="" id="{7BAFA84D-8CF8-4C1F-A31F-63FCFC3EFA1A}"/>
              </a:ext>
            </a:extLst>
          </p:cNvPr>
          <p:cNvSpPr/>
          <p:nvPr/>
        </p:nvSpPr>
        <p:spPr>
          <a:xfrm>
            <a:off x="11510682" y="5934671"/>
            <a:ext cx="466165" cy="959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6</a:t>
            </a:r>
          </a:p>
        </p:txBody>
      </p:sp>
    </p:spTree>
    <p:extLst>
      <p:ext uri="{BB962C8B-B14F-4D97-AF65-F5344CB8AC3E}">
        <p14:creationId xmlns:p14="http://schemas.microsoft.com/office/powerpoint/2010/main" val="1734202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82DAF26-8F86-4B99-BAA5-34B95C333D7D}"/>
              </a:ext>
            </a:extLst>
          </p:cNvPr>
          <p:cNvSpPr txBox="1">
            <a:spLocks noGrp="1"/>
          </p:cNvSpPr>
          <p:nvPr>
            <p:ph type="title"/>
          </p:nvPr>
        </p:nvSpPr>
        <p:spPr>
          <a:xfrm>
            <a:off x="838200" y="517293"/>
            <a:ext cx="10515600" cy="590931"/>
          </a:xfrm>
          <a:prstGeom prst="rect">
            <a:avLst/>
          </a:prstGeom>
          <a:noFill/>
        </p:spPr>
        <p:txBody>
          <a:bodyPr wrap="square" rtlCol="0">
            <a:spAutoFit/>
          </a:bodyPr>
          <a:lstStyle/>
          <a:p>
            <a:r>
              <a:rPr lang="en-US" sz="3600" b="1" dirty="0">
                <a:solidFill>
                  <a:srgbClr val="FF0000"/>
                </a:solidFill>
              </a:rPr>
              <a:t>The predominant religious belief in Vietnam is Buddhism.</a:t>
            </a:r>
            <a:endParaRPr lang="vi-VN" sz="3600" b="1" dirty="0">
              <a:solidFill>
                <a:srgbClr val="FF0000"/>
              </a:solidFill>
            </a:endParaRPr>
          </a:p>
        </p:txBody>
      </p:sp>
      <p:pic>
        <p:nvPicPr>
          <p:cNvPr id="5" name="Picture 4">
            <a:extLst>
              <a:ext uri="{FF2B5EF4-FFF2-40B4-BE49-F238E27FC236}">
                <a16:creationId xmlns:a16="http://schemas.microsoft.com/office/drawing/2014/main" xmlns="" id="{EE327607-CB3B-4161-A673-E6ABC4E9209A}"/>
              </a:ext>
            </a:extLst>
          </p:cNvPr>
          <p:cNvPicPr>
            <a:picLocks noChangeAspect="1"/>
          </p:cNvPicPr>
          <p:nvPr/>
        </p:nvPicPr>
        <p:blipFill>
          <a:blip r:embed="rId3"/>
          <a:stretch>
            <a:fillRect/>
          </a:stretch>
        </p:blipFill>
        <p:spPr>
          <a:xfrm>
            <a:off x="2393577" y="1278321"/>
            <a:ext cx="7620000" cy="5076825"/>
          </a:xfrm>
          <a:prstGeom prst="rect">
            <a:avLst/>
          </a:prstGeom>
        </p:spPr>
      </p:pic>
      <p:sp>
        <p:nvSpPr>
          <p:cNvPr id="6" name="Rectangle 5">
            <a:extLst>
              <a:ext uri="{FF2B5EF4-FFF2-40B4-BE49-F238E27FC236}">
                <a16:creationId xmlns:a16="http://schemas.microsoft.com/office/drawing/2014/main" xmlns="" id="{80B0A391-E89D-49BB-811C-62AED69A9B85}"/>
              </a:ext>
            </a:extLst>
          </p:cNvPr>
          <p:cNvSpPr/>
          <p:nvPr/>
        </p:nvSpPr>
        <p:spPr>
          <a:xfrm>
            <a:off x="12012706" y="0"/>
            <a:ext cx="179294"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xmlns="" id="{60B1FFB6-BA79-458C-97C2-83517AD92575}"/>
              </a:ext>
            </a:extLst>
          </p:cNvPr>
          <p:cNvSpPr/>
          <p:nvPr/>
        </p:nvSpPr>
        <p:spPr>
          <a:xfrm>
            <a:off x="0" y="0"/>
            <a:ext cx="12030635" cy="233082"/>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xmlns="" id="{B1AA674A-4F2F-4C2C-B6C4-82955A168B0E}"/>
              </a:ext>
            </a:extLst>
          </p:cNvPr>
          <p:cNvSpPr/>
          <p:nvPr/>
        </p:nvSpPr>
        <p:spPr>
          <a:xfrm>
            <a:off x="0" y="90487"/>
            <a:ext cx="179294" cy="6767513"/>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xmlns="" id="{831A0D83-A20B-4E9C-A9A3-5C04D781BB3A}"/>
              </a:ext>
            </a:extLst>
          </p:cNvPr>
          <p:cNvSpPr/>
          <p:nvPr/>
        </p:nvSpPr>
        <p:spPr>
          <a:xfrm>
            <a:off x="26897" y="6624911"/>
            <a:ext cx="12030635" cy="233082"/>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eart 1">
            <a:hlinkClick r:id="rId5" action="ppaction://hlinkpres?slideindex=7&amp;slidetitle=Vocabulary - Collocation"/>
            <a:extLst>
              <a:ext uri="{FF2B5EF4-FFF2-40B4-BE49-F238E27FC236}">
                <a16:creationId xmlns:a16="http://schemas.microsoft.com/office/drawing/2014/main" xmlns="" id="{1B9E7EDF-2E1D-445E-826C-ABDDB43AC460}"/>
              </a:ext>
            </a:extLst>
          </p:cNvPr>
          <p:cNvSpPr/>
          <p:nvPr/>
        </p:nvSpPr>
        <p:spPr>
          <a:xfrm>
            <a:off x="11353800" y="6096000"/>
            <a:ext cx="658906" cy="39444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a:t>
            </a:r>
            <a:endParaRPr lang="vi-VN" b="1" dirty="0">
              <a:solidFill>
                <a:schemeClr val="tx1"/>
              </a:solidFill>
            </a:endParaRPr>
          </a:p>
        </p:txBody>
      </p:sp>
    </p:spTree>
    <p:extLst>
      <p:ext uri="{BB962C8B-B14F-4D97-AF65-F5344CB8AC3E}">
        <p14:creationId xmlns:p14="http://schemas.microsoft.com/office/powerpoint/2010/main" val="1703925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AAB0CC-B6A4-4904-BC73-E26F59D09A23}"/>
              </a:ext>
            </a:extLst>
          </p:cNvPr>
          <p:cNvSpPr/>
          <p:nvPr/>
        </p:nvSpPr>
        <p:spPr>
          <a:xfrm>
            <a:off x="314792" y="219055"/>
            <a:ext cx="11707318" cy="6524863"/>
          </a:xfrm>
          <a:prstGeom prst="rect">
            <a:avLst/>
          </a:prstGeom>
        </p:spPr>
        <p:txBody>
          <a:bodyPr wrap="square">
            <a:spAutoFit/>
          </a:bodyPr>
          <a:lstStyle/>
          <a:p>
            <a:r>
              <a:rPr lang="en-US" sz="1900" b="1" i="1" dirty="0" err="1">
                <a:solidFill>
                  <a:srgbClr val="FF0000"/>
                </a:solidFill>
              </a:rPr>
              <a:t>Mr</a:t>
            </a:r>
            <a:r>
              <a:rPr lang="en-US" sz="1900" b="1" i="1" dirty="0">
                <a:solidFill>
                  <a:srgbClr val="FF0000"/>
                </a:solidFill>
              </a:rPr>
              <a:t> Brown:</a:t>
            </a:r>
            <a:r>
              <a:rPr lang="en-US" sz="1900" i="1" dirty="0"/>
              <a:t> </a:t>
            </a:r>
            <a:r>
              <a:rPr lang="en-US" sz="1900" dirty="0"/>
              <a:t>Hello everybody. Hope you're all working on your essay on cultural identity. Do you have any questions?</a:t>
            </a:r>
          </a:p>
          <a:p>
            <a:r>
              <a:rPr lang="en-US" sz="1900" b="1" i="1" dirty="0">
                <a:solidFill>
                  <a:srgbClr val="0033CC"/>
                </a:solidFill>
              </a:rPr>
              <a:t>Van:</a:t>
            </a:r>
            <a:r>
              <a:rPr lang="en-US" sz="1900" dirty="0">
                <a:solidFill>
                  <a:srgbClr val="FF0000"/>
                </a:solidFill>
              </a:rPr>
              <a:t> </a:t>
            </a:r>
            <a:r>
              <a:rPr lang="en-US" sz="1900" dirty="0"/>
              <a:t>Yes. I'm not quite sure about how people express their cultural identity.</a:t>
            </a:r>
          </a:p>
          <a:p>
            <a:r>
              <a:rPr lang="en-US" sz="1900" b="1" i="1" dirty="0" err="1">
                <a:solidFill>
                  <a:srgbClr val="FF0000"/>
                </a:solidFill>
              </a:rPr>
              <a:t>Mr</a:t>
            </a:r>
            <a:r>
              <a:rPr lang="en-US" sz="1900" b="1" i="1" dirty="0">
                <a:solidFill>
                  <a:srgbClr val="FF0000"/>
                </a:solidFill>
              </a:rPr>
              <a:t> Brown:</a:t>
            </a:r>
            <a:r>
              <a:rPr lang="en-US" sz="1900" i="1" dirty="0">
                <a:solidFill>
                  <a:srgbClr val="FF0000"/>
                </a:solidFill>
              </a:rPr>
              <a:t> </a:t>
            </a:r>
            <a:r>
              <a:rPr lang="en-US" sz="1900" dirty="0"/>
              <a:t>That's an interesting question. Can anyone give some examples?</a:t>
            </a:r>
          </a:p>
          <a:p>
            <a:r>
              <a:rPr lang="en-US" sz="1900" b="1" i="1" dirty="0">
                <a:solidFill>
                  <a:srgbClr val="FFC000"/>
                </a:solidFill>
              </a:rPr>
              <a:t>Lam:</a:t>
            </a:r>
            <a:r>
              <a:rPr lang="en-US" sz="1900" dirty="0"/>
              <a:t> I think people can do that through the language they speak, the food they eat and ... certain styles of clothing. For example, some people still wear their traditional costumes so they can preserve their national identity.</a:t>
            </a:r>
          </a:p>
          <a:p>
            <a:r>
              <a:rPr lang="en-US" sz="1900" b="1" i="1" dirty="0" err="1">
                <a:solidFill>
                  <a:srgbClr val="FF0000"/>
                </a:solidFill>
              </a:rPr>
              <a:t>Mr</a:t>
            </a:r>
            <a:r>
              <a:rPr lang="en-US" sz="1900" b="1" i="1" dirty="0">
                <a:solidFill>
                  <a:srgbClr val="FF0000"/>
                </a:solidFill>
              </a:rPr>
              <a:t> Brown: </a:t>
            </a:r>
            <a:r>
              <a:rPr lang="en-US" sz="1900" dirty="0"/>
              <a:t>That's right. It can also be expressed by beliefs and cultural practices.</a:t>
            </a:r>
            <a:endParaRPr lang="en-US" sz="1900" i="1" dirty="0"/>
          </a:p>
          <a:p>
            <a:r>
              <a:rPr lang="en-US" sz="1900" b="1" i="1" dirty="0">
                <a:solidFill>
                  <a:srgbClr val="660066"/>
                </a:solidFill>
              </a:rPr>
              <a:t>Yumi:</a:t>
            </a:r>
            <a:r>
              <a:rPr lang="en-US" sz="1900" b="1" dirty="0">
                <a:solidFill>
                  <a:srgbClr val="660066"/>
                </a:solidFill>
              </a:rPr>
              <a:t> </a:t>
            </a:r>
            <a:r>
              <a:rPr lang="en-US" sz="1900" dirty="0"/>
              <a:t>Do you mean people's religious beliefs, music activities and festivals?</a:t>
            </a:r>
          </a:p>
          <a:p>
            <a:r>
              <a:rPr lang="en-US" sz="1900" b="1" i="1" dirty="0" err="1">
                <a:solidFill>
                  <a:srgbClr val="FF0000"/>
                </a:solidFill>
              </a:rPr>
              <a:t>Mr</a:t>
            </a:r>
            <a:r>
              <a:rPr lang="en-US" sz="1900" b="1" i="1" dirty="0">
                <a:solidFill>
                  <a:srgbClr val="FF0000"/>
                </a:solidFill>
              </a:rPr>
              <a:t> Brown:</a:t>
            </a:r>
            <a:r>
              <a:rPr lang="en-US" sz="1900" b="1" dirty="0">
                <a:solidFill>
                  <a:srgbClr val="FF0000"/>
                </a:solidFill>
              </a:rPr>
              <a:t> </a:t>
            </a:r>
            <a:r>
              <a:rPr lang="en-US" sz="1900" dirty="0"/>
              <a:t>Correct. Any other questions?</a:t>
            </a:r>
          </a:p>
          <a:p>
            <a:r>
              <a:rPr lang="en-US" sz="1900" b="1" i="1" dirty="0">
                <a:solidFill>
                  <a:srgbClr val="FFC000"/>
                </a:solidFill>
              </a:rPr>
              <a:t>Lam:</a:t>
            </a:r>
            <a:r>
              <a:rPr lang="en-US" sz="1900" dirty="0"/>
              <a:t> I wonder... why people need to protect their cultural identity.</a:t>
            </a:r>
          </a:p>
          <a:p>
            <a:r>
              <a:rPr lang="en-US" sz="1900" b="1" i="1" dirty="0">
                <a:solidFill>
                  <a:srgbClr val="7030A0"/>
                </a:solidFill>
              </a:rPr>
              <a:t>Yumi:</a:t>
            </a:r>
            <a:r>
              <a:rPr lang="en-US" sz="1900" b="1" dirty="0">
                <a:solidFill>
                  <a:srgbClr val="7030A0"/>
                </a:solidFill>
              </a:rPr>
              <a:t> </a:t>
            </a:r>
            <a:r>
              <a:rPr lang="en-US" sz="1900" dirty="0"/>
              <a:t>You live here, in your motherland, so you can't see why this is important. But for me, a Japanese living in Viet Nam, it's essential to understand my family history and traditions.</a:t>
            </a:r>
          </a:p>
          <a:p>
            <a:r>
              <a:rPr lang="en-US" sz="1900" b="1" i="1" dirty="0">
                <a:solidFill>
                  <a:srgbClr val="0033CC"/>
                </a:solidFill>
              </a:rPr>
              <a:t>Van:</a:t>
            </a:r>
            <a:r>
              <a:rPr lang="en-US" sz="1900" dirty="0"/>
              <a:t> Interesting. Are your parents both Japanese, Yumi?</a:t>
            </a:r>
          </a:p>
          <a:p>
            <a:r>
              <a:rPr lang="en-US" sz="1900" b="1" i="1" dirty="0">
                <a:solidFill>
                  <a:srgbClr val="7030A0"/>
                </a:solidFill>
              </a:rPr>
              <a:t>Yumi:</a:t>
            </a:r>
            <a:r>
              <a:rPr lang="en-US" sz="1900" b="1" dirty="0">
                <a:solidFill>
                  <a:srgbClr val="7030A0"/>
                </a:solidFill>
              </a:rPr>
              <a:t> </a:t>
            </a:r>
            <a:r>
              <a:rPr lang="en-US" sz="1900" dirty="0"/>
              <a:t>Yes, but they've been living here for twenty years, and they're afraid that my sister and I are becoming less and less familiar with our traditions.</a:t>
            </a:r>
          </a:p>
          <a:p>
            <a:r>
              <a:rPr lang="en-US" sz="1900" b="1" i="1" dirty="0">
                <a:solidFill>
                  <a:srgbClr val="FFC000"/>
                </a:solidFill>
              </a:rPr>
              <a:t>Lam:</a:t>
            </a:r>
            <a:r>
              <a:rPr lang="en-US" sz="1900" dirty="0">
                <a:solidFill>
                  <a:srgbClr val="FFC000"/>
                </a:solidFill>
              </a:rPr>
              <a:t> </a:t>
            </a:r>
            <a:r>
              <a:rPr lang="en-US" sz="1900" dirty="0"/>
              <a:t>So how do you maintain your culture?</a:t>
            </a:r>
          </a:p>
          <a:p>
            <a:r>
              <a:rPr lang="en-US" sz="1900" b="1" i="1" dirty="0">
                <a:solidFill>
                  <a:srgbClr val="7030A0"/>
                </a:solidFill>
              </a:rPr>
              <a:t>Yumi:</a:t>
            </a:r>
            <a:r>
              <a:rPr lang="en-US" sz="1900" dirty="0"/>
              <a:t> Well, we wear kimonos on special occasions and celebrate Japanese festivals such as the cherry blossom festival. We also eat sushi, sashimi and </a:t>
            </a:r>
            <a:r>
              <a:rPr lang="en-US" sz="1900" dirty="0" err="1"/>
              <a:t>udon</a:t>
            </a:r>
            <a:r>
              <a:rPr lang="en-US" sz="1900" dirty="0"/>
              <a:t> noodles. At home we speak Japanese only.</a:t>
            </a:r>
          </a:p>
          <a:p>
            <a:r>
              <a:rPr lang="en-US" sz="1900" b="1" i="1" dirty="0">
                <a:solidFill>
                  <a:srgbClr val="0033CC"/>
                </a:solidFill>
              </a:rPr>
              <a:t>Van:</a:t>
            </a:r>
            <a:r>
              <a:rPr lang="en-US" sz="1900" i="1" dirty="0"/>
              <a:t> </a:t>
            </a:r>
            <a:r>
              <a:rPr lang="en-US" sz="1900" dirty="0"/>
              <a:t>Do you often go back home?</a:t>
            </a:r>
          </a:p>
          <a:p>
            <a:r>
              <a:rPr lang="en-US" sz="1900" b="1" i="1" dirty="0">
                <a:solidFill>
                  <a:srgbClr val="7030A0"/>
                </a:solidFill>
              </a:rPr>
              <a:t>Yumi:</a:t>
            </a:r>
            <a:r>
              <a:rPr lang="en-US" sz="1900" b="1" dirty="0">
                <a:solidFill>
                  <a:srgbClr val="7030A0"/>
                </a:solidFill>
              </a:rPr>
              <a:t> </a:t>
            </a:r>
            <a:r>
              <a:rPr lang="en-US" sz="1900" dirty="0"/>
              <a:t>I've been to Kyoto four or five times to visit my grandparents. But to tell you the truth, I don't know whether Viet Nam or Japan is really my home. My parents are from Japan, but I was born and grew up here.</a:t>
            </a:r>
          </a:p>
          <a:p>
            <a:r>
              <a:rPr lang="en-US" sz="1900" b="1" i="1" dirty="0" err="1">
                <a:solidFill>
                  <a:srgbClr val="FF0000"/>
                </a:solidFill>
              </a:rPr>
              <a:t>Mr</a:t>
            </a:r>
            <a:r>
              <a:rPr lang="en-US" sz="1900" b="1" i="1" dirty="0">
                <a:solidFill>
                  <a:srgbClr val="FF0000"/>
                </a:solidFill>
              </a:rPr>
              <a:t> Brown: </a:t>
            </a:r>
            <a:r>
              <a:rPr lang="en-US" sz="1900" dirty="0"/>
              <a:t>I'd be interested to read about your experiences in Viet Nam in your essay, Yumi. OK, just to remind you that the essays are due next Wednesday and late submissions won't be accepted.</a:t>
            </a:r>
          </a:p>
        </p:txBody>
      </p:sp>
      <p:cxnSp>
        <p:nvCxnSpPr>
          <p:cNvPr id="8" name="Straight Connector 7">
            <a:extLst>
              <a:ext uri="{FF2B5EF4-FFF2-40B4-BE49-F238E27FC236}">
                <a16:creationId xmlns:a16="http://schemas.microsoft.com/office/drawing/2014/main" xmlns="" id="{035C3A25-6C42-4C0C-80D1-24C3CD196A80}"/>
              </a:ext>
            </a:extLst>
          </p:cNvPr>
          <p:cNvCxnSpPr>
            <a:cxnSpLocks/>
          </p:cNvCxnSpPr>
          <p:nvPr/>
        </p:nvCxnSpPr>
        <p:spPr>
          <a:xfrm>
            <a:off x="314792" y="161807"/>
            <a:ext cx="11868229"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8A90AC-2DCA-4352-9D61-C8C71EC8AE5E}"/>
              </a:ext>
            </a:extLst>
          </p:cNvPr>
          <p:cNvCxnSpPr>
            <a:cxnSpLocks/>
          </p:cNvCxnSpPr>
          <p:nvPr/>
        </p:nvCxnSpPr>
        <p:spPr>
          <a:xfrm>
            <a:off x="314793" y="6796369"/>
            <a:ext cx="1187720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2EB61CA-B836-4E42-B898-FF27D2E738A1}"/>
              </a:ext>
            </a:extLst>
          </p:cNvPr>
          <p:cNvCxnSpPr/>
          <p:nvPr/>
        </p:nvCxnSpPr>
        <p:spPr>
          <a:xfrm>
            <a:off x="314793" y="2689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6026-286E-415A-961C-F5459C304092}"/>
              </a:ext>
            </a:extLst>
          </p:cNvPr>
          <p:cNvCxnSpPr>
            <a:cxnSpLocks/>
          </p:cNvCxnSpPr>
          <p:nvPr/>
        </p:nvCxnSpPr>
        <p:spPr>
          <a:xfrm flipH="1">
            <a:off x="12003138" y="14990"/>
            <a:ext cx="3983" cy="684301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E7180A63-2E8B-4A2D-B140-8A21396C7D86}"/>
              </a:ext>
            </a:extLst>
          </p:cNvPr>
          <p:cNvCxnSpPr/>
          <p:nvPr/>
        </p:nvCxnSpPr>
        <p:spPr>
          <a:xfrm>
            <a:off x="7280608" y="532495"/>
            <a:ext cx="1617785"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274E681-3E83-40B3-9127-687B2FF51FB1}"/>
              </a:ext>
            </a:extLst>
          </p:cNvPr>
          <p:cNvCxnSpPr>
            <a:cxnSpLocks/>
          </p:cNvCxnSpPr>
          <p:nvPr/>
        </p:nvCxnSpPr>
        <p:spPr>
          <a:xfrm>
            <a:off x="4895557" y="826497"/>
            <a:ext cx="3052689"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E20EAFF-0FF0-4A02-975C-548DFF288BA6}"/>
              </a:ext>
            </a:extLst>
          </p:cNvPr>
          <p:cNvCxnSpPr>
            <a:cxnSpLocks/>
          </p:cNvCxnSpPr>
          <p:nvPr/>
        </p:nvCxnSpPr>
        <p:spPr>
          <a:xfrm>
            <a:off x="7774323" y="1692661"/>
            <a:ext cx="3052689"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4476525-A42E-439E-97F1-A87565AA941E}"/>
              </a:ext>
            </a:extLst>
          </p:cNvPr>
          <p:cNvCxnSpPr>
            <a:cxnSpLocks/>
          </p:cNvCxnSpPr>
          <p:nvPr/>
        </p:nvCxnSpPr>
        <p:spPr>
          <a:xfrm>
            <a:off x="3891140" y="2856090"/>
            <a:ext cx="3052689" cy="0"/>
          </a:xfrm>
          <a:prstGeom prst="line">
            <a:avLst/>
          </a:prstGeom>
          <a:ln w="254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131D3C97-752E-4583-9688-049C2033B687}"/>
              </a:ext>
            </a:extLst>
          </p:cNvPr>
          <p:cNvCxnSpPr>
            <a:cxnSpLocks/>
          </p:cNvCxnSpPr>
          <p:nvPr/>
        </p:nvCxnSpPr>
        <p:spPr>
          <a:xfrm>
            <a:off x="3320898" y="1712344"/>
            <a:ext cx="31792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C87F8A10-C504-45F2-B89D-0E37F2948739}"/>
              </a:ext>
            </a:extLst>
          </p:cNvPr>
          <p:cNvCxnSpPr>
            <a:cxnSpLocks/>
          </p:cNvCxnSpPr>
          <p:nvPr/>
        </p:nvCxnSpPr>
        <p:spPr>
          <a:xfrm>
            <a:off x="6631744" y="1990431"/>
            <a:ext cx="1507587" cy="0"/>
          </a:xfrm>
          <a:prstGeom prst="line">
            <a:avLst/>
          </a:prstGeom>
          <a:ln w="25400">
            <a:solidFill>
              <a:srgbClr val="80008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5ED35AE-E521-4CF4-8AE4-07065F1243FC}"/>
              </a:ext>
            </a:extLst>
          </p:cNvPr>
          <p:cNvCxnSpPr>
            <a:cxnSpLocks/>
          </p:cNvCxnSpPr>
          <p:nvPr/>
        </p:nvCxnSpPr>
        <p:spPr>
          <a:xfrm>
            <a:off x="3229130" y="2282585"/>
            <a:ext cx="150758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066AB72-2E37-4288-A5CA-688B8D442AEE}"/>
              </a:ext>
            </a:extLst>
          </p:cNvPr>
          <p:cNvCxnSpPr/>
          <p:nvPr/>
        </p:nvCxnSpPr>
        <p:spPr>
          <a:xfrm>
            <a:off x="1736782" y="4011137"/>
            <a:ext cx="4121834" cy="0"/>
          </a:xfrm>
          <a:prstGeom prst="line">
            <a:avLst/>
          </a:prstGeom>
          <a:ln w="44450">
            <a:solidFill>
              <a:srgbClr val="FF0066"/>
            </a:solidFill>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5FEA368-7780-43B2-A76D-1E421F266647}"/>
              </a:ext>
            </a:extLst>
          </p:cNvPr>
          <p:cNvCxnSpPr>
            <a:cxnSpLocks/>
          </p:cNvCxnSpPr>
          <p:nvPr/>
        </p:nvCxnSpPr>
        <p:spPr>
          <a:xfrm>
            <a:off x="863663" y="5763564"/>
            <a:ext cx="6185096" cy="0"/>
          </a:xfrm>
          <a:prstGeom prst="line">
            <a:avLst/>
          </a:prstGeom>
          <a:ln w="44450">
            <a:solidFill>
              <a:srgbClr val="FF0066"/>
            </a:solidFill>
            <a:prstDash val="lgDash"/>
          </a:ln>
        </p:spPr>
        <p:style>
          <a:lnRef idx="1">
            <a:schemeClr val="accent1"/>
          </a:lnRef>
          <a:fillRef idx="0">
            <a:schemeClr val="accent1"/>
          </a:fillRef>
          <a:effectRef idx="0">
            <a:schemeClr val="accent1"/>
          </a:effectRef>
          <a:fontRef idx="minor">
            <a:schemeClr val="tx1"/>
          </a:fontRef>
        </p:style>
      </p:cxnSp>
      <p:sp>
        <p:nvSpPr>
          <p:cNvPr id="25" name="Sun 24">
            <a:hlinkClick r:id="rId3" action="ppaction://hlinkpres?slideindex=10&amp;slidetitle=PowerPoint Presentation"/>
            <a:extLst>
              <a:ext uri="{FF2B5EF4-FFF2-40B4-BE49-F238E27FC236}">
                <a16:creationId xmlns:a16="http://schemas.microsoft.com/office/drawing/2014/main" xmlns="" id="{384D1A75-A64F-4D2E-A413-C23009AA5A36}"/>
              </a:ext>
            </a:extLst>
          </p:cNvPr>
          <p:cNvSpPr/>
          <p:nvPr/>
        </p:nvSpPr>
        <p:spPr>
          <a:xfrm>
            <a:off x="11506483" y="6354996"/>
            <a:ext cx="402385" cy="314793"/>
          </a:xfrm>
          <a:prstGeom prst="sun">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85349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F6DAB-E49B-43E6-993C-C389752D34E7}"/>
              </a:ext>
            </a:extLst>
          </p:cNvPr>
          <p:cNvSpPr>
            <a:spLocks noGrp="1"/>
          </p:cNvSpPr>
          <p:nvPr>
            <p:ph type="title"/>
          </p:nvPr>
        </p:nvSpPr>
        <p:spPr/>
        <p:txBody>
          <a:bodyPr>
            <a:normAutofit fontScale="90000"/>
          </a:bodyPr>
          <a:lstStyle/>
          <a:p>
            <a:r>
              <a:rPr lang="vi-VN" b="1" dirty="0"/>
              <a:t>TRADITIONAL FESTIVALS IN VIETNAM</a:t>
            </a:r>
            <a:br>
              <a:rPr lang="vi-VN" b="1" dirty="0"/>
            </a:br>
            <a:endParaRPr lang="vi-VN" dirty="0"/>
          </a:p>
        </p:txBody>
      </p:sp>
      <p:sp>
        <p:nvSpPr>
          <p:cNvPr id="4" name="Rectangle 3">
            <a:extLst>
              <a:ext uri="{FF2B5EF4-FFF2-40B4-BE49-F238E27FC236}">
                <a16:creationId xmlns:a16="http://schemas.microsoft.com/office/drawing/2014/main" xmlns="" id="{5E5E2518-4720-4946-A0DF-055ED4FD9DDD}"/>
              </a:ext>
            </a:extLst>
          </p:cNvPr>
          <p:cNvSpPr/>
          <p:nvPr/>
        </p:nvSpPr>
        <p:spPr>
          <a:xfrm>
            <a:off x="3413415" y="1160452"/>
            <a:ext cx="4906126" cy="523220"/>
          </a:xfrm>
          <a:prstGeom prst="rect">
            <a:avLst/>
          </a:prstGeom>
        </p:spPr>
        <p:txBody>
          <a:bodyPr wrap="square">
            <a:spAutoFit/>
          </a:bodyPr>
          <a:lstStyle/>
          <a:p>
            <a:pPr marL="342900" indent="-342900">
              <a:buAutoNum type="arabicPeriod"/>
            </a:pPr>
            <a:r>
              <a:rPr lang="pt-BR" sz="2800" b="1" dirty="0">
                <a:solidFill>
                  <a:srgbClr val="14AFF1"/>
                </a:solidFill>
                <a:latin typeface="roboto"/>
              </a:rPr>
              <a:t>Bai Dinh Pagoda</a:t>
            </a:r>
            <a:r>
              <a:rPr lang="vi-VN" sz="2800" b="1" dirty="0">
                <a:solidFill>
                  <a:srgbClr val="14AFF1"/>
                </a:solidFill>
                <a:latin typeface="roboto"/>
              </a:rPr>
              <a:t> </a:t>
            </a:r>
            <a:r>
              <a:rPr lang="pt-BR" sz="2800" b="1" dirty="0">
                <a:solidFill>
                  <a:srgbClr val="14AFF1"/>
                </a:solidFill>
                <a:latin typeface="roboto"/>
              </a:rPr>
              <a:t>Festival</a:t>
            </a:r>
            <a:endParaRPr lang="pt-BR" sz="2800" b="1" i="0" dirty="0">
              <a:solidFill>
                <a:srgbClr val="14AFF1"/>
              </a:solidFill>
              <a:effectLst/>
              <a:latin typeface="roboto"/>
            </a:endParaRPr>
          </a:p>
        </p:txBody>
      </p:sp>
      <p:pic>
        <p:nvPicPr>
          <p:cNvPr id="1026" name="Picture 2" descr="http://vied.vn/imgs/eng/2016/09/holidays/image013.jpg">
            <a:extLst>
              <a:ext uri="{FF2B5EF4-FFF2-40B4-BE49-F238E27FC236}">
                <a16:creationId xmlns:a16="http://schemas.microsoft.com/office/drawing/2014/main" xmlns="" id="{349FCCAD-0A2C-4CB1-B80A-E58792EB7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233" y="1683672"/>
            <a:ext cx="9698636" cy="480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52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62A4E-4A90-475D-B273-696ED0C2BD2B}"/>
              </a:ext>
            </a:extLst>
          </p:cNvPr>
          <p:cNvSpPr>
            <a:spLocks noGrp="1"/>
          </p:cNvSpPr>
          <p:nvPr>
            <p:ph type="title"/>
          </p:nvPr>
        </p:nvSpPr>
        <p:spPr/>
        <p:txBody>
          <a:bodyPr>
            <a:normAutofit fontScale="90000"/>
          </a:bodyPr>
          <a:lstStyle/>
          <a:p>
            <a:r>
              <a:rPr lang="vi-VN" b="1" dirty="0"/>
              <a:t>TRADITIONAL FESTIVALS IN VIETNAM</a:t>
            </a:r>
            <a:br>
              <a:rPr lang="vi-VN" b="1" dirty="0"/>
            </a:br>
            <a:endParaRPr lang="vi-VN" dirty="0"/>
          </a:p>
        </p:txBody>
      </p:sp>
      <p:sp>
        <p:nvSpPr>
          <p:cNvPr id="4" name="Rectangle 3">
            <a:extLst>
              <a:ext uri="{FF2B5EF4-FFF2-40B4-BE49-F238E27FC236}">
                <a16:creationId xmlns:a16="http://schemas.microsoft.com/office/drawing/2014/main" xmlns="" id="{86D533F7-1DF4-43F9-8136-47FAF585E11F}"/>
              </a:ext>
            </a:extLst>
          </p:cNvPr>
          <p:cNvSpPr/>
          <p:nvPr/>
        </p:nvSpPr>
        <p:spPr>
          <a:xfrm>
            <a:off x="2913867" y="1027906"/>
            <a:ext cx="3926075" cy="461665"/>
          </a:xfrm>
          <a:prstGeom prst="rect">
            <a:avLst/>
          </a:prstGeom>
        </p:spPr>
        <p:txBody>
          <a:bodyPr wrap="none">
            <a:spAutoFit/>
          </a:bodyPr>
          <a:lstStyle/>
          <a:p>
            <a:r>
              <a:rPr lang="vi-VN" sz="2400" b="1" dirty="0">
                <a:solidFill>
                  <a:srgbClr val="14AFF1"/>
                </a:solidFill>
                <a:latin typeface="roboto"/>
              </a:rPr>
              <a:t>2. Huong Pagoda Festival</a:t>
            </a:r>
            <a:endParaRPr lang="vi-VN" sz="2400" b="1" i="0" dirty="0">
              <a:solidFill>
                <a:srgbClr val="14AFF1"/>
              </a:solidFill>
              <a:effectLst/>
              <a:latin typeface="roboto"/>
            </a:endParaRPr>
          </a:p>
        </p:txBody>
      </p:sp>
      <p:pic>
        <p:nvPicPr>
          <p:cNvPr id="2050" name="Picture 2" descr="http://vied.vn/imgs/eng/2016/09/holidays/image014.jpg">
            <a:extLst>
              <a:ext uri="{FF2B5EF4-FFF2-40B4-BE49-F238E27FC236}">
                <a16:creationId xmlns:a16="http://schemas.microsoft.com/office/drawing/2014/main" xmlns="" id="{2D615893-1184-4AA2-BAEB-B83EEA6EF3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283" y="1690688"/>
            <a:ext cx="9908498" cy="505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4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62A4E-4A90-475D-B273-696ED0C2BD2B}"/>
              </a:ext>
            </a:extLst>
          </p:cNvPr>
          <p:cNvSpPr>
            <a:spLocks noGrp="1"/>
          </p:cNvSpPr>
          <p:nvPr>
            <p:ph type="title"/>
          </p:nvPr>
        </p:nvSpPr>
        <p:spPr/>
        <p:txBody>
          <a:bodyPr>
            <a:normAutofit fontScale="90000"/>
          </a:bodyPr>
          <a:lstStyle/>
          <a:p>
            <a:r>
              <a:rPr lang="vi-VN" b="1" dirty="0"/>
              <a:t>TRADITIONAL FESTIVALS IN VIETNAM</a:t>
            </a:r>
            <a:br>
              <a:rPr lang="vi-VN" b="1" dirty="0"/>
            </a:br>
            <a:endParaRPr lang="vi-VN" dirty="0"/>
          </a:p>
        </p:txBody>
      </p:sp>
      <p:sp>
        <p:nvSpPr>
          <p:cNvPr id="4" name="Rectangle 3">
            <a:extLst>
              <a:ext uri="{FF2B5EF4-FFF2-40B4-BE49-F238E27FC236}">
                <a16:creationId xmlns:a16="http://schemas.microsoft.com/office/drawing/2014/main" xmlns="" id="{86D533F7-1DF4-43F9-8136-47FAF585E11F}"/>
              </a:ext>
            </a:extLst>
          </p:cNvPr>
          <p:cNvSpPr/>
          <p:nvPr/>
        </p:nvSpPr>
        <p:spPr>
          <a:xfrm>
            <a:off x="2913867" y="1027906"/>
            <a:ext cx="4540025" cy="523220"/>
          </a:xfrm>
          <a:prstGeom prst="rect">
            <a:avLst/>
          </a:prstGeom>
        </p:spPr>
        <p:txBody>
          <a:bodyPr wrap="none">
            <a:spAutoFit/>
          </a:bodyPr>
          <a:lstStyle/>
          <a:p>
            <a:r>
              <a:rPr lang="vi-VN" sz="2800" b="1" dirty="0"/>
              <a:t>3. Co Loa Citadel Festival</a:t>
            </a:r>
          </a:p>
        </p:txBody>
      </p:sp>
      <p:pic>
        <p:nvPicPr>
          <p:cNvPr id="3074" name="Picture 2" descr="http://vied.vn/imgs/eng/2016/09/holidays/image016.jpg">
            <a:extLst>
              <a:ext uri="{FF2B5EF4-FFF2-40B4-BE49-F238E27FC236}">
                <a16:creationId xmlns:a16="http://schemas.microsoft.com/office/drawing/2014/main" xmlns="" id="{3F92317E-7871-4D37-B169-CE8F298AD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9759846" cy="480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612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62A4E-4A90-475D-B273-696ED0C2BD2B}"/>
              </a:ext>
            </a:extLst>
          </p:cNvPr>
          <p:cNvSpPr>
            <a:spLocks noGrp="1"/>
          </p:cNvSpPr>
          <p:nvPr>
            <p:ph type="title"/>
          </p:nvPr>
        </p:nvSpPr>
        <p:spPr/>
        <p:txBody>
          <a:bodyPr>
            <a:normAutofit fontScale="90000"/>
          </a:bodyPr>
          <a:lstStyle/>
          <a:p>
            <a:r>
              <a:rPr lang="vi-VN" b="1" dirty="0"/>
              <a:t>TRADITIONAL FESTIVALS IN VIETNAM</a:t>
            </a:r>
            <a:br>
              <a:rPr lang="vi-VN" b="1" dirty="0"/>
            </a:br>
            <a:endParaRPr lang="vi-VN" dirty="0"/>
          </a:p>
        </p:txBody>
      </p:sp>
      <p:sp>
        <p:nvSpPr>
          <p:cNvPr id="4" name="Rectangle 3">
            <a:extLst>
              <a:ext uri="{FF2B5EF4-FFF2-40B4-BE49-F238E27FC236}">
                <a16:creationId xmlns:a16="http://schemas.microsoft.com/office/drawing/2014/main" xmlns="" id="{86D533F7-1DF4-43F9-8136-47FAF585E11F}"/>
              </a:ext>
            </a:extLst>
          </p:cNvPr>
          <p:cNvSpPr/>
          <p:nvPr/>
        </p:nvSpPr>
        <p:spPr>
          <a:xfrm>
            <a:off x="3378562" y="1027906"/>
            <a:ext cx="3365024" cy="646331"/>
          </a:xfrm>
          <a:prstGeom prst="rect">
            <a:avLst/>
          </a:prstGeom>
        </p:spPr>
        <p:txBody>
          <a:bodyPr wrap="none">
            <a:spAutoFit/>
          </a:bodyPr>
          <a:lstStyle/>
          <a:p>
            <a:r>
              <a:rPr lang="vi-VN" sz="3600" b="1" dirty="0">
                <a:solidFill>
                  <a:srgbClr val="FF0000"/>
                </a:solidFill>
              </a:rPr>
              <a:t>4. Lim Festival</a:t>
            </a:r>
          </a:p>
        </p:txBody>
      </p:sp>
      <p:pic>
        <p:nvPicPr>
          <p:cNvPr id="4098" name="Picture 2" descr="http://vied.vn/imgs/eng/2016/09/holidays/image018.jpg">
            <a:extLst>
              <a:ext uri="{FF2B5EF4-FFF2-40B4-BE49-F238E27FC236}">
                <a16:creationId xmlns:a16="http://schemas.microsoft.com/office/drawing/2014/main" xmlns="" id="{BECC6454-05F6-4ACF-9590-E0E3507EA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76413"/>
            <a:ext cx="10314482" cy="45044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7BE68D52-C578-4F15-973B-A05246AA25C0}"/>
              </a:ext>
            </a:extLst>
          </p:cNvPr>
          <p:cNvSpPr/>
          <p:nvPr/>
        </p:nvSpPr>
        <p:spPr>
          <a:xfrm>
            <a:off x="3834291" y="3244334"/>
            <a:ext cx="4523418" cy="369332"/>
          </a:xfrm>
          <a:prstGeom prst="rect">
            <a:avLst/>
          </a:prstGeom>
        </p:spPr>
        <p:txBody>
          <a:bodyPr wrap="none">
            <a:spAutoFit/>
          </a:bodyPr>
          <a:lstStyle/>
          <a:p>
            <a:r>
              <a:rPr lang="en-US" b="1" dirty="0">
                <a:solidFill>
                  <a:srgbClr val="14AFF1"/>
                </a:solidFill>
                <a:latin typeface="roboto"/>
              </a:rPr>
              <a:t>5. Death Anniversary of the Hung Kings</a:t>
            </a:r>
            <a:endParaRPr lang="en-US" b="1" i="0" dirty="0">
              <a:solidFill>
                <a:srgbClr val="14AFF1"/>
              </a:solidFill>
              <a:effectLst/>
              <a:latin typeface="roboto"/>
            </a:endParaRPr>
          </a:p>
        </p:txBody>
      </p:sp>
    </p:spTree>
    <p:extLst>
      <p:ext uri="{BB962C8B-B14F-4D97-AF65-F5344CB8AC3E}">
        <p14:creationId xmlns:p14="http://schemas.microsoft.com/office/powerpoint/2010/main" val="208191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62A4E-4A90-475D-B273-696ED0C2BD2B}"/>
              </a:ext>
            </a:extLst>
          </p:cNvPr>
          <p:cNvSpPr>
            <a:spLocks noGrp="1"/>
          </p:cNvSpPr>
          <p:nvPr>
            <p:ph type="title"/>
          </p:nvPr>
        </p:nvSpPr>
        <p:spPr/>
        <p:txBody>
          <a:bodyPr>
            <a:normAutofit fontScale="90000"/>
          </a:bodyPr>
          <a:lstStyle/>
          <a:p>
            <a:r>
              <a:rPr lang="vi-VN" b="1" dirty="0"/>
              <a:t>TRADITIONAL FESTIVALS IN VIETNAM</a:t>
            </a:r>
            <a:br>
              <a:rPr lang="vi-VN" b="1" dirty="0"/>
            </a:br>
            <a:endParaRPr lang="vi-VN" dirty="0"/>
          </a:p>
        </p:txBody>
      </p:sp>
      <p:sp>
        <p:nvSpPr>
          <p:cNvPr id="4" name="Rectangle 3">
            <a:extLst>
              <a:ext uri="{FF2B5EF4-FFF2-40B4-BE49-F238E27FC236}">
                <a16:creationId xmlns:a16="http://schemas.microsoft.com/office/drawing/2014/main" xmlns="" id="{86D533F7-1DF4-43F9-8136-47FAF585E11F}"/>
              </a:ext>
            </a:extLst>
          </p:cNvPr>
          <p:cNvSpPr/>
          <p:nvPr/>
        </p:nvSpPr>
        <p:spPr>
          <a:xfrm>
            <a:off x="2913867" y="1027906"/>
            <a:ext cx="6011774" cy="523220"/>
          </a:xfrm>
          <a:prstGeom prst="rect">
            <a:avLst/>
          </a:prstGeom>
        </p:spPr>
        <p:txBody>
          <a:bodyPr wrap="none">
            <a:spAutoFit/>
          </a:bodyPr>
          <a:lstStyle/>
          <a:p>
            <a:r>
              <a:rPr lang="en-US" sz="2800" b="1" dirty="0">
                <a:solidFill>
                  <a:srgbClr val="00B050"/>
                </a:solidFill>
              </a:rPr>
              <a:t>5. Death Anniversary of the Hung Kings</a:t>
            </a:r>
          </a:p>
        </p:txBody>
      </p:sp>
      <p:pic>
        <p:nvPicPr>
          <p:cNvPr id="5122" name="Picture 2" descr="http://vied.vn/imgs/eng/2016/09/holidays/image019.jpg">
            <a:extLst>
              <a:ext uri="{FF2B5EF4-FFF2-40B4-BE49-F238E27FC236}">
                <a16:creationId xmlns:a16="http://schemas.microsoft.com/office/drawing/2014/main" xmlns="" id="{6311E9DF-5EE5-4647-AEFA-29ED6DBFC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57" y="1833563"/>
            <a:ext cx="10679243" cy="4659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91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AAB0CC-B6A4-4904-BC73-E26F59D09A23}"/>
              </a:ext>
            </a:extLst>
          </p:cNvPr>
          <p:cNvSpPr/>
          <p:nvPr/>
        </p:nvSpPr>
        <p:spPr>
          <a:xfrm>
            <a:off x="179884" y="193457"/>
            <a:ext cx="11842228" cy="6524863"/>
          </a:xfrm>
          <a:prstGeom prst="rect">
            <a:avLst/>
          </a:prstGeom>
        </p:spPr>
        <p:txBody>
          <a:bodyPr wrap="square">
            <a:spAutoFit/>
          </a:bodyPr>
          <a:lstStyle/>
          <a:p>
            <a:r>
              <a:rPr lang="en-US" sz="1900" b="1" i="1" dirty="0" err="1">
                <a:solidFill>
                  <a:srgbClr val="FF0000"/>
                </a:solidFill>
              </a:rPr>
              <a:t>Mr</a:t>
            </a:r>
            <a:r>
              <a:rPr lang="en-US" sz="1900" b="1" i="1" dirty="0">
                <a:solidFill>
                  <a:srgbClr val="FF0000"/>
                </a:solidFill>
              </a:rPr>
              <a:t> Brown:</a:t>
            </a:r>
            <a:r>
              <a:rPr lang="en-US" sz="1900" i="1" dirty="0"/>
              <a:t> </a:t>
            </a:r>
            <a:r>
              <a:rPr lang="en-US" sz="1900" dirty="0"/>
              <a:t>Hello everybody. Hope you're all working on your essay on cultural identity. Do you have any questions?</a:t>
            </a:r>
          </a:p>
          <a:p>
            <a:r>
              <a:rPr lang="en-US" sz="1900" b="1" i="1" dirty="0">
                <a:solidFill>
                  <a:srgbClr val="0033CC"/>
                </a:solidFill>
              </a:rPr>
              <a:t>Van:</a:t>
            </a:r>
            <a:r>
              <a:rPr lang="en-US" sz="1900" dirty="0">
                <a:solidFill>
                  <a:srgbClr val="FF0000"/>
                </a:solidFill>
              </a:rPr>
              <a:t> </a:t>
            </a:r>
            <a:r>
              <a:rPr lang="en-US" sz="1900" dirty="0"/>
              <a:t>Yes. I'm not quite sure about how people express their cultural identity.</a:t>
            </a:r>
          </a:p>
          <a:p>
            <a:r>
              <a:rPr lang="en-US" sz="1900" b="1" i="1" dirty="0" err="1">
                <a:solidFill>
                  <a:srgbClr val="FF0000"/>
                </a:solidFill>
              </a:rPr>
              <a:t>Mr</a:t>
            </a:r>
            <a:r>
              <a:rPr lang="en-US" sz="1900" b="1" i="1" dirty="0">
                <a:solidFill>
                  <a:srgbClr val="FF0000"/>
                </a:solidFill>
              </a:rPr>
              <a:t> Brown:</a:t>
            </a:r>
            <a:r>
              <a:rPr lang="en-US" sz="1900" i="1" dirty="0">
                <a:solidFill>
                  <a:srgbClr val="FF0000"/>
                </a:solidFill>
              </a:rPr>
              <a:t> </a:t>
            </a:r>
            <a:r>
              <a:rPr lang="en-US" sz="1900" dirty="0"/>
              <a:t>That's an interesting question. Can anyone give some examples?</a:t>
            </a:r>
          </a:p>
          <a:p>
            <a:r>
              <a:rPr lang="en-US" sz="1900" b="1" i="1" dirty="0">
                <a:solidFill>
                  <a:srgbClr val="FFC000"/>
                </a:solidFill>
              </a:rPr>
              <a:t>Lam:</a:t>
            </a:r>
            <a:r>
              <a:rPr lang="en-US" sz="1900" dirty="0"/>
              <a:t> I think people can do that through the language they speak, the food they eat and ... certain styles of clothing. For example, some people still wear their traditional costumes so they can preserve their national identity.</a:t>
            </a:r>
          </a:p>
          <a:p>
            <a:r>
              <a:rPr lang="en-US" sz="1900" b="1" i="1" dirty="0" err="1">
                <a:solidFill>
                  <a:srgbClr val="FF0000"/>
                </a:solidFill>
              </a:rPr>
              <a:t>Mr</a:t>
            </a:r>
            <a:r>
              <a:rPr lang="en-US" sz="1900" b="1" i="1" dirty="0">
                <a:solidFill>
                  <a:srgbClr val="FF0000"/>
                </a:solidFill>
              </a:rPr>
              <a:t> Brown: </a:t>
            </a:r>
            <a:r>
              <a:rPr lang="en-US" sz="1900" dirty="0"/>
              <a:t>That's right. It can also be expressed by beliefs and cultural practices.</a:t>
            </a:r>
            <a:endParaRPr lang="en-US" sz="1900" i="1" dirty="0"/>
          </a:p>
          <a:p>
            <a:r>
              <a:rPr lang="en-US" sz="1900" b="1" i="1" dirty="0">
                <a:solidFill>
                  <a:srgbClr val="660066"/>
                </a:solidFill>
              </a:rPr>
              <a:t>Yumi:</a:t>
            </a:r>
            <a:r>
              <a:rPr lang="en-US" sz="1900" b="1" dirty="0">
                <a:solidFill>
                  <a:srgbClr val="660066"/>
                </a:solidFill>
              </a:rPr>
              <a:t> </a:t>
            </a:r>
            <a:r>
              <a:rPr lang="en-US" sz="1900" dirty="0"/>
              <a:t>Do you mean people's religious beliefs, music activities and festivals?</a:t>
            </a:r>
          </a:p>
          <a:p>
            <a:r>
              <a:rPr lang="en-US" sz="1900" b="1" i="1" dirty="0" err="1">
                <a:solidFill>
                  <a:srgbClr val="FF0000"/>
                </a:solidFill>
              </a:rPr>
              <a:t>Mr</a:t>
            </a:r>
            <a:r>
              <a:rPr lang="en-US" sz="1900" b="1" i="1" dirty="0">
                <a:solidFill>
                  <a:srgbClr val="FF0000"/>
                </a:solidFill>
              </a:rPr>
              <a:t> Brown:</a:t>
            </a:r>
            <a:r>
              <a:rPr lang="en-US" sz="1900" b="1" dirty="0">
                <a:solidFill>
                  <a:srgbClr val="FF0000"/>
                </a:solidFill>
              </a:rPr>
              <a:t> </a:t>
            </a:r>
            <a:r>
              <a:rPr lang="en-US" sz="1900" dirty="0"/>
              <a:t>Correct. Any other questions?</a:t>
            </a:r>
          </a:p>
          <a:p>
            <a:r>
              <a:rPr lang="en-US" sz="1900" b="1" i="1" dirty="0">
                <a:solidFill>
                  <a:srgbClr val="FFC000"/>
                </a:solidFill>
              </a:rPr>
              <a:t>Lam:</a:t>
            </a:r>
            <a:r>
              <a:rPr lang="en-US" sz="1900" dirty="0"/>
              <a:t> I wonder... why people need to protect their cultural identity.</a:t>
            </a:r>
          </a:p>
          <a:p>
            <a:r>
              <a:rPr lang="en-US" sz="1900" b="1" i="1" dirty="0">
                <a:solidFill>
                  <a:srgbClr val="7030A0"/>
                </a:solidFill>
              </a:rPr>
              <a:t>Yumi:</a:t>
            </a:r>
            <a:r>
              <a:rPr lang="en-US" sz="1900" b="1" dirty="0">
                <a:solidFill>
                  <a:srgbClr val="7030A0"/>
                </a:solidFill>
              </a:rPr>
              <a:t> </a:t>
            </a:r>
            <a:r>
              <a:rPr lang="en-US" sz="1900" dirty="0"/>
              <a:t>You live here, in your motherland, so you can't see why this is important. But for me, a Japanese living in Viet Nam, it's essential to understand my family history and traditions.</a:t>
            </a:r>
          </a:p>
          <a:p>
            <a:r>
              <a:rPr lang="en-US" sz="1900" b="1" i="1" dirty="0">
                <a:solidFill>
                  <a:srgbClr val="0033CC"/>
                </a:solidFill>
              </a:rPr>
              <a:t>Van:</a:t>
            </a:r>
            <a:r>
              <a:rPr lang="en-US" sz="1900" dirty="0"/>
              <a:t> Interesting. Are your parents both Japanese, Yumi?</a:t>
            </a:r>
          </a:p>
          <a:p>
            <a:r>
              <a:rPr lang="en-US" sz="1900" b="1" i="1" dirty="0">
                <a:solidFill>
                  <a:srgbClr val="7030A0"/>
                </a:solidFill>
              </a:rPr>
              <a:t>Yumi:</a:t>
            </a:r>
            <a:r>
              <a:rPr lang="en-US" sz="1900" b="1" dirty="0">
                <a:solidFill>
                  <a:srgbClr val="7030A0"/>
                </a:solidFill>
              </a:rPr>
              <a:t> </a:t>
            </a:r>
            <a:r>
              <a:rPr lang="en-US" sz="1900" dirty="0"/>
              <a:t>Yes, but they've been living here for twenty years, and they're afraid that my sister and I are becoming less and less familiar with our traditions.</a:t>
            </a:r>
          </a:p>
          <a:p>
            <a:r>
              <a:rPr lang="en-US" sz="1900" b="1" i="1" dirty="0">
                <a:solidFill>
                  <a:srgbClr val="FFC000"/>
                </a:solidFill>
              </a:rPr>
              <a:t>Lam:</a:t>
            </a:r>
            <a:r>
              <a:rPr lang="en-US" sz="1900" dirty="0">
                <a:solidFill>
                  <a:srgbClr val="FFC000"/>
                </a:solidFill>
              </a:rPr>
              <a:t> </a:t>
            </a:r>
            <a:r>
              <a:rPr lang="en-US" sz="1900" dirty="0"/>
              <a:t>So how do you maintain your culture?</a:t>
            </a:r>
          </a:p>
          <a:p>
            <a:r>
              <a:rPr lang="en-US" sz="1900" b="1" i="1" dirty="0">
                <a:solidFill>
                  <a:srgbClr val="7030A0"/>
                </a:solidFill>
              </a:rPr>
              <a:t>Yumi:</a:t>
            </a:r>
            <a:r>
              <a:rPr lang="en-US" sz="1900" dirty="0"/>
              <a:t> Well, we wear kimonos on special occasions and celebrate Japanese festivals such as the cherry blossom festival. We also eat sushi, sashimi and </a:t>
            </a:r>
            <a:r>
              <a:rPr lang="en-US" sz="1900" dirty="0" err="1"/>
              <a:t>udon</a:t>
            </a:r>
            <a:r>
              <a:rPr lang="en-US" sz="1900" dirty="0"/>
              <a:t> noodles. At home we speak Japanese only.</a:t>
            </a:r>
          </a:p>
          <a:p>
            <a:r>
              <a:rPr lang="en-US" sz="1900" b="1" i="1" dirty="0">
                <a:solidFill>
                  <a:srgbClr val="0033CC"/>
                </a:solidFill>
              </a:rPr>
              <a:t>Van:</a:t>
            </a:r>
            <a:r>
              <a:rPr lang="en-US" sz="1900" i="1" dirty="0"/>
              <a:t> </a:t>
            </a:r>
            <a:r>
              <a:rPr lang="en-US" sz="1900" dirty="0"/>
              <a:t>Do you often go back home?</a:t>
            </a:r>
          </a:p>
          <a:p>
            <a:r>
              <a:rPr lang="en-US" sz="1900" b="1" i="1" dirty="0">
                <a:solidFill>
                  <a:srgbClr val="7030A0"/>
                </a:solidFill>
              </a:rPr>
              <a:t>Yumi:</a:t>
            </a:r>
            <a:r>
              <a:rPr lang="en-US" sz="1900" b="1" dirty="0">
                <a:solidFill>
                  <a:srgbClr val="7030A0"/>
                </a:solidFill>
              </a:rPr>
              <a:t> </a:t>
            </a:r>
            <a:r>
              <a:rPr lang="en-US" sz="1900" dirty="0"/>
              <a:t>I've been to Kyoto four or five times to visit my grandparents. But to tell you the truth, I don't know whether Viet Nam or Japan is really my home. My parents are from Japan, but I was born and grew up here.</a:t>
            </a:r>
          </a:p>
          <a:p>
            <a:r>
              <a:rPr lang="en-US" sz="1900" b="1" i="1" dirty="0" err="1">
                <a:solidFill>
                  <a:srgbClr val="FF0000"/>
                </a:solidFill>
              </a:rPr>
              <a:t>Mr</a:t>
            </a:r>
            <a:r>
              <a:rPr lang="en-US" sz="1900" b="1" i="1" dirty="0">
                <a:solidFill>
                  <a:srgbClr val="FF0000"/>
                </a:solidFill>
              </a:rPr>
              <a:t> Brown: </a:t>
            </a:r>
            <a:r>
              <a:rPr lang="en-US" sz="1900" dirty="0"/>
              <a:t>I'd be interested to read about your experiences in Viet Nam in your essay, Yumi. OK, just to remind you that the essays are due next Wednesday and late submissions won't be accepted.</a:t>
            </a:r>
          </a:p>
        </p:txBody>
      </p:sp>
      <p:cxnSp>
        <p:nvCxnSpPr>
          <p:cNvPr id="8" name="Straight Connector 7">
            <a:extLst>
              <a:ext uri="{FF2B5EF4-FFF2-40B4-BE49-F238E27FC236}">
                <a16:creationId xmlns:a16="http://schemas.microsoft.com/office/drawing/2014/main" xmlns="" id="{035C3A25-6C42-4C0C-80D1-24C3CD196A80}"/>
              </a:ext>
            </a:extLst>
          </p:cNvPr>
          <p:cNvCxnSpPr/>
          <p:nvPr/>
        </p:nvCxnSpPr>
        <p:spPr>
          <a:xfrm>
            <a:off x="0" y="104930"/>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8A90AC-2DCA-4352-9D61-C8C71EC8AE5E}"/>
              </a:ext>
            </a:extLst>
          </p:cNvPr>
          <p:cNvCxnSpPr/>
          <p:nvPr/>
        </p:nvCxnSpPr>
        <p:spPr>
          <a:xfrm>
            <a:off x="-62748" y="6738065"/>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2EB61CA-B836-4E42-B898-FF27D2E738A1}"/>
              </a:ext>
            </a:extLst>
          </p:cNvPr>
          <p:cNvCxnSpPr/>
          <p:nvPr/>
        </p:nvCxnSpPr>
        <p:spPr>
          <a:xfrm>
            <a:off x="119920" y="0"/>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6026-286E-415A-961C-F5459C304092}"/>
              </a:ext>
            </a:extLst>
          </p:cNvPr>
          <p:cNvCxnSpPr/>
          <p:nvPr/>
        </p:nvCxnSpPr>
        <p:spPr>
          <a:xfrm>
            <a:off x="12093081" y="2689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40F6F752-3489-45B4-AECB-2008FC00B1F4}"/>
              </a:ext>
            </a:extLst>
          </p:cNvPr>
          <p:cNvCxnSpPr/>
          <p:nvPr/>
        </p:nvCxnSpPr>
        <p:spPr>
          <a:xfrm>
            <a:off x="719528" y="3399020"/>
            <a:ext cx="6145967"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xmlns="" id="{BE06BE24-F49C-47D6-9696-486BE8DDE6E7}"/>
              </a:ext>
            </a:extLst>
          </p:cNvPr>
          <p:cNvCxnSpPr/>
          <p:nvPr/>
        </p:nvCxnSpPr>
        <p:spPr>
          <a:xfrm>
            <a:off x="1858780" y="2833140"/>
            <a:ext cx="5051686" cy="0"/>
          </a:xfrm>
          <a:prstGeom prst="line">
            <a:avLst/>
          </a:prstGeom>
          <a:ln w="31750"/>
        </p:spPr>
        <p:style>
          <a:lnRef idx="1">
            <a:schemeClr val="accent2"/>
          </a:lnRef>
          <a:fillRef idx="0">
            <a:schemeClr val="accent2"/>
          </a:fillRef>
          <a:effectRef idx="0">
            <a:schemeClr val="accent2"/>
          </a:effectRef>
          <a:fontRef idx="minor">
            <a:schemeClr val="tx1"/>
          </a:fontRef>
        </p:style>
      </p:cxnSp>
      <p:sp>
        <p:nvSpPr>
          <p:cNvPr id="13" name="Arrow: Left 12">
            <a:hlinkClick r:id="rId2" action="ppaction://hlinkpres?slideindex=11&amp;slidetitle=PowerPoint Presentation"/>
            <a:extLst>
              <a:ext uri="{FF2B5EF4-FFF2-40B4-BE49-F238E27FC236}">
                <a16:creationId xmlns:a16="http://schemas.microsoft.com/office/drawing/2014/main" xmlns="" id="{068315DC-3CA9-4FB0-9777-1D1B6B5BAD85}"/>
              </a:ext>
            </a:extLst>
          </p:cNvPr>
          <p:cNvSpPr/>
          <p:nvPr/>
        </p:nvSpPr>
        <p:spPr>
          <a:xfrm>
            <a:off x="11345346" y="6404762"/>
            <a:ext cx="676766" cy="240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11951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AAB0CC-B6A4-4904-BC73-E26F59D09A23}"/>
              </a:ext>
            </a:extLst>
          </p:cNvPr>
          <p:cNvSpPr/>
          <p:nvPr/>
        </p:nvSpPr>
        <p:spPr>
          <a:xfrm>
            <a:off x="167390" y="166560"/>
            <a:ext cx="11857219" cy="6524863"/>
          </a:xfrm>
          <a:prstGeom prst="rect">
            <a:avLst/>
          </a:prstGeom>
        </p:spPr>
        <p:txBody>
          <a:bodyPr wrap="square">
            <a:spAutoFit/>
          </a:bodyPr>
          <a:lstStyle/>
          <a:p>
            <a:r>
              <a:rPr lang="en-US" sz="1900" b="1" i="1" dirty="0" err="1">
                <a:solidFill>
                  <a:srgbClr val="FF0000"/>
                </a:solidFill>
              </a:rPr>
              <a:t>Mr</a:t>
            </a:r>
            <a:r>
              <a:rPr lang="en-US" sz="1900" b="1" i="1" dirty="0">
                <a:solidFill>
                  <a:srgbClr val="FF0000"/>
                </a:solidFill>
              </a:rPr>
              <a:t> Brown:</a:t>
            </a:r>
            <a:r>
              <a:rPr lang="en-US" sz="1900" i="1" dirty="0"/>
              <a:t> </a:t>
            </a:r>
            <a:r>
              <a:rPr lang="en-US" sz="1900" dirty="0"/>
              <a:t>Hello everybody. Hope you're all working on your essay on cultural identity. Do you have any questions?</a:t>
            </a:r>
          </a:p>
          <a:p>
            <a:r>
              <a:rPr lang="en-US" sz="1900" b="1" i="1" dirty="0">
                <a:solidFill>
                  <a:srgbClr val="0033CC"/>
                </a:solidFill>
              </a:rPr>
              <a:t>Van:</a:t>
            </a:r>
            <a:r>
              <a:rPr lang="en-US" sz="1900" dirty="0">
                <a:solidFill>
                  <a:srgbClr val="FF0000"/>
                </a:solidFill>
              </a:rPr>
              <a:t> </a:t>
            </a:r>
            <a:r>
              <a:rPr lang="en-US" sz="1900" dirty="0"/>
              <a:t>Yes. I'm not quite sure about how people express their cultural identity.</a:t>
            </a:r>
          </a:p>
          <a:p>
            <a:r>
              <a:rPr lang="en-US" sz="1900" b="1" i="1" dirty="0" err="1">
                <a:solidFill>
                  <a:srgbClr val="FF0000"/>
                </a:solidFill>
              </a:rPr>
              <a:t>Mr</a:t>
            </a:r>
            <a:r>
              <a:rPr lang="en-US" sz="1900" b="1" i="1" dirty="0">
                <a:solidFill>
                  <a:srgbClr val="FF0000"/>
                </a:solidFill>
              </a:rPr>
              <a:t> Brown:</a:t>
            </a:r>
            <a:r>
              <a:rPr lang="en-US" sz="1900" i="1" dirty="0">
                <a:solidFill>
                  <a:srgbClr val="FF0000"/>
                </a:solidFill>
              </a:rPr>
              <a:t> </a:t>
            </a:r>
            <a:r>
              <a:rPr lang="en-US" sz="1900" dirty="0"/>
              <a:t>That's an interesting question. Can anyone give some examples?</a:t>
            </a:r>
          </a:p>
          <a:p>
            <a:r>
              <a:rPr lang="en-US" sz="1900" b="1" i="1" dirty="0">
                <a:solidFill>
                  <a:srgbClr val="FFC000"/>
                </a:solidFill>
              </a:rPr>
              <a:t>Lam:</a:t>
            </a:r>
            <a:r>
              <a:rPr lang="en-US" sz="1900" dirty="0"/>
              <a:t> I think people can do that through the language they speak, the food they eat and ... certain styles of clothing. For example, some people still wear their traditional costumes so they can preserve their national identity.</a:t>
            </a:r>
          </a:p>
          <a:p>
            <a:r>
              <a:rPr lang="en-US" sz="1900" b="1" i="1" dirty="0" err="1">
                <a:solidFill>
                  <a:srgbClr val="FF0000"/>
                </a:solidFill>
              </a:rPr>
              <a:t>Mr</a:t>
            </a:r>
            <a:r>
              <a:rPr lang="en-US" sz="1900" b="1" i="1" dirty="0">
                <a:solidFill>
                  <a:srgbClr val="FF0000"/>
                </a:solidFill>
              </a:rPr>
              <a:t> Brown: </a:t>
            </a:r>
            <a:r>
              <a:rPr lang="en-US" sz="1900" dirty="0"/>
              <a:t>That's right. It can also be expressed by beliefs and cultural practices.</a:t>
            </a:r>
            <a:endParaRPr lang="en-US" sz="1900" i="1" dirty="0"/>
          </a:p>
          <a:p>
            <a:r>
              <a:rPr lang="en-US" sz="1900" b="1" i="1" dirty="0">
                <a:solidFill>
                  <a:srgbClr val="660066"/>
                </a:solidFill>
              </a:rPr>
              <a:t>Yumi:</a:t>
            </a:r>
            <a:r>
              <a:rPr lang="en-US" sz="1900" b="1" dirty="0">
                <a:solidFill>
                  <a:srgbClr val="660066"/>
                </a:solidFill>
              </a:rPr>
              <a:t> </a:t>
            </a:r>
            <a:r>
              <a:rPr lang="en-US" sz="1900" dirty="0"/>
              <a:t>Do you mean people's religious beliefs, music activities and festivals?</a:t>
            </a:r>
          </a:p>
          <a:p>
            <a:r>
              <a:rPr lang="en-US" sz="1900" b="1" i="1" dirty="0" err="1">
                <a:solidFill>
                  <a:srgbClr val="FF0000"/>
                </a:solidFill>
              </a:rPr>
              <a:t>Mr</a:t>
            </a:r>
            <a:r>
              <a:rPr lang="en-US" sz="1900" b="1" i="1" dirty="0">
                <a:solidFill>
                  <a:srgbClr val="FF0000"/>
                </a:solidFill>
              </a:rPr>
              <a:t> Brown:</a:t>
            </a:r>
            <a:r>
              <a:rPr lang="en-US" sz="1900" b="1" dirty="0">
                <a:solidFill>
                  <a:srgbClr val="FF0000"/>
                </a:solidFill>
              </a:rPr>
              <a:t> </a:t>
            </a:r>
            <a:r>
              <a:rPr lang="en-US" sz="1900" dirty="0"/>
              <a:t>Correct. Any other questions?</a:t>
            </a:r>
          </a:p>
          <a:p>
            <a:r>
              <a:rPr lang="en-US" sz="1900" b="1" i="1" dirty="0">
                <a:solidFill>
                  <a:srgbClr val="FFC000"/>
                </a:solidFill>
              </a:rPr>
              <a:t>Lam:</a:t>
            </a:r>
            <a:r>
              <a:rPr lang="en-US" sz="1900" dirty="0"/>
              <a:t> I wonder... why people need to protect their cultural identity.</a:t>
            </a:r>
          </a:p>
          <a:p>
            <a:r>
              <a:rPr lang="en-US" sz="1900" b="1" i="1" dirty="0">
                <a:solidFill>
                  <a:srgbClr val="7030A0"/>
                </a:solidFill>
              </a:rPr>
              <a:t>Yumi:</a:t>
            </a:r>
            <a:r>
              <a:rPr lang="en-US" sz="1900" b="1" dirty="0">
                <a:solidFill>
                  <a:srgbClr val="7030A0"/>
                </a:solidFill>
              </a:rPr>
              <a:t> </a:t>
            </a:r>
            <a:r>
              <a:rPr lang="en-US" sz="1900" dirty="0"/>
              <a:t>You live here, in your motherland, so you can't see why this is important. But for me, a Japanese living in Viet Nam, it's essential to understand my family history and traditions.</a:t>
            </a:r>
          </a:p>
          <a:p>
            <a:r>
              <a:rPr lang="en-US" sz="1900" b="1" i="1" dirty="0">
                <a:solidFill>
                  <a:srgbClr val="0033CC"/>
                </a:solidFill>
              </a:rPr>
              <a:t>Van:</a:t>
            </a:r>
            <a:r>
              <a:rPr lang="en-US" sz="1900" dirty="0"/>
              <a:t> Interesting. Are your parents both Japanese, Yumi?</a:t>
            </a:r>
          </a:p>
          <a:p>
            <a:r>
              <a:rPr lang="en-US" sz="1900" b="1" i="1" dirty="0">
                <a:solidFill>
                  <a:srgbClr val="7030A0"/>
                </a:solidFill>
              </a:rPr>
              <a:t>Yumi:</a:t>
            </a:r>
            <a:r>
              <a:rPr lang="en-US" sz="1900" b="1" dirty="0">
                <a:solidFill>
                  <a:srgbClr val="7030A0"/>
                </a:solidFill>
              </a:rPr>
              <a:t> </a:t>
            </a:r>
            <a:r>
              <a:rPr lang="en-US" sz="1900" dirty="0"/>
              <a:t>Yes, but they've been living here for twenty years, and they're afraid that my sister and I are becoming less and less familiar with our traditions.</a:t>
            </a:r>
          </a:p>
          <a:p>
            <a:r>
              <a:rPr lang="en-US" sz="1900" b="1" i="1" dirty="0">
                <a:solidFill>
                  <a:srgbClr val="FFC000"/>
                </a:solidFill>
              </a:rPr>
              <a:t>Lam:</a:t>
            </a:r>
            <a:r>
              <a:rPr lang="en-US" sz="1900" dirty="0">
                <a:solidFill>
                  <a:srgbClr val="FFC000"/>
                </a:solidFill>
              </a:rPr>
              <a:t> </a:t>
            </a:r>
            <a:r>
              <a:rPr lang="en-US" sz="1900" dirty="0"/>
              <a:t>So how do you maintain your culture?</a:t>
            </a:r>
          </a:p>
          <a:p>
            <a:r>
              <a:rPr lang="en-US" sz="1900" b="1" i="1" dirty="0">
                <a:solidFill>
                  <a:srgbClr val="7030A0"/>
                </a:solidFill>
              </a:rPr>
              <a:t>Yumi:</a:t>
            </a:r>
            <a:r>
              <a:rPr lang="en-US" sz="1900" dirty="0"/>
              <a:t> Well, we wear kimonos on special occasions and celebrate Japanese festivals such as the cherry blossom festival. We also eat sushi, sashimi and </a:t>
            </a:r>
            <a:r>
              <a:rPr lang="en-US" sz="1900" dirty="0" err="1"/>
              <a:t>udon</a:t>
            </a:r>
            <a:r>
              <a:rPr lang="en-US" sz="1900" dirty="0"/>
              <a:t> noodles. At home we speak Japanese only.</a:t>
            </a:r>
          </a:p>
          <a:p>
            <a:r>
              <a:rPr lang="en-US" sz="1900" b="1" i="1" dirty="0">
                <a:solidFill>
                  <a:srgbClr val="0033CC"/>
                </a:solidFill>
              </a:rPr>
              <a:t>Van:</a:t>
            </a:r>
            <a:r>
              <a:rPr lang="en-US" sz="1900" i="1" dirty="0"/>
              <a:t> </a:t>
            </a:r>
            <a:r>
              <a:rPr lang="en-US" sz="1900" dirty="0"/>
              <a:t>Do you often go back home?</a:t>
            </a:r>
          </a:p>
          <a:p>
            <a:r>
              <a:rPr lang="en-US" sz="1900" b="1" i="1" dirty="0">
                <a:solidFill>
                  <a:srgbClr val="7030A0"/>
                </a:solidFill>
              </a:rPr>
              <a:t>Yumi:</a:t>
            </a:r>
            <a:r>
              <a:rPr lang="en-US" sz="1900" b="1" dirty="0">
                <a:solidFill>
                  <a:srgbClr val="7030A0"/>
                </a:solidFill>
              </a:rPr>
              <a:t> </a:t>
            </a:r>
            <a:r>
              <a:rPr lang="en-US" sz="1900" dirty="0"/>
              <a:t>I've been to Kyoto four or five times to visit my grandparents. But to tell you the truth, I don't know whether Viet Nam or Japan is really my home. My parents are from Japan, but I was born and grew up here.</a:t>
            </a:r>
          </a:p>
          <a:p>
            <a:r>
              <a:rPr lang="en-US" sz="1900" b="1" i="1" dirty="0" err="1">
                <a:solidFill>
                  <a:srgbClr val="FF0000"/>
                </a:solidFill>
              </a:rPr>
              <a:t>Mr</a:t>
            </a:r>
            <a:r>
              <a:rPr lang="en-US" sz="1900" b="1" i="1" dirty="0">
                <a:solidFill>
                  <a:srgbClr val="FF0000"/>
                </a:solidFill>
              </a:rPr>
              <a:t> Brown: </a:t>
            </a:r>
            <a:r>
              <a:rPr lang="en-US" sz="1900" dirty="0"/>
              <a:t>I'd be interested to read about your experiences in Viet Nam in your essay, Yumi. OK, just to remind you that the essays are due next Wednesday and late submissions won't be accepted.</a:t>
            </a:r>
          </a:p>
        </p:txBody>
      </p:sp>
      <p:cxnSp>
        <p:nvCxnSpPr>
          <p:cNvPr id="8" name="Straight Connector 7">
            <a:extLst>
              <a:ext uri="{FF2B5EF4-FFF2-40B4-BE49-F238E27FC236}">
                <a16:creationId xmlns:a16="http://schemas.microsoft.com/office/drawing/2014/main" xmlns="" id="{035C3A25-6C42-4C0C-80D1-24C3CD196A80}"/>
              </a:ext>
            </a:extLst>
          </p:cNvPr>
          <p:cNvCxnSpPr/>
          <p:nvPr/>
        </p:nvCxnSpPr>
        <p:spPr>
          <a:xfrm>
            <a:off x="167390" y="121590"/>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8A90AC-2DCA-4352-9D61-C8C71EC8AE5E}"/>
              </a:ext>
            </a:extLst>
          </p:cNvPr>
          <p:cNvCxnSpPr/>
          <p:nvPr/>
        </p:nvCxnSpPr>
        <p:spPr>
          <a:xfrm>
            <a:off x="-62749" y="6691423"/>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2EB61CA-B836-4E42-B898-FF27D2E738A1}"/>
              </a:ext>
            </a:extLst>
          </p:cNvPr>
          <p:cNvCxnSpPr/>
          <p:nvPr/>
        </p:nvCxnSpPr>
        <p:spPr>
          <a:xfrm>
            <a:off x="167390" y="15"/>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6026-286E-415A-961C-F5459C304092}"/>
              </a:ext>
            </a:extLst>
          </p:cNvPr>
          <p:cNvCxnSpPr/>
          <p:nvPr/>
        </p:nvCxnSpPr>
        <p:spPr>
          <a:xfrm>
            <a:off x="12024609" y="-2147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40F6F752-3489-45B4-AECB-2008FC00B1F4}"/>
              </a:ext>
            </a:extLst>
          </p:cNvPr>
          <p:cNvCxnSpPr>
            <a:cxnSpLocks/>
          </p:cNvCxnSpPr>
          <p:nvPr/>
        </p:nvCxnSpPr>
        <p:spPr>
          <a:xfrm>
            <a:off x="1334124" y="4834197"/>
            <a:ext cx="10163332"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xmlns="" id="{BE06BE24-F49C-47D6-9696-486BE8DDE6E7}"/>
              </a:ext>
            </a:extLst>
          </p:cNvPr>
          <p:cNvCxnSpPr>
            <a:cxnSpLocks/>
          </p:cNvCxnSpPr>
          <p:nvPr/>
        </p:nvCxnSpPr>
        <p:spPr>
          <a:xfrm>
            <a:off x="1044314" y="4538916"/>
            <a:ext cx="3362794" cy="0"/>
          </a:xfrm>
          <a:prstGeom prst="line">
            <a:avLst/>
          </a:prstGeom>
          <a:ln w="317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BFA4D766-2A1C-462F-8778-1E58B0F4076B}"/>
              </a:ext>
            </a:extLst>
          </p:cNvPr>
          <p:cNvCxnSpPr>
            <a:cxnSpLocks/>
          </p:cNvCxnSpPr>
          <p:nvPr/>
        </p:nvCxnSpPr>
        <p:spPr>
          <a:xfrm>
            <a:off x="167390" y="5121509"/>
            <a:ext cx="7809962" cy="0"/>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14" name="Arrow: Left 13">
            <a:hlinkClick r:id="rId2" action="ppaction://hlinkpres?slideindex=11&amp;slidetitle=PowerPoint Presentation"/>
            <a:extLst>
              <a:ext uri="{FF2B5EF4-FFF2-40B4-BE49-F238E27FC236}">
                <a16:creationId xmlns:a16="http://schemas.microsoft.com/office/drawing/2014/main" xmlns="" id="{D69EA0D5-7773-41BF-8D5C-D0D5BBF331EE}"/>
              </a:ext>
            </a:extLst>
          </p:cNvPr>
          <p:cNvSpPr/>
          <p:nvPr/>
        </p:nvSpPr>
        <p:spPr>
          <a:xfrm>
            <a:off x="11159073" y="6393531"/>
            <a:ext cx="676766" cy="240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0433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8400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896BF0-3EC6-4DE2-9253-53A3BE7E06A8}"/>
              </a:ext>
            </a:extLst>
          </p:cNvPr>
          <p:cNvPicPr>
            <a:picLocks noChangeAspect="1"/>
          </p:cNvPicPr>
          <p:nvPr/>
        </p:nvPicPr>
        <p:blipFill>
          <a:blip r:embed="rId2"/>
          <a:stretch>
            <a:fillRect/>
          </a:stretch>
        </p:blipFill>
        <p:spPr>
          <a:xfrm>
            <a:off x="0" y="164892"/>
            <a:ext cx="12192000" cy="6858000"/>
          </a:xfrm>
          <a:prstGeom prst="rect">
            <a:avLst/>
          </a:prstGeom>
        </p:spPr>
      </p:pic>
      <p:sp>
        <p:nvSpPr>
          <p:cNvPr id="4" name="Rectangle 3"/>
          <p:cNvSpPr/>
          <p:nvPr/>
        </p:nvSpPr>
        <p:spPr>
          <a:xfrm>
            <a:off x="1885071" y="499868"/>
            <a:ext cx="8117058" cy="2922564"/>
          </a:xfrm>
          <a:prstGeom prst="rect">
            <a:avLst/>
          </a:prstGeom>
          <a:noFill/>
        </p:spPr>
        <p:txBody>
          <a:bodyPr wrap="none" lIns="91440" tIns="45720" rIns="91440" bIns="45720">
            <a:prstTxWarp prst="textStop">
              <a:avLst/>
            </a:prstTxWarp>
            <a:spAutoFit/>
          </a:bodyPr>
          <a:lstStyle/>
          <a:p>
            <a:pPr algn="ctr"/>
            <a:r>
              <a:rPr lang="en-US" sz="5400" b="1" cap="none" spc="0" dirty="0">
                <a:ln w="76200">
                  <a:solidFill>
                    <a:srgbClr val="FFFF00"/>
                  </a:solidFill>
                  <a:prstDash val="solid"/>
                </a:ln>
                <a:solidFill>
                  <a:srgbClr val="0070C0"/>
                </a:solidFill>
                <a:effectLst>
                  <a:innerShdw blurRad="177800">
                    <a:schemeClr val="accent3">
                      <a:lumMod val="50000"/>
                    </a:schemeClr>
                  </a:innerShdw>
                </a:effectLst>
              </a:rPr>
              <a:t>Unit 5:</a:t>
            </a:r>
            <a:r>
              <a:rPr lang="en-US" sz="5400" b="1" cap="none" spc="0" dirty="0">
                <a:ln w="76200">
                  <a:solidFill>
                    <a:srgbClr val="939393"/>
                  </a:solidFill>
                  <a:prstDash val="solid"/>
                </a:ln>
                <a:solidFill>
                  <a:srgbClr val="0070C0"/>
                </a:solidFill>
                <a:effectLst>
                  <a:innerShdw blurRad="177800">
                    <a:schemeClr val="accent3">
                      <a:lumMod val="50000"/>
                    </a:schemeClr>
                  </a:innerShdw>
                </a:effectLst>
              </a:rPr>
              <a:t> </a:t>
            </a:r>
          </a:p>
          <a:p>
            <a:pPr algn="ctr"/>
            <a:r>
              <a:rPr lang="en-US" sz="5400" b="1" dirty="0">
                <a:ln w="28575">
                  <a:solidFill>
                    <a:srgbClr val="00B0F0"/>
                  </a:solidFill>
                  <a:prstDash val="solid"/>
                </a:ln>
                <a:solidFill>
                  <a:srgbClr val="0070C0"/>
                </a:solidFill>
                <a:effectLst>
                  <a:innerShdw blurRad="177800">
                    <a:schemeClr val="accent3">
                      <a:lumMod val="50000"/>
                    </a:schemeClr>
                  </a:innerShdw>
                </a:effectLst>
              </a:rPr>
              <a:t>CULTURAL IDENTITY</a:t>
            </a:r>
            <a:endParaRPr lang="en-US" sz="5400" b="1" cap="none" spc="0" dirty="0">
              <a:ln w="28575">
                <a:solidFill>
                  <a:srgbClr val="00B0F0"/>
                </a:solidFill>
                <a:prstDash val="solid"/>
              </a:ln>
              <a:solidFill>
                <a:srgbClr val="0070C0"/>
              </a:solidFill>
              <a:effectLst>
                <a:innerShdw blurRad="177800">
                  <a:schemeClr val="accent3">
                    <a:lumMod val="50000"/>
                  </a:schemeClr>
                </a:innerShdw>
              </a:effectLst>
            </a:endParaRPr>
          </a:p>
        </p:txBody>
      </p:sp>
      <p:sp>
        <p:nvSpPr>
          <p:cNvPr id="5" name="Rectangle 4"/>
          <p:cNvSpPr/>
          <p:nvPr/>
        </p:nvSpPr>
        <p:spPr>
          <a:xfrm>
            <a:off x="2519680" y="3922299"/>
            <a:ext cx="7482449" cy="731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66"/>
                </a:solidFill>
                <a:latin typeface=".VnArabia" panose="020B7200000000000000" pitchFamily="34" charset="0"/>
              </a:rPr>
              <a:t>Lesson: GETTING STARTED</a:t>
            </a:r>
            <a:endParaRPr lang="vi-VN" sz="3600" b="1" dirty="0">
              <a:solidFill>
                <a:srgbClr val="FF0066"/>
              </a:solidFill>
            </a:endParaRPr>
          </a:p>
        </p:txBody>
      </p:sp>
      <p:sp>
        <p:nvSpPr>
          <p:cNvPr id="6" name="TextBox 5"/>
          <p:cNvSpPr txBox="1"/>
          <p:nvPr/>
        </p:nvSpPr>
        <p:spPr>
          <a:xfrm>
            <a:off x="1362335" y="4288059"/>
            <a:ext cx="9799150" cy="1446550"/>
          </a:xfrm>
          <a:prstGeom prst="rect">
            <a:avLst/>
          </a:prstGeom>
          <a:noFill/>
        </p:spPr>
        <p:txBody>
          <a:bodyPr wrap="square" rtlCol="0">
            <a:spAutoFit/>
          </a:bodyPr>
          <a:lstStyle/>
          <a:p>
            <a:pPr algn="ctr"/>
            <a:r>
              <a:rPr lang="en-US" sz="8800" dirty="0">
                <a:solidFill>
                  <a:srgbClr val="FF0000"/>
                </a:solidFill>
                <a:latin typeface=".VnCommercial Script" panose="020B7200000000000000" pitchFamily="34" charset="0"/>
              </a:rPr>
              <a:t>Preserving cultural identity</a:t>
            </a:r>
            <a:endParaRPr lang="vi-VN" sz="8800" dirty="0">
              <a:solidFill>
                <a:srgbClr val="FF0000"/>
              </a:solidFill>
            </a:endParaRPr>
          </a:p>
        </p:txBody>
      </p:sp>
    </p:spTree>
    <p:extLst>
      <p:ext uri="{BB962C8B-B14F-4D97-AF65-F5344CB8AC3E}">
        <p14:creationId xmlns:p14="http://schemas.microsoft.com/office/powerpoint/2010/main" val="3916351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iterate type="lt">
                                    <p:tmPct val="0"/>
                                  </p:iterate>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mph" presetSubtype="0" fill="hold" grpId="1" nodeType="clickEffect">
                                  <p:stCondLst>
                                    <p:cond delay="0"/>
                                  </p:stCondLst>
                                  <p:iterate type="lt">
                                    <p:tmPct val="4000"/>
                                  </p:iterate>
                                  <p:childTnLst>
                                    <p:set>
                                      <p:cBhvr override="childStyle">
                                        <p:cTn id="13" dur="500" fill="hold"/>
                                        <p:tgtEl>
                                          <p:spTgt spid="4"/>
                                        </p:tgtEl>
                                        <p:attrNameLst>
                                          <p:attrName>style.textDecorationUnderline</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AAB0CC-B6A4-4904-BC73-E26F59D09A23}"/>
              </a:ext>
            </a:extLst>
          </p:cNvPr>
          <p:cNvSpPr/>
          <p:nvPr/>
        </p:nvSpPr>
        <p:spPr>
          <a:xfrm>
            <a:off x="0" y="0"/>
            <a:ext cx="12192000" cy="6863417"/>
          </a:xfrm>
          <a:prstGeom prst="rect">
            <a:avLst/>
          </a:prstGeom>
        </p:spPr>
        <p:txBody>
          <a:bodyPr wrap="square">
            <a:spAutoFit/>
          </a:bodyPr>
          <a:lstStyle/>
          <a:p>
            <a:r>
              <a:rPr lang="en-US" sz="2000" b="1" i="1" dirty="0" err="1">
                <a:solidFill>
                  <a:srgbClr val="FF0000"/>
                </a:solidFill>
              </a:rPr>
              <a:t>Mr</a:t>
            </a:r>
            <a:r>
              <a:rPr lang="en-US" sz="2000" b="1" i="1" dirty="0">
                <a:solidFill>
                  <a:srgbClr val="FF0000"/>
                </a:solidFill>
              </a:rPr>
              <a:t> Brown:</a:t>
            </a:r>
            <a:r>
              <a:rPr lang="en-US" sz="2000" i="1" dirty="0"/>
              <a:t> </a:t>
            </a:r>
            <a:r>
              <a:rPr lang="en-US" sz="2000" dirty="0"/>
              <a:t>Hello everybody. Hope you're all working on your essay on cultural identity. Do you have any questions?</a:t>
            </a:r>
          </a:p>
          <a:p>
            <a:r>
              <a:rPr lang="en-US" sz="2000" b="1" i="1" dirty="0">
                <a:solidFill>
                  <a:srgbClr val="0033CC"/>
                </a:solidFill>
              </a:rPr>
              <a:t>Van:</a:t>
            </a:r>
            <a:r>
              <a:rPr lang="en-US" sz="2000" dirty="0">
                <a:solidFill>
                  <a:srgbClr val="FF0000"/>
                </a:solidFill>
              </a:rPr>
              <a:t> </a:t>
            </a:r>
            <a:r>
              <a:rPr lang="en-US" sz="2000" dirty="0"/>
              <a:t>Yes. I'm not quite sure about how people express their cultural identity.</a:t>
            </a:r>
          </a:p>
          <a:p>
            <a:r>
              <a:rPr lang="en-US" sz="2000" b="1" i="1" dirty="0" err="1">
                <a:solidFill>
                  <a:srgbClr val="FF0000"/>
                </a:solidFill>
              </a:rPr>
              <a:t>Mr</a:t>
            </a:r>
            <a:r>
              <a:rPr lang="en-US" sz="2000" b="1" i="1" dirty="0">
                <a:solidFill>
                  <a:srgbClr val="FF0000"/>
                </a:solidFill>
              </a:rPr>
              <a:t> Brown:</a:t>
            </a:r>
            <a:r>
              <a:rPr lang="en-US" sz="2000" i="1" dirty="0">
                <a:solidFill>
                  <a:srgbClr val="FF0000"/>
                </a:solidFill>
              </a:rPr>
              <a:t> </a:t>
            </a:r>
            <a:r>
              <a:rPr lang="en-US" sz="2000" dirty="0"/>
              <a:t>That's an interesting question. Can anyone give some examples?</a:t>
            </a:r>
          </a:p>
          <a:p>
            <a:r>
              <a:rPr lang="en-US" sz="2000" b="1" i="1" dirty="0">
                <a:solidFill>
                  <a:srgbClr val="FFC000"/>
                </a:solidFill>
              </a:rPr>
              <a:t>Lam:</a:t>
            </a:r>
            <a:r>
              <a:rPr lang="en-US" sz="2000" dirty="0"/>
              <a:t> I think people can do that through the language they speak, the food they eat and ... certain styles of clothing. For example, some people still wear their traditional costumes so they can preserve their national identity.</a:t>
            </a:r>
          </a:p>
          <a:p>
            <a:r>
              <a:rPr lang="en-US" sz="2000" b="1" i="1" dirty="0" err="1">
                <a:solidFill>
                  <a:srgbClr val="FF0000"/>
                </a:solidFill>
              </a:rPr>
              <a:t>Mr</a:t>
            </a:r>
            <a:r>
              <a:rPr lang="en-US" sz="2000" b="1" i="1" dirty="0">
                <a:solidFill>
                  <a:srgbClr val="FF0000"/>
                </a:solidFill>
              </a:rPr>
              <a:t> Brown: </a:t>
            </a:r>
            <a:r>
              <a:rPr lang="en-US" sz="2000" dirty="0"/>
              <a:t>That's right. It can also be expressed by beliefs and cultural practices.</a:t>
            </a:r>
            <a:endParaRPr lang="en-US" sz="2000" i="1" dirty="0"/>
          </a:p>
          <a:p>
            <a:r>
              <a:rPr lang="en-US" sz="2000" b="1" i="1" dirty="0">
                <a:solidFill>
                  <a:srgbClr val="660066"/>
                </a:solidFill>
              </a:rPr>
              <a:t>Yumi:</a:t>
            </a:r>
            <a:r>
              <a:rPr lang="en-US" sz="2000" b="1" dirty="0">
                <a:solidFill>
                  <a:srgbClr val="660066"/>
                </a:solidFill>
              </a:rPr>
              <a:t> </a:t>
            </a:r>
            <a:r>
              <a:rPr lang="en-US" sz="2000" dirty="0"/>
              <a:t>Do you mean people's religious beliefs, music activities and festivals?</a:t>
            </a:r>
          </a:p>
          <a:p>
            <a:r>
              <a:rPr lang="en-US" sz="2000" b="1" i="1" dirty="0" err="1">
                <a:solidFill>
                  <a:srgbClr val="FF0000"/>
                </a:solidFill>
              </a:rPr>
              <a:t>Mr</a:t>
            </a:r>
            <a:r>
              <a:rPr lang="en-US" sz="2000" b="1" i="1" dirty="0">
                <a:solidFill>
                  <a:srgbClr val="FF0000"/>
                </a:solidFill>
              </a:rPr>
              <a:t> Brown:</a:t>
            </a:r>
            <a:r>
              <a:rPr lang="en-US" sz="2000" b="1" dirty="0">
                <a:solidFill>
                  <a:srgbClr val="FF0000"/>
                </a:solidFill>
              </a:rPr>
              <a:t> </a:t>
            </a:r>
            <a:r>
              <a:rPr lang="en-US" sz="2000" dirty="0"/>
              <a:t>Correct. Any other questions?</a:t>
            </a:r>
          </a:p>
          <a:p>
            <a:r>
              <a:rPr lang="en-US" sz="2000" b="1" i="1" dirty="0">
                <a:solidFill>
                  <a:srgbClr val="FFC000"/>
                </a:solidFill>
              </a:rPr>
              <a:t>Lam:</a:t>
            </a:r>
            <a:r>
              <a:rPr lang="en-US" sz="2000" dirty="0"/>
              <a:t> I wonder... why people need to protect their cultural identity.</a:t>
            </a:r>
          </a:p>
          <a:p>
            <a:r>
              <a:rPr lang="en-US" sz="2000" b="1" i="1" dirty="0">
                <a:solidFill>
                  <a:srgbClr val="7030A0"/>
                </a:solidFill>
              </a:rPr>
              <a:t>Yumi:</a:t>
            </a:r>
            <a:r>
              <a:rPr lang="en-US" sz="2000" b="1" dirty="0">
                <a:solidFill>
                  <a:srgbClr val="7030A0"/>
                </a:solidFill>
              </a:rPr>
              <a:t> </a:t>
            </a:r>
            <a:r>
              <a:rPr lang="en-US" sz="2000" dirty="0"/>
              <a:t>You live here, in your motherland, so you can't see why this is important. But for me, a Japanese living in Viet Nam, it's essential to understand my family history and traditions.</a:t>
            </a:r>
          </a:p>
          <a:p>
            <a:r>
              <a:rPr lang="en-US" sz="2000" b="1" i="1" dirty="0">
                <a:solidFill>
                  <a:srgbClr val="0033CC"/>
                </a:solidFill>
              </a:rPr>
              <a:t>Van:</a:t>
            </a:r>
            <a:r>
              <a:rPr lang="en-US" sz="2000" dirty="0"/>
              <a:t> Interesting. Are your parents both Japanese, Yumi?</a:t>
            </a:r>
          </a:p>
          <a:p>
            <a:r>
              <a:rPr lang="en-US" sz="2000" b="1" i="1" dirty="0">
                <a:solidFill>
                  <a:srgbClr val="7030A0"/>
                </a:solidFill>
              </a:rPr>
              <a:t>Yumi:</a:t>
            </a:r>
            <a:r>
              <a:rPr lang="en-US" sz="2000" b="1" dirty="0">
                <a:solidFill>
                  <a:srgbClr val="7030A0"/>
                </a:solidFill>
              </a:rPr>
              <a:t> </a:t>
            </a:r>
            <a:r>
              <a:rPr lang="en-US" sz="2000" dirty="0"/>
              <a:t>Yes, but they've been living here for twenty years, and they're afraid that my sister and I are becoming less and less familiar with our traditions.</a:t>
            </a:r>
          </a:p>
          <a:p>
            <a:r>
              <a:rPr lang="en-US" sz="2000" b="1" i="1" dirty="0">
                <a:solidFill>
                  <a:srgbClr val="FFC000"/>
                </a:solidFill>
              </a:rPr>
              <a:t>Lam:</a:t>
            </a:r>
            <a:r>
              <a:rPr lang="en-US" sz="2000" dirty="0">
                <a:solidFill>
                  <a:srgbClr val="FFC000"/>
                </a:solidFill>
              </a:rPr>
              <a:t> </a:t>
            </a:r>
            <a:r>
              <a:rPr lang="en-US" sz="2000" dirty="0"/>
              <a:t>So how do you maintain your culture?</a:t>
            </a:r>
          </a:p>
          <a:p>
            <a:r>
              <a:rPr lang="en-US" sz="2000" b="1" i="1" dirty="0">
                <a:solidFill>
                  <a:srgbClr val="7030A0"/>
                </a:solidFill>
              </a:rPr>
              <a:t>Yumi:</a:t>
            </a:r>
            <a:r>
              <a:rPr lang="en-US" sz="2000" dirty="0"/>
              <a:t> Well, we wear kimonos on special occasions and celebrate Japanese festivals such as the cherry blossom festival. We also eat sushi, sashimi and </a:t>
            </a:r>
            <a:r>
              <a:rPr lang="en-US" sz="2000" dirty="0" err="1"/>
              <a:t>udon</a:t>
            </a:r>
            <a:r>
              <a:rPr lang="en-US" sz="2000" dirty="0"/>
              <a:t> noodles. At home we speak Japanese only.</a:t>
            </a:r>
          </a:p>
          <a:p>
            <a:r>
              <a:rPr lang="en-US" sz="2000" b="1" i="1" dirty="0">
                <a:solidFill>
                  <a:srgbClr val="0033CC"/>
                </a:solidFill>
              </a:rPr>
              <a:t>Van:</a:t>
            </a:r>
            <a:r>
              <a:rPr lang="en-US" sz="2000" i="1" dirty="0"/>
              <a:t> </a:t>
            </a:r>
            <a:r>
              <a:rPr lang="en-US" sz="2000" dirty="0"/>
              <a:t>Do you often go back home?</a:t>
            </a:r>
          </a:p>
          <a:p>
            <a:r>
              <a:rPr lang="en-US" sz="2000" b="1" i="1" dirty="0">
                <a:solidFill>
                  <a:srgbClr val="7030A0"/>
                </a:solidFill>
              </a:rPr>
              <a:t>Yumi:</a:t>
            </a:r>
            <a:r>
              <a:rPr lang="en-US" sz="2000" b="1" dirty="0">
                <a:solidFill>
                  <a:srgbClr val="7030A0"/>
                </a:solidFill>
              </a:rPr>
              <a:t> </a:t>
            </a:r>
            <a:r>
              <a:rPr lang="en-US" sz="2000" dirty="0"/>
              <a:t>I've been to Kyoto four or five times to visit my grandparents. But to tell you the truth, I don't know whether Viet Nam or Japan is really my home. My parents are from Japan, but I was born and grew up here.</a:t>
            </a:r>
          </a:p>
          <a:p>
            <a:r>
              <a:rPr lang="en-US" sz="2000" b="1" i="1" dirty="0" err="1">
                <a:solidFill>
                  <a:srgbClr val="FF0000"/>
                </a:solidFill>
              </a:rPr>
              <a:t>Mr</a:t>
            </a:r>
            <a:r>
              <a:rPr lang="en-US" sz="2000" b="1" i="1" dirty="0">
                <a:solidFill>
                  <a:srgbClr val="FF0000"/>
                </a:solidFill>
              </a:rPr>
              <a:t> Brown: </a:t>
            </a:r>
            <a:r>
              <a:rPr lang="en-US" sz="2000" dirty="0"/>
              <a:t>I'd be interested to read about your experiences in Viet Nam in your essay, Yumi. OK, just to remind you that the essays are due next Wednesday and late submissions won't be accepted.</a:t>
            </a:r>
            <a:endParaRPr lang="en-US" dirty="0"/>
          </a:p>
        </p:txBody>
      </p:sp>
      <p:cxnSp>
        <p:nvCxnSpPr>
          <p:cNvPr id="8" name="Straight Connector 7">
            <a:extLst>
              <a:ext uri="{FF2B5EF4-FFF2-40B4-BE49-F238E27FC236}">
                <a16:creationId xmlns:a16="http://schemas.microsoft.com/office/drawing/2014/main" xmlns="" id="{035C3A25-6C42-4C0C-80D1-24C3CD196A80}"/>
              </a:ext>
            </a:extLst>
          </p:cNvPr>
          <p:cNvCxnSpPr/>
          <p:nvPr/>
        </p:nvCxnSpPr>
        <p:spPr>
          <a:xfrm>
            <a:off x="0" y="0"/>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8A90AC-2DCA-4352-9D61-C8C71EC8AE5E}"/>
              </a:ext>
            </a:extLst>
          </p:cNvPr>
          <p:cNvCxnSpPr/>
          <p:nvPr/>
        </p:nvCxnSpPr>
        <p:spPr>
          <a:xfrm>
            <a:off x="-62748" y="6857985"/>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2EB61CA-B836-4E42-B898-FF27D2E738A1}"/>
              </a:ext>
            </a:extLst>
          </p:cNvPr>
          <p:cNvCxnSpPr/>
          <p:nvPr/>
        </p:nvCxnSpPr>
        <p:spPr>
          <a:xfrm>
            <a:off x="0" y="0"/>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6026-286E-415A-961C-F5459C304092}"/>
              </a:ext>
            </a:extLst>
          </p:cNvPr>
          <p:cNvCxnSpPr/>
          <p:nvPr/>
        </p:nvCxnSpPr>
        <p:spPr>
          <a:xfrm>
            <a:off x="12183021" y="2689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40F6F752-3489-45B4-AECB-2008FC00B1F4}"/>
              </a:ext>
            </a:extLst>
          </p:cNvPr>
          <p:cNvCxnSpPr>
            <a:cxnSpLocks/>
          </p:cNvCxnSpPr>
          <p:nvPr/>
        </p:nvCxnSpPr>
        <p:spPr>
          <a:xfrm>
            <a:off x="134912" y="6112240"/>
            <a:ext cx="10028419"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xmlns="" id="{BE06BE24-F49C-47D6-9696-486BE8DDE6E7}"/>
              </a:ext>
            </a:extLst>
          </p:cNvPr>
          <p:cNvCxnSpPr>
            <a:cxnSpLocks/>
          </p:cNvCxnSpPr>
          <p:nvPr/>
        </p:nvCxnSpPr>
        <p:spPr>
          <a:xfrm>
            <a:off x="9657178" y="5816183"/>
            <a:ext cx="2183527" cy="0"/>
          </a:xfrm>
          <a:prstGeom prst="line">
            <a:avLst/>
          </a:prstGeom>
          <a:ln w="31750"/>
        </p:spPr>
        <p:style>
          <a:lnRef idx="1">
            <a:schemeClr val="accent2"/>
          </a:lnRef>
          <a:fillRef idx="0">
            <a:schemeClr val="accent2"/>
          </a:fillRef>
          <a:effectRef idx="0">
            <a:schemeClr val="accent2"/>
          </a:effectRef>
          <a:fontRef idx="minor">
            <a:schemeClr val="tx1"/>
          </a:fontRef>
        </p:style>
      </p:cxnSp>
      <p:sp>
        <p:nvSpPr>
          <p:cNvPr id="12" name="Arrow: Left 11">
            <a:hlinkClick r:id="rId2" action="ppaction://hlinkpres?slideindex=11&amp;slidetitle=PowerPoint Presentation"/>
            <a:extLst>
              <a:ext uri="{FF2B5EF4-FFF2-40B4-BE49-F238E27FC236}">
                <a16:creationId xmlns:a16="http://schemas.microsoft.com/office/drawing/2014/main" xmlns="" id="{91E8662D-E570-4B4E-A7EE-4C91E657C473}"/>
              </a:ext>
            </a:extLst>
          </p:cNvPr>
          <p:cNvSpPr/>
          <p:nvPr/>
        </p:nvSpPr>
        <p:spPr>
          <a:xfrm>
            <a:off x="11452485" y="6595672"/>
            <a:ext cx="676766" cy="240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33670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326F4E-012B-499B-B054-43D24B9D3FE7}"/>
              </a:ext>
            </a:extLst>
          </p:cNvPr>
          <p:cNvSpPr>
            <a:spLocks noGrp="1"/>
          </p:cNvSpPr>
          <p:nvPr>
            <p:ph idx="1"/>
          </p:nvPr>
        </p:nvSpPr>
        <p:spPr>
          <a:xfrm>
            <a:off x="0" y="143435"/>
            <a:ext cx="12192000" cy="6571129"/>
          </a:xfrm>
        </p:spPr>
        <p:txBody>
          <a:bodyPr>
            <a:noAutofit/>
          </a:bodyPr>
          <a:lstStyle/>
          <a:p>
            <a:r>
              <a:rPr lang="en-US" b="1" dirty="0" err="1">
                <a:solidFill>
                  <a:srgbClr val="FF0000"/>
                </a:solidFill>
              </a:rPr>
              <a:t>Mr</a:t>
            </a:r>
            <a:r>
              <a:rPr lang="en-US" b="1" dirty="0">
                <a:solidFill>
                  <a:srgbClr val="FF0000"/>
                </a:solidFill>
              </a:rPr>
              <a:t> Brown:</a:t>
            </a:r>
            <a:r>
              <a:rPr lang="en-US" dirty="0"/>
              <a:t> Hello everybody. Hope you're all working on your essay on cultural                              identity. Do you have any questions?</a:t>
            </a:r>
          </a:p>
          <a:p>
            <a:r>
              <a:rPr lang="en-US" b="1" dirty="0">
                <a:solidFill>
                  <a:srgbClr val="0033CC"/>
                </a:solidFill>
              </a:rPr>
              <a:t>Van:</a:t>
            </a:r>
            <a:r>
              <a:rPr lang="en-US" dirty="0">
                <a:solidFill>
                  <a:srgbClr val="FF0000"/>
                </a:solidFill>
              </a:rPr>
              <a:t> </a:t>
            </a:r>
            <a:r>
              <a:rPr lang="en-US" dirty="0"/>
              <a:t>Yes. I'm not quite sure about how people express their cultural identity.</a:t>
            </a:r>
          </a:p>
          <a:p>
            <a:r>
              <a:rPr lang="en-US" b="1" dirty="0" err="1">
                <a:solidFill>
                  <a:srgbClr val="FF0000"/>
                </a:solidFill>
              </a:rPr>
              <a:t>Mr</a:t>
            </a:r>
            <a:r>
              <a:rPr lang="en-US" b="1" dirty="0">
                <a:solidFill>
                  <a:srgbClr val="FF0000"/>
                </a:solidFill>
              </a:rPr>
              <a:t> Brown:</a:t>
            </a:r>
            <a:r>
              <a:rPr lang="en-US" dirty="0">
                <a:solidFill>
                  <a:srgbClr val="FF0000"/>
                </a:solidFill>
              </a:rPr>
              <a:t> </a:t>
            </a:r>
            <a:r>
              <a:rPr lang="en-US" dirty="0"/>
              <a:t>That's an interesting question. Can anyone give some examples?</a:t>
            </a:r>
          </a:p>
          <a:p>
            <a:r>
              <a:rPr lang="en-US" b="1" dirty="0">
                <a:solidFill>
                  <a:srgbClr val="FFC000"/>
                </a:solidFill>
              </a:rPr>
              <a:t>Lam:</a:t>
            </a:r>
            <a:r>
              <a:rPr lang="en-US" dirty="0"/>
              <a:t> I think people can do that through the language they speak, the food they eat and ... certain styles of clothing. For example, some people still wear their traditional costumes so they can preserve their national identity.</a:t>
            </a:r>
          </a:p>
          <a:p>
            <a:r>
              <a:rPr lang="en-US" b="1" dirty="0" err="1">
                <a:solidFill>
                  <a:srgbClr val="FF0000"/>
                </a:solidFill>
              </a:rPr>
              <a:t>Mr</a:t>
            </a:r>
            <a:r>
              <a:rPr lang="en-US" b="1" dirty="0">
                <a:solidFill>
                  <a:srgbClr val="FF0000"/>
                </a:solidFill>
              </a:rPr>
              <a:t> Brown: </a:t>
            </a:r>
            <a:r>
              <a:rPr lang="en-US" dirty="0"/>
              <a:t>That's right. It can also be expressed by beliefs and cultural practices.</a:t>
            </a:r>
          </a:p>
          <a:p>
            <a:r>
              <a:rPr lang="en-US" b="1" dirty="0">
                <a:solidFill>
                  <a:srgbClr val="660066"/>
                </a:solidFill>
              </a:rPr>
              <a:t>Yumi: </a:t>
            </a:r>
            <a:r>
              <a:rPr lang="en-US" dirty="0"/>
              <a:t>Do you mean people's religious beliefs, music activities and festivals?</a:t>
            </a:r>
          </a:p>
          <a:p>
            <a:r>
              <a:rPr lang="en-US" b="1" dirty="0" err="1">
                <a:solidFill>
                  <a:srgbClr val="FF0000"/>
                </a:solidFill>
              </a:rPr>
              <a:t>Mr</a:t>
            </a:r>
            <a:r>
              <a:rPr lang="en-US" b="1" dirty="0">
                <a:solidFill>
                  <a:srgbClr val="FF0000"/>
                </a:solidFill>
              </a:rPr>
              <a:t> Brown: </a:t>
            </a:r>
            <a:r>
              <a:rPr lang="en-US" dirty="0"/>
              <a:t>Correct. Any other questions?</a:t>
            </a:r>
          </a:p>
          <a:p>
            <a:r>
              <a:rPr lang="en-US" b="1" dirty="0">
                <a:solidFill>
                  <a:srgbClr val="FFC000"/>
                </a:solidFill>
              </a:rPr>
              <a:t>Lam:</a:t>
            </a:r>
            <a:r>
              <a:rPr lang="en-US" dirty="0"/>
              <a:t> I wonder... why people need to protect their cultural identity.</a:t>
            </a:r>
          </a:p>
          <a:p>
            <a:r>
              <a:rPr lang="en-US" b="1" dirty="0">
                <a:solidFill>
                  <a:srgbClr val="7030A0"/>
                </a:solidFill>
              </a:rPr>
              <a:t>Yumi: </a:t>
            </a:r>
            <a:r>
              <a:rPr lang="en-US" dirty="0"/>
              <a:t>You live here, in your motherland, so you can't see why this is important. But for me, a Japanese living in Viet Nam, it's essential to understand my family history and traditions.</a:t>
            </a:r>
          </a:p>
        </p:txBody>
      </p:sp>
      <p:cxnSp>
        <p:nvCxnSpPr>
          <p:cNvPr id="5" name="Straight Connector 4">
            <a:extLst>
              <a:ext uri="{FF2B5EF4-FFF2-40B4-BE49-F238E27FC236}">
                <a16:creationId xmlns:a16="http://schemas.microsoft.com/office/drawing/2014/main" xmlns="" id="{0A1D902B-DFCD-4C7B-8268-5424BC278BB2}"/>
              </a:ext>
            </a:extLst>
          </p:cNvPr>
          <p:cNvCxnSpPr/>
          <p:nvPr/>
        </p:nvCxnSpPr>
        <p:spPr>
          <a:xfrm>
            <a:off x="0" y="0"/>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C5BF39C5-FADF-4A0B-8A73-8AD19E48CF34}"/>
              </a:ext>
            </a:extLst>
          </p:cNvPr>
          <p:cNvCxnSpPr/>
          <p:nvPr/>
        </p:nvCxnSpPr>
        <p:spPr>
          <a:xfrm>
            <a:off x="-80677" y="6857985"/>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F59BD119-DE69-4155-90BB-AE422DFC176A}"/>
              </a:ext>
            </a:extLst>
          </p:cNvPr>
          <p:cNvCxnSpPr/>
          <p:nvPr/>
        </p:nvCxnSpPr>
        <p:spPr>
          <a:xfrm>
            <a:off x="0" y="0"/>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5A558FC9-B396-4A10-A924-A4DFA0CF5B95}"/>
              </a:ext>
            </a:extLst>
          </p:cNvPr>
          <p:cNvCxnSpPr/>
          <p:nvPr/>
        </p:nvCxnSpPr>
        <p:spPr>
          <a:xfrm>
            <a:off x="12183021" y="2689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428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326F4E-012B-499B-B054-43D24B9D3FE7}"/>
              </a:ext>
            </a:extLst>
          </p:cNvPr>
          <p:cNvSpPr>
            <a:spLocks noGrp="1"/>
          </p:cNvSpPr>
          <p:nvPr>
            <p:ph idx="1"/>
          </p:nvPr>
        </p:nvSpPr>
        <p:spPr>
          <a:xfrm>
            <a:off x="0" y="322730"/>
            <a:ext cx="12192000" cy="7028329"/>
          </a:xfrm>
        </p:spPr>
        <p:txBody>
          <a:bodyPr>
            <a:noAutofit/>
          </a:bodyPr>
          <a:lstStyle/>
          <a:p>
            <a:r>
              <a:rPr lang="en-US" b="1" dirty="0">
                <a:solidFill>
                  <a:srgbClr val="0033CC"/>
                </a:solidFill>
              </a:rPr>
              <a:t>Van:</a:t>
            </a:r>
            <a:r>
              <a:rPr lang="en-US" dirty="0"/>
              <a:t> Interesting. Are your parents both Japanese, Yumi?</a:t>
            </a:r>
          </a:p>
          <a:p>
            <a:r>
              <a:rPr lang="en-US" b="1" dirty="0">
                <a:solidFill>
                  <a:srgbClr val="7030A0"/>
                </a:solidFill>
              </a:rPr>
              <a:t>Yumi: </a:t>
            </a:r>
            <a:r>
              <a:rPr lang="en-US" dirty="0"/>
              <a:t>Yes, but they've been living here for twenty years, and they're afraid that my sister and I are becoming less and less familiar with our traditions.</a:t>
            </a:r>
          </a:p>
          <a:p>
            <a:r>
              <a:rPr lang="en-US" b="1" dirty="0">
                <a:solidFill>
                  <a:srgbClr val="FFC000"/>
                </a:solidFill>
              </a:rPr>
              <a:t>Lam:</a:t>
            </a:r>
            <a:r>
              <a:rPr lang="en-US" dirty="0">
                <a:solidFill>
                  <a:srgbClr val="FFC000"/>
                </a:solidFill>
              </a:rPr>
              <a:t> </a:t>
            </a:r>
            <a:r>
              <a:rPr lang="en-US" dirty="0"/>
              <a:t>So how do you maintain your culture?</a:t>
            </a:r>
          </a:p>
          <a:p>
            <a:r>
              <a:rPr lang="en-US" b="1" dirty="0">
                <a:solidFill>
                  <a:srgbClr val="7030A0"/>
                </a:solidFill>
              </a:rPr>
              <a:t>Yumi:</a:t>
            </a:r>
            <a:r>
              <a:rPr lang="en-US" dirty="0"/>
              <a:t> Well, we wear kimonos on special occasions and celebrate Japanese festivals such as the cherry blossom festival. We also eat sushi, sashimi and </a:t>
            </a:r>
            <a:r>
              <a:rPr lang="en-US" dirty="0" err="1"/>
              <a:t>udon</a:t>
            </a:r>
            <a:r>
              <a:rPr lang="en-US" dirty="0"/>
              <a:t> noodles. At home we speak Japanese only.</a:t>
            </a:r>
          </a:p>
          <a:p>
            <a:r>
              <a:rPr lang="en-US" b="1" dirty="0">
                <a:solidFill>
                  <a:srgbClr val="0033CC"/>
                </a:solidFill>
              </a:rPr>
              <a:t>Van:</a:t>
            </a:r>
            <a:r>
              <a:rPr lang="en-US" dirty="0"/>
              <a:t> Do you often go back home?</a:t>
            </a:r>
          </a:p>
          <a:p>
            <a:r>
              <a:rPr lang="en-US" b="1" dirty="0">
                <a:solidFill>
                  <a:srgbClr val="7030A0"/>
                </a:solidFill>
              </a:rPr>
              <a:t>Yumi: </a:t>
            </a:r>
            <a:r>
              <a:rPr lang="en-US" dirty="0"/>
              <a:t>I've been to Kyoto four or five times to visit my grandparents. But to tell you the truth, I don't know whether Viet Nam or Japan is really my home. My parents are from Japan, but I was born and grew up here.</a:t>
            </a:r>
          </a:p>
          <a:p>
            <a:r>
              <a:rPr lang="en-US" b="1" dirty="0" err="1">
                <a:solidFill>
                  <a:srgbClr val="FF0000"/>
                </a:solidFill>
              </a:rPr>
              <a:t>Mr</a:t>
            </a:r>
            <a:r>
              <a:rPr lang="en-US" b="1" dirty="0">
                <a:solidFill>
                  <a:srgbClr val="FF0000"/>
                </a:solidFill>
              </a:rPr>
              <a:t> Brown: </a:t>
            </a:r>
            <a:r>
              <a:rPr lang="en-US" dirty="0"/>
              <a:t>I'd be interested to read about your experiences in Viet Nam in your essay, Yumi. OK, just to remind you that the essays are due next Wednesday and late submissions won't be accepted.</a:t>
            </a:r>
          </a:p>
        </p:txBody>
      </p:sp>
      <p:cxnSp>
        <p:nvCxnSpPr>
          <p:cNvPr id="4" name="Straight Connector 3">
            <a:extLst>
              <a:ext uri="{FF2B5EF4-FFF2-40B4-BE49-F238E27FC236}">
                <a16:creationId xmlns:a16="http://schemas.microsoft.com/office/drawing/2014/main" xmlns="" id="{30CC1BEE-CE7B-4712-91B6-9DAF5F8C5505}"/>
              </a:ext>
            </a:extLst>
          </p:cNvPr>
          <p:cNvCxnSpPr/>
          <p:nvPr/>
        </p:nvCxnSpPr>
        <p:spPr>
          <a:xfrm>
            <a:off x="-62748" y="6857985"/>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0738FB17-E539-42DB-B33C-701F3FDD67B8}"/>
              </a:ext>
            </a:extLst>
          </p:cNvPr>
          <p:cNvCxnSpPr/>
          <p:nvPr/>
        </p:nvCxnSpPr>
        <p:spPr>
          <a:xfrm>
            <a:off x="0" y="0"/>
            <a:ext cx="12192000"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3BCD03ED-311F-4632-980C-82D932013E7E}"/>
              </a:ext>
            </a:extLst>
          </p:cNvPr>
          <p:cNvCxnSpPr/>
          <p:nvPr/>
        </p:nvCxnSpPr>
        <p:spPr>
          <a:xfrm>
            <a:off x="12183021" y="26897"/>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844FEA0E-61B5-4A92-81BA-22FF4EE5A250}"/>
              </a:ext>
            </a:extLst>
          </p:cNvPr>
          <p:cNvCxnSpPr/>
          <p:nvPr/>
        </p:nvCxnSpPr>
        <p:spPr>
          <a:xfrm>
            <a:off x="0" y="0"/>
            <a:ext cx="0" cy="685798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392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34375" y="18024"/>
            <a:ext cx="4543865" cy="994117"/>
          </a:xfrm>
        </p:spPr>
        <p:txBody>
          <a:bodyPr/>
          <a:lstStyle/>
          <a:p>
            <a:r>
              <a:rPr lang="en-US" dirty="0">
                <a:solidFill>
                  <a:srgbClr val="FF0000"/>
                </a:solidFill>
              </a:rPr>
              <a:t>Which country is it?</a:t>
            </a:r>
            <a:endParaRPr lang="vi-VN" dirty="0">
              <a:solidFill>
                <a:srgbClr val="FF0000"/>
              </a:solidFill>
            </a:endParaRPr>
          </a:p>
        </p:txBody>
      </p:sp>
      <p:pic>
        <p:nvPicPr>
          <p:cNvPr id="6" name="Picture 5"/>
          <p:cNvPicPr>
            <a:picLocks noChangeAspect="1"/>
          </p:cNvPicPr>
          <p:nvPr/>
        </p:nvPicPr>
        <p:blipFill>
          <a:blip r:embed="rId2"/>
          <a:stretch>
            <a:fillRect/>
          </a:stretch>
        </p:blipFill>
        <p:spPr>
          <a:xfrm>
            <a:off x="8596667" y="560243"/>
            <a:ext cx="3595334" cy="2692332"/>
          </a:xfrm>
          <a:prstGeom prst="rect">
            <a:avLst/>
          </a:prstGeom>
        </p:spPr>
      </p:pic>
      <p:pic>
        <p:nvPicPr>
          <p:cNvPr id="7" name="Picture 6"/>
          <p:cNvPicPr>
            <a:picLocks noChangeAspect="1"/>
          </p:cNvPicPr>
          <p:nvPr/>
        </p:nvPicPr>
        <p:blipFill>
          <a:blip r:embed="rId3"/>
          <a:stretch>
            <a:fillRect/>
          </a:stretch>
        </p:blipFill>
        <p:spPr>
          <a:xfrm>
            <a:off x="29520" y="3667798"/>
            <a:ext cx="4204855" cy="2615572"/>
          </a:xfrm>
          <a:prstGeom prst="rect">
            <a:avLst/>
          </a:prstGeom>
        </p:spPr>
      </p:pic>
      <p:sp>
        <p:nvSpPr>
          <p:cNvPr id="10" name="TextBox 9">
            <a:extLst>
              <a:ext uri="{FF2B5EF4-FFF2-40B4-BE49-F238E27FC236}">
                <a16:creationId xmlns:a16="http://schemas.microsoft.com/office/drawing/2014/main" xmlns="" id="{6C5B1E8D-8588-404D-AAE6-A217ACE3E5EB}"/>
              </a:ext>
            </a:extLst>
          </p:cNvPr>
          <p:cNvSpPr txBox="1"/>
          <p:nvPr/>
        </p:nvSpPr>
        <p:spPr>
          <a:xfrm>
            <a:off x="590843" y="3167390"/>
            <a:ext cx="2757267" cy="523220"/>
          </a:xfrm>
          <a:prstGeom prst="rect">
            <a:avLst/>
          </a:prstGeom>
          <a:noFill/>
        </p:spPr>
        <p:txBody>
          <a:bodyPr wrap="square" rtlCol="0">
            <a:spAutoFit/>
          </a:bodyPr>
          <a:lstStyle/>
          <a:p>
            <a:pPr algn="ctr"/>
            <a:r>
              <a:rPr lang="en-US" sz="2800" dirty="0"/>
              <a:t>Cherry blossom</a:t>
            </a:r>
            <a:endParaRPr lang="vi-VN" sz="2800" dirty="0"/>
          </a:p>
        </p:txBody>
      </p:sp>
      <p:sp>
        <p:nvSpPr>
          <p:cNvPr id="11" name="TextBox 10">
            <a:extLst>
              <a:ext uri="{FF2B5EF4-FFF2-40B4-BE49-F238E27FC236}">
                <a16:creationId xmlns:a16="http://schemas.microsoft.com/office/drawing/2014/main" xmlns="" id="{99FB7F87-6801-4610-AE94-9423B6120149}"/>
              </a:ext>
            </a:extLst>
          </p:cNvPr>
          <p:cNvSpPr txBox="1"/>
          <p:nvPr/>
        </p:nvSpPr>
        <p:spPr>
          <a:xfrm>
            <a:off x="9015699" y="3219146"/>
            <a:ext cx="2757267" cy="523220"/>
          </a:xfrm>
          <a:prstGeom prst="rect">
            <a:avLst/>
          </a:prstGeom>
          <a:noFill/>
        </p:spPr>
        <p:txBody>
          <a:bodyPr wrap="square" rtlCol="0">
            <a:spAutoFit/>
          </a:bodyPr>
          <a:lstStyle/>
          <a:p>
            <a:pPr algn="ctr"/>
            <a:r>
              <a:rPr lang="en-US" sz="2800" dirty="0"/>
              <a:t>Sushi</a:t>
            </a:r>
            <a:endParaRPr lang="vi-VN" sz="2800" dirty="0"/>
          </a:p>
        </p:txBody>
      </p:sp>
      <p:pic>
        <p:nvPicPr>
          <p:cNvPr id="12" name="Picture 11">
            <a:extLst>
              <a:ext uri="{FF2B5EF4-FFF2-40B4-BE49-F238E27FC236}">
                <a16:creationId xmlns:a16="http://schemas.microsoft.com/office/drawing/2014/main" xmlns="" id="{B589CCD5-DEC7-45C5-BDA0-CD121AF98F42}"/>
              </a:ext>
            </a:extLst>
          </p:cNvPr>
          <p:cNvPicPr>
            <a:picLocks noChangeAspect="1"/>
          </p:cNvPicPr>
          <p:nvPr/>
        </p:nvPicPr>
        <p:blipFill>
          <a:blip r:embed="rId4"/>
          <a:stretch>
            <a:fillRect/>
          </a:stretch>
        </p:blipFill>
        <p:spPr>
          <a:xfrm>
            <a:off x="63958" y="560243"/>
            <a:ext cx="4170417" cy="2692332"/>
          </a:xfrm>
          <a:prstGeom prst="rect">
            <a:avLst/>
          </a:prstGeom>
        </p:spPr>
      </p:pic>
      <p:pic>
        <p:nvPicPr>
          <p:cNvPr id="13" name="Picture 12">
            <a:extLst>
              <a:ext uri="{FF2B5EF4-FFF2-40B4-BE49-F238E27FC236}">
                <a16:creationId xmlns:a16="http://schemas.microsoft.com/office/drawing/2014/main" xmlns="" id="{91D38FFA-6D6B-4B61-ABBB-C4C36D45439E}"/>
              </a:ext>
            </a:extLst>
          </p:cNvPr>
          <p:cNvPicPr>
            <a:picLocks noChangeAspect="1"/>
          </p:cNvPicPr>
          <p:nvPr/>
        </p:nvPicPr>
        <p:blipFill>
          <a:blip r:embed="rId5"/>
          <a:stretch>
            <a:fillRect/>
          </a:stretch>
        </p:blipFill>
        <p:spPr>
          <a:xfrm>
            <a:off x="8596667" y="3682788"/>
            <a:ext cx="3595333" cy="2615572"/>
          </a:xfrm>
          <a:prstGeom prst="rect">
            <a:avLst/>
          </a:prstGeom>
        </p:spPr>
      </p:pic>
      <p:pic>
        <p:nvPicPr>
          <p:cNvPr id="16" name="Picture 15">
            <a:extLst>
              <a:ext uri="{FF2B5EF4-FFF2-40B4-BE49-F238E27FC236}">
                <a16:creationId xmlns:a16="http://schemas.microsoft.com/office/drawing/2014/main" xmlns="" id="{7B94DDB8-04E7-4081-A334-F1EFC93B797A}"/>
              </a:ext>
            </a:extLst>
          </p:cNvPr>
          <p:cNvPicPr>
            <a:picLocks noChangeAspect="1"/>
          </p:cNvPicPr>
          <p:nvPr/>
        </p:nvPicPr>
        <p:blipFill>
          <a:blip r:embed="rId6"/>
          <a:stretch>
            <a:fillRect/>
          </a:stretch>
        </p:blipFill>
        <p:spPr>
          <a:xfrm>
            <a:off x="4429552" y="1139484"/>
            <a:ext cx="3971936" cy="4659118"/>
          </a:xfrm>
          <a:prstGeom prst="rect">
            <a:avLst/>
          </a:prstGeom>
        </p:spPr>
      </p:pic>
      <p:sp>
        <p:nvSpPr>
          <p:cNvPr id="17" name="TextBox 16">
            <a:extLst>
              <a:ext uri="{FF2B5EF4-FFF2-40B4-BE49-F238E27FC236}">
                <a16:creationId xmlns:a16="http://schemas.microsoft.com/office/drawing/2014/main" xmlns="" id="{DE25AC82-2D16-4C11-99BC-9905E2CAC219}"/>
              </a:ext>
            </a:extLst>
          </p:cNvPr>
          <p:cNvSpPr txBox="1"/>
          <p:nvPr/>
        </p:nvSpPr>
        <p:spPr>
          <a:xfrm>
            <a:off x="602563" y="6223514"/>
            <a:ext cx="2757267" cy="523220"/>
          </a:xfrm>
          <a:prstGeom prst="rect">
            <a:avLst/>
          </a:prstGeom>
          <a:noFill/>
        </p:spPr>
        <p:txBody>
          <a:bodyPr wrap="square" rtlCol="0">
            <a:spAutoFit/>
          </a:bodyPr>
          <a:lstStyle/>
          <a:p>
            <a:pPr algn="ctr"/>
            <a:r>
              <a:rPr lang="en-US" sz="2800" dirty="0"/>
              <a:t>Sashimi</a:t>
            </a:r>
            <a:endParaRPr lang="vi-VN" sz="2800" dirty="0"/>
          </a:p>
        </p:txBody>
      </p:sp>
      <p:sp>
        <p:nvSpPr>
          <p:cNvPr id="18" name="TextBox 17">
            <a:extLst>
              <a:ext uri="{FF2B5EF4-FFF2-40B4-BE49-F238E27FC236}">
                <a16:creationId xmlns:a16="http://schemas.microsoft.com/office/drawing/2014/main" xmlns="" id="{F5859B89-A464-4965-85DF-4551188CC546}"/>
              </a:ext>
            </a:extLst>
          </p:cNvPr>
          <p:cNvSpPr txBox="1"/>
          <p:nvPr/>
        </p:nvSpPr>
        <p:spPr>
          <a:xfrm>
            <a:off x="4807418" y="5921523"/>
            <a:ext cx="2757267" cy="523220"/>
          </a:xfrm>
          <a:prstGeom prst="rect">
            <a:avLst/>
          </a:prstGeom>
          <a:noFill/>
        </p:spPr>
        <p:txBody>
          <a:bodyPr wrap="square" rtlCol="0">
            <a:spAutoFit/>
          </a:bodyPr>
          <a:lstStyle/>
          <a:p>
            <a:pPr algn="ctr"/>
            <a:r>
              <a:rPr lang="en-US" sz="2800" dirty="0"/>
              <a:t>Kimono</a:t>
            </a:r>
            <a:endParaRPr lang="vi-VN" sz="2800" dirty="0"/>
          </a:p>
        </p:txBody>
      </p:sp>
      <p:sp>
        <p:nvSpPr>
          <p:cNvPr id="19" name="TextBox 18">
            <a:extLst>
              <a:ext uri="{FF2B5EF4-FFF2-40B4-BE49-F238E27FC236}">
                <a16:creationId xmlns:a16="http://schemas.microsoft.com/office/drawing/2014/main" xmlns="" id="{26992A66-5336-4F38-802C-DBEAB52F071A}"/>
              </a:ext>
            </a:extLst>
          </p:cNvPr>
          <p:cNvSpPr txBox="1"/>
          <p:nvPr/>
        </p:nvSpPr>
        <p:spPr>
          <a:xfrm>
            <a:off x="9015698" y="6208524"/>
            <a:ext cx="2757267" cy="523220"/>
          </a:xfrm>
          <a:prstGeom prst="rect">
            <a:avLst/>
          </a:prstGeom>
          <a:noFill/>
        </p:spPr>
        <p:txBody>
          <a:bodyPr wrap="square" rtlCol="0">
            <a:spAutoFit/>
          </a:bodyPr>
          <a:lstStyle/>
          <a:p>
            <a:pPr algn="ctr"/>
            <a:r>
              <a:rPr lang="en-US" sz="2800" dirty="0"/>
              <a:t>Mount Fuji</a:t>
            </a:r>
            <a:endParaRPr lang="vi-VN" sz="2800" dirty="0"/>
          </a:p>
        </p:txBody>
      </p:sp>
      <p:sp>
        <p:nvSpPr>
          <p:cNvPr id="20" name="Rectangle: Rounded Corners 19">
            <a:extLst>
              <a:ext uri="{FF2B5EF4-FFF2-40B4-BE49-F238E27FC236}">
                <a16:creationId xmlns:a16="http://schemas.microsoft.com/office/drawing/2014/main" xmlns="" id="{8CCB6CEA-01FD-4695-AD24-E7689F4E4761}"/>
              </a:ext>
            </a:extLst>
          </p:cNvPr>
          <p:cNvSpPr/>
          <p:nvPr/>
        </p:nvSpPr>
        <p:spPr>
          <a:xfrm>
            <a:off x="5148775" y="560243"/>
            <a:ext cx="2415910" cy="456320"/>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0066"/>
                </a:solidFill>
              </a:rPr>
              <a:t>JAPAN</a:t>
            </a:r>
            <a:endParaRPr lang="vi-VN" sz="3600" b="1" dirty="0">
              <a:solidFill>
                <a:srgbClr val="000066"/>
              </a:solidFill>
            </a:endParaRPr>
          </a:p>
        </p:txBody>
      </p:sp>
    </p:spTree>
    <p:extLst>
      <p:ext uri="{BB962C8B-B14F-4D97-AF65-F5344CB8AC3E}">
        <p14:creationId xmlns:p14="http://schemas.microsoft.com/office/powerpoint/2010/main" val="846361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heel(1)">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7" grpId="0"/>
      <p:bldP spid="18" grpId="0"/>
      <p:bldP spid="19"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84000">
              <a:schemeClr val="accent1">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7314" y="59778"/>
            <a:ext cx="10515606" cy="757715"/>
          </a:xfrm>
          <a:solidFill>
            <a:srgbClr val="FFFF99"/>
          </a:solidFill>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p:spPr>
        <p:txBody>
          <a:bodyPr>
            <a:normAutofit fontScale="90000"/>
          </a:bodyPr>
          <a:lstStyle/>
          <a:p>
            <a:pPr algn="ctr"/>
            <a:r>
              <a:rPr lang="en-US" sz="4400" dirty="0">
                <a:solidFill>
                  <a:srgbClr val="990000"/>
                </a:solidFill>
                <a:latin typeface=".VnBodoni" panose="020B7200000000000000" pitchFamily="34" charset="0"/>
              </a:rPr>
              <a:t>Vocabulary - Collocation</a:t>
            </a:r>
            <a:endParaRPr lang="vi-VN" sz="4400" dirty="0">
              <a:solidFill>
                <a:srgbClr val="990000"/>
              </a:solidFill>
            </a:endParaRPr>
          </a:p>
        </p:txBody>
      </p:sp>
      <p:sp>
        <p:nvSpPr>
          <p:cNvPr id="3" name="TextBox 2"/>
          <p:cNvSpPr txBox="1"/>
          <p:nvPr/>
        </p:nvSpPr>
        <p:spPr>
          <a:xfrm>
            <a:off x="347730" y="965915"/>
            <a:ext cx="6864439" cy="1200329"/>
          </a:xfrm>
          <a:prstGeom prst="rect">
            <a:avLst/>
          </a:prstGeom>
          <a:noFill/>
        </p:spPr>
        <p:txBody>
          <a:bodyPr wrap="square" rtlCol="0">
            <a:spAutoFit/>
          </a:bodyPr>
          <a:lstStyle/>
          <a:p>
            <a:pPr marL="571500" indent="-571500">
              <a:buFontTx/>
              <a:buChar char="-"/>
            </a:pPr>
            <a:r>
              <a:rPr lang="en-US" sz="3600" b="1" dirty="0"/>
              <a:t>cultural identity</a:t>
            </a:r>
            <a:r>
              <a:rPr lang="en-US" sz="3600" dirty="0"/>
              <a:t>       (np)</a:t>
            </a:r>
          </a:p>
          <a:p>
            <a:r>
              <a:rPr lang="vi-VN" sz="3600" dirty="0"/>
              <a:t>      </a:t>
            </a:r>
            <a:r>
              <a:rPr lang="vi-VN" sz="2800" dirty="0">
                <a:solidFill>
                  <a:srgbClr val="FF6600"/>
                </a:solidFill>
              </a:rPr>
              <a:t>/ˈkʌltʃərəl aɪˈdentəti/</a:t>
            </a:r>
            <a:endParaRPr lang="vi-VN" sz="3600" dirty="0">
              <a:solidFill>
                <a:srgbClr val="FF6600"/>
              </a:solidFill>
            </a:endParaRPr>
          </a:p>
        </p:txBody>
      </p:sp>
      <p:sp>
        <p:nvSpPr>
          <p:cNvPr id="4" name="TextBox 3"/>
          <p:cNvSpPr txBox="1"/>
          <p:nvPr/>
        </p:nvSpPr>
        <p:spPr>
          <a:xfrm>
            <a:off x="356313" y="2920296"/>
            <a:ext cx="9536498" cy="1200329"/>
          </a:xfrm>
          <a:prstGeom prst="rect">
            <a:avLst/>
          </a:prstGeom>
          <a:noFill/>
        </p:spPr>
        <p:txBody>
          <a:bodyPr wrap="square" rtlCol="0">
            <a:spAutoFit/>
          </a:bodyPr>
          <a:lstStyle/>
          <a:p>
            <a:pPr marL="571500" indent="-571500">
              <a:buFontTx/>
              <a:buChar char="-"/>
            </a:pPr>
            <a:r>
              <a:rPr lang="en-US" sz="3600" b="1" dirty="0"/>
              <a:t>traditional costumes </a:t>
            </a:r>
            <a:r>
              <a:rPr lang="en-US" sz="3600" dirty="0"/>
              <a:t>(np)</a:t>
            </a:r>
          </a:p>
          <a:p>
            <a:r>
              <a:rPr lang="en-US" sz="3600" dirty="0"/>
              <a:t>       </a:t>
            </a:r>
            <a:r>
              <a:rPr lang="en-US" sz="2800" dirty="0">
                <a:solidFill>
                  <a:srgbClr val="FF6600"/>
                </a:solidFill>
              </a:rPr>
              <a:t>/</a:t>
            </a:r>
            <a:r>
              <a:rPr lang="vi-VN" sz="2800" dirty="0">
                <a:solidFill>
                  <a:srgbClr val="FF6600"/>
                </a:solidFill>
              </a:rPr>
              <a:t>trəˈdɪʃənl ˈkɒstjuːmz/</a:t>
            </a:r>
            <a:endParaRPr lang="vi-VN" sz="3600" dirty="0">
              <a:solidFill>
                <a:srgbClr val="FF6600"/>
              </a:solidFill>
            </a:endParaRPr>
          </a:p>
        </p:txBody>
      </p:sp>
      <p:sp>
        <p:nvSpPr>
          <p:cNvPr id="7" name="TextBox 6">
            <a:extLst>
              <a:ext uri="{FF2B5EF4-FFF2-40B4-BE49-F238E27FC236}">
                <a16:creationId xmlns:a16="http://schemas.microsoft.com/office/drawing/2014/main" xmlns="" id="{A9A9D094-52B0-43AE-A8E7-3157130E1351}"/>
              </a:ext>
            </a:extLst>
          </p:cNvPr>
          <p:cNvSpPr txBox="1"/>
          <p:nvPr/>
        </p:nvSpPr>
        <p:spPr>
          <a:xfrm>
            <a:off x="6567104" y="1002203"/>
            <a:ext cx="3796096" cy="646331"/>
          </a:xfrm>
          <a:prstGeom prst="rect">
            <a:avLst/>
          </a:prstGeom>
          <a:noFill/>
        </p:spPr>
        <p:txBody>
          <a:bodyPr wrap="square" rtlCol="0">
            <a:spAutoFit/>
          </a:bodyPr>
          <a:lstStyle/>
          <a:p>
            <a:r>
              <a:rPr lang="en-US" sz="3600" dirty="0">
                <a:solidFill>
                  <a:srgbClr val="00B0F0"/>
                </a:solidFill>
              </a:rPr>
              <a:t>bản sắc văn hóa</a:t>
            </a:r>
            <a:endParaRPr lang="vi-VN" sz="3600" dirty="0">
              <a:solidFill>
                <a:srgbClr val="00B0F0"/>
              </a:solidFill>
            </a:endParaRPr>
          </a:p>
        </p:txBody>
      </p:sp>
      <p:sp>
        <p:nvSpPr>
          <p:cNvPr id="10" name="TextBox 9">
            <a:extLst>
              <a:ext uri="{FF2B5EF4-FFF2-40B4-BE49-F238E27FC236}">
                <a16:creationId xmlns:a16="http://schemas.microsoft.com/office/drawing/2014/main" xmlns="" id="{CFF56B15-5C32-4401-BDEA-3106797B6AC7}"/>
              </a:ext>
            </a:extLst>
          </p:cNvPr>
          <p:cNvSpPr txBox="1"/>
          <p:nvPr/>
        </p:nvSpPr>
        <p:spPr>
          <a:xfrm>
            <a:off x="645272" y="2186988"/>
            <a:ext cx="10138842" cy="584775"/>
          </a:xfrm>
          <a:prstGeom prst="rect">
            <a:avLst/>
          </a:prstGeom>
          <a:noFill/>
        </p:spPr>
        <p:txBody>
          <a:bodyPr wrap="square" rtlCol="0">
            <a:spAutoFit/>
          </a:bodyPr>
          <a:lstStyle/>
          <a:p>
            <a:r>
              <a:rPr lang="en-US" sz="3200" dirty="0">
                <a:solidFill>
                  <a:srgbClr val="0033CC"/>
                </a:solidFill>
              </a:rPr>
              <a:t>-&gt; express/ protect/ preserve their cultural identity</a:t>
            </a:r>
            <a:endParaRPr lang="vi-VN" sz="3200" dirty="0">
              <a:solidFill>
                <a:srgbClr val="0033CC"/>
              </a:solidFill>
            </a:endParaRPr>
          </a:p>
        </p:txBody>
      </p:sp>
      <p:pic>
        <p:nvPicPr>
          <p:cNvPr id="13" name="Picture 12">
            <a:extLst>
              <a:ext uri="{FF2B5EF4-FFF2-40B4-BE49-F238E27FC236}">
                <a16:creationId xmlns:a16="http://schemas.microsoft.com/office/drawing/2014/main" xmlns="" id="{2DDB3E8B-CADA-4739-A4A3-107110E5D640}"/>
              </a:ext>
            </a:extLst>
          </p:cNvPr>
          <p:cNvPicPr>
            <a:picLocks noChangeAspect="1"/>
          </p:cNvPicPr>
          <p:nvPr/>
        </p:nvPicPr>
        <p:blipFill>
          <a:blip r:embed="rId2"/>
          <a:stretch>
            <a:fillRect/>
          </a:stretch>
        </p:blipFill>
        <p:spPr>
          <a:xfrm>
            <a:off x="0" y="69282"/>
            <a:ext cx="827314" cy="777457"/>
          </a:xfrm>
          <a:prstGeom prst="rect">
            <a:avLst/>
          </a:prstGeom>
        </p:spPr>
      </p:pic>
      <p:pic>
        <p:nvPicPr>
          <p:cNvPr id="14" name="Picture 13">
            <a:extLst>
              <a:ext uri="{FF2B5EF4-FFF2-40B4-BE49-F238E27FC236}">
                <a16:creationId xmlns:a16="http://schemas.microsoft.com/office/drawing/2014/main" xmlns="" id="{037E56F5-A566-4F1C-B15C-6789DE8D7BB6}"/>
              </a:ext>
            </a:extLst>
          </p:cNvPr>
          <p:cNvPicPr>
            <a:picLocks noChangeAspect="1"/>
          </p:cNvPicPr>
          <p:nvPr/>
        </p:nvPicPr>
        <p:blipFill>
          <a:blip r:embed="rId2"/>
          <a:stretch>
            <a:fillRect/>
          </a:stretch>
        </p:blipFill>
        <p:spPr>
          <a:xfrm>
            <a:off x="11342920" y="76542"/>
            <a:ext cx="827314" cy="777457"/>
          </a:xfrm>
          <a:prstGeom prst="rect">
            <a:avLst/>
          </a:prstGeom>
        </p:spPr>
      </p:pic>
      <p:sp>
        <p:nvSpPr>
          <p:cNvPr id="15" name="Star: 4 Points 14">
            <a:extLst>
              <a:ext uri="{FF2B5EF4-FFF2-40B4-BE49-F238E27FC236}">
                <a16:creationId xmlns:a16="http://schemas.microsoft.com/office/drawing/2014/main" xmlns="" id="{19DC4BF2-560F-4872-BB33-9FED9D524359}"/>
              </a:ext>
            </a:extLst>
          </p:cNvPr>
          <p:cNvSpPr/>
          <p:nvPr/>
        </p:nvSpPr>
        <p:spPr>
          <a:xfrm>
            <a:off x="11713593" y="4473915"/>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tar: 4 Points 15">
            <a:hlinkClick r:id="rId3" action="ppaction://hlinkpres?slideindex=18&amp;slidetitle=PowerPoint Presentation"/>
            <a:extLst>
              <a:ext uri="{FF2B5EF4-FFF2-40B4-BE49-F238E27FC236}">
                <a16:creationId xmlns:a16="http://schemas.microsoft.com/office/drawing/2014/main" xmlns="" id="{958DA7D9-8C83-4906-B63C-3F7F2928F5C2}"/>
              </a:ext>
            </a:extLst>
          </p:cNvPr>
          <p:cNvSpPr/>
          <p:nvPr/>
        </p:nvSpPr>
        <p:spPr>
          <a:xfrm>
            <a:off x="11676029" y="3182572"/>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Star: 4 Points 16">
            <a:extLst>
              <a:ext uri="{FF2B5EF4-FFF2-40B4-BE49-F238E27FC236}">
                <a16:creationId xmlns:a16="http://schemas.microsoft.com/office/drawing/2014/main" xmlns="" id="{B120C336-7AE7-447C-BF8E-74AA1144F8FA}"/>
              </a:ext>
            </a:extLst>
          </p:cNvPr>
          <p:cNvSpPr/>
          <p:nvPr/>
        </p:nvSpPr>
        <p:spPr>
          <a:xfrm>
            <a:off x="11676029" y="5804118"/>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99827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74768"/>
            <a:ext cx="10515606" cy="757715"/>
          </a:xfrm>
          <a:solidFill>
            <a:srgbClr val="FFFF99"/>
          </a:solidFill>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p:spPr>
        <p:txBody>
          <a:bodyPr>
            <a:normAutofit fontScale="90000"/>
          </a:bodyPr>
          <a:lstStyle/>
          <a:p>
            <a:pPr algn="ctr"/>
            <a:r>
              <a:rPr lang="en-US" sz="4400" dirty="0">
                <a:solidFill>
                  <a:srgbClr val="990000"/>
                </a:solidFill>
                <a:latin typeface=".VnBodoni" panose="020B7200000000000000" pitchFamily="34" charset="0"/>
              </a:rPr>
              <a:t>Vocabulary - Collocation</a:t>
            </a:r>
            <a:endParaRPr lang="vi-VN" sz="4400" dirty="0">
              <a:solidFill>
                <a:srgbClr val="990000"/>
              </a:solidFill>
            </a:endParaRPr>
          </a:p>
        </p:txBody>
      </p:sp>
      <p:sp>
        <p:nvSpPr>
          <p:cNvPr id="3" name="TextBox 2"/>
          <p:cNvSpPr txBox="1"/>
          <p:nvPr/>
        </p:nvSpPr>
        <p:spPr>
          <a:xfrm>
            <a:off x="347730" y="965915"/>
            <a:ext cx="6864439" cy="1200329"/>
          </a:xfrm>
          <a:prstGeom prst="rect">
            <a:avLst/>
          </a:prstGeom>
          <a:noFill/>
        </p:spPr>
        <p:txBody>
          <a:bodyPr wrap="square" rtlCol="0">
            <a:spAutoFit/>
          </a:bodyPr>
          <a:lstStyle/>
          <a:p>
            <a:pPr marL="571500" indent="-571500">
              <a:buFontTx/>
              <a:buChar char="-"/>
            </a:pPr>
            <a:r>
              <a:rPr lang="en-US" sz="3600" b="1" dirty="0"/>
              <a:t>cultural identity</a:t>
            </a:r>
            <a:r>
              <a:rPr lang="en-US" sz="3600" dirty="0"/>
              <a:t>       (np)</a:t>
            </a:r>
          </a:p>
          <a:p>
            <a:r>
              <a:rPr lang="vi-VN" sz="3600" dirty="0"/>
              <a:t>      </a:t>
            </a:r>
            <a:r>
              <a:rPr lang="vi-VN" sz="2800" dirty="0">
                <a:solidFill>
                  <a:srgbClr val="FF6600"/>
                </a:solidFill>
              </a:rPr>
              <a:t>/ˈkʌltʃərəl aɪˈdentəti/</a:t>
            </a:r>
            <a:endParaRPr lang="vi-VN" sz="3600" dirty="0">
              <a:solidFill>
                <a:srgbClr val="FF6600"/>
              </a:solidFill>
            </a:endParaRPr>
          </a:p>
        </p:txBody>
      </p:sp>
      <p:sp>
        <p:nvSpPr>
          <p:cNvPr id="4" name="TextBox 3"/>
          <p:cNvSpPr txBox="1"/>
          <p:nvPr/>
        </p:nvSpPr>
        <p:spPr>
          <a:xfrm>
            <a:off x="356313" y="2920296"/>
            <a:ext cx="9536498" cy="1200329"/>
          </a:xfrm>
          <a:prstGeom prst="rect">
            <a:avLst/>
          </a:prstGeom>
          <a:noFill/>
        </p:spPr>
        <p:txBody>
          <a:bodyPr wrap="square" rtlCol="0">
            <a:spAutoFit/>
          </a:bodyPr>
          <a:lstStyle/>
          <a:p>
            <a:pPr marL="571500" indent="-571500">
              <a:buFontTx/>
              <a:buChar char="-"/>
            </a:pPr>
            <a:r>
              <a:rPr lang="en-US" sz="3600" b="1" dirty="0"/>
              <a:t>traditional costumes </a:t>
            </a:r>
            <a:r>
              <a:rPr lang="en-US" sz="3600" dirty="0"/>
              <a:t>(np)</a:t>
            </a:r>
          </a:p>
          <a:p>
            <a:r>
              <a:rPr lang="en-US" sz="3600" dirty="0"/>
              <a:t>       </a:t>
            </a:r>
            <a:r>
              <a:rPr lang="en-US" sz="2800" dirty="0">
                <a:solidFill>
                  <a:srgbClr val="FF6600"/>
                </a:solidFill>
              </a:rPr>
              <a:t>/</a:t>
            </a:r>
            <a:r>
              <a:rPr lang="vi-VN" sz="2800" dirty="0">
                <a:solidFill>
                  <a:srgbClr val="FF6600"/>
                </a:solidFill>
              </a:rPr>
              <a:t>trəˈdɪʃənl ˈkɒstjuːmz/</a:t>
            </a:r>
            <a:endParaRPr lang="vi-VN" sz="3600" dirty="0">
              <a:solidFill>
                <a:srgbClr val="FF6600"/>
              </a:solidFill>
            </a:endParaRPr>
          </a:p>
        </p:txBody>
      </p:sp>
      <p:sp>
        <p:nvSpPr>
          <p:cNvPr id="9" name="TextBox 8"/>
          <p:cNvSpPr txBox="1"/>
          <p:nvPr/>
        </p:nvSpPr>
        <p:spPr>
          <a:xfrm>
            <a:off x="356313" y="4235803"/>
            <a:ext cx="6864439" cy="1200329"/>
          </a:xfrm>
          <a:prstGeom prst="rect">
            <a:avLst/>
          </a:prstGeom>
          <a:noFill/>
        </p:spPr>
        <p:txBody>
          <a:bodyPr wrap="square" rtlCol="0">
            <a:spAutoFit/>
          </a:bodyPr>
          <a:lstStyle/>
          <a:p>
            <a:pPr marL="571500" indent="-571500">
              <a:buFontTx/>
              <a:buChar char="-"/>
            </a:pPr>
            <a:r>
              <a:rPr lang="en-US" sz="3600" b="1" dirty="0"/>
              <a:t>cultural practices     </a:t>
            </a:r>
            <a:r>
              <a:rPr lang="en-US" sz="3600" dirty="0"/>
              <a:t>(np)</a:t>
            </a:r>
          </a:p>
          <a:p>
            <a:r>
              <a:rPr lang="en-US" sz="3600" dirty="0"/>
              <a:t>      </a:t>
            </a:r>
            <a:r>
              <a:rPr lang="en-US" sz="2800" dirty="0">
                <a:solidFill>
                  <a:srgbClr val="FF6600"/>
                </a:solidFill>
              </a:rPr>
              <a:t>/</a:t>
            </a:r>
            <a:r>
              <a:rPr lang="vi-VN" sz="2800" dirty="0">
                <a:solidFill>
                  <a:srgbClr val="FF6600"/>
                </a:solidFill>
              </a:rPr>
              <a:t>ˈkʌltʃərəl ˈpræktɪsɪs/ </a:t>
            </a:r>
          </a:p>
        </p:txBody>
      </p:sp>
      <p:sp>
        <p:nvSpPr>
          <p:cNvPr id="6" name="TextBox 5">
            <a:extLst>
              <a:ext uri="{FF2B5EF4-FFF2-40B4-BE49-F238E27FC236}">
                <a16:creationId xmlns:a16="http://schemas.microsoft.com/office/drawing/2014/main" xmlns="" id="{C95E2E05-58A4-4937-BCBE-54B52ED208FB}"/>
              </a:ext>
            </a:extLst>
          </p:cNvPr>
          <p:cNvSpPr txBox="1"/>
          <p:nvPr/>
        </p:nvSpPr>
        <p:spPr>
          <a:xfrm>
            <a:off x="356313" y="5549449"/>
            <a:ext cx="6864439" cy="1077218"/>
          </a:xfrm>
          <a:prstGeom prst="rect">
            <a:avLst/>
          </a:prstGeom>
          <a:noFill/>
        </p:spPr>
        <p:txBody>
          <a:bodyPr wrap="square" rtlCol="0">
            <a:spAutoFit/>
          </a:bodyPr>
          <a:lstStyle/>
          <a:p>
            <a:pPr marL="571500" indent="-571500">
              <a:buFontTx/>
              <a:buChar char="-"/>
            </a:pPr>
            <a:r>
              <a:rPr lang="en-US" sz="3600" b="1" dirty="0"/>
              <a:t>religious belief         </a:t>
            </a:r>
            <a:r>
              <a:rPr lang="en-US" sz="3600" dirty="0"/>
              <a:t>(np)</a:t>
            </a:r>
          </a:p>
          <a:p>
            <a:r>
              <a:rPr lang="en-US" sz="2800" dirty="0"/>
              <a:t>       </a:t>
            </a:r>
            <a:r>
              <a:rPr lang="en-US" sz="2800" dirty="0">
                <a:solidFill>
                  <a:srgbClr val="FF6600"/>
                </a:solidFill>
              </a:rPr>
              <a:t>/</a:t>
            </a:r>
            <a:r>
              <a:rPr lang="vi-VN" sz="2800" dirty="0">
                <a:solidFill>
                  <a:srgbClr val="FF6600"/>
                </a:solidFill>
              </a:rPr>
              <a:t>rɪˈlɪdʒəs bɪˈliːfs/</a:t>
            </a:r>
          </a:p>
        </p:txBody>
      </p:sp>
      <p:sp>
        <p:nvSpPr>
          <p:cNvPr id="7" name="TextBox 6">
            <a:extLst>
              <a:ext uri="{FF2B5EF4-FFF2-40B4-BE49-F238E27FC236}">
                <a16:creationId xmlns:a16="http://schemas.microsoft.com/office/drawing/2014/main" xmlns="" id="{A9A9D094-52B0-43AE-A8E7-3157130E1351}"/>
              </a:ext>
            </a:extLst>
          </p:cNvPr>
          <p:cNvSpPr txBox="1"/>
          <p:nvPr/>
        </p:nvSpPr>
        <p:spPr>
          <a:xfrm>
            <a:off x="6567104" y="1002203"/>
            <a:ext cx="3796096" cy="646331"/>
          </a:xfrm>
          <a:prstGeom prst="rect">
            <a:avLst/>
          </a:prstGeom>
          <a:noFill/>
        </p:spPr>
        <p:txBody>
          <a:bodyPr wrap="square" rtlCol="0">
            <a:spAutoFit/>
          </a:bodyPr>
          <a:lstStyle/>
          <a:p>
            <a:r>
              <a:rPr lang="en-US" sz="3600" dirty="0">
                <a:solidFill>
                  <a:srgbClr val="00B0F0"/>
                </a:solidFill>
              </a:rPr>
              <a:t>bản sắc văn hóa</a:t>
            </a:r>
            <a:endParaRPr lang="vi-VN" sz="3600" dirty="0">
              <a:solidFill>
                <a:srgbClr val="00B0F0"/>
              </a:solidFill>
            </a:endParaRPr>
          </a:p>
        </p:txBody>
      </p:sp>
      <p:sp>
        <p:nvSpPr>
          <p:cNvPr id="8" name="TextBox 7">
            <a:extLst>
              <a:ext uri="{FF2B5EF4-FFF2-40B4-BE49-F238E27FC236}">
                <a16:creationId xmlns:a16="http://schemas.microsoft.com/office/drawing/2014/main" xmlns="" id="{CAF84566-02BD-469C-8E08-61327020F80E}"/>
              </a:ext>
            </a:extLst>
          </p:cNvPr>
          <p:cNvSpPr txBox="1"/>
          <p:nvPr/>
        </p:nvSpPr>
        <p:spPr>
          <a:xfrm>
            <a:off x="6523561" y="2965155"/>
            <a:ext cx="5312126" cy="646331"/>
          </a:xfrm>
          <a:prstGeom prst="rect">
            <a:avLst/>
          </a:prstGeom>
          <a:noFill/>
        </p:spPr>
        <p:txBody>
          <a:bodyPr wrap="square" rtlCol="0">
            <a:spAutoFit/>
          </a:bodyPr>
          <a:lstStyle/>
          <a:p>
            <a:r>
              <a:rPr lang="en-US" sz="3600" dirty="0">
                <a:solidFill>
                  <a:srgbClr val="00B0F0"/>
                </a:solidFill>
              </a:rPr>
              <a:t>trang phục truyền thống</a:t>
            </a:r>
            <a:endParaRPr lang="vi-VN" sz="3600" dirty="0">
              <a:solidFill>
                <a:srgbClr val="00B0F0"/>
              </a:solidFill>
            </a:endParaRPr>
          </a:p>
        </p:txBody>
      </p:sp>
      <p:sp>
        <p:nvSpPr>
          <p:cNvPr id="10" name="TextBox 9">
            <a:extLst>
              <a:ext uri="{FF2B5EF4-FFF2-40B4-BE49-F238E27FC236}">
                <a16:creationId xmlns:a16="http://schemas.microsoft.com/office/drawing/2014/main" xmlns="" id="{CFF56B15-5C32-4401-BDEA-3106797B6AC7}"/>
              </a:ext>
            </a:extLst>
          </p:cNvPr>
          <p:cNvSpPr txBox="1"/>
          <p:nvPr/>
        </p:nvSpPr>
        <p:spPr>
          <a:xfrm>
            <a:off x="645272" y="2186988"/>
            <a:ext cx="10138842" cy="584775"/>
          </a:xfrm>
          <a:prstGeom prst="rect">
            <a:avLst/>
          </a:prstGeom>
          <a:noFill/>
        </p:spPr>
        <p:txBody>
          <a:bodyPr wrap="square" rtlCol="0">
            <a:spAutoFit/>
          </a:bodyPr>
          <a:lstStyle/>
          <a:p>
            <a:r>
              <a:rPr lang="en-US" sz="3200" dirty="0">
                <a:solidFill>
                  <a:srgbClr val="0033CC"/>
                </a:solidFill>
              </a:rPr>
              <a:t>-&gt; express/ protect/ preserve their cultural identity</a:t>
            </a:r>
            <a:endParaRPr lang="vi-VN" sz="3200" dirty="0">
              <a:solidFill>
                <a:srgbClr val="0033CC"/>
              </a:solidFill>
            </a:endParaRPr>
          </a:p>
        </p:txBody>
      </p:sp>
      <p:sp>
        <p:nvSpPr>
          <p:cNvPr id="11" name="TextBox 10">
            <a:extLst>
              <a:ext uri="{FF2B5EF4-FFF2-40B4-BE49-F238E27FC236}">
                <a16:creationId xmlns:a16="http://schemas.microsoft.com/office/drawing/2014/main" xmlns="" id="{180FEE67-1B8A-4023-850C-1519778ED026}"/>
              </a:ext>
            </a:extLst>
          </p:cNvPr>
          <p:cNvSpPr txBox="1"/>
          <p:nvPr/>
        </p:nvSpPr>
        <p:spPr>
          <a:xfrm>
            <a:off x="6523562" y="4275384"/>
            <a:ext cx="4942724" cy="646331"/>
          </a:xfrm>
          <a:prstGeom prst="rect">
            <a:avLst/>
          </a:prstGeom>
          <a:noFill/>
        </p:spPr>
        <p:txBody>
          <a:bodyPr wrap="square" rtlCol="0">
            <a:spAutoFit/>
          </a:bodyPr>
          <a:lstStyle/>
          <a:p>
            <a:r>
              <a:rPr lang="en-US" sz="3600" dirty="0">
                <a:solidFill>
                  <a:srgbClr val="00B0F0"/>
                </a:solidFill>
              </a:rPr>
              <a:t>tập quán văn hóa</a:t>
            </a:r>
            <a:endParaRPr lang="vi-VN" sz="3600" dirty="0">
              <a:solidFill>
                <a:srgbClr val="00B0F0"/>
              </a:solidFill>
            </a:endParaRPr>
          </a:p>
        </p:txBody>
      </p:sp>
      <p:pic>
        <p:nvPicPr>
          <p:cNvPr id="13" name="Picture 12">
            <a:extLst>
              <a:ext uri="{FF2B5EF4-FFF2-40B4-BE49-F238E27FC236}">
                <a16:creationId xmlns:a16="http://schemas.microsoft.com/office/drawing/2014/main" xmlns="" id="{2DDB3E8B-CADA-4739-A4A3-107110E5D640}"/>
              </a:ext>
            </a:extLst>
          </p:cNvPr>
          <p:cNvPicPr>
            <a:picLocks noChangeAspect="1"/>
          </p:cNvPicPr>
          <p:nvPr/>
        </p:nvPicPr>
        <p:blipFill>
          <a:blip r:embed="rId2"/>
          <a:stretch>
            <a:fillRect/>
          </a:stretch>
        </p:blipFill>
        <p:spPr>
          <a:xfrm>
            <a:off x="0" y="84272"/>
            <a:ext cx="827314" cy="777457"/>
          </a:xfrm>
          <a:prstGeom prst="rect">
            <a:avLst/>
          </a:prstGeom>
        </p:spPr>
      </p:pic>
      <p:pic>
        <p:nvPicPr>
          <p:cNvPr id="14" name="Picture 13">
            <a:extLst>
              <a:ext uri="{FF2B5EF4-FFF2-40B4-BE49-F238E27FC236}">
                <a16:creationId xmlns:a16="http://schemas.microsoft.com/office/drawing/2014/main" xmlns="" id="{037E56F5-A566-4F1C-B15C-6789DE8D7BB6}"/>
              </a:ext>
            </a:extLst>
          </p:cNvPr>
          <p:cNvPicPr>
            <a:picLocks noChangeAspect="1"/>
          </p:cNvPicPr>
          <p:nvPr/>
        </p:nvPicPr>
        <p:blipFill>
          <a:blip r:embed="rId2"/>
          <a:stretch>
            <a:fillRect/>
          </a:stretch>
        </p:blipFill>
        <p:spPr>
          <a:xfrm>
            <a:off x="11342920" y="76542"/>
            <a:ext cx="827314" cy="777457"/>
          </a:xfrm>
          <a:prstGeom prst="rect">
            <a:avLst/>
          </a:prstGeom>
        </p:spPr>
      </p:pic>
      <p:sp>
        <p:nvSpPr>
          <p:cNvPr id="15" name="Star: 4 Points 14">
            <a:extLst>
              <a:ext uri="{FF2B5EF4-FFF2-40B4-BE49-F238E27FC236}">
                <a16:creationId xmlns:a16="http://schemas.microsoft.com/office/drawing/2014/main" xmlns="" id="{19DC4BF2-560F-4872-BB33-9FED9D524359}"/>
              </a:ext>
            </a:extLst>
          </p:cNvPr>
          <p:cNvSpPr/>
          <p:nvPr/>
        </p:nvSpPr>
        <p:spPr>
          <a:xfrm>
            <a:off x="11713593" y="4473915"/>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tar: 4 Points 15">
            <a:hlinkClick r:id="rId3" action="ppaction://hlinkpres?slideindex=15&amp;slidetitle=PowerPoint Presentation"/>
            <a:extLst>
              <a:ext uri="{FF2B5EF4-FFF2-40B4-BE49-F238E27FC236}">
                <a16:creationId xmlns:a16="http://schemas.microsoft.com/office/drawing/2014/main" xmlns="" id="{958DA7D9-8C83-4906-B63C-3F7F2928F5C2}"/>
              </a:ext>
            </a:extLst>
          </p:cNvPr>
          <p:cNvSpPr/>
          <p:nvPr/>
        </p:nvSpPr>
        <p:spPr>
          <a:xfrm>
            <a:off x="11676029" y="3182572"/>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Star: 4 Points 16">
            <a:hlinkClick r:id="rId4" action="ppaction://hlinkpres?slideindex=21&amp;slidetitle=The predominant religious belief in Vietnam is Buddhism."/>
            <a:extLst>
              <a:ext uri="{FF2B5EF4-FFF2-40B4-BE49-F238E27FC236}">
                <a16:creationId xmlns:a16="http://schemas.microsoft.com/office/drawing/2014/main" xmlns="" id="{B120C336-7AE7-447C-BF8E-74AA1144F8FA}"/>
              </a:ext>
            </a:extLst>
          </p:cNvPr>
          <p:cNvSpPr/>
          <p:nvPr/>
        </p:nvSpPr>
        <p:spPr>
          <a:xfrm>
            <a:off x="11713593" y="5804118"/>
            <a:ext cx="281751" cy="29687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xmlns="" id="{E795CA9B-3FC2-46FE-9066-11ED2E2D68E5}"/>
              </a:ext>
            </a:extLst>
          </p:cNvPr>
          <p:cNvSpPr txBox="1"/>
          <p:nvPr/>
        </p:nvSpPr>
        <p:spPr>
          <a:xfrm>
            <a:off x="6545327" y="3702786"/>
            <a:ext cx="5646673" cy="1938992"/>
          </a:xfrm>
          <a:prstGeom prst="rect">
            <a:avLst/>
          </a:prstGeom>
          <a:noFill/>
        </p:spPr>
        <p:txBody>
          <a:bodyPr wrap="square" rtlCol="0">
            <a:spAutoFit/>
          </a:bodyPr>
          <a:lstStyle/>
          <a:p>
            <a:r>
              <a:rPr lang="en-US" sz="2400" b="1" dirty="0"/>
              <a:t>Objects, events, activities, social groupings and language that participants use, produce and reproduce in the context of making meaning in everyday life</a:t>
            </a:r>
            <a:endParaRPr lang="vi-VN" sz="2400" b="1" dirty="0"/>
          </a:p>
        </p:txBody>
      </p:sp>
    </p:spTree>
    <p:extLst>
      <p:ext uri="{BB962C8B-B14F-4D97-AF65-F5344CB8AC3E}">
        <p14:creationId xmlns:p14="http://schemas.microsoft.com/office/powerpoint/2010/main" val="3655976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xit" presetSubtype="0" fill="hold" grpId="1" nodeType="clickEffect">
                                  <p:stCondLst>
                                    <p:cond delay="0"/>
                                  </p:stCondLst>
                                  <p:childTnLst>
                                    <p:anim calcmode="lin" valueType="num">
                                      <p:cBhvr>
                                        <p:cTn id="20" dur="1000"/>
                                        <p:tgtEl>
                                          <p:spTgt spid="18"/>
                                        </p:tgtEl>
                                        <p:attrNameLst>
                                          <p:attrName>ppt_w</p:attrName>
                                        </p:attrNameLst>
                                      </p:cBhvr>
                                      <p:tavLst>
                                        <p:tav tm="0">
                                          <p:val>
                                            <p:strVal val="ppt_w"/>
                                          </p:val>
                                        </p:tav>
                                        <p:tav tm="100000">
                                          <p:val>
                                            <p:strVal val="ppt_w*0.70"/>
                                          </p:val>
                                        </p:tav>
                                      </p:tavLst>
                                    </p:anim>
                                    <p:anim calcmode="lin" valueType="num">
                                      <p:cBhvr>
                                        <p:cTn id="21" dur="1000"/>
                                        <p:tgtEl>
                                          <p:spTgt spid="18"/>
                                        </p:tgtEl>
                                        <p:attrNameLst>
                                          <p:attrName>ppt_h</p:attrName>
                                        </p:attrNameLst>
                                      </p:cBhvr>
                                      <p:tavLst>
                                        <p:tav tm="0">
                                          <p:val>
                                            <p:strVal val="ppt_h"/>
                                          </p:val>
                                        </p:tav>
                                        <p:tav tm="100000">
                                          <p:val>
                                            <p:strVal val="ppt_h"/>
                                          </p:val>
                                        </p:tav>
                                      </p:tavLst>
                                    </p:anim>
                                    <p:animEffect transition="out" filter="fad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8" grpId="0"/>
      <p:bldP spid="11" grpId="0"/>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59778"/>
            <a:ext cx="10515606" cy="757715"/>
          </a:xfrm>
          <a:solidFill>
            <a:srgbClr val="FFFF99"/>
          </a:solidFill>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p:spPr>
        <p:txBody>
          <a:bodyPr>
            <a:normAutofit fontScale="90000"/>
          </a:bodyPr>
          <a:lstStyle/>
          <a:p>
            <a:pPr algn="ctr"/>
            <a:r>
              <a:rPr lang="en-US" sz="4400" dirty="0">
                <a:solidFill>
                  <a:srgbClr val="990000"/>
                </a:solidFill>
                <a:latin typeface=".VnBodoni" panose="020B7200000000000000" pitchFamily="34" charset="0"/>
              </a:rPr>
              <a:t>Vocabulary - Collocation</a:t>
            </a:r>
            <a:endParaRPr lang="vi-VN" sz="4400" dirty="0">
              <a:solidFill>
                <a:srgbClr val="990000"/>
              </a:solidFill>
            </a:endParaRPr>
          </a:p>
        </p:txBody>
      </p:sp>
      <p:sp>
        <p:nvSpPr>
          <p:cNvPr id="3" name="TextBox 2"/>
          <p:cNvSpPr txBox="1"/>
          <p:nvPr/>
        </p:nvSpPr>
        <p:spPr>
          <a:xfrm>
            <a:off x="347730" y="965915"/>
            <a:ext cx="6864439" cy="1200329"/>
          </a:xfrm>
          <a:prstGeom prst="rect">
            <a:avLst/>
          </a:prstGeom>
          <a:noFill/>
        </p:spPr>
        <p:txBody>
          <a:bodyPr wrap="square" rtlCol="0">
            <a:spAutoFit/>
          </a:bodyPr>
          <a:lstStyle/>
          <a:p>
            <a:pPr marL="571500" indent="-571500">
              <a:buFontTx/>
              <a:buChar char="-"/>
            </a:pPr>
            <a:r>
              <a:rPr lang="en-US" sz="3600" b="1" dirty="0"/>
              <a:t>cultural identity</a:t>
            </a:r>
            <a:r>
              <a:rPr lang="en-US" sz="3600" dirty="0"/>
              <a:t>       (np)</a:t>
            </a:r>
          </a:p>
          <a:p>
            <a:r>
              <a:rPr lang="vi-VN" sz="3600" dirty="0"/>
              <a:t>      </a:t>
            </a:r>
            <a:r>
              <a:rPr lang="vi-VN" sz="2800" dirty="0">
                <a:solidFill>
                  <a:srgbClr val="FF6600"/>
                </a:solidFill>
              </a:rPr>
              <a:t>/ˈkʌltʃərəl aɪˈdentəti/</a:t>
            </a:r>
            <a:endParaRPr lang="vi-VN" sz="3600" dirty="0">
              <a:solidFill>
                <a:srgbClr val="FF6600"/>
              </a:solidFill>
            </a:endParaRPr>
          </a:p>
        </p:txBody>
      </p:sp>
      <p:sp>
        <p:nvSpPr>
          <p:cNvPr id="4" name="TextBox 3"/>
          <p:cNvSpPr txBox="1"/>
          <p:nvPr/>
        </p:nvSpPr>
        <p:spPr>
          <a:xfrm>
            <a:off x="356313" y="2920296"/>
            <a:ext cx="9536498" cy="1200329"/>
          </a:xfrm>
          <a:prstGeom prst="rect">
            <a:avLst/>
          </a:prstGeom>
          <a:noFill/>
        </p:spPr>
        <p:txBody>
          <a:bodyPr wrap="square" rtlCol="0">
            <a:spAutoFit/>
          </a:bodyPr>
          <a:lstStyle/>
          <a:p>
            <a:pPr marL="571500" indent="-571500">
              <a:buFontTx/>
              <a:buChar char="-"/>
            </a:pPr>
            <a:r>
              <a:rPr lang="en-US" sz="3600" b="1" dirty="0"/>
              <a:t>traditional costumes </a:t>
            </a:r>
            <a:r>
              <a:rPr lang="en-US" sz="3600" dirty="0"/>
              <a:t>(np)</a:t>
            </a:r>
          </a:p>
          <a:p>
            <a:r>
              <a:rPr lang="en-US" sz="3600" dirty="0"/>
              <a:t>       </a:t>
            </a:r>
            <a:r>
              <a:rPr lang="en-US" sz="2800" dirty="0">
                <a:solidFill>
                  <a:srgbClr val="FF6600"/>
                </a:solidFill>
              </a:rPr>
              <a:t>/</a:t>
            </a:r>
            <a:r>
              <a:rPr lang="vi-VN" sz="2800" dirty="0">
                <a:solidFill>
                  <a:srgbClr val="FF6600"/>
                </a:solidFill>
              </a:rPr>
              <a:t>trəˈdɪʃənl ˈkɒstjuːmz/</a:t>
            </a:r>
            <a:endParaRPr lang="vi-VN" sz="3600" dirty="0">
              <a:solidFill>
                <a:srgbClr val="FF6600"/>
              </a:solidFill>
            </a:endParaRPr>
          </a:p>
        </p:txBody>
      </p:sp>
      <p:sp>
        <p:nvSpPr>
          <p:cNvPr id="9" name="TextBox 8"/>
          <p:cNvSpPr txBox="1"/>
          <p:nvPr/>
        </p:nvSpPr>
        <p:spPr>
          <a:xfrm>
            <a:off x="356313" y="4235803"/>
            <a:ext cx="6864439" cy="1200329"/>
          </a:xfrm>
          <a:prstGeom prst="rect">
            <a:avLst/>
          </a:prstGeom>
          <a:noFill/>
        </p:spPr>
        <p:txBody>
          <a:bodyPr wrap="square" rtlCol="0">
            <a:spAutoFit/>
          </a:bodyPr>
          <a:lstStyle/>
          <a:p>
            <a:pPr marL="571500" indent="-571500">
              <a:buFontTx/>
              <a:buChar char="-"/>
            </a:pPr>
            <a:r>
              <a:rPr lang="en-US" sz="3600" b="1" dirty="0"/>
              <a:t>cultural practices     </a:t>
            </a:r>
            <a:r>
              <a:rPr lang="en-US" sz="3600" dirty="0"/>
              <a:t>(np)</a:t>
            </a:r>
          </a:p>
          <a:p>
            <a:r>
              <a:rPr lang="en-US" sz="3600" dirty="0"/>
              <a:t>      </a:t>
            </a:r>
            <a:r>
              <a:rPr lang="en-US" sz="2800" dirty="0">
                <a:solidFill>
                  <a:srgbClr val="FF6600"/>
                </a:solidFill>
              </a:rPr>
              <a:t>/</a:t>
            </a:r>
            <a:r>
              <a:rPr lang="vi-VN" sz="2800" dirty="0">
                <a:solidFill>
                  <a:srgbClr val="FF6600"/>
                </a:solidFill>
              </a:rPr>
              <a:t>ˈkʌltʃərəl ˈpræktɪsɪs/ </a:t>
            </a:r>
          </a:p>
        </p:txBody>
      </p:sp>
      <p:sp>
        <p:nvSpPr>
          <p:cNvPr id="6" name="TextBox 5">
            <a:extLst>
              <a:ext uri="{FF2B5EF4-FFF2-40B4-BE49-F238E27FC236}">
                <a16:creationId xmlns:a16="http://schemas.microsoft.com/office/drawing/2014/main" xmlns="" id="{C95E2E05-58A4-4937-BCBE-54B52ED208FB}"/>
              </a:ext>
            </a:extLst>
          </p:cNvPr>
          <p:cNvSpPr txBox="1"/>
          <p:nvPr/>
        </p:nvSpPr>
        <p:spPr>
          <a:xfrm>
            <a:off x="356313" y="5549449"/>
            <a:ext cx="6864439" cy="1077218"/>
          </a:xfrm>
          <a:prstGeom prst="rect">
            <a:avLst/>
          </a:prstGeom>
          <a:noFill/>
        </p:spPr>
        <p:txBody>
          <a:bodyPr wrap="square" rtlCol="0">
            <a:spAutoFit/>
          </a:bodyPr>
          <a:lstStyle/>
          <a:p>
            <a:pPr marL="571500" indent="-571500">
              <a:buFontTx/>
              <a:buChar char="-"/>
            </a:pPr>
            <a:r>
              <a:rPr lang="en-US" sz="3600" b="1" dirty="0"/>
              <a:t>religious belief         </a:t>
            </a:r>
            <a:r>
              <a:rPr lang="en-US" sz="3600" dirty="0"/>
              <a:t>(np)</a:t>
            </a:r>
          </a:p>
          <a:p>
            <a:r>
              <a:rPr lang="en-US" sz="2800" dirty="0"/>
              <a:t>       </a:t>
            </a:r>
            <a:r>
              <a:rPr lang="en-US" sz="2800" dirty="0">
                <a:solidFill>
                  <a:srgbClr val="FF6600"/>
                </a:solidFill>
              </a:rPr>
              <a:t>/</a:t>
            </a:r>
            <a:r>
              <a:rPr lang="vi-VN" sz="2800" dirty="0">
                <a:solidFill>
                  <a:srgbClr val="FF6600"/>
                </a:solidFill>
              </a:rPr>
              <a:t>rɪˈlɪdʒəs bɪˈliːfs/</a:t>
            </a:r>
          </a:p>
        </p:txBody>
      </p:sp>
      <p:sp>
        <p:nvSpPr>
          <p:cNvPr id="7" name="TextBox 6">
            <a:extLst>
              <a:ext uri="{FF2B5EF4-FFF2-40B4-BE49-F238E27FC236}">
                <a16:creationId xmlns:a16="http://schemas.microsoft.com/office/drawing/2014/main" xmlns="" id="{A9A9D094-52B0-43AE-A8E7-3157130E1351}"/>
              </a:ext>
            </a:extLst>
          </p:cNvPr>
          <p:cNvSpPr txBox="1"/>
          <p:nvPr/>
        </p:nvSpPr>
        <p:spPr>
          <a:xfrm>
            <a:off x="6567104" y="1002203"/>
            <a:ext cx="3796096" cy="646331"/>
          </a:xfrm>
          <a:prstGeom prst="rect">
            <a:avLst/>
          </a:prstGeom>
          <a:noFill/>
        </p:spPr>
        <p:txBody>
          <a:bodyPr wrap="square" rtlCol="0">
            <a:spAutoFit/>
          </a:bodyPr>
          <a:lstStyle/>
          <a:p>
            <a:r>
              <a:rPr lang="en-US" sz="3600" dirty="0">
                <a:solidFill>
                  <a:srgbClr val="00B0F0"/>
                </a:solidFill>
              </a:rPr>
              <a:t>bản sắc văn hóa</a:t>
            </a:r>
            <a:endParaRPr lang="vi-VN" sz="3600" dirty="0">
              <a:solidFill>
                <a:srgbClr val="00B0F0"/>
              </a:solidFill>
            </a:endParaRPr>
          </a:p>
        </p:txBody>
      </p:sp>
      <p:sp>
        <p:nvSpPr>
          <p:cNvPr id="8" name="TextBox 7">
            <a:extLst>
              <a:ext uri="{FF2B5EF4-FFF2-40B4-BE49-F238E27FC236}">
                <a16:creationId xmlns:a16="http://schemas.microsoft.com/office/drawing/2014/main" xmlns="" id="{CAF84566-02BD-469C-8E08-61327020F80E}"/>
              </a:ext>
            </a:extLst>
          </p:cNvPr>
          <p:cNvSpPr txBox="1"/>
          <p:nvPr/>
        </p:nvSpPr>
        <p:spPr>
          <a:xfrm>
            <a:off x="6523561" y="2965155"/>
            <a:ext cx="5312126" cy="646331"/>
          </a:xfrm>
          <a:prstGeom prst="rect">
            <a:avLst/>
          </a:prstGeom>
          <a:noFill/>
        </p:spPr>
        <p:txBody>
          <a:bodyPr wrap="square" rtlCol="0">
            <a:spAutoFit/>
          </a:bodyPr>
          <a:lstStyle/>
          <a:p>
            <a:r>
              <a:rPr lang="en-US" sz="3600" dirty="0">
                <a:solidFill>
                  <a:srgbClr val="00B0F0"/>
                </a:solidFill>
              </a:rPr>
              <a:t>trang phục truyền thống</a:t>
            </a:r>
            <a:endParaRPr lang="vi-VN" sz="3600" dirty="0">
              <a:solidFill>
                <a:srgbClr val="00B0F0"/>
              </a:solidFill>
            </a:endParaRPr>
          </a:p>
        </p:txBody>
      </p:sp>
      <p:sp>
        <p:nvSpPr>
          <p:cNvPr id="10" name="TextBox 9">
            <a:extLst>
              <a:ext uri="{FF2B5EF4-FFF2-40B4-BE49-F238E27FC236}">
                <a16:creationId xmlns:a16="http://schemas.microsoft.com/office/drawing/2014/main" xmlns="" id="{CFF56B15-5C32-4401-BDEA-3106797B6AC7}"/>
              </a:ext>
            </a:extLst>
          </p:cNvPr>
          <p:cNvSpPr txBox="1"/>
          <p:nvPr/>
        </p:nvSpPr>
        <p:spPr>
          <a:xfrm>
            <a:off x="645272" y="2186988"/>
            <a:ext cx="10138842" cy="584775"/>
          </a:xfrm>
          <a:prstGeom prst="rect">
            <a:avLst/>
          </a:prstGeom>
          <a:noFill/>
        </p:spPr>
        <p:txBody>
          <a:bodyPr wrap="square" rtlCol="0">
            <a:spAutoFit/>
          </a:bodyPr>
          <a:lstStyle/>
          <a:p>
            <a:r>
              <a:rPr lang="en-US" sz="3200" dirty="0">
                <a:solidFill>
                  <a:srgbClr val="0033CC"/>
                </a:solidFill>
              </a:rPr>
              <a:t>-&gt; express/ protect/ preserve their cultural identity</a:t>
            </a:r>
            <a:endParaRPr lang="vi-VN" sz="3200" dirty="0">
              <a:solidFill>
                <a:srgbClr val="0033CC"/>
              </a:solidFill>
            </a:endParaRPr>
          </a:p>
        </p:txBody>
      </p:sp>
      <p:sp>
        <p:nvSpPr>
          <p:cNvPr id="11" name="TextBox 10">
            <a:extLst>
              <a:ext uri="{FF2B5EF4-FFF2-40B4-BE49-F238E27FC236}">
                <a16:creationId xmlns:a16="http://schemas.microsoft.com/office/drawing/2014/main" xmlns="" id="{180FEE67-1B8A-4023-850C-1519778ED026}"/>
              </a:ext>
            </a:extLst>
          </p:cNvPr>
          <p:cNvSpPr txBox="1"/>
          <p:nvPr/>
        </p:nvSpPr>
        <p:spPr>
          <a:xfrm>
            <a:off x="6523562" y="4275384"/>
            <a:ext cx="4942724" cy="646331"/>
          </a:xfrm>
          <a:prstGeom prst="rect">
            <a:avLst/>
          </a:prstGeom>
          <a:noFill/>
        </p:spPr>
        <p:txBody>
          <a:bodyPr wrap="square" rtlCol="0">
            <a:spAutoFit/>
          </a:bodyPr>
          <a:lstStyle/>
          <a:p>
            <a:r>
              <a:rPr lang="en-US" sz="3600" dirty="0">
                <a:solidFill>
                  <a:srgbClr val="00B0F0"/>
                </a:solidFill>
              </a:rPr>
              <a:t>tập quán văn hóa</a:t>
            </a:r>
            <a:endParaRPr lang="vi-VN" sz="3600" dirty="0">
              <a:solidFill>
                <a:srgbClr val="00B0F0"/>
              </a:solidFill>
            </a:endParaRPr>
          </a:p>
        </p:txBody>
      </p:sp>
      <p:sp>
        <p:nvSpPr>
          <p:cNvPr id="12" name="TextBox 11">
            <a:extLst>
              <a:ext uri="{FF2B5EF4-FFF2-40B4-BE49-F238E27FC236}">
                <a16:creationId xmlns:a16="http://schemas.microsoft.com/office/drawing/2014/main" xmlns="" id="{B58DE982-5048-45AE-907B-8D77FF0A56B1}"/>
              </a:ext>
            </a:extLst>
          </p:cNvPr>
          <p:cNvSpPr txBox="1"/>
          <p:nvPr/>
        </p:nvSpPr>
        <p:spPr>
          <a:xfrm>
            <a:off x="6523562" y="5571262"/>
            <a:ext cx="4754038" cy="646331"/>
          </a:xfrm>
          <a:prstGeom prst="rect">
            <a:avLst/>
          </a:prstGeom>
          <a:noFill/>
        </p:spPr>
        <p:txBody>
          <a:bodyPr wrap="square" rtlCol="0">
            <a:spAutoFit/>
          </a:bodyPr>
          <a:lstStyle/>
          <a:p>
            <a:r>
              <a:rPr lang="en-US" sz="3600" dirty="0">
                <a:solidFill>
                  <a:srgbClr val="00B0F0"/>
                </a:solidFill>
              </a:rPr>
              <a:t>tín ng</a:t>
            </a:r>
            <a:r>
              <a:rPr lang="vi-VN" sz="3600" dirty="0">
                <a:solidFill>
                  <a:srgbClr val="00B0F0"/>
                </a:solidFill>
              </a:rPr>
              <a:t>ưỡng tôn giáo</a:t>
            </a:r>
          </a:p>
        </p:txBody>
      </p:sp>
      <p:pic>
        <p:nvPicPr>
          <p:cNvPr id="13" name="Picture 12">
            <a:extLst>
              <a:ext uri="{FF2B5EF4-FFF2-40B4-BE49-F238E27FC236}">
                <a16:creationId xmlns:a16="http://schemas.microsoft.com/office/drawing/2014/main" xmlns="" id="{2DDB3E8B-CADA-4739-A4A3-107110E5D640}"/>
              </a:ext>
            </a:extLst>
          </p:cNvPr>
          <p:cNvPicPr>
            <a:picLocks noChangeAspect="1"/>
          </p:cNvPicPr>
          <p:nvPr/>
        </p:nvPicPr>
        <p:blipFill>
          <a:blip r:embed="rId3"/>
          <a:stretch>
            <a:fillRect/>
          </a:stretch>
        </p:blipFill>
        <p:spPr>
          <a:xfrm>
            <a:off x="0" y="39302"/>
            <a:ext cx="827314" cy="777457"/>
          </a:xfrm>
          <a:prstGeom prst="rect">
            <a:avLst/>
          </a:prstGeom>
        </p:spPr>
      </p:pic>
      <p:pic>
        <p:nvPicPr>
          <p:cNvPr id="14" name="Picture 13">
            <a:extLst>
              <a:ext uri="{FF2B5EF4-FFF2-40B4-BE49-F238E27FC236}">
                <a16:creationId xmlns:a16="http://schemas.microsoft.com/office/drawing/2014/main" xmlns="" id="{037E56F5-A566-4F1C-B15C-6789DE8D7BB6}"/>
              </a:ext>
            </a:extLst>
          </p:cNvPr>
          <p:cNvPicPr>
            <a:picLocks noChangeAspect="1"/>
          </p:cNvPicPr>
          <p:nvPr/>
        </p:nvPicPr>
        <p:blipFill>
          <a:blip r:embed="rId3"/>
          <a:stretch>
            <a:fillRect/>
          </a:stretch>
        </p:blipFill>
        <p:spPr>
          <a:xfrm>
            <a:off x="11342920" y="61552"/>
            <a:ext cx="827314" cy="777457"/>
          </a:xfrm>
          <a:prstGeom prst="rect">
            <a:avLst/>
          </a:prstGeom>
        </p:spPr>
      </p:pic>
      <p:sp>
        <p:nvSpPr>
          <p:cNvPr id="15" name="Star: 4 Points 14">
            <a:extLst>
              <a:ext uri="{FF2B5EF4-FFF2-40B4-BE49-F238E27FC236}">
                <a16:creationId xmlns:a16="http://schemas.microsoft.com/office/drawing/2014/main" xmlns="" id="{19DC4BF2-560F-4872-BB33-9FED9D524359}"/>
              </a:ext>
            </a:extLst>
          </p:cNvPr>
          <p:cNvSpPr/>
          <p:nvPr/>
        </p:nvSpPr>
        <p:spPr>
          <a:xfrm>
            <a:off x="11713593" y="4473915"/>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Star: 4 Points 15">
            <a:hlinkClick r:id="rId4" action="ppaction://hlinkpres?slideindex=15&amp;slidetitle=PowerPoint Presentation"/>
            <a:extLst>
              <a:ext uri="{FF2B5EF4-FFF2-40B4-BE49-F238E27FC236}">
                <a16:creationId xmlns:a16="http://schemas.microsoft.com/office/drawing/2014/main" xmlns="" id="{958DA7D9-8C83-4906-B63C-3F7F2928F5C2}"/>
              </a:ext>
            </a:extLst>
          </p:cNvPr>
          <p:cNvSpPr/>
          <p:nvPr/>
        </p:nvSpPr>
        <p:spPr>
          <a:xfrm>
            <a:off x="11676029" y="3182572"/>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Star: 4 Points 16">
            <a:extLst>
              <a:ext uri="{FF2B5EF4-FFF2-40B4-BE49-F238E27FC236}">
                <a16:creationId xmlns:a16="http://schemas.microsoft.com/office/drawing/2014/main" xmlns="" id="{B120C336-7AE7-447C-BF8E-74AA1144F8FA}"/>
              </a:ext>
            </a:extLst>
          </p:cNvPr>
          <p:cNvSpPr/>
          <p:nvPr/>
        </p:nvSpPr>
        <p:spPr>
          <a:xfrm>
            <a:off x="11676029" y="5804118"/>
            <a:ext cx="319315" cy="29895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233891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C74A2F3-5364-49A0-8C9B-A17D1444B7C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xmlns="" id="{59DCB43F-4EB6-4893-BE19-8CF957625451}"/>
              </a:ext>
            </a:extLst>
          </p:cNvPr>
          <p:cNvSpPr>
            <a:spLocks noGrp="1"/>
          </p:cNvSpPr>
          <p:nvPr>
            <p:ph type="title"/>
          </p:nvPr>
        </p:nvSpPr>
        <p:spPr>
          <a:xfrm>
            <a:off x="1901223" y="660400"/>
            <a:ext cx="8596668" cy="1320800"/>
          </a:xfrm>
        </p:spPr>
        <p:txBody>
          <a:bodyPr/>
          <a:lstStyle/>
          <a:p>
            <a:r>
              <a:rPr lang="en-US" dirty="0">
                <a:solidFill>
                  <a:schemeClr val="tx1"/>
                </a:solidFill>
              </a:rPr>
              <a:t>- Listen to the conversation between Mr. Brown, Van, Lam and Yumi;</a:t>
            </a:r>
            <a:endParaRPr lang="vi-VN" dirty="0">
              <a:solidFill>
                <a:schemeClr val="tx1"/>
              </a:solidFill>
            </a:endParaRPr>
          </a:p>
        </p:txBody>
      </p:sp>
      <p:sp>
        <p:nvSpPr>
          <p:cNvPr id="4" name="Title 1">
            <a:extLst>
              <a:ext uri="{FF2B5EF4-FFF2-40B4-BE49-F238E27FC236}">
                <a16:creationId xmlns:a16="http://schemas.microsoft.com/office/drawing/2014/main" xmlns="" id="{4ECC5FEC-000E-4E45-8894-C79D3BE6D2DC}"/>
              </a:ext>
            </a:extLst>
          </p:cNvPr>
          <p:cNvSpPr txBox="1">
            <a:spLocks/>
          </p:cNvSpPr>
          <p:nvPr/>
        </p:nvSpPr>
        <p:spPr>
          <a:xfrm>
            <a:off x="1901223" y="224651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 Pay attention to the difficult words (pronunciation) and the intonation;</a:t>
            </a:r>
            <a:endParaRPr lang="vi-VN" dirty="0">
              <a:solidFill>
                <a:schemeClr val="tx1"/>
              </a:solidFill>
            </a:endParaRPr>
          </a:p>
        </p:txBody>
      </p:sp>
      <p:sp>
        <p:nvSpPr>
          <p:cNvPr id="5" name="Title 1">
            <a:extLst>
              <a:ext uri="{FF2B5EF4-FFF2-40B4-BE49-F238E27FC236}">
                <a16:creationId xmlns:a16="http://schemas.microsoft.com/office/drawing/2014/main" xmlns="" id="{3C93ACD6-523D-44D8-AEE3-D86EDA35B39B}"/>
              </a:ext>
            </a:extLst>
          </p:cNvPr>
          <p:cNvSpPr txBox="1">
            <a:spLocks/>
          </p:cNvSpPr>
          <p:nvPr/>
        </p:nvSpPr>
        <p:spPr>
          <a:xfrm>
            <a:off x="1901223" y="3835583"/>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 Answer the question: </a:t>
            </a:r>
            <a:r>
              <a:rPr lang="en-US" i="1" dirty="0">
                <a:solidFill>
                  <a:schemeClr val="tx1"/>
                </a:solidFill>
              </a:rPr>
              <a:t>What are they talking about?</a:t>
            </a:r>
            <a:endParaRPr lang="vi-VN" dirty="0">
              <a:solidFill>
                <a:schemeClr val="tx1"/>
              </a:solidFill>
            </a:endParaRPr>
          </a:p>
        </p:txBody>
      </p:sp>
      <p:sp>
        <p:nvSpPr>
          <p:cNvPr id="6" name="TextBox 5">
            <a:extLst>
              <a:ext uri="{FF2B5EF4-FFF2-40B4-BE49-F238E27FC236}">
                <a16:creationId xmlns:a16="http://schemas.microsoft.com/office/drawing/2014/main" xmlns="" id="{846B3784-D9BD-49A3-B23E-55FF4A826275}"/>
              </a:ext>
            </a:extLst>
          </p:cNvPr>
          <p:cNvSpPr txBox="1"/>
          <p:nvPr/>
        </p:nvSpPr>
        <p:spPr>
          <a:xfrm>
            <a:off x="0" y="0"/>
            <a:ext cx="1200329" cy="6858000"/>
          </a:xfrm>
          <a:prstGeom prst="rect">
            <a:avLst/>
          </a:prstGeom>
          <a:solidFill>
            <a:srgbClr val="FFFF00"/>
          </a:solidFill>
        </p:spPr>
        <p:txBody>
          <a:bodyPr vert="vert270" wrap="square" rtlCol="0">
            <a:spAutoFit/>
          </a:bodyPr>
          <a:lstStyle/>
          <a:p>
            <a:pPr algn="ctr"/>
            <a:r>
              <a:rPr lang="en-US" sz="6600" dirty="0"/>
              <a:t>ACTIVITY 1</a:t>
            </a:r>
            <a:endParaRPr lang="vi-VN" sz="6600" dirty="0"/>
          </a:p>
        </p:txBody>
      </p:sp>
      <p:pic>
        <p:nvPicPr>
          <p:cNvPr id="7" name="Picture 6">
            <a:extLst>
              <a:ext uri="{FF2B5EF4-FFF2-40B4-BE49-F238E27FC236}">
                <a16:creationId xmlns:a16="http://schemas.microsoft.com/office/drawing/2014/main" xmlns="" id="{CFEF7BAD-9061-498D-BB2C-D55D7E436DFD}"/>
              </a:ext>
            </a:extLst>
          </p:cNvPr>
          <p:cNvPicPr>
            <a:picLocks noChangeAspect="1"/>
          </p:cNvPicPr>
          <p:nvPr/>
        </p:nvPicPr>
        <p:blipFill>
          <a:blip r:embed="rId4"/>
          <a:stretch>
            <a:fillRect/>
          </a:stretch>
        </p:blipFill>
        <p:spPr>
          <a:xfrm>
            <a:off x="0" y="75323"/>
            <a:ext cx="1201016" cy="1243692"/>
          </a:xfrm>
          <a:prstGeom prst="rect">
            <a:avLst/>
          </a:prstGeom>
        </p:spPr>
      </p:pic>
      <p:pic>
        <p:nvPicPr>
          <p:cNvPr id="8" name="Picture 7">
            <a:extLst>
              <a:ext uri="{FF2B5EF4-FFF2-40B4-BE49-F238E27FC236}">
                <a16:creationId xmlns:a16="http://schemas.microsoft.com/office/drawing/2014/main" xmlns="" id="{4C4127C7-AC51-4499-AD98-E13145E4B4A2}"/>
              </a:ext>
            </a:extLst>
          </p:cNvPr>
          <p:cNvPicPr>
            <a:picLocks noChangeAspect="1"/>
          </p:cNvPicPr>
          <p:nvPr/>
        </p:nvPicPr>
        <p:blipFill>
          <a:blip r:embed="rId4"/>
          <a:stretch>
            <a:fillRect/>
          </a:stretch>
        </p:blipFill>
        <p:spPr>
          <a:xfrm>
            <a:off x="0" y="5614308"/>
            <a:ext cx="1201016" cy="1243692"/>
          </a:xfrm>
          <a:prstGeom prst="rect">
            <a:avLst/>
          </a:prstGeom>
        </p:spPr>
      </p:pic>
    </p:spTree>
    <p:extLst>
      <p:ext uri="{BB962C8B-B14F-4D97-AF65-F5344CB8AC3E}">
        <p14:creationId xmlns:p14="http://schemas.microsoft.com/office/powerpoint/2010/main" val="1853765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edge">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1AAB0CC-B6A4-4904-BC73-E26F59D09A23}"/>
              </a:ext>
            </a:extLst>
          </p:cNvPr>
          <p:cNvSpPr/>
          <p:nvPr/>
        </p:nvSpPr>
        <p:spPr>
          <a:xfrm>
            <a:off x="419720" y="126128"/>
            <a:ext cx="11482467" cy="6524863"/>
          </a:xfrm>
          <a:prstGeom prst="rect">
            <a:avLst/>
          </a:prstGeom>
        </p:spPr>
        <p:txBody>
          <a:bodyPr wrap="square">
            <a:spAutoFit/>
          </a:bodyPr>
          <a:lstStyle/>
          <a:p>
            <a:r>
              <a:rPr lang="en-US" sz="1900" b="1" i="1" dirty="0" err="1">
                <a:solidFill>
                  <a:srgbClr val="FF0000"/>
                </a:solidFill>
              </a:rPr>
              <a:t>Mr</a:t>
            </a:r>
            <a:r>
              <a:rPr lang="en-US" sz="1900" b="1" i="1" dirty="0">
                <a:solidFill>
                  <a:srgbClr val="FF0000"/>
                </a:solidFill>
              </a:rPr>
              <a:t> Brown:</a:t>
            </a:r>
            <a:r>
              <a:rPr lang="en-US" sz="1900" i="1" dirty="0"/>
              <a:t> </a:t>
            </a:r>
            <a:r>
              <a:rPr lang="en-US" sz="1900" dirty="0"/>
              <a:t>Hello everybody. Hope you're all working on your essay on cultural identity. Do you have any questions?</a:t>
            </a:r>
          </a:p>
          <a:p>
            <a:r>
              <a:rPr lang="en-US" sz="1900" b="1" i="1" dirty="0">
                <a:solidFill>
                  <a:srgbClr val="0033CC"/>
                </a:solidFill>
              </a:rPr>
              <a:t>Van:</a:t>
            </a:r>
            <a:r>
              <a:rPr lang="en-US" sz="1900" dirty="0">
                <a:solidFill>
                  <a:srgbClr val="FF0000"/>
                </a:solidFill>
              </a:rPr>
              <a:t> </a:t>
            </a:r>
            <a:r>
              <a:rPr lang="en-US" sz="1900" dirty="0"/>
              <a:t>Yes. I'm not quite sure about how people express their cultural identity.</a:t>
            </a:r>
          </a:p>
          <a:p>
            <a:r>
              <a:rPr lang="en-US" sz="1900" b="1" i="1" dirty="0" err="1">
                <a:solidFill>
                  <a:srgbClr val="FF0000"/>
                </a:solidFill>
              </a:rPr>
              <a:t>Mr</a:t>
            </a:r>
            <a:r>
              <a:rPr lang="en-US" sz="1900" b="1" i="1" dirty="0">
                <a:solidFill>
                  <a:srgbClr val="FF0000"/>
                </a:solidFill>
              </a:rPr>
              <a:t> Brown:</a:t>
            </a:r>
            <a:r>
              <a:rPr lang="en-US" sz="1900" i="1" dirty="0">
                <a:solidFill>
                  <a:srgbClr val="FF0000"/>
                </a:solidFill>
              </a:rPr>
              <a:t> </a:t>
            </a:r>
            <a:r>
              <a:rPr lang="en-US" sz="1900" dirty="0"/>
              <a:t>That's an interesting question. Can anyone give some examples?</a:t>
            </a:r>
          </a:p>
          <a:p>
            <a:r>
              <a:rPr lang="en-US" sz="1900" b="1" i="1" dirty="0">
                <a:solidFill>
                  <a:srgbClr val="FFC000"/>
                </a:solidFill>
              </a:rPr>
              <a:t>Lam:</a:t>
            </a:r>
            <a:r>
              <a:rPr lang="en-US" sz="1900" dirty="0"/>
              <a:t> I think people can do that through the language they speak, the food they eat and ... certain styles of clothing. For example, some people still wear their traditional costumes so they can preserve their national identity.</a:t>
            </a:r>
          </a:p>
          <a:p>
            <a:r>
              <a:rPr lang="en-US" sz="1900" b="1" i="1" dirty="0" err="1">
                <a:solidFill>
                  <a:srgbClr val="FF0000"/>
                </a:solidFill>
              </a:rPr>
              <a:t>Mr</a:t>
            </a:r>
            <a:r>
              <a:rPr lang="en-US" sz="1900" b="1" i="1" dirty="0">
                <a:solidFill>
                  <a:srgbClr val="FF0000"/>
                </a:solidFill>
              </a:rPr>
              <a:t> Brown: </a:t>
            </a:r>
            <a:r>
              <a:rPr lang="en-US" sz="1900" dirty="0"/>
              <a:t>That's right. It can also be expressed by beliefs and cultural practices.</a:t>
            </a:r>
            <a:endParaRPr lang="en-US" sz="1900" i="1" dirty="0"/>
          </a:p>
          <a:p>
            <a:r>
              <a:rPr lang="en-US" sz="1900" b="1" i="1" dirty="0">
                <a:solidFill>
                  <a:srgbClr val="660066"/>
                </a:solidFill>
              </a:rPr>
              <a:t>Yumi:</a:t>
            </a:r>
            <a:r>
              <a:rPr lang="en-US" sz="1900" b="1" dirty="0">
                <a:solidFill>
                  <a:srgbClr val="660066"/>
                </a:solidFill>
              </a:rPr>
              <a:t> </a:t>
            </a:r>
            <a:r>
              <a:rPr lang="en-US" sz="1900" dirty="0"/>
              <a:t>Do you mean people's religious beliefs, music activities and festivals?</a:t>
            </a:r>
          </a:p>
          <a:p>
            <a:r>
              <a:rPr lang="en-US" sz="1900" b="1" i="1" dirty="0" err="1">
                <a:solidFill>
                  <a:srgbClr val="FF0000"/>
                </a:solidFill>
              </a:rPr>
              <a:t>Mr</a:t>
            </a:r>
            <a:r>
              <a:rPr lang="en-US" sz="1900" b="1" i="1" dirty="0">
                <a:solidFill>
                  <a:srgbClr val="FF0000"/>
                </a:solidFill>
              </a:rPr>
              <a:t> Brown:</a:t>
            </a:r>
            <a:r>
              <a:rPr lang="en-US" sz="1900" b="1" dirty="0">
                <a:solidFill>
                  <a:srgbClr val="FF0000"/>
                </a:solidFill>
              </a:rPr>
              <a:t> </a:t>
            </a:r>
            <a:r>
              <a:rPr lang="en-US" sz="1900" dirty="0"/>
              <a:t>Correct. Any other questions?</a:t>
            </a:r>
          </a:p>
          <a:p>
            <a:r>
              <a:rPr lang="en-US" sz="1900" b="1" i="1" dirty="0">
                <a:solidFill>
                  <a:srgbClr val="FFC000"/>
                </a:solidFill>
              </a:rPr>
              <a:t>Lam:</a:t>
            </a:r>
            <a:r>
              <a:rPr lang="en-US" sz="1900" dirty="0"/>
              <a:t> I wonder... why people need to protect their cultural identity.</a:t>
            </a:r>
          </a:p>
          <a:p>
            <a:r>
              <a:rPr lang="en-US" sz="1900" b="1" i="1" dirty="0">
                <a:solidFill>
                  <a:srgbClr val="7030A0"/>
                </a:solidFill>
              </a:rPr>
              <a:t>Yumi:</a:t>
            </a:r>
            <a:r>
              <a:rPr lang="en-US" sz="1900" b="1" dirty="0">
                <a:solidFill>
                  <a:srgbClr val="7030A0"/>
                </a:solidFill>
              </a:rPr>
              <a:t> </a:t>
            </a:r>
            <a:r>
              <a:rPr lang="en-US" sz="1900" dirty="0"/>
              <a:t>You live here, in your motherland, so you can't see why this is important. But for me, a Japanese living in Viet Nam, it's essential to understand my family history and traditions.</a:t>
            </a:r>
          </a:p>
          <a:p>
            <a:r>
              <a:rPr lang="en-US" sz="1900" b="1" i="1" dirty="0">
                <a:solidFill>
                  <a:srgbClr val="0033CC"/>
                </a:solidFill>
              </a:rPr>
              <a:t>Van:</a:t>
            </a:r>
            <a:r>
              <a:rPr lang="en-US" sz="1900" dirty="0"/>
              <a:t> Interesting. Are your parents both Japanese, Yumi?</a:t>
            </a:r>
          </a:p>
          <a:p>
            <a:r>
              <a:rPr lang="en-US" sz="1900" b="1" i="1" dirty="0">
                <a:solidFill>
                  <a:srgbClr val="7030A0"/>
                </a:solidFill>
              </a:rPr>
              <a:t>Yumi:</a:t>
            </a:r>
            <a:r>
              <a:rPr lang="en-US" sz="1900" b="1" dirty="0">
                <a:solidFill>
                  <a:srgbClr val="7030A0"/>
                </a:solidFill>
              </a:rPr>
              <a:t> </a:t>
            </a:r>
            <a:r>
              <a:rPr lang="en-US" sz="1900" dirty="0"/>
              <a:t>Yes, but they've been living here for twenty years, and they're afraid that my sister and I are becoming less and less familiar with our traditions.</a:t>
            </a:r>
          </a:p>
          <a:p>
            <a:r>
              <a:rPr lang="en-US" sz="1900" b="1" i="1" dirty="0">
                <a:solidFill>
                  <a:srgbClr val="FFC000"/>
                </a:solidFill>
              </a:rPr>
              <a:t>Lam:</a:t>
            </a:r>
            <a:r>
              <a:rPr lang="en-US" sz="1900" dirty="0">
                <a:solidFill>
                  <a:srgbClr val="FFC000"/>
                </a:solidFill>
              </a:rPr>
              <a:t> </a:t>
            </a:r>
            <a:r>
              <a:rPr lang="en-US" sz="1900" dirty="0"/>
              <a:t>So how do you maintain your culture?</a:t>
            </a:r>
          </a:p>
          <a:p>
            <a:r>
              <a:rPr lang="en-US" sz="1900" b="1" i="1" dirty="0">
                <a:solidFill>
                  <a:srgbClr val="7030A0"/>
                </a:solidFill>
              </a:rPr>
              <a:t>Yumi:</a:t>
            </a:r>
            <a:r>
              <a:rPr lang="en-US" sz="1900" dirty="0"/>
              <a:t> Well, we wear kimonos on special occasions and celebrate Japanese festivals such as the cherry blossom festival. We also eat sushi, sashimi and </a:t>
            </a:r>
            <a:r>
              <a:rPr lang="en-US" sz="1900" dirty="0" err="1"/>
              <a:t>udon</a:t>
            </a:r>
            <a:r>
              <a:rPr lang="en-US" sz="1900" dirty="0"/>
              <a:t> noodles. At home we speak Japanese only.</a:t>
            </a:r>
          </a:p>
          <a:p>
            <a:r>
              <a:rPr lang="en-US" sz="1900" b="1" i="1" dirty="0">
                <a:solidFill>
                  <a:srgbClr val="0033CC"/>
                </a:solidFill>
              </a:rPr>
              <a:t>Van:</a:t>
            </a:r>
            <a:r>
              <a:rPr lang="en-US" sz="1900" i="1" dirty="0"/>
              <a:t> </a:t>
            </a:r>
            <a:r>
              <a:rPr lang="en-US" sz="1900" dirty="0"/>
              <a:t>Do you often go back home?</a:t>
            </a:r>
          </a:p>
          <a:p>
            <a:r>
              <a:rPr lang="en-US" sz="1900" b="1" i="1" dirty="0">
                <a:solidFill>
                  <a:srgbClr val="7030A0"/>
                </a:solidFill>
              </a:rPr>
              <a:t>Yumi:</a:t>
            </a:r>
            <a:r>
              <a:rPr lang="en-US" sz="1900" b="1" dirty="0">
                <a:solidFill>
                  <a:srgbClr val="7030A0"/>
                </a:solidFill>
              </a:rPr>
              <a:t> </a:t>
            </a:r>
            <a:r>
              <a:rPr lang="en-US" sz="1900" dirty="0"/>
              <a:t>I've been to Kyoto four or five times to visit my grandparents. But to tell you the truth, I don't know whether Viet Nam or Japan is really my home. My parents are from Japan, but I was born and grew up here.</a:t>
            </a:r>
          </a:p>
          <a:p>
            <a:r>
              <a:rPr lang="en-US" sz="1900" b="1" i="1" dirty="0" err="1">
                <a:solidFill>
                  <a:srgbClr val="FF0000"/>
                </a:solidFill>
              </a:rPr>
              <a:t>Mr</a:t>
            </a:r>
            <a:r>
              <a:rPr lang="en-US" sz="1900" b="1" i="1" dirty="0">
                <a:solidFill>
                  <a:srgbClr val="FF0000"/>
                </a:solidFill>
              </a:rPr>
              <a:t> Brown: </a:t>
            </a:r>
            <a:r>
              <a:rPr lang="en-US" sz="1900" dirty="0"/>
              <a:t>I'd be interested to read about your experiences in Viet Nam in your essay, Yumi. OK, just to remind you that the essays are due next Wednesday and late submissions won't be accepted.</a:t>
            </a:r>
          </a:p>
        </p:txBody>
      </p:sp>
      <p:pic>
        <p:nvPicPr>
          <p:cNvPr id="7" name="08-track-8 (1)">
            <a:hlinkClick r:id="" action="ppaction://media"/>
            <a:extLst>
              <a:ext uri="{FF2B5EF4-FFF2-40B4-BE49-F238E27FC236}">
                <a16:creationId xmlns:a16="http://schemas.microsoft.com/office/drawing/2014/main" xmlns="" id="{BD0C122C-E590-4A80-AA87-8A93F46832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8020" y="3030315"/>
            <a:ext cx="414240" cy="464234"/>
          </a:xfrm>
          <a:prstGeom prst="rect">
            <a:avLst/>
          </a:prstGeom>
          <a:solidFill>
            <a:schemeClr val="accent1"/>
          </a:solidFill>
        </p:spPr>
      </p:pic>
      <p:cxnSp>
        <p:nvCxnSpPr>
          <p:cNvPr id="8" name="Straight Connector 7">
            <a:extLst>
              <a:ext uri="{FF2B5EF4-FFF2-40B4-BE49-F238E27FC236}">
                <a16:creationId xmlns:a16="http://schemas.microsoft.com/office/drawing/2014/main" xmlns="" id="{035C3A25-6C42-4C0C-80D1-24C3CD196A80}"/>
              </a:ext>
            </a:extLst>
          </p:cNvPr>
          <p:cNvCxnSpPr>
            <a:cxnSpLocks/>
          </p:cNvCxnSpPr>
          <p:nvPr/>
        </p:nvCxnSpPr>
        <p:spPr>
          <a:xfrm>
            <a:off x="389740" y="78830"/>
            <a:ext cx="1151244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68A90AC-2DCA-4352-9D61-C8C71EC8AE5E}"/>
              </a:ext>
            </a:extLst>
          </p:cNvPr>
          <p:cNvCxnSpPr>
            <a:cxnSpLocks/>
          </p:cNvCxnSpPr>
          <p:nvPr/>
        </p:nvCxnSpPr>
        <p:spPr>
          <a:xfrm>
            <a:off x="419720" y="6678105"/>
            <a:ext cx="1148246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2EB61CA-B836-4E42-B898-FF27D2E738A1}"/>
              </a:ext>
            </a:extLst>
          </p:cNvPr>
          <p:cNvCxnSpPr>
            <a:cxnSpLocks/>
          </p:cNvCxnSpPr>
          <p:nvPr/>
        </p:nvCxnSpPr>
        <p:spPr>
          <a:xfrm>
            <a:off x="389740" y="0"/>
            <a:ext cx="29980" cy="6678105"/>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8456026-286E-415A-961C-F5459C304092}"/>
              </a:ext>
            </a:extLst>
          </p:cNvPr>
          <p:cNvCxnSpPr>
            <a:cxnSpLocks/>
          </p:cNvCxnSpPr>
          <p:nvPr/>
        </p:nvCxnSpPr>
        <p:spPr>
          <a:xfrm>
            <a:off x="11902187" y="15"/>
            <a:ext cx="0" cy="6678090"/>
          </a:xfrm>
          <a:prstGeom prst="line">
            <a:avLst/>
          </a:prstGeom>
          <a:ln w="28575">
            <a:solidFill>
              <a:srgbClr val="0033CC"/>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2501C4A5-7FAB-408B-997D-558BF186F024}"/>
              </a:ext>
            </a:extLst>
          </p:cNvPr>
          <p:cNvSpPr/>
          <p:nvPr/>
        </p:nvSpPr>
        <p:spPr>
          <a:xfrm>
            <a:off x="2469731" y="1997877"/>
            <a:ext cx="6775550" cy="1690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They are talking/ discussing about the essay on cultural identity.</a:t>
            </a:r>
            <a:endParaRPr lang="vi-VN" sz="3600" dirty="0"/>
          </a:p>
        </p:txBody>
      </p:sp>
      <p:sp>
        <p:nvSpPr>
          <p:cNvPr id="2" name="Oval 1">
            <a:hlinkClick r:id="rId6" action="ppaction://hlinkpres?slideindex=11&amp;slidetitle=PowerPoint Presentation"/>
            <a:extLst>
              <a:ext uri="{FF2B5EF4-FFF2-40B4-BE49-F238E27FC236}">
                <a16:creationId xmlns:a16="http://schemas.microsoft.com/office/drawing/2014/main" xmlns="" id="{99EFD086-F3A4-416A-8F26-F866851CCFC6}"/>
              </a:ext>
            </a:extLst>
          </p:cNvPr>
          <p:cNvSpPr/>
          <p:nvPr/>
        </p:nvSpPr>
        <p:spPr>
          <a:xfrm>
            <a:off x="11571890" y="6432331"/>
            <a:ext cx="230370" cy="218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86685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72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12"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23659B44-6E34-4CE8-8F0D-387DA7996826}"/>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762</TotalTime>
  <Words>3271</Words>
  <Application>Microsoft Office PowerPoint</Application>
  <PresentationFormat>Custom</PresentationFormat>
  <Paragraphs>294</Paragraphs>
  <Slides>32</Slides>
  <Notes>9</Notes>
  <HiddenSlides>0</HiddenSlides>
  <MMClips>1</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Facet</vt:lpstr>
      <vt:lpstr>1_Facet</vt:lpstr>
      <vt:lpstr>Office Theme</vt:lpstr>
      <vt:lpstr>PowerPoint Presentation</vt:lpstr>
      <vt:lpstr>PowerPoint Presentation</vt:lpstr>
      <vt:lpstr>PowerPoint Presentation</vt:lpstr>
      <vt:lpstr>Which country is it?</vt:lpstr>
      <vt:lpstr>Vocabulary - Collocation</vt:lpstr>
      <vt:lpstr>Vocabulary - Collocation</vt:lpstr>
      <vt:lpstr>Vocabulary - Collocation</vt:lpstr>
      <vt:lpstr>- Listen to the conversation between Mr. Brown, Van, Lam and Yumi;</vt:lpstr>
      <vt:lpstr>PowerPoint Presentation</vt:lpstr>
      <vt:lpstr>PowerPoint Presentation</vt:lpstr>
      <vt:lpstr>PowerPoint Presentation</vt:lpstr>
      <vt:lpstr>PowerPoint Presentation</vt:lpstr>
      <vt:lpstr>PowerPoint Presentation</vt:lpstr>
      <vt:lpstr>Cultural Symbols of Viet Nam</vt:lpstr>
      <vt:lpstr>PowerPoint Presentation</vt:lpstr>
      <vt:lpstr>PowerPoint Presentation</vt:lpstr>
      <vt:lpstr>PowerPoint Presentation</vt:lpstr>
      <vt:lpstr>PowerPoint Presentation</vt:lpstr>
      <vt:lpstr>PowerPoint Presentation</vt:lpstr>
      <vt:lpstr>PowerPoint Presentation</vt:lpstr>
      <vt:lpstr>The predominant religious belief in Vietnam is Buddhism.</vt:lpstr>
      <vt:lpstr>PowerPoint Presentation</vt:lpstr>
      <vt:lpstr>TRADITIONAL FESTIVALS IN VIETNAM </vt:lpstr>
      <vt:lpstr>TRADITIONAL FESTIVALS IN VIETNAM </vt:lpstr>
      <vt:lpstr>TRADITIONAL FESTIVALS IN VIETNAM </vt:lpstr>
      <vt:lpstr>TRADITIONAL FESTIVALS IN VIETNAM </vt:lpstr>
      <vt:lpstr>TRADITIONAL FESTIVALS IN VIETNAM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bienphongvnn</cp:lastModifiedBy>
  <cp:revision>101</cp:revision>
  <dcterms:created xsi:type="dcterms:W3CDTF">2017-11-11T06:50:20Z</dcterms:created>
  <dcterms:modified xsi:type="dcterms:W3CDTF">2020-12-01T23:15:50Z</dcterms:modified>
</cp:coreProperties>
</file>