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2" r:id="rId2"/>
    <p:sldId id="313" r:id="rId3"/>
    <p:sldId id="311" r:id="rId4"/>
    <p:sldId id="272" r:id="rId5"/>
    <p:sldId id="302" r:id="rId6"/>
    <p:sldId id="314" r:id="rId7"/>
    <p:sldId id="257" r:id="rId8"/>
    <p:sldId id="303" r:id="rId9"/>
    <p:sldId id="304" r:id="rId10"/>
    <p:sldId id="289" r:id="rId11"/>
    <p:sldId id="306" r:id="rId12"/>
    <p:sldId id="308" r:id="rId13"/>
    <p:sldId id="307" r:id="rId14"/>
    <p:sldId id="285" r:id="rId15"/>
    <p:sldId id="315" r:id="rId16"/>
    <p:sldId id="316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B29"/>
    <a:srgbClr val="F28624"/>
    <a:srgbClr val="03A6EB"/>
    <a:srgbClr val="7BBF44"/>
    <a:srgbClr val="FFFFFF"/>
    <a:srgbClr val="E15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NULL"/><Relationship Id="rId1" Type="http://schemas.openxmlformats.org/officeDocument/2006/relationships/image" Target="../media/image9.jpeg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NULL"/><Relationship Id="rId1" Type="http://schemas.openxmlformats.org/officeDocument/2006/relationships/image" Target="../media/image9.jpeg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752C0-FC00-4D0B-B113-3BEF06B2BE5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790F7-9F9C-4DEE-A744-6131CC6D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3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0BE39-8038-4699-9F93-B32DA16FC4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zihun95hao-shoukesong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zihun95hao-shoukesong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00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8BD45E-B540-76C8-EF8D-726D65F78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4F343E5-1206-D04E-F1B0-40C06FCD7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FD2EED-76EA-BE47-0CA8-29082BF8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F74D9A-6FA3-E68E-76FD-68C9A1D2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9C28AF-D456-73D7-CD41-108CA090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01DE44-0411-A46B-B8EA-30358DA4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EF1832-0989-6210-B8E0-964FF50A9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5DC543-AAFB-5BDD-7761-BD536DFA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B0E86F-DB2E-AB94-9C32-600A1B16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90901B-F57F-437F-4A0A-2231FC4E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4EFC4F9-DFF8-150F-5A72-28017DBE8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C995DC2-BE87-2CB5-B421-B27EA2040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9A271F-0ED9-901C-A4EA-7801B1FE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172535-75B0-926F-EC7C-DDD3A812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1559A5-DEC5-7A9F-95BE-67DCB068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0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鲜花, 植物&#10;&#10;描述已自动生成">
            <a:extLst>
              <a:ext uri="{FF2B5EF4-FFF2-40B4-BE49-F238E27FC236}">
                <a16:creationId xmlns="" xmlns:a16="http://schemas.microsoft.com/office/drawing/2014/main" id="{40FFDD12-50E7-4CCA-9F59-04894C9489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27641"/>
            <a:ext cx="4220308" cy="5347709"/>
          </a:xfrm>
          <a:prstGeom prst="rect">
            <a:avLst/>
          </a:prstGeom>
        </p:spPr>
      </p:pic>
      <p:pic>
        <p:nvPicPr>
          <p:cNvPr id="6" name="图片 5" descr="图片包含 鲜花, 植物&#10;&#10;描述已自动生成">
            <a:extLst>
              <a:ext uri="{FF2B5EF4-FFF2-40B4-BE49-F238E27FC236}">
                <a16:creationId xmlns="" xmlns:a16="http://schemas.microsoft.com/office/drawing/2014/main" id="{E3CA46E6-D095-42FA-8AB2-5126617A6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9864" y="-227641"/>
            <a:ext cx="5042136" cy="6389077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="" xmlns:a16="http://schemas.microsoft.com/office/drawing/2014/main" id="{714A353E-9F80-4651-875A-ECD0F001B257}"/>
              </a:ext>
            </a:extLst>
          </p:cNvPr>
          <p:cNvSpPr/>
          <p:nvPr userDrawn="1"/>
        </p:nvSpPr>
        <p:spPr>
          <a:xfrm>
            <a:off x="1246774" y="850808"/>
            <a:ext cx="5367735" cy="515638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7000">
                <a:srgbClr val="EEC0CE"/>
              </a:gs>
              <a:gs pos="83000">
                <a:srgbClr val="EEC0CE"/>
              </a:gs>
              <a:gs pos="100000">
                <a:srgbClr val="EEC0C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zihun95hao-shoukesong" pitchFamily="2" charset="-122"/>
              <a:ea typeface="zihun95hao-shoukesong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9884F63-4455-4836-84C3-2CFD7DEA8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0573" y="190461"/>
            <a:ext cx="1740646" cy="220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鲜花, 植物&#10;&#10;描述已自动生成">
            <a:extLst>
              <a:ext uri="{FF2B5EF4-FFF2-40B4-BE49-F238E27FC236}">
                <a16:creationId xmlns="" xmlns:a16="http://schemas.microsoft.com/office/drawing/2014/main" id="{855B2C96-BC1B-41E9-B753-FBFA561F2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501921" y="3429000"/>
            <a:ext cx="2885750" cy="365664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73CB3403-1934-994E-9536-36275F66A30D}"/>
              </a:ext>
            </a:extLst>
          </p:cNvPr>
          <p:cNvGrpSpPr/>
          <p:nvPr userDrawn="1"/>
        </p:nvGrpSpPr>
        <p:grpSpPr>
          <a:xfrm flipH="1">
            <a:off x="-1841500" y="-757281"/>
            <a:ext cx="5549900" cy="6858000"/>
            <a:chOff x="6642100" y="0"/>
            <a:chExt cx="5549900" cy="6858000"/>
          </a:xfrm>
        </p:grpSpPr>
        <p:pic>
          <p:nvPicPr>
            <p:cNvPr id="7" name="图片 6" descr="图片包含 鲜花, 植物&#10;&#10;描述已自动生成">
              <a:extLst>
                <a:ext uri="{FF2B5EF4-FFF2-40B4-BE49-F238E27FC236}">
                  <a16:creationId xmlns="" xmlns:a16="http://schemas.microsoft.com/office/drawing/2014/main" id="{3AB9D5D4-689B-4E49-B093-B27685BC2D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79799" y="0"/>
              <a:ext cx="5412201" cy="6858000"/>
            </a:xfrm>
            <a:prstGeom prst="rect">
              <a:avLst/>
            </a:prstGeom>
          </p:spPr>
        </p:pic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E28D5D52-E838-4372-AEAE-12440AB7DCF1}"/>
                </a:ext>
              </a:extLst>
            </p:cNvPr>
            <p:cNvSpPr/>
            <p:nvPr userDrawn="1"/>
          </p:nvSpPr>
          <p:spPr>
            <a:xfrm>
              <a:off x="6642100" y="1519281"/>
              <a:ext cx="3825866" cy="38735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7000">
                  <a:srgbClr val="EEC0CE"/>
                </a:gs>
                <a:gs pos="83000">
                  <a:srgbClr val="EEC0CE"/>
                </a:gs>
                <a:gs pos="100000">
                  <a:srgbClr val="EEC0C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0" i="0" dirty="0">
                <a:latin typeface="zihun95hao-shoukesong" pitchFamily="2" charset="-122"/>
                <a:ea typeface="zihun95hao-shoukesong" pitchFamily="2" charset="-122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F65141F7-F355-41DE-AEA3-5632AD187C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9897" y="4336993"/>
              <a:ext cx="1171305" cy="1345973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5E676AE-46BD-4CCF-BC75-0940C11B7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7419" y="314963"/>
            <a:ext cx="1740646" cy="220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="" xmlns:a16="http://schemas.microsoft.com/office/drawing/2014/main" id="{D3EF423D-1AC7-43A6-9F6D-E9035B0923C8}"/>
              </a:ext>
            </a:extLst>
          </p:cNvPr>
          <p:cNvSpPr/>
          <p:nvPr userDrawn="1"/>
        </p:nvSpPr>
        <p:spPr>
          <a:xfrm>
            <a:off x="4518645" y="1029423"/>
            <a:ext cx="3154709" cy="315470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7000">
                <a:srgbClr val="EEC0CE"/>
              </a:gs>
              <a:gs pos="83000">
                <a:srgbClr val="EEC0CE"/>
              </a:gs>
              <a:gs pos="100000">
                <a:srgbClr val="EEC0C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zihun95hao-shoukesong" pitchFamily="2" charset="-122"/>
              <a:ea typeface="zihun95hao-shoukesong" pitchFamily="2" charset="-122"/>
            </a:endParaRPr>
          </a:p>
        </p:txBody>
      </p:sp>
      <p:pic>
        <p:nvPicPr>
          <p:cNvPr id="9" name="图片 8" descr="图片包含 鲜花, 植物&#10;&#10;描述已自动生成">
            <a:extLst>
              <a:ext uri="{FF2B5EF4-FFF2-40B4-BE49-F238E27FC236}">
                <a16:creationId xmlns="" xmlns:a16="http://schemas.microsoft.com/office/drawing/2014/main" id="{EDD8FEAE-7BDE-42A0-AF24-D80C960521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4220308" cy="5347709"/>
          </a:xfrm>
          <a:prstGeom prst="rect">
            <a:avLst/>
          </a:prstGeom>
        </p:spPr>
      </p:pic>
      <p:pic>
        <p:nvPicPr>
          <p:cNvPr id="10" name="图片 9" descr="图片包含 鲜花, 植物&#10;&#10;描述已自动生成">
            <a:extLst>
              <a:ext uri="{FF2B5EF4-FFF2-40B4-BE49-F238E27FC236}">
                <a16:creationId xmlns="" xmlns:a16="http://schemas.microsoft.com/office/drawing/2014/main" id="{B45A2DC0-3D0A-4EB8-B352-C5E63271A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1690" y="-1"/>
            <a:ext cx="4220308" cy="534770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11903D51-E7D2-4516-BA24-E0FD17830900}"/>
              </a:ext>
            </a:extLst>
          </p:cNvPr>
          <p:cNvGrpSpPr/>
          <p:nvPr userDrawn="1"/>
        </p:nvGrpSpPr>
        <p:grpSpPr>
          <a:xfrm>
            <a:off x="3562336" y="-372515"/>
            <a:ext cx="1702667" cy="3545950"/>
            <a:chOff x="4446613" y="-372515"/>
            <a:chExt cx="1702667" cy="3545950"/>
          </a:xfrm>
        </p:grpSpPr>
        <p:pic>
          <p:nvPicPr>
            <p:cNvPr id="11" name="图片 10" descr="图片包含 物体&#10;&#10;描述已自动生成">
              <a:extLst>
                <a:ext uri="{FF2B5EF4-FFF2-40B4-BE49-F238E27FC236}">
                  <a16:creationId xmlns="" xmlns:a16="http://schemas.microsoft.com/office/drawing/2014/main" id="{A38CC65D-CFF9-47C9-9F86-567281982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46613" y="-372515"/>
              <a:ext cx="1422918" cy="3545950"/>
            </a:xfrm>
            <a:prstGeom prst="rect">
              <a:avLst/>
            </a:prstGeom>
          </p:spPr>
        </p:pic>
        <p:pic>
          <p:nvPicPr>
            <p:cNvPr id="12" name="图片 11" descr="图片包含 物体&#10;&#10;描述已自动生成">
              <a:extLst>
                <a:ext uri="{FF2B5EF4-FFF2-40B4-BE49-F238E27FC236}">
                  <a16:creationId xmlns="" xmlns:a16="http://schemas.microsoft.com/office/drawing/2014/main" id="{F5F46920-0DC6-47E2-8F7D-14C7DDCCF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249862" y="-213392"/>
              <a:ext cx="899418" cy="2241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24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105D0A-DEEC-62AB-26EE-342843334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9E9B55-C278-B9A4-9F54-8A336CE6D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DECD8D-0C78-BDCD-3768-602B2C0E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8E74F9-93F1-8EC0-7D3D-3EC47D83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DBE95A-9BE9-E5C5-D32A-D30C5550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5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6D6ABB-1728-94DA-FC29-F4206BBC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612F5C-9A02-24BC-3A8F-70C6E9C1E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6CAC71-E8DD-4D0D-2F7A-98275D74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CD1EAA-B24A-BF73-82EE-09F68092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ADC300-316B-4301-5AFE-CBE8A46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5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B9512F-9CDF-8E80-DD71-DB49B6E5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6595D4-1097-CEAB-B672-275C182FC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6EA35F-42C4-A085-190B-8BA6D1E5C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FD23DE-52FD-7678-D288-E51C34360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2B560A-EEB0-47D4-EDFD-3187E0FD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B0B098-CC1F-AD59-D4AD-E83CD2EC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5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2A33FA-781C-B082-EB32-616A853D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5533FA-337B-E7F3-5B38-DE0DCB11D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6E0435-EB0C-D6F0-8F29-B7257078D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B58A2F4-5E80-D5E6-4985-F0CA13449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7EC09B6-6BB0-1FCD-EE44-153E47FC9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4FA67A2-AF22-5A72-E46D-DD1E15FA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162D31C-FB37-C4D0-52F3-AFC21B8D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DB9ADF3-A33E-88A7-1E38-672A5732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5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164B82-A962-9DD0-9725-1B5413DA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53CB7A0-D886-450D-8870-E5752715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65023ED-D06D-6D4C-EE72-80CB8AEA5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CD2449-7975-5C03-C1B7-B28505EA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4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393F7E0-32D2-FDB2-CF42-634C1EB2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DCC9099-6EE2-745F-8854-C5D4BCFA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0326AC-816D-6A3D-05B6-810A00C2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F7EDCB-283A-C772-4B78-E71DA52B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A3C1C6-CC8B-CACC-AE93-5167D9218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58D4EBE-7587-C974-0490-6BAF313A2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48C66B-BE56-35EF-A5CC-26EFC34F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EE5494-CA73-3EE7-DE68-70716652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6759A2-CA86-C6CD-6B2D-6AE2F821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6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ED9F82-0BC1-464D-6957-6EC29261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F09D4D5-217F-812B-9AC4-1E0B0A9E8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C0CD758-184D-7BA2-E99A-96DA8F87F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28B5DD-3A7A-832A-37CC-614FCEA9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698E72-CB53-D7A6-6587-7FD6290A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8CFAFB-2762-240C-616F-E61DDF18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5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0727AAA-15A6-7B99-4D59-E8318A2A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E46AD9-C432-E86F-7DEB-9225DE978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4501B2-8DEC-A8D3-5ABD-84BBBC3F5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E9176-65FC-4EBF-9DCF-B7451C1286C5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2C74E1-55BD-A459-A88B-D7D476B1C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B76B62-F6A9-3456-3EE7-D2C9A0602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6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5.wmf"/><Relationship Id="rId3" Type="http://schemas.openxmlformats.org/officeDocument/2006/relationships/image" Target="../media/image9.jpe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7.png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9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462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BÌNH ĐỊNH</a:t>
            </a:r>
            <a:endParaRPr lang="en-US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LÝ TỰ TRỌNG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53" y="1816370"/>
            <a:ext cx="1039290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105EB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VẬT LÍ 10  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105EB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 SÁCH KẾT NỐI TRÍ THỨC VÀ CUỘC SỐNG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105EB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2024-2025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3105EB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istrator\Desktop\1461299_259390967552238_96922700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56" y="3796144"/>
            <a:ext cx="4826280" cy="25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6159" y="4452284"/>
            <a:ext cx="4950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HIỆN: CAO VĂN TỈNH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8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469F2C-FC27-B2C6-7A00-FB628CC455BE}"/>
              </a:ext>
            </a:extLst>
          </p:cNvPr>
          <p:cNvSpPr txBox="1"/>
          <p:nvPr/>
        </p:nvSpPr>
        <p:spPr>
          <a:xfrm>
            <a:off x="528789" y="4958571"/>
            <a:ext cx="60897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-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chuyển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hóa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qua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lẫn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0DB776-2D22-1F2D-5A61-D69EDEF9E89B}"/>
              </a:ext>
            </a:extLst>
          </p:cNvPr>
          <p:cNvSpPr txBox="1"/>
          <p:nvPr/>
        </p:nvSpPr>
        <p:spPr>
          <a:xfrm>
            <a:off x="-263251" y="22986"/>
            <a:ext cx="7728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600" b="1" i="0" dirty="0">
                <a:solidFill>
                  <a:schemeClr val="accent1"/>
                </a:solidFill>
                <a:effectLst/>
                <a:latin typeface="+mj-lt"/>
              </a:rPr>
              <a:t>I- </a:t>
            </a:r>
            <a:r>
              <a:rPr lang="en-US" sz="2800" b="1" dirty="0" err="1">
                <a:solidFill>
                  <a:schemeClr val="accent1"/>
                </a:solidFill>
              </a:rPr>
              <a:t>Sự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chuyển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hóa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giữa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động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và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thế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36" y="1088612"/>
            <a:ext cx="4057688" cy="2133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700" y="729506"/>
            <a:ext cx="2529431" cy="5507430"/>
          </a:xfrm>
          <a:prstGeom prst="rect">
            <a:avLst/>
          </a:prstGeom>
        </p:spPr>
      </p:pic>
      <p:pic>
        <p:nvPicPr>
          <p:cNvPr id="10" name="Picture 2" descr="Tàu lượn siêu tốc Vinpearl Phú Quốc - Đỉnh cao cảm giác mạ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2403151"/>
            <a:ext cx="4147386" cy="233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0DB776-2D22-1F2D-5A61-D69EDEF9E89B}"/>
              </a:ext>
            </a:extLst>
          </p:cNvPr>
          <p:cNvSpPr txBox="1"/>
          <p:nvPr/>
        </p:nvSpPr>
        <p:spPr>
          <a:xfrm>
            <a:off x="253955" y="296366"/>
            <a:ext cx="5275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600" b="1" i="0" dirty="0" smtClean="0">
                <a:solidFill>
                  <a:schemeClr val="accent1"/>
                </a:solidFill>
                <a:effectLst/>
                <a:latin typeface="+mj-lt"/>
              </a:rPr>
              <a:t>I</a:t>
            </a:r>
            <a:r>
              <a:rPr lang="vi-VN" sz="2600" b="1" dirty="0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vi-VN" sz="2600" b="1" i="0" dirty="0" smtClean="0">
                <a:solidFill>
                  <a:schemeClr val="accent1"/>
                </a:solidFill>
                <a:effectLst/>
                <a:latin typeface="+mj-lt"/>
              </a:rPr>
              <a:t>- </a:t>
            </a:r>
            <a:r>
              <a:rPr lang="en-US" sz="2800" b="1" dirty="0" err="1">
                <a:solidFill>
                  <a:schemeClr val="accent1"/>
                </a:solidFill>
              </a:rPr>
              <a:t>Định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luật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bảo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toàn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cơ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721879" y="813872"/>
            <a:ext cx="7459677" cy="2125318"/>
            <a:chOff x="5608084" y="1959665"/>
            <a:chExt cx="6527594" cy="212531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</a:rPr>
                <a:t>Nhận</a:t>
              </a:r>
              <a:r>
                <a:rPr lang="en-US" dirty="0"/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xét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về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vị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trí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điểm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biên</a:t>
              </a:r>
              <a:r>
                <a:rPr lang="en-US" sz="2800" dirty="0">
                  <a:solidFill>
                    <a:srgbClr val="C00000"/>
                  </a:solidFill>
                </a:rPr>
                <a:t> A </a:t>
              </a:r>
              <a:r>
                <a:rPr lang="en-US" sz="2800" dirty="0" err="1">
                  <a:solidFill>
                    <a:srgbClr val="C00000"/>
                  </a:solidFill>
                </a:rPr>
                <a:t>và</a:t>
              </a:r>
              <a:r>
                <a:rPr lang="en-US" sz="2800" dirty="0">
                  <a:solidFill>
                    <a:srgbClr val="C00000"/>
                  </a:solidFill>
                </a:rPr>
                <a:t> B </a:t>
              </a:r>
              <a:r>
                <a:rPr lang="en-US" sz="2800" dirty="0" err="1">
                  <a:solidFill>
                    <a:srgbClr val="C00000"/>
                  </a:solidFill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hoạt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 con </a:t>
              </a:r>
              <a:r>
                <a:rPr lang="en-US" sz="2800" dirty="0" err="1">
                  <a:solidFill>
                    <a:srgbClr val="C00000"/>
                  </a:solidFill>
                </a:rPr>
                <a:t>lắc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đồng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hồ</a:t>
              </a:r>
              <a:r>
                <a:rPr lang="en-US" sz="2800" dirty="0">
                  <a:solidFill>
                    <a:srgbClr val="C00000"/>
                  </a:solidFill>
                </a:rPr>
                <a:t>?</a:t>
              </a:r>
              <a:endParaRPr 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6" descr="Finance Quick Consult Can Answer Your Questions — 501 Commons">
              <a:extLst>
                <a:ext uri="{FF2B5EF4-FFF2-40B4-BE49-F238E27FC236}">
                  <a16:creationId xmlns=""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721879" y="3398694"/>
            <a:ext cx="7459676" cy="2125318"/>
            <a:chOff x="5608084" y="1959665"/>
            <a:chExt cx="6527594" cy="2125318"/>
          </a:xfrm>
        </p:grpSpPr>
        <p:sp>
          <p:nvSpPr>
            <p:cNvPr id="15" name="Rectangle: Rounded Corners 7">
              <a:extLst>
                <a:ext uri="{FF2B5EF4-FFF2-40B4-BE49-F238E27FC236}">
                  <a16:creationId xmlns=""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</a:rPr>
                <a:t>Nhận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xét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về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các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lực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tác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dụng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và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sự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sinh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công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của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chúng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quá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trình</a:t>
              </a:r>
              <a:r>
                <a:rPr lang="en-US" sz="2800" dirty="0">
                  <a:solidFill>
                    <a:srgbClr val="C00000"/>
                  </a:solidFill>
                </a:rPr>
                <a:t> con </a:t>
              </a:r>
              <a:r>
                <a:rPr lang="en-US" sz="2800" dirty="0" err="1">
                  <a:solidFill>
                    <a:srgbClr val="C00000"/>
                  </a:solidFill>
                </a:rPr>
                <a:t>lắc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dao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?</a:t>
              </a:r>
            </a:p>
          </p:txBody>
        </p:sp>
        <p:pic>
          <p:nvPicPr>
            <p:cNvPr id="16" name="Picture 6" descr="Finance Quick Consult Can Answer Your Questions — 501 Commons">
              <a:extLst>
                <a:ext uri="{FF2B5EF4-FFF2-40B4-BE49-F238E27FC236}">
                  <a16:creationId xmlns=""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115" y="1454581"/>
            <a:ext cx="3529942" cy="366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0DB776-2D22-1F2D-5A61-D69EDEF9E89B}"/>
              </a:ext>
            </a:extLst>
          </p:cNvPr>
          <p:cNvSpPr txBox="1"/>
          <p:nvPr/>
        </p:nvSpPr>
        <p:spPr>
          <a:xfrm>
            <a:off x="253955" y="296366"/>
            <a:ext cx="5275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600" b="1" i="0" dirty="0" smtClean="0">
                <a:solidFill>
                  <a:schemeClr val="accent1"/>
                </a:solidFill>
                <a:effectLst/>
                <a:latin typeface="+mj-lt"/>
              </a:rPr>
              <a:t>I</a:t>
            </a:r>
            <a:r>
              <a:rPr lang="vi-VN" sz="2600" b="1" dirty="0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vi-VN" sz="2600" b="1" i="0" dirty="0" smtClean="0">
                <a:solidFill>
                  <a:schemeClr val="accent1"/>
                </a:solidFill>
                <a:effectLst/>
                <a:latin typeface="+mj-lt"/>
              </a:rPr>
              <a:t>- </a:t>
            </a:r>
            <a:r>
              <a:rPr lang="en-US" sz="2800" b="1" dirty="0" err="1">
                <a:solidFill>
                  <a:schemeClr val="accent1"/>
                </a:solidFill>
              </a:rPr>
              <a:t>Định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luật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bảo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toàn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cơ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823479" y="1289967"/>
            <a:ext cx="7804851" cy="2125318"/>
            <a:chOff x="5608084" y="1959665"/>
            <a:chExt cx="6527594" cy="212531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C00000"/>
                  </a:solidFill>
                </a:rPr>
                <a:t>Phân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tích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sự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bảo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toàn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cơ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năng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của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vận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động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viên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trượt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ván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trong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máng</a:t>
              </a:r>
              <a:r>
                <a:rPr lang="en-US" sz="2800" dirty="0" smtClean="0">
                  <a:solidFill>
                    <a:srgbClr val="C00000"/>
                  </a:solidFill>
                </a:rPr>
                <a:t>?</a:t>
              </a:r>
              <a:endParaRPr 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6" descr="Finance Quick Consult Can Answer Your Questions — 501 Commons">
              <a:extLst>
                <a:ext uri="{FF2B5EF4-FFF2-40B4-BE49-F238E27FC236}">
                  <a16:creationId xmlns=""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823479" y="3885667"/>
            <a:ext cx="7804850" cy="2125318"/>
            <a:chOff x="5608084" y="1959665"/>
            <a:chExt cx="6829639" cy="2125318"/>
          </a:xfrm>
        </p:grpSpPr>
        <p:sp>
          <p:nvSpPr>
            <p:cNvPr id="18" name="Rectangle: Rounded Corners 7">
              <a:extLst>
                <a:ext uri="{FF2B5EF4-FFF2-40B4-BE49-F238E27FC236}">
                  <a16:creationId xmlns=""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371001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</a:rPr>
                <a:t>HS </a:t>
              </a:r>
              <a:r>
                <a:rPr lang="en-US" sz="2800" dirty="0" err="1">
                  <a:solidFill>
                    <a:srgbClr val="C00000"/>
                  </a:solidFill>
                </a:rPr>
                <a:t>phát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biểu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định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luật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bảo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toàn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cơ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và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điều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kiện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để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áp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dụng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định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luật</a:t>
              </a:r>
              <a:r>
                <a:rPr lang="en-US" sz="2800" dirty="0">
                  <a:solidFill>
                    <a:srgbClr val="C00000"/>
                  </a:solidFill>
                </a:rPr>
                <a:t>?</a:t>
              </a:r>
            </a:p>
          </p:txBody>
        </p:sp>
        <p:pic>
          <p:nvPicPr>
            <p:cNvPr id="19" name="Picture 6" descr="Finance Quick Consult Can Answer Your Questions — 501 Commons">
              <a:extLst>
                <a:ext uri="{FF2B5EF4-FFF2-40B4-BE49-F238E27FC236}">
                  <a16:creationId xmlns=""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668" y="944974"/>
            <a:ext cx="4577217" cy="36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469F2C-FC27-B2C6-7A00-FB628CC455BE}"/>
              </a:ext>
            </a:extLst>
          </p:cNvPr>
          <p:cNvSpPr txBox="1"/>
          <p:nvPr/>
        </p:nvSpPr>
        <p:spPr>
          <a:xfrm>
            <a:off x="427886" y="1621526"/>
            <a:ext cx="49281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tabLst>
                <a:tab pos="291465" algn="l"/>
              </a:tabLst>
            </a:pPr>
            <a:r>
              <a:rPr lang="en-US" sz="3200" dirty="0"/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70DB776-2D22-1F2D-5A61-D69EDEF9E89B}"/>
              </a:ext>
            </a:extLst>
          </p:cNvPr>
          <p:cNvSpPr txBox="1"/>
          <p:nvPr/>
        </p:nvSpPr>
        <p:spPr>
          <a:xfrm>
            <a:off x="253955" y="296366"/>
            <a:ext cx="5275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600" b="1" i="0" dirty="0" smtClean="0">
                <a:solidFill>
                  <a:schemeClr val="accent1"/>
                </a:solidFill>
                <a:effectLst/>
                <a:latin typeface="+mj-lt"/>
              </a:rPr>
              <a:t>I</a:t>
            </a:r>
            <a:r>
              <a:rPr lang="vi-VN" sz="2600" b="1" dirty="0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vi-VN" sz="2600" b="1" i="0" dirty="0" smtClean="0">
                <a:solidFill>
                  <a:schemeClr val="accent1"/>
                </a:solidFill>
                <a:effectLst/>
                <a:latin typeface="+mj-lt"/>
              </a:rPr>
              <a:t>- </a:t>
            </a:r>
            <a:r>
              <a:rPr lang="en-US" sz="2800" b="1" dirty="0" err="1">
                <a:solidFill>
                  <a:schemeClr val="accent1"/>
                </a:solidFill>
              </a:rPr>
              <a:t>Định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luật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bảo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toàn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cơ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189" y="1157737"/>
            <a:ext cx="2272965" cy="2362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154" y="1121134"/>
            <a:ext cx="2837561" cy="22723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469F2C-FC27-B2C6-7A00-FB628CC455BE}"/>
              </a:ext>
            </a:extLst>
          </p:cNvPr>
          <p:cNvSpPr txBox="1"/>
          <p:nvPr/>
        </p:nvSpPr>
        <p:spPr>
          <a:xfrm>
            <a:off x="573275" y="4321972"/>
            <a:ext cx="10879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ĐLBTCN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811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D9B53D2-FCFC-D1B8-17A1-C95BBAA3041E}"/>
              </a:ext>
            </a:extLst>
          </p:cNvPr>
          <p:cNvGrpSpPr/>
          <p:nvPr/>
        </p:nvGrpSpPr>
        <p:grpSpPr>
          <a:xfrm>
            <a:off x="-175594" y="986972"/>
            <a:ext cx="11772507" cy="2090057"/>
            <a:chOff x="5608084" y="1959664"/>
            <a:chExt cx="9253331" cy="209005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CFB3E6AE-F25C-F012-81E1-A22F3F643974}"/>
                </a:ext>
              </a:extLst>
            </p:cNvPr>
            <p:cNvSpPr/>
            <p:nvPr/>
          </p:nvSpPr>
          <p:spPr>
            <a:xfrm>
              <a:off x="7175895" y="2684393"/>
              <a:ext cx="7685520" cy="1365328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thả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rơi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do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h=10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mso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đất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Bỏ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mọi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ở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7" name="Picture 6" descr="Finance Quick Consult Can Answer Your Questions — 501 Commons">
              <a:extLst>
                <a:ext uri="{FF2B5EF4-FFF2-40B4-BE49-F238E27FC236}">
                  <a16:creationId xmlns="" xmlns:a16="http://schemas.microsoft.com/office/drawing/2014/main" id="{B8F13BEB-2E19-81B0-4337-45BA62F05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4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563907" y="219865"/>
            <a:ext cx="3709236" cy="1188021"/>
            <a:chOff x="4710910" y="1453"/>
            <a:chExt cx="2634342" cy="1317171"/>
          </a:xfrm>
        </p:grpSpPr>
        <p:sp>
          <p:nvSpPr>
            <p:cNvPr id="9" name="Rectangle 8"/>
            <p:cNvSpPr/>
            <p:nvPr/>
          </p:nvSpPr>
          <p:spPr>
            <a:xfrm>
              <a:off x="4710910" y="1453"/>
              <a:ext cx="2634342" cy="131717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710910" y="1453"/>
              <a:ext cx="2634342" cy="1317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5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25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="" xmlns:a16="http://schemas.microsoft.com/office/drawing/2014/main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24275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2.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0,6 m.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ɑ = </a:t>
            </a:r>
          </a:p>
          <a:p>
            <a:pPr lvl="0">
              <a:defRPr/>
            </a:pP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500" kern="0" baseline="300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= 9,8 m/s</a:t>
            </a:r>
            <a:r>
              <a:rPr lang="en-US" sz="2500" kern="0" baseline="300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="" xmlns:a16="http://schemas.microsoft.com/office/drawing/2014/main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94;p49">
            <a:extLst>
              <a:ext uri="{FF2B5EF4-FFF2-40B4-BE49-F238E27FC236}">
                <a16:creationId xmlns="" xmlns:a16="http://schemas.microsoft.com/office/drawing/2014/main" id="{B8E466FC-77BB-2CF9-2AF7-3F39CDF534A3}"/>
              </a:ext>
            </a:extLst>
          </p:cNvPr>
          <p:cNvSpPr txBox="1">
            <a:spLocks/>
          </p:cNvSpPr>
          <p:nvPr/>
        </p:nvSpPr>
        <p:spPr>
          <a:xfrm>
            <a:off x="152400" y="3000844"/>
            <a:ext cx="5943600" cy="6419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</a:t>
            </a:r>
            <a:r>
              <a:rPr lang="en-US" sz="2500" kern="0" dirty="0" err="1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Định</a:t>
            </a:r>
            <a:r>
              <a:rPr lang="en-US" sz="25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luật</a:t>
            </a:r>
            <a:r>
              <a:rPr lang="en-US" sz="25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bảo</a:t>
            </a:r>
            <a:r>
              <a:rPr lang="en-US" sz="25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toàn</a:t>
            </a:r>
            <a:r>
              <a:rPr lang="en-US" sz="25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cơ</a:t>
            </a:r>
            <a:r>
              <a:rPr lang="en-US" sz="25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năng</a:t>
            </a:r>
            <a:r>
              <a:rPr lang="en-US" sz="25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:  </a:t>
            </a:r>
          </a:p>
        </p:txBody>
      </p:sp>
      <p:sp>
        <p:nvSpPr>
          <p:cNvPr id="16" name="Google Shape;1794;p49">
            <a:extLst>
              <a:ext uri="{FF2B5EF4-FFF2-40B4-BE49-F238E27FC236}">
                <a16:creationId xmlns="" xmlns:a16="http://schemas.microsoft.com/office/drawing/2014/main" id="{3F8F6EAA-A402-7CD9-1997-3F88E2EBD1CE}"/>
              </a:ext>
            </a:extLst>
          </p:cNvPr>
          <p:cNvSpPr txBox="1">
            <a:spLocks/>
          </p:cNvSpPr>
          <p:nvPr/>
        </p:nvSpPr>
        <p:spPr>
          <a:xfrm>
            <a:off x="8119715" y="3480074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7" name="Google Shape;1794;p49">
            <a:extLst>
              <a:ext uri="{FF2B5EF4-FFF2-40B4-BE49-F238E27FC236}">
                <a16:creationId xmlns="" xmlns:a16="http://schemas.microsoft.com/office/drawing/2014/main" id="{F4539AF0-9691-804C-DB5B-69CC7B27989A}"/>
              </a:ext>
            </a:extLst>
          </p:cNvPr>
          <p:cNvSpPr txBox="1">
            <a:spLocks/>
          </p:cNvSpPr>
          <p:nvPr/>
        </p:nvSpPr>
        <p:spPr>
          <a:xfrm>
            <a:off x="6096000" y="3875916"/>
            <a:ext cx="5943600" cy="6419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Chọn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mốc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thế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năng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tại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O </a:t>
            </a:r>
          </a:p>
          <a:p>
            <a:pPr lvl="0">
              <a:defRPr/>
            </a:pP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Ta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có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: </a:t>
            </a:r>
          </a:p>
          <a:p>
            <a:pPr lvl="0">
              <a:defRPr/>
            </a:pPr>
            <a:endParaRPr lang="en-US" sz="2500" kern="0" dirty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8" name="Google Shape;1794;p49">
            <a:extLst>
              <a:ext uri="{FF2B5EF4-FFF2-40B4-BE49-F238E27FC236}">
                <a16:creationId xmlns="" xmlns:a16="http://schemas.microsoft.com/office/drawing/2014/main" id="{2CF0306D-2FAF-2461-516C-8FD3F65B2B94}"/>
              </a:ext>
            </a:extLst>
          </p:cNvPr>
          <p:cNvSpPr txBox="1">
            <a:spLocks/>
          </p:cNvSpPr>
          <p:nvPr/>
        </p:nvSpPr>
        <p:spPr>
          <a:xfrm>
            <a:off x="2176115" y="2605002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="" xmlns:a16="http://schemas.microsoft.com/office/drawing/2014/main" id="{E5AF8D45-C500-A7EB-03F5-DD031C183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920198"/>
              </p:ext>
            </p:extLst>
          </p:nvPr>
        </p:nvGraphicFramePr>
        <p:xfrm>
          <a:off x="6755606" y="4867940"/>
          <a:ext cx="462438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5" imgW="2158920" imgH="482400" progId="Equation.DSMT4">
                  <p:embed/>
                </p:oleObj>
              </mc:Choice>
              <mc:Fallback>
                <p:oleObj name="Equation" r:id="rId5" imgW="2158920" imgH="482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="" xmlns:a16="http://schemas.microsoft.com/office/drawing/2014/main" id="{E5AF8D45-C500-A7EB-03F5-DD031C183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55606" y="4867940"/>
                        <a:ext cx="4624388" cy="1025525"/>
                      </a:xfrm>
                      <a:prstGeom prst="rect">
                        <a:avLst/>
                      </a:prstGeom>
                      <a:blipFill>
                        <a:blip r:embed="rId3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="" xmlns:a16="http://schemas.microsoft.com/office/drawing/2014/main" id="{6947974C-BA5E-7CAA-7351-840DF27ACA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299840"/>
              </p:ext>
            </p:extLst>
          </p:nvPr>
        </p:nvGraphicFramePr>
        <p:xfrm>
          <a:off x="212975" y="3579674"/>
          <a:ext cx="464502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7" imgW="2171520" imgH="634680" progId="Equation.DSMT4">
                  <p:embed/>
                </p:oleObj>
              </mc:Choice>
              <mc:Fallback>
                <p:oleObj name="Equation" r:id="rId7" imgW="2171520" imgH="6346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="" xmlns:a16="http://schemas.microsoft.com/office/drawing/2014/main" id="{6947974C-BA5E-7CAA-7351-840DF27AC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975" y="3579674"/>
                        <a:ext cx="4645025" cy="1349375"/>
                      </a:xfrm>
                      <a:prstGeom prst="rect">
                        <a:avLst/>
                      </a:prstGeom>
                      <a:blipFill>
                        <a:blip r:embed="rId3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E7AFA18-2BFA-530D-4103-DF357CBBBF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8323" y="228600"/>
            <a:ext cx="3271277" cy="3200400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0655AF49-396E-D296-BF31-9107E692C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807395"/>
              </p:ext>
            </p:extLst>
          </p:nvPr>
        </p:nvGraphicFramePr>
        <p:xfrm>
          <a:off x="1501852" y="5332019"/>
          <a:ext cx="2578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10" imgW="1206360" imgH="228600" progId="Equation.DSMT4">
                  <p:embed/>
                </p:oleObj>
              </mc:Choice>
              <mc:Fallback>
                <p:oleObj name="Equation" r:id="rId10" imgW="120636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="" xmlns:a16="http://schemas.microsoft.com/office/drawing/2014/main" id="{0655AF49-396E-D296-BF31-9107E692CA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01852" y="5332019"/>
                        <a:ext cx="2578100" cy="485775"/>
                      </a:xfrm>
                      <a:prstGeom prst="rect">
                        <a:avLst/>
                      </a:prstGeom>
                      <a:blipFill>
                        <a:blip r:embed="rId3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EFA6855E-DEA8-7A8B-2DE5-3D497D63F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716127"/>
              </p:ext>
            </p:extLst>
          </p:nvPr>
        </p:nvGraphicFramePr>
        <p:xfrm>
          <a:off x="2613102" y="6128418"/>
          <a:ext cx="5699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12" imgW="266400" imgH="177480" progId="Equation.DSMT4">
                  <p:embed/>
                </p:oleObj>
              </mc:Choice>
              <mc:Fallback>
                <p:oleObj name="Equation" r:id="rId12" imgW="2664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EFA6855E-DEA8-7A8B-2DE5-3D497D63F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13102" y="6128418"/>
                        <a:ext cx="569912" cy="377825"/>
                      </a:xfrm>
                      <a:prstGeom prst="rect">
                        <a:avLst/>
                      </a:prstGeom>
                      <a:blipFill>
                        <a:blip r:embed="rId3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B43CD235-8A4A-0D09-8D63-21AD67B981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331550"/>
              </p:ext>
            </p:extLst>
          </p:nvPr>
        </p:nvGraphicFramePr>
        <p:xfrm>
          <a:off x="3652991" y="6128418"/>
          <a:ext cx="200818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14" imgW="939600" imgH="164880" progId="Equation.DSMT4">
                  <p:embed/>
                </p:oleObj>
              </mc:Choice>
              <mc:Fallback>
                <p:oleObj name="Equation" r:id="rId14" imgW="939600" imgH="1648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="" xmlns:a16="http://schemas.microsoft.com/office/drawing/2014/main" id="{B43CD235-8A4A-0D09-8D63-21AD67B981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52991" y="6128418"/>
                        <a:ext cx="2008188" cy="350837"/>
                      </a:xfrm>
                      <a:prstGeom prst="rect">
                        <a:avLst/>
                      </a:prstGeom>
                      <a:blipFill>
                        <a:blip r:embed="rId3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F2B222C6-3192-5824-0CE3-48E3FB166B35}"/>
              </a:ext>
            </a:extLst>
          </p:cNvPr>
          <p:cNvCxnSpPr>
            <a:cxnSpLocks/>
          </p:cNvCxnSpPr>
          <p:nvPr/>
        </p:nvCxnSpPr>
        <p:spPr>
          <a:xfrm flipH="1">
            <a:off x="1799303" y="4670994"/>
            <a:ext cx="1127330" cy="6610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C40BFAD3-A7B2-9DB9-781F-28E17CB084AF}"/>
              </a:ext>
            </a:extLst>
          </p:cNvPr>
          <p:cNvCxnSpPr>
            <a:cxnSpLocks/>
          </p:cNvCxnSpPr>
          <p:nvPr/>
        </p:nvCxnSpPr>
        <p:spPr>
          <a:xfrm flipH="1">
            <a:off x="2926633" y="5734989"/>
            <a:ext cx="256381" cy="33051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CC28370F-74F1-E265-AEA4-9B8A2F94B169}"/>
              </a:ext>
            </a:extLst>
          </p:cNvPr>
          <p:cNvCxnSpPr>
            <a:cxnSpLocks/>
          </p:cNvCxnSpPr>
          <p:nvPr/>
        </p:nvCxnSpPr>
        <p:spPr>
          <a:xfrm>
            <a:off x="3786532" y="5721430"/>
            <a:ext cx="205365" cy="34407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0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="" xmlns:a16="http://schemas.microsoft.com/office/drawing/2014/main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69"/>
            <a:ext cx="11887200" cy="37110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3.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Một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vật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được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thả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cho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rơi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tự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do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từ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độ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cao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h = 10 m so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với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mặt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đất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.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Bỏ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qua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mọi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  <a:p>
            <a:pPr lvl="0">
              <a:defRPr/>
            </a:pP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ma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sát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. Ở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độ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cao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nào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thì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vật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có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động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năng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bằng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thế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năng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?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="" xmlns:a16="http://schemas.microsoft.com/office/drawing/2014/main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8E4CA6BF-9AED-F1E4-F6F6-68EE0FD42B6C}"/>
              </a:ext>
            </a:extLst>
          </p:cNvPr>
          <p:cNvCxnSpPr>
            <a:cxnSpLocks/>
          </p:cNvCxnSpPr>
          <p:nvPr/>
        </p:nvCxnSpPr>
        <p:spPr>
          <a:xfrm>
            <a:off x="1991034" y="3581936"/>
            <a:ext cx="228396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19519E60-07FF-9A99-9B79-8975EA5BE5F3}"/>
              </a:ext>
            </a:extLst>
          </p:cNvPr>
          <p:cNvCxnSpPr>
            <a:cxnSpLocks/>
          </p:cNvCxnSpPr>
          <p:nvPr/>
        </p:nvCxnSpPr>
        <p:spPr>
          <a:xfrm>
            <a:off x="2979778" y="1499447"/>
            <a:ext cx="0" cy="554095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="" xmlns:a16="http://schemas.microsoft.com/office/drawing/2014/main" id="{1067562F-CC3A-AA7C-EEA0-9EF37C3D41AB}"/>
              </a:ext>
            </a:extLst>
          </p:cNvPr>
          <p:cNvSpPr/>
          <p:nvPr/>
        </p:nvSpPr>
        <p:spPr>
          <a:xfrm>
            <a:off x="2767408" y="109187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794;p49">
            <a:extLst>
              <a:ext uri="{FF2B5EF4-FFF2-40B4-BE49-F238E27FC236}">
                <a16:creationId xmlns="" xmlns:a16="http://schemas.microsoft.com/office/drawing/2014/main" id="{C1F704CA-851C-D357-3544-DCFDCC744D3C}"/>
              </a:ext>
            </a:extLst>
          </p:cNvPr>
          <p:cNvSpPr txBox="1">
            <a:spLocks/>
          </p:cNvSpPr>
          <p:nvPr/>
        </p:nvSpPr>
        <p:spPr>
          <a:xfrm>
            <a:off x="2258699" y="1046268"/>
            <a:ext cx="476250" cy="453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</a:p>
        </p:txBody>
      </p:sp>
      <p:sp>
        <p:nvSpPr>
          <p:cNvPr id="12" name="Google Shape;1794;p49">
            <a:extLst>
              <a:ext uri="{FF2B5EF4-FFF2-40B4-BE49-F238E27FC236}">
                <a16:creationId xmlns="" xmlns:a16="http://schemas.microsoft.com/office/drawing/2014/main" id="{6C5307C4-A1B8-DBD3-C541-F9FFA5883DDF}"/>
              </a:ext>
            </a:extLst>
          </p:cNvPr>
          <p:cNvSpPr txBox="1">
            <a:spLocks/>
          </p:cNvSpPr>
          <p:nvPr/>
        </p:nvSpPr>
        <p:spPr>
          <a:xfrm>
            <a:off x="2258699" y="2478754"/>
            <a:ext cx="476250" cy="453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D09D070-18B9-BCAF-0DFD-9E17F81E7EC7}"/>
              </a:ext>
            </a:extLst>
          </p:cNvPr>
          <p:cNvSpPr/>
          <p:nvPr/>
        </p:nvSpPr>
        <p:spPr>
          <a:xfrm>
            <a:off x="2741949" y="2543204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1794;p49">
            <a:extLst>
              <a:ext uri="{FF2B5EF4-FFF2-40B4-BE49-F238E27FC236}">
                <a16:creationId xmlns="" xmlns:a16="http://schemas.microsoft.com/office/drawing/2014/main" id="{862CFA1A-E3CA-7343-A75F-1814FC07FB0A}"/>
              </a:ext>
            </a:extLst>
          </p:cNvPr>
          <p:cNvSpPr txBox="1">
            <a:spLocks/>
          </p:cNvSpPr>
          <p:nvPr/>
        </p:nvSpPr>
        <p:spPr>
          <a:xfrm>
            <a:off x="3224608" y="2478752"/>
            <a:ext cx="1536555" cy="453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W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đB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W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tB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</p:txBody>
      </p:sp>
      <p:sp>
        <p:nvSpPr>
          <p:cNvPr id="15" name="Google Shape;1794;p49">
            <a:extLst>
              <a:ext uri="{FF2B5EF4-FFF2-40B4-BE49-F238E27FC236}">
                <a16:creationId xmlns="" xmlns:a16="http://schemas.microsoft.com/office/drawing/2014/main" id="{DAD6644C-DE40-7805-2B3D-0180D9802C0C}"/>
              </a:ext>
            </a:extLst>
          </p:cNvPr>
          <p:cNvSpPr txBox="1">
            <a:spLocks/>
          </p:cNvSpPr>
          <p:nvPr/>
        </p:nvSpPr>
        <p:spPr>
          <a:xfrm>
            <a:off x="152400" y="4023400"/>
            <a:ext cx="5943600" cy="6419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</a:t>
            </a:r>
            <a:r>
              <a:rPr lang="en-US" sz="2500" kern="0" dirty="0" err="1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Định</a:t>
            </a:r>
            <a:r>
              <a:rPr lang="en-US" sz="25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luật</a:t>
            </a:r>
            <a:r>
              <a:rPr lang="en-US" sz="25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bảo</a:t>
            </a:r>
            <a:r>
              <a:rPr lang="en-US" sz="25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toàn</a:t>
            </a:r>
            <a:r>
              <a:rPr lang="en-US" sz="25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cơ</a:t>
            </a:r>
            <a:r>
              <a:rPr lang="en-US" sz="25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năng</a:t>
            </a:r>
            <a:r>
              <a:rPr lang="en-US" sz="25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:  </a:t>
            </a:r>
          </a:p>
        </p:txBody>
      </p:sp>
      <p:sp>
        <p:nvSpPr>
          <p:cNvPr id="16" name="Google Shape;1794;p49">
            <a:extLst>
              <a:ext uri="{FF2B5EF4-FFF2-40B4-BE49-F238E27FC236}">
                <a16:creationId xmlns="" xmlns:a16="http://schemas.microsoft.com/office/drawing/2014/main" id="{764B223D-F073-AED5-B5FA-BB98206A4EFF}"/>
              </a:ext>
            </a:extLst>
          </p:cNvPr>
          <p:cNvSpPr txBox="1">
            <a:spLocks/>
          </p:cNvSpPr>
          <p:nvPr/>
        </p:nvSpPr>
        <p:spPr>
          <a:xfrm>
            <a:off x="2176115" y="3627558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="" xmlns:a16="http://schemas.microsoft.com/office/drawing/2014/main" id="{841101F2-F9A1-84C2-D40D-675DE110B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669854"/>
              </p:ext>
            </p:extLst>
          </p:nvPr>
        </p:nvGraphicFramePr>
        <p:xfrm>
          <a:off x="864480" y="4567866"/>
          <a:ext cx="4537075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5" imgW="2120760" imgH="914400" progId="Equation.DSMT4">
                  <p:embed/>
                </p:oleObj>
              </mc:Choice>
              <mc:Fallback>
                <p:oleObj name="Equation" r:id="rId5" imgW="2120760" imgH="914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="" xmlns:a16="http://schemas.microsoft.com/office/drawing/2014/main" id="{841101F2-F9A1-84C2-D40D-675DE110B4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4480" y="4567866"/>
                        <a:ext cx="4537075" cy="1943100"/>
                      </a:xfrm>
                      <a:prstGeom prst="rect">
                        <a:avLst/>
                      </a:prstGeom>
                      <a:blipFill>
                        <a:blip r:embed="rId3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Google Shape;1794;p49">
            <a:extLst>
              <a:ext uri="{FF2B5EF4-FFF2-40B4-BE49-F238E27FC236}">
                <a16:creationId xmlns="" xmlns:a16="http://schemas.microsoft.com/office/drawing/2014/main" id="{8919CF43-53DE-EBE0-6913-7EF317CC36DC}"/>
              </a:ext>
            </a:extLst>
          </p:cNvPr>
          <p:cNvSpPr txBox="1">
            <a:spLocks/>
          </p:cNvSpPr>
          <p:nvPr/>
        </p:nvSpPr>
        <p:spPr>
          <a:xfrm>
            <a:off x="8119715" y="1139992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26" name="Google Shape;1794;p49">
            <a:extLst>
              <a:ext uri="{FF2B5EF4-FFF2-40B4-BE49-F238E27FC236}">
                <a16:creationId xmlns="" xmlns:a16="http://schemas.microsoft.com/office/drawing/2014/main" id="{86FE388F-0935-6ABF-8038-4E5EED764BB2}"/>
              </a:ext>
            </a:extLst>
          </p:cNvPr>
          <p:cNvSpPr txBox="1">
            <a:spLocks/>
          </p:cNvSpPr>
          <p:nvPr/>
        </p:nvSpPr>
        <p:spPr>
          <a:xfrm>
            <a:off x="6096000" y="1535833"/>
            <a:ext cx="5943600" cy="16414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Chọn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mốc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thế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năng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tại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mặt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đất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  <a:p>
            <a:pPr lvl="0">
              <a:defRPr/>
            </a:pP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Gọi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B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là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vị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trí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có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động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năng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bằng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thế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năng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  <a:p>
            <a:pPr lvl="0">
              <a:defRPr/>
            </a:pP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Định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luật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bảo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toàn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cơ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500" kern="0" dirty="0" err="1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năng</a:t>
            </a:r>
            <a:r>
              <a:rPr lang="en-US" sz="2500" kern="0" dirty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: 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="" xmlns:a16="http://schemas.microsoft.com/office/drawing/2014/main" id="{B23BABAC-5B81-EF46-A347-050E89A9F1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237656"/>
              </p:ext>
            </p:extLst>
          </p:nvPr>
        </p:nvGraphicFramePr>
        <p:xfrm>
          <a:off x="6350793" y="3297235"/>
          <a:ext cx="5434013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7" imgW="2539800" imgH="1091880" progId="Equation.DSMT4">
                  <p:embed/>
                </p:oleObj>
              </mc:Choice>
              <mc:Fallback>
                <p:oleObj name="Equation" r:id="rId7" imgW="2539800" imgH="10918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="" xmlns:a16="http://schemas.microsoft.com/office/drawing/2014/main" id="{B23BABAC-5B81-EF46-A347-050E89A9F1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50793" y="3297235"/>
                        <a:ext cx="5434013" cy="2320925"/>
                      </a:xfrm>
                      <a:prstGeom prst="rect">
                        <a:avLst/>
                      </a:prstGeom>
                      <a:blipFill>
                        <a:blip r:embed="rId3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eft Brace 17">
            <a:extLst>
              <a:ext uri="{FF2B5EF4-FFF2-40B4-BE49-F238E27FC236}">
                <a16:creationId xmlns="" xmlns:a16="http://schemas.microsoft.com/office/drawing/2014/main" id="{AA0DBCD2-C627-ACC5-A225-C39BD1A0B0B7}"/>
              </a:ext>
            </a:extLst>
          </p:cNvPr>
          <p:cNvSpPr/>
          <p:nvPr/>
        </p:nvSpPr>
        <p:spPr>
          <a:xfrm>
            <a:off x="2180181" y="1339630"/>
            <a:ext cx="175917" cy="2192683"/>
          </a:xfrm>
          <a:prstGeom prst="leftBrace">
            <a:avLst>
              <a:gd name="adj1" fmla="val 77408"/>
              <a:gd name="adj2" fmla="val 50000"/>
            </a:avLst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94;p49">
            <a:extLst>
              <a:ext uri="{FF2B5EF4-FFF2-40B4-BE49-F238E27FC236}">
                <a16:creationId xmlns="" xmlns:a16="http://schemas.microsoft.com/office/drawing/2014/main" id="{4995D813-BE91-C1BA-6CC8-18134F1F7857}"/>
              </a:ext>
            </a:extLst>
          </p:cNvPr>
          <p:cNvSpPr txBox="1">
            <a:spLocks/>
          </p:cNvSpPr>
          <p:nvPr/>
        </p:nvSpPr>
        <p:spPr>
          <a:xfrm>
            <a:off x="529726" y="2090178"/>
            <a:ext cx="1537444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10 m </a:t>
            </a:r>
            <a:endParaRPr lang="en-US" sz="2500" kern="0" baseline="-250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284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D9B53D2-FCFC-D1B8-17A1-C95BBAA3041E}"/>
              </a:ext>
            </a:extLst>
          </p:cNvPr>
          <p:cNvGrpSpPr/>
          <p:nvPr/>
        </p:nvGrpSpPr>
        <p:grpSpPr>
          <a:xfrm>
            <a:off x="-175594" y="986972"/>
            <a:ext cx="11772507" cy="2090057"/>
            <a:chOff x="5608084" y="1959664"/>
            <a:chExt cx="9253331" cy="209005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CFB3E6AE-F25C-F012-81E1-A22F3F643974}"/>
                </a:ext>
              </a:extLst>
            </p:cNvPr>
            <p:cNvSpPr/>
            <p:nvPr/>
          </p:nvSpPr>
          <p:spPr>
            <a:xfrm>
              <a:off x="7175895" y="2684393"/>
              <a:ext cx="7685520" cy="1365328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solidFill>
                    <a:srgbClr val="C00000"/>
                  </a:solidFill>
                </a:rPr>
                <a:t>Tại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sao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vận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viên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nhảy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sào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có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thể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nhảy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cao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hơn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vận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viên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nhảy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cao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nhiều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đến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thế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7" name="Picture 6" descr="Finance Quick Consult Can Answer Your Questions — 501 Commons">
              <a:extLst>
                <a:ext uri="{FF2B5EF4-FFF2-40B4-BE49-F238E27FC236}">
                  <a16:creationId xmlns="" xmlns:a16="http://schemas.microsoft.com/office/drawing/2014/main" id="{B8F13BEB-2E19-81B0-4337-45BA62F05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4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563907" y="219865"/>
            <a:ext cx="3709236" cy="1188021"/>
            <a:chOff x="4710910" y="1453"/>
            <a:chExt cx="2634342" cy="1317171"/>
          </a:xfrm>
        </p:grpSpPr>
        <p:sp>
          <p:nvSpPr>
            <p:cNvPr id="9" name="Rectangle 8"/>
            <p:cNvSpPr/>
            <p:nvPr/>
          </p:nvSpPr>
          <p:spPr>
            <a:xfrm>
              <a:off x="4710910" y="1453"/>
              <a:ext cx="2634342" cy="131717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710910" y="1453"/>
              <a:ext cx="2634342" cy="1317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en-US" sz="45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39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3901" y="2091942"/>
            <a:ext cx="6989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92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34C40CE-D1D6-DFFC-3B11-0B05F5934198}"/>
              </a:ext>
            </a:extLst>
          </p:cNvPr>
          <p:cNvGrpSpPr/>
          <p:nvPr/>
        </p:nvGrpSpPr>
        <p:grpSpPr>
          <a:xfrm>
            <a:off x="2348050" y="4017064"/>
            <a:ext cx="7958828" cy="2125318"/>
            <a:chOff x="5608084" y="1959665"/>
            <a:chExt cx="7958828" cy="212531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7B703A1C-30B0-221B-C55E-E4E386CD1C6B}"/>
                </a:ext>
              </a:extLst>
            </p:cNvPr>
            <p:cNvSpPr/>
            <p:nvPr/>
          </p:nvSpPr>
          <p:spPr>
            <a:xfrm>
              <a:off x="7066722" y="2733261"/>
              <a:ext cx="6500190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2800" dirty="0" err="1">
                  <a:solidFill>
                    <a:srgbClr val="FF0000"/>
                  </a:solidFill>
                </a:rPr>
                <a:t>Tại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sao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vận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động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viên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nhảy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sào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thể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nhảy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hơn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vận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động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viên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nhảy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nhiều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đến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thế</a:t>
              </a:r>
              <a:r>
                <a:rPr lang="en-US" sz="2800" dirty="0">
                  <a:solidFill>
                    <a:srgbClr val="FF0000"/>
                  </a:solidFill>
                </a:rPr>
                <a:t>?</a:t>
              </a:r>
              <a:endPara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6" descr="Finance Quick Consult Can Answer Your Questions — 501 Commons">
              <a:extLst>
                <a:ext uri="{FF2B5EF4-FFF2-40B4-BE49-F238E27FC236}">
                  <a16:creationId xmlns="" xmlns:a16="http://schemas.microsoft.com/office/drawing/2014/main" id="{97861CFF-209D-0AF7-6DE1-B5B57C579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 descr="Luật và nội dung thi đấu nhảy cao - Luật thi đấ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2" y="513368"/>
            <a:ext cx="4884510" cy="311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82" y="513368"/>
            <a:ext cx="4987047" cy="31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2F4568A-FF4D-723F-AA0B-4FAC1F7C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3A979B3-5A95-7D34-4431-FE27B6097C58}"/>
              </a:ext>
            </a:extLst>
          </p:cNvPr>
          <p:cNvSpPr/>
          <p:nvPr/>
        </p:nvSpPr>
        <p:spPr>
          <a:xfrm>
            <a:off x="-106018" y="-24848"/>
            <a:ext cx="12404035" cy="69474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EA575ED-89F1-B45A-5E9A-67660AC0495E}"/>
              </a:ext>
            </a:extLst>
          </p:cNvPr>
          <p:cNvSpPr/>
          <p:nvPr/>
        </p:nvSpPr>
        <p:spPr>
          <a:xfrm>
            <a:off x="5047421" y="1048578"/>
            <a:ext cx="2097155" cy="1113183"/>
          </a:xfrm>
          <a:prstGeom prst="roundRect">
            <a:avLst/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26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0FCFEB8-2469-5475-DB8C-D2AAC21AF970}"/>
              </a:ext>
            </a:extLst>
          </p:cNvPr>
          <p:cNvSpPr/>
          <p:nvPr/>
        </p:nvSpPr>
        <p:spPr>
          <a:xfrm>
            <a:off x="1489212" y="2569265"/>
            <a:ext cx="9213572" cy="1719470"/>
          </a:xfrm>
          <a:prstGeom prst="roundRect">
            <a:avLst/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CƠ NĂNG VÀ ĐỊNH LUẬT BẢO TOÀN CƠ NĂNG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59474D1-24E6-73E4-1F68-39C60F185DC7}"/>
              </a:ext>
            </a:extLst>
          </p:cNvPr>
          <p:cNvSpPr/>
          <p:nvPr/>
        </p:nvSpPr>
        <p:spPr>
          <a:xfrm>
            <a:off x="6679097" y="5600700"/>
            <a:ext cx="5068956" cy="775253"/>
          </a:xfrm>
          <a:prstGeom prst="roundRect">
            <a:avLst/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43, 44 -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10A1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72" y="2557734"/>
            <a:ext cx="6792686" cy="321518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6943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2687101" y="5621599"/>
            <a:ext cx="4178157" cy="111405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chuyển</a:t>
            </a:r>
            <a:r>
              <a:rPr lang="en-US" b="1" dirty="0"/>
              <a:t> </a:t>
            </a:r>
            <a:r>
              <a:rPr lang="en-US" b="1" dirty="0" err="1"/>
              <a:t>hóa</a:t>
            </a:r>
            <a:r>
              <a:rPr lang="en-US" b="1" dirty="0"/>
              <a:t> </a:t>
            </a:r>
            <a:r>
              <a:rPr lang="en-US" b="1" dirty="0" err="1"/>
              <a:t>giữa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năng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5863096" y="1594995"/>
            <a:ext cx="3104707" cy="111405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Định</a:t>
            </a:r>
            <a:r>
              <a:rPr lang="en-US" b="1" dirty="0"/>
              <a:t> </a:t>
            </a:r>
            <a:r>
              <a:rPr lang="en-US" b="1" dirty="0" err="1"/>
              <a:t>luật</a:t>
            </a:r>
            <a:r>
              <a:rPr lang="en-US" b="1" dirty="0"/>
              <a:t> </a:t>
            </a:r>
            <a:r>
              <a:rPr lang="en-US" b="1" dirty="0" err="1"/>
              <a:t>bảo</a:t>
            </a:r>
            <a:r>
              <a:rPr lang="en-US" b="1" dirty="0"/>
              <a:t> </a:t>
            </a:r>
            <a:r>
              <a:rPr lang="en-US" b="1" dirty="0" err="1"/>
              <a:t>toàn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năng</a:t>
            </a:r>
            <a:endParaRPr lang="vi-VN" sz="24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A801D9-FF90-7E08-50BA-9051E5C64B9C}"/>
              </a:ext>
            </a:extLst>
          </p:cNvPr>
          <p:cNvSpPr txBox="1"/>
          <p:nvPr/>
        </p:nvSpPr>
        <p:spPr>
          <a:xfrm>
            <a:off x="2122713" y="2476266"/>
            <a:ext cx="8176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</a:t>
            </a:r>
          </a:p>
          <a:p>
            <a:pPr algn="ctr"/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33636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0DB776-2D22-1F2D-5A61-D69EDEF9E89B}"/>
              </a:ext>
            </a:extLst>
          </p:cNvPr>
          <p:cNvSpPr txBox="1"/>
          <p:nvPr/>
        </p:nvSpPr>
        <p:spPr>
          <a:xfrm>
            <a:off x="253955" y="296366"/>
            <a:ext cx="7728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600" b="1" i="0" dirty="0">
                <a:solidFill>
                  <a:schemeClr val="accent1"/>
                </a:solidFill>
                <a:effectLst/>
                <a:latin typeface="+mj-lt"/>
              </a:rPr>
              <a:t>I- </a:t>
            </a:r>
            <a:r>
              <a:rPr lang="en-US" sz="2800" b="1" dirty="0" err="1">
                <a:solidFill>
                  <a:schemeClr val="accent1"/>
                </a:solidFill>
              </a:rPr>
              <a:t>Sự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chuyển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hóa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giữa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động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và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thế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823479" y="557976"/>
            <a:ext cx="6527594" cy="2125318"/>
            <a:chOff x="5608084" y="1959665"/>
            <a:chExt cx="6527594" cy="212531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</a:rPr>
                <a:t>Lực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làm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cho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nước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chảy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từ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thác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xuống</a:t>
              </a:r>
              <a:r>
                <a:rPr lang="en-US" sz="2800" dirty="0">
                  <a:solidFill>
                    <a:srgbClr val="C00000"/>
                  </a:solidFill>
                </a:rPr>
                <a:t>?</a:t>
              </a:r>
              <a:endParaRPr 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6" descr="Finance Quick Consult Can Answer Your Questions — 501 Commons">
              <a:extLst>
                <a:ext uri="{FF2B5EF4-FFF2-40B4-BE49-F238E27FC236}">
                  <a16:creationId xmlns=""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482" y="932767"/>
            <a:ext cx="5706672" cy="30006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823479" y="2266579"/>
            <a:ext cx="6527594" cy="2125318"/>
            <a:chOff x="5608084" y="1959665"/>
            <a:chExt cx="6527594" cy="2125318"/>
          </a:xfrm>
        </p:grpSpPr>
        <p:sp>
          <p:nvSpPr>
            <p:cNvPr id="15" name="Rectangle: Rounded Corners 7">
              <a:extLst>
                <a:ext uri="{FF2B5EF4-FFF2-40B4-BE49-F238E27FC236}">
                  <a16:creationId xmlns=""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Lực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công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quá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trình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này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16" name="Picture 6" descr="Finance Quick Consult Can Answer Your Questions — 501 Commons">
              <a:extLst>
                <a:ext uri="{FF2B5EF4-FFF2-40B4-BE49-F238E27FC236}">
                  <a16:creationId xmlns=""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823479" y="3885667"/>
            <a:ext cx="6527594" cy="2125318"/>
            <a:chOff x="5608084" y="1959665"/>
            <a:chExt cx="6527594" cy="2125318"/>
          </a:xfrm>
        </p:grpSpPr>
        <p:sp>
          <p:nvSpPr>
            <p:cNvPr id="18" name="Rectangle: Rounded Corners 7">
              <a:extLst>
                <a:ext uri="{FF2B5EF4-FFF2-40B4-BE49-F238E27FC236}">
                  <a16:creationId xmlns=""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và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thế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của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nó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thay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đổi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như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thế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</a:rPr>
                <a:t>?</a:t>
              </a:r>
            </a:p>
          </p:txBody>
        </p:sp>
        <p:pic>
          <p:nvPicPr>
            <p:cNvPr id="19" name="Picture 6" descr="Finance Quick Consult Can Answer Your Questions — 501 Commons">
              <a:extLst>
                <a:ext uri="{FF2B5EF4-FFF2-40B4-BE49-F238E27FC236}">
                  <a16:creationId xmlns=""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5177560" y="3763999"/>
            <a:ext cx="6527594" cy="2125318"/>
            <a:chOff x="5608084" y="1959665"/>
            <a:chExt cx="6527594" cy="2125318"/>
          </a:xfrm>
        </p:grpSpPr>
        <p:sp>
          <p:nvSpPr>
            <p:cNvPr id="21" name="Rectangle: Rounded Corners 7">
              <a:extLst>
                <a:ext uri="{FF2B5EF4-FFF2-40B4-BE49-F238E27FC236}">
                  <a16:creationId xmlns=""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Hãy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dự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đoán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mối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liên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hệ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giữa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độ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tăng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độ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giảm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thế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22" name="Picture 6" descr="Finance Quick Consult Can Answer Your Questions — 501 Commons">
              <a:extLst>
                <a:ext uri="{FF2B5EF4-FFF2-40B4-BE49-F238E27FC236}">
                  <a16:creationId xmlns=""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29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0DB776-2D22-1F2D-5A61-D69EDEF9E89B}"/>
              </a:ext>
            </a:extLst>
          </p:cNvPr>
          <p:cNvSpPr txBox="1"/>
          <p:nvPr/>
        </p:nvSpPr>
        <p:spPr>
          <a:xfrm>
            <a:off x="253955" y="296366"/>
            <a:ext cx="7728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600" b="1" i="0" dirty="0">
                <a:solidFill>
                  <a:schemeClr val="accent1"/>
                </a:solidFill>
                <a:effectLst/>
                <a:latin typeface="+mj-lt"/>
              </a:rPr>
              <a:t>I- </a:t>
            </a:r>
            <a:r>
              <a:rPr lang="en-US" sz="2800" b="1" dirty="0" err="1">
                <a:solidFill>
                  <a:schemeClr val="accent1"/>
                </a:solidFill>
              </a:rPr>
              <a:t>Sự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chuyển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hóa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giữa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động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và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thế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51490" y="729506"/>
            <a:ext cx="6527594" cy="2125318"/>
            <a:chOff x="5608084" y="1959665"/>
            <a:chExt cx="6527594" cy="212531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</a:rPr>
                <a:t>Khi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vật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lên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có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những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lực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tác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dụng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lên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vật</a:t>
              </a:r>
              <a:r>
                <a:rPr lang="en-US" sz="2800" dirty="0">
                  <a:solidFill>
                    <a:srgbClr val="C00000"/>
                  </a:solidFill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</a:rPr>
                <a:t>lực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đó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sinh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công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cản</a:t>
              </a:r>
              <a:r>
                <a:rPr lang="en-US" sz="2800" dirty="0">
                  <a:solidFill>
                    <a:srgbClr val="C00000"/>
                  </a:solidFill>
                </a:rPr>
                <a:t> hay </a:t>
              </a:r>
              <a:r>
                <a:rPr lang="en-US" sz="2800" dirty="0" err="1">
                  <a:solidFill>
                    <a:srgbClr val="C00000"/>
                  </a:solidFill>
                </a:rPr>
                <a:t>công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phát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?</a:t>
              </a:r>
              <a:endParaRPr 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6" descr="Finance Quick Consult Can Answer Your Questions — 501 Commons">
              <a:extLst>
                <a:ext uri="{FF2B5EF4-FFF2-40B4-BE49-F238E27FC236}">
                  <a16:creationId xmlns=""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129494" y="3216299"/>
            <a:ext cx="8112352" cy="3020637"/>
            <a:chOff x="6395251" y="2047394"/>
            <a:chExt cx="10615388" cy="2124146"/>
          </a:xfrm>
        </p:grpSpPr>
        <p:sp>
          <p:nvSpPr>
            <p:cNvPr id="18" name="Rectangle: Rounded Corners 7">
              <a:extLst>
                <a:ext uri="{FF2B5EF4-FFF2-40B4-BE49-F238E27FC236}">
                  <a16:creationId xmlns=""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674484" y="2822163"/>
              <a:ext cx="9336155" cy="1349377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quá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trình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vật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lên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rồi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rơi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xuống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thì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dạng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lượng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tăng</a:t>
              </a:r>
              <a:r>
                <a:rPr lang="en-US" sz="2800" dirty="0">
                  <a:solidFill>
                    <a:srgbClr val="C00000"/>
                  </a:solidFill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</a:rPr>
                <a:t>dạng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lượng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giảm</a:t>
              </a:r>
              <a:r>
                <a:rPr lang="en-US" sz="2800" dirty="0">
                  <a:solidFill>
                    <a:srgbClr val="C00000"/>
                  </a:solidFill>
                </a:rPr>
                <a:t>? </a:t>
              </a:r>
              <a:r>
                <a:rPr lang="en-US" sz="2800" dirty="0" err="1">
                  <a:solidFill>
                    <a:srgbClr val="C00000"/>
                  </a:solidFill>
                </a:rPr>
                <a:t>Hãy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dự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đoán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về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mối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liên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hệ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giữa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của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và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giảm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của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thế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?</a:t>
              </a:r>
            </a:p>
          </p:txBody>
        </p:sp>
        <p:pic>
          <p:nvPicPr>
            <p:cNvPr id="19" name="Picture 6" descr="Finance Quick Consult Can Answer Your Questions — 501 Commons">
              <a:extLst>
                <a:ext uri="{FF2B5EF4-FFF2-40B4-BE49-F238E27FC236}">
                  <a16:creationId xmlns=""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251" y="2047394"/>
              <a:ext cx="2448562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814" y="729506"/>
            <a:ext cx="2529431" cy="55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4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0DB776-2D22-1F2D-5A61-D69EDEF9E89B}"/>
              </a:ext>
            </a:extLst>
          </p:cNvPr>
          <p:cNvSpPr txBox="1"/>
          <p:nvPr/>
        </p:nvSpPr>
        <p:spPr>
          <a:xfrm>
            <a:off x="253955" y="296366"/>
            <a:ext cx="7728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600" b="1" i="0" dirty="0">
                <a:solidFill>
                  <a:schemeClr val="accent1"/>
                </a:solidFill>
                <a:effectLst/>
                <a:latin typeface="+mj-lt"/>
              </a:rPr>
              <a:t>I- </a:t>
            </a:r>
            <a:r>
              <a:rPr lang="en-US" sz="2800" b="1" dirty="0" err="1">
                <a:solidFill>
                  <a:schemeClr val="accent1"/>
                </a:solidFill>
              </a:rPr>
              <a:t>Sự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chuyển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hóa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giữa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động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và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thế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51490" y="729506"/>
            <a:ext cx="6527594" cy="2125318"/>
            <a:chOff x="5608084" y="1959665"/>
            <a:chExt cx="6527594" cy="212531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</a:rPr>
                <a:t>Hãy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phân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tích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sự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chuyển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hóa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giữa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và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thế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của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tàu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lượn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trên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từng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đoạn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đường</a:t>
              </a:r>
              <a:r>
                <a:rPr lang="en-US" sz="2800" dirty="0" smtClean="0">
                  <a:solidFill>
                    <a:srgbClr val="C00000"/>
                  </a:solidFill>
                </a:rPr>
                <a:t>.</a:t>
              </a:r>
              <a:endParaRPr 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6" descr="Finance Quick Consult Can Answer Your Questions — 501 Commons">
              <a:extLst>
                <a:ext uri="{FF2B5EF4-FFF2-40B4-BE49-F238E27FC236}">
                  <a16:creationId xmlns=""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129494" y="3216299"/>
            <a:ext cx="8881609" cy="3020637"/>
            <a:chOff x="6395251" y="2047394"/>
            <a:chExt cx="11621996" cy="2124146"/>
          </a:xfrm>
        </p:grpSpPr>
        <p:sp>
          <p:nvSpPr>
            <p:cNvPr id="18" name="Rectangle: Rounded Corners 7">
              <a:extLst>
                <a:ext uri="{FF2B5EF4-FFF2-40B4-BE49-F238E27FC236}">
                  <a16:creationId xmlns=""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674485" y="2822163"/>
              <a:ext cx="10342762" cy="1349377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các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quá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trình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hoạt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dộng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của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tàu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lượn</a:t>
              </a:r>
              <a:r>
                <a:rPr lang="en-US" sz="2800" dirty="0">
                  <a:solidFill>
                    <a:srgbClr val="C00000"/>
                  </a:solidFill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</a:rPr>
                <a:t>ngoài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</a:rPr>
                <a:t>thế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còn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có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dạng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lượng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khác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tham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gia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vào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quá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trình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chuyển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hóa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không</a:t>
              </a:r>
              <a:r>
                <a:rPr lang="en-US" sz="2800" dirty="0">
                  <a:solidFill>
                    <a:srgbClr val="C00000"/>
                  </a:solidFill>
                </a:rPr>
                <a:t>?</a:t>
              </a:r>
            </a:p>
          </p:txBody>
        </p:sp>
        <p:pic>
          <p:nvPicPr>
            <p:cNvPr id="19" name="Picture 6" descr="Finance Quick Consult Can Answer Your Questions — 501 Commons">
              <a:extLst>
                <a:ext uri="{FF2B5EF4-FFF2-40B4-BE49-F238E27FC236}">
                  <a16:creationId xmlns=""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251" y="2047394"/>
              <a:ext cx="2448562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58" y="1041075"/>
            <a:ext cx="4971142" cy="320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3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729</Words>
  <Application>Microsoft Office PowerPoint</Application>
  <PresentationFormat>Custom</PresentationFormat>
  <Paragraphs>66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My</dc:creator>
  <cp:lastModifiedBy>admin</cp:lastModifiedBy>
  <cp:revision>70</cp:revision>
  <dcterms:created xsi:type="dcterms:W3CDTF">2022-06-21T01:59:13Z</dcterms:created>
  <dcterms:modified xsi:type="dcterms:W3CDTF">2025-09-06T03:08:11Z</dcterms:modified>
</cp:coreProperties>
</file>