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18"/>
  </p:notesMasterIdLst>
  <p:sldIdLst>
    <p:sldId id="1403" r:id="rId2"/>
    <p:sldId id="1383" r:id="rId3"/>
    <p:sldId id="1165" r:id="rId4"/>
    <p:sldId id="1390" r:id="rId5"/>
    <p:sldId id="1402" r:id="rId6"/>
    <p:sldId id="1248" r:id="rId7"/>
    <p:sldId id="1391" r:id="rId8"/>
    <p:sldId id="1392" r:id="rId9"/>
    <p:sldId id="1393" r:id="rId10"/>
    <p:sldId id="1394" r:id="rId11"/>
    <p:sldId id="1304" r:id="rId12"/>
    <p:sldId id="1396" r:id="rId13"/>
    <p:sldId id="1398" r:id="rId14"/>
    <p:sldId id="1400" r:id="rId15"/>
    <p:sldId id="1399" r:id="rId16"/>
    <p:sldId id="140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9900"/>
    <a:srgbClr val="006600"/>
    <a:srgbClr val="FF6600"/>
    <a:srgbClr val="0000FF"/>
    <a:srgbClr val="FFFFFF"/>
    <a:srgbClr val="3333FF"/>
    <a:srgbClr val="FF33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1" autoAdjust="0"/>
    <p:restoredTop sz="90686" autoAdjust="0"/>
  </p:normalViewPr>
  <p:slideViewPr>
    <p:cSldViewPr>
      <p:cViewPr>
        <p:scale>
          <a:sx n="60" d="100"/>
          <a:sy n="60" d="100"/>
        </p:scale>
        <p:origin x="-228" y="-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AED22-7A29-4A9E-B8EC-A32B4889A174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15DA6-C5A1-4164-8FBC-E4B0D1B4B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33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95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89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99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9941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8020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240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2647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38951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10365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2903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4411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6845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8409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7835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7508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1675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8431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6360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1024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9796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1.jp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6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1.jp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7.png"/><Relationship Id="rId7" Type="http://schemas.openxmlformats.org/officeDocument/2006/relationships/image" Target="../media/image1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 GIÁO DỤC VÀ ĐÀO TẠO BÌNH ĐỊNH</a:t>
            </a:r>
            <a:r>
              <a:rPr lang="en-US" sz="2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b="1" u="sng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THPT LÝ TỰ TRỌNG</a:t>
            </a:r>
            <a:r>
              <a:rPr lang="en-US" b="1" u="sng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u="sng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err="1" smtClean="0"/>
              <a:t>Bài</a:t>
            </a:r>
            <a:r>
              <a:rPr lang="en-US" sz="2800" dirty="0" smtClean="0"/>
              <a:t> 10: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RƠI TỰ DO</a:t>
            </a:r>
          </a:p>
          <a:p>
            <a:pPr algn="ctr"/>
            <a:r>
              <a:rPr lang="en-US" sz="2800" dirty="0" err="1" smtClean="0"/>
              <a:t>Môn</a:t>
            </a:r>
            <a:r>
              <a:rPr lang="en-US" sz="2800" dirty="0"/>
              <a:t>: </a:t>
            </a:r>
            <a:r>
              <a:rPr lang="en-US" sz="2800" i="1" dirty="0" err="1"/>
              <a:t>Vật</a:t>
            </a:r>
            <a:r>
              <a:rPr lang="en-US" sz="2800" i="1" dirty="0"/>
              <a:t> </a:t>
            </a:r>
            <a:r>
              <a:rPr lang="en-US" sz="2800" i="1" dirty="0" err="1"/>
              <a:t>lý</a:t>
            </a:r>
            <a:r>
              <a:rPr lang="en-US" sz="2800" i="1"/>
              <a:t> </a:t>
            </a:r>
            <a:r>
              <a:rPr lang="en-US" sz="2800" i="1" smtClean="0"/>
              <a:t>10(KNTT)</a:t>
            </a:r>
            <a:endParaRPr lang="en-US" sz="2800" dirty="0"/>
          </a:p>
          <a:p>
            <a:pPr algn="ctr"/>
            <a:r>
              <a:rPr lang="en-US" sz="2800" dirty="0" err="1" smtClean="0"/>
              <a:t>Lớp</a:t>
            </a:r>
            <a:r>
              <a:rPr lang="en-US" sz="2800" dirty="0" smtClean="0"/>
              <a:t>: 10A6</a:t>
            </a:r>
          </a:p>
          <a:p>
            <a:pPr algn="ctr"/>
            <a:r>
              <a:rPr lang="en-US" sz="2800" dirty="0" err="1" smtClean="0"/>
              <a:t>Năm</a:t>
            </a:r>
            <a:r>
              <a:rPr lang="en-US" sz="2800" dirty="0" smtClean="0"/>
              <a:t> </a:t>
            </a:r>
            <a:r>
              <a:rPr lang="en-US" sz="2800" dirty="0" err="1" smtClean="0"/>
              <a:t>học</a:t>
            </a:r>
            <a:r>
              <a:rPr lang="en-US" sz="2800" dirty="0" smtClean="0"/>
              <a:t>: 2024-2025</a:t>
            </a:r>
          </a:p>
          <a:p>
            <a:pPr algn="ctr"/>
            <a:r>
              <a:rPr lang="en-US" sz="2800" i="1" dirty="0" smtClean="0"/>
              <a:t>GV </a:t>
            </a:r>
            <a:r>
              <a:rPr lang="en-US" sz="2800" i="1" dirty="0" err="1" smtClean="0"/>
              <a:t>thực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hiện</a:t>
            </a:r>
            <a:r>
              <a:rPr lang="en-US" sz="2800" i="1" dirty="0" smtClean="0"/>
              <a:t>: </a:t>
            </a:r>
            <a:r>
              <a:rPr lang="en-US" sz="2800" i="1" dirty="0" err="1" smtClean="0"/>
              <a:t>Nguyễn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Thị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Hóa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108452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BEEA883-114C-D4AB-D720-04CD8EFFAB0E}"/>
              </a:ext>
            </a:extLst>
          </p:cNvPr>
          <p:cNvGrpSpPr/>
          <p:nvPr/>
        </p:nvGrpSpPr>
        <p:grpSpPr>
          <a:xfrm>
            <a:off x="-76200" y="144113"/>
            <a:ext cx="10621297" cy="541687"/>
            <a:chOff x="74035" y="2231322"/>
            <a:chExt cx="10555487" cy="756154"/>
          </a:xfrm>
        </p:grpSpPr>
        <p:grpSp>
          <p:nvGrpSpPr>
            <p:cNvPr id="5" name="Group 70">
              <a:extLst>
                <a:ext uri="{FF2B5EF4-FFF2-40B4-BE49-F238E27FC236}">
                  <a16:creationId xmlns="" xmlns:a16="http://schemas.microsoft.com/office/drawing/2014/main" id="{A80A3FD6-0FD9-A4E6-D447-3F4ECF06CC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5347363" cy="708275"/>
              <a:chOff x="587624" y="3377549"/>
              <a:chExt cx="2753642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="" xmlns:a16="http://schemas.microsoft.com/office/drawing/2014/main" id="{3AD2E837-8747-E47A-781A-9551E7F47A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753642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="" xmlns:a16="http://schemas.microsoft.com/office/drawing/2014/main" id="{39FDB2DF-5D19-7EA0-89F3-FB153F8DC9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546FF74C-5D9E-1C5B-7B66-A88096D922A9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="" xmlns:a16="http://schemas.microsoft.com/office/drawing/2014/main" id="{63A3F56D-B9AC-B33C-5D4C-AE81F7663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Sự rơi tự do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026060">
            <a:extLst>
              <a:ext uri="{FF2B5EF4-FFF2-40B4-BE49-F238E27FC236}">
                <a16:creationId xmlns="" xmlns:a16="http://schemas.microsoft.com/office/drawing/2014/main" id="{04358077-11B4-E5BC-A82E-133EB6E11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828800"/>
            <a:ext cx="5946929" cy="8802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r>
              <a:rPr lang="en-US" sz="2500" i="1">
                <a:latin typeface="Arial" panose="020B0604020202020204" pitchFamily="34" charset="0"/>
                <a:cs typeface="Arial" panose="020B0604020202020204" pitchFamily="34" charset="0"/>
              </a:rPr>
              <a:t>Vì trọng lực có phương thẳng đứng, chiều từ trên xuống nên dễ có dự đoán:</a:t>
            </a:r>
            <a:endParaRPr lang="en-US" sz="25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23D7D78-2605-41BA-8EE7-CF8325DAD7EC}"/>
              </a:ext>
            </a:extLst>
          </p:cNvPr>
          <p:cNvSpPr/>
          <p:nvPr/>
        </p:nvSpPr>
        <p:spPr>
          <a:xfrm>
            <a:off x="334676" y="695577"/>
            <a:ext cx="75139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Đặc điểm của chuyển động rơi tự do</a:t>
            </a:r>
          </a:p>
        </p:txBody>
      </p:sp>
      <p:pic>
        <p:nvPicPr>
          <p:cNvPr id="17" name="Picture 4" descr="empty-blue-rectangle">
            <a:extLst>
              <a:ext uri="{FF2B5EF4-FFF2-40B4-BE49-F238E27FC236}">
                <a16:creationId xmlns="" xmlns:a16="http://schemas.microsoft.com/office/drawing/2014/main" id="{DE1B7D5E-0B32-BC15-F934-81C397F77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3389" y="3005055"/>
            <a:ext cx="5946929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1B8A8804-91B6-D1DC-B5ED-7455D262048E}"/>
              </a:ext>
            </a:extLst>
          </p:cNvPr>
          <p:cNvGrpSpPr/>
          <p:nvPr/>
        </p:nvGrpSpPr>
        <p:grpSpPr>
          <a:xfrm>
            <a:off x="8135776" y="429467"/>
            <a:ext cx="3573762" cy="5999066"/>
            <a:chOff x="914400" y="914400"/>
            <a:chExt cx="3056701" cy="5686886"/>
          </a:xfrm>
        </p:grpSpPr>
        <p:pic>
          <p:nvPicPr>
            <p:cNvPr id="19" name="Content Placeholder 4" descr="Icon&#10;&#10;Description automatically generated">
              <a:extLst>
                <a:ext uri="{FF2B5EF4-FFF2-40B4-BE49-F238E27FC236}">
                  <a16:creationId xmlns="" xmlns:a16="http://schemas.microsoft.com/office/drawing/2014/main" id="{D4970F8F-38C7-5A88-5647-126A694B4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914400"/>
              <a:ext cx="3056701" cy="5686886"/>
            </a:xfrm>
            <a:prstGeom prst="rect">
              <a:avLst/>
            </a:prstGeom>
          </p:spPr>
        </p:pic>
        <p:sp>
          <p:nvSpPr>
            <p:cNvPr id="21" name="Arrow: Down 20">
              <a:extLst>
                <a:ext uri="{FF2B5EF4-FFF2-40B4-BE49-F238E27FC236}">
                  <a16:creationId xmlns="" xmlns:a16="http://schemas.microsoft.com/office/drawing/2014/main" id="{DBC1B4C7-2BC9-74B4-F937-2FA3F5A9E842}"/>
                </a:ext>
              </a:extLst>
            </p:cNvPr>
            <p:cNvSpPr/>
            <p:nvPr/>
          </p:nvSpPr>
          <p:spPr>
            <a:xfrm>
              <a:off x="2355004" y="4038600"/>
              <a:ext cx="175491" cy="452582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="" xmlns:a16="http://schemas.microsoft.com/office/drawing/2014/main" id="{F5FE958E-5785-5BDB-63B8-EA39E16C8B78}"/>
                    </a:ext>
                  </a:extLst>
                </p:cNvPr>
                <p:cNvSpPr txBox="1"/>
                <p:nvPr/>
              </p:nvSpPr>
              <p:spPr>
                <a:xfrm>
                  <a:off x="1552710" y="3916719"/>
                  <a:ext cx="544946" cy="6963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500" i="1" smtClean="0">
                                <a:solidFill>
                                  <a:srgbClr val="FFFF00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35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oMath>
                    </m:oMathPara>
                  </a14:m>
                  <a:endParaRPr lang="en-US" sz="350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F242328-C8AD-49D0-A659-425C94EEA0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2710" y="3916719"/>
                  <a:ext cx="544946" cy="69634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AA6AD096-C33B-075C-B532-D473425BDE57}"/>
              </a:ext>
            </a:extLst>
          </p:cNvPr>
          <p:cNvSpPr/>
          <p:nvPr/>
        </p:nvSpPr>
        <p:spPr>
          <a:xfrm>
            <a:off x="1470788" y="3484781"/>
            <a:ext cx="4761106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spcAft>
                <a:spcPts val="1200"/>
              </a:spcAft>
              <a:buFontTx/>
              <a:buChar char="-"/>
            </a:pP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endParaRPr lang="en-US" alt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1200"/>
              </a:spcAft>
              <a:buFontTx/>
              <a:buChar char="-"/>
            </a:pP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endParaRPr lang="en-US" alt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889D6ABF-E050-17EC-B774-C56329D24F98}"/>
              </a:ext>
            </a:extLst>
          </p:cNvPr>
          <p:cNvSpPr/>
          <p:nvPr/>
        </p:nvSpPr>
        <p:spPr>
          <a:xfrm>
            <a:off x="334676" y="1217180"/>
            <a:ext cx="75139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Phương và chiều của chuyển động rơi tự do</a:t>
            </a:r>
          </a:p>
        </p:txBody>
      </p:sp>
    </p:spTree>
    <p:extLst>
      <p:ext uri="{BB962C8B-B14F-4D97-AF65-F5344CB8AC3E}">
        <p14:creationId xmlns:p14="http://schemas.microsoft.com/office/powerpoint/2010/main" val="312236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=""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=""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=""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790671" y="758278"/>
            <a:ext cx="10972800" cy="895292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=""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732308"/>
            <a:ext cx="8243011" cy="885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 các chuyển động sau, chuyển động nào được coi là rơi tự do? Tại sao? </a:t>
            </a:r>
            <a:endParaRPr lang="en-US" sz="250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=""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=""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1729ADE-AB05-E032-8EF0-86CC2D0A9917}"/>
              </a:ext>
            </a:extLst>
          </p:cNvPr>
          <p:cNvSpPr txBox="1"/>
          <p:nvPr/>
        </p:nvSpPr>
        <p:spPr>
          <a:xfrm>
            <a:off x="1252444" y="4012950"/>
            <a:ext cx="3493072" cy="474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Chiếc lá đang rơi</a:t>
            </a:r>
            <a:endParaRPr lang="en-US" sz="250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3D9B757-0F71-A7EF-5BBD-17A9B7FC6732}"/>
              </a:ext>
            </a:extLst>
          </p:cNvPr>
          <p:cNvSpPr txBox="1"/>
          <p:nvPr/>
        </p:nvSpPr>
        <p:spPr>
          <a:xfrm>
            <a:off x="5851076" y="6430690"/>
            <a:ext cx="6097772" cy="474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Vận động viên đang nhảy dù.</a:t>
            </a:r>
            <a:endParaRPr lang="en-US" sz="250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E8A7C9E-7677-BCFB-6CCB-B59425B76559}"/>
              </a:ext>
            </a:extLst>
          </p:cNvPr>
          <p:cNvSpPr txBox="1"/>
          <p:nvPr/>
        </p:nvSpPr>
        <p:spPr>
          <a:xfrm>
            <a:off x="5377223" y="3986895"/>
            <a:ext cx="6386248" cy="474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Hạt bụi chuyển động trong không khí. </a:t>
            </a:r>
            <a:endParaRPr lang="en-US" sz="250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7ECE012-E434-7680-7769-8B07A350FAFB}"/>
              </a:ext>
            </a:extLst>
          </p:cNvPr>
          <p:cNvSpPr txBox="1"/>
          <p:nvPr/>
        </p:nvSpPr>
        <p:spPr>
          <a:xfrm>
            <a:off x="1042078" y="6325405"/>
            <a:ext cx="6097772" cy="474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Quả tạ rơi trong không khí..</a:t>
            </a:r>
            <a:endParaRPr lang="en-US" sz="250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pic>
        <p:nvPicPr>
          <p:cNvPr id="7" name="Picture 6" descr="A picture containing indoor, oven, microwave, stove&#10;&#10;Description automatically generated">
            <a:extLst>
              <a:ext uri="{FF2B5EF4-FFF2-40B4-BE49-F238E27FC236}">
                <a16:creationId xmlns="" xmlns:a16="http://schemas.microsoft.com/office/drawing/2014/main" id="{49664FE2-57AF-9CF7-060B-F195895070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75" y="1948561"/>
            <a:ext cx="3676443" cy="20661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1BA865F-753C-929D-C9B5-96CEDAA3F2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78" y="1910555"/>
            <a:ext cx="3810000" cy="2143125"/>
          </a:xfrm>
          <a:prstGeom prst="rect">
            <a:avLst/>
          </a:prstGeom>
        </p:spPr>
      </p:pic>
      <p:pic>
        <p:nvPicPr>
          <p:cNvPr id="17" name="Picture 16" descr="A picture containing sky, outdoor, parachute, outdoor object&#10;&#10;Description automatically generated">
            <a:extLst>
              <a:ext uri="{FF2B5EF4-FFF2-40B4-BE49-F238E27FC236}">
                <a16:creationId xmlns="" xmlns:a16="http://schemas.microsoft.com/office/drawing/2014/main" id="{4603C8CD-B595-42C8-5D5B-D9998067A4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513641"/>
            <a:ext cx="3642340" cy="2048816"/>
          </a:xfrm>
          <a:prstGeom prst="rect">
            <a:avLst/>
          </a:prstGeom>
        </p:spPr>
      </p:pic>
      <p:pic>
        <p:nvPicPr>
          <p:cNvPr id="27" name="Picture 26" descr="A black and white image of a person's face&#10;&#10;Description automatically generated with low confidence">
            <a:extLst>
              <a:ext uri="{FF2B5EF4-FFF2-40B4-BE49-F238E27FC236}">
                <a16:creationId xmlns="" xmlns:a16="http://schemas.microsoft.com/office/drawing/2014/main" id="{D5C35979-2863-6E42-12B7-57FECCD2421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6" t="754" r="7697"/>
          <a:stretch/>
        </p:blipFill>
        <p:spPr>
          <a:xfrm>
            <a:off x="1802760" y="4533888"/>
            <a:ext cx="1918679" cy="179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7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BEEA883-114C-D4AB-D720-04CD8EFFAB0E}"/>
              </a:ext>
            </a:extLst>
          </p:cNvPr>
          <p:cNvGrpSpPr/>
          <p:nvPr/>
        </p:nvGrpSpPr>
        <p:grpSpPr>
          <a:xfrm>
            <a:off x="-76200" y="144113"/>
            <a:ext cx="10621297" cy="541687"/>
            <a:chOff x="74035" y="2231322"/>
            <a:chExt cx="10555487" cy="756154"/>
          </a:xfrm>
        </p:grpSpPr>
        <p:grpSp>
          <p:nvGrpSpPr>
            <p:cNvPr id="5" name="Group 70">
              <a:extLst>
                <a:ext uri="{FF2B5EF4-FFF2-40B4-BE49-F238E27FC236}">
                  <a16:creationId xmlns="" xmlns:a16="http://schemas.microsoft.com/office/drawing/2014/main" id="{A80A3FD6-0FD9-A4E6-D447-3F4ECF06CC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5347363" cy="708275"/>
              <a:chOff x="587624" y="3377549"/>
              <a:chExt cx="2753642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="" xmlns:a16="http://schemas.microsoft.com/office/drawing/2014/main" id="{3AD2E837-8747-E47A-781A-9551E7F47A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753642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="" xmlns:a16="http://schemas.microsoft.com/office/drawing/2014/main" id="{39FDB2DF-5D19-7EA0-89F3-FB153F8DC9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546FF74C-5D9E-1C5B-7B66-A88096D922A9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="" xmlns:a16="http://schemas.microsoft.com/office/drawing/2014/main" id="{63A3F56D-B9AC-B33C-5D4C-AE81F7663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Sự rơi tự do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23D7D78-2605-41BA-8EE7-CF8325DAD7EC}"/>
              </a:ext>
            </a:extLst>
          </p:cNvPr>
          <p:cNvSpPr/>
          <p:nvPr/>
        </p:nvSpPr>
        <p:spPr>
          <a:xfrm>
            <a:off x="334676" y="695577"/>
            <a:ext cx="75139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Đặc điểm của chuyển động rơi tự do</a:t>
            </a:r>
          </a:p>
        </p:txBody>
      </p:sp>
      <p:pic>
        <p:nvPicPr>
          <p:cNvPr id="17" name="Picture 4" descr="empty-blue-rectangle">
            <a:extLst>
              <a:ext uri="{FF2B5EF4-FFF2-40B4-BE49-F238E27FC236}">
                <a16:creationId xmlns="" xmlns:a16="http://schemas.microsoft.com/office/drawing/2014/main" id="{DE1B7D5E-0B32-BC15-F934-81C397F77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676" y="1807895"/>
            <a:ext cx="10866724" cy="1392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AA6AD096-C33B-075C-B532-D473425BDE57}"/>
              </a:ext>
            </a:extLst>
          </p:cNvPr>
          <p:cNvSpPr/>
          <p:nvPr/>
        </p:nvSpPr>
        <p:spPr>
          <a:xfrm>
            <a:off x="679142" y="1845411"/>
            <a:ext cx="102870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Quan sát sự rơi tự do ta thấy đó là </a:t>
            </a:r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chuyển động thẳng nhanh dần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889D6ABF-E050-17EC-B774-C56329D24F98}"/>
              </a:ext>
            </a:extLst>
          </p:cNvPr>
          <p:cNvSpPr/>
          <p:nvPr/>
        </p:nvSpPr>
        <p:spPr>
          <a:xfrm>
            <a:off x="334676" y="1217180"/>
            <a:ext cx="75139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Tính chất của chuyển động rơi tự do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7F9D74F-1A5A-D67B-0F81-4D0D67C91647}"/>
              </a:ext>
            </a:extLst>
          </p:cNvPr>
          <p:cNvSpPr txBox="1"/>
          <p:nvPr/>
        </p:nvSpPr>
        <p:spPr>
          <a:xfrm>
            <a:off x="679142" y="5410200"/>
            <a:ext cx="4495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>
                <a:latin typeface="Arial" panose="020B0604020202020204" pitchFamily="34" charset="0"/>
                <a:cs typeface="Arial" panose="020B0604020202020204" pitchFamily="34" charset="0"/>
              </a:rPr>
              <a:t>*Ảnh chụp hoạt nghiệm (là ảnh chụp liên tiếp </a:t>
            </a:r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để xác định quãng đường đi được trong n</a:t>
            </a:r>
            <a:r>
              <a:rPr lang="en-US" sz="1800" i="1">
                <a:latin typeface="Arial" panose="020B0604020202020204" pitchFamily="34" charset="0"/>
                <a:cs typeface="Arial" panose="020B0604020202020204" pitchFamily="34" charset="0"/>
              </a:rPr>
              <a:t>hững khoảng thời gian bằng nhau</a:t>
            </a:r>
            <a:endParaRPr lang="en-US" altLang="en-US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89F37B8F-690F-B7E6-06D8-7FE582740C4E}"/>
              </a:ext>
            </a:extLst>
          </p:cNvPr>
          <p:cNvSpPr txBox="1"/>
          <p:nvPr/>
        </p:nvSpPr>
        <p:spPr>
          <a:xfrm>
            <a:off x="679143" y="3505200"/>
            <a:ext cx="435005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Bảng 10.1 ghi kết quả </a:t>
            </a: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chụp ảnh hoạt nghiệm* </a:t>
            </a: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về sự rơi của một hòn bi thép sau những khoảng thời gian 0,1s</a:t>
            </a:r>
          </a:p>
        </p:txBody>
      </p:sp>
      <p:graphicFrame>
        <p:nvGraphicFramePr>
          <p:cNvPr id="15" name="Table 13">
            <a:extLst>
              <a:ext uri="{FF2B5EF4-FFF2-40B4-BE49-F238E27FC236}">
                <a16:creationId xmlns="" xmlns:a16="http://schemas.microsoft.com/office/drawing/2014/main" id="{DE3EA1AC-9DC5-743A-B53E-7D2C2F2BDB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8614666"/>
              </p:ext>
            </p:extLst>
          </p:nvPr>
        </p:nvGraphicFramePr>
        <p:xfrm>
          <a:off x="5768038" y="3429000"/>
          <a:ext cx="5715000" cy="256147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46859">
                  <a:extLst>
                    <a:ext uri="{9D8B030D-6E8A-4147-A177-3AD203B41FA5}">
                      <a16:colId xmlns="" xmlns:a16="http://schemas.microsoft.com/office/drawing/2014/main" val="1601266568"/>
                    </a:ext>
                  </a:extLst>
                </a:gridCol>
                <a:gridCol w="3168141">
                  <a:extLst>
                    <a:ext uri="{9D8B030D-6E8A-4147-A177-3AD203B41FA5}">
                      <a16:colId xmlns="" xmlns:a16="http://schemas.microsoft.com/office/drawing/2014/main" val="191516268"/>
                    </a:ext>
                  </a:extLst>
                </a:gridCol>
              </a:tblGrid>
              <a:tr h="3877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 gian rơi 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Quãng đường rơi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63656310"/>
                  </a:ext>
                </a:extLst>
              </a:tr>
              <a:tr h="406921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46915788"/>
                  </a:ext>
                </a:extLst>
              </a:tr>
              <a:tr h="406921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6032160"/>
                  </a:ext>
                </a:extLst>
              </a:tr>
              <a:tr h="406921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41957300"/>
                  </a:ext>
                </a:extLst>
              </a:tr>
              <a:tr h="406921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95554858"/>
                  </a:ext>
                </a:extLst>
              </a:tr>
              <a:tr h="427878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18995039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BDA028E-DBF0-EF19-4515-AD2EF6E8D846}"/>
              </a:ext>
            </a:extLst>
          </p:cNvPr>
          <p:cNvSpPr/>
          <p:nvPr/>
        </p:nvSpPr>
        <p:spPr>
          <a:xfrm>
            <a:off x="679142" y="2320693"/>
            <a:ext cx="10287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Để biết sự rơi tự do có phải là chuyển động thẳng nhanh dần đều hay không thì phải dựa vào thí nghiệm. </a:t>
            </a:r>
          </a:p>
        </p:txBody>
      </p:sp>
    </p:spTree>
    <p:extLst>
      <p:ext uri="{BB962C8B-B14F-4D97-AF65-F5344CB8AC3E}">
        <p14:creationId xmlns:p14="http://schemas.microsoft.com/office/powerpoint/2010/main" val="410225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=""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=""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=""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790671" y="758278"/>
            <a:ext cx="10972800" cy="1434752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=""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567" y="758278"/>
            <a:ext cx="10134600" cy="1434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 căn cứ vào số liệu trong Bảng 10.1 để: 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AutoNum type="arabicPeriod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 tỏ chuyển động rơi tự do là nhanh dần đều. 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AutoNum type="arabicPeriod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 gia tốc của chuyển động rơi tự do,</a:t>
            </a:r>
            <a:endParaRPr lang="en-US" sz="250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=""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=""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2B0D7F1-D302-9697-212C-AAB6E6F95D14}"/>
              </a:ext>
            </a:extLst>
          </p:cNvPr>
          <p:cNvSpPr txBox="1"/>
          <p:nvPr/>
        </p:nvSpPr>
        <p:spPr>
          <a:xfrm>
            <a:off x="532437" y="2667000"/>
            <a:ext cx="5485375" cy="1782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bài CĐBĐĐ ta đã biết: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 vật CĐT NDĐ với v</a:t>
            </a:r>
            <a:r>
              <a:rPr lang="en-US" sz="2500" b="1" baseline="-25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0 thì quãng đường đi được s tỉ lệ với bình phương thời gian :</a:t>
            </a:r>
            <a:endParaRPr lang="en-US" sz="2500" b="1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5577966-8627-4D96-9F77-4BE04579D4DD}"/>
              </a:ext>
            </a:extLst>
          </p:cNvPr>
          <p:cNvSpPr txBox="1"/>
          <p:nvPr/>
        </p:nvSpPr>
        <p:spPr>
          <a:xfrm>
            <a:off x="6030728" y="2513663"/>
            <a:ext cx="58620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Bảng 10.1. Kết quả về sự rơi của một hòn bi thép sau những khoảng thời gian 0,1s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A7EBF44A-0370-FC3A-AEB0-D2AFE018B9D9}"/>
              </a:ext>
            </a:extLst>
          </p:cNvPr>
          <p:cNvGrpSpPr/>
          <p:nvPr/>
        </p:nvGrpSpPr>
        <p:grpSpPr>
          <a:xfrm>
            <a:off x="1676400" y="4800600"/>
            <a:ext cx="2520934" cy="1143000"/>
            <a:chOff x="838200" y="3162637"/>
            <a:chExt cx="3467101" cy="1200590"/>
          </a:xfrm>
        </p:grpSpPr>
        <p:pic>
          <p:nvPicPr>
            <p:cNvPr id="28" name="Picture 27" descr="empty-red-rectangle">
              <a:extLst>
                <a:ext uri="{FF2B5EF4-FFF2-40B4-BE49-F238E27FC236}">
                  <a16:creationId xmlns="" xmlns:a16="http://schemas.microsoft.com/office/drawing/2014/main" id="{F3471605-67A9-29D3-B620-EA195EEBD8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178924"/>
              <a:ext cx="3467101" cy="118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Object 60">
                  <a:extLst>
                    <a:ext uri="{FF2B5EF4-FFF2-40B4-BE49-F238E27FC236}">
                      <a16:creationId xmlns="" xmlns:a16="http://schemas.microsoft.com/office/drawing/2014/main" id="{37F0063D-E85D-59A4-5173-6113FD844FB9}"/>
                    </a:ext>
                  </a:extLst>
                </p:cNvPr>
                <p:cNvSpPr txBox="1"/>
                <p:nvPr/>
              </p:nvSpPr>
              <p:spPr bwMode="auto">
                <a:xfrm>
                  <a:off x="895693" y="3162637"/>
                  <a:ext cx="3276600" cy="11922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00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𝑎𝑡</m:t>
                        </m:r>
                        <m:r>
                          <a:rPr lang="en-US" sz="3000" b="0" i="1" baseline="30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3000" baseline="30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9" name="Object 60">
                  <a:extLst>
                    <a:ext uri="{FF2B5EF4-FFF2-40B4-BE49-F238E27FC236}">
                      <a16:creationId xmlns:a16="http://schemas.microsoft.com/office/drawing/2014/main" id="{37F0063D-E85D-59A4-5173-6113FD844F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95693" y="3162637"/>
                  <a:ext cx="3276600" cy="119221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16" name="Table 13">
            <a:extLst>
              <a:ext uri="{FF2B5EF4-FFF2-40B4-BE49-F238E27FC236}">
                <a16:creationId xmlns="" xmlns:a16="http://schemas.microsoft.com/office/drawing/2014/main" id="{54D3D09B-FC41-4424-60B3-E616548D88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349312"/>
              </p:ext>
            </p:extLst>
          </p:nvPr>
        </p:nvGraphicFramePr>
        <p:xfrm>
          <a:off x="6538214" y="3459126"/>
          <a:ext cx="5105400" cy="289675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75194">
                  <a:extLst>
                    <a:ext uri="{9D8B030D-6E8A-4147-A177-3AD203B41FA5}">
                      <a16:colId xmlns="" xmlns:a16="http://schemas.microsoft.com/office/drawing/2014/main" val="1601266568"/>
                    </a:ext>
                  </a:extLst>
                </a:gridCol>
                <a:gridCol w="2830206">
                  <a:extLst>
                    <a:ext uri="{9D8B030D-6E8A-4147-A177-3AD203B41FA5}">
                      <a16:colId xmlns="" xmlns:a16="http://schemas.microsoft.com/office/drawing/2014/main" val="191516268"/>
                    </a:ext>
                  </a:extLst>
                </a:gridCol>
              </a:tblGrid>
              <a:tr h="3877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 gian rơi 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Quãng đường rơi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63656310"/>
                  </a:ext>
                </a:extLst>
              </a:tr>
              <a:tr h="406921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46915788"/>
                  </a:ext>
                </a:extLst>
              </a:tr>
              <a:tr h="406921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6032160"/>
                  </a:ext>
                </a:extLst>
              </a:tr>
              <a:tr h="406921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41957300"/>
                  </a:ext>
                </a:extLst>
              </a:tr>
              <a:tr h="406921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95554858"/>
                  </a:ext>
                </a:extLst>
              </a:tr>
              <a:tr h="427878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18995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0965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empty-blue-rectangle">
            <a:extLst>
              <a:ext uri="{FF2B5EF4-FFF2-40B4-BE49-F238E27FC236}">
                <a16:creationId xmlns="" xmlns:a16="http://schemas.microsoft.com/office/drawing/2014/main" id="{E74FB585-C428-2E06-0A42-BB0639888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676" y="1565012"/>
            <a:ext cx="11773850" cy="2069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DFC8E22-868E-4FA9-C86D-B772E310EF97}"/>
              </a:ext>
            </a:extLst>
          </p:cNvPr>
          <p:cNvSpPr txBox="1"/>
          <p:nvPr/>
        </p:nvSpPr>
        <p:spPr>
          <a:xfrm>
            <a:off x="1034464" y="3677094"/>
            <a:ext cx="4325152" cy="894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 tốc g ở ngang mặt biển tại một số vị trí khác nhau</a:t>
            </a:r>
            <a:endParaRPr lang="en-US" sz="2500" i="1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25" name="Table 17">
            <a:extLst>
              <a:ext uri="{FF2B5EF4-FFF2-40B4-BE49-F238E27FC236}">
                <a16:creationId xmlns="" xmlns:a16="http://schemas.microsoft.com/office/drawing/2014/main" id="{5B864116-49A3-7FD3-5C61-D7F82D79560A}"/>
              </a:ext>
            </a:extLst>
          </p:cNvPr>
          <p:cNvGraphicFramePr>
            <a:graphicFrameLocks noGrp="1"/>
          </p:cNvGraphicFramePr>
          <p:nvPr/>
        </p:nvGraphicFramePr>
        <p:xfrm>
          <a:off x="1034464" y="4565043"/>
          <a:ext cx="4325151" cy="188976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551052">
                  <a:extLst>
                    <a:ext uri="{9D8B030D-6E8A-4147-A177-3AD203B41FA5}">
                      <a16:colId xmlns="" xmlns:a16="http://schemas.microsoft.com/office/drawing/2014/main" val="2207175985"/>
                    </a:ext>
                  </a:extLst>
                </a:gridCol>
                <a:gridCol w="1774099">
                  <a:extLst>
                    <a:ext uri="{9D8B030D-6E8A-4147-A177-3AD203B41FA5}">
                      <a16:colId xmlns="" xmlns:a16="http://schemas.microsoft.com/office/drawing/2014/main" val="3764745696"/>
                    </a:ext>
                  </a:extLst>
                </a:gridCol>
              </a:tblGrid>
              <a:tr h="443003"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Địa điểm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 (m/s</a:t>
                      </a:r>
                      <a:r>
                        <a:rPr lang="en-US" sz="2500" baseline="30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en-US" sz="25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58787998"/>
                  </a:ext>
                </a:extLst>
              </a:tr>
              <a:tr h="425468"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Cực Trái đất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9,8324</a:t>
                      </a:r>
                      <a:endParaRPr lang="en-US" sz="25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2232061"/>
                  </a:ext>
                </a:extLst>
              </a:tr>
              <a:tr h="425468"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 Nội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9,7872</a:t>
                      </a:r>
                      <a:endParaRPr lang="en-US" sz="25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93412638"/>
                  </a:ext>
                </a:extLst>
              </a:tr>
              <a:tr h="425468"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 Hồ Chí Minh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9,7867</a:t>
                      </a:r>
                      <a:endParaRPr lang="en-US" sz="25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29501766"/>
                  </a:ext>
                </a:extLst>
              </a:tr>
            </a:tbl>
          </a:graphicData>
        </a:graphic>
      </p:graphicFrame>
      <p:pic>
        <p:nvPicPr>
          <p:cNvPr id="27" name="Picture 2" descr="http://convergenceconsultinggroup.com/wp-content/uploads/2013/10/Services_Comprehensive_sm.jpg">
            <a:extLst>
              <a:ext uri="{FF2B5EF4-FFF2-40B4-BE49-F238E27FC236}">
                <a16:creationId xmlns="" xmlns:a16="http://schemas.microsoft.com/office/drawing/2014/main" id="{0C4A5774-08DA-BFB2-0941-D6CC5AF5F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599" y="3960400"/>
            <a:ext cx="2718993" cy="2718993"/>
          </a:xfrm>
          <a:prstGeom prst="rect">
            <a:avLst/>
          </a:prstGeom>
          <a:noFill/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8B29CC9B-36CA-3625-1A92-833FA473E3C5}"/>
              </a:ext>
            </a:extLst>
          </p:cNvPr>
          <p:cNvSpPr txBox="1"/>
          <p:nvPr/>
        </p:nvSpPr>
        <p:spPr>
          <a:xfrm>
            <a:off x="9765577" y="4661385"/>
            <a:ext cx="2342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g = 9,7867 m/s</a:t>
            </a:r>
            <a:r>
              <a:rPr lang="en-US" altLang="en-US" sz="1800" baseline="30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E5063DF5-E9BD-E66A-7860-8DBE62973ADD}"/>
              </a:ext>
            </a:extLst>
          </p:cNvPr>
          <p:cNvSpPr txBox="1"/>
          <p:nvPr/>
        </p:nvSpPr>
        <p:spPr>
          <a:xfrm>
            <a:off x="8946422" y="3802457"/>
            <a:ext cx="2190549" cy="385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5375">
              <a:lnSpc>
                <a:spcPts val="2500"/>
              </a:lnSpc>
              <a:spcBef>
                <a:spcPts val="800"/>
              </a:spcBef>
              <a:buClr>
                <a:schemeClr val="tx2"/>
              </a:buClr>
              <a:buSzPct val="95000"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g = 9,8324 m/s</a:t>
            </a:r>
            <a:r>
              <a:rPr lang="en-US" altLang="en-US" sz="1800" baseline="30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n-US" sz="1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70275A5D-6707-F0FD-9787-A5676A80F129}"/>
              </a:ext>
            </a:extLst>
          </p:cNvPr>
          <p:cNvSpPr/>
          <p:nvPr/>
        </p:nvSpPr>
        <p:spPr>
          <a:xfrm>
            <a:off x="7990608" y="3991573"/>
            <a:ext cx="148976" cy="13295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="" xmlns:a16="http://schemas.microsoft.com/office/drawing/2014/main" id="{288F36AA-7F92-9F43-BF7C-DE25DE7E9428}"/>
              </a:ext>
            </a:extLst>
          </p:cNvPr>
          <p:cNvCxnSpPr>
            <a:cxnSpLocks/>
            <a:stCxn id="32" idx="7"/>
            <a:endCxn id="31" idx="1"/>
          </p:cNvCxnSpPr>
          <p:nvPr/>
        </p:nvCxnSpPr>
        <p:spPr>
          <a:xfrm flipV="1">
            <a:off x="8117767" y="3995138"/>
            <a:ext cx="828655" cy="159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333BC617-9EC0-15DC-14B2-8F3ECA6BD51C}"/>
              </a:ext>
            </a:extLst>
          </p:cNvPr>
          <p:cNvSpPr/>
          <p:nvPr/>
        </p:nvSpPr>
        <p:spPr>
          <a:xfrm>
            <a:off x="9220200" y="4846051"/>
            <a:ext cx="148976" cy="13295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="" xmlns:a16="http://schemas.microsoft.com/office/drawing/2014/main" id="{AC5CB444-8F30-6F43-A54B-A379E68F62D6}"/>
              </a:ext>
            </a:extLst>
          </p:cNvPr>
          <p:cNvCxnSpPr>
            <a:cxnSpLocks/>
            <a:stCxn id="38" idx="7"/>
            <a:endCxn id="29" idx="1"/>
          </p:cNvCxnSpPr>
          <p:nvPr/>
        </p:nvCxnSpPr>
        <p:spPr>
          <a:xfrm flipV="1">
            <a:off x="9347359" y="4846051"/>
            <a:ext cx="418218" cy="194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0DAEF9AE-E82B-E135-F675-C8B827F17F1B}"/>
              </a:ext>
            </a:extLst>
          </p:cNvPr>
          <p:cNvGrpSpPr/>
          <p:nvPr/>
        </p:nvGrpSpPr>
        <p:grpSpPr>
          <a:xfrm>
            <a:off x="-76200" y="144113"/>
            <a:ext cx="10621297" cy="541687"/>
            <a:chOff x="74035" y="2231322"/>
            <a:chExt cx="10555487" cy="756154"/>
          </a:xfrm>
        </p:grpSpPr>
        <p:grpSp>
          <p:nvGrpSpPr>
            <p:cNvPr id="22" name="Group 70">
              <a:extLst>
                <a:ext uri="{FF2B5EF4-FFF2-40B4-BE49-F238E27FC236}">
                  <a16:creationId xmlns="" xmlns:a16="http://schemas.microsoft.com/office/drawing/2014/main" id="{5A8EBF90-C14E-E56D-5711-F14428E55C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5347363" cy="708275"/>
              <a:chOff x="587624" y="3377549"/>
              <a:chExt cx="2753642" cy="1364238"/>
            </a:xfrm>
          </p:grpSpPr>
          <p:pic>
            <p:nvPicPr>
              <p:cNvPr id="30" name="Picture 8" descr="empty-green-rectangle">
                <a:extLst>
                  <a:ext uri="{FF2B5EF4-FFF2-40B4-BE49-F238E27FC236}">
                    <a16:creationId xmlns="" xmlns:a16="http://schemas.microsoft.com/office/drawing/2014/main" id="{CB3748C6-4BA0-CA67-098F-4DC8877222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753642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9" descr="green-top-faded">
                <a:extLst>
                  <a:ext uri="{FF2B5EF4-FFF2-40B4-BE49-F238E27FC236}">
                    <a16:creationId xmlns="" xmlns:a16="http://schemas.microsoft.com/office/drawing/2014/main" id="{F083FC49-1E7C-56F8-FA87-990CE6BB7E2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EACB9756-F3C9-4DF5-600D-08CAAB567B16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 1026060">
              <a:extLst>
                <a:ext uri="{FF2B5EF4-FFF2-40B4-BE49-F238E27FC236}">
                  <a16:creationId xmlns="" xmlns:a16="http://schemas.microsoft.com/office/drawing/2014/main" id="{D57BAD5D-3A94-FDC7-5BFE-E5BEBEB106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Sự rơi tự do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9444D984-2810-A753-A51B-4264EE179B79}"/>
              </a:ext>
            </a:extLst>
          </p:cNvPr>
          <p:cNvSpPr/>
          <p:nvPr/>
        </p:nvSpPr>
        <p:spPr>
          <a:xfrm>
            <a:off x="334676" y="695577"/>
            <a:ext cx="75139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Đặc điểm của chuyển động rơi tự do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2251CB59-F731-7E17-E656-EBDECB2246D4}"/>
              </a:ext>
            </a:extLst>
          </p:cNvPr>
          <p:cNvSpPr/>
          <p:nvPr/>
        </p:nvSpPr>
        <p:spPr>
          <a:xfrm>
            <a:off x="334676" y="1090922"/>
            <a:ext cx="75139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Gia tốc rơi tự do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E12F8CC9-0876-4213-4E0F-498934CA1A37}"/>
              </a:ext>
            </a:extLst>
          </p:cNvPr>
          <p:cNvSpPr/>
          <p:nvPr/>
        </p:nvSpPr>
        <p:spPr>
          <a:xfrm>
            <a:off x="873804" y="1736133"/>
            <a:ext cx="108585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Ở cùng một nơi trên Trái Đất, mọi vật rơi tự do với cùng một gia tốc.</a:t>
            </a:r>
          </a:p>
          <a:p>
            <a:pPr marL="342900" marR="0" indent="-3429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Gia tốc rơi tự do kí hiệu: </a:t>
            </a: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304E4DCB-895C-1EDE-4809-6EF744D84D57}"/>
              </a:ext>
            </a:extLst>
          </p:cNvPr>
          <p:cNvSpPr/>
          <p:nvPr/>
        </p:nvSpPr>
        <p:spPr>
          <a:xfrm>
            <a:off x="859627" y="2575406"/>
            <a:ext cx="108585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Giá trị của g phụ thuộc vào vị độ địa lí và độ cao.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Ở gần bề mặt Trái Đất người ta thường lấy giá trị của g bằng </a:t>
            </a: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9,8 m/s</a:t>
            </a:r>
            <a:r>
              <a:rPr lang="en-US" sz="2500" b="1" baseline="30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500" b="1"/>
          </a:p>
        </p:txBody>
      </p:sp>
    </p:spTree>
    <p:extLst>
      <p:ext uri="{BB962C8B-B14F-4D97-AF65-F5344CB8AC3E}">
        <p14:creationId xmlns:p14="http://schemas.microsoft.com/office/powerpoint/2010/main" val="333045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9" grpId="0"/>
      <p:bldP spid="31" grpId="0"/>
      <p:bldP spid="32" grpId="0" animBg="1"/>
      <p:bldP spid="38" grpId="0" animBg="1"/>
      <p:bldP spid="37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BEEA883-114C-D4AB-D720-04CD8EFFAB0E}"/>
              </a:ext>
            </a:extLst>
          </p:cNvPr>
          <p:cNvGrpSpPr/>
          <p:nvPr/>
        </p:nvGrpSpPr>
        <p:grpSpPr>
          <a:xfrm>
            <a:off x="-76200" y="144113"/>
            <a:ext cx="10621297" cy="541687"/>
            <a:chOff x="74035" y="2231322"/>
            <a:chExt cx="10555487" cy="756154"/>
          </a:xfrm>
        </p:grpSpPr>
        <p:grpSp>
          <p:nvGrpSpPr>
            <p:cNvPr id="5" name="Group 70">
              <a:extLst>
                <a:ext uri="{FF2B5EF4-FFF2-40B4-BE49-F238E27FC236}">
                  <a16:creationId xmlns="" xmlns:a16="http://schemas.microsoft.com/office/drawing/2014/main" id="{A80A3FD6-0FD9-A4E6-D447-3F4ECF06CC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5347363" cy="708275"/>
              <a:chOff x="587624" y="3377549"/>
              <a:chExt cx="2753642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="" xmlns:a16="http://schemas.microsoft.com/office/drawing/2014/main" id="{3AD2E837-8747-E47A-781A-9551E7F47A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753642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="" xmlns:a16="http://schemas.microsoft.com/office/drawing/2014/main" id="{39FDB2DF-5D19-7EA0-89F3-FB153F8DC9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546FF74C-5D9E-1C5B-7B66-A88096D922A9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="" xmlns:a16="http://schemas.microsoft.com/office/drawing/2014/main" id="{63A3F56D-B9AC-B33C-5D4C-AE81F7663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Sự rơi tự do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23D7D78-2605-41BA-8EE7-CF8325DAD7EC}"/>
              </a:ext>
            </a:extLst>
          </p:cNvPr>
          <p:cNvSpPr/>
          <p:nvPr/>
        </p:nvSpPr>
        <p:spPr>
          <a:xfrm>
            <a:off x="334676" y="695577"/>
            <a:ext cx="75139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Công thức rơi tự do</a:t>
            </a:r>
          </a:p>
        </p:txBody>
      </p:sp>
      <p:pic>
        <p:nvPicPr>
          <p:cNvPr id="17" name="Picture 4" descr="empty-blue-rectangle">
            <a:extLst>
              <a:ext uri="{FF2B5EF4-FFF2-40B4-BE49-F238E27FC236}">
                <a16:creationId xmlns="" xmlns:a16="http://schemas.microsoft.com/office/drawing/2014/main" id="{DE1B7D5E-0B32-BC15-F934-81C397F77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125" y="1238981"/>
            <a:ext cx="10528632" cy="1097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AA6AD096-C33B-075C-B532-D473425BDE57}"/>
              </a:ext>
            </a:extLst>
          </p:cNvPr>
          <p:cNvSpPr/>
          <p:nvPr/>
        </p:nvSpPr>
        <p:spPr>
          <a:xfrm>
            <a:off x="1135061" y="1326306"/>
            <a:ext cx="88550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7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Rơi tự do có các công thức của chuyển động nhanh dần đều không vận tốc ban đầu</a:t>
            </a:r>
            <a:endParaRPr lang="en-US" sz="27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F07561B7-7734-1611-B3FB-61DF467E4E62}"/>
              </a:ext>
            </a:extLst>
          </p:cNvPr>
          <p:cNvSpPr txBox="1"/>
          <p:nvPr/>
        </p:nvSpPr>
        <p:spPr>
          <a:xfrm>
            <a:off x="334676" y="2477833"/>
            <a:ext cx="1029586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Độ dịch chuyển, quãng đường đi được tại thời điểm t: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E087BC92-6FC4-BA1C-3BFA-98027217BCF7}"/>
              </a:ext>
            </a:extLst>
          </p:cNvPr>
          <p:cNvSpPr txBox="1"/>
          <p:nvPr/>
        </p:nvSpPr>
        <p:spPr>
          <a:xfrm>
            <a:off x="361257" y="3858785"/>
            <a:ext cx="1029586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Vận tốc tức thời tại thời điểm t: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B87CD049-5994-66AB-C715-DA3FF0B81D4D}"/>
              </a:ext>
            </a:extLst>
          </p:cNvPr>
          <p:cNvSpPr txBox="1"/>
          <p:nvPr/>
        </p:nvSpPr>
        <p:spPr>
          <a:xfrm>
            <a:off x="361257" y="5156129"/>
            <a:ext cx="9239943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Liên hệ giữa vận tốc và quãng đường đi được với thời gian: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EFE1AF8E-F9E3-650E-CBCC-0CE28D981255}"/>
              </a:ext>
            </a:extLst>
          </p:cNvPr>
          <p:cNvGrpSpPr/>
          <p:nvPr/>
        </p:nvGrpSpPr>
        <p:grpSpPr>
          <a:xfrm>
            <a:off x="4302132" y="2867506"/>
            <a:ext cx="2860668" cy="961072"/>
            <a:chOff x="838200" y="3162637"/>
            <a:chExt cx="3467101" cy="1200590"/>
          </a:xfrm>
        </p:grpSpPr>
        <p:pic>
          <p:nvPicPr>
            <p:cNvPr id="34" name="Picture 33" descr="empty-red-rectangle">
              <a:extLst>
                <a:ext uri="{FF2B5EF4-FFF2-40B4-BE49-F238E27FC236}">
                  <a16:creationId xmlns="" xmlns:a16="http://schemas.microsoft.com/office/drawing/2014/main" id="{0C82BF44-5CF8-3129-89C9-F7739FE30C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178924"/>
              <a:ext cx="3467101" cy="118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Object 60">
                  <a:extLst>
                    <a:ext uri="{FF2B5EF4-FFF2-40B4-BE49-F238E27FC236}">
                      <a16:creationId xmlns="" xmlns:a16="http://schemas.microsoft.com/office/drawing/2014/main" id="{E9372B45-4F23-31A7-512A-ADDEA08A3D8B}"/>
                    </a:ext>
                  </a:extLst>
                </p:cNvPr>
                <p:cNvSpPr txBox="1"/>
                <p:nvPr/>
              </p:nvSpPr>
              <p:spPr bwMode="auto">
                <a:xfrm>
                  <a:off x="895693" y="3162637"/>
                  <a:ext cx="3276600" cy="11922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00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𝑎𝑡</m:t>
                        </m:r>
                        <m:r>
                          <a:rPr lang="en-US" sz="3000" b="0" i="1" baseline="30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3000" baseline="30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5" name="Object 60">
                  <a:extLst>
                    <a:ext uri="{FF2B5EF4-FFF2-40B4-BE49-F238E27FC236}">
                      <a16:creationId xmlns:a16="http://schemas.microsoft.com/office/drawing/2014/main" id="{E9372B45-4F23-31A7-512A-ADDEA08A3D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95693" y="3162637"/>
                  <a:ext cx="3276600" cy="119221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B04B3079-C64B-FF1B-E792-FA13D9BB7F84}"/>
              </a:ext>
            </a:extLst>
          </p:cNvPr>
          <p:cNvGrpSpPr/>
          <p:nvPr/>
        </p:nvGrpSpPr>
        <p:grpSpPr>
          <a:xfrm>
            <a:off x="4720738" y="4436024"/>
            <a:ext cx="2023456" cy="604959"/>
            <a:chOff x="4720738" y="4436024"/>
            <a:chExt cx="2023456" cy="604959"/>
          </a:xfrm>
        </p:grpSpPr>
        <p:pic>
          <p:nvPicPr>
            <p:cNvPr id="37" name="Picture 36" descr="empty-red-rectangle">
              <a:extLst>
                <a:ext uri="{FF2B5EF4-FFF2-40B4-BE49-F238E27FC236}">
                  <a16:creationId xmlns="" xmlns:a16="http://schemas.microsoft.com/office/drawing/2014/main" id="{99F847DA-7D01-8895-16C3-762F539DBA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0738" y="4486985"/>
              <a:ext cx="202345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925D63A6-66DB-50DE-11F8-13601B0003B1}"/>
                </a:ext>
              </a:extLst>
            </p:cNvPr>
            <p:cNvSpPr txBox="1"/>
            <p:nvPr/>
          </p:nvSpPr>
          <p:spPr>
            <a:xfrm>
              <a:off x="5181600" y="4436024"/>
              <a:ext cx="141605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en-US" sz="30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altLang="en-US" sz="3000" i="1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altLang="en-US" sz="30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= gt</a:t>
              </a:r>
              <a:endParaRPr lang="en-US" sz="3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FC6DCB49-3075-732B-151D-66240D03A269}"/>
              </a:ext>
            </a:extLst>
          </p:cNvPr>
          <p:cNvGrpSpPr/>
          <p:nvPr/>
        </p:nvGrpSpPr>
        <p:grpSpPr>
          <a:xfrm>
            <a:off x="4337574" y="5810312"/>
            <a:ext cx="2860668" cy="656463"/>
            <a:chOff x="838200" y="3162637"/>
            <a:chExt cx="3467101" cy="1200590"/>
          </a:xfrm>
        </p:grpSpPr>
        <p:pic>
          <p:nvPicPr>
            <p:cNvPr id="40" name="Picture 39" descr="empty-red-rectangle">
              <a:extLst>
                <a:ext uri="{FF2B5EF4-FFF2-40B4-BE49-F238E27FC236}">
                  <a16:creationId xmlns="" xmlns:a16="http://schemas.microsoft.com/office/drawing/2014/main" id="{03AB584E-A737-4B66-12C2-7C85F7E6D9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178924"/>
              <a:ext cx="3467101" cy="118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Object 60">
                  <a:extLst>
                    <a:ext uri="{FF2B5EF4-FFF2-40B4-BE49-F238E27FC236}">
                      <a16:creationId xmlns="" xmlns:a16="http://schemas.microsoft.com/office/drawing/2014/main" id="{C5143416-A96B-4C37-8833-ED8F75BDECD3}"/>
                    </a:ext>
                  </a:extLst>
                </p:cNvPr>
                <p:cNvSpPr txBox="1"/>
                <p:nvPr/>
              </p:nvSpPr>
              <p:spPr bwMode="auto">
                <a:xfrm>
                  <a:off x="895693" y="3162637"/>
                  <a:ext cx="3276600" cy="11922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3000" b="0" i="1" baseline="30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=2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oMath>
                    </m:oMathPara>
                  </a14:m>
                  <a:endParaRPr lang="en-US" sz="3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1" name="Object 60">
                  <a:extLst>
                    <a:ext uri="{FF2B5EF4-FFF2-40B4-BE49-F238E27FC236}">
                      <a16:creationId xmlns:a16="http://schemas.microsoft.com/office/drawing/2014/main" id="{C5143416-A96B-4C37-8833-ED8F75BDEC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95693" y="3162637"/>
                  <a:ext cx="3276600" cy="119221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06037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0" grpId="0"/>
      <p:bldP spid="31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BEEA883-114C-D4AB-D720-04CD8EFFAB0E}"/>
              </a:ext>
            </a:extLst>
          </p:cNvPr>
          <p:cNvGrpSpPr/>
          <p:nvPr/>
        </p:nvGrpSpPr>
        <p:grpSpPr>
          <a:xfrm>
            <a:off x="-76200" y="144113"/>
            <a:ext cx="10621297" cy="541687"/>
            <a:chOff x="74035" y="2231322"/>
            <a:chExt cx="10555487" cy="756154"/>
          </a:xfrm>
        </p:grpSpPr>
        <p:grpSp>
          <p:nvGrpSpPr>
            <p:cNvPr id="5" name="Group 70">
              <a:extLst>
                <a:ext uri="{FF2B5EF4-FFF2-40B4-BE49-F238E27FC236}">
                  <a16:creationId xmlns="" xmlns:a16="http://schemas.microsoft.com/office/drawing/2014/main" id="{A80A3FD6-0FD9-A4E6-D447-3F4ECF06CC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5347363" cy="708275"/>
              <a:chOff x="587624" y="3377549"/>
              <a:chExt cx="2753642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="" xmlns:a16="http://schemas.microsoft.com/office/drawing/2014/main" id="{3AD2E837-8747-E47A-781A-9551E7F47A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753642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="" xmlns:a16="http://schemas.microsoft.com/office/drawing/2014/main" id="{39FDB2DF-5D19-7EA0-89F3-FB153F8DC9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546FF74C-5D9E-1C5B-7B66-A88096D922A9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="" xmlns:a16="http://schemas.microsoft.com/office/drawing/2014/main" id="{63A3F56D-B9AC-B33C-5D4C-AE81F7663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Sự rơi tự do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23D7D78-2605-41BA-8EE7-CF8325DAD7EC}"/>
              </a:ext>
            </a:extLst>
          </p:cNvPr>
          <p:cNvSpPr/>
          <p:nvPr/>
        </p:nvSpPr>
        <p:spPr>
          <a:xfrm>
            <a:off x="334676" y="695577"/>
            <a:ext cx="75139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Công thức rơi tự do</a:t>
            </a:r>
          </a:p>
        </p:txBody>
      </p:sp>
      <p:pic>
        <p:nvPicPr>
          <p:cNvPr id="17" name="Picture 4" descr="empty-blue-rectangle">
            <a:extLst>
              <a:ext uri="{FF2B5EF4-FFF2-40B4-BE49-F238E27FC236}">
                <a16:creationId xmlns="" xmlns:a16="http://schemas.microsoft.com/office/drawing/2014/main" id="{DE1B7D5E-0B32-BC15-F934-81C397F77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580" y="1206534"/>
            <a:ext cx="7513925" cy="4051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AA6AD096-C33B-075C-B532-D473425BDE57}"/>
              </a:ext>
            </a:extLst>
          </p:cNvPr>
          <p:cNvSpPr/>
          <p:nvPr/>
        </p:nvSpPr>
        <p:spPr>
          <a:xfrm>
            <a:off x="1013329" y="1287341"/>
            <a:ext cx="65769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7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Bài tập vận dụng: </a:t>
            </a:r>
            <a:r>
              <a:rPr lang="en-US" sz="27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Một người thả một hòn bi từ trên cao xuống đất và đo được thời gian rơi là 3,1s. Bỏ qua sức cản không khí. Lấy g = 9,8 m/s.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E9499197-0D97-0F81-2FC7-F4570E2C2269}"/>
              </a:ext>
            </a:extLst>
          </p:cNvPr>
          <p:cNvGrpSpPr/>
          <p:nvPr/>
        </p:nvGrpSpPr>
        <p:grpSpPr>
          <a:xfrm>
            <a:off x="8336411" y="533400"/>
            <a:ext cx="3573762" cy="5999066"/>
            <a:chOff x="914400" y="914400"/>
            <a:chExt cx="3056701" cy="5686886"/>
          </a:xfrm>
        </p:grpSpPr>
        <p:pic>
          <p:nvPicPr>
            <p:cNvPr id="25" name="Content Placeholder 4" descr="Icon&#10;&#10;Description automatically generated">
              <a:extLst>
                <a:ext uri="{FF2B5EF4-FFF2-40B4-BE49-F238E27FC236}">
                  <a16:creationId xmlns="" xmlns:a16="http://schemas.microsoft.com/office/drawing/2014/main" id="{0BE2A215-2E5D-A268-CE10-C04FBBE0F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914400"/>
              <a:ext cx="3056701" cy="56868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6" name="Arrow: Down 25">
              <a:extLst>
                <a:ext uri="{FF2B5EF4-FFF2-40B4-BE49-F238E27FC236}">
                  <a16:creationId xmlns="" xmlns:a16="http://schemas.microsoft.com/office/drawing/2014/main" id="{0120E173-2080-B5C6-0132-C80EDE47D627}"/>
                </a:ext>
              </a:extLst>
            </p:cNvPr>
            <p:cNvSpPr/>
            <p:nvPr/>
          </p:nvSpPr>
          <p:spPr>
            <a:xfrm>
              <a:off x="2355004" y="4038600"/>
              <a:ext cx="175491" cy="452582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="" xmlns:a16="http://schemas.microsoft.com/office/drawing/2014/main" id="{6592F126-2C90-5823-9330-B05E8C5A5906}"/>
                    </a:ext>
                  </a:extLst>
                </p:cNvPr>
                <p:cNvSpPr txBox="1"/>
                <p:nvPr/>
              </p:nvSpPr>
              <p:spPr>
                <a:xfrm>
                  <a:off x="1552710" y="3916719"/>
                  <a:ext cx="544946" cy="6963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500" i="1" smtClean="0">
                                <a:solidFill>
                                  <a:srgbClr val="FFFF00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35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oMath>
                    </m:oMathPara>
                  </a14:m>
                  <a:endParaRPr lang="en-US" sz="350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F242328-C8AD-49D0-A659-425C94EEA0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2710" y="3916719"/>
                  <a:ext cx="544946" cy="69634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4BA590FE-41D2-7FCC-2F92-ACE05022FFF1}"/>
              </a:ext>
            </a:extLst>
          </p:cNvPr>
          <p:cNvSpPr/>
          <p:nvPr/>
        </p:nvSpPr>
        <p:spPr>
          <a:xfrm>
            <a:off x="949603" y="3230171"/>
            <a:ext cx="65769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4813" marR="0" indent="-404813">
              <a:spcBef>
                <a:spcPts val="0"/>
              </a:spcBef>
            </a:pPr>
            <a:r>
              <a:rPr lang="en-US" sz="27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a) Tính độ cao của nơi thả hòn bi so với mặt đất và vận tốc lúc chạm đất. </a:t>
            </a:r>
          </a:p>
          <a:p>
            <a:pPr marL="404813" marR="0" indent="-404813">
              <a:spcBef>
                <a:spcPts val="0"/>
              </a:spcBef>
            </a:pPr>
            <a:r>
              <a:rPr lang="en-US" sz="27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b) Tính quãng đường rơi được trong 0,5s cuối trước khi chạm đất.</a:t>
            </a:r>
            <a:endParaRPr lang="en-US" sz="27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22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in a space suit&#10;&#10;Description automatically generated with medium confidence">
            <a:extLst>
              <a:ext uri="{FF2B5EF4-FFF2-40B4-BE49-F238E27FC236}">
                <a16:creationId xmlns="" xmlns:a16="http://schemas.microsoft.com/office/drawing/2014/main" id="{2F4E6714-FD28-CC32-7EB9-BF1BD74879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8">
            <a:extLst>
              <a:ext uri="{FF2B5EF4-FFF2-40B4-BE49-F238E27FC236}">
                <a16:creationId xmlns="" xmlns:a16="http://schemas.microsoft.com/office/drawing/2014/main" id="{DBE7710C-8006-C8DA-20AA-5AB03EEBC6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19400"/>
            <a:ext cx="12192000" cy="1200150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txBody>
          <a:bodyPr wrap="none" lIns="90000" tIns="46800" rIns="90000" bIns="46800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" name="TextBox 10">
            <a:extLst>
              <a:ext uri="{FF2B5EF4-FFF2-40B4-BE49-F238E27FC236}">
                <a16:creationId xmlns="" xmlns:a16="http://schemas.microsoft.com/office/drawing/2014/main" id="{04164D7A-BD1F-1F91-3E80-990EAEF0E6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36618" y="2994837"/>
            <a:ext cx="9366364" cy="868323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500" b="1">
                <a:solidFill>
                  <a:srgbClr val="7030A0"/>
                </a:solidFill>
                <a:ea typeface="ＭＳ Ｐゴシック" panose="020B0600070205080204" pitchFamily="50" charset="-128"/>
              </a:rPr>
              <a:t>Sự rơi tự do</a:t>
            </a:r>
            <a:endParaRPr lang="en-US" altLang="en-US" sz="4500" b="1">
              <a:solidFill>
                <a:srgbClr val="7030A0"/>
              </a:solidFill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="" xmlns:a16="http://schemas.microsoft.com/office/drawing/2014/main" id="{0721E4B5-0A02-4274-894C-F89F86792768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2830189"/>
            <a:ext cx="1905000" cy="612934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0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10:</a:t>
            </a:r>
          </a:p>
        </p:txBody>
      </p:sp>
    </p:spTree>
    <p:extLst>
      <p:ext uri="{BB962C8B-B14F-4D97-AF65-F5344CB8AC3E}">
        <p14:creationId xmlns:p14="http://schemas.microsoft.com/office/powerpoint/2010/main" val="298047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=""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=""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=""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641722" y="838923"/>
            <a:ext cx="11275469" cy="1306512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=""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914" y="933792"/>
            <a:ext cx="11275465" cy="12464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Năm 1971, nhà du hành vũ trụ người Mỹ David Scott đã đồng thời thả rơi trên Mặt Trăng một chiếc lông chim và một chiếc búa ở cùng một độ cao và nhận thấy cả hai đều rơi xuống như nhau. Em có suy nghĩ gì về hiện tượng này?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F7216F74-D0F4-9D91-8CA3-EAD355525E30}"/>
              </a:ext>
            </a:extLst>
          </p:cNvPr>
          <p:cNvGrpSpPr/>
          <p:nvPr/>
        </p:nvGrpSpPr>
        <p:grpSpPr>
          <a:xfrm>
            <a:off x="492857" y="487470"/>
            <a:ext cx="573943" cy="732171"/>
            <a:chOff x="492857" y="487470"/>
            <a:chExt cx="573943" cy="732171"/>
          </a:xfrm>
        </p:grpSpPr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E421933C-2E4F-D71C-C37B-BFE023129DD6}"/>
                </a:ext>
              </a:extLst>
            </p:cNvPr>
            <p:cNvGrpSpPr/>
            <p:nvPr/>
          </p:nvGrpSpPr>
          <p:grpSpPr>
            <a:xfrm>
              <a:off x="492857" y="487470"/>
              <a:ext cx="573943" cy="531990"/>
              <a:chOff x="492857" y="307120"/>
              <a:chExt cx="758778" cy="712340"/>
            </a:xfrm>
          </p:grpSpPr>
          <p:sp>
            <p:nvSpPr>
              <p:cNvPr id="20" name="Oval 19">
                <a:extLst>
                  <a:ext uri="{FF2B5EF4-FFF2-40B4-BE49-F238E27FC236}">
                    <a16:creationId xmlns="" xmlns:a16="http://schemas.microsoft.com/office/drawing/2014/main" id="{B63D7165-747D-6AE5-0D3A-B29609E43398}"/>
                  </a:ext>
                </a:extLst>
              </p:cNvPr>
              <p:cNvSpPr/>
              <p:nvPr/>
            </p:nvSpPr>
            <p:spPr>
              <a:xfrm>
                <a:off x="504123" y="333892"/>
                <a:ext cx="685800" cy="6596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Picture 20" descr="Logo&#10;&#10;Description automatically generated">
                <a:extLst>
                  <a:ext uri="{FF2B5EF4-FFF2-40B4-BE49-F238E27FC236}">
                    <a16:creationId xmlns="" xmlns:a16="http://schemas.microsoft.com/office/drawing/2014/main" id="{464C6B4A-4DBC-92A0-49AF-A24BAE27A4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89" t="8771" r="26000" b="14679"/>
              <a:stretch/>
            </p:blipFill>
            <p:spPr>
              <a:xfrm>
                <a:off x="492857" y="307120"/>
                <a:ext cx="758778" cy="712340"/>
              </a:xfrm>
              <a:prstGeom prst="rect">
                <a:avLst/>
              </a:prstGeom>
            </p:spPr>
          </p:pic>
        </p:grpSp>
        <p:pic>
          <p:nvPicPr>
            <p:cNvPr id="17" name="Picture 16" descr="A picture containing handwear&#10;&#10;Description automatically generated">
              <a:extLst>
                <a:ext uri="{FF2B5EF4-FFF2-40B4-BE49-F238E27FC236}">
                  <a16:creationId xmlns="" xmlns:a16="http://schemas.microsoft.com/office/drawing/2014/main" id="{7C1437E1-7205-62BE-22E1-981A831C6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18" b="89942" l="7111" r="93889">
                          <a14:foregroundMark x1="42222" y1="5222" x2="42222" y2="5222"/>
                          <a14:foregroundMark x1="42667" y1="1934" x2="42667" y2="1934"/>
                          <a14:foregroundMark x1="7333" y1="34687" x2="7333" y2="34687"/>
                          <a14:foregroundMark x1="93889" y1="38878" x2="93889" y2="38878"/>
                          <a14:foregroundMark x1="42889" y1="1418" x2="42889" y2="14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77"/>
            <a:stretch/>
          </p:blipFill>
          <p:spPr>
            <a:xfrm>
              <a:off x="600775" y="770499"/>
              <a:ext cx="292432" cy="449142"/>
            </a:xfrm>
            <a:prstGeom prst="rect">
              <a:avLst/>
            </a:prstGeom>
          </p:spPr>
        </p:pic>
      </p:grpSp>
      <p:pic>
        <p:nvPicPr>
          <p:cNvPr id="5" name="Picture 4" descr="A group of people playing instruments&#10;&#10;Description automatically generated with low confidence">
            <a:extLst>
              <a:ext uri="{FF2B5EF4-FFF2-40B4-BE49-F238E27FC236}">
                <a16:creationId xmlns="" xmlns:a16="http://schemas.microsoft.com/office/drawing/2014/main" id="{F03C1DA3-C27D-576D-1D2D-4972FF2470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557898"/>
            <a:ext cx="5029200" cy="3746620"/>
          </a:xfrm>
          <a:prstGeom prst="rect">
            <a:avLst/>
          </a:prstGeom>
        </p:spPr>
      </p:pic>
      <p:pic>
        <p:nvPicPr>
          <p:cNvPr id="14" name="Picture 13" descr="A picture containing outdoor, person, snow, snowboarding&#10;&#10;Description automatically generated">
            <a:extLst>
              <a:ext uri="{FF2B5EF4-FFF2-40B4-BE49-F238E27FC236}">
                <a16:creationId xmlns="" xmlns:a16="http://schemas.microsoft.com/office/drawing/2014/main" id="{2DF4F9AF-DB0C-DA1F-174C-49273ECBAC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" t="8528" b="6953"/>
          <a:stretch/>
        </p:blipFill>
        <p:spPr>
          <a:xfrm>
            <a:off x="1600200" y="2442735"/>
            <a:ext cx="3750706" cy="3942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924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BEEA883-114C-D4AB-D720-04CD8EFFAB0E}"/>
              </a:ext>
            </a:extLst>
          </p:cNvPr>
          <p:cNvGrpSpPr/>
          <p:nvPr/>
        </p:nvGrpSpPr>
        <p:grpSpPr>
          <a:xfrm>
            <a:off x="-76200" y="144113"/>
            <a:ext cx="10621297" cy="541687"/>
            <a:chOff x="74035" y="2231322"/>
            <a:chExt cx="10555487" cy="756154"/>
          </a:xfrm>
        </p:grpSpPr>
        <p:grpSp>
          <p:nvGrpSpPr>
            <p:cNvPr id="5" name="Group 70">
              <a:extLst>
                <a:ext uri="{FF2B5EF4-FFF2-40B4-BE49-F238E27FC236}">
                  <a16:creationId xmlns="" xmlns:a16="http://schemas.microsoft.com/office/drawing/2014/main" id="{A80A3FD6-0FD9-A4E6-D447-3F4ECF06CC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5347363" cy="708275"/>
              <a:chOff x="587624" y="3377549"/>
              <a:chExt cx="2753642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="" xmlns:a16="http://schemas.microsoft.com/office/drawing/2014/main" id="{3AD2E837-8747-E47A-781A-9551E7F47A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753642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="" xmlns:a16="http://schemas.microsoft.com/office/drawing/2014/main" id="{39FDB2DF-5D19-7EA0-89F3-FB153F8DC9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546FF74C-5D9E-1C5B-7B66-A88096D922A9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="" xmlns:a16="http://schemas.microsoft.com/office/drawing/2014/main" id="{63A3F56D-B9AC-B33C-5D4C-AE81F7663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Sự rơi trong không khí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026060">
            <a:extLst>
              <a:ext uri="{FF2B5EF4-FFF2-40B4-BE49-F238E27FC236}">
                <a16:creationId xmlns="" xmlns:a16="http://schemas.microsoft.com/office/drawing/2014/main" id="{04358077-11B4-E5BC-A82E-133EB6E11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0549" y="920562"/>
            <a:ext cx="10772747" cy="4955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defTabSz="1095375">
              <a:buClr>
                <a:schemeClr val="tx2"/>
              </a:buClr>
              <a:buSzPct val="95000"/>
            </a:pPr>
            <a:r>
              <a:rPr lang="en-US" sz="2500" i="1">
                <a:latin typeface="Arial" panose="020B0604020202020204" pitchFamily="34" charset="0"/>
                <a:cs typeface="Arial" panose="020B0604020202020204" pitchFamily="34" charset="0"/>
              </a:rPr>
              <a:t>Sự rơi của các vật trong không khí là chuyển động thường gặp. </a:t>
            </a:r>
            <a:endParaRPr lang="en-US" sz="25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 descr="empty-blue-rectangle">
            <a:extLst>
              <a:ext uri="{FF2B5EF4-FFF2-40B4-BE49-F238E27FC236}">
                <a16:creationId xmlns="" xmlns:a16="http://schemas.microsoft.com/office/drawing/2014/main" id="{29A3CECD-5707-5867-015A-7CB04B429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1897" y="5274171"/>
            <a:ext cx="11811399" cy="119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26060">
            <a:extLst>
              <a:ext uri="{FF2B5EF4-FFF2-40B4-BE49-F238E27FC236}">
                <a16:creationId xmlns="" xmlns:a16="http://schemas.microsoft.com/office/drawing/2014/main" id="{9AA28698-A7DF-3DDE-DA08-58A259D0C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691" y="5448040"/>
            <a:ext cx="10192092" cy="8802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algn="ctr" defTabSz="1095375">
              <a:buClr>
                <a:schemeClr val="tx2"/>
              </a:buClr>
              <a:buSzPct val="95000"/>
            </a:pPr>
            <a:r>
              <a:rPr lang="en-US" sz="25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có đồng ý với dự đoán đó không? Em có dự đoán nào về nguyên nhân làm cho các vật rơi nhanh thật khác nhau không?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0E051C6-FA5D-112E-F419-33BC0E26BC5C}"/>
              </a:ext>
            </a:extLst>
          </p:cNvPr>
          <p:cNvSpPr txBox="1"/>
          <p:nvPr/>
        </p:nvSpPr>
        <p:spPr>
          <a:xfrm>
            <a:off x="3406750" y="2057186"/>
            <a:ext cx="3311253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95375">
              <a:buClr>
                <a:schemeClr val="tx2"/>
              </a:buClr>
              <a:buSzPct val="95000"/>
            </a:pPr>
            <a:r>
              <a:rPr lang="en-US" sz="2500" i="1">
                <a:latin typeface="Arial" panose="020B0604020202020204" pitchFamily="34" charset="0"/>
                <a:cs typeface="Arial" panose="020B0604020202020204" pitchFamily="34" charset="0"/>
              </a:rPr>
              <a:t>Ví dụ: Ai cũng thấy quả táo rơi nhanh hơn chiếc lông chim. </a:t>
            </a:r>
          </a:p>
        </p:txBody>
      </p:sp>
      <p:pic>
        <p:nvPicPr>
          <p:cNvPr id="15" name="Picture 14" descr="A feather on a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CE027A67-69E8-9A3F-D4AA-BC22C24EFC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596" y="1583829"/>
            <a:ext cx="3060403" cy="2411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A pair of apples&#10;&#10;Description automatically generated with low confidence">
            <a:extLst>
              <a:ext uri="{FF2B5EF4-FFF2-40B4-BE49-F238E27FC236}">
                <a16:creationId xmlns="" xmlns:a16="http://schemas.microsoft.com/office/drawing/2014/main" id="{31EFB8C1-FF96-6867-D451-0191BB75E1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29" t="31253" r="7587" b="9120"/>
          <a:stretch/>
        </p:blipFill>
        <p:spPr>
          <a:xfrm>
            <a:off x="926805" y="1725857"/>
            <a:ext cx="2362200" cy="20554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A9768E2-EA85-A967-82C4-8407C040A5BF}"/>
              </a:ext>
            </a:extLst>
          </p:cNvPr>
          <p:cNvSpPr txBox="1"/>
          <p:nvPr/>
        </p:nvSpPr>
        <p:spPr>
          <a:xfrm>
            <a:off x="267688" y="4177566"/>
            <a:ext cx="1134690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i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en-US" sz="2500" i="1">
                <a:latin typeface="Arial" panose="020B0604020202020204" pitchFamily="34" charset="0"/>
                <a:cs typeface="Arial" panose="020B0604020202020204" pitchFamily="34" charset="0"/>
              </a:rPr>
              <a:t>Nhiều người dự đoán rằng, </a:t>
            </a:r>
            <a:r>
              <a:rPr lang="en-US" sz="2500" b="1" i="1">
                <a:latin typeface="Arial" panose="020B0604020202020204" pitchFamily="34" charset="0"/>
                <a:cs typeface="Arial" panose="020B0604020202020204" pitchFamily="34" charset="0"/>
              </a:rPr>
              <a:t>rơi nhanh hay chậm là do vật nặng hay nhẹ. </a:t>
            </a:r>
            <a:endParaRPr lang="en-US" sz="2500"/>
          </a:p>
        </p:txBody>
      </p:sp>
    </p:spTree>
    <p:extLst>
      <p:ext uri="{BB962C8B-B14F-4D97-AF65-F5344CB8AC3E}">
        <p14:creationId xmlns:p14="http://schemas.microsoft.com/office/powerpoint/2010/main" val="55854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=""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=""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=""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Hoạt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652232" y="810433"/>
            <a:ext cx="11275469" cy="1294598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=""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188" y="838924"/>
            <a:ext cx="11417811" cy="12464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Các thí nghiệm [TN] sau sẽ giúp chúng ta kiểm tra dự đoán của mình về sự rơi trong không khí. </a:t>
            </a:r>
          </a:p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TN 1: T</a:t>
            </a:r>
            <a:r>
              <a:rPr lang="en-US" sz="250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 đồng thời một viên bi và một tờ giấy từ cùng một độ cao. </a:t>
            </a:r>
            <a:endParaRPr lang="en-US" sz="2500">
              <a:solidFill>
                <a:srgbClr val="7030A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B63D7165-747D-6AE5-0D3A-B29609E43398}"/>
              </a:ext>
            </a:extLst>
          </p:cNvPr>
          <p:cNvSpPr/>
          <p:nvPr/>
        </p:nvSpPr>
        <p:spPr>
          <a:xfrm>
            <a:off x="501379" y="507464"/>
            <a:ext cx="518742" cy="492626"/>
          </a:xfrm>
          <a:prstGeom prst="ellipse">
            <a:avLst/>
          </a:prstGeom>
          <a:solidFill>
            <a:schemeClr val="bg1"/>
          </a:solidFill>
          <a:ln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CB35CCD-0C09-F172-E1DF-B1890B877F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27" b="89879" l="9494" r="98101">
                        <a14:foregroundMark x1="42405" y1="8097" x2="42405" y2="8097"/>
                        <a14:foregroundMark x1="54747" y1="5061" x2="54747" y2="5061"/>
                        <a14:foregroundMark x1="53481" y1="2227" x2="53481" y2="2227"/>
                        <a14:foregroundMark x1="92089" y1="39271" x2="92089" y2="39271"/>
                        <a14:foregroundMark x1="98101" y1="36437" x2="98101" y2="36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6970" b="22269"/>
          <a:stretch/>
        </p:blipFill>
        <p:spPr>
          <a:xfrm flipH="1">
            <a:off x="501379" y="541049"/>
            <a:ext cx="480281" cy="44262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5C351F70-B528-A65D-D461-37FD1FC6B494}"/>
              </a:ext>
            </a:extLst>
          </p:cNvPr>
          <p:cNvSpPr txBox="1"/>
          <p:nvPr/>
        </p:nvSpPr>
        <p:spPr>
          <a:xfrm>
            <a:off x="381000" y="6362941"/>
            <a:ext cx="1071282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Tại sao viên bi rơi nhanh hơn tờ giấy?</a:t>
            </a:r>
            <a:endParaRPr lang="en-US" sz="2500" b="1">
              <a:solidFill>
                <a:srgbClr val="C00000"/>
              </a:solidFill>
            </a:endParaRPr>
          </a:p>
        </p:txBody>
      </p:sp>
      <p:pic>
        <p:nvPicPr>
          <p:cNvPr id="13" name="y2mate.com - Physics Demo Paper versus Ball Free Fall_1080p">
            <a:hlinkClick r:id="" action="ppaction://media"/>
            <a:extLst>
              <a:ext uri="{FF2B5EF4-FFF2-40B4-BE49-F238E27FC236}">
                <a16:creationId xmlns="" xmlns:a16="http://schemas.microsoft.com/office/drawing/2014/main" id="{3155FD24-5172-CFCB-DF3E-08B070D5D8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56011" y="2296442"/>
            <a:ext cx="7162800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8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=""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=""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=""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Hoạt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652232" y="810433"/>
            <a:ext cx="11275469" cy="1294598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=""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188" y="838924"/>
            <a:ext cx="11417811" cy="12464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Các thí nghiệm [TN] sau sẽ giúp chúng ta kiểm tra dự đoán của mình về sự rơi trong không khí. </a:t>
            </a:r>
          </a:p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TN 2: Thả hai tờ giấy giống nhau: một tờ được vo tròn, một tờ để nguyên</a:t>
            </a:r>
            <a:endParaRPr lang="en-US" sz="250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B63D7165-747D-6AE5-0D3A-B29609E43398}"/>
              </a:ext>
            </a:extLst>
          </p:cNvPr>
          <p:cNvSpPr/>
          <p:nvPr/>
        </p:nvSpPr>
        <p:spPr>
          <a:xfrm>
            <a:off x="501379" y="507464"/>
            <a:ext cx="518742" cy="492626"/>
          </a:xfrm>
          <a:prstGeom prst="ellipse">
            <a:avLst/>
          </a:prstGeom>
          <a:solidFill>
            <a:schemeClr val="bg1"/>
          </a:solidFill>
          <a:ln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CB35CCD-0C09-F172-E1DF-B1890B877F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27" b="89879" l="9494" r="98101">
                        <a14:foregroundMark x1="42405" y1="8097" x2="42405" y2="8097"/>
                        <a14:foregroundMark x1="54747" y1="5061" x2="54747" y2="5061"/>
                        <a14:foregroundMark x1="53481" y1="2227" x2="53481" y2="2227"/>
                        <a14:foregroundMark x1="92089" y1="39271" x2="92089" y2="39271"/>
                        <a14:foregroundMark x1="98101" y1="36437" x2="98101" y2="36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6970" b="22269"/>
          <a:stretch/>
        </p:blipFill>
        <p:spPr>
          <a:xfrm flipH="1">
            <a:off x="501379" y="541049"/>
            <a:ext cx="480281" cy="442625"/>
          </a:xfrm>
          <a:prstGeom prst="rect">
            <a:avLst/>
          </a:prstGeom>
        </p:spPr>
      </p:pic>
      <p:pic>
        <p:nvPicPr>
          <p:cNvPr id="41" name="tha roi giay">
            <a:hlinkClick r:id="" action="ppaction://media"/>
            <a:extLst>
              <a:ext uri="{FF2B5EF4-FFF2-40B4-BE49-F238E27FC236}">
                <a16:creationId xmlns="" xmlns:a16="http://schemas.microsoft.com/office/drawing/2014/main" id="{FAD5D61C-E366-A40C-9A75-CF04499C81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24400" y="2362982"/>
            <a:ext cx="6477000" cy="3643313"/>
          </a:xfrm>
          <a:prstGeom prst="rect">
            <a:avLst/>
          </a:prstGeom>
        </p:spPr>
      </p:pic>
      <p:pic>
        <p:nvPicPr>
          <p:cNvPr id="44" name="Picture 43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833AF4A7-6AE7-ADAD-A8F2-BBB180CBA90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66"/>
          <a:stretch/>
        </p:blipFill>
        <p:spPr>
          <a:xfrm>
            <a:off x="522400" y="2692962"/>
            <a:ext cx="3980848" cy="2666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5C351F70-B528-A65D-D461-37FD1FC6B494}"/>
              </a:ext>
            </a:extLst>
          </p:cNvPr>
          <p:cNvSpPr txBox="1"/>
          <p:nvPr/>
        </p:nvSpPr>
        <p:spPr>
          <a:xfrm>
            <a:off x="739589" y="6006295"/>
            <a:ext cx="1071282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Hai tờ giấy giống nhau, nặng như nhau, tại sao tờ giấy vo</a:t>
            </a:r>
            <a:endParaRPr lang="en-US" sz="2500" b="1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25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tròn lại rơi nhanh hơn?</a:t>
            </a:r>
            <a:endParaRPr lang="en-US" sz="25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31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1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  <p:bldLst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=""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=""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=""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Hoạt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652232" y="810433"/>
            <a:ext cx="11275469" cy="1294598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=""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189" y="838924"/>
            <a:ext cx="11169278" cy="12464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Các thí nghiệm [TN] sau sẽ giúp chúng ta kiểm tra dự đoán của mình về sự rơi trong không khí. </a:t>
            </a:r>
          </a:p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7030A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TN 3: Thả rơi hai quả bóng có cùng kích thước, nhưng khối lượng khác nhau</a:t>
            </a:r>
            <a:endParaRPr lang="en-US" sz="2500">
              <a:solidFill>
                <a:srgbClr val="7030A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B63D7165-747D-6AE5-0D3A-B29609E43398}"/>
              </a:ext>
            </a:extLst>
          </p:cNvPr>
          <p:cNvSpPr/>
          <p:nvPr/>
        </p:nvSpPr>
        <p:spPr>
          <a:xfrm>
            <a:off x="501379" y="507464"/>
            <a:ext cx="518742" cy="492626"/>
          </a:xfrm>
          <a:prstGeom prst="ellipse">
            <a:avLst/>
          </a:prstGeom>
          <a:solidFill>
            <a:schemeClr val="bg1"/>
          </a:solidFill>
          <a:ln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CB35CCD-0C09-F172-E1DF-B1890B877F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7" b="89879" l="9494" r="98101">
                        <a14:foregroundMark x1="42405" y1="8097" x2="42405" y2="8097"/>
                        <a14:foregroundMark x1="54747" y1="5061" x2="54747" y2="5061"/>
                        <a14:foregroundMark x1="53481" y1="2227" x2="53481" y2="2227"/>
                        <a14:foregroundMark x1="92089" y1="39271" x2="92089" y2="39271"/>
                        <a14:foregroundMark x1="98101" y1="36437" x2="98101" y2="36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6970" b="22269"/>
          <a:stretch/>
        </p:blipFill>
        <p:spPr>
          <a:xfrm flipH="1">
            <a:off x="501379" y="541049"/>
            <a:ext cx="480281" cy="442625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C8463CA4-1B65-F82C-88FF-7253925A22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627" y="2371787"/>
            <a:ext cx="6107439" cy="34405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3929ACD-503A-7425-22B1-D55F5F7EFD44}"/>
              </a:ext>
            </a:extLst>
          </p:cNvPr>
          <p:cNvSpPr txBox="1"/>
          <p:nvPr/>
        </p:nvSpPr>
        <p:spPr>
          <a:xfrm>
            <a:off x="2935856" y="5996226"/>
            <a:ext cx="689394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</a:pPr>
            <a:r>
              <a:rPr lang="en-US" sz="25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Trọng</a:t>
            </a:r>
            <a:r>
              <a:rPr lang="en-US" sz="25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lượng</a:t>
            </a:r>
            <a:r>
              <a:rPr lang="en-US" sz="25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hai</a:t>
            </a:r>
            <a:r>
              <a:rPr lang="en-US" sz="25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quả</a:t>
            </a:r>
            <a:r>
              <a:rPr lang="en-US" sz="25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bóng</a:t>
            </a:r>
            <a:r>
              <a:rPr lang="en-US" sz="25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khác</a:t>
            </a:r>
            <a:r>
              <a:rPr lang="en-US" sz="25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nhau</a:t>
            </a:r>
            <a:r>
              <a:rPr lang="en-US" sz="25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25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sao</a:t>
            </a:r>
            <a:r>
              <a:rPr lang="en-US" sz="25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hai</a:t>
            </a:r>
            <a:r>
              <a:rPr lang="en-US" sz="25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quả</a:t>
            </a:r>
            <a:r>
              <a:rPr lang="en-US" sz="25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bóng</a:t>
            </a:r>
            <a:r>
              <a:rPr lang="en-US" sz="25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rơi</a:t>
            </a:r>
            <a:r>
              <a:rPr lang="en-US" sz="25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nhanh</a:t>
            </a:r>
            <a:r>
              <a:rPr lang="en-US" sz="25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như</a:t>
            </a:r>
            <a:r>
              <a:rPr lang="en-US" sz="25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nhau</a:t>
            </a:r>
            <a:r>
              <a:rPr lang="en-US" sz="25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?</a:t>
            </a:r>
            <a:endParaRPr lang="en-US" sz="25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72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BEEA883-114C-D4AB-D720-04CD8EFFAB0E}"/>
              </a:ext>
            </a:extLst>
          </p:cNvPr>
          <p:cNvGrpSpPr/>
          <p:nvPr/>
        </p:nvGrpSpPr>
        <p:grpSpPr>
          <a:xfrm>
            <a:off x="-76200" y="144113"/>
            <a:ext cx="10621297" cy="541687"/>
            <a:chOff x="74035" y="2231322"/>
            <a:chExt cx="10555487" cy="756154"/>
          </a:xfrm>
        </p:grpSpPr>
        <p:grpSp>
          <p:nvGrpSpPr>
            <p:cNvPr id="5" name="Group 70">
              <a:extLst>
                <a:ext uri="{FF2B5EF4-FFF2-40B4-BE49-F238E27FC236}">
                  <a16:creationId xmlns="" xmlns:a16="http://schemas.microsoft.com/office/drawing/2014/main" id="{A80A3FD6-0FD9-A4E6-D447-3F4ECF06CC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5347363" cy="708275"/>
              <a:chOff x="587624" y="3377549"/>
              <a:chExt cx="2753642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="" xmlns:a16="http://schemas.microsoft.com/office/drawing/2014/main" id="{3AD2E837-8747-E47A-781A-9551E7F47A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753642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="" xmlns:a16="http://schemas.microsoft.com/office/drawing/2014/main" id="{39FDB2DF-5D19-7EA0-89F3-FB153F8DC9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546FF74C-5D9E-1C5B-7B66-A88096D922A9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="" xmlns:a16="http://schemas.microsoft.com/office/drawing/2014/main" id="{63A3F56D-B9AC-B33C-5D4C-AE81F7663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Sự rơi trong không khí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4" descr="empty-blue-rectangle">
            <a:extLst>
              <a:ext uri="{FF2B5EF4-FFF2-40B4-BE49-F238E27FC236}">
                <a16:creationId xmlns="" xmlns:a16="http://schemas.microsoft.com/office/drawing/2014/main" id="{E74FB585-C428-2E06-0A42-BB0639888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1897" y="903891"/>
            <a:ext cx="11400503" cy="1649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026060">
            <a:extLst>
              <a:ext uri="{FF2B5EF4-FFF2-40B4-BE49-F238E27FC236}">
                <a16:creationId xmlns="" xmlns:a16="http://schemas.microsoft.com/office/drawing/2014/main" id="{04358077-11B4-E5BC-A82E-133EB6E11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286" y="910308"/>
            <a:ext cx="10192092" cy="8802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Các TN trên cho thấy sự rơi nhanh hay chậm của vật </a:t>
            </a:r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phụ thuộc vào độ lớn của lực cản không khí 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tác dụng lên vật.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08DD4E7-3C6F-6276-45F3-82A9C50B05B7}"/>
              </a:ext>
            </a:extLst>
          </p:cNvPr>
          <p:cNvSpPr txBox="1"/>
          <p:nvPr/>
        </p:nvSpPr>
        <p:spPr>
          <a:xfrm>
            <a:off x="983710" y="2624517"/>
            <a:ext cx="1100958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Nếu loại bỏ được sức cản của không khí, các vật sẽ rơi như thế nào?</a:t>
            </a:r>
          </a:p>
        </p:txBody>
      </p:sp>
      <p:pic>
        <p:nvPicPr>
          <p:cNvPr id="18" name="Picture 17" descr="empty-red-rectangle">
            <a:extLst>
              <a:ext uri="{FF2B5EF4-FFF2-40B4-BE49-F238E27FC236}">
                <a16:creationId xmlns="" xmlns:a16="http://schemas.microsoft.com/office/drawing/2014/main" id="{4AF9C460-46D8-D1BD-6A4F-89A0D84F8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6190137"/>
            <a:ext cx="8991600" cy="54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8F08838-6A6E-5622-0D54-ADC6A93862E5}"/>
              </a:ext>
            </a:extLst>
          </p:cNvPr>
          <p:cNvSpPr txBox="1"/>
          <p:nvPr/>
        </p:nvSpPr>
        <p:spPr>
          <a:xfrm>
            <a:off x="2209800" y="6177732"/>
            <a:ext cx="802934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>
                <a:latin typeface="Arial" panose="020B0604020202020204" pitchFamily="34" charset="0"/>
                <a:cs typeface="Arial" panose="020B0604020202020204" pitchFamily="34" charset="0"/>
              </a:rPr>
              <a:t>Trong chân không mọi vật rơi nhanh như nhau.</a:t>
            </a:r>
          </a:p>
        </p:txBody>
      </p:sp>
      <p:pic>
        <p:nvPicPr>
          <p:cNvPr id="21" name="Picture 20" descr="Diagram&#10;&#10;Description automatically generated">
            <a:extLst>
              <a:ext uri="{FF2B5EF4-FFF2-40B4-BE49-F238E27FC236}">
                <a16:creationId xmlns="" xmlns:a16="http://schemas.microsoft.com/office/drawing/2014/main" id="{D7101DF0-23C6-EDC1-786E-7E2661AEA5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569" y="3199348"/>
            <a:ext cx="2064058" cy="2841116"/>
          </a:xfrm>
          <a:prstGeom prst="rect">
            <a:avLst/>
          </a:prstGeom>
        </p:spPr>
      </p:pic>
      <p:pic>
        <p:nvPicPr>
          <p:cNvPr id="16" name="Content Placeholder 4" descr="A picture containing sky, different, several&#10;&#10;Description automatically generated">
            <a:extLst>
              <a:ext uri="{FF2B5EF4-FFF2-40B4-BE49-F238E27FC236}">
                <a16:creationId xmlns="" xmlns:a16="http://schemas.microsoft.com/office/drawing/2014/main" id="{0943950B-4981-1B31-1C1B-48BED9158D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356" y="2677319"/>
            <a:ext cx="2981325" cy="2847975"/>
          </a:xfrm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9CBEFE7C-24FC-6542-2225-78D77535D4B6}"/>
              </a:ext>
            </a:extLst>
          </p:cNvPr>
          <p:cNvSpPr/>
          <p:nvPr/>
        </p:nvSpPr>
        <p:spPr>
          <a:xfrm>
            <a:off x="8310218" y="3513359"/>
            <a:ext cx="289560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200">
                <a:latin typeface="Arial" panose="020B0604020202020204" pitchFamily="34" charset="0"/>
                <a:cs typeface="Arial" panose="020B0604020202020204" pitchFamily="34" charset="0"/>
              </a:rPr>
              <a:t>Ống 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Newton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kín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endParaRPr lang="en-US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8494D5F8-89D1-19E9-CA0B-A716A15A790B}"/>
              </a:ext>
            </a:extLst>
          </p:cNvPr>
          <p:cNvGrpSpPr>
            <a:grpSpLocks/>
          </p:cNvGrpSpPr>
          <p:nvPr/>
        </p:nvGrpSpPr>
        <p:grpSpPr bwMode="auto">
          <a:xfrm>
            <a:off x="851286" y="3440501"/>
            <a:ext cx="2838864" cy="2312445"/>
            <a:chOff x="1559" y="1021"/>
            <a:chExt cx="3258" cy="2384"/>
          </a:xfrm>
        </p:grpSpPr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11B3BED6-DE22-1421-8774-67BB479A3B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6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3" y="1021"/>
              <a:ext cx="1860" cy="1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 Box 6">
              <a:extLst>
                <a:ext uri="{FF2B5EF4-FFF2-40B4-BE49-F238E27FC236}">
                  <a16:creationId xmlns="" xmlns:a16="http://schemas.microsoft.com/office/drawing/2014/main" id="{E511896E-4461-F322-6032-8DE6CC893C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59" y="3024"/>
              <a:ext cx="3258" cy="3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anose="020B7200000000000000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anose="020B7200000000000000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anose="020B7200000000000000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anose="020B7200000000000000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anose="020B7200000000000000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anose="020B7200000000000000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anose="020B7200000000000000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anose="020B7200000000000000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anose="020B7200000000000000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.VnArial Narrow" panose="020B7200000000000000" pitchFamily="34" charset="0"/>
                </a:rPr>
                <a:t>Isaac Newton (1642 – 1727)</a:t>
              </a:r>
            </a:p>
          </p:txBody>
        </p:sp>
      </p:grpSp>
      <p:sp>
        <p:nvSpPr>
          <p:cNvPr id="22" name="Rectangle 1026060">
            <a:extLst>
              <a:ext uri="{FF2B5EF4-FFF2-40B4-BE49-F238E27FC236}">
                <a16:creationId xmlns="" xmlns:a16="http://schemas.microsoft.com/office/drawing/2014/main" id="{FAF212A3-BC2E-29EE-4472-A6D02904C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286" y="1656229"/>
            <a:ext cx="10258682" cy="8802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Lực cản càng nhỏ so với trọng lực tác dụng lên vật thì vật sẽ rơi càng nhanh và ngược lại. </a:t>
            </a:r>
          </a:p>
        </p:txBody>
      </p:sp>
    </p:spTree>
    <p:extLst>
      <p:ext uri="{BB962C8B-B14F-4D97-AF65-F5344CB8AC3E}">
        <p14:creationId xmlns:p14="http://schemas.microsoft.com/office/powerpoint/2010/main" val="351369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4" grpId="0"/>
      <p:bldP spid="19" grpId="0"/>
      <p:bldP spid="17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BEEA883-114C-D4AB-D720-04CD8EFFAB0E}"/>
              </a:ext>
            </a:extLst>
          </p:cNvPr>
          <p:cNvGrpSpPr/>
          <p:nvPr/>
        </p:nvGrpSpPr>
        <p:grpSpPr>
          <a:xfrm>
            <a:off x="-76200" y="144113"/>
            <a:ext cx="10621297" cy="541687"/>
            <a:chOff x="74035" y="2231322"/>
            <a:chExt cx="10555487" cy="756154"/>
          </a:xfrm>
        </p:grpSpPr>
        <p:grpSp>
          <p:nvGrpSpPr>
            <p:cNvPr id="5" name="Group 70">
              <a:extLst>
                <a:ext uri="{FF2B5EF4-FFF2-40B4-BE49-F238E27FC236}">
                  <a16:creationId xmlns="" xmlns:a16="http://schemas.microsoft.com/office/drawing/2014/main" id="{A80A3FD6-0FD9-A4E6-D447-3F4ECF06CC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5347363" cy="708275"/>
              <a:chOff x="587624" y="3377549"/>
              <a:chExt cx="2753642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="" xmlns:a16="http://schemas.microsoft.com/office/drawing/2014/main" id="{3AD2E837-8747-E47A-781A-9551E7F47A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753642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="" xmlns:a16="http://schemas.microsoft.com/office/drawing/2014/main" id="{39FDB2DF-5D19-7EA0-89F3-FB153F8DC9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546FF74C-5D9E-1C5B-7B66-A88096D922A9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="" xmlns:a16="http://schemas.microsoft.com/office/drawing/2014/main" id="{63A3F56D-B9AC-B33C-5D4C-AE81F7663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Sự rơi tự do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4" descr="empty-blue-rectangle">
            <a:extLst>
              <a:ext uri="{FF2B5EF4-FFF2-40B4-BE49-F238E27FC236}">
                <a16:creationId xmlns="" xmlns:a16="http://schemas.microsoft.com/office/drawing/2014/main" id="{E74FB585-C428-2E06-0A42-BB0639888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0500" y="905662"/>
            <a:ext cx="6218903" cy="366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026060">
            <a:extLst>
              <a:ext uri="{FF2B5EF4-FFF2-40B4-BE49-F238E27FC236}">
                <a16:creationId xmlns="" xmlns:a16="http://schemas.microsoft.com/office/drawing/2014/main" id="{04358077-11B4-E5BC-A82E-133EB6E11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536" y="1447800"/>
            <a:ext cx="4752947" cy="28038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algn="just"/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Sự rơi tự do 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là sự rơi </a:t>
            </a:r>
            <a:r>
              <a:rPr lang="en-US" sz="2500" b="1" i="1">
                <a:latin typeface="Arial" panose="020B0604020202020204" pitchFamily="34" charset="0"/>
                <a:cs typeface="Arial" panose="020B0604020202020204" pitchFamily="34" charset="0"/>
              </a:rPr>
              <a:t>chỉ dưới tác dụng của trọng lực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. Nếu vật rơi trong không khí mà độ lớn của lực cản không khí không đáng kể so với trọng lượng của vật thì cũng coi </a:t>
            </a:r>
            <a:r>
              <a:rPr lang="en-US" sz="2500" i="1">
                <a:latin typeface="Arial" panose="020B0604020202020204" pitchFamily="34" charset="0"/>
                <a:cs typeface="Arial" panose="020B0604020202020204" pitchFamily="34" charset="0"/>
              </a:rPr>
              <a:t>là rơi tự do, </a:t>
            </a:r>
            <a:endParaRPr lang="en-US" sz="2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Content Placeholder 4" descr="A picture containing text, indoor&#10;&#10;Description automatically generated">
            <a:extLst>
              <a:ext uri="{FF2B5EF4-FFF2-40B4-BE49-F238E27FC236}">
                <a16:creationId xmlns="" xmlns:a16="http://schemas.microsoft.com/office/drawing/2014/main" id="{A4B79157-D81D-A10C-70EA-A3BEED2A27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" t="11939" r="1162"/>
          <a:stretch/>
        </p:blipFill>
        <p:spPr>
          <a:xfrm>
            <a:off x="7620000" y="723014"/>
            <a:ext cx="3826089" cy="5101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207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3190</TotalTime>
  <Words>1193</Words>
  <Application>Microsoft Office PowerPoint</Application>
  <PresentationFormat>Custom</PresentationFormat>
  <Paragraphs>134</Paragraphs>
  <Slides>16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Facet</vt:lpstr>
      <vt:lpstr>SỞ GIÁO DỤC VÀ ĐÀO TẠO BÌNH ĐỊNH TRƯỜNG THPT LÝ TỰ TRỌNG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230</cp:revision>
  <dcterms:created xsi:type="dcterms:W3CDTF">2007-10-27T08:09:53Z</dcterms:created>
  <dcterms:modified xsi:type="dcterms:W3CDTF">2025-09-06T01:42:07Z</dcterms:modified>
</cp:coreProperties>
</file>