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0" r:id="rId2"/>
    <p:sldId id="273" r:id="rId3"/>
    <p:sldId id="272" r:id="rId4"/>
    <p:sldId id="278" r:id="rId5"/>
    <p:sldId id="257" r:id="rId6"/>
    <p:sldId id="279" r:id="rId7"/>
    <p:sldId id="256" r:id="rId8"/>
    <p:sldId id="275" r:id="rId9"/>
    <p:sldId id="259" r:id="rId10"/>
    <p:sldId id="298" r:id="rId11"/>
    <p:sldId id="299" r:id="rId12"/>
    <p:sldId id="261" r:id="rId13"/>
    <p:sldId id="280" r:id="rId14"/>
    <p:sldId id="291" r:id="rId15"/>
    <p:sldId id="292" r:id="rId16"/>
    <p:sldId id="296" r:id="rId17"/>
    <p:sldId id="297" r:id="rId18"/>
    <p:sldId id="295" r:id="rId19"/>
    <p:sldId id="258" r:id="rId20"/>
    <p:sldId id="271" r:id="rId21"/>
  </p:sldIdLst>
  <p:sldSz cx="18288000" cy="10287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Georgia" pitchFamily="18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>
        <p:scale>
          <a:sx n="42" d="100"/>
          <a:sy n="42" d="100"/>
        </p:scale>
        <p:origin x="-13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slide" Target="slide18.xml"/><Relationship Id="rId3" Type="http://schemas.openxmlformats.org/officeDocument/2006/relationships/image" Target="../media/image29.jpeg"/><Relationship Id="rId7" Type="http://schemas.openxmlformats.org/officeDocument/2006/relationships/slide" Target="slide15.xml"/><Relationship Id="rId12" Type="http://schemas.openxmlformats.org/officeDocument/2006/relationships/image" Target="../media/image23.jpeg"/><Relationship Id="rId2" Type="http://schemas.openxmlformats.org/officeDocument/2006/relationships/image" Target="../media/image28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slide" Target="slide17.xml"/><Relationship Id="rId5" Type="http://schemas.openxmlformats.org/officeDocument/2006/relationships/image" Target="../media/image31.jpeg"/><Relationship Id="rId15" Type="http://schemas.openxmlformats.org/officeDocument/2006/relationships/slide" Target="slide19.xml"/><Relationship Id="rId10" Type="http://schemas.openxmlformats.org/officeDocument/2006/relationships/image" Target="../media/image25.jpeg"/><Relationship Id="rId4" Type="http://schemas.openxmlformats.org/officeDocument/2006/relationships/image" Target="../media/image30.jpeg"/><Relationship Id="rId9" Type="http://schemas.openxmlformats.org/officeDocument/2006/relationships/slide" Target="slide16.xml"/><Relationship Id="rId1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" Target="slide14.xml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4.xml"/><Relationship Id="rId7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8.svg"/><Relationship Id="rId7" Type="http://schemas.openxmlformats.org/officeDocument/2006/relationships/image" Target="../media/image23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2.svg"/><Relationship Id="rId5" Type="http://schemas.openxmlformats.org/officeDocument/2006/relationships/image" Target="../media/image25.svg"/><Relationship Id="rId10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60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4445" y="40640"/>
            <a:ext cx="18292445" cy="1024699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cam 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40640"/>
            <a:ext cx="18292445" cy="102489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240280" y="762635"/>
            <a:ext cx="133553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BÌNH ĐỊNH</a:t>
            </a:r>
          </a:p>
          <a:p>
            <a:pPr algn="ctr"/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</a:t>
            </a:r>
            <a:r>
              <a:rPr lang="en-US" sz="40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THPT LÝ TỰ 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</a:p>
        </p:txBody>
      </p:sp>
      <p:pic>
        <p:nvPicPr>
          <p:cNvPr id="8" name="Picture 7" descr="LT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135" y="2893695"/>
            <a:ext cx="8554720" cy="5586095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533400" y="5829300"/>
            <a:ext cx="838200" cy="533400"/>
          </a:xfrm>
          <a:prstGeom prst="chevron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0" y="5829300"/>
            <a:ext cx="457200" cy="457200"/>
          </a:xfrm>
          <a:prstGeom prst="chevron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676400" y="5492750"/>
            <a:ext cx="81546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PHAN THỊ NHƯ QUỲNH</a:t>
            </a:r>
          </a:p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dạy: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10A3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1005" y="9105900"/>
            <a:ext cx="6843395" cy="1066800"/>
          </a:xfrm>
          <a:prstGeom prst="roundRect">
            <a:avLst/>
          </a:prstGeom>
        </p:spPr>
        <p:style>
          <a:lnRef idx="0">
            <a:srgbClr val="FFFFFF"/>
          </a:lnRef>
          <a:fillRef idx="3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66900"/>
            <a:ext cx="11125200" cy="685799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171700" y="172065"/>
            <a:ext cx="139446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“KỸ THUẬT TRẢI BÀN”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3345106" y="29356"/>
            <a:ext cx="5330357" cy="807927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-4098676" y="9553847"/>
            <a:ext cx="9279203" cy="142981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33" name="Freeform: Shape 32"/>
          <p:cNvSpPr/>
          <p:nvPr/>
        </p:nvSpPr>
        <p:spPr>
          <a:xfrm>
            <a:off x="8839201" y="3177915"/>
            <a:ext cx="4149266" cy="746385"/>
          </a:xfrm>
          <a:custGeom>
            <a:avLst/>
            <a:gdLst>
              <a:gd name="connsiteX0" fmla="*/ 0 w 5906125"/>
              <a:gd name="connsiteY0" fmla="*/ 0 h 869430"/>
              <a:gd name="connsiteX1" fmla="*/ 149902 w 5906125"/>
              <a:gd name="connsiteY1" fmla="*/ 44971 h 869430"/>
              <a:gd name="connsiteX2" fmla="*/ 239843 w 5906125"/>
              <a:gd name="connsiteY2" fmla="*/ 74951 h 869430"/>
              <a:gd name="connsiteX3" fmla="*/ 419725 w 5906125"/>
              <a:gd name="connsiteY3" fmla="*/ 179882 h 869430"/>
              <a:gd name="connsiteX4" fmla="*/ 554636 w 5906125"/>
              <a:gd name="connsiteY4" fmla="*/ 224853 h 869430"/>
              <a:gd name="connsiteX5" fmla="*/ 689548 w 5906125"/>
              <a:gd name="connsiteY5" fmla="*/ 284813 h 869430"/>
              <a:gd name="connsiteX6" fmla="*/ 734518 w 5906125"/>
              <a:gd name="connsiteY6" fmla="*/ 299804 h 869430"/>
              <a:gd name="connsiteX7" fmla="*/ 779489 w 5906125"/>
              <a:gd name="connsiteY7" fmla="*/ 329784 h 869430"/>
              <a:gd name="connsiteX8" fmla="*/ 824459 w 5906125"/>
              <a:gd name="connsiteY8" fmla="*/ 344774 h 869430"/>
              <a:gd name="connsiteX9" fmla="*/ 884420 w 5906125"/>
              <a:gd name="connsiteY9" fmla="*/ 374754 h 869430"/>
              <a:gd name="connsiteX10" fmla="*/ 989351 w 5906125"/>
              <a:gd name="connsiteY10" fmla="*/ 434715 h 869430"/>
              <a:gd name="connsiteX11" fmla="*/ 1064302 w 5906125"/>
              <a:gd name="connsiteY11" fmla="*/ 509666 h 869430"/>
              <a:gd name="connsiteX12" fmla="*/ 1109272 w 5906125"/>
              <a:gd name="connsiteY12" fmla="*/ 539646 h 869430"/>
              <a:gd name="connsiteX13" fmla="*/ 1154243 w 5906125"/>
              <a:gd name="connsiteY13" fmla="*/ 584617 h 869430"/>
              <a:gd name="connsiteX14" fmla="*/ 1319135 w 5906125"/>
              <a:gd name="connsiteY14" fmla="*/ 614597 h 869430"/>
              <a:gd name="connsiteX15" fmla="*/ 1633928 w 5906125"/>
              <a:gd name="connsiteY15" fmla="*/ 599607 h 869430"/>
              <a:gd name="connsiteX16" fmla="*/ 1813810 w 5906125"/>
              <a:gd name="connsiteY16" fmla="*/ 509666 h 869430"/>
              <a:gd name="connsiteX17" fmla="*/ 1933731 w 5906125"/>
              <a:gd name="connsiteY17" fmla="*/ 464695 h 869430"/>
              <a:gd name="connsiteX18" fmla="*/ 2038662 w 5906125"/>
              <a:gd name="connsiteY18" fmla="*/ 404735 h 869430"/>
              <a:gd name="connsiteX19" fmla="*/ 2263515 w 5906125"/>
              <a:gd name="connsiteY19" fmla="*/ 314794 h 869430"/>
              <a:gd name="connsiteX20" fmla="*/ 2323476 w 5906125"/>
              <a:gd name="connsiteY20" fmla="*/ 284813 h 869430"/>
              <a:gd name="connsiteX21" fmla="*/ 2803161 w 5906125"/>
              <a:gd name="connsiteY21" fmla="*/ 299804 h 869430"/>
              <a:gd name="connsiteX22" fmla="*/ 2878112 w 5906125"/>
              <a:gd name="connsiteY22" fmla="*/ 344774 h 869430"/>
              <a:gd name="connsiteX23" fmla="*/ 3057994 w 5906125"/>
              <a:gd name="connsiteY23" fmla="*/ 374754 h 869430"/>
              <a:gd name="connsiteX24" fmla="*/ 3162925 w 5906125"/>
              <a:gd name="connsiteY24" fmla="*/ 419725 h 869430"/>
              <a:gd name="connsiteX25" fmla="*/ 3222885 w 5906125"/>
              <a:gd name="connsiteY25" fmla="*/ 434715 h 869430"/>
              <a:gd name="connsiteX26" fmla="*/ 3267856 w 5906125"/>
              <a:gd name="connsiteY26" fmla="*/ 449705 h 869430"/>
              <a:gd name="connsiteX27" fmla="*/ 3312826 w 5906125"/>
              <a:gd name="connsiteY27" fmla="*/ 479686 h 869430"/>
              <a:gd name="connsiteX28" fmla="*/ 3357797 w 5906125"/>
              <a:gd name="connsiteY28" fmla="*/ 494676 h 869430"/>
              <a:gd name="connsiteX29" fmla="*/ 3432748 w 5906125"/>
              <a:gd name="connsiteY29" fmla="*/ 524656 h 869430"/>
              <a:gd name="connsiteX30" fmla="*/ 3507698 w 5906125"/>
              <a:gd name="connsiteY30" fmla="*/ 569627 h 869430"/>
              <a:gd name="connsiteX31" fmla="*/ 3612630 w 5906125"/>
              <a:gd name="connsiteY31" fmla="*/ 644577 h 869430"/>
              <a:gd name="connsiteX32" fmla="*/ 3657600 w 5906125"/>
              <a:gd name="connsiteY32" fmla="*/ 659568 h 869430"/>
              <a:gd name="connsiteX33" fmla="*/ 3717561 w 5906125"/>
              <a:gd name="connsiteY33" fmla="*/ 704538 h 869430"/>
              <a:gd name="connsiteX34" fmla="*/ 3807502 w 5906125"/>
              <a:gd name="connsiteY34" fmla="*/ 734518 h 869430"/>
              <a:gd name="connsiteX35" fmla="*/ 3867462 w 5906125"/>
              <a:gd name="connsiteY35" fmla="*/ 779489 h 869430"/>
              <a:gd name="connsiteX36" fmla="*/ 3942413 w 5906125"/>
              <a:gd name="connsiteY36" fmla="*/ 794479 h 869430"/>
              <a:gd name="connsiteX37" fmla="*/ 4512039 w 5906125"/>
              <a:gd name="connsiteY37" fmla="*/ 749509 h 869430"/>
              <a:gd name="connsiteX38" fmla="*/ 4706912 w 5906125"/>
              <a:gd name="connsiteY38" fmla="*/ 674558 h 869430"/>
              <a:gd name="connsiteX39" fmla="*/ 4811843 w 5906125"/>
              <a:gd name="connsiteY39" fmla="*/ 629587 h 869430"/>
              <a:gd name="connsiteX40" fmla="*/ 4916774 w 5906125"/>
              <a:gd name="connsiteY40" fmla="*/ 614597 h 869430"/>
              <a:gd name="connsiteX41" fmla="*/ 5486400 w 5906125"/>
              <a:gd name="connsiteY41" fmla="*/ 644577 h 869430"/>
              <a:gd name="connsiteX42" fmla="*/ 5531371 w 5906125"/>
              <a:gd name="connsiteY42" fmla="*/ 674558 h 869430"/>
              <a:gd name="connsiteX43" fmla="*/ 5621312 w 5906125"/>
              <a:gd name="connsiteY43" fmla="*/ 704538 h 869430"/>
              <a:gd name="connsiteX44" fmla="*/ 5801194 w 5906125"/>
              <a:gd name="connsiteY44" fmla="*/ 794479 h 869430"/>
              <a:gd name="connsiteX45" fmla="*/ 5846164 w 5906125"/>
              <a:gd name="connsiteY45" fmla="*/ 824459 h 869430"/>
              <a:gd name="connsiteX46" fmla="*/ 5906125 w 5906125"/>
              <a:gd name="connsiteY46" fmla="*/ 869430 h 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906125" h="869430">
                <a:moveTo>
                  <a:pt x="0" y="0"/>
                </a:moveTo>
                <a:lnTo>
                  <a:pt x="149902" y="44971"/>
                </a:lnTo>
                <a:cubicBezTo>
                  <a:pt x="180065" y="54397"/>
                  <a:pt x="211577" y="60818"/>
                  <a:pt x="239843" y="74951"/>
                </a:cubicBezTo>
                <a:cubicBezTo>
                  <a:pt x="301931" y="105995"/>
                  <a:pt x="355273" y="154101"/>
                  <a:pt x="419725" y="179882"/>
                </a:cubicBezTo>
                <a:cubicBezTo>
                  <a:pt x="654291" y="273710"/>
                  <a:pt x="361010" y="160312"/>
                  <a:pt x="554636" y="224853"/>
                </a:cubicBezTo>
                <a:cubicBezTo>
                  <a:pt x="659221" y="259714"/>
                  <a:pt x="598140" y="245638"/>
                  <a:pt x="689548" y="284813"/>
                </a:cubicBezTo>
                <a:cubicBezTo>
                  <a:pt x="704071" y="291037"/>
                  <a:pt x="720385" y="292738"/>
                  <a:pt x="734518" y="299804"/>
                </a:cubicBezTo>
                <a:cubicBezTo>
                  <a:pt x="750632" y="307861"/>
                  <a:pt x="763375" y="321727"/>
                  <a:pt x="779489" y="329784"/>
                </a:cubicBezTo>
                <a:cubicBezTo>
                  <a:pt x="793622" y="336850"/>
                  <a:pt x="809936" y="338550"/>
                  <a:pt x="824459" y="344774"/>
                </a:cubicBezTo>
                <a:cubicBezTo>
                  <a:pt x="844998" y="353576"/>
                  <a:pt x="864433" y="364761"/>
                  <a:pt x="884420" y="374754"/>
                </a:cubicBezTo>
                <a:cubicBezTo>
                  <a:pt x="979680" y="470017"/>
                  <a:pt x="813215" y="311420"/>
                  <a:pt x="989351" y="434715"/>
                </a:cubicBezTo>
                <a:cubicBezTo>
                  <a:pt x="1018296" y="454977"/>
                  <a:pt x="1034904" y="490067"/>
                  <a:pt x="1064302" y="509666"/>
                </a:cubicBezTo>
                <a:cubicBezTo>
                  <a:pt x="1079292" y="519659"/>
                  <a:pt x="1095432" y="528113"/>
                  <a:pt x="1109272" y="539646"/>
                </a:cubicBezTo>
                <a:cubicBezTo>
                  <a:pt x="1125558" y="553218"/>
                  <a:pt x="1136604" y="572858"/>
                  <a:pt x="1154243" y="584617"/>
                </a:cubicBezTo>
                <a:cubicBezTo>
                  <a:pt x="1186238" y="605947"/>
                  <a:pt x="1314052" y="613962"/>
                  <a:pt x="1319135" y="614597"/>
                </a:cubicBezTo>
                <a:cubicBezTo>
                  <a:pt x="1424066" y="609600"/>
                  <a:pt x="1529570" y="611648"/>
                  <a:pt x="1633928" y="599607"/>
                </a:cubicBezTo>
                <a:cubicBezTo>
                  <a:pt x="1680809" y="594198"/>
                  <a:pt x="1783538" y="523793"/>
                  <a:pt x="1813810" y="509666"/>
                </a:cubicBezTo>
                <a:cubicBezTo>
                  <a:pt x="1852497" y="491612"/>
                  <a:pt x="1895044" y="482749"/>
                  <a:pt x="1933731" y="464695"/>
                </a:cubicBezTo>
                <a:cubicBezTo>
                  <a:pt x="1970236" y="447659"/>
                  <a:pt x="2002630" y="422751"/>
                  <a:pt x="2038662" y="404735"/>
                </a:cubicBezTo>
                <a:cubicBezTo>
                  <a:pt x="2128596" y="359768"/>
                  <a:pt x="2168810" y="354254"/>
                  <a:pt x="2263515" y="314794"/>
                </a:cubicBezTo>
                <a:cubicBezTo>
                  <a:pt x="2284142" y="306199"/>
                  <a:pt x="2303489" y="294807"/>
                  <a:pt x="2323476" y="284813"/>
                </a:cubicBezTo>
                <a:cubicBezTo>
                  <a:pt x="2483371" y="289810"/>
                  <a:pt x="2644115" y="282610"/>
                  <a:pt x="2803161" y="299804"/>
                </a:cubicBezTo>
                <a:cubicBezTo>
                  <a:pt x="2832128" y="302936"/>
                  <a:pt x="2850160" y="336553"/>
                  <a:pt x="2878112" y="344774"/>
                </a:cubicBezTo>
                <a:cubicBezTo>
                  <a:pt x="2936430" y="361926"/>
                  <a:pt x="2998033" y="364761"/>
                  <a:pt x="3057994" y="374754"/>
                </a:cubicBezTo>
                <a:cubicBezTo>
                  <a:pt x="3092971" y="389744"/>
                  <a:pt x="3127162" y="406720"/>
                  <a:pt x="3162925" y="419725"/>
                </a:cubicBezTo>
                <a:cubicBezTo>
                  <a:pt x="3182286" y="426766"/>
                  <a:pt x="3203076" y="429055"/>
                  <a:pt x="3222885" y="434715"/>
                </a:cubicBezTo>
                <a:cubicBezTo>
                  <a:pt x="3238078" y="439056"/>
                  <a:pt x="3252866" y="444708"/>
                  <a:pt x="3267856" y="449705"/>
                </a:cubicBezTo>
                <a:cubicBezTo>
                  <a:pt x="3282846" y="459699"/>
                  <a:pt x="3296712" y="471629"/>
                  <a:pt x="3312826" y="479686"/>
                </a:cubicBezTo>
                <a:cubicBezTo>
                  <a:pt x="3326959" y="486753"/>
                  <a:pt x="3343002" y="489128"/>
                  <a:pt x="3357797" y="494676"/>
                </a:cubicBezTo>
                <a:cubicBezTo>
                  <a:pt x="3382992" y="504124"/>
                  <a:pt x="3408681" y="512622"/>
                  <a:pt x="3432748" y="524656"/>
                </a:cubicBezTo>
                <a:cubicBezTo>
                  <a:pt x="3458808" y="537686"/>
                  <a:pt x="3483456" y="553465"/>
                  <a:pt x="3507698" y="569627"/>
                </a:cubicBezTo>
                <a:cubicBezTo>
                  <a:pt x="3528072" y="583210"/>
                  <a:pt x="3585811" y="631168"/>
                  <a:pt x="3612630" y="644577"/>
                </a:cubicBezTo>
                <a:cubicBezTo>
                  <a:pt x="3626763" y="651643"/>
                  <a:pt x="3642610" y="654571"/>
                  <a:pt x="3657600" y="659568"/>
                </a:cubicBezTo>
                <a:cubicBezTo>
                  <a:pt x="3677587" y="674558"/>
                  <a:pt x="3695215" y="693365"/>
                  <a:pt x="3717561" y="704538"/>
                </a:cubicBezTo>
                <a:cubicBezTo>
                  <a:pt x="3745827" y="718671"/>
                  <a:pt x="3807502" y="734518"/>
                  <a:pt x="3807502" y="734518"/>
                </a:cubicBezTo>
                <a:cubicBezTo>
                  <a:pt x="3827489" y="749508"/>
                  <a:pt x="3844632" y="769342"/>
                  <a:pt x="3867462" y="779489"/>
                </a:cubicBezTo>
                <a:cubicBezTo>
                  <a:pt x="3890744" y="789837"/>
                  <a:pt x="3916962" y="795663"/>
                  <a:pt x="3942413" y="794479"/>
                </a:cubicBezTo>
                <a:cubicBezTo>
                  <a:pt x="4132673" y="785630"/>
                  <a:pt x="4322164" y="764499"/>
                  <a:pt x="4512039" y="749509"/>
                </a:cubicBezTo>
                <a:cubicBezTo>
                  <a:pt x="4576997" y="724525"/>
                  <a:pt x="4644663" y="705683"/>
                  <a:pt x="4706912" y="674558"/>
                </a:cubicBezTo>
                <a:cubicBezTo>
                  <a:pt x="4739419" y="658304"/>
                  <a:pt x="4775079" y="636940"/>
                  <a:pt x="4811843" y="629587"/>
                </a:cubicBezTo>
                <a:cubicBezTo>
                  <a:pt x="4846489" y="622658"/>
                  <a:pt x="4881797" y="619594"/>
                  <a:pt x="4916774" y="614597"/>
                </a:cubicBezTo>
                <a:cubicBezTo>
                  <a:pt x="5106649" y="624590"/>
                  <a:pt x="5297160" y="626114"/>
                  <a:pt x="5486400" y="644577"/>
                </a:cubicBezTo>
                <a:cubicBezTo>
                  <a:pt x="5504331" y="646326"/>
                  <a:pt x="5514908" y="667241"/>
                  <a:pt x="5531371" y="674558"/>
                </a:cubicBezTo>
                <a:cubicBezTo>
                  <a:pt x="5560249" y="687393"/>
                  <a:pt x="5594214" y="688279"/>
                  <a:pt x="5621312" y="704538"/>
                </a:cubicBezTo>
                <a:cubicBezTo>
                  <a:pt x="5800911" y="812300"/>
                  <a:pt x="5575419" y="681593"/>
                  <a:pt x="5801194" y="794479"/>
                </a:cubicBezTo>
                <a:cubicBezTo>
                  <a:pt x="5817308" y="802536"/>
                  <a:pt x="5831504" y="813988"/>
                  <a:pt x="5846164" y="824459"/>
                </a:cubicBezTo>
                <a:cubicBezTo>
                  <a:pt x="5866494" y="838981"/>
                  <a:pt x="5906125" y="869430"/>
                  <a:pt x="5906125" y="86943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/>
          <p:cNvSpPr/>
          <p:nvPr/>
        </p:nvSpPr>
        <p:spPr>
          <a:xfrm rot="458954">
            <a:off x="6797857" y="3026629"/>
            <a:ext cx="1708947" cy="4676931"/>
          </a:xfrm>
          <a:custGeom>
            <a:avLst/>
            <a:gdLst>
              <a:gd name="connsiteX0" fmla="*/ 0 w 1708947"/>
              <a:gd name="connsiteY0" fmla="*/ 4676931 h 4676931"/>
              <a:gd name="connsiteX1" fmla="*/ 14990 w 1708947"/>
              <a:gd name="connsiteY1" fmla="*/ 4601980 h 4676931"/>
              <a:gd name="connsiteX2" fmla="*/ 44970 w 1708947"/>
              <a:gd name="connsiteY2" fmla="*/ 4512039 h 4676931"/>
              <a:gd name="connsiteX3" fmla="*/ 59960 w 1708947"/>
              <a:gd name="connsiteY3" fmla="*/ 4407108 h 4676931"/>
              <a:gd name="connsiteX4" fmla="*/ 89941 w 1708947"/>
              <a:gd name="connsiteY4" fmla="*/ 4302177 h 4676931"/>
              <a:gd name="connsiteX5" fmla="*/ 119921 w 1708947"/>
              <a:gd name="connsiteY5" fmla="*/ 4197245 h 4676931"/>
              <a:gd name="connsiteX6" fmla="*/ 194872 w 1708947"/>
              <a:gd name="connsiteY6" fmla="*/ 4077324 h 4676931"/>
              <a:gd name="connsiteX7" fmla="*/ 224852 w 1708947"/>
              <a:gd name="connsiteY7" fmla="*/ 4032354 h 4676931"/>
              <a:gd name="connsiteX8" fmla="*/ 269823 w 1708947"/>
              <a:gd name="connsiteY8" fmla="*/ 3987383 h 4676931"/>
              <a:gd name="connsiteX9" fmla="*/ 284813 w 1708947"/>
              <a:gd name="connsiteY9" fmla="*/ 3927422 h 4676931"/>
              <a:gd name="connsiteX10" fmla="*/ 359764 w 1708947"/>
              <a:gd name="connsiteY10" fmla="*/ 3852472 h 4676931"/>
              <a:gd name="connsiteX11" fmla="*/ 389744 w 1708947"/>
              <a:gd name="connsiteY11" fmla="*/ 3792511 h 4676931"/>
              <a:gd name="connsiteX12" fmla="*/ 434714 w 1708947"/>
              <a:gd name="connsiteY12" fmla="*/ 3747540 h 4676931"/>
              <a:gd name="connsiteX13" fmla="*/ 464695 w 1708947"/>
              <a:gd name="connsiteY13" fmla="*/ 3597639 h 4676931"/>
              <a:gd name="connsiteX14" fmla="*/ 494675 w 1708947"/>
              <a:gd name="connsiteY14" fmla="*/ 3447737 h 4676931"/>
              <a:gd name="connsiteX15" fmla="*/ 509665 w 1708947"/>
              <a:gd name="connsiteY15" fmla="*/ 2938072 h 4676931"/>
              <a:gd name="connsiteX16" fmla="*/ 539645 w 1708947"/>
              <a:gd name="connsiteY16" fmla="*/ 2848131 h 4676931"/>
              <a:gd name="connsiteX17" fmla="*/ 614596 w 1708947"/>
              <a:gd name="connsiteY17" fmla="*/ 2773180 h 4676931"/>
              <a:gd name="connsiteX18" fmla="*/ 704537 w 1708947"/>
              <a:gd name="connsiteY18" fmla="*/ 2698229 h 4676931"/>
              <a:gd name="connsiteX19" fmla="*/ 779488 w 1708947"/>
              <a:gd name="connsiteY19" fmla="*/ 2653259 h 4676931"/>
              <a:gd name="connsiteX20" fmla="*/ 824459 w 1708947"/>
              <a:gd name="connsiteY20" fmla="*/ 2638268 h 4676931"/>
              <a:gd name="connsiteX21" fmla="*/ 929390 w 1708947"/>
              <a:gd name="connsiteY21" fmla="*/ 2578308 h 4676931"/>
              <a:gd name="connsiteX22" fmla="*/ 989350 w 1708947"/>
              <a:gd name="connsiteY22" fmla="*/ 2533337 h 4676931"/>
              <a:gd name="connsiteX23" fmla="*/ 1139252 w 1708947"/>
              <a:gd name="connsiteY23" fmla="*/ 2428406 h 4676931"/>
              <a:gd name="connsiteX24" fmla="*/ 1199213 w 1708947"/>
              <a:gd name="connsiteY24" fmla="*/ 2368445 h 4676931"/>
              <a:gd name="connsiteX25" fmla="*/ 1214203 w 1708947"/>
              <a:gd name="connsiteY25" fmla="*/ 2308485 h 4676931"/>
              <a:gd name="connsiteX26" fmla="*/ 1304144 w 1708947"/>
              <a:gd name="connsiteY26" fmla="*/ 2173573 h 4676931"/>
              <a:gd name="connsiteX27" fmla="*/ 1319134 w 1708947"/>
              <a:gd name="connsiteY27" fmla="*/ 2098622 h 4676931"/>
              <a:gd name="connsiteX28" fmla="*/ 1334124 w 1708947"/>
              <a:gd name="connsiteY28" fmla="*/ 2038662 h 4676931"/>
              <a:gd name="connsiteX29" fmla="*/ 1349114 w 1708947"/>
              <a:gd name="connsiteY29" fmla="*/ 1933731 h 4676931"/>
              <a:gd name="connsiteX30" fmla="*/ 1319134 w 1708947"/>
              <a:gd name="connsiteY30" fmla="*/ 1469036 h 4676931"/>
              <a:gd name="connsiteX31" fmla="*/ 1274164 w 1708947"/>
              <a:gd name="connsiteY31" fmla="*/ 1334124 h 4676931"/>
              <a:gd name="connsiteX32" fmla="*/ 1244183 w 1708947"/>
              <a:gd name="connsiteY32" fmla="*/ 1244183 h 4676931"/>
              <a:gd name="connsiteX33" fmla="*/ 1274164 w 1708947"/>
              <a:gd name="connsiteY33" fmla="*/ 1109272 h 4676931"/>
              <a:gd name="connsiteX34" fmla="*/ 1364104 w 1708947"/>
              <a:gd name="connsiteY34" fmla="*/ 1004340 h 4676931"/>
              <a:gd name="connsiteX35" fmla="*/ 1409075 w 1708947"/>
              <a:gd name="connsiteY35" fmla="*/ 974360 h 4676931"/>
              <a:gd name="connsiteX36" fmla="*/ 1499016 w 1708947"/>
              <a:gd name="connsiteY36" fmla="*/ 884419 h 4676931"/>
              <a:gd name="connsiteX37" fmla="*/ 1558977 w 1708947"/>
              <a:gd name="connsiteY37" fmla="*/ 764498 h 4676931"/>
              <a:gd name="connsiteX38" fmla="*/ 1618937 w 1708947"/>
              <a:gd name="connsiteY38" fmla="*/ 554636 h 4676931"/>
              <a:gd name="connsiteX39" fmla="*/ 1633927 w 1708947"/>
              <a:gd name="connsiteY39" fmla="*/ 434714 h 4676931"/>
              <a:gd name="connsiteX40" fmla="*/ 1663908 w 1708947"/>
              <a:gd name="connsiteY40" fmla="*/ 314793 h 4676931"/>
              <a:gd name="connsiteX41" fmla="*/ 1678898 w 1708947"/>
              <a:gd name="connsiteY41" fmla="*/ 164891 h 4676931"/>
              <a:gd name="connsiteX42" fmla="*/ 1693888 w 1708947"/>
              <a:gd name="connsiteY42" fmla="*/ 104931 h 4676931"/>
              <a:gd name="connsiteX43" fmla="*/ 1708878 w 1708947"/>
              <a:gd name="connsiteY43" fmla="*/ 0 h 467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08947" h="4676931">
                <a:moveTo>
                  <a:pt x="0" y="4676931"/>
                </a:moveTo>
                <a:cubicBezTo>
                  <a:pt x="4997" y="4651947"/>
                  <a:pt x="8286" y="4626561"/>
                  <a:pt x="14990" y="4601980"/>
                </a:cubicBezTo>
                <a:cubicBezTo>
                  <a:pt x="23305" y="4571491"/>
                  <a:pt x="44970" y="4512039"/>
                  <a:pt x="44970" y="4512039"/>
                </a:cubicBezTo>
                <a:cubicBezTo>
                  <a:pt x="49967" y="4477062"/>
                  <a:pt x="53640" y="4441870"/>
                  <a:pt x="59960" y="4407108"/>
                </a:cubicBezTo>
                <a:cubicBezTo>
                  <a:pt x="70068" y="4351513"/>
                  <a:pt x="75118" y="4351586"/>
                  <a:pt x="89941" y="4302177"/>
                </a:cubicBezTo>
                <a:cubicBezTo>
                  <a:pt x="100394" y="4267334"/>
                  <a:pt x="109223" y="4232013"/>
                  <a:pt x="119921" y="4197245"/>
                </a:cubicBezTo>
                <a:cubicBezTo>
                  <a:pt x="152145" y="4092514"/>
                  <a:pt x="125575" y="4123521"/>
                  <a:pt x="194872" y="4077324"/>
                </a:cubicBezTo>
                <a:cubicBezTo>
                  <a:pt x="204865" y="4062334"/>
                  <a:pt x="213319" y="4046194"/>
                  <a:pt x="224852" y="4032354"/>
                </a:cubicBezTo>
                <a:cubicBezTo>
                  <a:pt x="238424" y="4016068"/>
                  <a:pt x="259305" y="4005789"/>
                  <a:pt x="269823" y="3987383"/>
                </a:cubicBezTo>
                <a:cubicBezTo>
                  <a:pt x="280044" y="3969495"/>
                  <a:pt x="276697" y="3946358"/>
                  <a:pt x="284813" y="3927422"/>
                </a:cubicBezTo>
                <a:cubicBezTo>
                  <a:pt x="304800" y="3880786"/>
                  <a:pt x="319790" y="3879121"/>
                  <a:pt x="359764" y="3852472"/>
                </a:cubicBezTo>
                <a:cubicBezTo>
                  <a:pt x="369757" y="3832485"/>
                  <a:pt x="376756" y="3810695"/>
                  <a:pt x="389744" y="3792511"/>
                </a:cubicBezTo>
                <a:cubicBezTo>
                  <a:pt x="402066" y="3775260"/>
                  <a:pt x="427104" y="3767326"/>
                  <a:pt x="434714" y="3747540"/>
                </a:cubicBezTo>
                <a:cubicBezTo>
                  <a:pt x="453006" y="3699980"/>
                  <a:pt x="454702" y="3647606"/>
                  <a:pt x="464695" y="3597639"/>
                </a:cubicBezTo>
                <a:lnTo>
                  <a:pt x="494675" y="3447737"/>
                </a:lnTo>
                <a:cubicBezTo>
                  <a:pt x="499672" y="3277849"/>
                  <a:pt x="496954" y="3107558"/>
                  <a:pt x="509665" y="2938072"/>
                </a:cubicBezTo>
                <a:cubicBezTo>
                  <a:pt x="512028" y="2906558"/>
                  <a:pt x="522679" y="2874792"/>
                  <a:pt x="539645" y="2848131"/>
                </a:cubicBezTo>
                <a:cubicBezTo>
                  <a:pt x="558614" y="2818323"/>
                  <a:pt x="598795" y="2804782"/>
                  <a:pt x="614596" y="2773180"/>
                </a:cubicBezTo>
                <a:cubicBezTo>
                  <a:pt x="653791" y="2694792"/>
                  <a:pt x="622898" y="2718639"/>
                  <a:pt x="704537" y="2698229"/>
                </a:cubicBezTo>
                <a:cubicBezTo>
                  <a:pt x="729521" y="2683239"/>
                  <a:pt x="753428" y="2666289"/>
                  <a:pt x="779488" y="2653259"/>
                </a:cubicBezTo>
                <a:cubicBezTo>
                  <a:pt x="793621" y="2646192"/>
                  <a:pt x="810326" y="2645335"/>
                  <a:pt x="824459" y="2638268"/>
                </a:cubicBezTo>
                <a:cubicBezTo>
                  <a:pt x="860491" y="2620252"/>
                  <a:pt x="895403" y="2599936"/>
                  <a:pt x="929390" y="2578308"/>
                </a:cubicBezTo>
                <a:cubicBezTo>
                  <a:pt x="950468" y="2564895"/>
                  <a:pt x="968883" y="2547664"/>
                  <a:pt x="989350" y="2533337"/>
                </a:cubicBezTo>
                <a:cubicBezTo>
                  <a:pt x="1029715" y="2505082"/>
                  <a:pt x="1099255" y="2463403"/>
                  <a:pt x="1139252" y="2428406"/>
                </a:cubicBezTo>
                <a:cubicBezTo>
                  <a:pt x="1160524" y="2409793"/>
                  <a:pt x="1179226" y="2388432"/>
                  <a:pt x="1199213" y="2368445"/>
                </a:cubicBezTo>
                <a:cubicBezTo>
                  <a:pt x="1204210" y="2348458"/>
                  <a:pt x="1206969" y="2327775"/>
                  <a:pt x="1214203" y="2308485"/>
                </a:cubicBezTo>
                <a:cubicBezTo>
                  <a:pt x="1237650" y="2245958"/>
                  <a:pt x="1260063" y="2228674"/>
                  <a:pt x="1304144" y="2173573"/>
                </a:cubicBezTo>
                <a:cubicBezTo>
                  <a:pt x="1309141" y="2148589"/>
                  <a:pt x="1313607" y="2123494"/>
                  <a:pt x="1319134" y="2098622"/>
                </a:cubicBezTo>
                <a:cubicBezTo>
                  <a:pt x="1323603" y="2078511"/>
                  <a:pt x="1330439" y="2058931"/>
                  <a:pt x="1334124" y="2038662"/>
                </a:cubicBezTo>
                <a:cubicBezTo>
                  <a:pt x="1340444" y="2003900"/>
                  <a:pt x="1344117" y="1968708"/>
                  <a:pt x="1349114" y="1933731"/>
                </a:cubicBezTo>
                <a:cubicBezTo>
                  <a:pt x="1339121" y="1778833"/>
                  <a:pt x="1332390" y="1623689"/>
                  <a:pt x="1319134" y="1469036"/>
                </a:cubicBezTo>
                <a:cubicBezTo>
                  <a:pt x="1315310" y="1424421"/>
                  <a:pt x="1288688" y="1374065"/>
                  <a:pt x="1274164" y="1334124"/>
                </a:cubicBezTo>
                <a:cubicBezTo>
                  <a:pt x="1263364" y="1304425"/>
                  <a:pt x="1254177" y="1274163"/>
                  <a:pt x="1244183" y="1244183"/>
                </a:cubicBezTo>
                <a:cubicBezTo>
                  <a:pt x="1254177" y="1199213"/>
                  <a:pt x="1257627" y="1152269"/>
                  <a:pt x="1274164" y="1109272"/>
                </a:cubicBezTo>
                <a:cubicBezTo>
                  <a:pt x="1283527" y="1084928"/>
                  <a:pt x="1342474" y="1022365"/>
                  <a:pt x="1364104" y="1004340"/>
                </a:cubicBezTo>
                <a:cubicBezTo>
                  <a:pt x="1377944" y="992806"/>
                  <a:pt x="1395610" y="986329"/>
                  <a:pt x="1409075" y="974360"/>
                </a:cubicBezTo>
                <a:cubicBezTo>
                  <a:pt x="1440764" y="946192"/>
                  <a:pt x="1499016" y="884419"/>
                  <a:pt x="1499016" y="884419"/>
                </a:cubicBezTo>
                <a:cubicBezTo>
                  <a:pt x="1535824" y="737185"/>
                  <a:pt x="1482534" y="917384"/>
                  <a:pt x="1558977" y="764498"/>
                </a:cubicBezTo>
                <a:cubicBezTo>
                  <a:pt x="1580481" y="721489"/>
                  <a:pt x="1609332" y="593057"/>
                  <a:pt x="1618937" y="554636"/>
                </a:cubicBezTo>
                <a:cubicBezTo>
                  <a:pt x="1623934" y="514662"/>
                  <a:pt x="1626503" y="474309"/>
                  <a:pt x="1633927" y="434714"/>
                </a:cubicBezTo>
                <a:cubicBezTo>
                  <a:pt x="1641520" y="394216"/>
                  <a:pt x="1657134" y="355436"/>
                  <a:pt x="1663908" y="314793"/>
                </a:cubicBezTo>
                <a:cubicBezTo>
                  <a:pt x="1672164" y="265260"/>
                  <a:pt x="1671796" y="214603"/>
                  <a:pt x="1678898" y="164891"/>
                </a:cubicBezTo>
                <a:cubicBezTo>
                  <a:pt x="1681812" y="144496"/>
                  <a:pt x="1689419" y="125042"/>
                  <a:pt x="1693888" y="104931"/>
                </a:cubicBezTo>
                <a:cubicBezTo>
                  <a:pt x="1710838" y="28656"/>
                  <a:pt x="1708878" y="52134"/>
                  <a:pt x="1708878" y="0"/>
                </a:cubicBezTo>
              </a:path>
            </a:pathLst>
          </a:cu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465069" y="7521149"/>
            <a:ext cx="164331" cy="1369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8674869" y="3101549"/>
            <a:ext cx="164331" cy="1369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12926007" y="3924300"/>
            <a:ext cx="164331" cy="1369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4" idx="21"/>
            <a:endCxn id="34" idx="23"/>
          </p:cNvCxnSpPr>
          <p:nvPr/>
        </p:nvCxnSpPr>
        <p:spPr>
          <a:xfrm flipV="1">
            <a:off x="7694655" y="5492141"/>
            <a:ext cx="227948" cy="1206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22"/>
            <a:endCxn id="33" idx="24"/>
          </p:cNvCxnSpPr>
          <p:nvPr/>
        </p:nvCxnSpPr>
        <p:spPr>
          <a:xfrm>
            <a:off x="10861179" y="3473895"/>
            <a:ext cx="200091" cy="643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9450796">
            <a:off x="7124142" y="4924109"/>
            <a:ext cx="1027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8km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642230">
            <a:off x="10199566" y="2633516"/>
            <a:ext cx="1027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7km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30649" y="7242491"/>
            <a:ext cx="797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81429" y="2514712"/>
            <a:ext cx="797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090338" y="3613056"/>
            <a:ext cx="673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522532" y="3997890"/>
            <a:ext cx="6460938" cy="3665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reeform 5"/>
          <p:cNvSpPr/>
          <p:nvPr/>
        </p:nvSpPr>
        <p:spPr>
          <a:xfrm>
            <a:off x="17221200" y="8484075"/>
            <a:ext cx="1291757" cy="1784691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4"/>
          <p:cNvSpPr/>
          <p:nvPr/>
        </p:nvSpPr>
        <p:spPr>
          <a:xfrm rot="-860641">
            <a:off x="16142552" y="7711745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6" name="TextBox 55"/>
          <p:cNvSpPr txBox="1"/>
          <p:nvPr/>
        </p:nvSpPr>
        <p:spPr>
          <a:xfrm>
            <a:off x="156043" y="1107695"/>
            <a:ext cx="17446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máy từ A đến B rồi từ B đến C (như hình vẽ). Xác định: </a:t>
            </a:r>
          </a:p>
          <a:p>
            <a:pPr marL="514350" indent="-514350">
              <a:buFont typeface="+mj-lt"/>
              <a:buAutoNum type="alphaLcParenR"/>
            </a:pP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người đó đi được?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dich chuyển là vec tơ nào? Độ lớn của độ dịch chuyển?</a:t>
            </a:r>
          </a:p>
        </p:txBody>
      </p:sp>
      <p:sp>
        <p:nvSpPr>
          <p:cNvPr id="57" name="TextBox 56"/>
          <p:cNvSpPr txBox="1"/>
          <p:nvPr/>
        </p:nvSpPr>
        <p:spPr>
          <a:xfrm rot="19848616">
            <a:off x="9643708" y="5746638"/>
            <a:ext cx="1379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10km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1524000" y="29356"/>
            <a:ext cx="11566338" cy="11403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202968" y="-38065"/>
            <a:ext cx="2132527" cy="127523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: Rounded Corners 57"/>
              <p:cNvSpPr/>
              <p:nvPr/>
            </p:nvSpPr>
            <p:spPr>
              <a:xfrm>
                <a:off x="238585" y="7833004"/>
                <a:ext cx="15992015" cy="228081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14350" indent="-514350" algn="just">
                  <a:buFont typeface="+mj-lt"/>
                  <a:buAutoNum type="alphaLcParenR"/>
                </a:pPr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 đường người đó đi được: s = AB + BC = 8 + 7 = 15 (km)</a:t>
                </a:r>
              </a:p>
              <a:p>
                <a:pPr marL="514350" indent="-514350" algn="just">
                  <a:buFont typeface="+mj-lt"/>
                  <a:buAutoNum type="alphaLcParenR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 dịch chuyển: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Độ lớn của độ dịch chuyển: 10km</a:t>
                </a:r>
              </a:p>
            </p:txBody>
          </p:sp>
        </mc:Choice>
        <mc:Fallback xmlns="">
          <p:sp>
            <p:nvSpPr>
              <p:cNvPr id="58" name="Rectangle: Rounded Corners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5" y="7833004"/>
                <a:ext cx="15992015" cy="2280811"/>
              </a:xfrm>
              <a:prstGeom prst="roundRect">
                <a:avLst/>
              </a:prstGeom>
              <a:blipFill rotWithShape="1">
                <a:blip r:embed="rId8"/>
                <a:stretch>
                  <a:fillRect l="-241" t="-820" r="-238" b="-2554"/>
                </a:stretch>
              </a:blip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44" grpId="0"/>
      <p:bldP spid="45" grpId="0"/>
      <p:bldP spid="47" grpId="0"/>
      <p:bldP spid="48" grpId="0"/>
      <p:bldP spid="49" grpId="0"/>
      <p:bldP spid="56" grpId="0"/>
      <p:bldP spid="57" grpId="0"/>
      <p:bldP spid="2" grpId="0" animBg="1"/>
      <p:bldP spid="3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42" y="1185981"/>
            <a:ext cx="9782129" cy="9067800"/>
          </a:xfrm>
          <a:custGeom>
            <a:avLst/>
            <a:gdLst/>
            <a:ahLst/>
            <a:cxnLst/>
            <a:rect l="l" t="t" r="r" b="b"/>
            <a:pathLst>
              <a:path w="6003579" h="7573322">
                <a:moveTo>
                  <a:pt x="0" y="0"/>
                </a:moveTo>
                <a:lnTo>
                  <a:pt x="6003579" y="0"/>
                </a:lnTo>
                <a:lnTo>
                  <a:pt x="6003579" y="7573322"/>
                </a:lnTo>
                <a:lnTo>
                  <a:pt x="0" y="7573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9769384" y="1338381"/>
            <a:ext cx="8257450" cy="8762999"/>
            <a:chOff x="1293319" y="-479927"/>
            <a:chExt cx="11815164" cy="11626042"/>
          </a:xfrm>
        </p:grpSpPr>
        <p:sp>
          <p:nvSpPr>
            <p:cNvPr id="29" name="Freeform 29"/>
            <p:cNvSpPr/>
            <p:nvPr/>
          </p:nvSpPr>
          <p:spPr>
            <a:xfrm>
              <a:off x="1373970" y="-61011"/>
              <a:ext cx="11734513" cy="10775622"/>
            </a:xfrm>
            <a:custGeom>
              <a:avLst/>
              <a:gdLst/>
              <a:ahLst/>
              <a:cxnLst/>
              <a:rect l="l" t="t" r="r" b="b"/>
              <a:pathLst>
                <a:path w="12590542" h="10220589">
                  <a:moveTo>
                    <a:pt x="12497832" y="10220589"/>
                  </a:moveTo>
                  <a:lnTo>
                    <a:pt x="92710" y="10220589"/>
                  </a:lnTo>
                  <a:cubicBezTo>
                    <a:pt x="41910" y="10220589"/>
                    <a:pt x="0" y="10178679"/>
                    <a:pt x="0" y="101278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496562" y="0"/>
                  </a:lnTo>
                  <a:cubicBezTo>
                    <a:pt x="12547362" y="0"/>
                    <a:pt x="12589272" y="41910"/>
                    <a:pt x="12589272" y="92710"/>
                  </a:cubicBezTo>
                  <a:lnTo>
                    <a:pt x="12589272" y="10126609"/>
                  </a:lnTo>
                  <a:cubicBezTo>
                    <a:pt x="12590542" y="10178679"/>
                    <a:pt x="12548632" y="10220589"/>
                    <a:pt x="12497832" y="10220589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293319" y="-479927"/>
              <a:ext cx="11815164" cy="11626042"/>
            </a:xfrm>
            <a:custGeom>
              <a:avLst/>
              <a:gdLst/>
              <a:ahLst/>
              <a:cxnLst/>
              <a:rect l="l" t="t" r="r" b="b"/>
              <a:pathLst>
                <a:path w="12654042" h="10284089">
                  <a:moveTo>
                    <a:pt x="12529582" y="59690"/>
                  </a:moveTo>
                  <a:cubicBezTo>
                    <a:pt x="12565142" y="59690"/>
                    <a:pt x="12594352" y="88900"/>
                    <a:pt x="12594352" y="124460"/>
                  </a:cubicBezTo>
                  <a:lnTo>
                    <a:pt x="12594352" y="10159629"/>
                  </a:lnTo>
                  <a:cubicBezTo>
                    <a:pt x="12594352" y="10195189"/>
                    <a:pt x="12565142" y="10224399"/>
                    <a:pt x="12529582" y="10224399"/>
                  </a:cubicBezTo>
                  <a:lnTo>
                    <a:pt x="124460" y="10224399"/>
                  </a:lnTo>
                  <a:cubicBezTo>
                    <a:pt x="88900" y="10224399"/>
                    <a:pt x="59690" y="10195189"/>
                    <a:pt x="59690" y="101596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529582" y="59690"/>
                  </a:lnTo>
                  <a:moveTo>
                    <a:pt x="1252958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59629"/>
                  </a:lnTo>
                  <a:cubicBezTo>
                    <a:pt x="0" y="10228209"/>
                    <a:pt x="55880" y="10284089"/>
                    <a:pt x="124460" y="10284089"/>
                  </a:cubicBezTo>
                  <a:lnTo>
                    <a:pt x="12529582" y="10284089"/>
                  </a:lnTo>
                  <a:cubicBezTo>
                    <a:pt x="12598162" y="10284089"/>
                    <a:pt x="12654042" y="10228209"/>
                    <a:pt x="12654042" y="10159629"/>
                  </a:cubicBezTo>
                  <a:lnTo>
                    <a:pt x="12654042" y="124460"/>
                  </a:lnTo>
                  <a:cubicBezTo>
                    <a:pt x="12654042" y="55880"/>
                    <a:pt x="12598162" y="0"/>
                    <a:pt x="1252958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35" name="Freeform 35"/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6"/>
          <p:cNvSpPr txBox="1"/>
          <p:nvPr/>
        </p:nvSpPr>
        <p:spPr>
          <a:xfrm>
            <a:off x="413594" y="2205409"/>
            <a:ext cx="9107298" cy="602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1000 m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AB.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48" name="Graphic 1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2228" y="1689776"/>
            <a:ext cx="7569524" cy="361097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61166" y="358699"/>
            <a:ext cx="1650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52228" y="5453146"/>
            <a:ext cx="807460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đi từ nhà đến bưu điện quãng đường và độ dịch chuyển bằng nhau d = 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AC =1000m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đi từ nhà đến bưu điện rồi quay lại tiệm tạp hóa thì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AC+CB = 1500m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dịch chuyển d = AB = 500m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đi từ nhà đến tạp hóa rồi quay về. 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S = 2.AB =1000m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dịch chuyển d = 0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d, indoor, ligh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4" y="6949004"/>
            <a:ext cx="2820687" cy="2466458"/>
          </a:xfrm>
          <a:prstGeom prst="rect">
            <a:avLst/>
          </a:prstGeom>
        </p:spPr>
      </p:pic>
      <p:pic>
        <p:nvPicPr>
          <p:cNvPr id="7" name="Picture 6" descr="A blue gift box with a red bow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6017">
            <a:off x="12691402" y="387044"/>
            <a:ext cx="4294415" cy="4294415"/>
          </a:xfrm>
          <a:prstGeom prst="rect">
            <a:avLst/>
          </a:prstGeom>
        </p:spPr>
      </p:pic>
      <p:pic>
        <p:nvPicPr>
          <p:cNvPr id="9" name="Picture 8" descr="A gift box with a red bow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4" y="696765"/>
            <a:ext cx="4446735" cy="4446735"/>
          </a:xfrm>
          <a:prstGeom prst="rect">
            <a:avLst/>
          </a:prstGeom>
        </p:spPr>
      </p:pic>
      <p:pic>
        <p:nvPicPr>
          <p:cNvPr id="11" name="Picture 10" descr="A red gift box&#10;&#10;Description automatically generated with medium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918" y="6283294"/>
            <a:ext cx="3879200" cy="3879200"/>
          </a:xfrm>
          <a:prstGeom prst="rect">
            <a:avLst/>
          </a:prstGeom>
        </p:spPr>
      </p:pic>
      <p:pic>
        <p:nvPicPr>
          <p:cNvPr id="13" name="Picture 12" descr="A picture containing red, container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625">
            <a:off x="6576331" y="804437"/>
            <a:ext cx="4916078" cy="4924230"/>
          </a:xfrm>
          <a:prstGeom prst="rect">
            <a:avLst/>
          </a:prstGeom>
        </p:spPr>
      </p:pic>
      <p:pic>
        <p:nvPicPr>
          <p:cNvPr id="17" name="Picture 16" descr="Icon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8490">
            <a:off x="6948016" y="6737227"/>
            <a:ext cx="2971334" cy="2971334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>
            <a:off x="3121092" y="2126135"/>
            <a:ext cx="11210730" cy="603348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59" y="710744"/>
            <a:ext cx="7158038" cy="46577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hape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17" y="0"/>
            <a:ext cx="18460617" cy="1028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543105" y="2130194"/>
            <a:ext cx="17914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07" y="585305"/>
            <a:ext cx="5858603" cy="4079121"/>
          </a:xfrm>
          <a:prstGeom prst="rect">
            <a:avLst/>
          </a:prstGeom>
        </p:spPr>
      </p:pic>
      <p:pic>
        <p:nvPicPr>
          <p:cNvPr id="38" name="Picture 37" descr="A cup of ice cream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13" y="552552"/>
            <a:ext cx="6529388" cy="4079121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989359" y="6114229"/>
            <a:ext cx="6896564" cy="3620219"/>
            <a:chOff x="1326239" y="3701215"/>
            <a:chExt cx="6654657" cy="2932850"/>
          </a:xfrm>
        </p:grpSpPr>
        <p:pic>
          <p:nvPicPr>
            <p:cNvPr id="41" name="Picture 40" descr="A picture containing toy&#10;&#10;Description automatically generate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239" y="3765674"/>
              <a:ext cx="4769761" cy="286839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254524" y="3701215"/>
              <a:ext cx="3726372" cy="130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thưởng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tràng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pháo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!!!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161036" y="5903335"/>
            <a:ext cx="7173546" cy="3839756"/>
            <a:chOff x="10650356" y="3284996"/>
            <a:chExt cx="7807871" cy="3460026"/>
          </a:xfrm>
        </p:grpSpPr>
        <p:pic>
          <p:nvPicPr>
            <p:cNvPr id="46" name="Picture 45" descr="A picture containing toy, doll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356" y="3796144"/>
              <a:ext cx="4625692" cy="294887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3168998" y="3284996"/>
              <a:ext cx="5289229" cy="83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endParaRPr lang="en-US" sz="2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 gift box with a red bow&#10;&#10;Description automatically generated with medium confidenc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4" y="421023"/>
            <a:ext cx="6896564" cy="4446735"/>
          </a:xfrm>
          <a:prstGeom prst="rect">
            <a:avLst/>
          </a:prstGeom>
        </p:spPr>
      </p:pic>
      <p:pic>
        <p:nvPicPr>
          <p:cNvPr id="4" name="2" descr="A red gift box&#10;&#10;Description automatically generated with medium confidence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11" y="421025"/>
            <a:ext cx="6758543" cy="4446734"/>
          </a:xfrm>
          <a:prstGeom prst="rect">
            <a:avLst/>
          </a:prstGeom>
        </p:spPr>
      </p:pic>
      <p:pic>
        <p:nvPicPr>
          <p:cNvPr id="6" name="3" descr="A blue gift box with a red bow&#10;&#10;Description automatically generated with medium confidence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44" y="5485298"/>
            <a:ext cx="6896564" cy="4294415"/>
          </a:xfrm>
          <a:prstGeom prst="rect">
            <a:avLst/>
          </a:prstGeom>
        </p:spPr>
      </p:pic>
      <p:pic>
        <p:nvPicPr>
          <p:cNvPr id="7" name="4" descr="A picture containing red, indoor, lighter&#10;&#10;Description automatically generated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60" y="5531585"/>
            <a:ext cx="6799044" cy="4334390"/>
          </a:xfrm>
          <a:prstGeom prst="rect">
            <a:avLst/>
          </a:prstGeom>
        </p:spPr>
      </p:pic>
      <p:sp>
        <p:nvSpPr>
          <p:cNvPr id="8" name="1TextBox 7"/>
          <p:cNvSpPr txBox="1"/>
          <p:nvPr/>
        </p:nvSpPr>
        <p:spPr>
          <a:xfrm>
            <a:off x="4702185" y="2472224"/>
            <a:ext cx="20574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47421" y="2472224"/>
            <a:ext cx="20574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2258" y="7428875"/>
            <a:ext cx="20574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7421" y="7433603"/>
            <a:ext cx="20574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" name="Picture 11" descr="A blue gift box with a red bow&#10;&#10;Description automatically generated with medium confidence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24" y="44803"/>
            <a:ext cx="1446233" cy="1446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hape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 descr="A blue gift box with a red bow&#10;&#10;Description automatically generated with medium confidenc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21" y="8011853"/>
            <a:ext cx="2120529" cy="212052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1350930" y="1207942"/>
            <a:ext cx="15606471" cy="2092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Xe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49127" y="4015177"/>
            <a:ext cx="6714948" cy="1293446"/>
            <a:chOff x="1863400" y="2681771"/>
            <a:chExt cx="4476632" cy="862297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062065" y="2827512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</a:rPr>
                <a:t> 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63400" y="2681771"/>
              <a:ext cx="397328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62251" y="4095636"/>
            <a:ext cx="6714950" cy="1250195"/>
            <a:chOff x="6709098" y="2710605"/>
            <a:chExt cx="4476633" cy="833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/>
                <p:cNvSpPr/>
                <p:nvPr/>
              </p:nvSpPr>
              <p:spPr>
                <a:xfrm>
                  <a:off x="6907764" y="2827512"/>
                  <a:ext cx="4277967" cy="716556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137160" tIns="68580" rIns="137160" bIns="68580" numCol="1" rtlCol="0" anchor="ctr" anchorCtr="0" compatLnSpc="1">
                  <a:noAutofit/>
                </a:bodyPr>
                <a:lstStyle/>
                <a:p>
                  <a:pPr defTabSz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4200" dirty="0">
                      <a:solidFill>
                        <a:schemeClr val="tx1"/>
                      </a:solidFill>
                      <a:latin typeface="Georgia" panose="02040502050405020303" pitchFamily="18" charset="0"/>
                    </a:rPr>
                    <a:t>        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: Rounded Corner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764" y="2827512"/>
                  <a:ext cx="4277967" cy="716556"/>
                </a:xfrm>
                <a:prstGeom prst="roundRect">
                  <a:avLst/>
                </a:prstGeom>
                <a:blipFill rotWithShape="1">
                  <a:blip r:embed="rId5"/>
                </a:blip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6709098" y="2710605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72668" y="5650462"/>
            <a:ext cx="6742943" cy="1280037"/>
            <a:chOff x="1844737" y="3630172"/>
            <a:chExt cx="4495295" cy="853358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062065" y="3766974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 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44737" y="3630172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22505" y="5638564"/>
            <a:ext cx="6714950" cy="1233833"/>
            <a:chOff x="6709097" y="3660975"/>
            <a:chExt cx="4476633" cy="822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/>
                <p:cNvSpPr/>
                <p:nvPr/>
              </p:nvSpPr>
              <p:spPr>
                <a:xfrm>
                  <a:off x="6907763" y="3766974"/>
                  <a:ext cx="4277967" cy="716556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137160" tIns="68580" rIns="137160" bIns="68580" numCol="1" rtlCol="0" anchor="ctr" anchorCtr="0" compatLnSpc="1">
                  <a:noAutofit/>
                </a:bodyPr>
                <a:lstStyle/>
                <a:p>
                  <a:pPr defTabSz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4400" dirty="0">
                      <a:solidFill>
                        <a:schemeClr val="tx1"/>
                      </a:solidFill>
                    </a:rPr>
                    <a:t>        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3" name="Rectangle: Rounded Corners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7763" y="3766974"/>
                  <a:ext cx="4277967" cy="716556"/>
                </a:xfrm>
                <a:prstGeom prst="roundRect">
                  <a:avLst/>
                </a:prstGeom>
                <a:blipFill rotWithShape="1">
                  <a:blip r:embed="rId6"/>
                </a:blip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6709097" y="3660975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D</a:t>
              </a:r>
            </a:p>
          </p:txBody>
        </p:sp>
      </p:grpSp>
      <p:pic>
        <p:nvPicPr>
          <p:cNvPr id="27" name="Picture 26" descr="A picture containing text, stationary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24" y="6136817"/>
            <a:ext cx="726726" cy="544289"/>
          </a:xfrm>
          <a:prstGeom prst="rect">
            <a:avLst/>
          </a:prstGeom>
        </p:spPr>
      </p:pic>
      <p:pic>
        <p:nvPicPr>
          <p:cNvPr id="29" name="Picture 28" descr="Icon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75" y="4356214"/>
            <a:ext cx="1714499" cy="918786"/>
          </a:xfrm>
          <a:prstGeom prst="rect">
            <a:avLst/>
          </a:prstGeom>
        </p:spPr>
      </p:pic>
      <p:pic>
        <p:nvPicPr>
          <p:cNvPr id="30" name="Picture 29" descr="Icon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376" y="4393632"/>
            <a:ext cx="1714499" cy="918786"/>
          </a:xfrm>
          <a:prstGeom prst="rect">
            <a:avLst/>
          </a:prstGeom>
        </p:spPr>
      </p:pic>
      <p:pic>
        <p:nvPicPr>
          <p:cNvPr id="31" name="Picture 30" descr="Icon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505" y="5885957"/>
            <a:ext cx="1606176" cy="860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hape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"/>
            <a:ext cx="18288000" cy="10287000"/>
          </a:xfrm>
          <a:prstGeom prst="rect">
            <a:avLst/>
          </a:prstGeom>
        </p:spPr>
      </p:pic>
      <p:pic>
        <p:nvPicPr>
          <p:cNvPr id="6" name="Picture 5" descr="A blue gift box with a red bow&#10;&#10;Description automatically generated with medium confidenc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21" y="8011853"/>
            <a:ext cx="2120529" cy="212052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304800" y="145778"/>
            <a:ext cx="17707950" cy="5776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/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5250" y="6362700"/>
            <a:ext cx="7300170" cy="1875123"/>
            <a:chOff x="1863400" y="2681771"/>
            <a:chExt cx="4476632" cy="862297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062065" y="2827512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</a:rPr>
                <a:t> </a:t>
              </a:r>
              <a:endPara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63400" y="2681771"/>
              <a:ext cx="397328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77950" y="6362700"/>
            <a:ext cx="7162050" cy="1949429"/>
            <a:chOff x="6709098" y="2710605"/>
            <a:chExt cx="4476633" cy="833463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6907764" y="2827512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                  </a:t>
              </a:r>
              <a:endPara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9098" y="2710605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5250" y="8006797"/>
            <a:ext cx="7305893" cy="2120529"/>
            <a:chOff x="1844737" y="3630172"/>
            <a:chExt cx="4495295" cy="853358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062065" y="3766974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44737" y="3630172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02437" y="8169658"/>
            <a:ext cx="7137563" cy="1957667"/>
            <a:chOff x="6709097" y="3660975"/>
            <a:chExt cx="4476632" cy="822555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6907762" y="3766974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dirty="0">
                  <a:solidFill>
                    <a:schemeClr val="tx1"/>
                  </a:solidFill>
                </a:rPr>
                <a:t>                   </a:t>
              </a:r>
              <a:r>
                <a: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9097" y="3660975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D</a:t>
              </a:r>
            </a:p>
          </p:txBody>
        </p:sp>
      </p:grpSp>
      <p:pic>
        <p:nvPicPr>
          <p:cNvPr id="27" name="Picture 26" descr="A picture containing text, stationary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072117"/>
            <a:ext cx="726726" cy="544289"/>
          </a:xfrm>
          <a:prstGeom prst="rect">
            <a:avLst/>
          </a:prstGeom>
        </p:spPr>
      </p:pic>
      <p:pic>
        <p:nvPicPr>
          <p:cNvPr id="29" name="Picture 28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90" y="7159118"/>
            <a:ext cx="1533140" cy="918786"/>
          </a:xfrm>
          <a:prstGeom prst="rect">
            <a:avLst/>
          </a:prstGeom>
        </p:spPr>
      </p:pic>
      <p:pic>
        <p:nvPicPr>
          <p:cNvPr id="30" name="Picture 29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453" y="7335532"/>
            <a:ext cx="1714499" cy="918786"/>
          </a:xfrm>
          <a:prstGeom prst="rect">
            <a:avLst/>
          </a:prstGeom>
        </p:spPr>
      </p:pic>
      <p:pic>
        <p:nvPicPr>
          <p:cNvPr id="31" name="Picture 30" descr="Icon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784" y="9104637"/>
            <a:ext cx="1606176" cy="860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4313" y="330914"/>
            <a:ext cx="15355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vật di chuyển theo quỹ đạo giống hình bên dưới. Chọn phát biểu </a:t>
            </a:r>
            <a:r>
              <a:rPr lang="vi-VN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4960" y="1604471"/>
            <a:ext cx="8305800" cy="41490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8458" y="6679624"/>
            <a:ext cx="5924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vật đi được từ A đến F là 115 m.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3395" y="8480266"/>
            <a:ext cx="57822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115 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43779" y="6619690"/>
            <a:ext cx="57763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của vật từ A đến D bằng 85 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64693" y="8551354"/>
            <a:ext cx="56841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3" grpId="0"/>
      <p:bldP spid="25" grpId="0"/>
      <p:bldP spid="28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hape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18288000" cy="10287000"/>
          </a:xfrm>
          <a:prstGeom prst="rect">
            <a:avLst/>
          </a:prstGeom>
        </p:spPr>
      </p:pic>
      <p:pic>
        <p:nvPicPr>
          <p:cNvPr id="6" name="Picture 5" descr="A blue gift box with a red bow&#10;&#10;Description automatically generated with medium confidenc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21" y="8011853"/>
            <a:ext cx="2120529" cy="2120529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914400" y="1207942"/>
            <a:ext cx="16687800" cy="2092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60073" y="3495037"/>
            <a:ext cx="7162799" cy="2302526"/>
            <a:chOff x="1863400" y="2681771"/>
            <a:chExt cx="4476632" cy="862297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062065" y="2827512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</a:rPr>
                <a:t> </a:t>
              </a:r>
              <a:endParaRPr lang="en-US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63400" y="2681771"/>
              <a:ext cx="397328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942560" y="3435556"/>
            <a:ext cx="7687550" cy="2391241"/>
            <a:chOff x="6709098" y="2710605"/>
            <a:chExt cx="4476633" cy="833463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6907764" y="2827512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                  </a:t>
              </a:r>
              <a:endPara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9098" y="2710605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2297" y="5575708"/>
            <a:ext cx="7315200" cy="2436145"/>
            <a:chOff x="1844737" y="3630172"/>
            <a:chExt cx="4495295" cy="853358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062065" y="3766974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44737" y="3630172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974515" y="5826798"/>
            <a:ext cx="7687550" cy="2120529"/>
            <a:chOff x="6709097" y="3660975"/>
            <a:chExt cx="4476633" cy="822555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6907763" y="3766974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dirty="0">
                  <a:solidFill>
                    <a:schemeClr val="tx1"/>
                  </a:solidFill>
                </a:rPr>
                <a:t>                   </a:t>
              </a:r>
              <a:r>
                <a: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9097" y="3660975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D</a:t>
              </a:r>
            </a:p>
          </p:txBody>
        </p:sp>
      </p:grpSp>
      <p:pic>
        <p:nvPicPr>
          <p:cNvPr id="27" name="Picture 26" descr="A picture containing text, stationary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75" y="6600252"/>
            <a:ext cx="726726" cy="544289"/>
          </a:xfrm>
          <a:prstGeom prst="rect">
            <a:avLst/>
          </a:prstGeom>
        </p:spPr>
      </p:pic>
      <p:pic>
        <p:nvPicPr>
          <p:cNvPr id="29" name="Picture 28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13" y="4339885"/>
            <a:ext cx="1714499" cy="918786"/>
          </a:xfrm>
          <a:prstGeom prst="rect">
            <a:avLst/>
          </a:prstGeom>
        </p:spPr>
      </p:pic>
      <p:pic>
        <p:nvPicPr>
          <p:cNvPr id="30" name="Picture 29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474" y="4475600"/>
            <a:ext cx="1714499" cy="918786"/>
          </a:xfrm>
          <a:prstGeom prst="rect">
            <a:avLst/>
          </a:prstGeom>
        </p:spPr>
      </p:pic>
      <p:pic>
        <p:nvPicPr>
          <p:cNvPr id="31" name="Picture 30" descr="Icon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474" y="6662867"/>
            <a:ext cx="1606176" cy="860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7889" y="5986715"/>
            <a:ext cx="60408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4878" y="3877807"/>
            <a:ext cx="65159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95814" y="3969493"/>
            <a:ext cx="6267553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97994" y="6648308"/>
            <a:ext cx="422986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7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hape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0" y="-254782"/>
            <a:ext cx="18211800" cy="61729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1012639"/>
            <a:ext cx="16611600" cy="439450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br>
              <a:rPr lang="en-US" sz="4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chuyển động thẳng trên đường cao tốc từ điểm P đến điểm Q đến điểm R và điểm S, sau đó quay lại điểm Q và cuối cùng đến điểm R như hình vẽ bên. Quãng đường đi được và độ dịch chuyển của ôtô là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ue gift box with a red bow&#10;&#10;Description automatically generated with medium confidenc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21" y="8011853"/>
            <a:ext cx="2120529" cy="21205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2349" y="5819358"/>
            <a:ext cx="8370257" cy="2171436"/>
            <a:chOff x="1863400" y="2628848"/>
            <a:chExt cx="4476632" cy="91522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2062065" y="2827512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</a:rPr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63400" y="2628848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92606" y="6054084"/>
            <a:ext cx="7309954" cy="1886279"/>
            <a:chOff x="6709098" y="2710605"/>
            <a:chExt cx="4476633" cy="833463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6907764" y="2827512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9098" y="2710605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8011853"/>
            <a:ext cx="8492606" cy="2049267"/>
            <a:chOff x="1844737" y="3630172"/>
            <a:chExt cx="4495295" cy="853358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2062065" y="3766974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4737" y="3630172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92606" y="7940593"/>
            <a:ext cx="7296695" cy="2120528"/>
            <a:chOff x="6709097" y="3660975"/>
            <a:chExt cx="4476633" cy="822555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6907763" y="3766974"/>
              <a:ext cx="4277967" cy="71655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37160" tIns="68580" rIns="137160" bIns="68580" numCol="1" rtlCol="0" anchor="ctr" anchorCtr="0" compatLnSpc="1">
              <a:noAutofit/>
            </a:bodyPr>
            <a:lstStyle/>
            <a:p>
              <a:pPr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4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09097" y="3660975"/>
              <a:ext cx="397329" cy="3973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  <a:effectLst/>
          </p:spPr>
          <p:txBody>
            <a:bodyPr vert="horz" wrap="square" lIns="54000" tIns="54000" rIns="54000" bIns="54000" numCol="1" rtlCol="0" anchor="ctr" anchorCtr="0" compatLnSpc="1">
              <a:noAutofit/>
            </a:bodyPr>
            <a:lstStyle/>
            <a:p>
              <a:pPr algn="ctr" defTabSz="13716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700" dirty="0">
                  <a:latin typeface="Georgia" panose="02040502050405020303" pitchFamily="18" charset="0"/>
                </a:rPr>
                <a:t>D</a:t>
              </a:r>
            </a:p>
          </p:txBody>
        </p:sp>
      </p:grpSp>
      <p:pic>
        <p:nvPicPr>
          <p:cNvPr id="21" name="Picture 20" descr="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5" y="6624422"/>
            <a:ext cx="1714499" cy="918786"/>
          </a:xfrm>
          <a:prstGeom prst="rect">
            <a:avLst/>
          </a:prstGeom>
        </p:spPr>
      </p:pic>
      <p:pic>
        <p:nvPicPr>
          <p:cNvPr id="22" name="Picture 21" descr="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11" y="8674216"/>
            <a:ext cx="1714499" cy="918786"/>
          </a:xfrm>
          <a:prstGeom prst="rect">
            <a:avLst/>
          </a:prstGeom>
        </p:spPr>
      </p:pic>
      <p:pic>
        <p:nvPicPr>
          <p:cNvPr id="23" name="Picture 22" descr="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848" y="8612724"/>
            <a:ext cx="1714499" cy="918786"/>
          </a:xfrm>
          <a:prstGeom prst="rect">
            <a:avLst/>
          </a:prstGeom>
        </p:spPr>
      </p:pic>
      <p:pic>
        <p:nvPicPr>
          <p:cNvPr id="24" name="Picture 23" descr="A picture containing text, stationary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246" y="6725902"/>
            <a:ext cx="726726" cy="5442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2533" y="2913328"/>
            <a:ext cx="8915400" cy="283211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59067" y="6697638"/>
            <a:ext cx="51357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8km;d = 32km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42200" y="6684175"/>
            <a:ext cx="5519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32km;d = 8km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00618" y="8814235"/>
            <a:ext cx="92619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=15km;d = 8km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64049" y="8583329"/>
            <a:ext cx="470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=12km;d = 7km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8" grpId="0"/>
      <p:bldP spid="30" grpId="0"/>
      <p:bldP spid="32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" y="2159431"/>
            <a:ext cx="9906000" cy="7187337"/>
          </a:xfrm>
          <a:custGeom>
            <a:avLst/>
            <a:gdLst/>
            <a:ahLst/>
            <a:cxnLst/>
            <a:rect l="l" t="t" r="r" b="b"/>
            <a:pathLst>
              <a:path w="7347649" h="7187337">
                <a:moveTo>
                  <a:pt x="0" y="0"/>
                </a:moveTo>
                <a:lnTo>
                  <a:pt x="7347650" y="0"/>
                </a:lnTo>
                <a:lnTo>
                  <a:pt x="7347650" y="7187337"/>
                </a:lnTo>
                <a:lnTo>
                  <a:pt x="0" y="7187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v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82" y="2667000"/>
            <a:ext cx="7239001" cy="4953000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10487428" y="2019299"/>
            <a:ext cx="7114772" cy="760094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9181282" y="666750"/>
            <a:ext cx="3657600" cy="27051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3" name="Freeform 2"/>
          <p:cNvSpPr/>
          <p:nvPr/>
        </p:nvSpPr>
        <p:spPr>
          <a:xfrm flipH="1">
            <a:off x="411" y="10069"/>
            <a:ext cx="9144000" cy="1403021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2"/>
          <p:cNvSpPr/>
          <p:nvPr/>
        </p:nvSpPr>
        <p:spPr>
          <a:xfrm rot="10800000" flipH="1">
            <a:off x="9296400" y="9620249"/>
            <a:ext cx="9144000" cy="812471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-4763"/>
            <a:ext cx="18288000" cy="1028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861464"/>
            <a:ext cx="13868400" cy="255454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 THĂM LỚP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3225683" y="1146173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49600" y="114299"/>
            <a:ext cx="2264885" cy="2839389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29629" flipV="1">
            <a:off x="942883" y="6831189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295400" y="3496048"/>
            <a:ext cx="1470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GIÁO VÀ CÁC BẠN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3" y="6210300"/>
            <a:ext cx="2209800" cy="2209800"/>
          </a:xfrm>
          <a:prstGeom prst="rect">
            <a:avLst/>
          </a:prstGeom>
        </p:spPr>
      </p:pic>
      <p:sp>
        <p:nvSpPr>
          <p:cNvPr id="8" name="Thought Bubble: Cloud 7"/>
          <p:cNvSpPr/>
          <p:nvPr/>
        </p:nvSpPr>
        <p:spPr>
          <a:xfrm>
            <a:off x="381000" y="1333500"/>
            <a:ext cx="6705600" cy="44958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016"/>
            <a:ext cx="10896600" cy="10243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448300"/>
            <a:ext cx="3429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8288000" cy="10401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52500"/>
            <a:ext cx="16459200" cy="37856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vi-VN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Động học</a:t>
            </a:r>
          </a:p>
          <a:p>
            <a:pPr algn="ctr"/>
            <a:r>
              <a:rPr lang="vi-VN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5: 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DỊCH CHUYỂN VÀ QUÃNG ĐƯỜNG ĐI ĐƯỢC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669790" y="4425950"/>
            <a:ext cx="8947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Vật Lí 10 - Kết nối tri thức với cuộc sống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814334"/>
            <a:ext cx="4541325" cy="3243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5" y="4814334"/>
            <a:ext cx="2438405" cy="243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1605E-6 L 0.45503 -0.40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52" y="-20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8288000" cy="10287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322621"/>
            <a:ext cx="11963400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TẤP SỐ 1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3048000" y="-1229"/>
            <a:ext cx="2438400" cy="24765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799" y="2617473"/>
            <a:ext cx="98485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11806306" y="3471553"/>
            <a:ext cx="5792576" cy="3700959"/>
            <a:chOff x="12040177" y="3666326"/>
            <a:chExt cx="5792576" cy="370095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0177" y="5919354"/>
              <a:ext cx="2027441" cy="144793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8470" y="3666326"/>
              <a:ext cx="1814283" cy="1447583"/>
            </a:xfrm>
            <a:prstGeom prst="rect">
              <a:avLst/>
            </a:prstGeom>
          </p:spPr>
        </p:pic>
        <p:cxnSp>
          <p:nvCxnSpPr>
            <p:cNvPr id="46" name="Straight Arrow Connector 45"/>
            <p:cNvCxnSpPr/>
            <p:nvPr/>
          </p:nvCxnSpPr>
          <p:spPr>
            <a:xfrm flipV="1">
              <a:off x="13335000" y="4525885"/>
              <a:ext cx="3733800" cy="24872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9592086">
              <a:off x="15048799" y="5511129"/>
              <a:ext cx="1332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 rot="19592086">
                  <a:off x="12300412" y="5150345"/>
                  <a:ext cx="196230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7h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92086">
                  <a:off x="12300412" y="5150345"/>
                  <a:ext cx="1962309" cy="707886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/>
          <p:cNvGrpSpPr/>
          <p:nvPr/>
        </p:nvGrpSpPr>
        <p:grpSpPr>
          <a:xfrm>
            <a:off x="2696060" y="4362568"/>
            <a:ext cx="5010678" cy="3797923"/>
            <a:chOff x="4988017" y="2865618"/>
            <a:chExt cx="5010678" cy="3797923"/>
          </a:xfrm>
        </p:grpSpPr>
        <p:sp>
          <p:nvSpPr>
            <p:cNvPr id="116" name="TextBox 115"/>
            <p:cNvSpPr txBox="1"/>
            <p:nvPr/>
          </p:nvSpPr>
          <p:spPr>
            <a:xfrm>
              <a:off x="6166586" y="2865618"/>
              <a:ext cx="10724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y(cm)</a:t>
              </a:r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6553200" y="5372100"/>
              <a:ext cx="76200" cy="762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134102" y="5368423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V="1">
              <a:off x="6610352" y="3238500"/>
              <a:ext cx="19048" cy="34250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4988017" y="5368423"/>
              <a:ext cx="4184666" cy="132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9061862" y="5360126"/>
              <a:ext cx="936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(cm)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39000" y="52197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006942" y="5232763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8686800" y="5207726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438902" y="4782692"/>
              <a:ext cx="3047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438902" y="4305300"/>
              <a:ext cx="3047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438902" y="3771900"/>
              <a:ext cx="3047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001844" y="5207726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257800" y="5235529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438902" y="5829300"/>
              <a:ext cx="3047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38902" y="6362700"/>
              <a:ext cx="3047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7100833" y="5586549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853639" y="5595669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549558" y="5595669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551840" y="5608652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88017" y="5611965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-20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95991" y="4556536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095991" y="4058940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096000" y="3573573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988897" y="5682371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012482" y="6035645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-20</a:t>
              </a: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10546479" y="2617473"/>
            <a:ext cx="7702847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 typeface="+mj-lt"/>
              <a:buAutoNum type="arabicParenR" startAt="3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quy chiếu  là gì?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 startAt="3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Flowchart: Connector 178"/>
          <p:cNvSpPr/>
          <p:nvPr/>
        </p:nvSpPr>
        <p:spPr>
          <a:xfrm>
            <a:off x="5559891" y="5217490"/>
            <a:ext cx="164331" cy="13695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10287000" y="2475271"/>
            <a:ext cx="19337" cy="781172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Flowchart: Connector 188"/>
          <p:cNvSpPr/>
          <p:nvPr/>
        </p:nvSpPr>
        <p:spPr>
          <a:xfrm>
            <a:off x="2875750" y="5765653"/>
            <a:ext cx="164331" cy="13695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77545" y="6538621"/>
            <a:ext cx="649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44840" y="4239457"/>
            <a:ext cx="649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9619495">
                <a:off x="16287100" y="3043822"/>
                <a:ext cx="649342" cy="73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19495">
                <a:off x="16287100" y="3043822"/>
                <a:ext cx="649342" cy="736035"/>
              </a:xfrm>
              <a:prstGeom prst="rect">
                <a:avLst/>
              </a:prstGeom>
              <a:blipFill rotWithShape="1">
                <a:blip r:embed="rId5"/>
                <a:stretch>
                  <a:fillRect l="-22881" t="-15997" r="-22730" b="-159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55550" y="45435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5166" y="513585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2176" y="285750"/>
            <a:ext cx="8153400" cy="971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190500"/>
            <a:ext cx="179832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(x = 10m, y = 30m)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(x = -20m, y = 20m)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9h</a:t>
            </a:r>
          </a:p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thời điểm, ta chọn một mốc thời gian, đo khoảng thời gian từ thời điểm được chọn làm mốc đến thời điểm cần xác định.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Flowchart: Connector 93"/>
          <p:cNvSpPr/>
          <p:nvPr/>
        </p:nvSpPr>
        <p:spPr>
          <a:xfrm>
            <a:off x="4191000" y="34671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75955" y="3655479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mốc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1702189" y="3543299"/>
            <a:ext cx="6213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4214004" y="1091743"/>
            <a:ext cx="38100" cy="472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953000" y="3390900"/>
            <a:ext cx="0" cy="315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715000" y="3409332"/>
            <a:ext cx="0" cy="315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477000" y="3409332"/>
            <a:ext cx="0" cy="315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581400" y="3409332"/>
            <a:ext cx="0" cy="315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819400" y="3399503"/>
            <a:ext cx="0" cy="315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133600" y="3385624"/>
            <a:ext cx="0" cy="315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114800" y="28575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114800" y="21717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109884" y="14859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105582" y="41529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086532" y="47625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715642" y="3023056"/>
            <a:ext cx="474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4921" y="3028592"/>
            <a:ext cx="474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073500" y="3094270"/>
            <a:ext cx="474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716287" y="1956257"/>
            <a:ext cx="474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674191" y="2609163"/>
            <a:ext cx="474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789836" y="1367695"/>
            <a:ext cx="474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273306" y="2917382"/>
            <a:ext cx="606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520542" y="2954737"/>
            <a:ext cx="606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831630" y="2930316"/>
            <a:ext cx="606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498374" y="3937901"/>
            <a:ext cx="606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560440" y="4590389"/>
            <a:ext cx="606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356684" y="3693567"/>
            <a:ext cx="959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x(m)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343400" y="712113"/>
            <a:ext cx="959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y(m)</a:t>
            </a:r>
          </a:p>
        </p:txBody>
      </p:sp>
      <p:sp>
        <p:nvSpPr>
          <p:cNvPr id="135" name="Flowchart: Connector 134"/>
          <p:cNvSpPr/>
          <p:nvPr/>
        </p:nvSpPr>
        <p:spPr>
          <a:xfrm>
            <a:off x="5632834" y="1412289"/>
            <a:ext cx="164331" cy="13695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135"/>
          <p:cNvSpPr/>
          <p:nvPr/>
        </p:nvSpPr>
        <p:spPr>
          <a:xfrm>
            <a:off x="2737234" y="2063511"/>
            <a:ext cx="164331" cy="136951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5724604" y="1549240"/>
            <a:ext cx="1" cy="2054811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233992" y="1485900"/>
            <a:ext cx="1465800" cy="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6" idx="0"/>
          </p:cNvCxnSpPr>
          <p:nvPr/>
        </p:nvCxnSpPr>
        <p:spPr>
          <a:xfrm flipH="1">
            <a:off x="2819399" y="2063511"/>
            <a:ext cx="1" cy="149366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2816952" y="2157692"/>
            <a:ext cx="1429700" cy="870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96264" y="91644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0105" y="13663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080" y="4590390"/>
            <a:ext cx="6009520" cy="281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4" grpId="0" animBg="1"/>
      <p:bldP spid="95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 animBg="1"/>
      <p:bldP spid="136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210300"/>
            <a:ext cx="3429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9" name="Thought Bubble: Cloud 18"/>
          <p:cNvSpPr/>
          <p:nvPr/>
        </p:nvSpPr>
        <p:spPr>
          <a:xfrm>
            <a:off x="2438400" y="1181100"/>
            <a:ext cx="6705600" cy="44958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tố nào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3345106" y="29356"/>
            <a:ext cx="5330357" cy="807927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-4098676" y="9553847"/>
            <a:ext cx="9279203" cy="142981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33" name="Freeform: Shape 32"/>
          <p:cNvSpPr/>
          <p:nvPr/>
        </p:nvSpPr>
        <p:spPr>
          <a:xfrm>
            <a:off x="8839201" y="3177915"/>
            <a:ext cx="4149266" cy="746385"/>
          </a:xfrm>
          <a:custGeom>
            <a:avLst/>
            <a:gdLst>
              <a:gd name="connsiteX0" fmla="*/ 0 w 5906125"/>
              <a:gd name="connsiteY0" fmla="*/ 0 h 869430"/>
              <a:gd name="connsiteX1" fmla="*/ 149902 w 5906125"/>
              <a:gd name="connsiteY1" fmla="*/ 44971 h 869430"/>
              <a:gd name="connsiteX2" fmla="*/ 239843 w 5906125"/>
              <a:gd name="connsiteY2" fmla="*/ 74951 h 869430"/>
              <a:gd name="connsiteX3" fmla="*/ 419725 w 5906125"/>
              <a:gd name="connsiteY3" fmla="*/ 179882 h 869430"/>
              <a:gd name="connsiteX4" fmla="*/ 554636 w 5906125"/>
              <a:gd name="connsiteY4" fmla="*/ 224853 h 869430"/>
              <a:gd name="connsiteX5" fmla="*/ 689548 w 5906125"/>
              <a:gd name="connsiteY5" fmla="*/ 284813 h 869430"/>
              <a:gd name="connsiteX6" fmla="*/ 734518 w 5906125"/>
              <a:gd name="connsiteY6" fmla="*/ 299804 h 869430"/>
              <a:gd name="connsiteX7" fmla="*/ 779489 w 5906125"/>
              <a:gd name="connsiteY7" fmla="*/ 329784 h 869430"/>
              <a:gd name="connsiteX8" fmla="*/ 824459 w 5906125"/>
              <a:gd name="connsiteY8" fmla="*/ 344774 h 869430"/>
              <a:gd name="connsiteX9" fmla="*/ 884420 w 5906125"/>
              <a:gd name="connsiteY9" fmla="*/ 374754 h 869430"/>
              <a:gd name="connsiteX10" fmla="*/ 989351 w 5906125"/>
              <a:gd name="connsiteY10" fmla="*/ 434715 h 869430"/>
              <a:gd name="connsiteX11" fmla="*/ 1064302 w 5906125"/>
              <a:gd name="connsiteY11" fmla="*/ 509666 h 869430"/>
              <a:gd name="connsiteX12" fmla="*/ 1109272 w 5906125"/>
              <a:gd name="connsiteY12" fmla="*/ 539646 h 869430"/>
              <a:gd name="connsiteX13" fmla="*/ 1154243 w 5906125"/>
              <a:gd name="connsiteY13" fmla="*/ 584617 h 869430"/>
              <a:gd name="connsiteX14" fmla="*/ 1319135 w 5906125"/>
              <a:gd name="connsiteY14" fmla="*/ 614597 h 869430"/>
              <a:gd name="connsiteX15" fmla="*/ 1633928 w 5906125"/>
              <a:gd name="connsiteY15" fmla="*/ 599607 h 869430"/>
              <a:gd name="connsiteX16" fmla="*/ 1813810 w 5906125"/>
              <a:gd name="connsiteY16" fmla="*/ 509666 h 869430"/>
              <a:gd name="connsiteX17" fmla="*/ 1933731 w 5906125"/>
              <a:gd name="connsiteY17" fmla="*/ 464695 h 869430"/>
              <a:gd name="connsiteX18" fmla="*/ 2038662 w 5906125"/>
              <a:gd name="connsiteY18" fmla="*/ 404735 h 869430"/>
              <a:gd name="connsiteX19" fmla="*/ 2263515 w 5906125"/>
              <a:gd name="connsiteY19" fmla="*/ 314794 h 869430"/>
              <a:gd name="connsiteX20" fmla="*/ 2323476 w 5906125"/>
              <a:gd name="connsiteY20" fmla="*/ 284813 h 869430"/>
              <a:gd name="connsiteX21" fmla="*/ 2803161 w 5906125"/>
              <a:gd name="connsiteY21" fmla="*/ 299804 h 869430"/>
              <a:gd name="connsiteX22" fmla="*/ 2878112 w 5906125"/>
              <a:gd name="connsiteY22" fmla="*/ 344774 h 869430"/>
              <a:gd name="connsiteX23" fmla="*/ 3057994 w 5906125"/>
              <a:gd name="connsiteY23" fmla="*/ 374754 h 869430"/>
              <a:gd name="connsiteX24" fmla="*/ 3162925 w 5906125"/>
              <a:gd name="connsiteY24" fmla="*/ 419725 h 869430"/>
              <a:gd name="connsiteX25" fmla="*/ 3222885 w 5906125"/>
              <a:gd name="connsiteY25" fmla="*/ 434715 h 869430"/>
              <a:gd name="connsiteX26" fmla="*/ 3267856 w 5906125"/>
              <a:gd name="connsiteY26" fmla="*/ 449705 h 869430"/>
              <a:gd name="connsiteX27" fmla="*/ 3312826 w 5906125"/>
              <a:gd name="connsiteY27" fmla="*/ 479686 h 869430"/>
              <a:gd name="connsiteX28" fmla="*/ 3357797 w 5906125"/>
              <a:gd name="connsiteY28" fmla="*/ 494676 h 869430"/>
              <a:gd name="connsiteX29" fmla="*/ 3432748 w 5906125"/>
              <a:gd name="connsiteY29" fmla="*/ 524656 h 869430"/>
              <a:gd name="connsiteX30" fmla="*/ 3507698 w 5906125"/>
              <a:gd name="connsiteY30" fmla="*/ 569627 h 869430"/>
              <a:gd name="connsiteX31" fmla="*/ 3612630 w 5906125"/>
              <a:gd name="connsiteY31" fmla="*/ 644577 h 869430"/>
              <a:gd name="connsiteX32" fmla="*/ 3657600 w 5906125"/>
              <a:gd name="connsiteY32" fmla="*/ 659568 h 869430"/>
              <a:gd name="connsiteX33" fmla="*/ 3717561 w 5906125"/>
              <a:gd name="connsiteY33" fmla="*/ 704538 h 869430"/>
              <a:gd name="connsiteX34" fmla="*/ 3807502 w 5906125"/>
              <a:gd name="connsiteY34" fmla="*/ 734518 h 869430"/>
              <a:gd name="connsiteX35" fmla="*/ 3867462 w 5906125"/>
              <a:gd name="connsiteY35" fmla="*/ 779489 h 869430"/>
              <a:gd name="connsiteX36" fmla="*/ 3942413 w 5906125"/>
              <a:gd name="connsiteY36" fmla="*/ 794479 h 869430"/>
              <a:gd name="connsiteX37" fmla="*/ 4512039 w 5906125"/>
              <a:gd name="connsiteY37" fmla="*/ 749509 h 869430"/>
              <a:gd name="connsiteX38" fmla="*/ 4706912 w 5906125"/>
              <a:gd name="connsiteY38" fmla="*/ 674558 h 869430"/>
              <a:gd name="connsiteX39" fmla="*/ 4811843 w 5906125"/>
              <a:gd name="connsiteY39" fmla="*/ 629587 h 869430"/>
              <a:gd name="connsiteX40" fmla="*/ 4916774 w 5906125"/>
              <a:gd name="connsiteY40" fmla="*/ 614597 h 869430"/>
              <a:gd name="connsiteX41" fmla="*/ 5486400 w 5906125"/>
              <a:gd name="connsiteY41" fmla="*/ 644577 h 869430"/>
              <a:gd name="connsiteX42" fmla="*/ 5531371 w 5906125"/>
              <a:gd name="connsiteY42" fmla="*/ 674558 h 869430"/>
              <a:gd name="connsiteX43" fmla="*/ 5621312 w 5906125"/>
              <a:gd name="connsiteY43" fmla="*/ 704538 h 869430"/>
              <a:gd name="connsiteX44" fmla="*/ 5801194 w 5906125"/>
              <a:gd name="connsiteY44" fmla="*/ 794479 h 869430"/>
              <a:gd name="connsiteX45" fmla="*/ 5846164 w 5906125"/>
              <a:gd name="connsiteY45" fmla="*/ 824459 h 869430"/>
              <a:gd name="connsiteX46" fmla="*/ 5906125 w 5906125"/>
              <a:gd name="connsiteY46" fmla="*/ 869430 h 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906125" h="869430">
                <a:moveTo>
                  <a:pt x="0" y="0"/>
                </a:moveTo>
                <a:lnTo>
                  <a:pt x="149902" y="44971"/>
                </a:lnTo>
                <a:cubicBezTo>
                  <a:pt x="180065" y="54397"/>
                  <a:pt x="211577" y="60818"/>
                  <a:pt x="239843" y="74951"/>
                </a:cubicBezTo>
                <a:cubicBezTo>
                  <a:pt x="301931" y="105995"/>
                  <a:pt x="355273" y="154101"/>
                  <a:pt x="419725" y="179882"/>
                </a:cubicBezTo>
                <a:cubicBezTo>
                  <a:pt x="654291" y="273710"/>
                  <a:pt x="361010" y="160312"/>
                  <a:pt x="554636" y="224853"/>
                </a:cubicBezTo>
                <a:cubicBezTo>
                  <a:pt x="659221" y="259714"/>
                  <a:pt x="598140" y="245638"/>
                  <a:pt x="689548" y="284813"/>
                </a:cubicBezTo>
                <a:cubicBezTo>
                  <a:pt x="704071" y="291037"/>
                  <a:pt x="720385" y="292738"/>
                  <a:pt x="734518" y="299804"/>
                </a:cubicBezTo>
                <a:cubicBezTo>
                  <a:pt x="750632" y="307861"/>
                  <a:pt x="763375" y="321727"/>
                  <a:pt x="779489" y="329784"/>
                </a:cubicBezTo>
                <a:cubicBezTo>
                  <a:pt x="793622" y="336850"/>
                  <a:pt x="809936" y="338550"/>
                  <a:pt x="824459" y="344774"/>
                </a:cubicBezTo>
                <a:cubicBezTo>
                  <a:pt x="844998" y="353576"/>
                  <a:pt x="864433" y="364761"/>
                  <a:pt x="884420" y="374754"/>
                </a:cubicBezTo>
                <a:cubicBezTo>
                  <a:pt x="979680" y="470017"/>
                  <a:pt x="813215" y="311420"/>
                  <a:pt x="989351" y="434715"/>
                </a:cubicBezTo>
                <a:cubicBezTo>
                  <a:pt x="1018296" y="454977"/>
                  <a:pt x="1034904" y="490067"/>
                  <a:pt x="1064302" y="509666"/>
                </a:cubicBezTo>
                <a:cubicBezTo>
                  <a:pt x="1079292" y="519659"/>
                  <a:pt x="1095432" y="528113"/>
                  <a:pt x="1109272" y="539646"/>
                </a:cubicBezTo>
                <a:cubicBezTo>
                  <a:pt x="1125558" y="553218"/>
                  <a:pt x="1136604" y="572858"/>
                  <a:pt x="1154243" y="584617"/>
                </a:cubicBezTo>
                <a:cubicBezTo>
                  <a:pt x="1186238" y="605947"/>
                  <a:pt x="1314052" y="613962"/>
                  <a:pt x="1319135" y="614597"/>
                </a:cubicBezTo>
                <a:cubicBezTo>
                  <a:pt x="1424066" y="609600"/>
                  <a:pt x="1529570" y="611648"/>
                  <a:pt x="1633928" y="599607"/>
                </a:cubicBezTo>
                <a:cubicBezTo>
                  <a:pt x="1680809" y="594198"/>
                  <a:pt x="1783538" y="523793"/>
                  <a:pt x="1813810" y="509666"/>
                </a:cubicBezTo>
                <a:cubicBezTo>
                  <a:pt x="1852497" y="491612"/>
                  <a:pt x="1895044" y="482749"/>
                  <a:pt x="1933731" y="464695"/>
                </a:cubicBezTo>
                <a:cubicBezTo>
                  <a:pt x="1970236" y="447659"/>
                  <a:pt x="2002630" y="422751"/>
                  <a:pt x="2038662" y="404735"/>
                </a:cubicBezTo>
                <a:cubicBezTo>
                  <a:pt x="2128596" y="359768"/>
                  <a:pt x="2168810" y="354254"/>
                  <a:pt x="2263515" y="314794"/>
                </a:cubicBezTo>
                <a:cubicBezTo>
                  <a:pt x="2284142" y="306199"/>
                  <a:pt x="2303489" y="294807"/>
                  <a:pt x="2323476" y="284813"/>
                </a:cubicBezTo>
                <a:cubicBezTo>
                  <a:pt x="2483371" y="289810"/>
                  <a:pt x="2644115" y="282610"/>
                  <a:pt x="2803161" y="299804"/>
                </a:cubicBezTo>
                <a:cubicBezTo>
                  <a:pt x="2832128" y="302936"/>
                  <a:pt x="2850160" y="336553"/>
                  <a:pt x="2878112" y="344774"/>
                </a:cubicBezTo>
                <a:cubicBezTo>
                  <a:pt x="2936430" y="361926"/>
                  <a:pt x="2998033" y="364761"/>
                  <a:pt x="3057994" y="374754"/>
                </a:cubicBezTo>
                <a:cubicBezTo>
                  <a:pt x="3092971" y="389744"/>
                  <a:pt x="3127162" y="406720"/>
                  <a:pt x="3162925" y="419725"/>
                </a:cubicBezTo>
                <a:cubicBezTo>
                  <a:pt x="3182286" y="426766"/>
                  <a:pt x="3203076" y="429055"/>
                  <a:pt x="3222885" y="434715"/>
                </a:cubicBezTo>
                <a:cubicBezTo>
                  <a:pt x="3238078" y="439056"/>
                  <a:pt x="3252866" y="444708"/>
                  <a:pt x="3267856" y="449705"/>
                </a:cubicBezTo>
                <a:cubicBezTo>
                  <a:pt x="3282846" y="459699"/>
                  <a:pt x="3296712" y="471629"/>
                  <a:pt x="3312826" y="479686"/>
                </a:cubicBezTo>
                <a:cubicBezTo>
                  <a:pt x="3326959" y="486753"/>
                  <a:pt x="3343002" y="489128"/>
                  <a:pt x="3357797" y="494676"/>
                </a:cubicBezTo>
                <a:cubicBezTo>
                  <a:pt x="3382992" y="504124"/>
                  <a:pt x="3408681" y="512622"/>
                  <a:pt x="3432748" y="524656"/>
                </a:cubicBezTo>
                <a:cubicBezTo>
                  <a:pt x="3458808" y="537686"/>
                  <a:pt x="3483456" y="553465"/>
                  <a:pt x="3507698" y="569627"/>
                </a:cubicBezTo>
                <a:cubicBezTo>
                  <a:pt x="3528072" y="583210"/>
                  <a:pt x="3585811" y="631168"/>
                  <a:pt x="3612630" y="644577"/>
                </a:cubicBezTo>
                <a:cubicBezTo>
                  <a:pt x="3626763" y="651643"/>
                  <a:pt x="3642610" y="654571"/>
                  <a:pt x="3657600" y="659568"/>
                </a:cubicBezTo>
                <a:cubicBezTo>
                  <a:pt x="3677587" y="674558"/>
                  <a:pt x="3695215" y="693365"/>
                  <a:pt x="3717561" y="704538"/>
                </a:cubicBezTo>
                <a:cubicBezTo>
                  <a:pt x="3745827" y="718671"/>
                  <a:pt x="3807502" y="734518"/>
                  <a:pt x="3807502" y="734518"/>
                </a:cubicBezTo>
                <a:cubicBezTo>
                  <a:pt x="3827489" y="749508"/>
                  <a:pt x="3844632" y="769342"/>
                  <a:pt x="3867462" y="779489"/>
                </a:cubicBezTo>
                <a:cubicBezTo>
                  <a:pt x="3890744" y="789837"/>
                  <a:pt x="3916962" y="795663"/>
                  <a:pt x="3942413" y="794479"/>
                </a:cubicBezTo>
                <a:cubicBezTo>
                  <a:pt x="4132673" y="785630"/>
                  <a:pt x="4322164" y="764499"/>
                  <a:pt x="4512039" y="749509"/>
                </a:cubicBezTo>
                <a:cubicBezTo>
                  <a:pt x="4576997" y="724525"/>
                  <a:pt x="4644663" y="705683"/>
                  <a:pt x="4706912" y="674558"/>
                </a:cubicBezTo>
                <a:cubicBezTo>
                  <a:pt x="4739419" y="658304"/>
                  <a:pt x="4775079" y="636940"/>
                  <a:pt x="4811843" y="629587"/>
                </a:cubicBezTo>
                <a:cubicBezTo>
                  <a:pt x="4846489" y="622658"/>
                  <a:pt x="4881797" y="619594"/>
                  <a:pt x="4916774" y="614597"/>
                </a:cubicBezTo>
                <a:cubicBezTo>
                  <a:pt x="5106649" y="624590"/>
                  <a:pt x="5297160" y="626114"/>
                  <a:pt x="5486400" y="644577"/>
                </a:cubicBezTo>
                <a:cubicBezTo>
                  <a:pt x="5504331" y="646326"/>
                  <a:pt x="5514908" y="667241"/>
                  <a:pt x="5531371" y="674558"/>
                </a:cubicBezTo>
                <a:cubicBezTo>
                  <a:pt x="5560249" y="687393"/>
                  <a:pt x="5594214" y="688279"/>
                  <a:pt x="5621312" y="704538"/>
                </a:cubicBezTo>
                <a:cubicBezTo>
                  <a:pt x="5800911" y="812300"/>
                  <a:pt x="5575419" y="681593"/>
                  <a:pt x="5801194" y="794479"/>
                </a:cubicBezTo>
                <a:cubicBezTo>
                  <a:pt x="5817308" y="802536"/>
                  <a:pt x="5831504" y="813988"/>
                  <a:pt x="5846164" y="824459"/>
                </a:cubicBezTo>
                <a:cubicBezTo>
                  <a:pt x="5866494" y="838981"/>
                  <a:pt x="5906125" y="869430"/>
                  <a:pt x="5906125" y="86943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/>
          <p:cNvSpPr/>
          <p:nvPr/>
        </p:nvSpPr>
        <p:spPr>
          <a:xfrm rot="458954">
            <a:off x="6797857" y="3026629"/>
            <a:ext cx="1708947" cy="4676931"/>
          </a:xfrm>
          <a:custGeom>
            <a:avLst/>
            <a:gdLst>
              <a:gd name="connsiteX0" fmla="*/ 0 w 1708947"/>
              <a:gd name="connsiteY0" fmla="*/ 4676931 h 4676931"/>
              <a:gd name="connsiteX1" fmla="*/ 14990 w 1708947"/>
              <a:gd name="connsiteY1" fmla="*/ 4601980 h 4676931"/>
              <a:gd name="connsiteX2" fmla="*/ 44970 w 1708947"/>
              <a:gd name="connsiteY2" fmla="*/ 4512039 h 4676931"/>
              <a:gd name="connsiteX3" fmla="*/ 59960 w 1708947"/>
              <a:gd name="connsiteY3" fmla="*/ 4407108 h 4676931"/>
              <a:gd name="connsiteX4" fmla="*/ 89941 w 1708947"/>
              <a:gd name="connsiteY4" fmla="*/ 4302177 h 4676931"/>
              <a:gd name="connsiteX5" fmla="*/ 119921 w 1708947"/>
              <a:gd name="connsiteY5" fmla="*/ 4197245 h 4676931"/>
              <a:gd name="connsiteX6" fmla="*/ 194872 w 1708947"/>
              <a:gd name="connsiteY6" fmla="*/ 4077324 h 4676931"/>
              <a:gd name="connsiteX7" fmla="*/ 224852 w 1708947"/>
              <a:gd name="connsiteY7" fmla="*/ 4032354 h 4676931"/>
              <a:gd name="connsiteX8" fmla="*/ 269823 w 1708947"/>
              <a:gd name="connsiteY8" fmla="*/ 3987383 h 4676931"/>
              <a:gd name="connsiteX9" fmla="*/ 284813 w 1708947"/>
              <a:gd name="connsiteY9" fmla="*/ 3927422 h 4676931"/>
              <a:gd name="connsiteX10" fmla="*/ 359764 w 1708947"/>
              <a:gd name="connsiteY10" fmla="*/ 3852472 h 4676931"/>
              <a:gd name="connsiteX11" fmla="*/ 389744 w 1708947"/>
              <a:gd name="connsiteY11" fmla="*/ 3792511 h 4676931"/>
              <a:gd name="connsiteX12" fmla="*/ 434714 w 1708947"/>
              <a:gd name="connsiteY12" fmla="*/ 3747540 h 4676931"/>
              <a:gd name="connsiteX13" fmla="*/ 464695 w 1708947"/>
              <a:gd name="connsiteY13" fmla="*/ 3597639 h 4676931"/>
              <a:gd name="connsiteX14" fmla="*/ 494675 w 1708947"/>
              <a:gd name="connsiteY14" fmla="*/ 3447737 h 4676931"/>
              <a:gd name="connsiteX15" fmla="*/ 509665 w 1708947"/>
              <a:gd name="connsiteY15" fmla="*/ 2938072 h 4676931"/>
              <a:gd name="connsiteX16" fmla="*/ 539645 w 1708947"/>
              <a:gd name="connsiteY16" fmla="*/ 2848131 h 4676931"/>
              <a:gd name="connsiteX17" fmla="*/ 614596 w 1708947"/>
              <a:gd name="connsiteY17" fmla="*/ 2773180 h 4676931"/>
              <a:gd name="connsiteX18" fmla="*/ 704537 w 1708947"/>
              <a:gd name="connsiteY18" fmla="*/ 2698229 h 4676931"/>
              <a:gd name="connsiteX19" fmla="*/ 779488 w 1708947"/>
              <a:gd name="connsiteY19" fmla="*/ 2653259 h 4676931"/>
              <a:gd name="connsiteX20" fmla="*/ 824459 w 1708947"/>
              <a:gd name="connsiteY20" fmla="*/ 2638268 h 4676931"/>
              <a:gd name="connsiteX21" fmla="*/ 929390 w 1708947"/>
              <a:gd name="connsiteY21" fmla="*/ 2578308 h 4676931"/>
              <a:gd name="connsiteX22" fmla="*/ 989350 w 1708947"/>
              <a:gd name="connsiteY22" fmla="*/ 2533337 h 4676931"/>
              <a:gd name="connsiteX23" fmla="*/ 1139252 w 1708947"/>
              <a:gd name="connsiteY23" fmla="*/ 2428406 h 4676931"/>
              <a:gd name="connsiteX24" fmla="*/ 1199213 w 1708947"/>
              <a:gd name="connsiteY24" fmla="*/ 2368445 h 4676931"/>
              <a:gd name="connsiteX25" fmla="*/ 1214203 w 1708947"/>
              <a:gd name="connsiteY25" fmla="*/ 2308485 h 4676931"/>
              <a:gd name="connsiteX26" fmla="*/ 1304144 w 1708947"/>
              <a:gd name="connsiteY26" fmla="*/ 2173573 h 4676931"/>
              <a:gd name="connsiteX27" fmla="*/ 1319134 w 1708947"/>
              <a:gd name="connsiteY27" fmla="*/ 2098622 h 4676931"/>
              <a:gd name="connsiteX28" fmla="*/ 1334124 w 1708947"/>
              <a:gd name="connsiteY28" fmla="*/ 2038662 h 4676931"/>
              <a:gd name="connsiteX29" fmla="*/ 1349114 w 1708947"/>
              <a:gd name="connsiteY29" fmla="*/ 1933731 h 4676931"/>
              <a:gd name="connsiteX30" fmla="*/ 1319134 w 1708947"/>
              <a:gd name="connsiteY30" fmla="*/ 1469036 h 4676931"/>
              <a:gd name="connsiteX31" fmla="*/ 1274164 w 1708947"/>
              <a:gd name="connsiteY31" fmla="*/ 1334124 h 4676931"/>
              <a:gd name="connsiteX32" fmla="*/ 1244183 w 1708947"/>
              <a:gd name="connsiteY32" fmla="*/ 1244183 h 4676931"/>
              <a:gd name="connsiteX33" fmla="*/ 1274164 w 1708947"/>
              <a:gd name="connsiteY33" fmla="*/ 1109272 h 4676931"/>
              <a:gd name="connsiteX34" fmla="*/ 1364104 w 1708947"/>
              <a:gd name="connsiteY34" fmla="*/ 1004340 h 4676931"/>
              <a:gd name="connsiteX35" fmla="*/ 1409075 w 1708947"/>
              <a:gd name="connsiteY35" fmla="*/ 974360 h 4676931"/>
              <a:gd name="connsiteX36" fmla="*/ 1499016 w 1708947"/>
              <a:gd name="connsiteY36" fmla="*/ 884419 h 4676931"/>
              <a:gd name="connsiteX37" fmla="*/ 1558977 w 1708947"/>
              <a:gd name="connsiteY37" fmla="*/ 764498 h 4676931"/>
              <a:gd name="connsiteX38" fmla="*/ 1618937 w 1708947"/>
              <a:gd name="connsiteY38" fmla="*/ 554636 h 4676931"/>
              <a:gd name="connsiteX39" fmla="*/ 1633927 w 1708947"/>
              <a:gd name="connsiteY39" fmla="*/ 434714 h 4676931"/>
              <a:gd name="connsiteX40" fmla="*/ 1663908 w 1708947"/>
              <a:gd name="connsiteY40" fmla="*/ 314793 h 4676931"/>
              <a:gd name="connsiteX41" fmla="*/ 1678898 w 1708947"/>
              <a:gd name="connsiteY41" fmla="*/ 164891 h 4676931"/>
              <a:gd name="connsiteX42" fmla="*/ 1693888 w 1708947"/>
              <a:gd name="connsiteY42" fmla="*/ 104931 h 4676931"/>
              <a:gd name="connsiteX43" fmla="*/ 1708878 w 1708947"/>
              <a:gd name="connsiteY43" fmla="*/ 0 h 467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08947" h="4676931">
                <a:moveTo>
                  <a:pt x="0" y="4676931"/>
                </a:moveTo>
                <a:cubicBezTo>
                  <a:pt x="4997" y="4651947"/>
                  <a:pt x="8286" y="4626561"/>
                  <a:pt x="14990" y="4601980"/>
                </a:cubicBezTo>
                <a:cubicBezTo>
                  <a:pt x="23305" y="4571491"/>
                  <a:pt x="44970" y="4512039"/>
                  <a:pt x="44970" y="4512039"/>
                </a:cubicBezTo>
                <a:cubicBezTo>
                  <a:pt x="49967" y="4477062"/>
                  <a:pt x="53640" y="4441870"/>
                  <a:pt x="59960" y="4407108"/>
                </a:cubicBezTo>
                <a:cubicBezTo>
                  <a:pt x="70068" y="4351513"/>
                  <a:pt x="75118" y="4351586"/>
                  <a:pt x="89941" y="4302177"/>
                </a:cubicBezTo>
                <a:cubicBezTo>
                  <a:pt x="100394" y="4267334"/>
                  <a:pt x="109223" y="4232013"/>
                  <a:pt x="119921" y="4197245"/>
                </a:cubicBezTo>
                <a:cubicBezTo>
                  <a:pt x="152145" y="4092514"/>
                  <a:pt x="125575" y="4123521"/>
                  <a:pt x="194872" y="4077324"/>
                </a:cubicBezTo>
                <a:cubicBezTo>
                  <a:pt x="204865" y="4062334"/>
                  <a:pt x="213319" y="4046194"/>
                  <a:pt x="224852" y="4032354"/>
                </a:cubicBezTo>
                <a:cubicBezTo>
                  <a:pt x="238424" y="4016068"/>
                  <a:pt x="259305" y="4005789"/>
                  <a:pt x="269823" y="3987383"/>
                </a:cubicBezTo>
                <a:cubicBezTo>
                  <a:pt x="280044" y="3969495"/>
                  <a:pt x="276697" y="3946358"/>
                  <a:pt x="284813" y="3927422"/>
                </a:cubicBezTo>
                <a:cubicBezTo>
                  <a:pt x="304800" y="3880786"/>
                  <a:pt x="319790" y="3879121"/>
                  <a:pt x="359764" y="3852472"/>
                </a:cubicBezTo>
                <a:cubicBezTo>
                  <a:pt x="369757" y="3832485"/>
                  <a:pt x="376756" y="3810695"/>
                  <a:pt x="389744" y="3792511"/>
                </a:cubicBezTo>
                <a:cubicBezTo>
                  <a:pt x="402066" y="3775260"/>
                  <a:pt x="427104" y="3767326"/>
                  <a:pt x="434714" y="3747540"/>
                </a:cubicBezTo>
                <a:cubicBezTo>
                  <a:pt x="453006" y="3699980"/>
                  <a:pt x="454702" y="3647606"/>
                  <a:pt x="464695" y="3597639"/>
                </a:cubicBezTo>
                <a:lnTo>
                  <a:pt x="494675" y="3447737"/>
                </a:lnTo>
                <a:cubicBezTo>
                  <a:pt x="499672" y="3277849"/>
                  <a:pt x="496954" y="3107558"/>
                  <a:pt x="509665" y="2938072"/>
                </a:cubicBezTo>
                <a:cubicBezTo>
                  <a:pt x="512028" y="2906558"/>
                  <a:pt x="522679" y="2874792"/>
                  <a:pt x="539645" y="2848131"/>
                </a:cubicBezTo>
                <a:cubicBezTo>
                  <a:pt x="558614" y="2818323"/>
                  <a:pt x="598795" y="2804782"/>
                  <a:pt x="614596" y="2773180"/>
                </a:cubicBezTo>
                <a:cubicBezTo>
                  <a:pt x="653791" y="2694792"/>
                  <a:pt x="622898" y="2718639"/>
                  <a:pt x="704537" y="2698229"/>
                </a:cubicBezTo>
                <a:cubicBezTo>
                  <a:pt x="729521" y="2683239"/>
                  <a:pt x="753428" y="2666289"/>
                  <a:pt x="779488" y="2653259"/>
                </a:cubicBezTo>
                <a:cubicBezTo>
                  <a:pt x="793621" y="2646192"/>
                  <a:pt x="810326" y="2645335"/>
                  <a:pt x="824459" y="2638268"/>
                </a:cubicBezTo>
                <a:cubicBezTo>
                  <a:pt x="860491" y="2620252"/>
                  <a:pt x="895403" y="2599936"/>
                  <a:pt x="929390" y="2578308"/>
                </a:cubicBezTo>
                <a:cubicBezTo>
                  <a:pt x="950468" y="2564895"/>
                  <a:pt x="968883" y="2547664"/>
                  <a:pt x="989350" y="2533337"/>
                </a:cubicBezTo>
                <a:cubicBezTo>
                  <a:pt x="1029715" y="2505082"/>
                  <a:pt x="1099255" y="2463403"/>
                  <a:pt x="1139252" y="2428406"/>
                </a:cubicBezTo>
                <a:cubicBezTo>
                  <a:pt x="1160524" y="2409793"/>
                  <a:pt x="1179226" y="2388432"/>
                  <a:pt x="1199213" y="2368445"/>
                </a:cubicBezTo>
                <a:cubicBezTo>
                  <a:pt x="1204210" y="2348458"/>
                  <a:pt x="1206969" y="2327775"/>
                  <a:pt x="1214203" y="2308485"/>
                </a:cubicBezTo>
                <a:cubicBezTo>
                  <a:pt x="1237650" y="2245958"/>
                  <a:pt x="1260063" y="2228674"/>
                  <a:pt x="1304144" y="2173573"/>
                </a:cubicBezTo>
                <a:cubicBezTo>
                  <a:pt x="1309141" y="2148589"/>
                  <a:pt x="1313607" y="2123494"/>
                  <a:pt x="1319134" y="2098622"/>
                </a:cubicBezTo>
                <a:cubicBezTo>
                  <a:pt x="1323603" y="2078511"/>
                  <a:pt x="1330439" y="2058931"/>
                  <a:pt x="1334124" y="2038662"/>
                </a:cubicBezTo>
                <a:cubicBezTo>
                  <a:pt x="1340444" y="2003900"/>
                  <a:pt x="1344117" y="1968708"/>
                  <a:pt x="1349114" y="1933731"/>
                </a:cubicBezTo>
                <a:cubicBezTo>
                  <a:pt x="1339121" y="1778833"/>
                  <a:pt x="1332390" y="1623689"/>
                  <a:pt x="1319134" y="1469036"/>
                </a:cubicBezTo>
                <a:cubicBezTo>
                  <a:pt x="1315310" y="1424421"/>
                  <a:pt x="1288688" y="1374065"/>
                  <a:pt x="1274164" y="1334124"/>
                </a:cubicBezTo>
                <a:cubicBezTo>
                  <a:pt x="1263364" y="1304425"/>
                  <a:pt x="1254177" y="1274163"/>
                  <a:pt x="1244183" y="1244183"/>
                </a:cubicBezTo>
                <a:cubicBezTo>
                  <a:pt x="1254177" y="1199213"/>
                  <a:pt x="1257627" y="1152269"/>
                  <a:pt x="1274164" y="1109272"/>
                </a:cubicBezTo>
                <a:cubicBezTo>
                  <a:pt x="1283527" y="1084928"/>
                  <a:pt x="1342474" y="1022365"/>
                  <a:pt x="1364104" y="1004340"/>
                </a:cubicBezTo>
                <a:cubicBezTo>
                  <a:pt x="1377944" y="992806"/>
                  <a:pt x="1395610" y="986329"/>
                  <a:pt x="1409075" y="974360"/>
                </a:cubicBezTo>
                <a:cubicBezTo>
                  <a:pt x="1440764" y="946192"/>
                  <a:pt x="1499016" y="884419"/>
                  <a:pt x="1499016" y="884419"/>
                </a:cubicBezTo>
                <a:cubicBezTo>
                  <a:pt x="1535824" y="737185"/>
                  <a:pt x="1482534" y="917384"/>
                  <a:pt x="1558977" y="764498"/>
                </a:cubicBezTo>
                <a:cubicBezTo>
                  <a:pt x="1580481" y="721489"/>
                  <a:pt x="1609332" y="593057"/>
                  <a:pt x="1618937" y="554636"/>
                </a:cubicBezTo>
                <a:cubicBezTo>
                  <a:pt x="1623934" y="514662"/>
                  <a:pt x="1626503" y="474309"/>
                  <a:pt x="1633927" y="434714"/>
                </a:cubicBezTo>
                <a:cubicBezTo>
                  <a:pt x="1641520" y="394216"/>
                  <a:pt x="1657134" y="355436"/>
                  <a:pt x="1663908" y="314793"/>
                </a:cubicBezTo>
                <a:cubicBezTo>
                  <a:pt x="1672164" y="265260"/>
                  <a:pt x="1671796" y="214603"/>
                  <a:pt x="1678898" y="164891"/>
                </a:cubicBezTo>
                <a:cubicBezTo>
                  <a:pt x="1681812" y="144496"/>
                  <a:pt x="1689419" y="125042"/>
                  <a:pt x="1693888" y="104931"/>
                </a:cubicBezTo>
                <a:cubicBezTo>
                  <a:pt x="1710838" y="28656"/>
                  <a:pt x="1708878" y="52134"/>
                  <a:pt x="1708878" y="0"/>
                </a:cubicBezTo>
              </a:path>
            </a:pathLst>
          </a:cu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465069" y="7521149"/>
            <a:ext cx="164331" cy="1369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8674869" y="3101549"/>
            <a:ext cx="164331" cy="1369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12926007" y="3924300"/>
            <a:ext cx="164331" cy="1369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4" idx="21"/>
            <a:endCxn id="34" idx="23"/>
          </p:cNvCxnSpPr>
          <p:nvPr/>
        </p:nvCxnSpPr>
        <p:spPr>
          <a:xfrm flipV="1">
            <a:off x="7694655" y="5492141"/>
            <a:ext cx="227948" cy="1206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22"/>
            <a:endCxn id="33" idx="24"/>
          </p:cNvCxnSpPr>
          <p:nvPr/>
        </p:nvCxnSpPr>
        <p:spPr>
          <a:xfrm>
            <a:off x="10861179" y="3473895"/>
            <a:ext cx="200091" cy="643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9450796">
            <a:off x="7124142" y="4924109"/>
            <a:ext cx="1027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8km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642230">
            <a:off x="10199566" y="2633516"/>
            <a:ext cx="1027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7km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30649" y="7242491"/>
            <a:ext cx="797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81429" y="2514712"/>
            <a:ext cx="797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090338" y="3613056"/>
            <a:ext cx="673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522532" y="3997890"/>
            <a:ext cx="6460938" cy="3665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reeform 5"/>
          <p:cNvSpPr/>
          <p:nvPr/>
        </p:nvSpPr>
        <p:spPr>
          <a:xfrm>
            <a:off x="17221200" y="8484075"/>
            <a:ext cx="1291757" cy="1784691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4"/>
          <p:cNvSpPr/>
          <p:nvPr/>
        </p:nvSpPr>
        <p:spPr>
          <a:xfrm rot="-860641">
            <a:off x="16142552" y="7711745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6" name="TextBox 55"/>
          <p:cNvSpPr txBox="1"/>
          <p:nvPr/>
        </p:nvSpPr>
        <p:spPr>
          <a:xfrm>
            <a:off x="156043" y="1107695"/>
            <a:ext cx="17446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máy từ A đến B rồi từ B đến C (như hình vẽ). Xác định: </a:t>
            </a:r>
          </a:p>
          <a:p>
            <a:pPr marL="514350" indent="-514350">
              <a:buFont typeface="+mj-lt"/>
              <a:buAutoNum type="alphaLcParenR"/>
            </a:pP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người đó đi được?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ịch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chuyển là vec tơ nào? Độ lớn của độ dịch chuyển?</a:t>
            </a:r>
          </a:p>
        </p:txBody>
      </p:sp>
      <p:sp>
        <p:nvSpPr>
          <p:cNvPr id="57" name="TextBox 56"/>
          <p:cNvSpPr txBox="1"/>
          <p:nvPr/>
        </p:nvSpPr>
        <p:spPr>
          <a:xfrm rot="19848616">
            <a:off x="9643708" y="5746638"/>
            <a:ext cx="1379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10km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1524000" y="29356"/>
            <a:ext cx="11566338" cy="11403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202968" y="-38065"/>
            <a:ext cx="2132527" cy="127523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44" grpId="0"/>
      <p:bldP spid="45" grpId="0"/>
      <p:bldP spid="47" grpId="0"/>
      <p:bldP spid="48" grpId="0"/>
      <p:bldP spid="49" grpId="0"/>
      <p:bldP spid="56" grpId="0"/>
      <p:bldP spid="57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1025</Words>
  <Application>Microsoft Office PowerPoint</Application>
  <PresentationFormat>Custom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Symbol</vt:lpstr>
      <vt:lpstr>Calibri</vt:lpstr>
      <vt:lpstr>Georgia</vt:lpstr>
      <vt:lpstr>Times New Roman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hỏi 4: Một ô tô chuyển động thẳng trên đường cao tốc từ điểm P đến điểm Q đến điểm R và điểm S, sau đó quay lại điểm Q và cuối cùng đến điểm R như hình vẽ bên. Quãng đường đi được và độ dịch chuyển của ôtô là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Yellow Playful Doodle Digital Brainstorm Presentation</dc:title>
  <dc:creator>DELL</dc:creator>
  <cp:lastModifiedBy>admin</cp:lastModifiedBy>
  <cp:revision>33</cp:revision>
  <dcterms:created xsi:type="dcterms:W3CDTF">2006-08-16T00:00:00Z</dcterms:created>
  <dcterms:modified xsi:type="dcterms:W3CDTF">2025-09-04T08:11:54Z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AC410B538DEC40A78E3A148BC89CE426_13</vt:lpwstr>
  </property>
  <property fmtid="{D5CDD505-2E9C-101B-9397-08002B2CF9AE}" pid="3" name="KSOProductBuildVer">
    <vt:lpwstr>1033-12.2.0.20795</vt:lpwstr>
  </property>
</Properties>
</file>