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notesMasterIdLst>
    <p:notesMasterId r:id="rId43"/>
  </p:notesMasterIdLst>
  <p:sldIdLst>
    <p:sldId id="324" r:id="rId4"/>
    <p:sldId id="325" r:id="rId5"/>
    <p:sldId id="274" r:id="rId6"/>
    <p:sldId id="282" r:id="rId7"/>
    <p:sldId id="281" r:id="rId8"/>
    <p:sldId id="271" r:id="rId9"/>
    <p:sldId id="290" r:id="rId10"/>
    <p:sldId id="288" r:id="rId11"/>
    <p:sldId id="292" r:id="rId12"/>
    <p:sldId id="293" r:id="rId13"/>
    <p:sldId id="289" r:id="rId14"/>
    <p:sldId id="299" r:id="rId15"/>
    <p:sldId id="294" r:id="rId16"/>
    <p:sldId id="300" r:id="rId17"/>
    <p:sldId id="296" r:id="rId18"/>
    <p:sldId id="301" r:id="rId19"/>
    <p:sldId id="298" r:id="rId20"/>
    <p:sldId id="302" r:id="rId21"/>
    <p:sldId id="303" r:id="rId22"/>
    <p:sldId id="304" r:id="rId23"/>
    <p:sldId id="306" r:id="rId24"/>
    <p:sldId id="307" r:id="rId25"/>
    <p:sldId id="309" r:id="rId26"/>
    <p:sldId id="308" r:id="rId27"/>
    <p:sldId id="310" r:id="rId28"/>
    <p:sldId id="313" r:id="rId29"/>
    <p:sldId id="312" r:id="rId30"/>
    <p:sldId id="314" r:id="rId31"/>
    <p:sldId id="315" r:id="rId32"/>
    <p:sldId id="318" r:id="rId33"/>
    <p:sldId id="317" r:id="rId34"/>
    <p:sldId id="319" r:id="rId35"/>
    <p:sldId id="285" r:id="rId36"/>
    <p:sldId id="286" r:id="rId37"/>
    <p:sldId id="320" r:id="rId38"/>
    <p:sldId id="321" r:id="rId39"/>
    <p:sldId id="322" r:id="rId40"/>
    <p:sldId id="323" r:id="rId41"/>
    <p:sldId id="270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>
        <p:scale>
          <a:sx n="62" d="100"/>
          <a:sy n="62" d="100"/>
        </p:scale>
        <p:origin x="-7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5BB4-82C8-4C75-846E-035D8BD4348E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DA266-FBC6-4DB6-B29B-331A5C3B3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75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66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3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5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07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92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01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4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5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23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4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73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45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4"/>
          <p:cNvSpPr txBox="1">
            <a:spLocks noGrp="1"/>
          </p:cNvSpPr>
          <p:nvPr>
            <p:ph type="body" idx="1"/>
          </p:nvPr>
        </p:nvSpPr>
        <p:spPr>
          <a:xfrm>
            <a:off x="1571200" y="2997367"/>
            <a:ext cx="6001500" cy="8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5300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352" name="Google Shape;352;p64"/>
          <p:cNvSpPr txBox="1">
            <a:spLocks noGrp="1"/>
          </p:cNvSpPr>
          <p:nvPr>
            <p:ph type="title"/>
          </p:nvPr>
        </p:nvSpPr>
        <p:spPr>
          <a:xfrm>
            <a:off x="1551975" y="3006803"/>
            <a:ext cx="60363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7706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5"/>
          <p:cNvSpPr txBox="1">
            <a:spLocks noGrp="1"/>
          </p:cNvSpPr>
          <p:nvPr>
            <p:ph type="title"/>
          </p:nvPr>
        </p:nvSpPr>
        <p:spPr>
          <a:xfrm>
            <a:off x="610738" y="740367"/>
            <a:ext cx="79167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5"/>
          <p:cNvSpPr txBox="1">
            <a:spLocks noGrp="1"/>
          </p:cNvSpPr>
          <p:nvPr>
            <p:ph type="body" idx="1"/>
          </p:nvPr>
        </p:nvSpPr>
        <p:spPr>
          <a:xfrm>
            <a:off x="610500" y="1754735"/>
            <a:ext cx="7916700" cy="45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500">
                <a:solidFill>
                  <a:schemeClr val="dk1"/>
                </a:solidFill>
              </a:defRPr>
            </a:lvl1pPr>
            <a:lvl2pPr marL="1219170" lvl="1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" name="Google Shape;15;p45"/>
          <p:cNvGrpSpPr/>
          <p:nvPr/>
        </p:nvGrpSpPr>
        <p:grpSpPr>
          <a:xfrm>
            <a:off x="521899" y="677493"/>
            <a:ext cx="8088611" cy="742101"/>
            <a:chOff x="521898" y="508120"/>
            <a:chExt cx="8088611" cy="556576"/>
          </a:xfrm>
        </p:grpSpPr>
        <p:sp>
          <p:nvSpPr>
            <p:cNvPr id="16" name="Google Shape;16;p45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45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45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45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45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5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45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45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45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45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45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45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774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8"/>
          <p:cNvSpPr txBox="1">
            <a:spLocks noGrp="1"/>
          </p:cNvSpPr>
          <p:nvPr>
            <p:ph type="subTitle" idx="1"/>
          </p:nvPr>
        </p:nvSpPr>
        <p:spPr>
          <a:xfrm>
            <a:off x="1301425" y="3097167"/>
            <a:ext cx="2739900" cy="1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48"/>
          <p:cNvSpPr txBox="1">
            <a:spLocks noGrp="1"/>
          </p:cNvSpPr>
          <p:nvPr>
            <p:ph type="title"/>
          </p:nvPr>
        </p:nvSpPr>
        <p:spPr>
          <a:xfrm>
            <a:off x="1282975" y="2173033"/>
            <a:ext cx="27768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5" name="Google Shape;85;p48"/>
          <p:cNvGrpSpPr/>
          <p:nvPr/>
        </p:nvGrpSpPr>
        <p:grpSpPr>
          <a:xfrm>
            <a:off x="1152151" y="1459933"/>
            <a:ext cx="3800359" cy="4446044"/>
            <a:chOff x="27828200" y="-2466450"/>
            <a:chExt cx="2888250" cy="2534225"/>
          </a:xfrm>
        </p:grpSpPr>
        <p:sp>
          <p:nvSpPr>
            <p:cNvPr id="86" name="Google Shape;86;p48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8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8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8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8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8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8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8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8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213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鲜花, 植物&#10;&#10;描述已自动生成">
            <a:extLst>
              <a:ext uri="{FF2B5EF4-FFF2-40B4-BE49-F238E27FC236}">
                <a16:creationId xmlns="" xmlns:a16="http://schemas.microsoft.com/office/drawing/2014/main" id="{40FFDD12-50E7-4CCA-9F59-04894C948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27641"/>
            <a:ext cx="3165231" cy="5347709"/>
          </a:xfrm>
          <a:prstGeom prst="rect">
            <a:avLst/>
          </a:prstGeom>
        </p:spPr>
      </p:pic>
      <p:pic>
        <p:nvPicPr>
          <p:cNvPr id="6" name="图片 5" descr="图片包含 鲜花, 植物&#10;&#10;描述已自动生成">
            <a:extLst>
              <a:ext uri="{FF2B5EF4-FFF2-40B4-BE49-F238E27FC236}">
                <a16:creationId xmlns="" xmlns:a16="http://schemas.microsoft.com/office/drawing/2014/main" id="{E3CA46E6-D095-42FA-8AB2-5126617A6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2398" y="-227641"/>
            <a:ext cx="3781602" cy="6389077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="" xmlns:a16="http://schemas.microsoft.com/office/drawing/2014/main" id="{714A353E-9F80-4651-875A-ECD0F001B257}"/>
              </a:ext>
            </a:extLst>
          </p:cNvPr>
          <p:cNvSpPr/>
          <p:nvPr userDrawn="1"/>
        </p:nvSpPr>
        <p:spPr>
          <a:xfrm>
            <a:off x="935081" y="850809"/>
            <a:ext cx="4025801" cy="515638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7000">
                <a:srgbClr val="EEC0CE"/>
              </a:gs>
              <a:gs pos="83000">
                <a:srgbClr val="EEC0CE"/>
              </a:gs>
              <a:gs pos="100000">
                <a:srgbClr val="EEC0C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zihun95hao-shoukesong" pitchFamily="2" charset="-122"/>
              <a:ea typeface="zihun95hao-shoukesong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9884F63-4455-4836-84C3-2CFD7DEA8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430" y="190461"/>
            <a:ext cx="1305485" cy="220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12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97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5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5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30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64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39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88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38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93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68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2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5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1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51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7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82B1-957C-46D5-81F1-770988F561F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448C-8587-4C45-A557-C5FEA984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61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82B1-957C-46D5-81F1-770988F561F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1448C-8587-4C45-A557-C5FEA984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9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9/4/2025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4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82B1-957C-46D5-81F1-770988F561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1448C-8587-4C45-A557-C5FEA984C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1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999" y="284623"/>
            <a:ext cx="49688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BÌNH ĐỊNH</a:t>
            </a:r>
            <a:endParaRPr lang="en-US" sz="2000" b="1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u="sng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LÝ TỰ TRỌNG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889123" y="1816373"/>
            <a:ext cx="5365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3105EB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600" b="1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3105EB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HỌC 11 (CD)</a:t>
            </a:r>
            <a:endParaRPr lang="en-US" b="1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3105EB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Administrator\Desktop\1461299_259390967552238_96922700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17" y="2943616"/>
            <a:ext cx="4026270" cy="343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6609" y="5781025"/>
            <a:ext cx="2767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2024-2025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4739" y="4452287"/>
            <a:ext cx="51733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HIỆN: THÁI VĂN QUÂN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11a1,2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2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achGiamCanh_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3276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CachGiamCanh_9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4"/>
            <a:ext cx="38862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0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828800" y="5791200"/>
            <a:ext cx="5105400" cy="6413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latin typeface="Tahoma" panose="020B0604030504040204" pitchFamily="34" charset="0"/>
              </a:rPr>
              <a:t>Các bước giâm cành</a:t>
            </a:r>
          </a:p>
        </p:txBody>
      </p:sp>
      <p:pic>
        <p:nvPicPr>
          <p:cNvPr id="50181" name="Picture 5" descr="CachGiamCanh_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36576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0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859"/>
            <a:ext cx="8229600" cy="1510145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552239"/>
              </p:ext>
            </p:extLst>
          </p:nvPr>
        </p:nvGraphicFramePr>
        <p:xfrm>
          <a:off x="381002" y="1600202"/>
          <a:ext cx="8381999" cy="39040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278214504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xmlns="" val="2783814232"/>
                    </a:ext>
                  </a:extLst>
                </a:gridCol>
                <a:gridCol w="3047999">
                  <a:extLst>
                    <a:ext uri="{9D8B030D-6E8A-4147-A177-3AD203B41FA5}">
                      <a16:colId xmlns:a16="http://schemas.microsoft.com/office/drawing/2014/main" xmlns="" val="810776925"/>
                    </a:ext>
                  </a:extLst>
                </a:gridCol>
              </a:tblGrid>
              <a:tr h="8644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Ưu điểm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Nhược điểm</a:t>
                      </a:r>
                      <a:endParaRPr lang="en-US" sz="2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3784381210"/>
                  </a:ext>
                </a:extLst>
              </a:tr>
              <a:tr h="945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Giâm cành</a:t>
                      </a:r>
                      <a:endParaRPr lang="en-US" sz="24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635" algn="l"/>
                        </a:tabLst>
                        <a:defRPr/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r>
                        <a:rPr lang="vi-VN" sz="2800" dirty="0" smtClean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Tạo được số lượng lớn cây con có chất lượng đồng đều trong thời gian ngắn.</a:t>
                      </a:r>
                      <a:endParaRPr lang="en-US" sz="2800" dirty="0" smtClean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635" algn="l"/>
                        </a:tabLst>
                        <a:defRPr/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r>
                        <a:rPr lang="vi-VN" sz="2800" dirty="0" smtClean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Với các cành giâm lấy từ cây mẹ lâu năm, cây giống tạo thành thường nhanh già cỗi.</a:t>
                      </a:r>
                      <a:endParaRPr lang="en-US" sz="2800" dirty="0" smtClean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1692997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9776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3"/>
          <p:cNvPicPr>
            <a:picLocks noChangeAspect="1" noChangeArrowheads="1"/>
          </p:cNvPicPr>
          <p:nvPr/>
        </p:nvPicPr>
        <p:blipFill>
          <a:blip r:embed="rId2">
            <a:lum bright="12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"/>
          <a:stretch>
            <a:fillRect/>
          </a:stretch>
        </p:blipFill>
        <p:spPr bwMode="auto">
          <a:xfrm>
            <a:off x="0" y="228600"/>
            <a:ext cx="4267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 descr="05"/>
          <p:cNvPicPr>
            <a:picLocks noChangeAspect="1" noChangeArrowheads="1"/>
          </p:cNvPicPr>
          <p:nvPr/>
        </p:nvPicPr>
        <p:blipFill>
          <a:blip r:embed="rId3">
            <a:lum bright="14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3"/>
          <a:stretch>
            <a:fillRect/>
          </a:stretch>
        </p:blipFill>
        <p:spPr bwMode="auto">
          <a:xfrm>
            <a:off x="4356102" y="228600"/>
            <a:ext cx="46037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752600" y="5334004"/>
            <a:ext cx="5257800" cy="10064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latin typeface="Times New Roman" panose="02020603050405020304" pitchFamily="18" charset="0"/>
              </a:rPr>
              <a:t>Chiết</a:t>
            </a:r>
            <a:r>
              <a:rPr lang="en-US" altLang="en-US" sz="6000" b="1" dirty="0"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</a:rPr>
              <a:t>cành</a:t>
            </a:r>
            <a:endParaRPr lang="en-US" altLang="en-US" sz="6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21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859"/>
            <a:ext cx="8229600" cy="1510145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385439"/>
              </p:ext>
            </p:extLst>
          </p:nvPr>
        </p:nvGraphicFramePr>
        <p:xfrm>
          <a:off x="381002" y="1600204"/>
          <a:ext cx="8381999" cy="43947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2782145043"/>
                    </a:ext>
                  </a:extLst>
                </a:gridCol>
                <a:gridCol w="3721136">
                  <a:extLst>
                    <a:ext uri="{9D8B030D-6E8A-4147-A177-3AD203B41FA5}">
                      <a16:colId xmlns:a16="http://schemas.microsoft.com/office/drawing/2014/main" xmlns="" val="2783814232"/>
                    </a:ext>
                  </a:extLst>
                </a:gridCol>
                <a:gridCol w="2679663">
                  <a:extLst>
                    <a:ext uri="{9D8B030D-6E8A-4147-A177-3AD203B41FA5}">
                      <a16:colId xmlns:a16="http://schemas.microsoft.com/office/drawing/2014/main" xmlns="" val="810776925"/>
                    </a:ext>
                  </a:extLst>
                </a:gridCol>
              </a:tblGrid>
              <a:tr h="8644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Ưu điểm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Nhược điểm</a:t>
                      </a:r>
                      <a:endParaRPr lang="en-US" sz="2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3784381210"/>
                  </a:ext>
                </a:extLst>
              </a:tr>
              <a:tr h="945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Chiết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635" algn="l"/>
                        </a:tabLst>
                        <a:defRPr/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r>
                        <a:rPr lang="vi-VN" sz="2800" dirty="0" smtClean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Cho tỉ lệ sống của cây con cao (có thể lên tới 100%), cây thấp, tán lá gọn, sinh trưởng nhanh và khoẻ nên thuận tiện cho quá trình chăm sóc</a:t>
                      </a:r>
                      <a:r>
                        <a:rPr lang="en-US" sz="2800" dirty="0" smtClean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 smtClean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635" algn="l"/>
                        </a:tabLst>
                        <a:defRPr/>
                      </a:pP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r>
                        <a:rPr lang="vi-VN" sz="2800" dirty="0" smtClean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Hệ số nhân giống không cao, thường chỉ ứng dụng ở quy mô sản xuất nhỏ, tuổi thọ của cây giống thấp.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1692997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7316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age_paste_0803131159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AC8D5"/>
              </a:clrFrom>
              <a:clrTo>
                <a:srgbClr val="CAC8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4"/>
            <a:ext cx="77724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Frames PPT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866900" y="5687113"/>
            <a:ext cx="5257800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 smtClean="0">
                <a:latin typeface="Times New Roman" panose="02020603050405020304" pitchFamily="18" charset="0"/>
              </a:rPr>
              <a:t>Ghép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chồi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ghép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cành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99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859"/>
            <a:ext cx="8229600" cy="1510145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558051"/>
              </p:ext>
            </p:extLst>
          </p:nvPr>
        </p:nvGraphicFramePr>
        <p:xfrm>
          <a:off x="381002" y="1600206"/>
          <a:ext cx="8381999" cy="55865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782145043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xmlns="" val="2783814232"/>
                    </a:ext>
                  </a:extLst>
                </a:gridCol>
                <a:gridCol w="3276599">
                  <a:extLst>
                    <a:ext uri="{9D8B030D-6E8A-4147-A177-3AD203B41FA5}">
                      <a16:colId xmlns:a16="http://schemas.microsoft.com/office/drawing/2014/main" xmlns="" val="810776925"/>
                    </a:ext>
                  </a:extLst>
                </a:gridCol>
              </a:tblGrid>
              <a:tr h="8644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Ưu điểm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Nhược điểm</a:t>
                      </a:r>
                      <a:endParaRPr lang="en-US" sz="2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3784381210"/>
                  </a:ext>
                </a:extLst>
              </a:tr>
              <a:tr h="945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127635" algn="l"/>
                          <a:tab pos="457200" algn="l"/>
                        </a:tabLst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Cây ghép thường phát triển tốt nhờ vào bộ rễ gốc ghép.</a:t>
                      </a:r>
                      <a:endParaRPr lang="en-US" sz="2400" b="0" i="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127635" algn="l"/>
                          <a:tab pos="457200" algn="l"/>
                        </a:tabLst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đai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127635" algn="l"/>
                          <a:tab pos="457200" algn="l"/>
                        </a:tabLst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Tăng cường khả năng chống chịu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127635" algn="l"/>
                          <a:tab pos="457200" algn="l"/>
                        </a:tabLs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Cây ghép giữ được các đặc tính của giống muốn nhân.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127635" algn="l"/>
                          <a:tab pos="457200" algn="l"/>
                        </a:tabLs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Hệ số nhân giống cao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7635" algn="l"/>
                        </a:tabLst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127635" algn="l"/>
                          <a:tab pos="457200" algn="l"/>
                        </a:tabLs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1692997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15167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untitle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20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68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859"/>
            <a:ext cx="8229600" cy="1510145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676402"/>
              </p:ext>
            </p:extLst>
          </p:nvPr>
        </p:nvGraphicFramePr>
        <p:xfrm>
          <a:off x="381002" y="1600206"/>
          <a:ext cx="8381999" cy="5348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7821450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783814232"/>
                    </a:ext>
                  </a:extLst>
                </a:gridCol>
                <a:gridCol w="3809999">
                  <a:extLst>
                    <a:ext uri="{9D8B030D-6E8A-4147-A177-3AD203B41FA5}">
                      <a16:colId xmlns:a16="http://schemas.microsoft.com/office/drawing/2014/main" xmlns="" val="810776925"/>
                    </a:ext>
                  </a:extLst>
                </a:gridCol>
              </a:tblGrid>
              <a:tr h="8644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Ưu điểm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Nhược điểm</a:t>
                      </a:r>
                      <a:endParaRPr lang="en-US" sz="2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3784381210"/>
                  </a:ext>
                </a:extLst>
              </a:tr>
              <a:tr h="9459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Nhân giống in vitro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Hệ số nhân giống cao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Có thể tiến hành quanh năm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Tạo ra cây giống sạch bệnh và có thể bảo quản trong thời gian dài.</a:t>
                      </a:r>
                    </a:p>
                    <a:p>
                      <a:endParaRPr lang="vi-VN" sz="24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Chi phí cao, tốn kém hơn nhiều so với các phương pháp nhân giống vô tính khác.</a:t>
                      </a:r>
                    </a:p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Đòi hỏi trình độ kĩ thuật và chuyên môn cao.</a:t>
                      </a:r>
                    </a:p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Quy trình nhân giống phức tạp, cần khoảng thời gian dài trước khi cây chuyển sang vườn ươm.</a:t>
                      </a:r>
                    </a:p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Khi gặp điều kiện bất lợi có thể chết hàng loạt do đồng nhất về mặt di truyền.</a:t>
                      </a:r>
                      <a:endParaRPr lang="vi-VN" sz="24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1692997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5715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1" y="98912"/>
            <a:ext cx="8272282" cy="103541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2" y="1863484"/>
            <a:ext cx="7135141" cy="4903788"/>
          </a:xfrm>
        </p:spPr>
      </p:pic>
      <p:sp>
        <p:nvSpPr>
          <p:cNvPr id="5" name="Rectangle 4"/>
          <p:cNvSpPr/>
          <p:nvPr/>
        </p:nvSpPr>
        <p:spPr>
          <a:xfrm>
            <a:off x="1736205" y="2720050"/>
            <a:ext cx="1423687" cy="544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5349434" y="1863484"/>
            <a:ext cx="1423687" cy="544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784511" y="5071640"/>
            <a:ext cx="1423687" cy="544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61671" y="6155683"/>
            <a:ext cx="1423687" cy="544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2644" y="5519096"/>
            <a:ext cx="1423687" cy="544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4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920708"/>
            <a:ext cx="8272282" cy="427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2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534400" cy="868363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1" y="1143000"/>
            <a:ext cx="8353303" cy="4362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0" y="5734843"/>
            <a:ext cx="7886700" cy="7060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42.1. Chu kì phát triển từ hạt đến hạt ở thực vật có hoa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Frames PPT 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76201"/>
            <a:ext cx="44958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KHỞI ĐỘNG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533401"/>
            <a:ext cx="9067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101" name="Picture 24" descr="91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670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5" descr="C:\Users\Administrator\Desktop\New folder\an-hat-lac-nay-mam-de-bi-ung-thu-gan-hinh-anh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90600"/>
            <a:ext cx="198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6" descr="C:\Users\Administrator\Desktop\New folder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3" descr="Khoai lang b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057400" cy="1524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6" descr="Picture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2819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C:\Users\Administrator\Desktop\New folder\20541774-images905377_gac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2514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6" descr="Picturel2 copy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2133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7" descr="PHOTO1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2438400" cy="21336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9" name="Group 6"/>
          <p:cNvGrpSpPr>
            <a:grpSpLocks/>
          </p:cNvGrpSpPr>
          <p:nvPr/>
        </p:nvGrpSpPr>
        <p:grpSpPr bwMode="auto">
          <a:xfrm>
            <a:off x="5715000" y="4800600"/>
            <a:ext cx="2362200" cy="1828800"/>
            <a:chOff x="4115" y="7141"/>
            <a:chExt cx="3871" cy="3814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4115" y="7889"/>
              <a:ext cx="3871" cy="3066"/>
            </a:xfrm>
            <a:custGeom>
              <a:avLst/>
              <a:gdLst/>
              <a:ahLst/>
              <a:cxnLst>
                <a:cxn ang="0">
                  <a:pos x="2126" y="408"/>
                </a:cxn>
                <a:cxn ang="0">
                  <a:pos x="1945" y="303"/>
                </a:cxn>
                <a:cxn ang="0">
                  <a:pos x="1376" y="75"/>
                </a:cxn>
                <a:cxn ang="0">
                  <a:pos x="745" y="93"/>
                </a:cxn>
                <a:cxn ang="0">
                  <a:pos x="145" y="633"/>
                </a:cxn>
                <a:cxn ang="0">
                  <a:pos x="85" y="1563"/>
                </a:cxn>
                <a:cxn ang="0">
                  <a:pos x="656" y="2594"/>
                </a:cxn>
                <a:cxn ang="0">
                  <a:pos x="1376" y="2954"/>
                </a:cxn>
                <a:cxn ang="0">
                  <a:pos x="1976" y="2838"/>
                </a:cxn>
                <a:cxn ang="0">
                  <a:pos x="2681" y="3003"/>
                </a:cxn>
                <a:cxn ang="0">
                  <a:pos x="3446" y="2448"/>
                </a:cxn>
                <a:cxn ang="0">
                  <a:pos x="3836" y="1473"/>
                </a:cxn>
                <a:cxn ang="0">
                  <a:pos x="3655" y="618"/>
                </a:cxn>
                <a:cxn ang="0">
                  <a:pos x="3025" y="108"/>
                </a:cxn>
                <a:cxn ang="0">
                  <a:pos x="2425" y="183"/>
                </a:cxn>
                <a:cxn ang="0">
                  <a:pos x="2126" y="408"/>
                </a:cxn>
              </a:cxnLst>
              <a:rect l="0" t="0" r="r" b="b"/>
              <a:pathLst>
                <a:path w="3871" h="3068">
                  <a:moveTo>
                    <a:pt x="2126" y="408"/>
                  </a:moveTo>
                  <a:cubicBezTo>
                    <a:pt x="2056" y="408"/>
                    <a:pt x="2071" y="359"/>
                    <a:pt x="1945" y="303"/>
                  </a:cubicBezTo>
                  <a:cubicBezTo>
                    <a:pt x="1820" y="247"/>
                    <a:pt x="1576" y="110"/>
                    <a:pt x="1376" y="75"/>
                  </a:cubicBezTo>
                  <a:cubicBezTo>
                    <a:pt x="1176" y="40"/>
                    <a:pt x="950" y="0"/>
                    <a:pt x="745" y="93"/>
                  </a:cubicBezTo>
                  <a:cubicBezTo>
                    <a:pt x="540" y="186"/>
                    <a:pt x="255" y="388"/>
                    <a:pt x="145" y="633"/>
                  </a:cubicBezTo>
                  <a:cubicBezTo>
                    <a:pt x="35" y="878"/>
                    <a:pt x="0" y="1236"/>
                    <a:pt x="85" y="1563"/>
                  </a:cubicBezTo>
                  <a:cubicBezTo>
                    <a:pt x="170" y="1890"/>
                    <a:pt x="441" y="2362"/>
                    <a:pt x="656" y="2594"/>
                  </a:cubicBezTo>
                  <a:cubicBezTo>
                    <a:pt x="871" y="2826"/>
                    <a:pt x="1156" y="2913"/>
                    <a:pt x="1376" y="2954"/>
                  </a:cubicBezTo>
                  <a:cubicBezTo>
                    <a:pt x="1596" y="2995"/>
                    <a:pt x="1758" y="2830"/>
                    <a:pt x="1976" y="2838"/>
                  </a:cubicBezTo>
                  <a:cubicBezTo>
                    <a:pt x="2193" y="2846"/>
                    <a:pt x="2436" y="3068"/>
                    <a:pt x="2681" y="3003"/>
                  </a:cubicBezTo>
                  <a:cubicBezTo>
                    <a:pt x="2926" y="2938"/>
                    <a:pt x="3254" y="2703"/>
                    <a:pt x="3446" y="2448"/>
                  </a:cubicBezTo>
                  <a:cubicBezTo>
                    <a:pt x="3638" y="2193"/>
                    <a:pt x="3801" y="1778"/>
                    <a:pt x="3836" y="1473"/>
                  </a:cubicBezTo>
                  <a:cubicBezTo>
                    <a:pt x="3871" y="1168"/>
                    <a:pt x="3790" y="845"/>
                    <a:pt x="3655" y="618"/>
                  </a:cubicBezTo>
                  <a:cubicBezTo>
                    <a:pt x="3520" y="391"/>
                    <a:pt x="3230" y="180"/>
                    <a:pt x="3025" y="108"/>
                  </a:cubicBezTo>
                  <a:cubicBezTo>
                    <a:pt x="2820" y="36"/>
                    <a:pt x="2575" y="133"/>
                    <a:pt x="2425" y="183"/>
                  </a:cubicBezTo>
                  <a:cubicBezTo>
                    <a:pt x="2275" y="233"/>
                    <a:pt x="2188" y="361"/>
                    <a:pt x="2126" y="408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5556" y="8763"/>
              <a:ext cx="1168" cy="1069"/>
            </a:xfrm>
            <a:custGeom>
              <a:avLst/>
              <a:gdLst/>
              <a:ahLst/>
              <a:cxnLst>
                <a:cxn ang="0">
                  <a:pos x="517" y="5"/>
                </a:cxn>
                <a:cxn ang="0">
                  <a:pos x="262" y="80"/>
                </a:cxn>
                <a:cxn ang="0">
                  <a:pos x="82" y="261"/>
                </a:cxn>
                <a:cxn ang="0">
                  <a:pos x="22" y="621"/>
                </a:cxn>
                <a:cxn ang="0">
                  <a:pos x="212" y="958"/>
                </a:cxn>
                <a:cxn ang="0">
                  <a:pos x="457" y="1055"/>
                </a:cxn>
                <a:cxn ang="0">
                  <a:pos x="757" y="1056"/>
                </a:cxn>
                <a:cxn ang="0">
                  <a:pos x="967" y="950"/>
                </a:cxn>
                <a:cxn ang="0">
                  <a:pos x="1102" y="771"/>
                </a:cxn>
                <a:cxn ang="0">
                  <a:pos x="1147" y="470"/>
                </a:cxn>
                <a:cxn ang="0">
                  <a:pos x="1012" y="186"/>
                </a:cxn>
                <a:cxn ang="0">
                  <a:pos x="817" y="50"/>
                </a:cxn>
                <a:cxn ang="0">
                  <a:pos x="517" y="5"/>
                </a:cxn>
              </a:cxnLst>
              <a:rect l="0" t="0" r="r" b="b"/>
              <a:pathLst>
                <a:path w="1162" h="1073">
                  <a:moveTo>
                    <a:pt x="517" y="5"/>
                  </a:moveTo>
                  <a:cubicBezTo>
                    <a:pt x="424" y="10"/>
                    <a:pt x="334" y="37"/>
                    <a:pt x="262" y="80"/>
                  </a:cubicBezTo>
                  <a:cubicBezTo>
                    <a:pt x="190" y="123"/>
                    <a:pt x="122" y="171"/>
                    <a:pt x="82" y="261"/>
                  </a:cubicBezTo>
                  <a:cubicBezTo>
                    <a:pt x="42" y="351"/>
                    <a:pt x="0" y="505"/>
                    <a:pt x="22" y="621"/>
                  </a:cubicBezTo>
                  <a:cubicBezTo>
                    <a:pt x="44" y="737"/>
                    <a:pt x="140" y="886"/>
                    <a:pt x="212" y="958"/>
                  </a:cubicBezTo>
                  <a:cubicBezTo>
                    <a:pt x="284" y="1030"/>
                    <a:pt x="366" y="1039"/>
                    <a:pt x="457" y="1055"/>
                  </a:cubicBezTo>
                  <a:cubicBezTo>
                    <a:pt x="548" y="1071"/>
                    <a:pt x="672" y="1073"/>
                    <a:pt x="757" y="1056"/>
                  </a:cubicBezTo>
                  <a:cubicBezTo>
                    <a:pt x="842" y="1039"/>
                    <a:pt x="910" y="997"/>
                    <a:pt x="967" y="950"/>
                  </a:cubicBezTo>
                  <a:cubicBezTo>
                    <a:pt x="1024" y="903"/>
                    <a:pt x="1072" y="851"/>
                    <a:pt x="1102" y="771"/>
                  </a:cubicBezTo>
                  <a:cubicBezTo>
                    <a:pt x="1132" y="691"/>
                    <a:pt x="1162" y="567"/>
                    <a:pt x="1147" y="470"/>
                  </a:cubicBezTo>
                  <a:cubicBezTo>
                    <a:pt x="1132" y="373"/>
                    <a:pt x="1067" y="256"/>
                    <a:pt x="1012" y="186"/>
                  </a:cubicBezTo>
                  <a:cubicBezTo>
                    <a:pt x="957" y="116"/>
                    <a:pt x="899" y="80"/>
                    <a:pt x="817" y="50"/>
                  </a:cubicBezTo>
                  <a:cubicBezTo>
                    <a:pt x="735" y="20"/>
                    <a:pt x="610" y="0"/>
                    <a:pt x="517" y="5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9" name="Freeform 9" descr="Woven mat"/>
            <p:cNvSpPr>
              <a:spLocks/>
            </p:cNvSpPr>
            <p:nvPr/>
          </p:nvSpPr>
          <p:spPr bwMode="auto">
            <a:xfrm>
              <a:off x="6121" y="9644"/>
              <a:ext cx="177" cy="182"/>
            </a:xfrm>
            <a:custGeom>
              <a:avLst/>
              <a:gdLst/>
              <a:ahLst/>
              <a:cxnLst>
                <a:cxn ang="0">
                  <a:pos x="5" y="1259"/>
                </a:cxn>
                <a:cxn ang="0">
                  <a:pos x="290" y="944"/>
                </a:cxn>
                <a:cxn ang="0">
                  <a:pos x="455" y="674"/>
                </a:cxn>
                <a:cxn ang="0">
                  <a:pos x="500" y="390"/>
                </a:cxn>
                <a:cxn ang="0">
                  <a:pos x="560" y="569"/>
                </a:cxn>
                <a:cxn ang="0">
                  <a:pos x="560" y="734"/>
                </a:cxn>
                <a:cxn ang="0">
                  <a:pos x="500" y="930"/>
                </a:cxn>
                <a:cxn ang="0">
                  <a:pos x="710" y="629"/>
                </a:cxn>
                <a:cxn ang="0">
                  <a:pos x="680" y="390"/>
                </a:cxn>
                <a:cxn ang="0">
                  <a:pos x="500" y="30"/>
                </a:cxn>
                <a:cxn ang="0">
                  <a:pos x="875" y="209"/>
                </a:cxn>
                <a:cxn ang="0">
                  <a:pos x="1040" y="750"/>
                </a:cxn>
                <a:cxn ang="0">
                  <a:pos x="860" y="1169"/>
                </a:cxn>
                <a:cxn ang="0">
                  <a:pos x="500" y="1470"/>
                </a:cxn>
                <a:cxn ang="0">
                  <a:pos x="215" y="1484"/>
                </a:cxn>
                <a:cxn ang="0">
                  <a:pos x="5" y="1259"/>
                </a:cxn>
              </a:cxnLst>
              <a:rect l="0" t="0" r="r" b="b"/>
              <a:pathLst>
                <a:path w="1042" h="1522">
                  <a:moveTo>
                    <a:pt x="5" y="1259"/>
                  </a:moveTo>
                  <a:cubicBezTo>
                    <a:pt x="0" y="1171"/>
                    <a:pt x="215" y="1041"/>
                    <a:pt x="290" y="944"/>
                  </a:cubicBezTo>
                  <a:cubicBezTo>
                    <a:pt x="365" y="847"/>
                    <a:pt x="420" y="766"/>
                    <a:pt x="455" y="674"/>
                  </a:cubicBezTo>
                  <a:cubicBezTo>
                    <a:pt x="490" y="582"/>
                    <a:pt x="483" y="407"/>
                    <a:pt x="500" y="390"/>
                  </a:cubicBezTo>
                  <a:cubicBezTo>
                    <a:pt x="517" y="373"/>
                    <a:pt x="550" y="512"/>
                    <a:pt x="560" y="569"/>
                  </a:cubicBezTo>
                  <a:cubicBezTo>
                    <a:pt x="570" y="626"/>
                    <a:pt x="570" y="674"/>
                    <a:pt x="560" y="734"/>
                  </a:cubicBezTo>
                  <a:cubicBezTo>
                    <a:pt x="550" y="794"/>
                    <a:pt x="475" y="947"/>
                    <a:pt x="500" y="930"/>
                  </a:cubicBezTo>
                  <a:cubicBezTo>
                    <a:pt x="525" y="913"/>
                    <a:pt x="680" y="719"/>
                    <a:pt x="710" y="629"/>
                  </a:cubicBezTo>
                  <a:cubicBezTo>
                    <a:pt x="740" y="539"/>
                    <a:pt x="715" y="490"/>
                    <a:pt x="680" y="390"/>
                  </a:cubicBezTo>
                  <a:cubicBezTo>
                    <a:pt x="645" y="290"/>
                    <a:pt x="468" y="60"/>
                    <a:pt x="500" y="30"/>
                  </a:cubicBezTo>
                  <a:cubicBezTo>
                    <a:pt x="532" y="0"/>
                    <a:pt x="785" y="89"/>
                    <a:pt x="875" y="209"/>
                  </a:cubicBezTo>
                  <a:cubicBezTo>
                    <a:pt x="965" y="329"/>
                    <a:pt x="1042" y="590"/>
                    <a:pt x="1040" y="750"/>
                  </a:cubicBezTo>
                  <a:cubicBezTo>
                    <a:pt x="1038" y="910"/>
                    <a:pt x="950" y="1049"/>
                    <a:pt x="860" y="1169"/>
                  </a:cubicBezTo>
                  <a:cubicBezTo>
                    <a:pt x="770" y="1289"/>
                    <a:pt x="607" y="1418"/>
                    <a:pt x="500" y="1470"/>
                  </a:cubicBezTo>
                  <a:cubicBezTo>
                    <a:pt x="393" y="1522"/>
                    <a:pt x="297" y="1519"/>
                    <a:pt x="215" y="1484"/>
                  </a:cubicBezTo>
                  <a:cubicBezTo>
                    <a:pt x="133" y="1449"/>
                    <a:pt x="49" y="1306"/>
                    <a:pt x="5" y="1259"/>
                  </a:cubicBezTo>
                  <a:close/>
                </a:path>
              </a:pathLst>
            </a:custGeom>
            <a:blipFill dpi="0" rotWithShape="1">
              <a:blip r:embed="rId11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20" name="Freeform 10" descr="White marble"/>
            <p:cNvSpPr>
              <a:spLocks/>
            </p:cNvSpPr>
            <p:nvPr/>
          </p:nvSpPr>
          <p:spPr bwMode="auto">
            <a:xfrm>
              <a:off x="5759" y="7141"/>
              <a:ext cx="554" cy="11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180"/>
                </a:cxn>
                <a:cxn ang="0">
                  <a:pos x="315" y="415"/>
                </a:cxn>
                <a:cxn ang="0">
                  <a:pos x="360" y="720"/>
                </a:cxn>
                <a:cxn ang="0">
                  <a:pos x="360" y="1080"/>
                </a:cxn>
                <a:cxn ang="0">
                  <a:pos x="465" y="1150"/>
                </a:cxn>
                <a:cxn ang="0">
                  <a:pos x="540" y="1080"/>
                </a:cxn>
                <a:cxn ang="0">
                  <a:pos x="540" y="900"/>
                </a:cxn>
                <a:cxn ang="0">
                  <a:pos x="510" y="730"/>
                </a:cxn>
                <a:cxn ang="0">
                  <a:pos x="495" y="505"/>
                </a:cxn>
                <a:cxn ang="0">
                  <a:pos x="420" y="310"/>
                </a:cxn>
                <a:cxn ang="0">
                  <a:pos x="315" y="145"/>
                </a:cxn>
                <a:cxn ang="0">
                  <a:pos x="180" y="40"/>
                </a:cxn>
                <a:cxn ang="0">
                  <a:pos x="0" y="0"/>
                </a:cxn>
              </a:cxnLst>
              <a:rect l="0" t="0" r="r" b="b"/>
              <a:pathLst>
                <a:path w="552" h="1151">
                  <a:moveTo>
                    <a:pt x="0" y="0"/>
                  </a:moveTo>
                  <a:cubicBezTo>
                    <a:pt x="0" y="30"/>
                    <a:pt x="128" y="111"/>
                    <a:pt x="180" y="180"/>
                  </a:cubicBezTo>
                  <a:cubicBezTo>
                    <a:pt x="232" y="249"/>
                    <a:pt x="285" y="325"/>
                    <a:pt x="315" y="415"/>
                  </a:cubicBezTo>
                  <a:cubicBezTo>
                    <a:pt x="345" y="505"/>
                    <a:pt x="353" y="609"/>
                    <a:pt x="360" y="720"/>
                  </a:cubicBezTo>
                  <a:cubicBezTo>
                    <a:pt x="367" y="831"/>
                    <a:pt x="343" y="1009"/>
                    <a:pt x="360" y="1080"/>
                  </a:cubicBezTo>
                  <a:cubicBezTo>
                    <a:pt x="377" y="1151"/>
                    <a:pt x="435" y="1150"/>
                    <a:pt x="465" y="1150"/>
                  </a:cubicBezTo>
                  <a:cubicBezTo>
                    <a:pt x="495" y="1150"/>
                    <a:pt x="528" y="1122"/>
                    <a:pt x="540" y="1080"/>
                  </a:cubicBezTo>
                  <a:cubicBezTo>
                    <a:pt x="552" y="1038"/>
                    <a:pt x="545" y="958"/>
                    <a:pt x="540" y="900"/>
                  </a:cubicBezTo>
                  <a:cubicBezTo>
                    <a:pt x="535" y="842"/>
                    <a:pt x="517" y="796"/>
                    <a:pt x="510" y="730"/>
                  </a:cubicBezTo>
                  <a:cubicBezTo>
                    <a:pt x="503" y="664"/>
                    <a:pt x="510" y="575"/>
                    <a:pt x="495" y="505"/>
                  </a:cubicBezTo>
                  <a:cubicBezTo>
                    <a:pt x="480" y="435"/>
                    <a:pt x="450" y="370"/>
                    <a:pt x="420" y="310"/>
                  </a:cubicBezTo>
                  <a:cubicBezTo>
                    <a:pt x="390" y="250"/>
                    <a:pt x="355" y="190"/>
                    <a:pt x="315" y="145"/>
                  </a:cubicBezTo>
                  <a:cubicBezTo>
                    <a:pt x="275" y="100"/>
                    <a:pt x="232" y="64"/>
                    <a:pt x="180" y="40"/>
                  </a:cubicBezTo>
                  <a:cubicBezTo>
                    <a:pt x="128" y="16"/>
                    <a:pt x="37" y="8"/>
                    <a:pt x="0" y="0"/>
                  </a:cubicBezTo>
                  <a:close/>
                </a:path>
              </a:pathLst>
            </a:custGeom>
            <a:blipFill dpi="0" rotWithShape="1">
              <a:blip r:embed="rId1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pic>
        <p:nvPicPr>
          <p:cNvPr id="4110" name="Picture 31" descr="H4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958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1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399"/>
            <a:ext cx="8382000" cy="5334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2" y="272532"/>
            <a:ext cx="8458199" cy="102287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4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24400" cy="9445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*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hạt</a:t>
            </a:r>
            <a:r>
              <a:rPr lang="en-US" sz="3200" b="1" dirty="0"/>
              <a:t> </a:t>
            </a:r>
            <a:r>
              <a:rPr lang="en-US" sz="3200" b="1" dirty="0" err="1" smtClean="0"/>
              <a:t>phấn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9326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399"/>
            <a:ext cx="8382000" cy="5334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2" y="272532"/>
            <a:ext cx="8458199" cy="102287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53" y="745294"/>
            <a:ext cx="3938198" cy="505364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252487" y="2893675"/>
            <a:ext cx="2558004" cy="5208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789501" y="1017639"/>
            <a:ext cx="3331579" cy="935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372810" y="1054913"/>
            <a:ext cx="3541854" cy="3286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252488" y="1017635"/>
            <a:ext cx="2868591" cy="5613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579751" y="5250061"/>
            <a:ext cx="2929798" cy="9457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951546" y="4306850"/>
            <a:ext cx="2794233" cy="7320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807582" y="4306854"/>
            <a:ext cx="4002911" cy="2858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6121079" y="555585"/>
            <a:ext cx="2963559" cy="8279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 bào đối cực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810493" y="2425834"/>
            <a:ext cx="3077986" cy="8279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 lưỡng bộic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85413" y="3892885"/>
            <a:ext cx="2338086" cy="8279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 bào kèm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558654" y="5808850"/>
            <a:ext cx="3006612" cy="8279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 bào trứng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53296" y="5836213"/>
            <a:ext cx="3090441" cy="90025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phôi</a:t>
            </a:r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6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43600" cy="1143000"/>
          </a:xfrm>
        </p:spPr>
        <p:txBody>
          <a:bodyPr/>
          <a:lstStyle/>
          <a:p>
            <a:pPr marL="0" indent="0"/>
            <a:r>
              <a:rPr lang="en-US" b="1" dirty="0" smtClean="0"/>
              <a:t>* </a:t>
            </a:r>
            <a:r>
              <a:rPr lang="en-US" b="1" dirty="0" err="1"/>
              <a:t>Sự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túi</a:t>
            </a:r>
            <a:r>
              <a:rPr lang="en-US" b="1" dirty="0"/>
              <a:t> </a:t>
            </a:r>
            <a:r>
              <a:rPr lang="en-US" b="1" dirty="0" err="1"/>
              <a:t>phôi</a:t>
            </a:r>
            <a:r>
              <a:rPr lang="en-US" b="1" dirty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09" y="1295401"/>
            <a:ext cx="8229600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(2n)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3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8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bàotrứng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 TB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3TB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 TB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63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896" y="169188"/>
            <a:ext cx="78867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b</a:t>
            </a:r>
            <a:r>
              <a:rPr lang="en-US" b="1" dirty="0" smtClean="0"/>
              <a:t>. </a:t>
            </a:r>
            <a:r>
              <a:rPr lang="en-US" b="1" dirty="0" err="1"/>
              <a:t>Quá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thụ</a:t>
            </a:r>
            <a:r>
              <a:rPr lang="en-US" b="1" dirty="0"/>
              <a:t> </a:t>
            </a:r>
            <a:r>
              <a:rPr lang="en-US" b="1" dirty="0" err="1"/>
              <a:t>phấn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thụ</a:t>
            </a:r>
            <a:r>
              <a:rPr lang="en-US" b="1" dirty="0"/>
              <a:t> </a:t>
            </a:r>
            <a:r>
              <a:rPr lang="en-US" b="1" dirty="0" smtClean="0"/>
              <a:t>tin</a:t>
            </a:r>
            <a:br>
              <a:rPr lang="en-US" b="1" dirty="0" smtClean="0"/>
            </a:br>
            <a:r>
              <a:rPr lang="en-US" b="1" dirty="0" smtClean="0"/>
              <a:t>* </a:t>
            </a:r>
            <a:r>
              <a:rPr lang="en-US" b="1" dirty="0" err="1" smtClean="0"/>
              <a:t>Thụ</a:t>
            </a:r>
            <a:r>
              <a:rPr lang="en-US" b="1" dirty="0" smtClean="0"/>
              <a:t> </a:t>
            </a:r>
            <a:r>
              <a:rPr lang="en-US" b="1" dirty="0" err="1"/>
              <a:t>phấn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398" y="5432754"/>
            <a:ext cx="8005899" cy="167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Thụ</a:t>
            </a:r>
            <a:r>
              <a:rPr lang="en-US" dirty="0" smtClean="0"/>
              <a:t> </a:t>
            </a:r>
            <a:r>
              <a:rPr lang="en-US" dirty="0" err="1"/>
              <a:t>phấn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u="sng" dirty="0" err="1"/>
              <a:t>hạt</a:t>
            </a:r>
            <a:r>
              <a:rPr lang="en-US" u="sng" dirty="0"/>
              <a:t> </a:t>
            </a:r>
            <a:r>
              <a:rPr lang="en-US" u="sng" dirty="0" err="1"/>
              <a:t>phấn</a:t>
            </a:r>
            <a:r>
              <a:rPr lang="en-US" u="sng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nhị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nhụy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2" descr="Animation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10789"/>
            <a:ext cx="7010400" cy="361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5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202" y="0"/>
            <a:ext cx="7886700" cy="902274"/>
          </a:xfrm>
        </p:spPr>
        <p:txBody>
          <a:bodyPr>
            <a:normAutofit/>
          </a:bodyPr>
          <a:lstStyle/>
          <a:p>
            <a:pPr algn="ctr"/>
            <a:r>
              <a:rPr lang="en-US" smtClean="0"/>
              <a:t>Tác nhân</a:t>
            </a:r>
            <a:endParaRPr lang="en-US"/>
          </a:p>
        </p:txBody>
      </p:sp>
      <p:pic>
        <p:nvPicPr>
          <p:cNvPr id="3074" name="Picture 2" descr="Káº¿t quáº£ hÃ¬nh áº£nh cho bá» cÃ´ng an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79" y="786531"/>
            <a:ext cx="3480844" cy="27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569" y="773873"/>
            <a:ext cx="3919720" cy="2797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5" y="3940591"/>
            <a:ext cx="3380169" cy="258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195" y="3940591"/>
            <a:ext cx="3889095" cy="25927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0228" y="3293410"/>
            <a:ext cx="1724628" cy="5555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 gió</a:t>
            </a:r>
          </a:p>
        </p:txBody>
      </p:sp>
      <p:sp>
        <p:nvSpPr>
          <p:cNvPr id="9" name="Rectangle 8"/>
          <p:cNvSpPr/>
          <p:nvPr/>
        </p:nvSpPr>
        <p:spPr>
          <a:xfrm>
            <a:off x="5573208" y="3293410"/>
            <a:ext cx="2606476" cy="5555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 côn trùng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4203" y="6250745"/>
            <a:ext cx="1724628" cy="5555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 nước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38483" y="6302419"/>
            <a:ext cx="2606476" cy="5555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 động vật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27" y="707410"/>
            <a:ext cx="5493483" cy="4156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399" y="2138894"/>
            <a:ext cx="4973843" cy="46674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1478" y="5320618"/>
            <a:ext cx="4906053" cy="14104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 phấn nhờ con người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3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61" y="2"/>
            <a:ext cx="7886700" cy="934333"/>
          </a:xfrm>
        </p:spPr>
        <p:txBody>
          <a:bodyPr>
            <a:normAutofit/>
          </a:bodyPr>
          <a:lstStyle/>
          <a:p>
            <a:r>
              <a:rPr lang="en-US" sz="3200"/>
              <a:t>- Hình thức:  Tự thụ phấn và thụ phấn chéo</a:t>
            </a:r>
            <a:r>
              <a:rPr lang="en-US" sz="3200" smtClean="0"/>
              <a:t>.</a:t>
            </a:r>
            <a:endParaRPr lang="en-US" sz="320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2" y="746975"/>
            <a:ext cx="7109138" cy="6001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19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839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b. </a:t>
            </a:r>
            <a:r>
              <a:rPr lang="en-US" dirty="0" err="1" smtClean="0"/>
              <a:t>Thụ</a:t>
            </a:r>
            <a:r>
              <a:rPr lang="en-US" dirty="0" smtClean="0"/>
              <a:t> </a:t>
            </a:r>
            <a:r>
              <a:rPr lang="en-US" dirty="0" err="1" smtClean="0"/>
              <a:t>tinh</a:t>
            </a:r>
            <a:endParaRPr lang="en-US" dirty="0"/>
          </a:p>
        </p:txBody>
      </p:sp>
      <p:pic>
        <p:nvPicPr>
          <p:cNvPr id="4098" name="Picture 2" descr="Káº¿t quáº£ hÃ¬nh áº£nh cho náº£y máº§m cá»§a háº¡t pháº¥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4" y="949125"/>
            <a:ext cx="4568435" cy="446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uble-Fertilization-in-Angiosperm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469.1328" end="28545.4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6767" y="990601"/>
            <a:ext cx="3981994" cy="424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396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*  </a:t>
            </a:r>
            <a:r>
              <a:rPr lang="en-US" dirty="0" err="1" smtClean="0"/>
              <a:t>Thụ</a:t>
            </a:r>
            <a:r>
              <a:rPr lang="en-US" dirty="0" smtClean="0"/>
              <a:t> </a:t>
            </a:r>
            <a:r>
              <a:rPr lang="en-US" dirty="0" err="1" smtClean="0"/>
              <a:t>tinh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42"/>
            <a:ext cx="8229600" cy="4525963"/>
          </a:xfrm>
        </p:spPr>
        <p:txBody>
          <a:bodyPr/>
          <a:lstStyle/>
          <a:p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đực</a:t>
            </a:r>
            <a:r>
              <a:rPr lang="en-US" dirty="0"/>
              <a:t> 1 + </a:t>
            </a:r>
            <a:r>
              <a:rPr lang="en-US" dirty="0" err="1"/>
              <a:t>noãn</a:t>
            </a:r>
            <a:r>
              <a:rPr lang="en-US" dirty="0"/>
              <a:t> </a:t>
            </a:r>
            <a:r>
              <a:rPr lang="en-US" dirty="0" err="1"/>
              <a:t>cầu→hợp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( 2n) → </a:t>
            </a:r>
            <a:r>
              <a:rPr lang="en-US" dirty="0" err="1"/>
              <a:t>phôi</a:t>
            </a:r>
            <a:r>
              <a:rPr lang="en-US" dirty="0"/>
              <a:t> ( 2n) </a:t>
            </a:r>
          </a:p>
          <a:p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đực</a:t>
            </a:r>
            <a:r>
              <a:rPr lang="en-US" dirty="0"/>
              <a:t> 2 + </a:t>
            </a:r>
            <a:r>
              <a:rPr lang="en-US" dirty="0" err="1"/>
              <a:t>nhân</a:t>
            </a:r>
            <a:r>
              <a:rPr lang="en-US" dirty="0"/>
              <a:t> ( 2n ) → </a:t>
            </a:r>
            <a:r>
              <a:rPr lang="en-US" dirty="0" err="1"/>
              <a:t>nhân</a:t>
            </a:r>
            <a:r>
              <a:rPr lang="en-US" dirty="0"/>
              <a:t> ( 3n) </a:t>
            </a:r>
          </a:p>
          <a:p>
            <a:pPr marL="0" indent="0">
              <a:buNone/>
            </a:pPr>
            <a:r>
              <a:rPr lang="en-US" dirty="0"/>
              <a:t>Ở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đực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kép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98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133604"/>
            <a:ext cx="7924800" cy="2060575"/>
          </a:xfrm>
        </p:spPr>
        <p:txBody>
          <a:bodyPr>
            <a:prstTxWarp prst="textDoubleWave1">
              <a:avLst/>
            </a:prstTxWarp>
            <a:scene3d>
              <a:camera prst="perspectiveAbove"/>
              <a:lightRig rig="threePt" dir="t"/>
            </a:scene3d>
          </a:bodyPr>
          <a:lstStyle/>
          <a:p>
            <a:r>
              <a:rPr lang="en-US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21: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 SẢN  Ở THỰC VẬT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</a:t>
            </a:r>
            <a:r>
              <a:rPr lang="en-US" dirty="0" smtClean="0"/>
              <a:t>.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hạt</a:t>
            </a:r>
            <a:r>
              <a:rPr lang="en-US" dirty="0" smtClean="0"/>
              <a:t>, </a:t>
            </a:r>
            <a:r>
              <a:rPr lang="en-US" dirty="0" err="1" smtClean="0"/>
              <a:t>quả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Noãn</a:t>
            </a:r>
            <a:r>
              <a:rPr lang="en-US" dirty="0" smtClean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 smtClean="0"/>
              <a:t>. </a:t>
            </a:r>
            <a:r>
              <a:rPr lang="en-US" dirty="0" err="1" smtClean="0"/>
              <a:t>Có</a:t>
            </a:r>
            <a:r>
              <a:rPr lang="en-US" dirty="0" smtClean="0"/>
              <a:t> 2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hạt</a:t>
            </a:r>
            <a:r>
              <a:rPr lang="en-US" dirty="0" smtClean="0"/>
              <a:t>: </a:t>
            </a:r>
            <a:r>
              <a:rPr lang="en-US" dirty="0" err="1" smtClean="0"/>
              <a:t>hạt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nhũ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hạt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nhũ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Bầu</a:t>
            </a:r>
            <a:r>
              <a:rPr lang="en-US" dirty="0" smtClean="0"/>
              <a:t> </a:t>
            </a:r>
            <a:r>
              <a:rPr lang="en-US" dirty="0" err="1"/>
              <a:t>nhụy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-9585"/>
            <a:ext cx="8534400" cy="153358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dirty="0" smtClean="0"/>
              <a:t>: </a:t>
            </a:r>
          </a:p>
          <a:p>
            <a:pPr lvl="1" eaLnBrk="1" hangingPunct="1"/>
            <a:r>
              <a:rPr lang="en-US" sz="2800" dirty="0" err="1" smtClean="0"/>
              <a:t>Hạt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nội</a:t>
            </a:r>
            <a:r>
              <a:rPr lang="en-US" sz="2800" dirty="0" smtClean="0"/>
              <a:t> </a:t>
            </a:r>
            <a:r>
              <a:rPr lang="en-US" sz="2800" dirty="0" err="1" smtClean="0"/>
              <a:t>nhũ</a:t>
            </a:r>
            <a:r>
              <a:rPr lang="en-US" sz="2800" dirty="0" smtClean="0"/>
              <a:t> (</a:t>
            </a:r>
            <a:r>
              <a:rPr lang="en-US" sz="2800" dirty="0" err="1" smtClean="0"/>
              <a:t>hạt</a:t>
            </a:r>
            <a:r>
              <a:rPr lang="en-US" sz="2800" dirty="0" smtClean="0"/>
              <a:t>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r>
              <a:rPr lang="en-US" sz="2800" dirty="0" smtClean="0"/>
              <a:t> </a:t>
            </a:r>
            <a:r>
              <a:rPr lang="en-US" sz="2800" dirty="0" err="1" smtClean="0"/>
              <a:t>mầm</a:t>
            </a:r>
            <a:r>
              <a:rPr lang="en-US" sz="2800" dirty="0" smtClean="0"/>
              <a:t>)</a:t>
            </a:r>
          </a:p>
          <a:p>
            <a:pPr lvl="1" eaLnBrk="1" hangingPunct="1"/>
            <a:r>
              <a:rPr lang="en-US" sz="2800" dirty="0" err="1" smtClean="0"/>
              <a:t>Hạt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nội</a:t>
            </a:r>
            <a:r>
              <a:rPr lang="en-US" sz="2800" dirty="0" smtClean="0"/>
              <a:t> </a:t>
            </a:r>
            <a:r>
              <a:rPr lang="en-US" sz="2800" dirty="0" err="1" smtClean="0"/>
              <a:t>nhũ</a:t>
            </a:r>
            <a:r>
              <a:rPr lang="en-US" sz="2800" dirty="0" smtClean="0"/>
              <a:t> (</a:t>
            </a:r>
            <a:r>
              <a:rPr lang="en-US" sz="2800" dirty="0" err="1" smtClean="0"/>
              <a:t>hạt</a:t>
            </a:r>
            <a:r>
              <a:rPr lang="en-US" sz="2800" dirty="0" smtClean="0"/>
              <a:t>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r>
              <a:rPr lang="en-US" sz="2800" dirty="0" smtClean="0"/>
              <a:t> </a:t>
            </a:r>
            <a:r>
              <a:rPr lang="en-US" sz="2800" dirty="0" err="1" smtClean="0"/>
              <a:t>mầm</a:t>
            </a:r>
            <a:r>
              <a:rPr lang="en-US" sz="2800" dirty="0" smtClean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1"/>
            <a:ext cx="871728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0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32" y="2723465"/>
            <a:ext cx="7975319" cy="398766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395958" y="533401"/>
            <a:ext cx="4560426" cy="2986089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65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spect="1" noChangeArrowheads="1"/>
          </p:cNvSpPr>
          <p:nvPr isPhoto="1"/>
        </p:nvSpPr>
        <p:spPr bwMode="auto">
          <a:xfrm rot="21600000">
            <a:off x="0" y="0"/>
            <a:ext cx="8915400" cy="6858000"/>
          </a:xfrm>
          <a:prstGeom prst="rect">
            <a:avLst/>
          </a:prstGeom>
          <a:blipFill dpi="0" rotWithShape="1">
            <a:blip r:embed="rId2">
              <a:lum bright="12000" contrast="-18000"/>
            </a:blip>
            <a:srcRect/>
            <a:stretch>
              <a:fillRect r="-256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066800" y="2057402"/>
            <a:ext cx="7543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3200">
                <a:solidFill>
                  <a:schemeClr val="tx1"/>
                </a:solidFill>
              </a:rPr>
              <a:t>A. tránh sâu bệnh gây hại</a:t>
            </a:r>
          </a:p>
          <a:p>
            <a:pPr algn="l">
              <a:spcBef>
                <a:spcPct val="0"/>
              </a:spcBef>
            </a:pPr>
            <a:r>
              <a:rPr lang="en-US" altLang="en-US" sz="3200">
                <a:solidFill>
                  <a:schemeClr val="tx1"/>
                </a:solidFill>
              </a:rPr>
              <a:t>B. </a:t>
            </a:r>
            <a:r>
              <a:rPr lang="nl-NL" altLang="en-US" sz="3200">
                <a:solidFill>
                  <a:schemeClr val="tx1"/>
                </a:solidFill>
              </a:rPr>
              <a:t>dễ trồng và ít chăm sóc.</a:t>
            </a:r>
          </a:p>
          <a:p>
            <a:pPr algn="l">
              <a:spcBef>
                <a:spcPct val="0"/>
              </a:spcBef>
            </a:pPr>
            <a:r>
              <a:rPr lang="nl-NL" altLang="en-US" sz="3200">
                <a:solidFill>
                  <a:schemeClr val="tx1"/>
                </a:solidFill>
              </a:rPr>
              <a:t>C. rút ngắn thời gian sinh trưởng, sớm thu hoạch. </a:t>
            </a:r>
          </a:p>
          <a:p>
            <a:pPr algn="l">
              <a:spcBef>
                <a:spcPct val="0"/>
              </a:spcBef>
            </a:pPr>
            <a:r>
              <a:rPr lang="nl-NL" altLang="en-US" sz="3200">
                <a:solidFill>
                  <a:schemeClr val="tx1"/>
                </a:solidFill>
              </a:rPr>
              <a:t>D. nhân giống nhanh và nhiều.</a:t>
            </a:r>
            <a:endParaRPr lang="en-US" altLang="en-US" sz="3200">
              <a:solidFill>
                <a:schemeClr val="tx1"/>
              </a:solidFill>
            </a:endParaRPr>
          </a:p>
          <a:p>
            <a:pPr algn="l">
              <a:spcBef>
                <a:spcPct val="0"/>
              </a:spcBef>
            </a:pPr>
            <a:endParaRPr lang="en-US" altLang="en-US" sz="3200">
              <a:solidFill>
                <a:schemeClr val="tx1"/>
              </a:solidFill>
            </a:endParaRPr>
          </a:p>
        </p:txBody>
      </p:sp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200025" y="1800229"/>
            <a:ext cx="89154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ts val="1200"/>
              </a:spcBef>
              <a:spcAft>
                <a:spcPts val="600"/>
              </a:spcAft>
              <a:buClr>
                <a:schemeClr val="hlink"/>
              </a:buClr>
              <a:buSzPct val="80000"/>
            </a:pPr>
            <a:r>
              <a:rPr lang="en-US" altLang="en-US" sz="2000">
                <a:latin typeface="Times New Roman" panose="02020603050405020304" pitchFamily="18" charset="0"/>
              </a:rPr>
              <a:t>    </a:t>
            </a:r>
          </a:p>
          <a:p>
            <a:pPr algn="l" eaLnBrk="1" hangingPunct="1"/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685800" y="2590804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en-US" dirty="0" smtClean="0"/>
              <a:t> </a:t>
            </a:r>
            <a:r>
              <a:rPr lang="nl-NL" altLang="en-US" dirty="0">
                <a:solidFill>
                  <a:srgbClr val="FF0066"/>
                </a:solidFill>
              </a:rPr>
              <a:t>1</a:t>
            </a:r>
            <a:r>
              <a:rPr lang="nl-NL" altLang="en-US" dirty="0" smtClean="0">
                <a:solidFill>
                  <a:srgbClr val="FF0066"/>
                </a:solidFill>
              </a:rPr>
              <a:t>. Cây ăn quả lâu năm người ta thường chiết cành để</a:t>
            </a:r>
            <a:br>
              <a:rPr lang="nl-NL" altLang="en-US" dirty="0" smtClean="0">
                <a:solidFill>
                  <a:srgbClr val="FF0066"/>
                </a:solidFill>
              </a:rPr>
            </a:br>
            <a:r>
              <a:rPr lang="nl-NL" altLang="en-US" dirty="0" smtClean="0"/>
              <a:t>	</a:t>
            </a:r>
            <a:endParaRPr lang="en-US" altLang="en-US" dirty="0" smtClean="0"/>
          </a:p>
        </p:txBody>
      </p:sp>
      <p:sp>
        <p:nvSpPr>
          <p:cNvPr id="14345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53257" name="Picture 9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29200"/>
            <a:ext cx="12001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994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allAtOnce"/>
      <p:bldP spid="5325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descr="Picture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lum bright="12000" contrast="-18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00025" y="1800229"/>
            <a:ext cx="89154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ts val="1200"/>
              </a:spcBef>
              <a:spcAft>
                <a:spcPts val="600"/>
              </a:spcAft>
              <a:buClr>
                <a:schemeClr val="hlink"/>
              </a:buClr>
              <a:buSzPct val="80000"/>
            </a:pPr>
            <a:r>
              <a:rPr lang="en-US" altLang="en-US" sz="2000">
                <a:latin typeface="Times New Roman" panose="02020603050405020304" pitchFamily="18" charset="0"/>
              </a:rPr>
              <a:t>    </a:t>
            </a:r>
          </a:p>
          <a:p>
            <a:pPr algn="l" eaLnBrk="1" hangingPunct="1"/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533400" y="1905004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000">
                <a:latin typeface="Times New Roman" panose="02020603050405020304" pitchFamily="18" charset="0"/>
              </a:rPr>
              <a:t>       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685800" y="2590804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solidFill>
                  <a:srgbClr val="FF6600"/>
                </a:solidFill>
              </a:rPr>
              <a:t>2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.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Ưu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điểm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của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nhân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giống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bằng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sinh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sản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sinh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dưỡng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so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với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cây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trồng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mọc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từ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6600"/>
                </a:solidFill>
              </a:rPr>
              <a:t>hạt</a:t>
            </a:r>
            <a:r>
              <a:rPr lang="en-US" altLang="en-US" sz="3200" b="1" dirty="0" smtClean="0">
                <a:solidFill>
                  <a:srgbClr val="FF6600"/>
                </a:solidFill>
              </a:rPr>
              <a:t>:</a:t>
            </a:r>
            <a:br>
              <a:rPr lang="en-US" altLang="en-US" sz="3200" b="1" dirty="0" smtClean="0">
                <a:solidFill>
                  <a:srgbClr val="FF6600"/>
                </a:solidFill>
              </a:rPr>
            </a:br>
            <a:endParaRPr lang="en-US" altLang="en-US" sz="3200" b="1" dirty="0" smtClean="0">
              <a:solidFill>
                <a:srgbClr val="FF6600"/>
              </a:solidFill>
            </a:endParaRPr>
          </a:p>
        </p:txBody>
      </p:sp>
      <p:sp>
        <p:nvSpPr>
          <p:cNvPr id="16391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58377" name="Picture 9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29200"/>
            <a:ext cx="12001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228600" y="2209804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sz="2800" b="1">
                <a:solidFill>
                  <a:schemeClr val="tx2"/>
                </a:solidFill>
              </a:rPr>
              <a:t>   </a:t>
            </a:r>
            <a:endParaRPr lang="en-US" altLang="en-US" b="1"/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533400" y="1600204"/>
            <a:ext cx="79248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solidFill>
                  <a:schemeClr val="tx2"/>
                </a:solidFill>
              </a:rPr>
              <a:t>A.  </a:t>
            </a:r>
            <a:r>
              <a:rPr lang="en-US" altLang="en-US" sz="3200" b="1" dirty="0" err="1">
                <a:solidFill>
                  <a:schemeClr val="tx2"/>
                </a:solidFill>
              </a:rPr>
              <a:t>giữ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nguyên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được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tính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trạng</a:t>
            </a:r>
            <a:r>
              <a:rPr lang="en-US" altLang="en-US" sz="3200" b="1" dirty="0">
                <a:solidFill>
                  <a:schemeClr val="tx2"/>
                </a:solidFill>
              </a:rPr>
              <a:t> di </a:t>
            </a:r>
            <a:r>
              <a:rPr lang="en-US" altLang="en-US" sz="3200" b="1" dirty="0" err="1">
                <a:solidFill>
                  <a:schemeClr val="tx2"/>
                </a:solidFill>
              </a:rPr>
              <a:t>truyền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mong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muốn</a:t>
            </a:r>
            <a:r>
              <a:rPr lang="en-US" altLang="en-US" sz="3200" b="1" dirty="0">
                <a:solidFill>
                  <a:schemeClr val="tx2"/>
                </a:solidFill>
              </a:rPr>
              <a:t>.</a:t>
            </a:r>
            <a:br>
              <a:rPr lang="en-US" altLang="en-US" sz="3200" b="1" dirty="0">
                <a:solidFill>
                  <a:schemeClr val="tx2"/>
                </a:solidFill>
              </a:rPr>
            </a:br>
            <a:r>
              <a:rPr lang="en-US" altLang="en-US" sz="3200" b="1" dirty="0">
                <a:solidFill>
                  <a:schemeClr val="tx2"/>
                </a:solidFill>
              </a:rPr>
              <a:t>B. </a:t>
            </a:r>
            <a:r>
              <a:rPr lang="en-US" altLang="en-US" sz="3200" b="1" dirty="0" err="1">
                <a:solidFill>
                  <a:schemeClr val="tx1"/>
                </a:solidFill>
              </a:rPr>
              <a:t>r</a:t>
            </a:r>
            <a:r>
              <a:rPr lang="en-US" altLang="en-US" sz="3200" b="1" dirty="0" err="1">
                <a:solidFill>
                  <a:schemeClr val="tx2"/>
                </a:solidFill>
              </a:rPr>
              <a:t>út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ngắn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được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rất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nhiều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thời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gian</a:t>
            </a:r>
            <a:r>
              <a:rPr lang="en-US" altLang="en-US" sz="3200" b="1" dirty="0">
                <a:solidFill>
                  <a:schemeClr val="tx2"/>
                </a:solidFill>
              </a:rPr>
              <a:t>.</a:t>
            </a:r>
            <a:br>
              <a:rPr lang="en-US" altLang="en-US" sz="3200" b="1" dirty="0">
                <a:solidFill>
                  <a:schemeClr val="tx2"/>
                </a:solidFill>
              </a:rPr>
            </a:br>
            <a:r>
              <a:rPr lang="en-US" altLang="en-US" sz="3200" b="1" dirty="0">
                <a:solidFill>
                  <a:schemeClr val="tx2"/>
                </a:solidFill>
              </a:rPr>
              <a:t>C. </a:t>
            </a:r>
            <a:r>
              <a:rPr lang="en-US" altLang="en-US" sz="3200" b="1" dirty="0" err="1">
                <a:solidFill>
                  <a:schemeClr val="tx2"/>
                </a:solidFill>
              </a:rPr>
              <a:t>việc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cất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giữ</a:t>
            </a:r>
            <a:r>
              <a:rPr lang="en-US" altLang="en-US" sz="3200" b="1" dirty="0">
                <a:solidFill>
                  <a:schemeClr val="tx2"/>
                </a:solidFill>
              </a:rPr>
              <a:t>, </a:t>
            </a:r>
            <a:r>
              <a:rPr lang="en-US" altLang="en-US" sz="3200" b="1" dirty="0" err="1">
                <a:solidFill>
                  <a:schemeClr val="tx2"/>
                </a:solidFill>
              </a:rPr>
              <a:t>bảo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quản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giống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đơn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giản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và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r</a:t>
            </a:r>
            <a:r>
              <a:rPr lang="en-US" altLang="en-US" sz="3200" b="1" dirty="0" err="1">
                <a:solidFill>
                  <a:schemeClr val="tx1"/>
                </a:solidFill>
              </a:rPr>
              <a:t>út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ngắn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được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thời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gian</a:t>
            </a:r>
            <a:r>
              <a:rPr lang="en-US" altLang="en-US" sz="3200" b="1" dirty="0">
                <a:solidFill>
                  <a:schemeClr val="tx2"/>
                </a:solidFill>
              </a:rPr>
              <a:t>.           D. </a:t>
            </a:r>
            <a:r>
              <a:rPr lang="en-US" altLang="en-US" sz="3200" b="1" dirty="0" err="1">
                <a:solidFill>
                  <a:schemeClr val="tx2"/>
                </a:solidFill>
              </a:rPr>
              <a:t>giữ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nguyên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được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tính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trạng</a:t>
            </a:r>
            <a:r>
              <a:rPr lang="en-US" altLang="en-US" sz="3200" b="1" dirty="0">
                <a:solidFill>
                  <a:schemeClr val="tx2"/>
                </a:solidFill>
              </a:rPr>
              <a:t> di </a:t>
            </a:r>
            <a:r>
              <a:rPr lang="en-US" altLang="en-US" sz="3200" b="1" dirty="0" err="1">
                <a:solidFill>
                  <a:schemeClr val="tx2"/>
                </a:solidFill>
              </a:rPr>
              <a:t>truyền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>
                <a:solidFill>
                  <a:schemeClr val="tx2"/>
                </a:solidFill>
              </a:rPr>
              <a:t>mong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muốn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và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rút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ngắn</a:t>
            </a:r>
            <a:r>
              <a:rPr lang="en-US" altLang="en-US" sz="3200" b="1" dirty="0">
                <a:solidFill>
                  <a:schemeClr val="tx2"/>
                </a:solidFill>
              </a:rPr>
              <a:t>  </a:t>
            </a:r>
            <a:r>
              <a:rPr lang="en-US" altLang="en-US" sz="3200" b="1" dirty="0" err="1">
                <a:solidFill>
                  <a:schemeClr val="tx2"/>
                </a:solidFill>
              </a:rPr>
              <a:t>được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thời</a:t>
            </a:r>
            <a:r>
              <a:rPr lang="en-US" altLang="en-US" sz="3200" b="1" dirty="0">
                <a:solidFill>
                  <a:schemeClr val="tx2"/>
                </a:solidFill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</a:rPr>
              <a:t>gian</a:t>
            </a:r>
            <a:r>
              <a:rPr lang="en-US" altLang="en-US" sz="3200" b="1" dirty="0">
                <a:solidFill>
                  <a:schemeClr val="tx2"/>
                </a:solidFill>
              </a:rPr>
              <a:t>.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66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/>
      <p:bldP spid="58380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143002" y="1339854"/>
            <a:ext cx="741997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5173663" y="5684842"/>
            <a:ext cx="2133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D.    4</a:t>
            </a: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1897063" y="5684842"/>
            <a:ext cx="2133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   16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5173663" y="4999042"/>
            <a:ext cx="2133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   1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1897063" y="4999042"/>
            <a:ext cx="2133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   8</a:t>
            </a:r>
          </a:p>
        </p:txBody>
      </p:sp>
      <p:pic>
        <p:nvPicPr>
          <p:cNvPr id="21511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5588" y="2417763"/>
            <a:ext cx="5588000" cy="2290762"/>
          </a:xfrm>
        </p:spPr>
      </p:pic>
      <p:sp>
        <p:nvSpPr>
          <p:cNvPr id="5" name="Oval 4"/>
          <p:cNvSpPr/>
          <p:nvPr/>
        </p:nvSpPr>
        <p:spPr>
          <a:xfrm>
            <a:off x="0" y="6264275"/>
            <a:ext cx="579438" cy="5794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60037E-6 L 0.56007 -0.07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3" y="-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Oval 2"/>
          <p:cNvSpPr>
            <a:spLocks noChangeArrowheads="1"/>
          </p:cNvSpPr>
          <p:nvPr/>
        </p:nvSpPr>
        <p:spPr bwMode="auto">
          <a:xfrm>
            <a:off x="533400" y="2495550"/>
            <a:ext cx="609600" cy="685800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609600" y="1371600"/>
            <a:ext cx="83058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3600" b="1" dirty="0" smtClean="0">
                <a:solidFill>
                  <a:srgbClr val="FF3300"/>
                </a:solidFill>
              </a:rPr>
              <a:t>4. </a:t>
            </a:r>
            <a:r>
              <a:rPr lang="en-US" sz="3600" dirty="0" smtClean="0">
                <a:solidFill>
                  <a:srgbClr val="FF3300"/>
                </a:solidFill>
              </a:rPr>
              <a:t> </a:t>
            </a:r>
            <a:r>
              <a:rPr lang="en-US" sz="3600" dirty="0" err="1">
                <a:solidFill>
                  <a:srgbClr val="FF3300"/>
                </a:solidFill>
              </a:rPr>
              <a:t>Sau</a:t>
            </a:r>
            <a:r>
              <a:rPr lang="en-US" sz="3600" dirty="0">
                <a:solidFill>
                  <a:srgbClr val="FF3300"/>
                </a:solidFill>
              </a:rPr>
              <a:t> </a:t>
            </a:r>
            <a:r>
              <a:rPr lang="en-US" sz="3600" dirty="0" err="1">
                <a:solidFill>
                  <a:srgbClr val="FF3300"/>
                </a:solidFill>
              </a:rPr>
              <a:t>khi</a:t>
            </a:r>
            <a:r>
              <a:rPr lang="en-US" sz="3600" dirty="0">
                <a:solidFill>
                  <a:srgbClr val="FF3300"/>
                </a:solidFill>
              </a:rPr>
              <a:t> </a:t>
            </a:r>
            <a:r>
              <a:rPr lang="en-US" sz="3600" dirty="0" err="1">
                <a:solidFill>
                  <a:srgbClr val="FF3300"/>
                </a:solidFill>
              </a:rPr>
              <a:t>thụ</a:t>
            </a:r>
            <a:r>
              <a:rPr lang="en-US" sz="3600" dirty="0">
                <a:solidFill>
                  <a:srgbClr val="FF3300"/>
                </a:solidFill>
              </a:rPr>
              <a:t> </a:t>
            </a:r>
            <a:r>
              <a:rPr lang="en-US" sz="3600" dirty="0" err="1">
                <a:solidFill>
                  <a:srgbClr val="FF3300"/>
                </a:solidFill>
              </a:rPr>
              <a:t>tinh</a:t>
            </a:r>
            <a:r>
              <a:rPr lang="en-US" sz="3600" dirty="0">
                <a:solidFill>
                  <a:srgbClr val="FF3300"/>
                </a:solidFill>
              </a:rPr>
              <a:t> </a:t>
            </a:r>
            <a:r>
              <a:rPr lang="en-US" sz="3600" dirty="0" err="1">
                <a:solidFill>
                  <a:srgbClr val="FF3300"/>
                </a:solidFill>
              </a:rPr>
              <a:t>noãn</a:t>
            </a:r>
            <a:r>
              <a:rPr lang="en-US" sz="3600" dirty="0">
                <a:solidFill>
                  <a:srgbClr val="FF3300"/>
                </a:solidFill>
              </a:rPr>
              <a:t> </a:t>
            </a:r>
            <a:r>
              <a:rPr lang="en-US" sz="3600" dirty="0" err="1">
                <a:solidFill>
                  <a:srgbClr val="FF3300"/>
                </a:solidFill>
              </a:rPr>
              <a:t>biến</a:t>
            </a:r>
            <a:r>
              <a:rPr lang="en-US" sz="3600" dirty="0">
                <a:solidFill>
                  <a:srgbClr val="FF3300"/>
                </a:solidFill>
              </a:rPr>
              <a:t> </a:t>
            </a:r>
            <a:r>
              <a:rPr lang="en-US" sz="3600" dirty="0" err="1">
                <a:solidFill>
                  <a:srgbClr val="FF3300"/>
                </a:solidFill>
              </a:rPr>
              <a:t>đổi</a:t>
            </a:r>
            <a:r>
              <a:rPr lang="en-US" sz="3600" dirty="0">
                <a:solidFill>
                  <a:srgbClr val="FF3300"/>
                </a:solidFill>
              </a:rPr>
              <a:t> </a:t>
            </a:r>
            <a:r>
              <a:rPr lang="en-US" sz="3600" dirty="0" err="1">
                <a:solidFill>
                  <a:srgbClr val="FF3300"/>
                </a:solidFill>
              </a:rPr>
              <a:t>thành</a:t>
            </a:r>
            <a:endParaRPr lang="en-US" sz="3600" dirty="0">
              <a:solidFill>
                <a:srgbClr val="FF3300"/>
              </a:solidFill>
            </a:endParaRPr>
          </a:p>
          <a:p>
            <a:pPr algn="l" eaLnBrk="1" hangingPunct="1"/>
            <a:r>
              <a:rPr lang="en-US" sz="3600" dirty="0" err="1">
                <a:solidFill>
                  <a:srgbClr val="0000FF"/>
                </a:solidFill>
              </a:rPr>
              <a:t>A.Quả</a:t>
            </a:r>
            <a:r>
              <a:rPr lang="en-US" sz="3600" dirty="0">
                <a:solidFill>
                  <a:srgbClr val="0000FF"/>
                </a:solidFill>
              </a:rPr>
              <a:t>			</a:t>
            </a:r>
          </a:p>
          <a:p>
            <a:pPr algn="l" eaLnBrk="1" hangingPunct="1"/>
            <a:r>
              <a:rPr lang="en-US" sz="3600" dirty="0">
                <a:solidFill>
                  <a:srgbClr val="0000FF"/>
                </a:solidFill>
              </a:rPr>
              <a:t>B. </a:t>
            </a:r>
            <a:r>
              <a:rPr lang="en-US" sz="3600" dirty="0" err="1">
                <a:solidFill>
                  <a:srgbClr val="0000FF"/>
                </a:solidFill>
              </a:rPr>
              <a:t>Hạt</a:t>
            </a:r>
            <a:r>
              <a:rPr lang="en-US" sz="3600" dirty="0">
                <a:solidFill>
                  <a:srgbClr val="0000FF"/>
                </a:solidFill>
              </a:rPr>
              <a:t>		</a:t>
            </a:r>
          </a:p>
          <a:p>
            <a:pPr algn="l" eaLnBrk="1" hangingPunct="1"/>
            <a:r>
              <a:rPr lang="en-US" sz="3600" dirty="0">
                <a:solidFill>
                  <a:srgbClr val="0000FF"/>
                </a:solidFill>
              </a:rPr>
              <a:t>C. </a:t>
            </a:r>
            <a:r>
              <a:rPr lang="en-US" sz="3600" dirty="0" err="1">
                <a:solidFill>
                  <a:srgbClr val="0000FF"/>
                </a:solidFill>
              </a:rPr>
              <a:t>Phôi</a:t>
            </a:r>
            <a:r>
              <a:rPr lang="en-US" sz="3600" dirty="0">
                <a:solidFill>
                  <a:srgbClr val="0000FF"/>
                </a:solidFill>
              </a:rPr>
              <a:t>		</a:t>
            </a:r>
          </a:p>
          <a:p>
            <a:pPr algn="l" eaLnBrk="1" hangingPunct="1"/>
            <a:r>
              <a:rPr lang="en-US" sz="3600" dirty="0">
                <a:solidFill>
                  <a:srgbClr val="0000FF"/>
                </a:solidFill>
              </a:rPr>
              <a:t>D. </a:t>
            </a:r>
            <a:r>
              <a:rPr lang="en-US" sz="3600" dirty="0" err="1">
                <a:solidFill>
                  <a:srgbClr val="0000FF"/>
                </a:solidFill>
              </a:rPr>
              <a:t>Đài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8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 animBg="1"/>
      <p:bldP spid="1085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96834" y="60327"/>
            <a:ext cx="6884126" cy="1015663"/>
          </a:xfrm>
          <a:prstGeom prst="rect">
            <a:avLst/>
          </a:prstGeom>
          <a:gradFill rotWithShape="1">
            <a:gsLst>
              <a:gs pos="0">
                <a:srgbClr val="009900"/>
              </a:gs>
              <a:gs pos="50000">
                <a:schemeClr val="bg1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000" dirty="0" err="1" smtClean="0">
                <a:latin typeface="Times New Roman" panose="02020603050405020304" pitchFamily="18" charset="0"/>
              </a:rPr>
              <a:t>Phân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biệt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sinh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sản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vô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sinh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sản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hữu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ở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thực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vật</a:t>
            </a:r>
            <a:endParaRPr lang="en-US" altLang="en-US" sz="30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57190" y="1428750"/>
          <a:ext cx="8358187" cy="4784726"/>
        </p:xfrm>
        <a:graphic>
          <a:graphicData uri="http://schemas.openxmlformats.org/drawingml/2006/table">
            <a:tbl>
              <a:tblPr/>
              <a:tblGrid>
                <a:gridCol w="2786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60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860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67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 sản vô tính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 sản hữu tính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8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 sở tế bào học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3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di truyền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-"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50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nghĩa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-"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221" name="Rectangle 31"/>
          <p:cNvSpPr>
            <a:spLocks noChangeArrowheads="1"/>
          </p:cNvSpPr>
          <p:nvPr/>
        </p:nvSpPr>
        <p:spPr bwMode="auto">
          <a:xfrm>
            <a:off x="2" y="-63786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49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96834" y="60327"/>
            <a:ext cx="6884126" cy="1015663"/>
          </a:xfrm>
          <a:prstGeom prst="rect">
            <a:avLst/>
          </a:prstGeom>
          <a:gradFill rotWithShape="1">
            <a:gsLst>
              <a:gs pos="0">
                <a:srgbClr val="009900"/>
              </a:gs>
              <a:gs pos="50000">
                <a:schemeClr val="bg1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000" dirty="0" err="1" smtClean="0">
                <a:latin typeface="Times New Roman" panose="02020603050405020304" pitchFamily="18" charset="0"/>
              </a:rPr>
              <a:t>Phân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biệt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sinh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sản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vô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sinh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sản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hữu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ở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thực</a:t>
            </a:r>
            <a:r>
              <a:rPr lang="en-US" altLang="en-US" sz="3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</a:rPr>
              <a:t>vật</a:t>
            </a:r>
            <a:endParaRPr lang="en-US" altLang="en-US" sz="30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57190" y="1428754"/>
          <a:ext cx="8358187" cy="4970463"/>
        </p:xfrm>
        <a:graphic>
          <a:graphicData uri="http://schemas.openxmlformats.org/drawingml/2006/table">
            <a:tbl>
              <a:tblPr/>
              <a:tblGrid>
                <a:gridCol w="2786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60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860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67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 sản vô tính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 sản hữu tính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8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-Không có sự kết hợp giữa giao tử đực và cái.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-Cơ thể mới được sinh ra từ một phần của cơ thể mẹ.</a:t>
                      </a: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-Có sự giao hợp giữa giao tử đực và cái.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-Cơ thể mới được sinh ra từ hợp tử.</a:t>
                      </a: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 sở tế bào học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-Nguyên phân</a:t>
                      </a: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Nguyên phân, giảm phân, thụ tinh</a:t>
                      </a: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3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di truyền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-Giống nhau và giống mẹ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-Ít đa dạng di truyền</a:t>
                      </a: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-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 bố mẹ, xuất hiện tính trạng mới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-"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 dạng di truyền</a:t>
                      </a: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50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nghĩa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ổn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-"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96" marR="60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221" name="Rectangle 31"/>
          <p:cNvSpPr>
            <a:spLocks noChangeArrowheads="1"/>
          </p:cNvSpPr>
          <p:nvPr/>
        </p:nvSpPr>
        <p:spPr bwMode="auto">
          <a:xfrm>
            <a:off x="2" y="-63786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6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8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296400" cy="6096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.Các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670840"/>
          <a:ext cx="8763000" cy="3028979"/>
        </p:xfrm>
        <a:graphic>
          <a:graphicData uri="http://schemas.openxmlformats.org/drawingml/2006/table">
            <a:tbl>
              <a:tblPr firstRow="1" firstCol="1" bandRow="1"/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0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thức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bào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tử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dưỡng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2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diện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26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gốc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con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7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Sinh_san_bao_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5029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762000"/>
            <a:ext cx="3124200" cy="5715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0"/>
            <a:ext cx="92964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5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296400" cy="6096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2.Các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205625"/>
              </p:ext>
            </p:extLst>
          </p:nvPr>
        </p:nvGraphicFramePr>
        <p:xfrm>
          <a:off x="381000" y="670840"/>
          <a:ext cx="8534400" cy="3028979"/>
        </p:xfrm>
        <a:graphic>
          <a:graphicData uri="http://schemas.openxmlformats.org/drawingml/2006/table">
            <a:tbl>
              <a:tblPr firstRow="1" firstCol="1" bandRow="1"/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0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thức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bào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tử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dưỡng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2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diện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26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gốc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con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12" y="1371604"/>
            <a:ext cx="2371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44835" y="1220583"/>
            <a:ext cx="2895600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Khoai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tây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khoai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lang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rốt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thuốc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bỏng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,… 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8971" y="2380843"/>
            <a:ext cx="2626040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 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hát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triển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bào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tử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3274" y="2368054"/>
            <a:ext cx="3733801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triển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cơ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dưỡng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cơ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mẹ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(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rễ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 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)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466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859"/>
            <a:ext cx="8229600" cy="1510145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2" y="1600206"/>
          <a:ext cx="8381999" cy="464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2673">
                  <a:extLst>
                    <a:ext uri="{9D8B030D-6E8A-4147-A177-3AD203B41FA5}">
                      <a16:colId xmlns:a16="http://schemas.microsoft.com/office/drawing/2014/main" xmlns="" val="2782145043"/>
                    </a:ext>
                  </a:extLst>
                </a:gridCol>
                <a:gridCol w="2679663">
                  <a:extLst>
                    <a:ext uri="{9D8B030D-6E8A-4147-A177-3AD203B41FA5}">
                      <a16:colId xmlns:a16="http://schemas.microsoft.com/office/drawing/2014/main" xmlns="" val="2783814232"/>
                    </a:ext>
                  </a:extLst>
                </a:gridCol>
                <a:gridCol w="2679663">
                  <a:extLst>
                    <a:ext uri="{9D8B030D-6E8A-4147-A177-3AD203B41FA5}">
                      <a16:colId xmlns:a16="http://schemas.microsoft.com/office/drawing/2014/main" xmlns="" val="810776925"/>
                    </a:ext>
                  </a:extLst>
                </a:gridCol>
              </a:tblGrid>
              <a:tr h="8644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Ưu điểm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Nhược điểm</a:t>
                      </a:r>
                      <a:endParaRPr lang="en-US" sz="2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3784381210"/>
                  </a:ext>
                </a:extLst>
              </a:tr>
              <a:tr h="945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Giâm cành</a:t>
                      </a:r>
                      <a:endParaRPr lang="en-US" sz="24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1692997406"/>
                  </a:ext>
                </a:extLst>
              </a:tr>
              <a:tr h="945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Chiết cành</a:t>
                      </a:r>
                      <a:endParaRPr lang="en-US" sz="24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3850723874"/>
                  </a:ext>
                </a:extLst>
              </a:tr>
              <a:tr h="945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Ghép</a:t>
                      </a:r>
                      <a:endParaRPr lang="en-US" sz="24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2381454958"/>
                  </a:ext>
                </a:extLst>
              </a:tr>
              <a:tr h="945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Nhân giống in vitro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1549074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63936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age_paste_0803131159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AC8D5"/>
              </a:clrFrom>
              <a:clrTo>
                <a:srgbClr val="CAC8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4"/>
            <a:ext cx="77724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Frames PPT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866900" y="5687113"/>
            <a:ext cx="5257800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algn="just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 smtClean="0">
                <a:latin typeface="Times New Roman" panose="02020603050405020304" pitchFamily="18" charset="0"/>
              </a:rPr>
              <a:t>Ghép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chồi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ghép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cành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859"/>
            <a:ext cx="8229600" cy="1510145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2" y="1600206"/>
          <a:ext cx="8381999" cy="464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2673">
                  <a:extLst>
                    <a:ext uri="{9D8B030D-6E8A-4147-A177-3AD203B41FA5}">
                      <a16:colId xmlns:a16="http://schemas.microsoft.com/office/drawing/2014/main" xmlns="" val="2782145043"/>
                    </a:ext>
                  </a:extLst>
                </a:gridCol>
                <a:gridCol w="2679663">
                  <a:extLst>
                    <a:ext uri="{9D8B030D-6E8A-4147-A177-3AD203B41FA5}">
                      <a16:colId xmlns:a16="http://schemas.microsoft.com/office/drawing/2014/main" xmlns="" val="2783814232"/>
                    </a:ext>
                  </a:extLst>
                </a:gridCol>
                <a:gridCol w="2679663">
                  <a:extLst>
                    <a:ext uri="{9D8B030D-6E8A-4147-A177-3AD203B41FA5}">
                      <a16:colId xmlns:a16="http://schemas.microsoft.com/office/drawing/2014/main" xmlns="" val="810776925"/>
                    </a:ext>
                  </a:extLst>
                </a:gridCol>
              </a:tblGrid>
              <a:tr h="8644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Ưu điểm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Nhược điểm</a:t>
                      </a:r>
                      <a:endParaRPr lang="en-US" sz="2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3784381210"/>
                  </a:ext>
                </a:extLst>
              </a:tr>
              <a:tr h="945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Giâm cành</a:t>
                      </a:r>
                      <a:endParaRPr lang="en-US" sz="24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1692997406"/>
                  </a:ext>
                </a:extLst>
              </a:tr>
              <a:tr h="945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Chiết cành</a:t>
                      </a:r>
                      <a:endParaRPr lang="en-US" sz="24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>
                          <a:effectLst/>
                          <a:latin typeface="+mj-lt"/>
                        </a:rPr>
                        <a:t> </a:t>
                      </a:r>
                      <a:endParaRPr lang="en-US" sz="280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3850723874"/>
                  </a:ext>
                </a:extLst>
              </a:tr>
              <a:tr h="945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Ghép</a:t>
                      </a:r>
                      <a:endParaRPr lang="en-US" sz="24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2381454958"/>
                  </a:ext>
                </a:extLst>
              </a:tr>
              <a:tr h="9459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Nhân giống in vitro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" algn="l"/>
                        </a:tabLs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xmlns="" val="1549074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2614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200&quot;&gt;&lt;object type=&quot;3&quot; unique_id=&quot;10201&quot;&gt;&lt;property id=&quot;20148&quot; value=&quot;5&quot;/&gt;&lt;property id=&quot;20300&quot; value=&quot;Slide 1&quot;/&gt;&lt;property id=&quot;20307&quot; value=&quot;273&quot;/&gt;&lt;/object&gt;&lt;object type=&quot;3&quot; unique_id=&quot;10202&quot;&gt;&lt;property id=&quot;20148&quot; value=&quot;5&quot;/&gt;&lt;property id=&quot;20300&quot; value=&quot;Slide 2 - &amp;quot;BÀI 41: SINH SẢN VÔ TÍNH Ở THỰC VẬT&amp;quot;&quot;/&gt;&lt;property id=&quot;20307&quot; value=&quot;274&quot;/&gt;&lt;/object&gt;&lt;object type=&quot;3&quot; unique_id=&quot;10203&quot;&gt;&lt;property id=&quot;20148&quot; value=&quot;5&quot;/&gt;&lt;property id=&quot;20300&quot; value=&quot;Slide 3 - &amp;quot;I. Khái niệm chung về sinh sản&amp;quot;&quot;/&gt;&lt;property id=&quot;20307&quot; value=&quot;258&quot;/&gt;&lt;/object&gt;&lt;object type=&quot;3&quot; unique_id=&quot;10204&quot;&gt;&lt;property id=&quot;20148&quot; value=&quot;5&quot;/&gt;&lt;property id=&quot;20300&quot; value=&quot;Slide 4&quot;/&gt;&lt;property id=&quot;20307&quot; value=&quot;259&quot;/&gt;&lt;/object&gt;&lt;object type=&quot;3&quot; unique_id=&quot;10205&quot;&gt;&lt;property id=&quot;20148&quot; value=&quot;5&quot;/&gt;&lt;property id=&quot;20300&quot; value=&quot;Slide 5 - &amp;quot;II. Sinh sản vô tính ở thực vật&amp;quot;&quot;/&gt;&lt;property id=&quot;20307&quot; value=&quot;260&quot;/&gt;&lt;/object&gt;&lt;object type=&quot;3&quot; unique_id=&quot;10206&quot;&gt;&lt;property id=&quot;20148&quot; value=&quot;5&quot;/&gt;&lt;property id=&quot;20300&quot; value=&quot;Slide 6&quot;/&gt;&lt;property id=&quot;20307&quot; value=&quot;280&quot;/&gt;&lt;/object&gt;&lt;object type=&quot;3&quot; unique_id=&quot;10207&quot;&gt;&lt;property id=&quot;20148&quot; value=&quot;5&quot;/&gt;&lt;property id=&quot;20300&quot; value=&quot;Slide 7 - &amp;quot;2.Các hình thức sinh sản vô tính ở thực vật &amp;quot;&quot;/&gt;&lt;property id=&quot;20307&quot; value=&quot;282&quot;/&gt;&lt;/object&gt;&lt;object type=&quot;3&quot; unique_id=&quot;10208&quot;&gt;&lt;property id=&quot;20148&quot; value=&quot;5&quot;/&gt;&lt;property id=&quot;20300&quot; value=&quot;Slide 8&quot;/&gt;&lt;property id=&quot;20307&quot; value=&quot;281&quot;/&gt;&lt;/object&gt;&lt;object type=&quot;3&quot; unique_id=&quot;10209&quot;&gt;&lt;property id=&quot;20148&quot; value=&quot;5&quot;/&gt;&lt;property id=&quot;20300&quot; value=&quot;Slide 9 - &amp;quot;2.Các hình thức sinh sản vô tính ở thực vật &amp;quot;&quot;/&gt;&lt;property id=&quot;20307&quot; value=&quot;271&quot;/&gt;&lt;/object&gt;&lt;object type=&quot;3&quot; unique_id=&quot;10210&quot;&gt;&lt;property id=&quot;20148&quot; value=&quot;5&quot;/&gt;&lt;property id=&quot;20300&quot; value=&quot;Slide 10 - &amp;quot;3. Phương pháp nhân giống vô tính&amp;quot;&quot;/&gt;&lt;property id=&quot;20307&quot; value=&quot;266&quot;/&gt;&lt;/object&gt;&lt;object type=&quot;3&quot; unique_id=&quot;10211&quot;&gt;&lt;property id=&quot;20148&quot; value=&quot;5&quot;/&gt;&lt;property id=&quot;20300&quot; value=&quot;Slide 11&quot;/&gt;&lt;property id=&quot;20307&quot; value=&quot;276&quot;/&gt;&lt;/object&gt;&lt;object type=&quot;3&quot; unique_id=&quot;10212&quot;&gt;&lt;property id=&quot;20148&quot; value=&quot;5&quot;/&gt;&lt;property id=&quot;20300&quot; value=&quot;Slide 12&quot;/&gt;&lt;property id=&quot;20307&quot; value=&quot;277&quot;/&gt;&lt;/object&gt;&lt;object type=&quot;3&quot; unique_id=&quot;10213&quot;&gt;&lt;property id=&quot;20148&quot; value=&quot;5&quot;/&gt;&lt;property id=&quot;20300&quot; value=&quot;Slide 13&quot;/&gt;&lt;property id=&quot;20307&quot; value=&quot;278&quot;/&gt;&lt;/object&gt;&lt;object type=&quot;3&quot; unique_id=&quot;10214&quot;&gt;&lt;property id=&quot;20148&quot; value=&quot;5&quot;/&gt;&lt;property id=&quot;20300&quot; value=&quot;Slide 14&quot;/&gt;&lt;property id=&quot;20307&quot; value=&quot;279&quot;/&gt;&lt;/object&gt;&lt;object type=&quot;3&quot; unique_id=&quot;10215&quot;&gt;&lt;property id=&quot;20148&quot; value=&quot;5&quot;/&gt;&lt;property id=&quot;20300&quot; value=&quot;Slide 15&quot;/&gt;&lt;property id=&quot;20307&quot; value=&quot;272&quot;/&gt;&lt;/object&gt;&lt;object type=&quot;3&quot; unique_id=&quot;10216&quot;&gt;&lt;property id=&quot;20148&quot; value=&quot;5&quot;/&gt;&lt;property id=&quot;20300&quot; value=&quot;Slide 16 - &amp;quot;4. Vai trò của sinh sản vô tính đối với đời sống thực vật và con người &amp;quot;&quot;/&gt;&lt;property id=&quot;20307&quot; value=&quot;269&quot;/&gt;&lt;/object&gt;&lt;object type=&quot;3&quot; unique_id=&quot;10217&quot;&gt;&lt;property id=&quot;20148&quot; value=&quot;5&quot;/&gt;&lt;property id=&quot;20300&quot; value=&quot;Slide 17&quot;/&gt;&lt;property id=&quot;20307&quot; value=&quot;283&quot;/&gt;&lt;/object&gt;&lt;object type=&quot;3&quot; unique_id=&quot;10218&quot;&gt;&lt;property id=&quot;20148&quot; value=&quot;5&quot;/&gt;&lt;property id=&quot;20300&quot; value=&quot;Slide 18 - &amp;quot;1. Trong tự nhiên, cây tre sinh sản bằng&amp;amp;#x09;&amp;quot;&quot;/&gt;&lt;property id=&quot;20307&quot; value=&quot;284&quot;/&gt;&lt;/object&gt;&lt;object type=&quot;3&quot; unique_id=&quot;10219&quot;&gt;&lt;property id=&quot;20148&quot; value=&quot;5&quot;/&gt;&lt;property id=&quot;20300&quot; value=&quot;Slide 19 - &amp;quot; 2. Cây ăn quả lâu năm người ta thường chiết cành để &amp;amp;#x09;&amp;quot;&quot;/&gt;&lt;property id=&quot;20307&quot; value=&quot;285&quot;/&gt;&lt;/object&gt;&lt;object type=&quot;3&quot; unique_id=&quot;10220&quot;&gt;&lt;property id=&quot;20148&quot; value=&quot;5&quot;/&gt;&lt;property id=&quot;20300&quot; value=&quot;Slide 20 - &amp;quot;3. Ưu điểm của nhân giống bằng sinh sản sinh dưỡng so với cây trồng mọc từ hạt: &amp;quot;&quot;/&gt;&lt;property id=&quot;20307&quot; value=&quot;286&quot;/&gt;&lt;/object&gt;&lt;object type=&quot;3&quot; unique_id=&quot;10221&quot;&gt;&lt;property id=&quot;20148&quot; value=&quot;5&quot;/&gt;&lt;property id=&quot;20300&quot; value=&quot;Slide 21&quot;/&gt;&lt;property id=&quot;20307&quot; value=&quot;270&quot;/&gt;&lt;/object&gt;&lt;/object&gt;&lt;object type=&quot;8&quot; unique_id=&quot;10244&quot;&gt;&lt;/object&gt;&lt;/object&gt;&lt;/database&gt;"/>
  <p:tag name="SECTOMILLISECCONVERTED" val="1"/>
  <p:tag name="MMPROD_NEXTUNIQUEID" val="100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8DB0CA"/>
      </a:accent1>
      <a:accent2>
        <a:srgbClr val="DABCC5"/>
      </a:accent2>
      <a:accent3>
        <a:srgbClr val="7AA8C3"/>
      </a:accent3>
      <a:accent4>
        <a:srgbClr val="CCA5AE"/>
      </a:accent4>
      <a:accent5>
        <a:srgbClr val="729CB4"/>
      </a:accent5>
      <a:accent6>
        <a:srgbClr val="C7A0AB"/>
      </a:accent6>
      <a:hlink>
        <a:srgbClr val="6594AF"/>
      </a:hlink>
      <a:folHlink>
        <a:srgbClr val="C69CAA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1134</Words>
  <Application>Microsoft Office PowerPoint</Application>
  <PresentationFormat>On-screen Show (4:3)</PresentationFormat>
  <Paragraphs>196</Paragraphs>
  <Slides>39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Office Theme</vt:lpstr>
      <vt:lpstr>Office 主题​​</vt:lpstr>
      <vt:lpstr>1_Office Theme</vt:lpstr>
      <vt:lpstr>PowerPoint Presentation</vt:lpstr>
      <vt:lpstr>PowerPoint Presentation</vt:lpstr>
      <vt:lpstr>BÀI 21: SINH SẢN  Ở THỰC VẬT</vt:lpstr>
      <vt:lpstr>1.Các hình thức sinh sản vô tính ở thực vật </vt:lpstr>
      <vt:lpstr>PowerPoint Presentation</vt:lpstr>
      <vt:lpstr>2.Các hình thức sinh sản vô tính ở thực vật </vt:lpstr>
      <vt:lpstr>2. Phương pháp nhân giống vô tính và ứng dụng trong thực tiễn</vt:lpstr>
      <vt:lpstr>PowerPoint Presentation</vt:lpstr>
      <vt:lpstr>2. Phương pháp nhân giống vô tính và ứng dụng trong thực tiễn</vt:lpstr>
      <vt:lpstr>PowerPoint Presentation</vt:lpstr>
      <vt:lpstr>2. Phương pháp nhân giống vô tính và ứng dụng trong thực tiễn</vt:lpstr>
      <vt:lpstr>PowerPoint Presentation</vt:lpstr>
      <vt:lpstr>2. Phương pháp nhân giống vô tính và ứng dụng trong thực tiễn</vt:lpstr>
      <vt:lpstr>PowerPoint Presentation</vt:lpstr>
      <vt:lpstr>2. Phương pháp nhân giống vô tính và ứng dụng trong thực tiễn</vt:lpstr>
      <vt:lpstr>PowerPoint Presentation</vt:lpstr>
      <vt:lpstr>2. Phương pháp nhân giống vô tính và ứng dụng trong thực tiễn</vt:lpstr>
      <vt:lpstr>II. Sinh sản hữu tính</vt:lpstr>
      <vt:lpstr>2. Quá trình sinh sản hữu tính ở thực vật</vt:lpstr>
      <vt:lpstr>a. Quá trình hình thành hạt phấn và túi phôi </vt:lpstr>
      <vt:lpstr>* Hình thành hạt phấn</vt:lpstr>
      <vt:lpstr>a. Quá trình hình thành hạt phấn và túi phôi </vt:lpstr>
      <vt:lpstr>PowerPoint Presentation</vt:lpstr>
      <vt:lpstr>* Sự hình thành túi phôi  </vt:lpstr>
      <vt:lpstr>b. Quá trình thụ phấn và thụ tin * Thụ phấn</vt:lpstr>
      <vt:lpstr>Tác nhân</vt:lpstr>
      <vt:lpstr>- Hình thức:  Tự thụ phấn và thụ phấn chéo.</vt:lpstr>
      <vt:lpstr>b. Thụ tinh</vt:lpstr>
      <vt:lpstr>*  Thụ tinh</vt:lpstr>
      <vt:lpstr>c. Sự hình thành hạt, quả</vt:lpstr>
      <vt:lpstr>PowerPoint Presentation</vt:lpstr>
      <vt:lpstr>PowerPoint Presentation</vt:lpstr>
      <vt:lpstr> 1. Cây ăn quả lâu năm người ta thường chiết cành để  </vt:lpstr>
      <vt:lpstr>2. Ưu điểm của nhân giống bằng sinh sản sinh dưỡng so với cây trồng mọc từ hạt: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41: SINH SẢN VÔ TÍNH Ở THỰC VẬT</dc:title>
  <dc:creator>Admin</dc:creator>
  <cp:lastModifiedBy>admin</cp:lastModifiedBy>
  <cp:revision>101</cp:revision>
  <dcterms:created xsi:type="dcterms:W3CDTF">2018-03-18T00:39:39Z</dcterms:created>
  <dcterms:modified xsi:type="dcterms:W3CDTF">2025-09-04T08:06:07Z</dcterms:modified>
</cp:coreProperties>
</file>