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3"/>
  </p:notesMasterIdLst>
  <p:sldIdLst>
    <p:sldId id="1443" r:id="rId2"/>
    <p:sldId id="1400" r:id="rId3"/>
    <p:sldId id="948" r:id="rId4"/>
    <p:sldId id="1425" r:id="rId5"/>
    <p:sldId id="1325" r:id="rId6"/>
    <p:sldId id="1303" r:id="rId7"/>
    <p:sldId id="1426" r:id="rId8"/>
    <p:sldId id="1428" r:id="rId9"/>
    <p:sldId id="1429" r:id="rId10"/>
    <p:sldId id="1431" r:id="rId11"/>
    <p:sldId id="1430" r:id="rId12"/>
    <p:sldId id="1432" r:id="rId13"/>
    <p:sldId id="1433" r:id="rId14"/>
    <p:sldId id="1434" r:id="rId15"/>
    <p:sldId id="1435" r:id="rId16"/>
    <p:sldId id="1437" r:id="rId17"/>
    <p:sldId id="1439" r:id="rId18"/>
    <p:sldId id="1440" r:id="rId19"/>
    <p:sldId id="1441" r:id="rId20"/>
    <p:sldId id="1442" r:id="rId21"/>
    <p:sldId id="144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4049" autoAdjust="0"/>
  </p:normalViewPr>
  <p:slideViewPr>
    <p:cSldViewPr>
      <p:cViewPr>
        <p:scale>
          <a:sx n="63" d="100"/>
          <a:sy n="63" d="100"/>
        </p:scale>
        <p:origin x="-144" y="-12"/>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6</a:t>
            </a:fld>
            <a:endParaRPr lang="en-US"/>
          </a:p>
        </p:txBody>
      </p:sp>
    </p:spTree>
    <p:extLst>
      <p:ext uri="{BB962C8B-B14F-4D97-AF65-F5344CB8AC3E}">
        <p14:creationId xmlns:p14="http://schemas.microsoft.com/office/powerpoint/2010/main" val="305559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8</a:t>
            </a:fld>
            <a:endParaRPr lang="en-US"/>
          </a:p>
        </p:txBody>
      </p:sp>
    </p:spTree>
    <p:extLst>
      <p:ext uri="{BB962C8B-B14F-4D97-AF65-F5344CB8AC3E}">
        <p14:creationId xmlns:p14="http://schemas.microsoft.com/office/powerpoint/2010/main" val="382667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9</a:t>
            </a:fld>
            <a:endParaRPr lang="en-US"/>
          </a:p>
        </p:txBody>
      </p:sp>
    </p:spTree>
    <p:extLst>
      <p:ext uri="{BB962C8B-B14F-4D97-AF65-F5344CB8AC3E}">
        <p14:creationId xmlns:p14="http://schemas.microsoft.com/office/powerpoint/2010/main" val="216255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10</a:t>
            </a:fld>
            <a:endParaRPr lang="en-US"/>
          </a:p>
        </p:txBody>
      </p:sp>
    </p:spTree>
    <p:extLst>
      <p:ext uri="{BB962C8B-B14F-4D97-AF65-F5344CB8AC3E}">
        <p14:creationId xmlns:p14="http://schemas.microsoft.com/office/powerpoint/2010/main" val="89658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11</a:t>
            </a:fld>
            <a:endParaRPr lang="en-US"/>
          </a:p>
        </p:txBody>
      </p:sp>
    </p:spTree>
    <p:extLst>
      <p:ext uri="{BB962C8B-B14F-4D97-AF65-F5344CB8AC3E}">
        <p14:creationId xmlns:p14="http://schemas.microsoft.com/office/powerpoint/2010/main" val="1088984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12</a:t>
            </a:fld>
            <a:endParaRPr lang="en-US"/>
          </a:p>
        </p:txBody>
      </p:sp>
    </p:spTree>
    <p:extLst>
      <p:ext uri="{BB962C8B-B14F-4D97-AF65-F5344CB8AC3E}">
        <p14:creationId xmlns:p14="http://schemas.microsoft.com/office/powerpoint/2010/main" val="1039659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13</a:t>
            </a:fld>
            <a:endParaRPr lang="en-US"/>
          </a:p>
        </p:txBody>
      </p:sp>
    </p:spTree>
    <p:extLst>
      <p:ext uri="{BB962C8B-B14F-4D97-AF65-F5344CB8AC3E}">
        <p14:creationId xmlns:p14="http://schemas.microsoft.com/office/powerpoint/2010/main" val="52479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17</a:t>
            </a:fld>
            <a:endParaRPr lang="en-US"/>
          </a:p>
        </p:txBody>
      </p:sp>
    </p:spTree>
    <p:extLst>
      <p:ext uri="{BB962C8B-B14F-4D97-AF65-F5344CB8AC3E}">
        <p14:creationId xmlns:p14="http://schemas.microsoft.com/office/powerpoint/2010/main" val="399940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20</a:t>
            </a:fld>
            <a:endParaRPr lang="en-US"/>
          </a:p>
        </p:txBody>
      </p:sp>
    </p:spTree>
    <p:extLst>
      <p:ext uri="{BB962C8B-B14F-4D97-AF65-F5344CB8AC3E}">
        <p14:creationId xmlns:p14="http://schemas.microsoft.com/office/powerpoint/2010/main" val="105028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9.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9.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6.wdp"/><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6.wdp"/><Relationship Id="rId7"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6.jpg"/><Relationship Id="rId5" Type="http://schemas.microsoft.com/office/2007/relationships/hdphoto" Target="../media/hdphoto6.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16.png"/><Relationship Id="rId7" Type="http://schemas.openxmlformats.org/officeDocument/2006/relationships/image" Target="../media/image4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jpe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44.png"/><Relationship Id="rId4" Type="http://schemas.microsoft.com/office/2007/relationships/hdphoto" Target="../media/hdphoto11.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8.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9.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hand&#10;&#10;Description automatically generated with medium confidence">
            <a:extLst>
              <a:ext uri="{FF2B5EF4-FFF2-40B4-BE49-F238E27FC236}">
                <a16:creationId xmlns="" xmlns:a16="http://schemas.microsoft.com/office/drawing/2014/main" id="{DB42FA89-9FCD-1AA5-C32F-9349D8E3AF78}"/>
              </a:ext>
            </a:extLst>
          </p:cNvPr>
          <p:cNvPicPr>
            <a:picLocks noChangeAspect="1"/>
          </p:cNvPicPr>
          <p:nvPr/>
        </p:nvPicPr>
        <p:blipFill rotWithShape="1">
          <a:blip r:embed="rId4">
            <a:extLst>
              <a:ext uri="{28A0092B-C50C-407E-A947-70E740481C1C}">
                <a14:useLocalDpi xmlns:a14="http://schemas.microsoft.com/office/drawing/2010/main" val="0"/>
              </a:ext>
            </a:extLst>
          </a:blip>
          <a:srcRect r="12581" b="-1"/>
          <a:stretch/>
        </p:blipFill>
        <p:spPr>
          <a:xfrm>
            <a:off x="533400" y="2085136"/>
            <a:ext cx="10972800" cy="4433028"/>
          </a:xfrm>
          <a:prstGeom prst="rect">
            <a:avLst/>
          </a:prstGeom>
        </p:spPr>
      </p:pic>
      <p:sp>
        <p:nvSpPr>
          <p:cNvPr id="11" name="Rectangle 10">
            <a:extLst>
              <a:ext uri="{FF2B5EF4-FFF2-40B4-BE49-F238E27FC236}">
                <a16:creationId xmlns=""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a:extLst>
              <a:ext uri="{FF2B5EF4-FFF2-40B4-BE49-F238E27FC236}">
                <a16:creationId xmlns="" xmlns:a16="http://schemas.microsoft.com/office/drawing/2014/main" id="{B62D180E-50CA-B735-E093-B2C87F1C2537}"/>
              </a:ext>
            </a:extLst>
          </p:cNvPr>
          <p:cNvSpPr>
            <a:spLocks noChangeArrowheads="1"/>
          </p:cNvSpPr>
          <p:nvPr/>
        </p:nvSpPr>
        <p:spPr bwMode="auto">
          <a:xfrm>
            <a:off x="1600200" y="2911040"/>
            <a:ext cx="8546382" cy="1113891"/>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 xmlns:a16="http://schemas.microsoft.com/office/drawing/2014/main" id="{E3879EB8-59BA-91EA-3B6B-4841797BCC9E}"/>
              </a:ext>
            </a:extLst>
          </p:cNvPr>
          <p:cNvSpPr>
            <a:spLocks noChangeArrowheads="1"/>
          </p:cNvSpPr>
          <p:nvPr>
            <p:custDataLst>
              <p:tags r:id="rId1"/>
            </p:custDataLst>
          </p:nvPr>
        </p:nvSpPr>
        <p:spPr bwMode="auto">
          <a:xfrm>
            <a:off x="2895031" y="2912912"/>
            <a:ext cx="6553200"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dirty="0">
                <a:solidFill>
                  <a:srgbClr val="C00000"/>
                </a:solidFill>
                <a:ea typeface="ＭＳ Ｐゴシック" panose="020B0600070205080204" pitchFamily="50" charset="-128"/>
              </a:rPr>
              <a:t>Lực ma sát</a:t>
            </a:r>
            <a:endParaRPr lang="en-US" altLang="en-US" sz="4400" b="1" dirty="0">
              <a:solidFill>
                <a:srgbClr val="C00000"/>
              </a:solidFill>
            </a:endParaRPr>
          </a:p>
        </p:txBody>
      </p:sp>
      <p:sp>
        <p:nvSpPr>
          <p:cNvPr id="10" name="TextBox 11">
            <a:extLst>
              <a:ext uri="{FF2B5EF4-FFF2-40B4-BE49-F238E27FC236}">
                <a16:creationId xmlns="" xmlns:a16="http://schemas.microsoft.com/office/drawing/2014/main" id="{1840C5DC-0DD6-E7E8-5FC1-8D0FC00B42D5}"/>
              </a:ext>
            </a:extLst>
          </p:cNvPr>
          <p:cNvSpPr>
            <a:spLocks noChangeArrowheads="1"/>
          </p:cNvSpPr>
          <p:nvPr>
            <p:custDataLst>
              <p:tags r:id="rId2"/>
            </p:custDataLst>
          </p:nvPr>
        </p:nvSpPr>
        <p:spPr bwMode="auto">
          <a:xfrm>
            <a:off x="2062821" y="3119095"/>
            <a:ext cx="3264618"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dirty="0">
                <a:latin typeface="Times New Roman" panose="02020603050405020304" pitchFamily="18" charset="0"/>
                <a:cs typeface="Times New Roman" panose="02020603050405020304" pitchFamily="18" charset="0"/>
              </a:rPr>
              <a:t>Bài 18:</a:t>
            </a:r>
          </a:p>
        </p:txBody>
      </p:sp>
      <p:sp>
        <p:nvSpPr>
          <p:cNvPr id="12" name="Rectangle 11"/>
          <p:cNvSpPr/>
          <p:nvPr/>
        </p:nvSpPr>
        <p:spPr>
          <a:xfrm>
            <a:off x="3048000" y="701322"/>
            <a:ext cx="6096000" cy="707886"/>
          </a:xfrm>
          <a:prstGeom prst="rect">
            <a:avLst/>
          </a:prstGeom>
        </p:spPr>
        <p:txBody>
          <a:bodyPr>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SỞ GIÁO DỤC VÀ ĐÀO TẠO BÌNH ĐỊNH</a:t>
            </a:r>
            <a:endParaRPr lang="en-US" sz="20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endParaRPr>
          </a:p>
          <a:p>
            <a:pPr algn="ctr"/>
            <a:r>
              <a:rPr lang="en-US" sz="2000" b="1" u="sng"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TRƯỜNG THPT LÝ TỰ TRỌNG</a:t>
            </a:r>
          </a:p>
        </p:txBody>
      </p:sp>
      <p:sp>
        <p:nvSpPr>
          <p:cNvPr id="13" name="Rectangle 12"/>
          <p:cNvSpPr/>
          <p:nvPr/>
        </p:nvSpPr>
        <p:spPr>
          <a:xfrm>
            <a:off x="3370259" y="1816370"/>
            <a:ext cx="5451493" cy="646331"/>
          </a:xfrm>
          <a:prstGeom prst="rect">
            <a:avLst/>
          </a:prstGeom>
        </p:spPr>
        <p:txBody>
          <a:bodyPr wrap="none">
            <a:spAutoFit/>
          </a:bodyPr>
          <a:lstStyle/>
          <a:p>
            <a:pPr algn="ctr"/>
            <a:r>
              <a:rPr lang="en-US" sz="3600" b="1" dirty="0">
                <a:ln w="12700">
                  <a:solidFill>
                    <a:srgbClr val="44546A">
                      <a:lumMod val="75000"/>
                    </a:srgbClr>
                  </a:solidFill>
                  <a:prstDash val="solid"/>
                </a:ln>
                <a:solidFill>
                  <a:srgbClr val="3105EB"/>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MÔN </a:t>
            </a:r>
            <a:r>
              <a:rPr lang="en-US" sz="3600" b="1" dirty="0" smtClean="0">
                <a:ln w="12700">
                  <a:solidFill>
                    <a:srgbClr val="44546A">
                      <a:lumMod val="75000"/>
                    </a:srgbClr>
                  </a:solidFill>
                  <a:prstDash val="solid"/>
                </a:ln>
                <a:solidFill>
                  <a:srgbClr val="3105EB"/>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VẬT LÝ 10 (KNTT)</a:t>
            </a:r>
            <a:endParaRPr lang="en-US" b="1" dirty="0">
              <a:ln w="12700">
                <a:solidFill>
                  <a:srgbClr val="44546A">
                    <a:lumMod val="75000"/>
                  </a:srgbClr>
                </a:solidFill>
                <a:prstDash val="solid"/>
              </a:ln>
              <a:solidFill>
                <a:srgbClr val="3105EB"/>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0C979466-6AF4-9223-FB65-58E3D0249877}"/>
              </a:ext>
            </a:extLst>
          </p:cNvPr>
          <p:cNvSpPr txBox="1"/>
          <p:nvPr/>
        </p:nvSpPr>
        <p:spPr>
          <a:xfrm>
            <a:off x="3695130" y="5118472"/>
            <a:ext cx="5417434" cy="461665"/>
          </a:xfrm>
          <a:prstGeom prst="rect">
            <a:avLst/>
          </a:prstGeom>
          <a:noFill/>
        </p:spPr>
        <p:txBody>
          <a:bodyPr wrap="square" rtlCol="0">
            <a:spAutoFit/>
          </a:bodyPr>
          <a:lstStyle/>
          <a:p>
            <a:r>
              <a:rPr lang="en-US" sz="2400" dirty="0" smtClean="0">
                <a:solidFill>
                  <a:srgbClr val="DB7796"/>
                </a:solidFill>
                <a:latin typeface="SVN-Cornish" pitchFamily="2" charset="0"/>
              </a:rPr>
              <a:t>               </a:t>
            </a:r>
            <a:r>
              <a:rPr lang="en-US" sz="2400" b="1" i="1" dirty="0" smtClean="0">
                <a:solidFill>
                  <a:srgbClr val="FF0000"/>
                </a:solidFill>
                <a:latin typeface="SVN-Cornish" pitchFamily="2" charset="0"/>
              </a:rPr>
              <a:t>(tiết 29)</a:t>
            </a:r>
            <a:endParaRPr lang="en-US" sz="2400" b="1" i="1" dirty="0">
              <a:solidFill>
                <a:srgbClr val="FF0000"/>
              </a:solidFill>
              <a:latin typeface="SVN-Cornish" pitchFamily="2" charset="0"/>
            </a:endParaRPr>
          </a:p>
        </p:txBody>
      </p:sp>
      <p:sp>
        <p:nvSpPr>
          <p:cNvPr id="15" name="TextBox 14">
            <a:extLst>
              <a:ext uri="{FF2B5EF4-FFF2-40B4-BE49-F238E27FC236}">
                <a16:creationId xmlns="" xmlns:a16="http://schemas.microsoft.com/office/drawing/2014/main" id="{0C979466-6AF4-9223-FB65-58E3D0249877}"/>
              </a:ext>
            </a:extLst>
          </p:cNvPr>
          <p:cNvSpPr txBox="1"/>
          <p:nvPr/>
        </p:nvSpPr>
        <p:spPr>
          <a:xfrm>
            <a:off x="3196124" y="6315462"/>
            <a:ext cx="5055289" cy="461665"/>
          </a:xfrm>
          <a:prstGeom prst="rect">
            <a:avLst/>
          </a:prstGeom>
          <a:noFill/>
        </p:spPr>
        <p:txBody>
          <a:bodyPr wrap="square" rtlCol="0">
            <a:spAutoFit/>
          </a:bodyPr>
          <a:lstStyle/>
          <a:p>
            <a:r>
              <a:rPr lang="en-US" sz="2400" dirty="0" smtClean="0">
                <a:solidFill>
                  <a:srgbClr val="DB7796"/>
                </a:solidFill>
                <a:latin typeface="SVN-Cornish" pitchFamily="2" charset="0"/>
              </a:rPr>
              <a:t>          NĂM HỌC  2024-2025</a:t>
            </a:r>
            <a:endParaRPr lang="en-US" sz="2400" b="1" i="1" dirty="0">
              <a:solidFill>
                <a:srgbClr val="FF0000"/>
              </a:solidFill>
              <a:latin typeface="SVN-Cornish" pitchFamily="2" charset="0"/>
            </a:endParaRPr>
          </a:p>
        </p:txBody>
      </p:sp>
      <p:sp>
        <p:nvSpPr>
          <p:cNvPr id="16" name="Rectangle 15"/>
          <p:cNvSpPr/>
          <p:nvPr/>
        </p:nvSpPr>
        <p:spPr>
          <a:xfrm>
            <a:off x="2760197" y="4242437"/>
            <a:ext cx="549060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GV </a:t>
            </a:r>
            <a:r>
              <a:rPr lang="en-US" sz="2400" b="1" dirty="0" smtClean="0">
                <a:solidFill>
                  <a:srgbClr val="FF0000"/>
                </a:solidFill>
                <a:latin typeface="Times New Roman" panose="02020603050405020304" pitchFamily="18" charset="0"/>
                <a:cs typeface="Times New Roman" panose="02020603050405020304" pitchFamily="18" charset="0"/>
              </a:rPr>
              <a:t>THỰC HIỆN: TRẦN KHOA TOÀN</a:t>
            </a:r>
            <a:endParaRPr lang="en-US" sz="2400" b="1" dirty="0">
              <a:solidFill>
                <a:srgbClr val="FF0000"/>
              </a:solidFill>
              <a:latin typeface="等线"/>
            </a:endParaRPr>
          </a:p>
        </p:txBody>
      </p:sp>
    </p:spTree>
    <p:extLst>
      <p:ext uri="{BB962C8B-B14F-4D97-AF65-F5344CB8AC3E}">
        <p14:creationId xmlns:p14="http://schemas.microsoft.com/office/powerpoint/2010/main" val="191314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629391" y="797936"/>
            <a:ext cx="11378732"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 1: kiểm chứng độ lớn của </a:t>
            </a:r>
            <a:r>
              <a:rPr lang="en-US" sz="2500" b="1">
                <a:effectLst/>
                <a:latin typeface="Arial" panose="020B0604020202020204" pitchFamily="34" charset="0"/>
                <a:ea typeface="Times New Roman" panose="02020603050405020304" pitchFamily="18" charset="0"/>
                <a:cs typeface="Arial" panose="020B0604020202020204" pitchFamily="34" charset="0"/>
              </a:rPr>
              <a:t>lực ma sát phụ thuộc vào vật liệu </a:t>
            </a:r>
            <a:r>
              <a:rPr lang="en-US" sz="2500">
                <a:effectLst/>
                <a:latin typeface="Arial" panose="020B0604020202020204" pitchFamily="34" charset="0"/>
                <a:ea typeface="Times New Roman" panose="02020603050405020304" pitchFamily="18" charset="0"/>
                <a:cs typeface="Arial" panose="020B0604020202020204" pitchFamily="34" charset="0"/>
              </a:rPr>
              <a:t>và </a:t>
            </a:r>
            <a:r>
              <a:rPr lang="en-US" sz="2500" b="1">
                <a:effectLst/>
                <a:latin typeface="Arial" panose="020B0604020202020204" pitchFamily="34" charset="0"/>
                <a:ea typeface="Times New Roman" panose="02020603050405020304" pitchFamily="18" charset="0"/>
                <a:cs typeface="Arial" panose="020B0604020202020204" pitchFamily="34" charset="0"/>
              </a:rPr>
              <a:t>tình trạng của bề mặt tiếp xúc</a:t>
            </a:r>
            <a:r>
              <a:rPr lang="en-US" sz="2500">
                <a:effectLst/>
                <a:latin typeface="Arial" panose="020B0604020202020204" pitchFamily="34" charset="0"/>
                <a:ea typeface="Times New Roman" panose="02020603050405020304" pitchFamily="18" charset="0"/>
                <a:cs typeface="Arial" panose="020B0604020202020204" pitchFamily="34" charset="0"/>
              </a:rPr>
              <a:t>, nhưng </a:t>
            </a:r>
            <a:r>
              <a:rPr lang="en-US" sz="2500" b="1">
                <a:effectLst/>
                <a:latin typeface="Arial" panose="020B0604020202020204" pitchFamily="34" charset="0"/>
                <a:ea typeface="Times New Roman" panose="02020603050405020304" pitchFamily="18" charset="0"/>
                <a:cs typeface="Arial" panose="020B0604020202020204" pitchFamily="34" charset="0"/>
              </a:rPr>
              <a:t>không phụ thuộc </a:t>
            </a:r>
            <a:r>
              <a:rPr lang="en-US" sz="2500">
                <a:effectLst/>
                <a:latin typeface="Arial" panose="020B0604020202020204" pitchFamily="34" charset="0"/>
                <a:ea typeface="Times New Roman" panose="02020603050405020304" pitchFamily="18" charset="0"/>
                <a:cs typeface="Arial" panose="020B0604020202020204" pitchFamily="34" charset="0"/>
              </a:rPr>
              <a:t>vào </a:t>
            </a:r>
            <a:r>
              <a:rPr lang="en-US" sz="2500" b="1">
                <a:effectLst/>
                <a:latin typeface="Arial" panose="020B0604020202020204" pitchFamily="34" charset="0"/>
                <a:ea typeface="Times New Roman" panose="02020603050405020304" pitchFamily="18" charset="0"/>
                <a:cs typeface="Arial" panose="020B0604020202020204" pitchFamily="34" charset="0"/>
              </a:rPr>
              <a:t>diện tích tiếp xúc</a:t>
            </a:r>
            <a:r>
              <a:rPr lang="en-US" sz="2500">
                <a:effectLst/>
                <a:latin typeface="Arial" panose="020B0604020202020204" pitchFamily="34" charset="0"/>
                <a:ea typeface="Times New Roman" panose="02020603050405020304" pitchFamily="18" charset="0"/>
                <a:cs typeface="Arial" panose="020B0604020202020204" pitchFamily="34" charset="0"/>
              </a:rPr>
              <a:t>. </a:t>
            </a: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33" name="Picture 5" descr="empty-blue-rectangle">
            <a:extLst>
              <a:ext uri="{FF2B5EF4-FFF2-40B4-BE49-F238E27FC236}">
                <a16:creationId xmlns=""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438400"/>
            <a:ext cx="1173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 xmlns:a16="http://schemas.microsoft.com/office/drawing/2014/main" id="{30A7088D-D342-143D-875D-4F5C81A6369F}"/>
              </a:ext>
            </a:extLst>
          </p:cNvPr>
          <p:cNvSpPr txBox="1">
            <a:spLocks noChangeArrowheads="1"/>
          </p:cNvSpPr>
          <p:nvPr/>
        </p:nvSpPr>
        <p:spPr bwMode="auto">
          <a:xfrm>
            <a:off x="839236" y="2514600"/>
            <a:ext cx="10643080" cy="1709058"/>
          </a:xfrm>
          <a:prstGeom prst="rect">
            <a:avLst/>
          </a:prstGeom>
          <a:noFill/>
          <a:ln>
            <a:noFill/>
          </a:ln>
          <a:effectLst/>
        </p:spPr>
        <p:txBody>
          <a:bodyPr wrap="square">
            <a:spAutoFit/>
          </a:bodyPr>
          <a:lstStyle/>
          <a:p>
            <a:pPr marL="0" marR="0">
              <a:lnSpc>
                <a:spcPct val="107000"/>
              </a:lnSpc>
              <a:spcBef>
                <a:spcPts val="0"/>
              </a:spcBef>
              <a:spcAft>
                <a:spcPts val="0"/>
              </a:spcAft>
            </a:pP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Thảo luận và phân tích: </a:t>
            </a:r>
          </a:p>
          <a:p>
            <a:pPr marL="457200" marR="0" indent="-4572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Nêu các lực tác dụng lên khối gỗ khi mặt tiếp xúc bên dưới nó được kéo trượt đi. Tại sao khi đó số chỉ của lực kế bằng độ lớn của lực ma sát trượt? </a:t>
            </a:r>
          </a:p>
        </p:txBody>
      </p:sp>
      <p:sp>
        <p:nvSpPr>
          <p:cNvPr id="13" name="Text Box 29">
            <a:extLst>
              <a:ext uri="{FF2B5EF4-FFF2-40B4-BE49-F238E27FC236}">
                <a16:creationId xmlns="" xmlns:a16="http://schemas.microsoft.com/office/drawing/2014/main" id="{F69503BF-B936-43CB-04BA-DD756D43A081}"/>
              </a:ext>
            </a:extLst>
          </p:cNvPr>
          <p:cNvSpPr txBox="1">
            <a:spLocks noChangeArrowheads="1"/>
          </p:cNvSpPr>
          <p:nvPr/>
        </p:nvSpPr>
        <p:spPr bwMode="auto">
          <a:xfrm>
            <a:off x="906591" y="4223658"/>
            <a:ext cx="10643080" cy="474104"/>
          </a:xfrm>
          <a:prstGeom prst="rect">
            <a:avLst/>
          </a:prstGeom>
          <a:noFill/>
          <a:ln>
            <a:noFill/>
          </a:ln>
          <a:effectLst/>
        </p:spPr>
        <p:txBody>
          <a:bodyPr wrap="square">
            <a:spAutoFit/>
          </a:bodyPr>
          <a:lstStyle/>
          <a:p>
            <a:pPr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Sắp xếp thứ tự theo mức tăng dần lực ma sát trên mỗi bề mặt.</a:t>
            </a:r>
          </a:p>
        </p:txBody>
      </p:sp>
      <p:sp>
        <p:nvSpPr>
          <p:cNvPr id="14" name="Text Box 29">
            <a:extLst>
              <a:ext uri="{FF2B5EF4-FFF2-40B4-BE49-F238E27FC236}">
                <a16:creationId xmlns="" xmlns:a16="http://schemas.microsoft.com/office/drawing/2014/main" id="{422786DC-6855-2B0B-A9A7-18D0BC7F6188}"/>
              </a:ext>
            </a:extLst>
          </p:cNvPr>
          <p:cNvSpPr txBox="1">
            <a:spLocks noChangeArrowheads="1"/>
          </p:cNvSpPr>
          <p:nvPr/>
        </p:nvSpPr>
        <p:spPr bwMode="auto">
          <a:xfrm>
            <a:off x="839236" y="4788637"/>
            <a:ext cx="10438364" cy="885755"/>
          </a:xfrm>
          <a:prstGeom prst="rect">
            <a:avLst/>
          </a:prstGeom>
          <a:noFill/>
          <a:ln>
            <a:noFill/>
          </a:ln>
          <a:effectLst/>
        </p:spPr>
        <p:txBody>
          <a:bodyPr wrap="square">
            <a:spAutoFit/>
          </a:bodyPr>
          <a:lstStyle/>
          <a:p>
            <a:pPr marL="342900" marR="0" indent="-34290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Điều gì xảy ra đối với độ lớn của lực ma sát trượt khi diện tích tiếp xúc thay đổi, khi vật liệu </a:t>
            </a:r>
            <a:r>
              <a:rPr lang="en-US" sz="2500">
                <a:solidFill>
                  <a:srgbClr val="000000"/>
                </a:solidFill>
                <a:effectLst/>
                <a:latin typeface="Arial" panose="020B0604020202020204" pitchFamily="34" charset="0"/>
                <a:ea typeface="Times New Roman" panose="02020603050405020304" pitchFamily="18" charset="0"/>
              </a:rPr>
              <a:t>và tình trạng của bề mặt tiếp xúc thay đổi?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37043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810007" y="757679"/>
            <a:ext cx="10267209" cy="949234"/>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700">
                <a:effectLst/>
                <a:latin typeface="Arial" panose="020B0604020202020204" pitchFamily="34" charset="0"/>
                <a:ea typeface="Times New Roman" panose="02020603050405020304" pitchFamily="18" charset="0"/>
                <a:cs typeface="Arial" panose="020B0604020202020204" pitchFamily="34" charset="0"/>
              </a:rPr>
              <a:t>TN 2: </a:t>
            </a:r>
            <a:r>
              <a:rPr lang="en-US" sz="2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Mối liên hệ giữa </a:t>
            </a:r>
            <a:r>
              <a:rPr lang="en-US" sz="2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lực ma sát trượt </a:t>
            </a:r>
            <a:r>
              <a:rPr lang="en-US" sz="2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 </a:t>
            </a:r>
            <a:r>
              <a:rPr lang="en-US" sz="2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áp lực </a:t>
            </a:r>
            <a:r>
              <a:rPr lang="en-US" sz="2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lên bề </a:t>
            </a:r>
            <a:r>
              <a:rPr lang="en-US" sz="2700">
                <a:solidFill>
                  <a:srgbClr val="000000"/>
                </a:solidFill>
                <a:effectLst/>
                <a:latin typeface="Arial" panose="020B0604020202020204" pitchFamily="34" charset="0"/>
                <a:ea typeface="Times New Roman" panose="02020603050405020304" pitchFamily="18" charset="0"/>
              </a:rPr>
              <a:t>mặt tiếp xúc</a:t>
            </a:r>
            <a:endParaRPr lang="en-US" sz="27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33" name="Picture 5" descr="empty-blue-rectangle">
            <a:extLst>
              <a:ext uri="{FF2B5EF4-FFF2-40B4-BE49-F238E27FC236}">
                <a16:creationId xmlns=""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49" y="1889669"/>
            <a:ext cx="11734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 xmlns:a16="http://schemas.microsoft.com/office/drawing/2014/main" id="{30A7088D-D342-143D-875D-4F5C81A6369F}"/>
              </a:ext>
            </a:extLst>
          </p:cNvPr>
          <p:cNvSpPr txBox="1">
            <a:spLocks noChangeArrowheads="1"/>
          </p:cNvSpPr>
          <p:nvPr/>
        </p:nvSpPr>
        <p:spPr bwMode="auto">
          <a:xfrm>
            <a:off x="810007" y="2042068"/>
            <a:ext cx="10857416" cy="885755"/>
          </a:xfrm>
          <a:prstGeom prst="rect">
            <a:avLst/>
          </a:prstGeom>
          <a:noFill/>
          <a:ln>
            <a:noFill/>
          </a:ln>
          <a:effectLst/>
        </p:spPr>
        <p:txBody>
          <a:bodyPr wrap="square">
            <a:spAutoFit/>
          </a:bodyPr>
          <a:lstStyle/>
          <a:p>
            <a:pPr marL="0" marR="0">
              <a:lnSpc>
                <a:spcPct val="107000"/>
              </a:lnSpc>
              <a:spcBef>
                <a:spcPts val="0"/>
              </a:spcBef>
              <a:spcAft>
                <a:spcPts val="0"/>
              </a:spcAft>
            </a:pPr>
            <a:r>
              <a:rPr lang="en-US" sz="25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 kế (có GHĐ 1,0 N, ĐCNN 0,01 N), ba khối gỗ HHCN giống nhau, mặt tiếp xúc: gỗ.</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pic>
        <p:nvPicPr>
          <p:cNvPr id="13" name="Picture 12" descr="Diagram&#10;&#10;Description automatically generated">
            <a:extLst>
              <a:ext uri="{FF2B5EF4-FFF2-40B4-BE49-F238E27FC236}">
                <a16:creationId xmlns="" xmlns:a16="http://schemas.microsoft.com/office/drawing/2014/main" id="{0D74D312-A089-1F13-2D33-C28EAFA37E0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l="21111" t="18515" r="15099" b="44429"/>
          <a:stretch/>
        </p:blipFill>
        <p:spPr>
          <a:xfrm>
            <a:off x="3801548" y="4819770"/>
            <a:ext cx="4419600" cy="1925571"/>
          </a:xfrm>
          <a:prstGeom prst="rect">
            <a:avLst/>
          </a:prstGeom>
          <a:ln>
            <a:noFill/>
          </a:ln>
          <a:effectLst>
            <a:softEdge rad="112500"/>
          </a:effectLst>
        </p:spPr>
      </p:pic>
      <p:sp>
        <p:nvSpPr>
          <p:cNvPr id="15" name="Text Box 29">
            <a:extLst>
              <a:ext uri="{FF2B5EF4-FFF2-40B4-BE49-F238E27FC236}">
                <a16:creationId xmlns="" xmlns:a16="http://schemas.microsoft.com/office/drawing/2014/main" id="{29E76537-8A02-DBAE-E479-39F33CC96439}"/>
              </a:ext>
            </a:extLst>
          </p:cNvPr>
          <p:cNvSpPr txBox="1">
            <a:spLocks noChangeArrowheads="1"/>
          </p:cNvSpPr>
          <p:nvPr/>
        </p:nvSpPr>
        <p:spPr bwMode="auto">
          <a:xfrm>
            <a:off x="810007" y="2895600"/>
            <a:ext cx="10857416" cy="1709058"/>
          </a:xfrm>
          <a:prstGeom prst="rect">
            <a:avLst/>
          </a:prstGeom>
          <a:noFill/>
          <a:ln>
            <a:noFill/>
          </a:ln>
          <a:effectLst/>
        </p:spPr>
        <p:txBody>
          <a:bodyPr wrap="square">
            <a:spAutoFit/>
          </a:bodyPr>
          <a:lstStyle/>
          <a:p>
            <a:pPr marL="0" marR="0">
              <a:lnSpc>
                <a:spcPct val="107000"/>
              </a:lnSpc>
              <a:spcBef>
                <a:spcPts val="0"/>
              </a:spcBef>
              <a:spcAft>
                <a:spcPts val="0"/>
              </a:spcAft>
            </a:pPr>
            <a:r>
              <a:rPr lang="en-US" sz="25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 hành: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 trọng lượng của khối gỗ bằng lực kế. Ghi vào Bảng (áp lực của khối gỗ lên mặt tiếp xúc nằm ngang có độ lớn bằng trọng lượng của khối gỗ)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Gắn lực kế vào giá TN để cố định lực kế theo phương nằm ngang</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47944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649332" y="798189"/>
            <a:ext cx="10856868"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685800" y="797936"/>
            <a:ext cx="10724409"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 2: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Mối liên hệ giữa </a:t>
            </a: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lực ma sát trượt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 </a:t>
            </a: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áp lực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lên bề </a:t>
            </a:r>
            <a:r>
              <a:rPr lang="en-US" sz="2500">
                <a:solidFill>
                  <a:srgbClr val="000000"/>
                </a:solidFill>
                <a:effectLst/>
                <a:latin typeface="Arial" panose="020B0604020202020204" pitchFamily="34" charset="0"/>
                <a:ea typeface="Times New Roman" panose="02020603050405020304" pitchFamily="18" charset="0"/>
              </a:rPr>
              <a:t>mặt tiếp xúc</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33" name="Picture 5" descr="empty-blue-rectangle">
            <a:extLst>
              <a:ext uri="{FF2B5EF4-FFF2-40B4-BE49-F238E27FC236}">
                <a16:creationId xmlns=""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49" y="1889669"/>
            <a:ext cx="11588251" cy="237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 xmlns:a16="http://schemas.microsoft.com/office/drawing/2014/main" id="{30A7088D-D342-143D-875D-4F5C81A6369F}"/>
              </a:ext>
            </a:extLst>
          </p:cNvPr>
          <p:cNvSpPr txBox="1">
            <a:spLocks noChangeArrowheads="1"/>
          </p:cNvSpPr>
          <p:nvPr/>
        </p:nvSpPr>
        <p:spPr bwMode="auto">
          <a:xfrm>
            <a:off x="893891" y="1927671"/>
            <a:ext cx="10857416" cy="885755"/>
          </a:xfrm>
          <a:prstGeom prst="rect">
            <a:avLst/>
          </a:prstGeom>
          <a:noFill/>
          <a:ln>
            <a:noFill/>
          </a:ln>
          <a:effectLst/>
        </p:spPr>
        <p:txBody>
          <a:bodyPr wrap="square">
            <a:spAutoFit/>
          </a:bodyPr>
          <a:lstStyle/>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Móc khối gỗ vào lực kế, kéo mặt tiếp xúc (mặt gỗ) theo phương nằm ngang để nó trượt đều dưới khối gỗ</a:t>
            </a:r>
          </a:p>
        </p:txBody>
      </p:sp>
      <p:graphicFrame>
        <p:nvGraphicFramePr>
          <p:cNvPr id="13" name="Table 13">
            <a:extLst>
              <a:ext uri="{FF2B5EF4-FFF2-40B4-BE49-F238E27FC236}">
                <a16:creationId xmlns="" xmlns:a16="http://schemas.microsoft.com/office/drawing/2014/main" id="{12523413-5B24-A600-2407-63E96EC2B7DC}"/>
              </a:ext>
            </a:extLst>
          </p:cNvPr>
          <p:cNvGraphicFramePr>
            <a:graphicFrameLocks noGrp="1"/>
          </p:cNvGraphicFramePr>
          <p:nvPr>
            <p:extLst>
              <p:ext uri="{D42A27DB-BD31-4B8C-83A1-F6EECF244321}">
                <p14:modId xmlns:p14="http://schemas.microsoft.com/office/powerpoint/2010/main" val="853549347"/>
              </p:ext>
            </p:extLst>
          </p:nvPr>
        </p:nvGraphicFramePr>
        <p:xfrm>
          <a:off x="2514601" y="4396375"/>
          <a:ext cx="8839199" cy="2265802"/>
        </p:xfrm>
        <a:graphic>
          <a:graphicData uri="http://schemas.openxmlformats.org/drawingml/2006/table">
            <a:tbl>
              <a:tblPr firstRow="1" bandRow="1">
                <a:tableStyleId>{93296810-A885-4BE3-A3E7-6D5BEEA58F35}</a:tableStyleId>
              </a:tblPr>
              <a:tblGrid>
                <a:gridCol w="1828800">
                  <a:extLst>
                    <a:ext uri="{9D8B030D-6E8A-4147-A177-3AD203B41FA5}">
                      <a16:colId xmlns="" xmlns:a16="http://schemas.microsoft.com/office/drawing/2014/main" val="1913795865"/>
                    </a:ext>
                  </a:extLst>
                </a:gridCol>
                <a:gridCol w="1828800">
                  <a:extLst>
                    <a:ext uri="{9D8B030D-6E8A-4147-A177-3AD203B41FA5}">
                      <a16:colId xmlns="" xmlns:a16="http://schemas.microsoft.com/office/drawing/2014/main" val="1264622068"/>
                    </a:ext>
                  </a:extLst>
                </a:gridCol>
                <a:gridCol w="1828800">
                  <a:extLst>
                    <a:ext uri="{9D8B030D-6E8A-4147-A177-3AD203B41FA5}">
                      <a16:colId xmlns="" xmlns:a16="http://schemas.microsoft.com/office/drawing/2014/main" val="397702833"/>
                    </a:ext>
                  </a:extLst>
                </a:gridCol>
                <a:gridCol w="1600200">
                  <a:extLst>
                    <a:ext uri="{9D8B030D-6E8A-4147-A177-3AD203B41FA5}">
                      <a16:colId xmlns="" xmlns:a16="http://schemas.microsoft.com/office/drawing/2014/main" val="2741692590"/>
                    </a:ext>
                  </a:extLst>
                </a:gridCol>
                <a:gridCol w="1752599">
                  <a:extLst>
                    <a:ext uri="{9D8B030D-6E8A-4147-A177-3AD203B41FA5}">
                      <a16:colId xmlns="" xmlns:a16="http://schemas.microsoft.com/office/drawing/2014/main" val="3911514114"/>
                    </a:ext>
                  </a:extLst>
                </a:gridCol>
              </a:tblGrid>
              <a:tr h="347635">
                <a:tc rowSpan="2">
                  <a:txBody>
                    <a:bodyPr/>
                    <a:lstStyle/>
                    <a:p>
                      <a:pPr algn="ctr"/>
                      <a:r>
                        <a:rPr lang="en-US" sz="2000">
                          <a:latin typeface="Arial" panose="020B0604020202020204" pitchFamily="34" charset="0"/>
                          <a:cs typeface="Arial" panose="020B0604020202020204" pitchFamily="34" charset="0"/>
                        </a:rPr>
                        <a:t>Áp lực của các khối gỗ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2000">
                          <a:latin typeface="Arial" panose="020B0604020202020204" pitchFamily="34" charset="0"/>
                          <a:cs typeface="Arial" panose="020B0604020202020204" pitchFamily="34" charset="0"/>
                        </a:rPr>
                        <a:t>Độ</a:t>
                      </a:r>
                      <a:r>
                        <a:rPr lang="en-US" sz="2000" baseline="0">
                          <a:latin typeface="Arial" panose="020B0604020202020204" pitchFamily="34" charset="0"/>
                          <a:cs typeface="Arial" panose="020B0604020202020204" pitchFamily="34" charset="0"/>
                        </a:rPr>
                        <a:t> lớn lực ma sát trượt (N)</a:t>
                      </a: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000">
                        <a:latin typeface="Arial" panose="020B0604020202020204" pitchFamily="34" charset="0"/>
                        <a:cs typeface="Arial" panose="020B0604020202020204" pitchFamily="34" charset="0"/>
                      </a:endParaRPr>
                    </a:p>
                  </a:txBody>
                  <a:tcPr/>
                </a:tc>
                <a:tc hMerge="1">
                  <a:txBody>
                    <a:bodyPr/>
                    <a:lstStyle/>
                    <a:p>
                      <a:pPr algn="ctr"/>
                      <a:endParaRPr lang="en-US" sz="2000">
                        <a:latin typeface="Arial" panose="020B0604020202020204" pitchFamily="34" charset="0"/>
                        <a:cs typeface="Arial" panose="020B0604020202020204" pitchFamily="34" charset="0"/>
                      </a:endParaRPr>
                    </a:p>
                  </a:txBody>
                  <a:tcPr/>
                </a:tc>
                <a:tc hMerge="1">
                  <a:txBody>
                    <a:bodyPr/>
                    <a:lstStyle/>
                    <a:p>
                      <a:pPr algn="ctr"/>
                      <a:endParaRPr lang="en-US" sz="200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924669500"/>
                  </a:ext>
                </a:extLst>
              </a:tr>
              <a:tr h="481971">
                <a:tc vMerge="1">
                  <a:txBody>
                    <a:bodyPr/>
                    <a:lstStyle/>
                    <a:p>
                      <a:pPr algn="ctr"/>
                      <a:r>
                        <a:rPr lang="en-US" sz="2000">
                          <a:latin typeface="Arial" panose="020B0604020202020204" pitchFamily="34" charset="0"/>
                          <a:cs typeface="Arial" panose="020B0604020202020204" pitchFamily="34" charset="0"/>
                        </a:rPr>
                        <a:t>Khoảng cách</a:t>
                      </a:r>
                    </a:p>
                    <a:p>
                      <a:pPr algn="ctr"/>
                      <a:r>
                        <a:rPr lang="en-US" sz="2000">
                          <a:latin typeface="Arial" panose="020B0604020202020204" pitchFamily="34" charset="0"/>
                          <a:cs typeface="Arial" panose="020B0604020202020204" pitchFamily="34" charset="0"/>
                        </a:rPr>
                        <a:t>AB (cm)</a:t>
                      </a:r>
                    </a:p>
                  </a:txBody>
                  <a:tcPr/>
                </a:tc>
                <a:tc>
                  <a:txBody>
                    <a:bodyPr/>
                    <a:lstStyle/>
                    <a:p>
                      <a:pPr algn="ctr"/>
                      <a:r>
                        <a:rPr lang="en-US" sz="2000">
                          <a:latin typeface="Arial" panose="020B0604020202020204" pitchFamily="34" charset="0"/>
                          <a:cs typeface="Arial" panose="020B0604020202020204" pitchFamily="34" charset="0"/>
                        </a:rPr>
                        <a:t>Lần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Lần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Lần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Trung bình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01245121"/>
                  </a:ext>
                </a:extLst>
              </a:tr>
              <a:tr h="347635">
                <a:tc>
                  <a:txBody>
                    <a:bodyPr/>
                    <a:lstStyle/>
                    <a:p>
                      <a:pPr algn="ctr"/>
                      <a:r>
                        <a:rPr lang="en-US" sz="2000">
                          <a:latin typeface="Arial" panose="020B0604020202020204" pitchFamily="34" charset="0"/>
                          <a:cs typeface="Arial" panose="020B0604020202020204" pitchFamily="34" charset="0"/>
                        </a:rPr>
                        <a:t>1 khối gỗ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31500152"/>
                  </a:ext>
                </a:extLst>
              </a:tr>
              <a:tr h="431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khối gỗ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30304416"/>
                  </a:ext>
                </a:extLst>
              </a:tr>
              <a:tr h="431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khối gỗ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230451248"/>
                  </a:ext>
                </a:extLst>
              </a:tr>
            </a:tbl>
          </a:graphicData>
        </a:graphic>
      </p:graphicFrame>
      <p:sp>
        <p:nvSpPr>
          <p:cNvPr id="14" name="TextBox 13">
            <a:extLst>
              <a:ext uri="{FF2B5EF4-FFF2-40B4-BE49-F238E27FC236}">
                <a16:creationId xmlns="" xmlns:a16="http://schemas.microsoft.com/office/drawing/2014/main" id="{DD1C093C-4B8A-F5E3-D946-9F93F4B83133}"/>
              </a:ext>
            </a:extLst>
          </p:cNvPr>
          <p:cNvSpPr txBox="1"/>
          <p:nvPr/>
        </p:nvSpPr>
        <p:spPr>
          <a:xfrm>
            <a:off x="-381000" y="5156503"/>
            <a:ext cx="3352800" cy="477054"/>
          </a:xfrm>
          <a:prstGeom prst="rect">
            <a:avLst/>
          </a:prstGeom>
          <a:noFill/>
        </p:spPr>
        <p:txBody>
          <a:bodyPr wrap="square">
            <a:spAutoFit/>
          </a:bodyPr>
          <a:lstStyle/>
          <a:p>
            <a:pPr algn="ct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18.2</a:t>
            </a:r>
            <a:endParaRPr lang="en-US" sz="2500" b="1"/>
          </a:p>
        </p:txBody>
      </p:sp>
      <p:sp>
        <p:nvSpPr>
          <p:cNvPr id="15" name="Text Box 29">
            <a:extLst>
              <a:ext uri="{FF2B5EF4-FFF2-40B4-BE49-F238E27FC236}">
                <a16:creationId xmlns="" xmlns:a16="http://schemas.microsoft.com/office/drawing/2014/main" id="{8EEB8057-49C1-D3EF-27D7-F886AB4E8C85}"/>
              </a:ext>
            </a:extLst>
          </p:cNvPr>
          <p:cNvSpPr txBox="1">
            <a:spLocks noChangeArrowheads="1"/>
          </p:cNvSpPr>
          <p:nvPr/>
        </p:nvSpPr>
        <p:spPr bwMode="auto">
          <a:xfrm>
            <a:off x="868491" y="2813426"/>
            <a:ext cx="10561509" cy="894860"/>
          </a:xfrm>
          <a:prstGeom prst="rect">
            <a:avLst/>
          </a:prstGeom>
          <a:noFill/>
          <a:ln>
            <a:noFill/>
          </a:ln>
          <a:effectLst/>
        </p:spPr>
        <p:txBody>
          <a:bodyPr wrap="square">
            <a:spAutoFit/>
          </a:bodyPr>
          <a:lstStyle/>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Ghi lại số chỉ của lực kế trong 3 lần thí nghiệm vào Bảng 18.2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Lấy giá</a:t>
            </a:r>
            <a:r>
              <a:rPr lang="en-US" sz="2500">
                <a:latin typeface="Calibri" panose="020F0502020204030204" pitchFamily="34" charset="0"/>
                <a:ea typeface="游明朝" panose="02020400000000000000" pitchFamily="18" charset="-128"/>
                <a:cs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trị trung bình các kết quả đo.</a:t>
            </a:r>
          </a:p>
        </p:txBody>
      </p:sp>
      <p:sp>
        <p:nvSpPr>
          <p:cNvPr id="16" name="Text Box 29">
            <a:extLst>
              <a:ext uri="{FF2B5EF4-FFF2-40B4-BE49-F238E27FC236}">
                <a16:creationId xmlns="" xmlns:a16="http://schemas.microsoft.com/office/drawing/2014/main" id="{E0464365-989C-4E57-62E4-32D6C876707C}"/>
              </a:ext>
            </a:extLst>
          </p:cNvPr>
          <p:cNvSpPr txBox="1">
            <a:spLocks noChangeArrowheads="1"/>
          </p:cNvSpPr>
          <p:nvPr/>
        </p:nvSpPr>
        <p:spPr bwMode="auto">
          <a:xfrm>
            <a:off x="843091" y="3660623"/>
            <a:ext cx="10857416" cy="483209"/>
          </a:xfrm>
          <a:prstGeom prst="rect">
            <a:avLst/>
          </a:prstGeom>
          <a:noFill/>
          <a:ln>
            <a:noFill/>
          </a:ln>
          <a:effectLst/>
        </p:spPr>
        <p:txBody>
          <a:bodyPr wrap="square">
            <a:spAutoFit/>
          </a:bodyPr>
          <a:lstStyle/>
          <a:p>
            <a:pPr marL="342900" marR="0" indent="-34290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Lần lượt đặt thêm 1, 2 khối gỗ lên khối gỗ đầu tiên và lặp lại bước 3.</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04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629391" y="797936"/>
            <a:ext cx="10724409"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 2: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Mối liên hệ giữa </a:t>
            </a: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lực ma sát trượt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 </a:t>
            </a: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áp lực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lên bề </a:t>
            </a:r>
            <a:r>
              <a:rPr lang="en-US" sz="2500">
                <a:solidFill>
                  <a:srgbClr val="000000"/>
                </a:solidFill>
                <a:effectLst/>
                <a:latin typeface="Arial" panose="020B0604020202020204" pitchFamily="34" charset="0"/>
                <a:ea typeface="Times New Roman" panose="02020603050405020304" pitchFamily="18" charset="0"/>
              </a:rPr>
              <a:t>mặt tiếp xúc</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33" name="Picture 5" descr="empty-blue-rectangle">
            <a:extLst>
              <a:ext uri="{FF2B5EF4-FFF2-40B4-BE49-F238E27FC236}">
                <a16:creationId xmlns=""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49" y="1889669"/>
            <a:ext cx="11734800" cy="306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 xmlns:a16="http://schemas.microsoft.com/office/drawing/2014/main" id="{30A7088D-D342-143D-875D-4F5C81A6369F}"/>
              </a:ext>
            </a:extLst>
          </p:cNvPr>
          <p:cNvSpPr txBox="1">
            <a:spLocks noChangeArrowheads="1"/>
          </p:cNvSpPr>
          <p:nvPr/>
        </p:nvSpPr>
        <p:spPr bwMode="auto">
          <a:xfrm>
            <a:off x="962407" y="2057400"/>
            <a:ext cx="10391393" cy="1297406"/>
          </a:xfrm>
          <a:prstGeom prst="rect">
            <a:avLst/>
          </a:prstGeom>
          <a:noFill/>
          <a:ln>
            <a:noFill/>
          </a:ln>
          <a:effectLst/>
        </p:spPr>
        <p:txBody>
          <a:bodyPr wrap="square">
            <a:spAutoFit/>
          </a:bodyPr>
          <a:lstStyle/>
          <a:p>
            <a:pPr marL="0" marR="0">
              <a:lnSpc>
                <a:spcPct val="107000"/>
              </a:lnSpc>
              <a:spcBef>
                <a:spcPts val="0"/>
              </a:spcBef>
              <a:spcAft>
                <a:spcPts val="0"/>
              </a:spcAft>
            </a:pP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Thảo luận và phân tích: </a:t>
            </a:r>
          </a:p>
          <a:p>
            <a:pPr marL="457200" marR="0" indent="-4572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Điều gì xảy ra đối với độ lớn của lực ma sát trượt khi tăng áp lực lên bề mặt tiếp xúc?</a:t>
            </a:r>
          </a:p>
        </p:txBody>
      </p:sp>
      <p:sp>
        <p:nvSpPr>
          <p:cNvPr id="13" name="Text Box 29">
            <a:extLst>
              <a:ext uri="{FF2B5EF4-FFF2-40B4-BE49-F238E27FC236}">
                <a16:creationId xmlns="" xmlns:a16="http://schemas.microsoft.com/office/drawing/2014/main" id="{B62E1F02-8755-5AD5-56DC-420F3B70CB3D}"/>
              </a:ext>
            </a:extLst>
          </p:cNvPr>
          <p:cNvSpPr txBox="1">
            <a:spLocks noChangeArrowheads="1"/>
          </p:cNvSpPr>
          <p:nvPr/>
        </p:nvSpPr>
        <p:spPr bwMode="auto">
          <a:xfrm>
            <a:off x="962407" y="3354806"/>
            <a:ext cx="10391393" cy="885755"/>
          </a:xfrm>
          <a:prstGeom prst="rect">
            <a:avLst/>
          </a:prstGeom>
          <a:noFill/>
          <a:ln>
            <a:noFill/>
          </a:ln>
          <a:effectLst/>
        </p:spPr>
        <p:txBody>
          <a:bodyPr wrap="square">
            <a:spAutoFit/>
          </a:bodyPr>
          <a:lstStyle/>
          <a:p>
            <a:pPr marL="457200" marR="0" indent="-457200">
              <a:lnSpc>
                <a:spcPct val="107000"/>
              </a:lnSpc>
              <a:spcBef>
                <a:spcPts val="0"/>
              </a:spcBef>
              <a:spcAft>
                <a:spcPts val="0"/>
              </a:spcAft>
              <a:buAutoNum type="alphaLcParenR" startAt="2"/>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Vẽ đồ thị cho thấy sự thay đổi độ lớn của lực ma sát trượt khi tăng dần độ lớn của áp lực. </a:t>
            </a:r>
          </a:p>
        </p:txBody>
      </p:sp>
      <p:sp>
        <p:nvSpPr>
          <p:cNvPr id="14" name="Text Box 29">
            <a:extLst>
              <a:ext uri="{FF2B5EF4-FFF2-40B4-BE49-F238E27FC236}">
                <a16:creationId xmlns="" xmlns:a16="http://schemas.microsoft.com/office/drawing/2014/main" id="{D2358C76-EF00-3E7C-B2B0-69A655D729A8}"/>
              </a:ext>
            </a:extLst>
          </p:cNvPr>
          <p:cNvSpPr txBox="1">
            <a:spLocks noChangeArrowheads="1"/>
          </p:cNvSpPr>
          <p:nvPr/>
        </p:nvSpPr>
        <p:spPr bwMode="auto">
          <a:xfrm>
            <a:off x="962407" y="4240561"/>
            <a:ext cx="10391393" cy="483209"/>
          </a:xfrm>
          <a:prstGeom prst="rect">
            <a:avLst/>
          </a:prstGeom>
          <a:noFill/>
          <a:ln>
            <a:noFill/>
          </a:ln>
          <a:effectLst/>
        </p:spPr>
        <p:txBody>
          <a:bodyPr wrap="square">
            <a:spAutoFit/>
          </a:bodyPr>
          <a:lstStyle/>
          <a:p>
            <a:pPr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Nêu kết luận về những đặc điểm của lực ma sát trượt.</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10534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a:extLst>
              <a:ext uri="{FF2B5EF4-FFF2-40B4-BE49-F238E27FC236}">
                <a16:creationId xmlns="" xmlns:a16="http://schemas.microsoft.com/office/drawing/2014/main" id="{7B723BD7-2BC3-58AD-4EED-8AC974736513}"/>
              </a:ext>
            </a:extLst>
          </p:cNvPr>
          <p:cNvSpPr txBox="1">
            <a:spLocks noChangeArrowheads="1"/>
          </p:cNvSpPr>
          <p:nvPr/>
        </p:nvSpPr>
        <p:spPr bwMode="auto">
          <a:xfrm>
            <a:off x="139839" y="667998"/>
            <a:ext cx="56808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2. Công thức của lực ma sát trượt</a:t>
            </a:r>
            <a:endParaRPr lang="en-US" altLang="en-US" sz="2600">
              <a:solidFill>
                <a:srgbClr val="0070C0"/>
              </a:solidFill>
              <a:cs typeface="Arial" panose="020B0604020202020204" pitchFamily="34" charset="0"/>
            </a:endParaRPr>
          </a:p>
        </p:txBody>
      </p:sp>
      <p:pic>
        <p:nvPicPr>
          <p:cNvPr id="11" name="Picture 4" descr="empty-blue-rectangle">
            <a:extLst>
              <a:ext uri="{FF2B5EF4-FFF2-40B4-BE49-F238E27FC236}">
                <a16:creationId xmlns="" xmlns:a16="http://schemas.microsoft.com/office/drawing/2014/main" id="{E293535D-04BA-A73A-9612-44271FA48F7D}"/>
              </a:ext>
            </a:extLst>
          </p:cNvPr>
          <p:cNvPicPr>
            <a:picLocks noChangeAspect="1" noChangeArrowheads="1"/>
          </p:cNvPicPr>
          <p:nvPr/>
        </p:nvPicPr>
        <p:blipFill>
          <a:blip r:embed="rId2"/>
          <a:srcRect/>
          <a:stretch>
            <a:fillRect/>
          </a:stretch>
        </p:blipFill>
        <p:spPr bwMode="auto">
          <a:xfrm>
            <a:off x="222320" y="1624096"/>
            <a:ext cx="6483280" cy="2262104"/>
          </a:xfrm>
          <a:prstGeom prst="rect">
            <a:avLst/>
          </a:prstGeom>
          <a:noFill/>
          <a:ln w="9525">
            <a:noFill/>
            <a:miter lim="800000"/>
            <a:headEnd/>
            <a:tailEnd/>
          </a:ln>
        </p:spPr>
      </p:pic>
      <p:sp>
        <p:nvSpPr>
          <p:cNvPr id="12" name="TextBox 11">
            <a:extLst>
              <a:ext uri="{FF2B5EF4-FFF2-40B4-BE49-F238E27FC236}">
                <a16:creationId xmlns="" xmlns:a16="http://schemas.microsoft.com/office/drawing/2014/main" id="{BA9C65F4-A66D-EFAA-9C83-0C0B5AA3889E}"/>
              </a:ext>
            </a:extLst>
          </p:cNvPr>
          <p:cNvSpPr txBox="1"/>
          <p:nvPr/>
        </p:nvSpPr>
        <p:spPr>
          <a:xfrm>
            <a:off x="628253" y="1661525"/>
            <a:ext cx="5715000" cy="1246495"/>
          </a:xfrm>
          <a:prstGeom prst="rect">
            <a:avLst/>
          </a:prstGeom>
          <a:noFill/>
        </p:spPr>
        <p:txBody>
          <a:bodyPr wrap="square">
            <a:spAutoFit/>
          </a:bodyPr>
          <a:lstStyle/>
          <a:p>
            <a:pPr marL="342900" indent="-342900">
              <a:buFont typeface="Wingdings" panose="05000000000000000000" pitchFamily="2" charset="2"/>
              <a:buChar char="§"/>
            </a:pPr>
            <a:r>
              <a:rPr lang="en-US" sz="2500">
                <a:latin typeface="Arial" panose="020B0604020202020204" pitchFamily="34" charset="0"/>
                <a:cs typeface="Arial" panose="020B0604020202020204" pitchFamily="34" charset="0"/>
              </a:rPr>
              <a:t>Tỉ số giữa độ lớn của lực ma sát trượt F</a:t>
            </a:r>
            <a:r>
              <a:rPr lang="en-US" sz="2500" baseline="-25000">
                <a:latin typeface="Arial" panose="020B0604020202020204" pitchFamily="34" charset="0"/>
                <a:cs typeface="Arial" panose="020B0604020202020204" pitchFamily="34" charset="0"/>
              </a:rPr>
              <a:t>ms</a:t>
            </a:r>
            <a:r>
              <a:rPr lang="en-US" sz="2500">
                <a:latin typeface="Arial" panose="020B0604020202020204" pitchFamily="34" charset="0"/>
                <a:cs typeface="Arial" panose="020B0604020202020204" pitchFamily="34" charset="0"/>
              </a:rPr>
              <a:t> và áp lực N gọi là hệ số ma sát trượt, kí hiệu là </a:t>
            </a:r>
            <a:r>
              <a:rPr lang="en-US" sz="2500">
                <a:latin typeface="Arial" panose="020B0604020202020204" pitchFamily="34" charset="0"/>
                <a:cs typeface="Arial" panose="020B0604020202020204" pitchFamily="34" charset="0"/>
                <a:sym typeface="Symbol" panose="05050102010706020507" pitchFamily="18" charset="2"/>
              </a:rPr>
              <a:t></a:t>
            </a:r>
            <a:r>
              <a:rPr lang="en-US" sz="2500">
                <a:latin typeface="Arial" panose="020B0604020202020204" pitchFamily="34" charset="0"/>
                <a:cs typeface="Arial" panose="020B0604020202020204" pitchFamily="34" charset="0"/>
              </a:rPr>
              <a:t>. </a:t>
            </a:r>
          </a:p>
        </p:txBody>
      </p:sp>
      <p:grpSp>
        <p:nvGrpSpPr>
          <p:cNvPr id="13" name="Group 12">
            <a:extLst>
              <a:ext uri="{FF2B5EF4-FFF2-40B4-BE49-F238E27FC236}">
                <a16:creationId xmlns="" xmlns:a16="http://schemas.microsoft.com/office/drawing/2014/main" id="{49D32643-F960-4071-7618-B73D69B2B3FB}"/>
              </a:ext>
            </a:extLst>
          </p:cNvPr>
          <p:cNvGrpSpPr/>
          <p:nvPr/>
        </p:nvGrpSpPr>
        <p:grpSpPr>
          <a:xfrm>
            <a:off x="-228600" y="152400"/>
            <a:ext cx="11992898" cy="532949"/>
            <a:chOff x="74035" y="2231322"/>
            <a:chExt cx="11918589" cy="743957"/>
          </a:xfrm>
        </p:grpSpPr>
        <p:grpSp>
          <p:nvGrpSpPr>
            <p:cNvPr id="15" name="Group 70">
              <a:extLst>
                <a:ext uri="{FF2B5EF4-FFF2-40B4-BE49-F238E27FC236}">
                  <a16:creationId xmlns="" xmlns:a16="http://schemas.microsoft.com/office/drawing/2014/main" id="{E97C8DC4-E888-CC99-1156-D4C9D09667CF}"/>
                </a:ext>
              </a:extLst>
            </p:cNvPr>
            <p:cNvGrpSpPr>
              <a:grpSpLocks/>
            </p:cNvGrpSpPr>
            <p:nvPr/>
          </p:nvGrpSpPr>
          <p:grpSpPr bwMode="auto">
            <a:xfrm>
              <a:off x="330533" y="2267004"/>
              <a:ext cx="5498819" cy="708275"/>
              <a:chOff x="587624" y="3377549"/>
              <a:chExt cx="2831635" cy="1364238"/>
            </a:xfrm>
          </p:grpSpPr>
          <p:pic>
            <p:nvPicPr>
              <p:cNvPr id="18" name="Picture 8" descr="empty-green-rectangle">
                <a:extLst>
                  <a:ext uri="{FF2B5EF4-FFF2-40B4-BE49-F238E27FC236}">
                    <a16:creationId xmlns="" xmlns:a16="http://schemas.microsoft.com/office/drawing/2014/main" id="{99E32F59-B24C-7BED-55E7-ABB8ADAB3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24" y="3377549"/>
                <a:ext cx="28316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reen-top-faded">
                <a:extLst>
                  <a:ext uri="{FF2B5EF4-FFF2-40B4-BE49-F238E27FC236}">
                    <a16:creationId xmlns="" xmlns:a16="http://schemas.microsoft.com/office/drawing/2014/main" id="{14933163-CDC4-E4D2-AFE8-AE4BE7DE0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 xmlns:a16="http://schemas.microsoft.com/office/drawing/2014/main" id="{62CBFCBD-8F04-DE5B-16B0-A81949E3790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 xmlns:a16="http://schemas.microsoft.com/office/drawing/2014/main" id="{E0C3D457-E79B-A9E6-7129-40E7B6D271C4}"/>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Lực ma sát trượt</a:t>
              </a:r>
              <a:endParaRPr lang="en-US" sz="2500" dirty="0">
                <a:cs typeface="Arial" panose="020B0604020202020204" pitchFamily="34" charset="0"/>
              </a:endParaRPr>
            </a:p>
          </p:txBody>
        </p:sp>
      </p:grpSp>
      <p:sp>
        <p:nvSpPr>
          <p:cNvPr id="21" name="Text Box 5">
            <a:extLst>
              <a:ext uri="{FF2B5EF4-FFF2-40B4-BE49-F238E27FC236}">
                <a16:creationId xmlns="" xmlns:a16="http://schemas.microsoft.com/office/drawing/2014/main" id="{2AAAB710-DFE6-BEFD-78C7-35FAB1EA250B}"/>
              </a:ext>
            </a:extLst>
          </p:cNvPr>
          <p:cNvSpPr txBox="1">
            <a:spLocks noChangeArrowheads="1"/>
          </p:cNvSpPr>
          <p:nvPr/>
        </p:nvSpPr>
        <p:spPr bwMode="auto">
          <a:xfrm>
            <a:off x="139839" y="1044251"/>
            <a:ext cx="56808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B050"/>
                </a:solidFill>
                <a:cs typeface="Arial" panose="020B0604020202020204" pitchFamily="34" charset="0"/>
              </a:rPr>
              <a:t>a. Hệ số ma sát trượt</a:t>
            </a:r>
            <a:endParaRPr lang="en-US" altLang="en-US" sz="2600">
              <a:solidFill>
                <a:srgbClr val="00B050"/>
              </a:solidFill>
              <a:cs typeface="Arial" panose="020B0604020202020204" pitchFamily="34" charset="0"/>
            </a:endParaRPr>
          </a:p>
        </p:txBody>
      </p:sp>
      <p:graphicFrame>
        <p:nvGraphicFramePr>
          <p:cNvPr id="22" name="Table 21">
            <a:extLst>
              <a:ext uri="{FF2B5EF4-FFF2-40B4-BE49-F238E27FC236}">
                <a16:creationId xmlns="" xmlns:a16="http://schemas.microsoft.com/office/drawing/2014/main" id="{94919D47-3CDC-6E7A-25B1-5C61EC29F164}"/>
              </a:ext>
            </a:extLst>
          </p:cNvPr>
          <p:cNvGraphicFramePr>
            <a:graphicFrameLocks noGrp="1"/>
          </p:cNvGraphicFramePr>
          <p:nvPr>
            <p:extLst>
              <p:ext uri="{D42A27DB-BD31-4B8C-83A1-F6EECF244321}">
                <p14:modId xmlns:p14="http://schemas.microsoft.com/office/powerpoint/2010/main" val="3563302976"/>
              </p:ext>
            </p:extLst>
          </p:nvPr>
        </p:nvGraphicFramePr>
        <p:xfrm>
          <a:off x="6969321" y="1346013"/>
          <a:ext cx="4756877" cy="3203046"/>
        </p:xfrm>
        <a:graphic>
          <a:graphicData uri="http://schemas.openxmlformats.org/drawingml/2006/table">
            <a:tbl>
              <a:tblPr firstRow="1" bandRow="1">
                <a:tableStyleId>{93296810-A885-4BE3-A3E7-6D5BEEA58F35}</a:tableStyleId>
              </a:tblPr>
              <a:tblGrid>
                <a:gridCol w="3494632">
                  <a:extLst>
                    <a:ext uri="{9D8B030D-6E8A-4147-A177-3AD203B41FA5}">
                      <a16:colId xmlns="" xmlns:a16="http://schemas.microsoft.com/office/drawing/2014/main" val="397702833"/>
                    </a:ext>
                  </a:extLst>
                </a:gridCol>
                <a:gridCol w="1262245">
                  <a:extLst>
                    <a:ext uri="{9D8B030D-6E8A-4147-A177-3AD203B41FA5}">
                      <a16:colId xmlns="" xmlns:a16="http://schemas.microsoft.com/office/drawing/2014/main" val="4016992302"/>
                    </a:ext>
                  </a:extLst>
                </a:gridCol>
              </a:tblGrid>
              <a:tr h="368406">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Cặp vật liệu tiếp xúc nhau</a:t>
                      </a:r>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a:latin typeface="Arial" panose="020B0604020202020204" pitchFamily="34" charset="0"/>
                          <a:cs typeface="Arial" panose="020B0604020202020204" pitchFamily="34" charset="0"/>
                          <a:sym typeface="Symbol" panose="05050102010706020507" pitchFamily="18" charset="2"/>
                        </a:rPr>
                        <a:t></a:t>
                      </a:r>
                      <a:endParaRPr lang="en-US" sz="200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984367103"/>
                  </a:ext>
                </a:extLst>
              </a:tr>
              <a:tr h="429366">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Gỗ trên gỗ (khô)</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0,20</a:t>
                      </a:r>
                    </a:p>
                  </a:txBody>
                  <a:tcPr/>
                </a:tc>
                <a:extLst>
                  <a:ext uri="{0D108BD9-81ED-4DB2-BD59-A6C34878D82A}">
                    <a16:rowId xmlns="" xmlns:a16="http://schemas.microsoft.com/office/drawing/2014/main" val="546915788"/>
                  </a:ext>
                </a:extLst>
              </a:tr>
              <a:tr h="390866">
                <a:tc>
                  <a:txBody>
                    <a:bodyPr/>
                    <a:lstStyle/>
                    <a:p>
                      <a:pPr marL="0" marR="0" lvl="0" indent="0" algn="ctr" defTabSz="914400" rtl="0" eaLnBrk="1" fontAlgn="auto" latinLnBrk="0" hangingPunct="1">
                        <a:lnSpc>
                          <a:spcPct val="107000"/>
                        </a:lnSpc>
                        <a:spcBef>
                          <a:spcPts val="0"/>
                        </a:spcBef>
                        <a:spcAft>
                          <a:spcPts val="500"/>
                        </a:spcAft>
                        <a:buClrTx/>
                        <a:buSzTx/>
                        <a:buFontTx/>
                        <a:buNone/>
                        <a:tabLst/>
                        <a:defRPr/>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Thép trên thép (khô)</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0,57</a:t>
                      </a:r>
                    </a:p>
                  </a:txBody>
                  <a:tcPr/>
                </a:tc>
                <a:extLst>
                  <a:ext uri="{0D108BD9-81ED-4DB2-BD59-A6C34878D82A}">
                    <a16:rowId xmlns="" xmlns:a16="http://schemas.microsoft.com/office/drawing/2014/main" val="4270734960"/>
                  </a:ext>
                </a:extLst>
              </a:tr>
              <a:tr h="381137">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Thép trên thép (trơn)</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0,07</a:t>
                      </a:r>
                    </a:p>
                  </a:txBody>
                  <a:tcPr/>
                </a:tc>
                <a:extLst>
                  <a:ext uri="{0D108BD9-81ED-4DB2-BD59-A6C34878D82A}">
                    <a16:rowId xmlns="" xmlns:a16="http://schemas.microsoft.com/office/drawing/2014/main" val="3203968110"/>
                  </a:ext>
                </a:extLst>
              </a:tr>
              <a:tr h="381137">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Cao su – bê tông khô</a:t>
                      </a:r>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a:latin typeface="Arial" panose="020B0604020202020204" pitchFamily="34" charset="0"/>
                          <a:cs typeface="Arial" panose="020B0604020202020204" pitchFamily="34" charset="0"/>
                        </a:rPr>
                        <a:t>0,7</a:t>
                      </a:r>
                    </a:p>
                  </a:txBody>
                  <a:tcPr/>
                </a:tc>
                <a:extLst>
                  <a:ext uri="{0D108BD9-81ED-4DB2-BD59-A6C34878D82A}">
                    <a16:rowId xmlns="" xmlns:a16="http://schemas.microsoft.com/office/drawing/2014/main" val="37459681"/>
                  </a:ext>
                </a:extLst>
              </a:tr>
              <a:tr h="381137">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Cao su – bê tông ướt</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0,5</a:t>
                      </a:r>
                    </a:p>
                  </a:txBody>
                  <a:tcPr/>
                </a:tc>
                <a:extLst>
                  <a:ext uri="{0D108BD9-81ED-4DB2-BD59-A6C34878D82A}">
                    <a16:rowId xmlns="" xmlns:a16="http://schemas.microsoft.com/office/drawing/2014/main" val="4187966271"/>
                  </a:ext>
                </a:extLst>
              </a:tr>
              <a:tr h="381137">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Cao su trên băng</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0,10</a:t>
                      </a:r>
                    </a:p>
                  </a:txBody>
                  <a:tcPr/>
                </a:tc>
                <a:extLst>
                  <a:ext uri="{0D108BD9-81ED-4DB2-BD59-A6C34878D82A}">
                    <a16:rowId xmlns="" xmlns:a16="http://schemas.microsoft.com/office/drawing/2014/main" val="2383580544"/>
                  </a:ext>
                </a:extLst>
              </a:tr>
              <a:tr h="381137">
                <a:tc>
                  <a:txBody>
                    <a:bodyPr/>
                    <a:lstStyle/>
                    <a:p>
                      <a:pPr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Nước – nước đá</a:t>
                      </a:r>
                      <a:endParaRPr lang="en-US" sz="2000">
                        <a:latin typeface="Arial" panose="020B0604020202020204" pitchFamily="34" charset="0"/>
                        <a:cs typeface="Arial" panose="020B0604020202020204" pitchFamily="34" charset="0"/>
                      </a:endParaRP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0,03</a:t>
                      </a:r>
                    </a:p>
                  </a:txBody>
                  <a:tcPr/>
                </a:tc>
                <a:extLst>
                  <a:ext uri="{0D108BD9-81ED-4DB2-BD59-A6C34878D82A}">
                    <a16:rowId xmlns="" xmlns:a16="http://schemas.microsoft.com/office/drawing/2014/main" val="754890435"/>
                  </a:ext>
                </a:extLst>
              </a:tr>
            </a:tbl>
          </a:graphicData>
        </a:graphic>
      </p:graphicFrame>
      <p:sp>
        <p:nvSpPr>
          <p:cNvPr id="23" name="Text Box 5">
            <a:extLst>
              <a:ext uri="{FF2B5EF4-FFF2-40B4-BE49-F238E27FC236}">
                <a16:creationId xmlns="" xmlns:a16="http://schemas.microsoft.com/office/drawing/2014/main" id="{EE0A46F0-1A92-8AB0-971F-A38FD05FA769}"/>
              </a:ext>
            </a:extLst>
          </p:cNvPr>
          <p:cNvSpPr txBox="1">
            <a:spLocks noChangeArrowheads="1"/>
          </p:cNvSpPr>
          <p:nvPr/>
        </p:nvSpPr>
        <p:spPr bwMode="auto">
          <a:xfrm>
            <a:off x="222320" y="4213341"/>
            <a:ext cx="56808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B050"/>
                </a:solidFill>
                <a:cs typeface="Arial" panose="020B0604020202020204" pitchFamily="34" charset="0"/>
              </a:rPr>
              <a:t>b. Công thức tính lực ma sát trượt</a:t>
            </a:r>
            <a:endParaRPr lang="en-US" altLang="en-US" sz="2600">
              <a:solidFill>
                <a:srgbClr val="00B050"/>
              </a:solidFill>
              <a:cs typeface="Arial" panose="020B0604020202020204" pitchFamily="34" charset="0"/>
            </a:endParaRPr>
          </a:p>
        </p:txBody>
      </p:sp>
      <p:grpSp>
        <p:nvGrpSpPr>
          <p:cNvPr id="24" name="Group 23">
            <a:extLst>
              <a:ext uri="{FF2B5EF4-FFF2-40B4-BE49-F238E27FC236}">
                <a16:creationId xmlns="" xmlns:a16="http://schemas.microsoft.com/office/drawing/2014/main" id="{A6076421-6F74-F158-5B7B-F553D9C518A7}"/>
              </a:ext>
            </a:extLst>
          </p:cNvPr>
          <p:cNvGrpSpPr/>
          <p:nvPr/>
        </p:nvGrpSpPr>
        <p:grpSpPr>
          <a:xfrm>
            <a:off x="2133600" y="4975549"/>
            <a:ext cx="2034301" cy="838200"/>
            <a:chOff x="3344657" y="6002946"/>
            <a:chExt cx="2567701" cy="941146"/>
          </a:xfrm>
        </p:grpSpPr>
        <p:pic>
          <p:nvPicPr>
            <p:cNvPr id="25" name="Picture 24" descr="empty-red-rectangle">
              <a:extLst>
                <a:ext uri="{FF2B5EF4-FFF2-40B4-BE49-F238E27FC236}">
                  <a16:creationId xmlns="" xmlns:a16="http://schemas.microsoft.com/office/drawing/2014/main" id="{8D021C8E-1F04-E969-093A-D2404B5B05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657" y="6002946"/>
              <a:ext cx="2455471" cy="94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 xmlns:a16="http://schemas.microsoft.com/office/drawing/2014/main" id="{04E690C2-0168-A059-2228-73FFE78837AE}"/>
                    </a:ext>
                  </a:extLst>
                </p:cNvPr>
                <p:cNvSpPr txBox="1"/>
                <p:nvPr/>
              </p:nvSpPr>
              <p:spPr>
                <a:xfrm>
                  <a:off x="3760738" y="6095388"/>
                  <a:ext cx="2151620" cy="482376"/>
                </a:xfrm>
                <a:prstGeom prst="rect">
                  <a:avLst/>
                </a:prstGeom>
                <a:noFill/>
              </p:spPr>
              <p:txBody>
                <a:bodyPr wrap="square">
                  <a:spAutoFit/>
                </a:bodyPr>
                <a:lstStyle/>
                <a:p>
                  <a:pPr algn="just">
                    <a:lnSpc>
                      <a:spcPct val="107000"/>
                    </a:lnSpc>
                    <a:spcAft>
                      <a:spcPts val="500"/>
                    </a:spcAft>
                  </a:pPr>
                  <a14:m>
                    <m:oMath xmlns:m="http://schemas.openxmlformats.org/officeDocument/2006/math">
                      <m:r>
                        <m:rPr>
                          <m:nor/>
                        </m:rP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m:t>F</m:t>
                      </m:r>
                      <m:r>
                        <m:rPr>
                          <m:nor/>
                        </m:rPr>
                        <a:rPr lang="en-US" sz="25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m:t>ms</m:t>
                      </m:r>
                      <m:r>
                        <a:rPr lang="en-US" sz="2500" i="1" baseline="-25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04E690C2-0168-A059-2228-73FFE78837AE}"/>
                    </a:ext>
                  </a:extLst>
                </p:cNvPr>
                <p:cNvSpPr txBox="1">
                  <a:spLocks noRot="1" noChangeAspect="1" noMove="1" noResize="1" noEditPoints="1" noAdjustHandles="1" noChangeArrowheads="1" noChangeShapeType="1" noTextEdit="1"/>
                </p:cNvSpPr>
                <p:nvPr/>
              </p:nvSpPr>
              <p:spPr>
                <a:xfrm>
                  <a:off x="3760738" y="6095388"/>
                  <a:ext cx="2151620" cy="482376"/>
                </a:xfrm>
                <a:prstGeom prst="rect">
                  <a:avLst/>
                </a:prstGeom>
                <a:blipFill>
                  <a:blip r:embed="rId6"/>
                  <a:stretch>
                    <a:fillRect l="-1429" t="-14286" b="-44286"/>
                  </a:stretch>
                </a:blipFill>
              </p:spPr>
              <p:txBody>
                <a:bodyPr/>
                <a:lstStyle/>
                <a:p>
                  <a:r>
                    <a:rPr lang="en-US">
                      <a:noFill/>
                    </a:rPr>
                    <a:t> </a:t>
                  </a:r>
                </a:p>
              </p:txBody>
            </p:sp>
          </mc:Fallback>
        </mc:AlternateContent>
      </p:grpSp>
      <p:sp>
        <p:nvSpPr>
          <p:cNvPr id="19" name="TextBox 18">
            <a:extLst>
              <a:ext uri="{FF2B5EF4-FFF2-40B4-BE49-F238E27FC236}">
                <a16:creationId xmlns="" xmlns:a16="http://schemas.microsoft.com/office/drawing/2014/main" id="{A2D5CE42-BD64-8A42-5271-EDB406AB091E}"/>
              </a:ext>
            </a:extLst>
          </p:cNvPr>
          <p:cNvSpPr txBox="1"/>
          <p:nvPr/>
        </p:nvSpPr>
        <p:spPr>
          <a:xfrm>
            <a:off x="628253" y="2959682"/>
            <a:ext cx="5715000" cy="861774"/>
          </a:xfrm>
          <a:prstGeom prst="rect">
            <a:avLst/>
          </a:prstGeom>
          <a:noFill/>
        </p:spPr>
        <p:txBody>
          <a:bodyPr wrap="square">
            <a:spAutoFit/>
          </a:bodyPr>
          <a:lstStyle/>
          <a:p>
            <a:pPr marL="342900" indent="-342900">
              <a:buFont typeface="Wingdings" panose="05000000000000000000" pitchFamily="2" charset="2"/>
              <a:buChar char="§"/>
            </a:pPr>
            <a:r>
              <a:rPr lang="en-US" sz="2500">
                <a:latin typeface="Arial" panose="020B0604020202020204" pitchFamily="34" charset="0"/>
                <a:cs typeface="Arial" panose="020B0604020202020204" pitchFamily="34" charset="0"/>
              </a:rPr>
              <a:t>Hệ số phụ thuộc vào vật liệu và tình trạng của hai mặt tiếp xúc</a:t>
            </a:r>
            <a:endPar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791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mpty-blue-rectangle">
            <a:extLst>
              <a:ext uri="{FF2B5EF4-FFF2-40B4-BE49-F238E27FC236}">
                <a16:creationId xmlns="" xmlns:a16="http://schemas.microsoft.com/office/drawing/2014/main" id="{E293535D-04BA-A73A-9612-44271FA48F7D}"/>
              </a:ext>
            </a:extLst>
          </p:cNvPr>
          <p:cNvPicPr>
            <a:picLocks noChangeAspect="1" noChangeArrowheads="1"/>
          </p:cNvPicPr>
          <p:nvPr/>
        </p:nvPicPr>
        <p:blipFill>
          <a:blip r:embed="rId2"/>
          <a:srcRect/>
          <a:stretch>
            <a:fillRect/>
          </a:stretch>
        </p:blipFill>
        <p:spPr bwMode="auto">
          <a:xfrm>
            <a:off x="139840" y="762000"/>
            <a:ext cx="11747360" cy="2667000"/>
          </a:xfrm>
          <a:prstGeom prst="rect">
            <a:avLst/>
          </a:prstGeom>
          <a:noFill/>
          <a:ln w="9525">
            <a:noFill/>
            <a:miter lim="800000"/>
            <a:headEnd/>
            <a:tailEnd/>
          </a:ln>
        </p:spPr>
      </p:pic>
      <p:sp>
        <p:nvSpPr>
          <p:cNvPr id="12" name="TextBox 11">
            <a:extLst>
              <a:ext uri="{FF2B5EF4-FFF2-40B4-BE49-F238E27FC236}">
                <a16:creationId xmlns="" xmlns:a16="http://schemas.microsoft.com/office/drawing/2014/main" id="{BA9C65F4-A66D-EFAA-9C83-0C0B5AA3889E}"/>
              </a:ext>
            </a:extLst>
          </p:cNvPr>
          <p:cNvSpPr txBox="1"/>
          <p:nvPr/>
        </p:nvSpPr>
        <p:spPr>
          <a:xfrm>
            <a:off x="679520" y="881992"/>
            <a:ext cx="10416405" cy="2400657"/>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Một người đi xe đạp có khối lượng tổng cộng m = 86 kg đang chuyển động trên đường nằm ngang với vận tốc v = 4 m/s. Nếu người đi xe ngừng đạp và hãm phanh để giữ không cho các bánh xe quay, xe trượt đi một đoạn đường 2 m thì dừng lại. </a:t>
            </a:r>
          </a:p>
          <a:p>
            <a:pPr marL="457200" indent="-457200">
              <a:buAutoNum type="arabicPeriod"/>
            </a:pPr>
            <a:r>
              <a:rPr lang="en-US" sz="2500">
                <a:latin typeface="Arial" panose="020B0604020202020204" pitchFamily="34" charset="0"/>
                <a:cs typeface="Arial" panose="020B0604020202020204" pitchFamily="34" charset="0"/>
              </a:rPr>
              <a:t>Lực nào đã gây ra gia tốc cho xe? Tính lực này.</a:t>
            </a:r>
          </a:p>
          <a:p>
            <a:pPr marL="457200" indent="-457200">
              <a:buAutoNum type="arabicPeriod"/>
            </a:pPr>
            <a:r>
              <a:rPr lang="en-US" sz="2500">
                <a:latin typeface="Arial" panose="020B0604020202020204" pitchFamily="34" charset="0"/>
                <a:cs typeface="Arial" panose="020B0604020202020204" pitchFamily="34" charset="0"/>
              </a:rPr>
              <a:t>Tính hệ số ma sát trượt giữa mặt đường và lốp xe? Lấy g = 10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a:t>
            </a:r>
          </a:p>
        </p:txBody>
      </p:sp>
      <p:grpSp>
        <p:nvGrpSpPr>
          <p:cNvPr id="13" name="Group 12">
            <a:extLst>
              <a:ext uri="{FF2B5EF4-FFF2-40B4-BE49-F238E27FC236}">
                <a16:creationId xmlns="" xmlns:a16="http://schemas.microsoft.com/office/drawing/2014/main" id="{49D32643-F960-4071-7618-B73D69B2B3FB}"/>
              </a:ext>
            </a:extLst>
          </p:cNvPr>
          <p:cNvGrpSpPr/>
          <p:nvPr/>
        </p:nvGrpSpPr>
        <p:grpSpPr>
          <a:xfrm>
            <a:off x="-228600" y="152400"/>
            <a:ext cx="11992898" cy="532949"/>
            <a:chOff x="74035" y="2231322"/>
            <a:chExt cx="11918589" cy="743957"/>
          </a:xfrm>
        </p:grpSpPr>
        <p:grpSp>
          <p:nvGrpSpPr>
            <p:cNvPr id="15" name="Group 70">
              <a:extLst>
                <a:ext uri="{FF2B5EF4-FFF2-40B4-BE49-F238E27FC236}">
                  <a16:creationId xmlns="" xmlns:a16="http://schemas.microsoft.com/office/drawing/2014/main" id="{E97C8DC4-E888-CC99-1156-D4C9D09667CF}"/>
                </a:ext>
              </a:extLst>
            </p:cNvPr>
            <p:cNvGrpSpPr>
              <a:grpSpLocks/>
            </p:cNvGrpSpPr>
            <p:nvPr/>
          </p:nvGrpSpPr>
          <p:grpSpPr bwMode="auto">
            <a:xfrm>
              <a:off x="330533" y="2267004"/>
              <a:ext cx="5498819" cy="708275"/>
              <a:chOff x="587624" y="3377549"/>
              <a:chExt cx="2831635" cy="1364238"/>
            </a:xfrm>
          </p:grpSpPr>
          <p:pic>
            <p:nvPicPr>
              <p:cNvPr id="18" name="Picture 8" descr="empty-green-rectangle">
                <a:extLst>
                  <a:ext uri="{FF2B5EF4-FFF2-40B4-BE49-F238E27FC236}">
                    <a16:creationId xmlns="" xmlns:a16="http://schemas.microsoft.com/office/drawing/2014/main" id="{99E32F59-B24C-7BED-55E7-ABB8ADAB3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24" y="3377549"/>
                <a:ext cx="28316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reen-top-faded">
                <a:extLst>
                  <a:ext uri="{FF2B5EF4-FFF2-40B4-BE49-F238E27FC236}">
                    <a16:creationId xmlns="" xmlns:a16="http://schemas.microsoft.com/office/drawing/2014/main" id="{14933163-CDC4-E4D2-AFE8-AE4BE7DE0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 xmlns:a16="http://schemas.microsoft.com/office/drawing/2014/main" id="{62CBFCBD-8F04-DE5B-16B0-A81949E37900}"/>
                </a:ext>
              </a:extLst>
            </p:cNvPr>
            <p:cNvSpPr txBox="1"/>
            <p:nvPr/>
          </p:nvSpPr>
          <p:spPr bwMode="auto">
            <a:xfrm>
              <a:off x="74035" y="2267003"/>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 xmlns:a16="http://schemas.microsoft.com/office/drawing/2014/main" id="{E0C3D457-E79B-A9E6-7129-40E7B6D271C4}"/>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Bài tập ví dụ</a:t>
              </a:r>
              <a:endParaRPr lang="en-US" sz="2500" dirty="0">
                <a:cs typeface="Arial" panose="020B0604020202020204" pitchFamily="34" charset="0"/>
              </a:endParaRPr>
            </a:p>
          </p:txBody>
        </p:sp>
      </p:grpSp>
      <p:sp>
        <p:nvSpPr>
          <p:cNvPr id="14" name="TextBox 13">
            <a:extLst>
              <a:ext uri="{FF2B5EF4-FFF2-40B4-BE49-F238E27FC236}">
                <a16:creationId xmlns="" xmlns:a16="http://schemas.microsoft.com/office/drawing/2014/main" id="{D3B00471-66D0-A5EE-BFC1-7B5D1AA3534C}"/>
              </a:ext>
            </a:extLst>
          </p:cNvPr>
          <p:cNvSpPr txBox="1"/>
          <p:nvPr/>
        </p:nvSpPr>
        <p:spPr>
          <a:xfrm>
            <a:off x="934722" y="3429000"/>
            <a:ext cx="9906000" cy="1297406"/>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 tính lực và gia tốc, ta coi người + xe là chất điểm. Chọn chiều dương là chiều chuyển động của người và xe</a:t>
            </a:r>
          </a:p>
        </p:txBody>
      </p:sp>
      <p:sp>
        <p:nvSpPr>
          <p:cNvPr id="19" name="TextBox 18">
            <a:extLst>
              <a:ext uri="{FF2B5EF4-FFF2-40B4-BE49-F238E27FC236}">
                <a16:creationId xmlns="" xmlns:a16="http://schemas.microsoft.com/office/drawing/2014/main" id="{75611DE1-F584-D7D4-B57E-4E796ACA62A6}"/>
              </a:ext>
            </a:extLst>
          </p:cNvPr>
          <p:cNvSpPr txBox="1"/>
          <p:nvPr/>
        </p:nvSpPr>
        <p:spPr>
          <a:xfrm>
            <a:off x="1060520" y="5647932"/>
            <a:ext cx="9906000"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 gây ra gia tốc này là lực ma sát trượt</a:t>
            </a:r>
          </a:p>
        </p:txBody>
      </p:sp>
      <p:grpSp>
        <p:nvGrpSpPr>
          <p:cNvPr id="5" name="Group 4">
            <a:extLst>
              <a:ext uri="{FF2B5EF4-FFF2-40B4-BE49-F238E27FC236}">
                <a16:creationId xmlns="" xmlns:a16="http://schemas.microsoft.com/office/drawing/2014/main" id="{B036EF20-B4B1-7E08-8E1F-F063289D67CF}"/>
              </a:ext>
            </a:extLst>
          </p:cNvPr>
          <p:cNvGrpSpPr/>
          <p:nvPr/>
        </p:nvGrpSpPr>
        <p:grpSpPr>
          <a:xfrm>
            <a:off x="5072869" y="4731988"/>
            <a:ext cx="5734255" cy="915944"/>
            <a:chOff x="5072869" y="4731988"/>
            <a:chExt cx="5734255" cy="915944"/>
          </a:xfrm>
        </p:grpSpPr>
        <p:pic>
          <p:nvPicPr>
            <p:cNvPr id="24" name="Picture 23" descr="empty-red-rectangle">
              <a:extLst>
                <a:ext uri="{FF2B5EF4-FFF2-40B4-BE49-F238E27FC236}">
                  <a16:creationId xmlns="" xmlns:a16="http://schemas.microsoft.com/office/drawing/2014/main" id="{4686520B-AB86-89AC-39A1-B01EDD273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869" y="4731988"/>
              <a:ext cx="5734255" cy="91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 xmlns:a16="http://schemas.microsoft.com/office/drawing/2014/main" id="{F0D86182-1A6F-4364-0013-78A2DDFEF7E9}"/>
                    </a:ext>
                  </a:extLst>
                </p:cNvPr>
                <p:cNvSpPr txBox="1"/>
                <p:nvPr/>
              </p:nvSpPr>
              <p:spPr>
                <a:xfrm>
                  <a:off x="5334000" y="4790529"/>
                  <a:ext cx="4890891" cy="7847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500" b="1" i="1" smtClean="0">
                            <a:latin typeface="Cambria Math" panose="02040503050406030204" pitchFamily="18" charset="0"/>
                          </a:rPr>
                          <m:t>𝒂</m:t>
                        </m:r>
                        <m:r>
                          <a:rPr lang="en-US" sz="2500" b="1" i="1" smtClean="0">
                            <a:latin typeface="Cambria Math" panose="02040503050406030204" pitchFamily="18" charset="0"/>
                          </a:rPr>
                          <m:t>= </m:t>
                        </m:r>
                        <m:f>
                          <m:fPr>
                            <m:ctrlPr>
                              <a:rPr lang="en-US" sz="2500" b="1" i="1" smtClean="0">
                                <a:latin typeface="Cambria Math"/>
                              </a:rPr>
                            </m:ctrlPr>
                          </m:fPr>
                          <m:num>
                            <m:sSubSup>
                              <m:sSubSupPr>
                                <m:ctrlPr>
                                  <a:rPr lang="en-US" sz="2500" b="1" i="1" smtClean="0">
                                    <a:latin typeface="Cambria Math"/>
                                  </a:rPr>
                                </m:ctrlPr>
                              </m:sSubSupPr>
                              <m:e>
                                <m:r>
                                  <a:rPr lang="en-US" sz="2500" b="1" i="1" smtClean="0">
                                    <a:latin typeface="Cambria Math" panose="02040503050406030204" pitchFamily="18" charset="0"/>
                                  </a:rPr>
                                  <m:t>𝒗</m:t>
                                </m:r>
                              </m:e>
                              <m:sub>
                                <m:r>
                                  <a:rPr lang="en-US" sz="2500" b="1" i="1" smtClean="0">
                                    <a:latin typeface="Cambria Math" panose="02040503050406030204" pitchFamily="18" charset="0"/>
                                  </a:rPr>
                                  <m:t>𝒕</m:t>
                                </m:r>
                              </m:sub>
                              <m:sup>
                                <m:r>
                                  <a:rPr lang="en-US" sz="2500" b="1" i="1" smtClean="0">
                                    <a:latin typeface="Cambria Math" panose="02040503050406030204" pitchFamily="18" charset="0"/>
                                  </a:rPr>
                                  <m:t>𝟐</m:t>
                                </m:r>
                              </m:sup>
                            </m:sSubSup>
                            <m:r>
                              <a:rPr lang="en-US" sz="2500" b="1" i="1" smtClean="0">
                                <a:latin typeface="Cambria Math" panose="02040503050406030204" pitchFamily="18" charset="0"/>
                              </a:rPr>
                              <m:t>−</m:t>
                            </m:r>
                            <m:sSubSup>
                              <m:sSubSupPr>
                                <m:ctrlPr>
                                  <a:rPr lang="en-US" sz="2500" b="1" i="1">
                                    <a:latin typeface="Cambria Math"/>
                                  </a:rPr>
                                </m:ctrlPr>
                              </m:sSubSupPr>
                              <m:e>
                                <m:r>
                                  <a:rPr lang="en-US" sz="2500" b="1" i="1">
                                    <a:latin typeface="Cambria Math" panose="02040503050406030204" pitchFamily="18" charset="0"/>
                                  </a:rPr>
                                  <m:t>𝒗</m:t>
                                </m:r>
                              </m:e>
                              <m:sub>
                                <m:r>
                                  <a:rPr lang="en-US" sz="2500" b="1" i="1" smtClean="0">
                                    <a:latin typeface="Cambria Math" panose="02040503050406030204" pitchFamily="18" charset="0"/>
                                  </a:rPr>
                                  <m:t>𝒐</m:t>
                                </m:r>
                              </m:sub>
                              <m:sup>
                                <m:r>
                                  <a:rPr lang="en-US" sz="2500" b="1" i="1">
                                    <a:latin typeface="Cambria Math" panose="02040503050406030204" pitchFamily="18" charset="0"/>
                                  </a:rPr>
                                  <m:t>𝟐</m:t>
                                </m:r>
                              </m:sup>
                            </m:sSubSup>
                          </m:num>
                          <m:den>
                            <m:r>
                              <a:rPr lang="en-US" sz="2500" b="1" i="1" smtClean="0">
                                <a:latin typeface="Cambria Math" panose="02040503050406030204" pitchFamily="18" charset="0"/>
                              </a:rPr>
                              <m:t>𝟐</m:t>
                            </m:r>
                            <m:r>
                              <a:rPr lang="en-US" sz="2500" b="1" i="1" smtClean="0">
                                <a:latin typeface="Cambria Math" panose="02040503050406030204" pitchFamily="18" charset="0"/>
                              </a:rPr>
                              <m:t>.</m:t>
                            </m:r>
                            <m:r>
                              <a:rPr lang="en-US" sz="2500" b="1" i="1" smtClean="0">
                                <a:latin typeface="Cambria Math" panose="02040503050406030204" pitchFamily="18" charset="0"/>
                              </a:rPr>
                              <m:t>𝒔</m:t>
                            </m:r>
                          </m:den>
                        </m:f>
                        <m:r>
                          <a:rPr lang="en-US" sz="2500" b="1" i="1" smtClean="0">
                            <a:latin typeface="Cambria Math" panose="02040503050406030204" pitchFamily="18" charset="0"/>
                          </a:rPr>
                          <m:t>=</m:t>
                        </m:r>
                        <m:f>
                          <m:fPr>
                            <m:ctrlPr>
                              <a:rPr lang="en-US" sz="2500" b="1" i="1">
                                <a:latin typeface="Cambria Math"/>
                              </a:rPr>
                            </m:ctrlPr>
                          </m:fPr>
                          <m:num>
                            <m:r>
                              <a:rPr lang="en-US" sz="2500" b="1" i="1" smtClean="0">
                                <a:latin typeface="Cambria Math" panose="02040503050406030204" pitchFamily="18" charset="0"/>
                              </a:rPr>
                              <m:t>𝟎</m:t>
                            </m:r>
                            <m:r>
                              <a:rPr lang="en-US" sz="2500" b="1" i="1">
                                <a:latin typeface="Cambria Math" panose="02040503050406030204" pitchFamily="18" charset="0"/>
                              </a:rPr>
                              <m:t>−</m:t>
                            </m:r>
                            <m:r>
                              <a:rPr lang="en-US" sz="2500" b="1" i="1" smtClean="0">
                                <a:latin typeface="Cambria Math" panose="02040503050406030204" pitchFamily="18" charset="0"/>
                              </a:rPr>
                              <m:t>𝟏𝟔</m:t>
                            </m:r>
                          </m:num>
                          <m:den>
                            <m:r>
                              <a:rPr lang="en-US" sz="2500" b="1" i="1">
                                <a:latin typeface="Cambria Math" panose="02040503050406030204" pitchFamily="18" charset="0"/>
                              </a:rPr>
                              <m:t>𝟐</m:t>
                            </m:r>
                            <m:r>
                              <a:rPr lang="en-US" sz="2500" b="1" i="1">
                                <a:latin typeface="Cambria Math" panose="02040503050406030204" pitchFamily="18" charset="0"/>
                              </a:rPr>
                              <m:t>.</m:t>
                            </m:r>
                            <m:r>
                              <a:rPr lang="en-US" sz="2500" b="1" i="1" smtClean="0">
                                <a:latin typeface="Cambria Math" panose="02040503050406030204" pitchFamily="18" charset="0"/>
                              </a:rPr>
                              <m:t>𝟐</m:t>
                            </m:r>
                          </m:den>
                        </m:f>
                        <m:r>
                          <a:rPr lang="en-US" sz="2500" b="1" i="1" smtClean="0">
                            <a:latin typeface="Cambria Math" panose="02040503050406030204" pitchFamily="18" charset="0"/>
                          </a:rPr>
                          <m:t>=−</m:t>
                        </m:r>
                        <m:r>
                          <a:rPr lang="en-US" sz="2500" b="1" i="1" smtClean="0">
                            <a:latin typeface="Cambria Math" panose="02040503050406030204" pitchFamily="18" charset="0"/>
                          </a:rPr>
                          <m:t>𝟒</m:t>
                        </m:r>
                        <m:r>
                          <a:rPr lang="en-US" sz="2500" b="1" i="1" smtClean="0">
                            <a:latin typeface="Cambria Math" panose="02040503050406030204" pitchFamily="18" charset="0"/>
                          </a:rPr>
                          <m:t> </m:t>
                        </m:r>
                        <m:r>
                          <a:rPr lang="en-US" sz="2500" b="1" i="1" smtClean="0">
                            <a:latin typeface="Cambria Math" panose="02040503050406030204" pitchFamily="18" charset="0"/>
                          </a:rPr>
                          <m:t>𝒎</m:t>
                        </m:r>
                        <m:r>
                          <a:rPr lang="en-US" sz="2500" b="1" i="1" smtClean="0">
                            <a:latin typeface="Cambria Math" panose="02040503050406030204" pitchFamily="18" charset="0"/>
                          </a:rPr>
                          <m:t>/</m:t>
                        </m:r>
                        <m:sSup>
                          <m:sSupPr>
                            <m:ctrlPr>
                              <a:rPr lang="en-US" sz="2500" b="1" i="1" smtClean="0">
                                <a:latin typeface="Cambria Math"/>
                              </a:rPr>
                            </m:ctrlPr>
                          </m:sSupPr>
                          <m:e>
                            <m:r>
                              <a:rPr lang="en-US" sz="2500" b="1" i="1" smtClean="0">
                                <a:latin typeface="Cambria Math" panose="02040503050406030204" pitchFamily="18" charset="0"/>
                              </a:rPr>
                              <m:t>𝒔</m:t>
                            </m:r>
                          </m:e>
                          <m:sup>
                            <m:r>
                              <a:rPr lang="en-US" sz="2500" b="1" i="1" smtClean="0">
                                <a:latin typeface="Cambria Math" panose="02040503050406030204" pitchFamily="18" charset="0"/>
                              </a:rPr>
                              <m:t>𝟐</m:t>
                            </m:r>
                          </m:sup>
                        </m:sSup>
                      </m:oMath>
                    </m:oMathPara>
                  </a14:m>
                  <a:endParaRPr lang="en-US" sz="2500" b="1"/>
                </a:p>
              </p:txBody>
            </p:sp>
          </mc:Choice>
          <mc:Fallback xmlns="">
            <p:sp>
              <p:nvSpPr>
                <p:cNvPr id="26" name="TextBox 25">
                  <a:extLst>
                    <a:ext uri="{FF2B5EF4-FFF2-40B4-BE49-F238E27FC236}">
                      <a16:creationId xmlns:a16="http://schemas.microsoft.com/office/drawing/2014/main" id="{F0D86182-1A6F-4364-0013-78A2DDFEF7E9}"/>
                    </a:ext>
                  </a:extLst>
                </p:cNvPr>
                <p:cNvSpPr txBox="1">
                  <a:spLocks noRot="1" noChangeAspect="1" noMove="1" noResize="1" noEditPoints="1" noAdjustHandles="1" noChangeArrowheads="1" noChangeShapeType="1" noTextEdit="1"/>
                </p:cNvSpPr>
                <p:nvPr/>
              </p:nvSpPr>
              <p:spPr>
                <a:xfrm>
                  <a:off x="5334000" y="4790529"/>
                  <a:ext cx="4890891" cy="784767"/>
                </a:xfrm>
                <a:prstGeom prst="rect">
                  <a:avLst/>
                </a:prstGeom>
                <a:blipFill>
                  <a:blip r:embed="rId6"/>
                  <a:stretch>
                    <a:fillRect/>
                  </a:stretch>
                </a:blipFill>
              </p:spPr>
              <p:txBody>
                <a:bodyPr/>
                <a:lstStyle/>
                <a:p>
                  <a:r>
                    <a:rPr lang="en-US">
                      <a:noFill/>
                    </a:rPr>
                    <a:t> </a:t>
                  </a:r>
                </a:p>
              </p:txBody>
            </p:sp>
          </mc:Fallback>
        </mc:AlternateContent>
      </p:grpSp>
      <p:grpSp>
        <p:nvGrpSpPr>
          <p:cNvPr id="6" name="Group 5">
            <a:extLst>
              <a:ext uri="{FF2B5EF4-FFF2-40B4-BE49-F238E27FC236}">
                <a16:creationId xmlns="" xmlns:a16="http://schemas.microsoft.com/office/drawing/2014/main" id="{A6BD5090-BED9-59F4-5E57-4E2E2BA800E0}"/>
              </a:ext>
            </a:extLst>
          </p:cNvPr>
          <p:cNvGrpSpPr/>
          <p:nvPr/>
        </p:nvGrpSpPr>
        <p:grpSpPr>
          <a:xfrm>
            <a:off x="2590800" y="6194672"/>
            <a:ext cx="4829468" cy="511778"/>
            <a:chOff x="4724400" y="6314611"/>
            <a:chExt cx="4829468" cy="511778"/>
          </a:xfrm>
        </p:grpSpPr>
        <p:pic>
          <p:nvPicPr>
            <p:cNvPr id="28" name="Picture 27" descr="empty-red-rectangle">
              <a:extLst>
                <a:ext uri="{FF2B5EF4-FFF2-40B4-BE49-F238E27FC236}">
                  <a16:creationId xmlns="" xmlns:a16="http://schemas.microsoft.com/office/drawing/2014/main" id="{FE47E8D7-D813-B331-306E-D1ABFAD3BD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6314611"/>
              <a:ext cx="4637379"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 xmlns:a16="http://schemas.microsoft.com/office/drawing/2014/main" id="{B61FCAE8-FF23-CC10-C45A-B7EF44A792A0}"/>
                </a:ext>
              </a:extLst>
            </p:cNvPr>
            <p:cNvSpPr txBox="1"/>
            <p:nvPr/>
          </p:nvSpPr>
          <p:spPr>
            <a:xfrm>
              <a:off x="4916489" y="6314611"/>
              <a:ext cx="4637379"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ms</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m.a =  86.(-4) = - 344 N </a:t>
              </a:r>
              <a:endParaRPr lang="en-US" sz="2500"/>
            </a:p>
          </p:txBody>
        </p:sp>
      </p:grpSp>
      <p:sp>
        <p:nvSpPr>
          <p:cNvPr id="32" name="TextBox 31">
            <a:extLst>
              <a:ext uri="{FF2B5EF4-FFF2-40B4-BE49-F238E27FC236}">
                <a16:creationId xmlns="" xmlns:a16="http://schemas.microsoft.com/office/drawing/2014/main" id="{89CF5E2D-0992-CDCF-7E97-27E8A5383D90}"/>
              </a:ext>
            </a:extLst>
          </p:cNvPr>
          <p:cNvSpPr txBox="1"/>
          <p:nvPr/>
        </p:nvSpPr>
        <p:spPr>
          <a:xfrm>
            <a:off x="7779445" y="5922460"/>
            <a:ext cx="4151940" cy="769441"/>
          </a:xfrm>
          <a:prstGeom prst="rect">
            <a:avLst/>
          </a:prstGeom>
          <a:noFill/>
        </p:spPr>
        <p:txBody>
          <a:bodyPr wrap="square">
            <a:spAutoFit/>
          </a:bodyPr>
          <a:lstStyle/>
          <a:p>
            <a:pPr algn="ctr"/>
            <a:r>
              <a:rPr lang="en-US" sz="2200">
                <a:solidFill>
                  <a:srgbClr val="C00000"/>
                </a:solidFill>
                <a:effectLst/>
                <a:latin typeface="Arial" panose="020B0604020202020204" pitchFamily="34" charset="0"/>
                <a:ea typeface="Times New Roman" panose="02020603050405020304" pitchFamily="18" charset="0"/>
                <a:cs typeface="Arial" panose="020B0604020202020204" pitchFamily="34" charset="0"/>
              </a:rPr>
              <a:t>Dấu “-” cho thấy lực ma sát trượt ngược chiều chuyển động</a:t>
            </a:r>
            <a:endParaRPr lang="en-US" sz="2200">
              <a:solidFill>
                <a:srgbClr val="C00000"/>
              </a:solidFill>
            </a:endParaRPr>
          </a:p>
        </p:txBody>
      </p:sp>
      <p:sp>
        <p:nvSpPr>
          <p:cNvPr id="21" name="TextBox 20">
            <a:extLst>
              <a:ext uri="{FF2B5EF4-FFF2-40B4-BE49-F238E27FC236}">
                <a16:creationId xmlns="" xmlns:a16="http://schemas.microsoft.com/office/drawing/2014/main" id="{2991C6CE-6B34-10E6-634F-CB4259052F7F}"/>
              </a:ext>
            </a:extLst>
          </p:cNvPr>
          <p:cNvSpPr txBox="1"/>
          <p:nvPr/>
        </p:nvSpPr>
        <p:spPr>
          <a:xfrm>
            <a:off x="913646" y="4908585"/>
            <a:ext cx="6210300"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Gia tốc của chuyển động:</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112194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32"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mpty-blue-rectangle">
            <a:extLst>
              <a:ext uri="{FF2B5EF4-FFF2-40B4-BE49-F238E27FC236}">
                <a16:creationId xmlns="" xmlns:a16="http://schemas.microsoft.com/office/drawing/2014/main" id="{E293535D-04BA-A73A-9612-44271FA48F7D}"/>
              </a:ext>
            </a:extLst>
          </p:cNvPr>
          <p:cNvPicPr>
            <a:picLocks noChangeAspect="1" noChangeArrowheads="1"/>
          </p:cNvPicPr>
          <p:nvPr/>
        </p:nvPicPr>
        <p:blipFill>
          <a:blip r:embed="rId2"/>
          <a:srcRect/>
          <a:stretch>
            <a:fillRect/>
          </a:stretch>
        </p:blipFill>
        <p:spPr bwMode="auto">
          <a:xfrm>
            <a:off x="139840" y="762000"/>
            <a:ext cx="11747360" cy="2667000"/>
          </a:xfrm>
          <a:prstGeom prst="rect">
            <a:avLst/>
          </a:prstGeom>
          <a:noFill/>
          <a:ln w="9525">
            <a:noFill/>
            <a:miter lim="800000"/>
            <a:headEnd/>
            <a:tailEnd/>
          </a:ln>
        </p:spPr>
      </p:pic>
      <p:sp>
        <p:nvSpPr>
          <p:cNvPr id="12" name="TextBox 11">
            <a:extLst>
              <a:ext uri="{FF2B5EF4-FFF2-40B4-BE49-F238E27FC236}">
                <a16:creationId xmlns="" xmlns:a16="http://schemas.microsoft.com/office/drawing/2014/main" id="{BA9C65F4-A66D-EFAA-9C83-0C0B5AA3889E}"/>
              </a:ext>
            </a:extLst>
          </p:cNvPr>
          <p:cNvSpPr txBox="1"/>
          <p:nvPr/>
        </p:nvSpPr>
        <p:spPr>
          <a:xfrm>
            <a:off x="679520" y="881992"/>
            <a:ext cx="10416405" cy="2400657"/>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Một người đi xe đạp có khối lượng tổng cộng m = 86 kg đang chuyển động trên đường nằm ngang với vận tốc v = 4 m/s. Nếu người đi xe ngừng đạp và hãm phanh để giữ không cho các bánh xe quay, xe trượt đi một đoạn đường 2 m thì dừng lại. </a:t>
            </a:r>
          </a:p>
          <a:p>
            <a:pPr marL="457200" indent="-457200">
              <a:buAutoNum type="arabicPeriod"/>
            </a:pPr>
            <a:r>
              <a:rPr lang="en-US" sz="2500">
                <a:latin typeface="Arial" panose="020B0604020202020204" pitchFamily="34" charset="0"/>
                <a:cs typeface="Arial" panose="020B0604020202020204" pitchFamily="34" charset="0"/>
              </a:rPr>
              <a:t>Lực nào đã gây ra gia tốc cho xe? Tính lực này.</a:t>
            </a:r>
          </a:p>
          <a:p>
            <a:pPr marL="457200" indent="-457200">
              <a:buAutoNum type="arabicPeriod"/>
            </a:pPr>
            <a:r>
              <a:rPr lang="en-US" sz="2500">
                <a:latin typeface="Arial" panose="020B0604020202020204" pitchFamily="34" charset="0"/>
                <a:cs typeface="Arial" panose="020B0604020202020204" pitchFamily="34" charset="0"/>
              </a:rPr>
              <a:t>Tính hệ số ma sát trượt giữa mặt đường và lốp xe? Lấy g = 10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a:t>
            </a:r>
          </a:p>
        </p:txBody>
      </p:sp>
      <p:grpSp>
        <p:nvGrpSpPr>
          <p:cNvPr id="13" name="Group 12">
            <a:extLst>
              <a:ext uri="{FF2B5EF4-FFF2-40B4-BE49-F238E27FC236}">
                <a16:creationId xmlns="" xmlns:a16="http://schemas.microsoft.com/office/drawing/2014/main" id="{49D32643-F960-4071-7618-B73D69B2B3FB}"/>
              </a:ext>
            </a:extLst>
          </p:cNvPr>
          <p:cNvGrpSpPr/>
          <p:nvPr/>
        </p:nvGrpSpPr>
        <p:grpSpPr>
          <a:xfrm>
            <a:off x="-228600" y="152400"/>
            <a:ext cx="11992898" cy="532949"/>
            <a:chOff x="74035" y="2231322"/>
            <a:chExt cx="11918589" cy="743957"/>
          </a:xfrm>
        </p:grpSpPr>
        <p:grpSp>
          <p:nvGrpSpPr>
            <p:cNvPr id="15" name="Group 70">
              <a:extLst>
                <a:ext uri="{FF2B5EF4-FFF2-40B4-BE49-F238E27FC236}">
                  <a16:creationId xmlns="" xmlns:a16="http://schemas.microsoft.com/office/drawing/2014/main" id="{E97C8DC4-E888-CC99-1156-D4C9D09667CF}"/>
                </a:ext>
              </a:extLst>
            </p:cNvPr>
            <p:cNvGrpSpPr>
              <a:grpSpLocks/>
            </p:cNvGrpSpPr>
            <p:nvPr/>
          </p:nvGrpSpPr>
          <p:grpSpPr bwMode="auto">
            <a:xfrm>
              <a:off x="330533" y="2267004"/>
              <a:ext cx="5498819" cy="708275"/>
              <a:chOff x="587624" y="3377549"/>
              <a:chExt cx="2831635" cy="1364238"/>
            </a:xfrm>
          </p:grpSpPr>
          <p:pic>
            <p:nvPicPr>
              <p:cNvPr id="18" name="Picture 8" descr="empty-green-rectangle">
                <a:extLst>
                  <a:ext uri="{FF2B5EF4-FFF2-40B4-BE49-F238E27FC236}">
                    <a16:creationId xmlns="" xmlns:a16="http://schemas.microsoft.com/office/drawing/2014/main" id="{99E32F59-B24C-7BED-55E7-ABB8ADAB3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24" y="3377549"/>
                <a:ext cx="28316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reen-top-faded">
                <a:extLst>
                  <a:ext uri="{FF2B5EF4-FFF2-40B4-BE49-F238E27FC236}">
                    <a16:creationId xmlns="" xmlns:a16="http://schemas.microsoft.com/office/drawing/2014/main" id="{14933163-CDC4-E4D2-AFE8-AE4BE7DE0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 xmlns:a16="http://schemas.microsoft.com/office/drawing/2014/main" id="{62CBFCBD-8F04-DE5B-16B0-A81949E37900}"/>
                </a:ext>
              </a:extLst>
            </p:cNvPr>
            <p:cNvSpPr txBox="1"/>
            <p:nvPr/>
          </p:nvSpPr>
          <p:spPr bwMode="auto">
            <a:xfrm>
              <a:off x="74035" y="2267003"/>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 xmlns:a16="http://schemas.microsoft.com/office/drawing/2014/main" id="{E0C3D457-E79B-A9E6-7129-40E7B6D271C4}"/>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Bài tập ví dụ</a:t>
              </a:r>
              <a:endParaRPr lang="en-US" sz="2500" dirty="0">
                <a:cs typeface="Arial" panose="020B0604020202020204" pitchFamily="34" charset="0"/>
              </a:endParaRP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D3B00471-66D0-A5EE-BFC1-7B5D1AA3534C}"/>
                  </a:ext>
                </a:extLst>
              </p:cNvPr>
              <p:cNvSpPr txBox="1"/>
              <p:nvPr/>
            </p:nvSpPr>
            <p:spPr>
              <a:xfrm>
                <a:off x="894083" y="3478057"/>
                <a:ext cx="9987278" cy="1574085"/>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 số ma sát trượt giữa lốp xe với mặt đường được tính từ công thức: Fms =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N </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 </a:t>
                </a:r>
                <a14:m>
                  <m:oMath xmlns:m="http://schemas.openxmlformats.org/officeDocument/2006/math">
                    <m:f>
                      <m:fPr>
                        <m:ctrlPr>
                          <a:rPr lang="en-US" sz="2500" i="1" smtClean="0">
                            <a:solidFill>
                              <a:srgbClr val="000000"/>
                            </a:solidFill>
                            <a:latin typeface="Cambria Math"/>
                            <a:cs typeface="Times New Roman" panose="02020603050405020304" pitchFamily="18" charset="0"/>
                          </a:rPr>
                        </m:ctrlPr>
                      </m:fPr>
                      <m:num>
                        <m:r>
                          <m:rPr>
                            <m:nor/>
                          </m:rP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m:t>F</m:t>
                        </m:r>
                        <m:r>
                          <m:rPr>
                            <m:nor/>
                          </m:rPr>
                          <a:rPr lang="en-US" sz="25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m:t>ms</m:t>
                        </m:r>
                      </m:num>
                      <m:den>
                        <m:r>
                          <a:rPr lang="en-US" sz="2500" b="0" i="1" smtClean="0">
                            <a:solidFill>
                              <a:srgbClr val="000000"/>
                            </a:solidFill>
                            <a:latin typeface="Cambria Math" panose="02040503050406030204" pitchFamily="18" charset="0"/>
                            <a:cs typeface="Times New Roman" panose="02020603050405020304" pitchFamily="18" charset="0"/>
                          </a:rPr>
                          <m:t>𝑁</m:t>
                        </m:r>
                      </m:den>
                    </m:f>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Choice>
        <mc:Fallback xmlns="">
          <p:sp>
            <p:nvSpPr>
              <p:cNvPr id="14" name="TextBox 13">
                <a:extLst>
                  <a:ext uri="{FF2B5EF4-FFF2-40B4-BE49-F238E27FC236}">
                    <a16:creationId xmlns:a16="http://schemas.microsoft.com/office/drawing/2014/main" id="{D3B00471-66D0-A5EE-BFC1-7B5D1AA3534C}"/>
                  </a:ext>
                </a:extLst>
              </p:cNvPr>
              <p:cNvSpPr txBox="1">
                <a:spLocks noRot="1" noChangeAspect="1" noMove="1" noResize="1" noEditPoints="1" noAdjustHandles="1" noChangeArrowheads="1" noChangeShapeType="1" noTextEdit="1"/>
              </p:cNvSpPr>
              <p:nvPr/>
            </p:nvSpPr>
            <p:spPr>
              <a:xfrm>
                <a:off x="894083" y="3478057"/>
                <a:ext cx="9987278" cy="1574085"/>
              </a:xfrm>
              <a:prstGeom prst="rect">
                <a:avLst/>
              </a:prstGeom>
              <a:blipFill>
                <a:blip r:embed="rId5"/>
                <a:stretch>
                  <a:fillRect l="-1038" t="-3488" b="-3101"/>
                </a:stretch>
              </a:blipFill>
            </p:spPr>
            <p:txBody>
              <a:bodyPr/>
              <a:lstStyle/>
              <a:p>
                <a:r>
                  <a:rPr lang="en-US">
                    <a:noFill/>
                  </a:rPr>
                  <a:t> </a:t>
                </a:r>
              </a:p>
            </p:txBody>
          </p:sp>
        </mc:Fallback>
      </mc:AlternateContent>
      <p:grpSp>
        <p:nvGrpSpPr>
          <p:cNvPr id="5" name="Group 4">
            <a:extLst>
              <a:ext uri="{FF2B5EF4-FFF2-40B4-BE49-F238E27FC236}">
                <a16:creationId xmlns="" xmlns:a16="http://schemas.microsoft.com/office/drawing/2014/main" id="{B036EF20-B4B1-7E08-8E1F-F063289D67CF}"/>
              </a:ext>
            </a:extLst>
          </p:cNvPr>
          <p:cNvGrpSpPr/>
          <p:nvPr/>
        </p:nvGrpSpPr>
        <p:grpSpPr>
          <a:xfrm>
            <a:off x="3200400" y="5638028"/>
            <a:ext cx="3962400" cy="915944"/>
            <a:chOff x="5663960" y="4635109"/>
            <a:chExt cx="5734255" cy="915944"/>
          </a:xfrm>
        </p:grpSpPr>
        <p:pic>
          <p:nvPicPr>
            <p:cNvPr id="24" name="Picture 23" descr="empty-red-rectangle">
              <a:extLst>
                <a:ext uri="{FF2B5EF4-FFF2-40B4-BE49-F238E27FC236}">
                  <a16:creationId xmlns="" xmlns:a16="http://schemas.microsoft.com/office/drawing/2014/main" id="{4686520B-AB86-89AC-39A1-B01EDD2737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960" y="4635109"/>
              <a:ext cx="5734255" cy="91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 xmlns:a16="http://schemas.microsoft.com/office/drawing/2014/main" id="{F0D86182-1A6F-4364-0013-78A2DDFEF7E9}"/>
                    </a:ext>
                  </a:extLst>
                </p:cNvPr>
                <p:cNvSpPr txBox="1"/>
                <p:nvPr/>
              </p:nvSpPr>
              <p:spPr>
                <a:xfrm>
                  <a:off x="6368269" y="4756060"/>
                  <a:ext cx="5029946" cy="625556"/>
                </a:xfrm>
                <a:prstGeom prst="rect">
                  <a:avLst/>
                </a:prstGeom>
                <a:noFill/>
              </p:spPr>
              <p:txBody>
                <a:bodyPr wrap="square" lIns="0" tIns="0" rIns="0" bIns="0" rtlCol="0">
                  <a:spAutoFit/>
                </a:bodyPr>
                <a:lstStyle/>
                <a:p>
                  <a14:m>
                    <m:oMath xmlns:m="http://schemas.openxmlformats.org/officeDocument/2006/math">
                      <m:r>
                        <m:rPr>
                          <m:nor/>
                        </m:rPr>
                        <a:rPr lang="en-US" sz="250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m:t> = </m:t>
                      </m:r>
                      <m:f>
                        <m:fPr>
                          <m:ctrlPr>
                            <a:rPr lang="en-US" sz="2500" i="1">
                              <a:solidFill>
                                <a:srgbClr val="000000"/>
                              </a:solidFill>
                              <a:latin typeface="Cambria Math"/>
                              <a:cs typeface="Times New Roman" panose="02020603050405020304" pitchFamily="18" charset="0"/>
                            </a:rPr>
                          </m:ctrlPr>
                        </m:fPr>
                        <m:num>
                          <m:r>
                            <m:rPr>
                              <m:nor/>
                            </m:rP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m:t>F</m:t>
                          </m:r>
                          <m:r>
                            <m:rPr>
                              <m:nor/>
                            </m:rPr>
                            <a:rPr lang="en-US" sz="25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m:t>ms</m:t>
                          </m:r>
                        </m:num>
                        <m:den>
                          <m:r>
                            <a:rPr lang="en-US" sz="2500" i="1">
                              <a:solidFill>
                                <a:srgbClr val="000000"/>
                              </a:solidFill>
                              <a:latin typeface="Cambria Math" panose="02040503050406030204" pitchFamily="18" charset="0"/>
                              <a:cs typeface="Times New Roman" panose="02020603050405020304" pitchFamily="18" charset="0"/>
                            </a:rPr>
                            <m:t>𝑁</m:t>
                          </m:r>
                        </m:den>
                      </m:f>
                    </m:oMath>
                  </a14:m>
                  <a:r>
                    <a:rPr lang="en-US" sz="2500" b="1"/>
                    <a:t> =</a:t>
                  </a:r>
                  <a:r>
                    <a:rPr lang="en-US" sz="2500">
                      <a:solidFill>
                        <a:srgbClr val="000000"/>
                      </a:solidFill>
                      <a:cs typeface="Times New Roman" panose="02020603050405020304" pitchFamily="18" charset="0"/>
                    </a:rPr>
                    <a:t> </a:t>
                  </a:r>
                  <a14:m>
                    <m:oMath xmlns:m="http://schemas.openxmlformats.org/officeDocument/2006/math">
                      <m:f>
                        <m:fPr>
                          <m:ctrlPr>
                            <a:rPr lang="en-US" sz="2500" i="1">
                              <a:solidFill>
                                <a:srgbClr val="000000"/>
                              </a:solidFill>
                              <a:latin typeface="Cambria Math"/>
                              <a:cs typeface="Times New Roman" panose="02020603050405020304" pitchFamily="18" charset="0"/>
                            </a:rPr>
                          </m:ctrlPr>
                        </m:fPr>
                        <m:num>
                          <m:r>
                            <a:rPr lang="en-US" sz="2500" b="0" i="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344</m:t>
                          </m:r>
                        </m:num>
                        <m:den>
                          <m:r>
                            <a:rPr lang="en-US" sz="2500" b="0" i="1" smtClean="0">
                              <a:solidFill>
                                <a:srgbClr val="000000"/>
                              </a:solidFill>
                              <a:latin typeface="Cambria Math" panose="02040503050406030204" pitchFamily="18" charset="0"/>
                              <a:cs typeface="Times New Roman" panose="02020603050405020304" pitchFamily="18" charset="0"/>
                            </a:rPr>
                            <m:t>86.10</m:t>
                          </m:r>
                        </m:den>
                      </m:f>
                      <m:r>
                        <a:rPr lang="en-US" sz="2500" b="0" i="1" smtClean="0">
                          <a:solidFill>
                            <a:srgbClr val="000000"/>
                          </a:solidFill>
                          <a:latin typeface="Cambria Math" panose="02040503050406030204" pitchFamily="18" charset="0"/>
                          <a:cs typeface="Times New Roman" panose="02020603050405020304" pitchFamily="18" charset="0"/>
                        </a:rPr>
                        <m:t>=0,4</m:t>
                      </m:r>
                    </m:oMath>
                  </a14:m>
                  <a:r>
                    <a:rPr lang="en-US" sz="2500" b="1"/>
                    <a:t> </a:t>
                  </a:r>
                </a:p>
              </p:txBody>
            </p:sp>
          </mc:Choice>
          <mc:Fallback xmlns="">
            <p:sp>
              <p:nvSpPr>
                <p:cNvPr id="26" name="TextBox 25">
                  <a:extLst>
                    <a:ext uri="{FF2B5EF4-FFF2-40B4-BE49-F238E27FC236}">
                      <a16:creationId xmlns:a16="http://schemas.microsoft.com/office/drawing/2014/main" id="{F0D86182-1A6F-4364-0013-78A2DDFEF7E9}"/>
                    </a:ext>
                  </a:extLst>
                </p:cNvPr>
                <p:cNvSpPr txBox="1">
                  <a:spLocks noRot="1" noChangeAspect="1" noMove="1" noResize="1" noEditPoints="1" noAdjustHandles="1" noChangeArrowheads="1" noChangeShapeType="1" noTextEdit="1"/>
                </p:cNvSpPr>
                <p:nvPr/>
              </p:nvSpPr>
              <p:spPr>
                <a:xfrm>
                  <a:off x="6368269" y="4756060"/>
                  <a:ext cx="5029946" cy="625556"/>
                </a:xfrm>
                <a:prstGeom prst="rect">
                  <a:avLst/>
                </a:prstGeom>
                <a:blipFill>
                  <a:blip r:embed="rId7"/>
                  <a:stretch>
                    <a:fillRect b="-17647"/>
                  </a:stretch>
                </a:blipFill>
              </p:spPr>
              <p:txBody>
                <a:bodyPr/>
                <a:lstStyle/>
                <a:p>
                  <a:r>
                    <a:rPr lang="en-US">
                      <a:noFill/>
                    </a:rPr>
                    <a:t> </a:t>
                  </a:r>
                </a:p>
              </p:txBody>
            </p:sp>
          </mc:Fallback>
        </mc:AlternateContent>
      </p:grpSp>
      <p:sp>
        <p:nvSpPr>
          <p:cNvPr id="19" name="TextBox 18">
            <a:extLst>
              <a:ext uri="{FF2B5EF4-FFF2-40B4-BE49-F238E27FC236}">
                <a16:creationId xmlns="" xmlns:a16="http://schemas.microsoft.com/office/drawing/2014/main" id="{516B4942-D008-906E-171F-397CF3C28C85}"/>
              </a:ext>
            </a:extLst>
          </p:cNvPr>
          <p:cNvSpPr txBox="1"/>
          <p:nvPr/>
        </p:nvSpPr>
        <p:spPr>
          <a:xfrm>
            <a:off x="913647" y="5021023"/>
            <a:ext cx="9601954"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 ô tô chuyển động trên đường nằm ngang nên N = P = m.g.</a:t>
            </a:r>
            <a:endParaRPr lang="en-US" sz="2500"/>
          </a:p>
        </p:txBody>
      </p:sp>
    </p:spTree>
    <p:extLst>
      <p:ext uri="{BB962C8B-B14F-4D97-AF65-F5344CB8AC3E}">
        <p14:creationId xmlns:p14="http://schemas.microsoft.com/office/powerpoint/2010/main" val="19072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591800" cy="133457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331379" y="747290"/>
            <a:ext cx="9986441" cy="130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Các lực tác dụng lên xe chở hàng được vẽ tại trọng tâm của xe</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Các lực này có tên gọi là gì?</a:t>
            </a:r>
            <a:endParaRPr lang="en-US" sz="2500">
              <a:effectLst/>
              <a:latin typeface="Arial" panose="020B0604020202020204" pitchFamily="34" charset="0"/>
              <a:ea typeface="游明朝" panose="02020400000000000000" pitchFamily="18" charset="-128"/>
              <a:cs typeface="Arial" panose="020B0604020202020204" pitchFamily="34" charset="0"/>
            </a:endParaRPr>
          </a:p>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Hãy chỉ ra các cặp lực cân bằng nhau.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11" name="Rectangle 10">
            <a:extLst>
              <a:ext uri="{FF2B5EF4-FFF2-40B4-BE49-F238E27FC236}">
                <a16:creationId xmlns="" xmlns:a16="http://schemas.microsoft.com/office/drawing/2014/main" id="{6B4AEC50-AE68-8DBC-6A76-97BCFD22808D}"/>
              </a:ext>
            </a:extLst>
          </p:cNvPr>
          <p:cNvSpPr/>
          <p:nvPr/>
        </p:nvSpPr>
        <p:spPr bwMode="auto">
          <a:xfrm>
            <a:off x="3009900" y="5334000"/>
            <a:ext cx="6858000" cy="531691"/>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 name="Rectangle 1">
            <a:extLst>
              <a:ext uri="{FF2B5EF4-FFF2-40B4-BE49-F238E27FC236}">
                <a16:creationId xmlns="" xmlns:a16="http://schemas.microsoft.com/office/drawing/2014/main" id="{0008B481-4AF7-F9E2-C3E2-7A2809EF1367}"/>
              </a:ext>
            </a:extLst>
          </p:cNvPr>
          <p:cNvSpPr/>
          <p:nvPr/>
        </p:nvSpPr>
        <p:spPr>
          <a:xfrm>
            <a:off x="4873256" y="3665206"/>
            <a:ext cx="2590800" cy="1334575"/>
          </a:xfrm>
          <a:prstGeom prst="rect">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ransport, outdoor, wheel&#10;&#10;Description automatically generated">
            <a:extLst>
              <a:ext uri="{FF2B5EF4-FFF2-40B4-BE49-F238E27FC236}">
                <a16:creationId xmlns="" xmlns:a16="http://schemas.microsoft.com/office/drawing/2014/main" id="{D6A17627-9950-4A10-4796-AA5DE51310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4719785"/>
            <a:ext cx="636645" cy="636645"/>
          </a:xfrm>
          <a:prstGeom prst="rect">
            <a:avLst/>
          </a:prstGeom>
        </p:spPr>
      </p:pic>
      <p:pic>
        <p:nvPicPr>
          <p:cNvPr id="15" name="Picture 14" descr="A picture containing transport, outdoor, wheel&#10;&#10;Description automatically generated">
            <a:extLst>
              <a:ext uri="{FF2B5EF4-FFF2-40B4-BE49-F238E27FC236}">
                <a16:creationId xmlns="" xmlns:a16="http://schemas.microsoft.com/office/drawing/2014/main" id="{05AC7B2C-99E8-2409-F1D1-CCC4E3A74E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7000" y="4730386"/>
            <a:ext cx="636645" cy="636645"/>
          </a:xfrm>
          <a:prstGeom prst="rect">
            <a:avLst/>
          </a:prstGeom>
        </p:spPr>
      </p:pic>
      <p:cxnSp>
        <p:nvCxnSpPr>
          <p:cNvPr id="16" name="Straight Arrow Connector 15">
            <a:extLst>
              <a:ext uri="{FF2B5EF4-FFF2-40B4-BE49-F238E27FC236}">
                <a16:creationId xmlns="" xmlns:a16="http://schemas.microsoft.com/office/drawing/2014/main" id="{A916C6DF-F8E2-5A14-98F2-56CCD9E773EF}"/>
              </a:ext>
            </a:extLst>
          </p:cNvPr>
          <p:cNvCxnSpPr>
            <a:cxnSpLocks/>
          </p:cNvCxnSpPr>
          <p:nvPr/>
        </p:nvCxnSpPr>
        <p:spPr>
          <a:xfrm flipV="1">
            <a:off x="6096000" y="2895600"/>
            <a:ext cx="0" cy="137459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 xmlns:a16="http://schemas.microsoft.com/office/drawing/2014/main" id="{AEB73B6A-9A39-09E2-DFC8-1DBBBB9D4BF2}"/>
                  </a:ext>
                </a:extLst>
              </p:cNvPr>
              <p:cNvSpPr txBox="1"/>
              <p:nvPr/>
            </p:nvSpPr>
            <p:spPr>
              <a:xfrm>
                <a:off x="6150622" y="2497816"/>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50"/>
                              </a:solidFill>
                              <a:latin typeface="Cambria Math"/>
                            </a:rPr>
                          </m:ctrlPr>
                        </m:accPr>
                        <m:e>
                          <m:r>
                            <a:rPr lang="en-US" sz="4000" b="0" i="1" smtClean="0">
                              <a:solidFill>
                                <a:srgbClr val="00B050"/>
                              </a:solidFill>
                              <a:latin typeface="Cambria Math" panose="02040503050406030204" pitchFamily="18" charset="0"/>
                            </a:rPr>
                            <m:t>𝐹</m:t>
                          </m:r>
                          <m:r>
                            <a:rPr lang="en-US" sz="4000" b="0" i="1" baseline="-25000" smtClean="0">
                              <a:solidFill>
                                <a:srgbClr val="00B050"/>
                              </a:solidFill>
                              <a:latin typeface="Cambria Math" panose="02040503050406030204" pitchFamily="18" charset="0"/>
                            </a:rPr>
                            <m:t>𝐷</m:t>
                          </m:r>
                        </m:e>
                      </m:acc>
                    </m:oMath>
                  </m:oMathPara>
                </a14:m>
                <a:endParaRPr lang="en-US" sz="4000">
                  <a:solidFill>
                    <a:srgbClr val="00B050"/>
                  </a:solidFill>
                </a:endParaRPr>
              </a:p>
            </p:txBody>
          </p:sp>
        </mc:Choice>
        <mc:Fallback xmlns="">
          <p:sp>
            <p:nvSpPr>
              <p:cNvPr id="17" name="TextBox 16">
                <a:extLst>
                  <a:ext uri="{FF2B5EF4-FFF2-40B4-BE49-F238E27FC236}">
                    <a16:creationId xmlns:a16="http://schemas.microsoft.com/office/drawing/2014/main" id="{AEB73B6A-9A39-09E2-DFC8-1DBBBB9D4BF2}"/>
                  </a:ext>
                </a:extLst>
              </p:cNvPr>
              <p:cNvSpPr txBox="1">
                <a:spLocks noRot="1" noChangeAspect="1" noMove="1" noResize="1" noEditPoints="1" noAdjustHandles="1" noChangeArrowheads="1" noChangeShapeType="1" noTextEdit="1"/>
              </p:cNvSpPr>
              <p:nvPr/>
            </p:nvSpPr>
            <p:spPr>
              <a:xfrm>
                <a:off x="6150622" y="2497816"/>
                <a:ext cx="762000" cy="782587"/>
              </a:xfrm>
              <a:prstGeom prst="rect">
                <a:avLst/>
              </a:prstGeom>
              <a:blipFill>
                <a:blip r:embed="rId6"/>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 xmlns:a16="http://schemas.microsoft.com/office/drawing/2014/main" id="{B4BB731C-2DF5-096D-3882-A22378BF29C4}"/>
              </a:ext>
            </a:extLst>
          </p:cNvPr>
          <p:cNvCxnSpPr>
            <a:cxnSpLocks/>
          </p:cNvCxnSpPr>
          <p:nvPr/>
        </p:nvCxnSpPr>
        <p:spPr>
          <a:xfrm>
            <a:off x="6096000" y="4270199"/>
            <a:ext cx="0" cy="137459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4FD8D08C-E227-3C2E-17D3-79FFCC54C563}"/>
              </a:ext>
            </a:extLst>
          </p:cNvPr>
          <p:cNvCxnSpPr>
            <a:cxnSpLocks/>
          </p:cNvCxnSpPr>
          <p:nvPr/>
        </p:nvCxnSpPr>
        <p:spPr>
          <a:xfrm>
            <a:off x="6120775" y="4239930"/>
            <a:ext cx="1727825"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135AF1E6-FD32-6580-6B06-185F86CB3EA6}"/>
              </a:ext>
            </a:extLst>
          </p:cNvPr>
          <p:cNvCxnSpPr>
            <a:cxnSpLocks/>
          </p:cNvCxnSpPr>
          <p:nvPr/>
        </p:nvCxnSpPr>
        <p:spPr>
          <a:xfrm flipH="1">
            <a:off x="4392115" y="4239929"/>
            <a:ext cx="1703885"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 xmlns:a16="http://schemas.microsoft.com/office/drawing/2014/main" id="{CF01E4AC-EE8D-0743-0ACF-3AF444FBACEB}"/>
                  </a:ext>
                </a:extLst>
              </p:cNvPr>
              <p:cNvSpPr txBox="1"/>
              <p:nvPr/>
            </p:nvSpPr>
            <p:spPr>
              <a:xfrm>
                <a:off x="8019312" y="3848636"/>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7030A0"/>
                              </a:solidFill>
                              <a:latin typeface="Cambria Math"/>
                            </a:rPr>
                          </m:ctrlPr>
                        </m:accPr>
                        <m:e>
                          <m:r>
                            <a:rPr lang="en-US" sz="4000" b="0" i="1" smtClean="0">
                              <a:solidFill>
                                <a:srgbClr val="7030A0"/>
                              </a:solidFill>
                              <a:latin typeface="Cambria Math" panose="02040503050406030204" pitchFamily="18" charset="0"/>
                            </a:rPr>
                            <m:t>𝐹</m:t>
                          </m:r>
                          <m:r>
                            <a:rPr lang="en-US" sz="4000" b="0" i="1" baseline="-25000" smtClean="0">
                              <a:solidFill>
                                <a:srgbClr val="7030A0"/>
                              </a:solidFill>
                              <a:latin typeface="Cambria Math" panose="02040503050406030204" pitchFamily="18" charset="0"/>
                            </a:rPr>
                            <m:t>𝐴</m:t>
                          </m:r>
                        </m:e>
                      </m:acc>
                    </m:oMath>
                  </m:oMathPara>
                </a14:m>
                <a:endParaRPr lang="en-US" sz="4000">
                  <a:solidFill>
                    <a:srgbClr val="7030A0"/>
                  </a:solidFill>
                </a:endParaRPr>
              </a:p>
            </p:txBody>
          </p:sp>
        </mc:Choice>
        <mc:Fallback xmlns="">
          <p:sp>
            <p:nvSpPr>
              <p:cNvPr id="31" name="TextBox 30">
                <a:extLst>
                  <a:ext uri="{FF2B5EF4-FFF2-40B4-BE49-F238E27FC236}">
                    <a16:creationId xmlns:a16="http://schemas.microsoft.com/office/drawing/2014/main" id="{CF01E4AC-EE8D-0743-0ACF-3AF444FBACEB}"/>
                  </a:ext>
                </a:extLst>
              </p:cNvPr>
              <p:cNvSpPr txBox="1">
                <a:spLocks noRot="1" noChangeAspect="1" noMove="1" noResize="1" noEditPoints="1" noAdjustHandles="1" noChangeArrowheads="1" noChangeShapeType="1" noTextEdit="1"/>
              </p:cNvSpPr>
              <p:nvPr/>
            </p:nvSpPr>
            <p:spPr>
              <a:xfrm>
                <a:off x="8019312" y="3848636"/>
                <a:ext cx="762000" cy="7825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 xmlns:a16="http://schemas.microsoft.com/office/drawing/2014/main" id="{E25490D3-5696-8CBF-760A-79826873DD3C}"/>
                  </a:ext>
                </a:extLst>
              </p:cNvPr>
              <p:cNvSpPr txBox="1"/>
              <p:nvPr/>
            </p:nvSpPr>
            <p:spPr>
              <a:xfrm>
                <a:off x="3726712" y="3556480"/>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70C0"/>
                              </a:solidFill>
                              <a:latin typeface="Cambria Math"/>
                            </a:rPr>
                          </m:ctrlPr>
                        </m:accPr>
                        <m:e>
                          <m:r>
                            <a:rPr lang="en-US" sz="4000" b="0" i="1" smtClean="0">
                              <a:solidFill>
                                <a:srgbClr val="0070C0"/>
                              </a:solidFill>
                              <a:latin typeface="Cambria Math" panose="02040503050406030204" pitchFamily="18" charset="0"/>
                            </a:rPr>
                            <m:t>𝐹</m:t>
                          </m:r>
                          <m:r>
                            <a:rPr lang="en-US" sz="4000" b="0" i="1" baseline="-25000" smtClean="0">
                              <a:solidFill>
                                <a:srgbClr val="0070C0"/>
                              </a:solidFill>
                              <a:latin typeface="Cambria Math" panose="02040503050406030204" pitchFamily="18" charset="0"/>
                            </a:rPr>
                            <m:t>𝐶</m:t>
                          </m:r>
                        </m:e>
                      </m:acc>
                    </m:oMath>
                  </m:oMathPara>
                </a14:m>
                <a:endParaRPr lang="en-US" sz="4000">
                  <a:solidFill>
                    <a:srgbClr val="0070C0"/>
                  </a:solidFill>
                </a:endParaRPr>
              </a:p>
            </p:txBody>
          </p:sp>
        </mc:Choice>
        <mc:Fallback xmlns="">
          <p:sp>
            <p:nvSpPr>
              <p:cNvPr id="35" name="TextBox 34">
                <a:extLst>
                  <a:ext uri="{FF2B5EF4-FFF2-40B4-BE49-F238E27FC236}">
                    <a16:creationId xmlns:a16="http://schemas.microsoft.com/office/drawing/2014/main" id="{E25490D3-5696-8CBF-760A-79826873DD3C}"/>
                  </a:ext>
                </a:extLst>
              </p:cNvPr>
              <p:cNvSpPr txBox="1">
                <a:spLocks noRot="1" noChangeAspect="1" noMove="1" noResize="1" noEditPoints="1" noAdjustHandles="1" noChangeArrowheads="1" noChangeShapeType="1" noTextEdit="1"/>
              </p:cNvSpPr>
              <p:nvPr/>
            </p:nvSpPr>
            <p:spPr>
              <a:xfrm>
                <a:off x="3726712" y="3556480"/>
                <a:ext cx="762000" cy="7825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 xmlns:a16="http://schemas.microsoft.com/office/drawing/2014/main" id="{5B3359D4-0237-C179-5E71-37E359D5EC5B}"/>
                  </a:ext>
                </a:extLst>
              </p:cNvPr>
              <p:cNvSpPr txBox="1"/>
              <p:nvPr/>
            </p:nvSpPr>
            <p:spPr>
              <a:xfrm>
                <a:off x="6072650" y="5503149"/>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50"/>
                              </a:solidFill>
                              <a:latin typeface="Cambria Math"/>
                            </a:rPr>
                          </m:ctrlPr>
                        </m:accPr>
                        <m:e>
                          <m:r>
                            <a:rPr lang="en-US" sz="4000" b="0" i="1" smtClean="0">
                              <a:solidFill>
                                <a:srgbClr val="00B050"/>
                              </a:solidFill>
                              <a:latin typeface="Cambria Math" panose="02040503050406030204" pitchFamily="18" charset="0"/>
                            </a:rPr>
                            <m:t>𝐹</m:t>
                          </m:r>
                          <m:r>
                            <a:rPr lang="en-US" sz="4000" b="0" i="1" baseline="-25000" smtClean="0">
                              <a:solidFill>
                                <a:srgbClr val="00B050"/>
                              </a:solidFill>
                              <a:latin typeface="Cambria Math" panose="02040503050406030204" pitchFamily="18" charset="0"/>
                            </a:rPr>
                            <m:t>𝐵</m:t>
                          </m:r>
                        </m:e>
                      </m:acc>
                    </m:oMath>
                  </m:oMathPara>
                </a14:m>
                <a:endParaRPr lang="en-US" sz="4000">
                  <a:solidFill>
                    <a:srgbClr val="00B050"/>
                  </a:solidFill>
                </a:endParaRPr>
              </a:p>
            </p:txBody>
          </p:sp>
        </mc:Choice>
        <mc:Fallback xmlns="">
          <p:sp>
            <p:nvSpPr>
              <p:cNvPr id="36" name="TextBox 35">
                <a:extLst>
                  <a:ext uri="{FF2B5EF4-FFF2-40B4-BE49-F238E27FC236}">
                    <a16:creationId xmlns:a16="http://schemas.microsoft.com/office/drawing/2014/main" id="{5B3359D4-0237-C179-5E71-37E359D5EC5B}"/>
                  </a:ext>
                </a:extLst>
              </p:cNvPr>
              <p:cNvSpPr txBox="1">
                <a:spLocks noRot="1" noChangeAspect="1" noMove="1" noResize="1" noEditPoints="1" noAdjustHandles="1" noChangeArrowheads="1" noChangeShapeType="1" noTextEdit="1"/>
              </p:cNvSpPr>
              <p:nvPr/>
            </p:nvSpPr>
            <p:spPr>
              <a:xfrm>
                <a:off x="6072650" y="5503149"/>
                <a:ext cx="762000" cy="78258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8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591800" cy="178278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331379" y="747290"/>
            <a:ext cx="9986441" cy="170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Để đẩy chiếc tủ, cần tác dụng một lực theo phương nằm ngang</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 giá trị tối thiểu 300 N để thắng lực ma sát nghỉ. Nếu người kéo tủ với lực 35 N và người kia đẩy tủ với lực 260 N, có thể làm dịch chuyển tủ được không? Biểu diễn các lực tác dụng lên tủ.</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16" name="Rectangle 15">
            <a:extLst>
              <a:ext uri="{FF2B5EF4-FFF2-40B4-BE49-F238E27FC236}">
                <a16:creationId xmlns="" xmlns:a16="http://schemas.microsoft.com/office/drawing/2014/main" id="{B0617F6F-3292-1F97-DF1A-2696B4B490D0}"/>
              </a:ext>
            </a:extLst>
          </p:cNvPr>
          <p:cNvSpPr/>
          <p:nvPr/>
        </p:nvSpPr>
        <p:spPr bwMode="auto">
          <a:xfrm>
            <a:off x="1176862" y="6494631"/>
            <a:ext cx="4755936" cy="25097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17" name="Picture 16" descr="A person with his arms out&#10;&#10;Description automatically generated with low confidence">
            <a:extLst>
              <a:ext uri="{FF2B5EF4-FFF2-40B4-BE49-F238E27FC236}">
                <a16:creationId xmlns="" xmlns:a16="http://schemas.microsoft.com/office/drawing/2014/main" id="{28027DCB-553A-8918-0188-9B2604CEC85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val="0"/>
              </a:ext>
            </a:extLst>
          </a:blip>
          <a:stretch>
            <a:fillRect/>
          </a:stretch>
        </p:blipFill>
        <p:spPr>
          <a:xfrm>
            <a:off x="1021569" y="3426637"/>
            <a:ext cx="2212646" cy="3318968"/>
          </a:xfrm>
          <a:prstGeom prst="rect">
            <a:avLst/>
          </a:prstGeom>
        </p:spPr>
      </p:pic>
      <p:grpSp>
        <p:nvGrpSpPr>
          <p:cNvPr id="45" name="Group 44">
            <a:extLst>
              <a:ext uri="{FF2B5EF4-FFF2-40B4-BE49-F238E27FC236}">
                <a16:creationId xmlns="" xmlns:a16="http://schemas.microsoft.com/office/drawing/2014/main" id="{CFA5F2DC-34E1-4E59-3374-4C3A4E3FF10F}"/>
              </a:ext>
            </a:extLst>
          </p:cNvPr>
          <p:cNvGrpSpPr/>
          <p:nvPr/>
        </p:nvGrpSpPr>
        <p:grpSpPr>
          <a:xfrm>
            <a:off x="1981200" y="2607267"/>
            <a:ext cx="4584011" cy="4657598"/>
            <a:chOff x="1981200" y="2607267"/>
            <a:chExt cx="4584011" cy="4657598"/>
          </a:xfrm>
        </p:grpSpPr>
        <p:pic>
          <p:nvPicPr>
            <p:cNvPr id="18" name="Picture 17">
              <a:extLst>
                <a:ext uri="{FF2B5EF4-FFF2-40B4-BE49-F238E27FC236}">
                  <a16:creationId xmlns="" xmlns:a16="http://schemas.microsoft.com/office/drawing/2014/main" id="{FD54B1A9-005C-6F8B-5867-4F2B4898ECB4}"/>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650024" y="2607267"/>
              <a:ext cx="2915187" cy="4657598"/>
            </a:xfrm>
            <a:prstGeom prst="rect">
              <a:avLst/>
            </a:prstGeom>
          </p:spPr>
        </p:pic>
        <p:pic>
          <p:nvPicPr>
            <p:cNvPr id="19" name="Content Placeholder 5" descr="A picture containing furniture, wardrobe, door, white&#10;&#10;Description automatically generated">
              <a:extLst>
                <a:ext uri="{FF2B5EF4-FFF2-40B4-BE49-F238E27FC236}">
                  <a16:creationId xmlns="" xmlns:a16="http://schemas.microsoft.com/office/drawing/2014/main" id="{C6ACB3D5-F8B1-111E-6A73-E46C7FBBC36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842" b="94878" l="10000" r="90000">
                          <a14:foregroundMark x1="46905" y1="6170" x2="46905" y2="6170"/>
                          <a14:foregroundMark x1="46310" y1="86147" x2="46310" y2="86147"/>
                          <a14:foregroundMark x1="50119" y1="85797" x2="50119" y2="85797"/>
                          <a14:foregroundMark x1="28095" y1="7916" x2="28095" y2="7916"/>
                          <a14:foregroundMark x1="26905" y1="18976" x2="26905" y2="18976"/>
                          <a14:foregroundMark x1="27143" y1="46682" x2="27143" y2="46682"/>
                          <a14:foregroundMark x1="28333" y1="26892" x2="28333" y2="26892"/>
                          <a14:foregroundMark x1="27500" y1="36205" x2="27500" y2="36205"/>
                          <a14:foregroundMark x1="25714" y1="45285" x2="25714" y2="45285"/>
                          <a14:foregroundMark x1="28095" y1="56927" x2="28095" y2="56927"/>
                          <a14:foregroundMark x1="25952" y1="66822" x2="25952" y2="66822"/>
                          <a14:foregroundMark x1="29524" y1="75553" x2="29524" y2="77299"/>
                          <a14:foregroundMark x1="51667" y1="92782" x2="51667" y2="92782"/>
                          <a14:foregroundMark x1="68095" y1="3842" x2="68095" y2="3842"/>
                          <a14:foregroundMark x1="50119" y1="94878" x2="50119" y2="94878"/>
                        </a14:backgroundRemoval>
                      </a14:imgEffect>
                    </a14:imgLayer>
                  </a14:imgProps>
                </a:ext>
                <a:ext uri="{28A0092B-C50C-407E-A947-70E740481C1C}">
                  <a14:useLocalDpi xmlns:a14="http://schemas.microsoft.com/office/drawing/2010/main" val="0"/>
                </a:ext>
              </a:extLst>
            </a:blip>
            <a:srcRect r="2146" b="3642"/>
            <a:stretch/>
          </p:blipFill>
          <p:spPr>
            <a:xfrm>
              <a:off x="1981200" y="2607267"/>
              <a:ext cx="3923523" cy="3950935"/>
            </a:xfrm>
            <a:prstGeom prst="rect">
              <a:avLst/>
            </a:prstGeom>
          </p:spPr>
        </p:pic>
        <p:cxnSp>
          <p:nvCxnSpPr>
            <p:cNvPr id="4" name="Straight Arrow Connector 3">
              <a:extLst>
                <a:ext uri="{FF2B5EF4-FFF2-40B4-BE49-F238E27FC236}">
                  <a16:creationId xmlns="" xmlns:a16="http://schemas.microsoft.com/office/drawing/2014/main" id="{D410D9E0-79BE-021A-FF49-410788BCA6B1}"/>
                </a:ext>
              </a:extLst>
            </p:cNvPr>
            <p:cNvCxnSpPr/>
            <p:nvPr/>
          </p:nvCxnSpPr>
          <p:spPr>
            <a:xfrm>
              <a:off x="3053660" y="4282438"/>
              <a:ext cx="13264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45DF0FBE-9C72-0316-413F-6650A3B2B7B6}"/>
                </a:ext>
              </a:extLst>
            </p:cNvPr>
            <p:cNvCxnSpPr>
              <a:cxnSpLocks/>
            </p:cNvCxnSpPr>
            <p:nvPr/>
          </p:nvCxnSpPr>
          <p:spPr>
            <a:xfrm flipH="1">
              <a:off x="2221437" y="6593649"/>
              <a:ext cx="1775161" cy="11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A8C7A18A-D0F5-153C-C1A9-E7B238C52056}"/>
                </a:ext>
              </a:extLst>
            </p:cNvPr>
            <p:cNvCxnSpPr>
              <a:cxnSpLocks/>
            </p:cNvCxnSpPr>
            <p:nvPr/>
          </p:nvCxnSpPr>
          <p:spPr>
            <a:xfrm>
              <a:off x="4890297" y="4445578"/>
              <a:ext cx="43463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84C2FB08-1D8C-29D4-4EE8-1CDCE7C03776}"/>
                </a:ext>
              </a:extLst>
            </p:cNvPr>
            <p:cNvSpPr txBox="1"/>
            <p:nvPr/>
          </p:nvSpPr>
          <p:spPr>
            <a:xfrm>
              <a:off x="4336632" y="4505278"/>
              <a:ext cx="1592801" cy="430887"/>
            </a:xfrm>
            <a:prstGeom prst="rect">
              <a:avLst/>
            </a:prstGeom>
            <a:noFill/>
          </p:spPr>
          <p:txBody>
            <a:bodyPr wrap="square">
              <a:spAutoFit/>
            </a:bodyPr>
            <a:lstStyle/>
            <a:p>
              <a:r>
                <a:rPr lang="en-US" sz="2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r>
                <a:rPr lang="en-US" sz="2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 = 35 N</a:t>
              </a:r>
              <a:endParaRPr lang="en-US" sz="2200">
                <a:solidFill>
                  <a:srgbClr val="FF0000"/>
                </a:solidFill>
              </a:endParaRPr>
            </a:p>
          </p:txBody>
        </p:sp>
        <p:sp>
          <p:nvSpPr>
            <p:cNvPr id="35" name="TextBox 34">
              <a:extLst>
                <a:ext uri="{FF2B5EF4-FFF2-40B4-BE49-F238E27FC236}">
                  <a16:creationId xmlns="" xmlns:a16="http://schemas.microsoft.com/office/drawing/2014/main" id="{046FABB2-1978-8594-D3D9-776F40DD2620}"/>
                </a:ext>
              </a:extLst>
            </p:cNvPr>
            <p:cNvSpPr txBox="1"/>
            <p:nvPr/>
          </p:nvSpPr>
          <p:spPr>
            <a:xfrm>
              <a:off x="3347816" y="3725703"/>
              <a:ext cx="1592801" cy="430887"/>
            </a:xfrm>
            <a:prstGeom prst="rect">
              <a:avLst/>
            </a:prstGeom>
            <a:noFill/>
          </p:spPr>
          <p:txBody>
            <a:bodyPr wrap="square">
              <a:spAutoFit/>
            </a:bodyPr>
            <a:lstStyle/>
            <a:p>
              <a:r>
                <a:rPr lang="en-US" sz="2200">
                  <a:solidFill>
                    <a:srgbClr val="0070C0"/>
                  </a:solidFill>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solidFill>
                    <a:srgbClr val="0070C0"/>
                  </a:solidFill>
                  <a:effectLst/>
                  <a:latin typeface="Arial" panose="020B0604020202020204" pitchFamily="34" charset="0"/>
                  <a:ea typeface="Times New Roman" panose="02020603050405020304" pitchFamily="18" charset="0"/>
                  <a:cs typeface="Arial" panose="020B0604020202020204" pitchFamily="34" charset="0"/>
                </a:rPr>
                <a:t>1</a:t>
              </a:r>
              <a:r>
                <a:rPr lang="en-US" sz="2200">
                  <a:solidFill>
                    <a:srgbClr val="0070C0"/>
                  </a:solidFill>
                  <a:effectLst/>
                  <a:latin typeface="Arial" panose="020B0604020202020204" pitchFamily="34" charset="0"/>
                  <a:ea typeface="Times New Roman" panose="02020603050405020304" pitchFamily="18" charset="0"/>
                  <a:cs typeface="Arial" panose="020B0604020202020204" pitchFamily="34" charset="0"/>
                </a:rPr>
                <a:t> = 260 N</a:t>
              </a:r>
              <a:endParaRPr lang="en-US" sz="2200">
                <a:solidFill>
                  <a:srgbClr val="0070C0"/>
                </a:solidFill>
              </a:endParaRPr>
            </a:p>
          </p:txBody>
        </p:sp>
        <p:sp>
          <p:nvSpPr>
            <p:cNvPr id="36" name="TextBox 35">
              <a:extLst>
                <a:ext uri="{FF2B5EF4-FFF2-40B4-BE49-F238E27FC236}">
                  <a16:creationId xmlns="" xmlns:a16="http://schemas.microsoft.com/office/drawing/2014/main" id="{C115D75D-A9CE-8C04-9008-BF68F92D85D0}"/>
                </a:ext>
              </a:extLst>
            </p:cNvPr>
            <p:cNvSpPr txBox="1"/>
            <p:nvPr/>
          </p:nvSpPr>
          <p:spPr>
            <a:xfrm>
              <a:off x="2543743" y="6097906"/>
              <a:ext cx="1868664" cy="430887"/>
            </a:xfrm>
            <a:prstGeom prst="rect">
              <a:avLst/>
            </a:prstGeom>
            <a:noFill/>
          </p:spPr>
          <p:txBody>
            <a:bodyPr wrap="square">
              <a:spAutoFit/>
            </a:bodyPr>
            <a:lstStyle/>
            <a:p>
              <a:r>
                <a:rPr lang="en-US" sz="2200">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effectLst/>
                  <a:latin typeface="Arial" panose="020B0604020202020204" pitchFamily="34" charset="0"/>
                  <a:ea typeface="Times New Roman" panose="02020603050405020304" pitchFamily="18" charset="0"/>
                  <a:cs typeface="Arial" panose="020B0604020202020204" pitchFamily="34" charset="0"/>
                </a:rPr>
                <a:t>ms</a:t>
              </a:r>
              <a:r>
                <a:rPr lang="en-US" sz="2200">
                  <a:effectLst/>
                  <a:latin typeface="Arial" panose="020B0604020202020204" pitchFamily="34" charset="0"/>
                  <a:ea typeface="Times New Roman" panose="02020603050405020304" pitchFamily="18" charset="0"/>
                  <a:cs typeface="Arial" panose="020B0604020202020204" pitchFamily="34" charset="0"/>
                </a:rPr>
                <a:t> = 300 N</a:t>
              </a:r>
              <a:endParaRPr lang="en-US" sz="2200"/>
            </a:p>
          </p:txBody>
        </p:sp>
      </p:grpSp>
      <p:grpSp>
        <p:nvGrpSpPr>
          <p:cNvPr id="46" name="Group 45">
            <a:extLst>
              <a:ext uri="{FF2B5EF4-FFF2-40B4-BE49-F238E27FC236}">
                <a16:creationId xmlns="" xmlns:a16="http://schemas.microsoft.com/office/drawing/2014/main" id="{FB249F30-E0A4-4D7E-6FE3-C130D123E8A9}"/>
              </a:ext>
            </a:extLst>
          </p:cNvPr>
          <p:cNvGrpSpPr/>
          <p:nvPr/>
        </p:nvGrpSpPr>
        <p:grpSpPr>
          <a:xfrm>
            <a:off x="6995163" y="3918443"/>
            <a:ext cx="4755936" cy="2033758"/>
            <a:chOff x="6995163" y="3918443"/>
            <a:chExt cx="4755936" cy="2033758"/>
          </a:xfrm>
        </p:grpSpPr>
        <p:sp>
          <p:nvSpPr>
            <p:cNvPr id="37" name="Rectangle 36">
              <a:extLst>
                <a:ext uri="{FF2B5EF4-FFF2-40B4-BE49-F238E27FC236}">
                  <a16:creationId xmlns="" xmlns:a16="http://schemas.microsoft.com/office/drawing/2014/main" id="{2583ED72-249C-5849-A7A4-58462025548B}"/>
                </a:ext>
              </a:extLst>
            </p:cNvPr>
            <p:cNvSpPr/>
            <p:nvPr/>
          </p:nvSpPr>
          <p:spPr bwMode="auto">
            <a:xfrm>
              <a:off x="6995163" y="5701227"/>
              <a:ext cx="4755936" cy="25097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9" name="Rectangle 28">
              <a:extLst>
                <a:ext uri="{FF2B5EF4-FFF2-40B4-BE49-F238E27FC236}">
                  <a16:creationId xmlns="" xmlns:a16="http://schemas.microsoft.com/office/drawing/2014/main" id="{1C6E684A-ED28-F420-FB87-2D0D330AE814}"/>
                </a:ext>
              </a:extLst>
            </p:cNvPr>
            <p:cNvSpPr/>
            <p:nvPr/>
          </p:nvSpPr>
          <p:spPr>
            <a:xfrm>
              <a:off x="8610600" y="3918443"/>
              <a:ext cx="1295400" cy="1782783"/>
            </a:xfrm>
            <a:prstGeom prst="rect">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 xmlns:a16="http://schemas.microsoft.com/office/drawing/2014/main" id="{485AFDF9-2884-44AB-CA3D-430624E255E5}"/>
                </a:ext>
              </a:extLst>
            </p:cNvPr>
            <p:cNvCxnSpPr/>
            <p:nvPr/>
          </p:nvCxnSpPr>
          <p:spPr>
            <a:xfrm>
              <a:off x="9242762" y="4800600"/>
              <a:ext cx="13264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D8686343-2132-B917-8CE0-2D9F73EFA104}"/>
                </a:ext>
              </a:extLst>
            </p:cNvPr>
            <p:cNvCxnSpPr>
              <a:cxnSpLocks/>
            </p:cNvCxnSpPr>
            <p:nvPr/>
          </p:nvCxnSpPr>
          <p:spPr>
            <a:xfrm>
              <a:off x="9242762" y="4800600"/>
              <a:ext cx="43463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24D84532-A472-6A5F-A708-53CF937B4200}"/>
                </a:ext>
              </a:extLst>
            </p:cNvPr>
            <p:cNvCxnSpPr>
              <a:cxnSpLocks/>
            </p:cNvCxnSpPr>
            <p:nvPr/>
          </p:nvCxnSpPr>
          <p:spPr>
            <a:xfrm flipH="1">
              <a:off x="7490304" y="5689427"/>
              <a:ext cx="1775161" cy="11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BEAD3FBC-A95B-7A08-91FB-BCF9B6F8B130}"/>
                </a:ext>
              </a:extLst>
            </p:cNvPr>
            <p:cNvSpPr txBox="1"/>
            <p:nvPr/>
          </p:nvSpPr>
          <p:spPr>
            <a:xfrm>
              <a:off x="7002452" y="5141329"/>
              <a:ext cx="1918552" cy="430887"/>
            </a:xfrm>
            <a:prstGeom prst="rect">
              <a:avLst/>
            </a:prstGeom>
            <a:noFill/>
          </p:spPr>
          <p:txBody>
            <a:bodyPr wrap="square">
              <a:spAutoFit/>
            </a:bodyPr>
            <a:lstStyle/>
            <a:p>
              <a:r>
                <a:rPr lang="en-US" sz="2200">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effectLst/>
                  <a:latin typeface="Arial" panose="020B0604020202020204" pitchFamily="34" charset="0"/>
                  <a:ea typeface="Times New Roman" panose="02020603050405020304" pitchFamily="18" charset="0"/>
                  <a:cs typeface="Arial" panose="020B0604020202020204" pitchFamily="34" charset="0"/>
                </a:rPr>
                <a:t>ms</a:t>
              </a:r>
              <a:r>
                <a:rPr lang="en-US" sz="2200">
                  <a:effectLst/>
                  <a:latin typeface="Arial" panose="020B0604020202020204" pitchFamily="34" charset="0"/>
                  <a:ea typeface="Times New Roman" panose="02020603050405020304" pitchFamily="18" charset="0"/>
                  <a:cs typeface="Arial" panose="020B0604020202020204" pitchFamily="34" charset="0"/>
                </a:rPr>
                <a:t> = 300 N</a:t>
              </a:r>
              <a:endParaRPr lang="en-US" sz="2200"/>
            </a:p>
          </p:txBody>
        </p:sp>
        <p:sp>
          <p:nvSpPr>
            <p:cNvPr id="43" name="TextBox 42">
              <a:extLst>
                <a:ext uri="{FF2B5EF4-FFF2-40B4-BE49-F238E27FC236}">
                  <a16:creationId xmlns="" xmlns:a16="http://schemas.microsoft.com/office/drawing/2014/main" id="{34DFA3A2-6129-0D52-A72F-3C87CD90205C}"/>
                </a:ext>
              </a:extLst>
            </p:cNvPr>
            <p:cNvSpPr txBox="1"/>
            <p:nvPr/>
          </p:nvSpPr>
          <p:spPr>
            <a:xfrm>
              <a:off x="9947076" y="4260912"/>
              <a:ext cx="1635324" cy="430887"/>
            </a:xfrm>
            <a:prstGeom prst="rect">
              <a:avLst/>
            </a:prstGeom>
            <a:noFill/>
          </p:spPr>
          <p:txBody>
            <a:bodyPr wrap="square">
              <a:spAutoFit/>
            </a:bodyPr>
            <a:lstStyle/>
            <a:p>
              <a:r>
                <a:rPr lang="en-US" sz="2200">
                  <a:solidFill>
                    <a:srgbClr val="0070C0"/>
                  </a:solidFill>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solidFill>
                    <a:srgbClr val="0070C0"/>
                  </a:solidFill>
                  <a:latin typeface="Arial" panose="020B0604020202020204" pitchFamily="34" charset="0"/>
                  <a:ea typeface="Times New Roman" panose="02020603050405020304" pitchFamily="18" charset="0"/>
                  <a:cs typeface="Arial" panose="020B0604020202020204" pitchFamily="34" charset="0"/>
                </a:rPr>
                <a:t>1</a:t>
              </a:r>
              <a:r>
                <a:rPr lang="en-US" sz="2200">
                  <a:solidFill>
                    <a:srgbClr val="0070C0"/>
                  </a:solidFill>
                  <a:effectLst/>
                  <a:latin typeface="Arial" panose="020B0604020202020204" pitchFamily="34" charset="0"/>
                  <a:ea typeface="Times New Roman" panose="02020603050405020304" pitchFamily="18" charset="0"/>
                  <a:cs typeface="Arial" panose="020B0604020202020204" pitchFamily="34" charset="0"/>
                </a:rPr>
                <a:t> = 260 N</a:t>
              </a:r>
              <a:endParaRPr lang="en-US" sz="2200">
                <a:solidFill>
                  <a:srgbClr val="0070C0"/>
                </a:solidFill>
              </a:endParaRPr>
            </a:p>
          </p:txBody>
        </p:sp>
        <p:sp>
          <p:nvSpPr>
            <p:cNvPr id="44" name="TextBox 43">
              <a:extLst>
                <a:ext uri="{FF2B5EF4-FFF2-40B4-BE49-F238E27FC236}">
                  <a16:creationId xmlns="" xmlns:a16="http://schemas.microsoft.com/office/drawing/2014/main" id="{CE15E4D3-2C1A-18CA-494B-9AFA239AC96F}"/>
                </a:ext>
              </a:extLst>
            </p:cNvPr>
            <p:cNvSpPr txBox="1"/>
            <p:nvPr/>
          </p:nvSpPr>
          <p:spPr>
            <a:xfrm>
              <a:off x="9198494" y="4932665"/>
              <a:ext cx="1635324" cy="430887"/>
            </a:xfrm>
            <a:prstGeom prst="rect">
              <a:avLst/>
            </a:prstGeom>
            <a:noFill/>
          </p:spPr>
          <p:txBody>
            <a:bodyPr wrap="square">
              <a:spAutoFit/>
            </a:bodyPr>
            <a:lstStyle/>
            <a:p>
              <a:r>
                <a:rPr lang="en-US" sz="2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r>
                <a:rPr lang="en-US" sz="2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 = 35 N</a:t>
              </a:r>
              <a:endParaRPr lang="en-US" sz="2200">
                <a:solidFill>
                  <a:srgbClr val="FF0000"/>
                </a:solidFill>
              </a:endParaRPr>
            </a:p>
          </p:txBody>
        </p:sp>
      </p:grpSp>
    </p:spTree>
    <p:extLst>
      <p:ext uri="{BB962C8B-B14F-4D97-AF65-F5344CB8AC3E}">
        <p14:creationId xmlns:p14="http://schemas.microsoft.com/office/powerpoint/2010/main" val="330336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49D32643-F960-4071-7618-B73D69B2B3FB}"/>
              </a:ext>
            </a:extLst>
          </p:cNvPr>
          <p:cNvGrpSpPr/>
          <p:nvPr/>
        </p:nvGrpSpPr>
        <p:grpSpPr>
          <a:xfrm>
            <a:off x="-228600" y="152400"/>
            <a:ext cx="11992898" cy="532949"/>
            <a:chOff x="74035" y="2231322"/>
            <a:chExt cx="11918589" cy="743957"/>
          </a:xfrm>
        </p:grpSpPr>
        <p:grpSp>
          <p:nvGrpSpPr>
            <p:cNvPr id="15" name="Group 70">
              <a:extLst>
                <a:ext uri="{FF2B5EF4-FFF2-40B4-BE49-F238E27FC236}">
                  <a16:creationId xmlns="" xmlns:a16="http://schemas.microsoft.com/office/drawing/2014/main" id="{E97C8DC4-E888-CC99-1156-D4C9D09667CF}"/>
                </a:ext>
              </a:extLst>
            </p:cNvPr>
            <p:cNvGrpSpPr>
              <a:grpSpLocks/>
            </p:cNvGrpSpPr>
            <p:nvPr/>
          </p:nvGrpSpPr>
          <p:grpSpPr bwMode="auto">
            <a:xfrm>
              <a:off x="330533" y="2267004"/>
              <a:ext cx="7543470" cy="708275"/>
              <a:chOff x="587624" y="3377549"/>
              <a:chExt cx="3884535" cy="1364238"/>
            </a:xfrm>
          </p:grpSpPr>
          <p:pic>
            <p:nvPicPr>
              <p:cNvPr id="18" name="Picture 8" descr="empty-green-rectangle">
                <a:extLst>
                  <a:ext uri="{FF2B5EF4-FFF2-40B4-BE49-F238E27FC236}">
                    <a16:creationId xmlns="" xmlns:a16="http://schemas.microsoft.com/office/drawing/2014/main" id="{99E32F59-B24C-7BED-55E7-ABB8ADAB3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24" y="3377549"/>
                <a:ext cx="38845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reen-top-faded">
                <a:extLst>
                  <a:ext uri="{FF2B5EF4-FFF2-40B4-BE49-F238E27FC236}">
                    <a16:creationId xmlns="" xmlns:a16="http://schemas.microsoft.com/office/drawing/2014/main" id="{14933163-CDC4-E4D2-AFE8-AE4BE7DE0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 xmlns:a16="http://schemas.microsoft.com/office/drawing/2014/main" id="{62CBFCBD-8F04-DE5B-16B0-A81949E37900}"/>
                </a:ext>
              </a:extLst>
            </p:cNvPr>
            <p:cNvSpPr txBox="1"/>
            <p:nvPr/>
          </p:nvSpPr>
          <p:spPr bwMode="auto">
            <a:xfrm>
              <a:off x="74035" y="2267003"/>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IV</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 xmlns:a16="http://schemas.microsoft.com/office/drawing/2014/main" id="{E0C3D457-E79B-A9E6-7129-40E7B6D271C4}"/>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Lực ma sát trong đời sống</a:t>
              </a:r>
              <a:endParaRPr lang="en-US" sz="2500" dirty="0">
                <a:cs typeface="Arial" panose="020B0604020202020204" pitchFamily="34" charset="0"/>
              </a:endParaRPr>
            </a:p>
          </p:txBody>
        </p:sp>
      </p:grpSp>
      <p:sp>
        <p:nvSpPr>
          <p:cNvPr id="19" name="Rectangle: Rounded Corners 18">
            <a:extLst>
              <a:ext uri="{FF2B5EF4-FFF2-40B4-BE49-F238E27FC236}">
                <a16:creationId xmlns="" xmlns:a16="http://schemas.microsoft.com/office/drawing/2014/main" id="{3067736A-C506-909A-9660-01F445B5065A}"/>
              </a:ext>
            </a:extLst>
          </p:cNvPr>
          <p:cNvSpPr/>
          <p:nvPr/>
        </p:nvSpPr>
        <p:spPr>
          <a:xfrm>
            <a:off x="526743" y="1060741"/>
            <a:ext cx="10591800" cy="52823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1" name="Text Box 29">
            <a:extLst>
              <a:ext uri="{FF2B5EF4-FFF2-40B4-BE49-F238E27FC236}">
                <a16:creationId xmlns="" xmlns:a16="http://schemas.microsoft.com/office/drawing/2014/main" id="{3C39678B-E051-C3E0-050A-D261CE548B5B}"/>
              </a:ext>
            </a:extLst>
          </p:cNvPr>
          <p:cNvSpPr txBox="1">
            <a:spLocks noChangeArrowheads="1"/>
          </p:cNvSpPr>
          <p:nvPr/>
        </p:nvSpPr>
        <p:spPr bwMode="auto">
          <a:xfrm>
            <a:off x="1019922" y="1046031"/>
            <a:ext cx="9986441" cy="50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Nêu vai trò của lực ma sát trong các tình huống sau:</a:t>
            </a:r>
            <a:endParaRPr lang="en-US" sz="27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22" name="Group 21">
            <a:extLst>
              <a:ext uri="{FF2B5EF4-FFF2-40B4-BE49-F238E27FC236}">
                <a16:creationId xmlns="" xmlns:a16="http://schemas.microsoft.com/office/drawing/2014/main" id="{AA0C6D4A-2949-D9E8-23D1-C21EED6F89B1}"/>
              </a:ext>
            </a:extLst>
          </p:cNvPr>
          <p:cNvGrpSpPr/>
          <p:nvPr/>
        </p:nvGrpSpPr>
        <p:grpSpPr>
          <a:xfrm>
            <a:off x="212198" y="726521"/>
            <a:ext cx="629089" cy="639020"/>
            <a:chOff x="493574" y="321685"/>
            <a:chExt cx="755550" cy="790692"/>
          </a:xfrm>
        </p:grpSpPr>
        <p:sp>
          <p:nvSpPr>
            <p:cNvPr id="23" name="Oval 22">
              <a:extLst>
                <a:ext uri="{FF2B5EF4-FFF2-40B4-BE49-F238E27FC236}">
                  <a16:creationId xmlns="" xmlns:a16="http://schemas.microsoft.com/office/drawing/2014/main" id="{4A9D241E-AB29-DB29-EC48-B836BC9B69C6}"/>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Icon&#10;&#10;Description automatically generated">
              <a:extLst>
                <a:ext uri="{FF2B5EF4-FFF2-40B4-BE49-F238E27FC236}">
                  <a16:creationId xmlns="" xmlns:a16="http://schemas.microsoft.com/office/drawing/2014/main" id="{9DE57D79-6C68-9859-826C-0A20E5E6FEC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27" name="TextBox 26">
            <a:extLst>
              <a:ext uri="{FF2B5EF4-FFF2-40B4-BE49-F238E27FC236}">
                <a16:creationId xmlns="" xmlns:a16="http://schemas.microsoft.com/office/drawing/2014/main" id="{93876BED-457E-4F08-362D-AFFE6371FC40}"/>
              </a:ext>
            </a:extLst>
          </p:cNvPr>
          <p:cNvSpPr txBox="1"/>
          <p:nvPr/>
        </p:nvSpPr>
        <p:spPr>
          <a:xfrm>
            <a:off x="757523" y="5654425"/>
            <a:ext cx="4838091"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Người di chuyển trên đường. </a:t>
            </a:r>
            <a:endParaRPr lang="en-US" sz="2500"/>
          </a:p>
        </p:txBody>
      </p:sp>
      <p:sp>
        <p:nvSpPr>
          <p:cNvPr id="28" name="TextBox 27">
            <a:extLst>
              <a:ext uri="{FF2B5EF4-FFF2-40B4-BE49-F238E27FC236}">
                <a16:creationId xmlns="" xmlns:a16="http://schemas.microsoft.com/office/drawing/2014/main" id="{D0BD1482-B38C-7343-BA4C-3B46821EE858}"/>
              </a:ext>
            </a:extLst>
          </p:cNvPr>
          <p:cNvSpPr txBox="1"/>
          <p:nvPr/>
        </p:nvSpPr>
        <p:spPr>
          <a:xfrm>
            <a:off x="6013142" y="5592245"/>
            <a:ext cx="5943600" cy="86177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Vận động viên thể dục dụng cụ xoa phấn vào lòng bàn tay trước khi nâng tạ</a:t>
            </a:r>
            <a:endParaRPr lang="en-US" sz="2500"/>
          </a:p>
        </p:txBody>
      </p:sp>
      <p:pic>
        <p:nvPicPr>
          <p:cNvPr id="4" name="Picture 3" descr="A picture containing close, feet&#10;&#10;Description automatically generated">
            <a:extLst>
              <a:ext uri="{FF2B5EF4-FFF2-40B4-BE49-F238E27FC236}">
                <a16:creationId xmlns="" xmlns:a16="http://schemas.microsoft.com/office/drawing/2014/main" id="{6271E774-1E71-9E7A-CE60-AE0459E2CC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842" y="2029466"/>
            <a:ext cx="5226888" cy="3484592"/>
          </a:xfrm>
          <a:prstGeom prst="rect">
            <a:avLst/>
          </a:prstGeom>
          <a:ln>
            <a:noFill/>
          </a:ln>
          <a:effectLst>
            <a:softEdge rad="112500"/>
          </a:effectLst>
        </p:spPr>
      </p:pic>
      <p:pic>
        <p:nvPicPr>
          <p:cNvPr id="9" name="Picture 8">
            <a:extLst>
              <a:ext uri="{FF2B5EF4-FFF2-40B4-BE49-F238E27FC236}">
                <a16:creationId xmlns="" xmlns:a16="http://schemas.microsoft.com/office/drawing/2014/main" id="{98649016-D520-B73F-AC98-898329DBF6DD}"/>
              </a:ext>
            </a:extLst>
          </p:cNvPr>
          <p:cNvPicPr>
            <a:picLocks noChangeAspect="1"/>
          </p:cNvPicPr>
          <p:nvPr/>
        </p:nvPicPr>
        <p:blipFill rotWithShape="1">
          <a:blip r:embed="rId7"/>
          <a:srcRect r="27958" b="358"/>
          <a:stretch/>
        </p:blipFill>
        <p:spPr>
          <a:xfrm>
            <a:off x="6645331" y="2014500"/>
            <a:ext cx="4473212" cy="3524527"/>
          </a:xfrm>
          <a:prstGeom prst="rect">
            <a:avLst/>
          </a:prstGeom>
          <a:ln>
            <a:noFill/>
          </a:ln>
          <a:effectLst>
            <a:softEdge rad="112500"/>
          </a:effectLst>
        </p:spPr>
      </p:pic>
    </p:spTree>
    <p:extLst>
      <p:ext uri="{BB962C8B-B14F-4D97-AF65-F5344CB8AC3E}">
        <p14:creationId xmlns:p14="http://schemas.microsoft.com/office/powerpoint/2010/main" val="352823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641722" y="838922"/>
            <a:ext cx="11275469" cy="139614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937215" y="874993"/>
            <a:ext cx="10809161" cy="1306512"/>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Điều gì ngăn cản cái tủ khiến nó không thể di chuyển? </a:t>
            </a:r>
          </a:p>
          <a:p>
            <a:pPr marL="0" marR="0" algn="ctr">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Tại sao lực đẩy tăng lên mà vẫn không làm cho tủ di chuyển? </a:t>
            </a:r>
          </a:p>
          <a:p>
            <a:pPr marL="0" marR="0" algn="ctr">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 cách nào làm tủ di chuyển dễ dàng hơn không?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5" name="Group 14">
            <a:extLst>
              <a:ext uri="{FF2B5EF4-FFF2-40B4-BE49-F238E27FC236}">
                <a16:creationId xmlns="" xmlns:a16="http://schemas.microsoft.com/office/drawing/2014/main" id="{F7216F74-D0F4-9D91-8CA3-EAD355525E30}"/>
              </a:ext>
            </a:extLst>
          </p:cNvPr>
          <p:cNvGrpSpPr/>
          <p:nvPr/>
        </p:nvGrpSpPr>
        <p:grpSpPr>
          <a:xfrm>
            <a:off x="354750" y="489991"/>
            <a:ext cx="573943" cy="732171"/>
            <a:chOff x="492857" y="487470"/>
            <a:chExt cx="573943" cy="732171"/>
          </a:xfrm>
        </p:grpSpPr>
        <p:grpSp>
          <p:nvGrpSpPr>
            <p:cNvPr id="16" name="Group 15">
              <a:extLst>
                <a:ext uri="{FF2B5EF4-FFF2-40B4-BE49-F238E27FC236}">
                  <a16:creationId xmlns=""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 xmlns:a16="http://schemas.microsoft.com/office/drawing/2014/main" id="{464C6B4A-4DBC-92A0-49AF-A24BAE27A4B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6889" t="8771" r="26000" b="14679"/>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 xmlns:a16="http://schemas.microsoft.com/office/drawing/2014/main" id="{7C1437E1-7205-62BE-22E1-981A831C60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18" b="89942" l="7111" r="93889">
                          <a14:foregroundMark x1="42222" y1="5222" x2="42222" y2="5222"/>
                          <a14:foregroundMark x1="42667" y1="1934" x2="42667" y2="1934"/>
                          <a14:foregroundMark x1="7333" y1="34687" x2="7333" y2="34687"/>
                          <a14:foregroundMark x1="93889" y1="38878" x2="93889" y2="38878"/>
                          <a14:foregroundMark x1="42889" y1="1418" x2="42889" y2="1418"/>
                        </a14:backgroundRemoval>
                      </a14:imgEffect>
                    </a14:imgLayer>
                  </a14:imgProps>
                </a:ext>
                <a:ext uri="{28A0092B-C50C-407E-A947-70E740481C1C}">
                  <a14:useLocalDpi xmlns:a14="http://schemas.microsoft.com/office/drawing/2010/main" val="0"/>
                </a:ext>
              </a:extLst>
            </a:blip>
            <a:srcRect b="10877"/>
            <a:stretch/>
          </p:blipFill>
          <p:spPr>
            <a:xfrm>
              <a:off x="600775" y="770499"/>
              <a:ext cx="292432" cy="449142"/>
            </a:xfrm>
            <a:prstGeom prst="rect">
              <a:avLst/>
            </a:prstGeom>
          </p:spPr>
        </p:pic>
      </p:grpSp>
      <p:sp>
        <p:nvSpPr>
          <p:cNvPr id="27" name="Rectangle 26">
            <a:extLst>
              <a:ext uri="{FF2B5EF4-FFF2-40B4-BE49-F238E27FC236}">
                <a16:creationId xmlns="" xmlns:a16="http://schemas.microsoft.com/office/drawing/2014/main" id="{9D953417-7BBA-29AC-7E1B-15A52BAE73C0}"/>
              </a:ext>
            </a:extLst>
          </p:cNvPr>
          <p:cNvSpPr/>
          <p:nvPr/>
        </p:nvSpPr>
        <p:spPr bwMode="auto">
          <a:xfrm>
            <a:off x="354750" y="6113117"/>
            <a:ext cx="4170628" cy="254892"/>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30" name="Picture 29" descr="A person with his arms out&#10;&#10;Description automatically generated with low confidence">
            <a:extLst>
              <a:ext uri="{FF2B5EF4-FFF2-40B4-BE49-F238E27FC236}">
                <a16:creationId xmlns="" xmlns:a16="http://schemas.microsoft.com/office/drawing/2014/main" id="{5AA6B5F7-C234-11FB-B39F-96D50A15B47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val="0"/>
              </a:ext>
            </a:extLst>
          </a:blip>
          <a:stretch>
            <a:fillRect/>
          </a:stretch>
        </p:blipFill>
        <p:spPr>
          <a:xfrm>
            <a:off x="496059" y="3159682"/>
            <a:ext cx="2212646" cy="3318968"/>
          </a:xfrm>
          <a:prstGeom prst="rect">
            <a:avLst/>
          </a:prstGeom>
        </p:spPr>
      </p:pic>
      <p:pic>
        <p:nvPicPr>
          <p:cNvPr id="31" name="Content Placeholder 5" descr="A picture containing furniture, wardrobe, door, white&#10;&#10;Description automatically generated">
            <a:extLst>
              <a:ext uri="{FF2B5EF4-FFF2-40B4-BE49-F238E27FC236}">
                <a16:creationId xmlns="" xmlns:a16="http://schemas.microsoft.com/office/drawing/2014/main" id="{CACAB848-38D5-4D39-C628-F4A8EF737FC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842" b="94878" l="10000" r="90000">
                        <a14:foregroundMark x1="46905" y1="6170" x2="46905" y2="6170"/>
                        <a14:foregroundMark x1="46310" y1="86147" x2="46310" y2="86147"/>
                        <a14:foregroundMark x1="50119" y1="85797" x2="50119" y2="85797"/>
                        <a14:foregroundMark x1="28095" y1="7916" x2="28095" y2="7916"/>
                        <a14:foregroundMark x1="26905" y1="18976" x2="26905" y2="18976"/>
                        <a14:foregroundMark x1="27143" y1="46682" x2="27143" y2="46682"/>
                        <a14:foregroundMark x1="28333" y1="26892" x2="28333" y2="26892"/>
                        <a14:foregroundMark x1="27500" y1="36205" x2="27500" y2="36205"/>
                        <a14:foregroundMark x1="25714" y1="45285" x2="25714" y2="45285"/>
                        <a14:foregroundMark x1="28095" y1="56927" x2="28095" y2="56927"/>
                        <a14:foregroundMark x1="25952" y1="66822" x2="25952" y2="66822"/>
                        <a14:foregroundMark x1="29524" y1="75553" x2="29524" y2="77299"/>
                        <a14:foregroundMark x1="51667" y1="92782" x2="51667" y2="92782"/>
                        <a14:foregroundMark x1="68095" y1="3842" x2="68095" y2="3842"/>
                        <a14:foregroundMark x1="50119" y1="94878" x2="50119" y2="94878"/>
                      </a14:backgroundRemoval>
                    </a14:imgEffect>
                  </a14:imgLayer>
                </a14:imgProps>
              </a:ext>
              <a:ext uri="{28A0092B-C50C-407E-A947-70E740481C1C}">
                <a14:useLocalDpi xmlns:a14="http://schemas.microsoft.com/office/drawing/2010/main" val="0"/>
              </a:ext>
            </a:extLst>
          </a:blip>
          <a:srcRect r="2146" b="3642"/>
          <a:stretch/>
        </p:blipFill>
        <p:spPr>
          <a:xfrm>
            <a:off x="1639058" y="2837380"/>
            <a:ext cx="3427014" cy="3450957"/>
          </a:xfrm>
          <a:prstGeom prst="rect">
            <a:avLst/>
          </a:prstGeom>
        </p:spPr>
      </p:pic>
      <p:sp>
        <p:nvSpPr>
          <p:cNvPr id="32" name="Rectangle 31">
            <a:extLst>
              <a:ext uri="{FF2B5EF4-FFF2-40B4-BE49-F238E27FC236}">
                <a16:creationId xmlns="" xmlns:a16="http://schemas.microsoft.com/office/drawing/2014/main" id="{31B28938-C3B1-E0A7-1AFB-30EAC1E373D5}"/>
              </a:ext>
            </a:extLst>
          </p:cNvPr>
          <p:cNvSpPr/>
          <p:nvPr/>
        </p:nvSpPr>
        <p:spPr bwMode="auto">
          <a:xfrm>
            <a:off x="6081562" y="6083755"/>
            <a:ext cx="4170628" cy="254892"/>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35" name="Picture 34" descr="A picture containing person, outdoor, sport, male&#10;&#10;Description automatically generated">
            <a:extLst>
              <a:ext uri="{FF2B5EF4-FFF2-40B4-BE49-F238E27FC236}">
                <a16:creationId xmlns="" xmlns:a16="http://schemas.microsoft.com/office/drawing/2014/main" id="{EBCE948B-9B39-629D-9AE4-B40DAC90E754}"/>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9804" b="94118" l="9804" r="94363">
                        <a14:foregroundMark x1="51961" y1="94281" x2="51961" y2="94281"/>
                        <a14:foregroundMark x1="94363" y1="85458" x2="94363" y2="85458"/>
                      </a14:backgroundRemoval>
                    </a14:imgEffect>
                  </a14:imgLayer>
                </a14:imgProps>
              </a:ext>
              <a:ext uri="{28A0092B-C50C-407E-A947-70E740481C1C}">
                <a14:useLocalDpi xmlns:a14="http://schemas.microsoft.com/office/drawing/2010/main" val="0"/>
              </a:ext>
            </a:extLst>
          </a:blip>
          <a:srcRect l="9576" t="17019" r="2172" b="1705"/>
          <a:stretch/>
        </p:blipFill>
        <p:spPr>
          <a:xfrm flipH="1">
            <a:off x="6629399" y="3776121"/>
            <a:ext cx="1862701" cy="2494235"/>
          </a:xfrm>
          <a:prstGeom prst="rect">
            <a:avLst/>
          </a:prstGeom>
        </p:spPr>
      </p:pic>
      <p:pic>
        <p:nvPicPr>
          <p:cNvPr id="36" name="Picture 35" descr="A person with his arms out&#10;&#10;Description automatically generated with low confidence">
            <a:extLst>
              <a:ext uri="{FF2B5EF4-FFF2-40B4-BE49-F238E27FC236}">
                <a16:creationId xmlns="" xmlns:a16="http://schemas.microsoft.com/office/drawing/2014/main" id="{13FF39EA-9C36-5621-72AE-B86D9173C26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val="0"/>
              </a:ext>
            </a:extLst>
          </a:blip>
          <a:stretch>
            <a:fillRect/>
          </a:stretch>
        </p:blipFill>
        <p:spPr>
          <a:xfrm>
            <a:off x="6294846" y="3159682"/>
            <a:ext cx="2212646" cy="3318968"/>
          </a:xfrm>
          <a:prstGeom prst="rect">
            <a:avLst/>
          </a:prstGeom>
        </p:spPr>
      </p:pic>
      <p:pic>
        <p:nvPicPr>
          <p:cNvPr id="37" name="Content Placeholder 5" descr="A picture containing furniture, wardrobe, door, white&#10;&#10;Description automatically generated">
            <a:extLst>
              <a:ext uri="{FF2B5EF4-FFF2-40B4-BE49-F238E27FC236}">
                <a16:creationId xmlns="" xmlns:a16="http://schemas.microsoft.com/office/drawing/2014/main" id="{1EC27BE7-FD4F-F28C-194D-92AC1B4A00C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842" b="94878" l="10000" r="90000">
                        <a14:foregroundMark x1="46905" y1="6170" x2="46905" y2="6170"/>
                        <a14:foregroundMark x1="46310" y1="86147" x2="46310" y2="86147"/>
                        <a14:foregroundMark x1="50119" y1="85797" x2="50119" y2="85797"/>
                        <a14:foregroundMark x1="28095" y1="7916" x2="28095" y2="7916"/>
                        <a14:foregroundMark x1="26905" y1="18976" x2="26905" y2="18976"/>
                        <a14:foregroundMark x1="27143" y1="46682" x2="27143" y2="46682"/>
                        <a14:foregroundMark x1="28333" y1="26892" x2="28333" y2="26892"/>
                        <a14:foregroundMark x1="27500" y1="36205" x2="27500" y2="36205"/>
                        <a14:foregroundMark x1="25714" y1="45285" x2="25714" y2="45285"/>
                        <a14:foregroundMark x1="28095" y1="56927" x2="28095" y2="56927"/>
                        <a14:foregroundMark x1="25952" y1="66822" x2="25952" y2="66822"/>
                        <a14:foregroundMark x1="29524" y1="75553" x2="29524" y2="77299"/>
                        <a14:foregroundMark x1="51667" y1="92782" x2="51667" y2="92782"/>
                        <a14:foregroundMark x1="68095" y1="3842" x2="68095" y2="3842"/>
                        <a14:foregroundMark x1="50119" y1="94878" x2="50119" y2="94878"/>
                      </a14:backgroundRemoval>
                    </a14:imgEffect>
                  </a14:imgLayer>
                </a14:imgProps>
              </a:ext>
              <a:ext uri="{28A0092B-C50C-407E-A947-70E740481C1C}">
                <a14:useLocalDpi xmlns:a14="http://schemas.microsoft.com/office/drawing/2010/main" val="0"/>
              </a:ext>
            </a:extLst>
          </a:blip>
          <a:srcRect r="2146" b="3642"/>
          <a:stretch/>
        </p:blipFill>
        <p:spPr>
          <a:xfrm>
            <a:off x="7401169" y="2820888"/>
            <a:ext cx="3427014" cy="3450957"/>
          </a:xfrm>
          <a:prstGeom prst="rect">
            <a:avLst/>
          </a:prstGeom>
        </p:spPr>
      </p:pic>
    </p:spTree>
    <p:extLst>
      <p:ext uri="{BB962C8B-B14F-4D97-AF65-F5344CB8AC3E}">
        <p14:creationId xmlns:p14="http://schemas.microsoft.com/office/powerpoint/2010/main" val="4239249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9"/>
            <a:ext cx="11275469" cy="212857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743192" y="806051"/>
            <a:ext cx="11148999" cy="2120709"/>
          </a:xfrm>
          <a:prstGeom prst="rect">
            <a:avLst/>
          </a:prstGeom>
          <a:noFill/>
          <a:ln>
            <a:noFill/>
          </a:ln>
          <a:effec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Thảo luận để làm sáng tỏ những vấn đề sau đây: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thực tế, có một số trường hợp lực ma sát có tác dụng cản trở chuyển động, nhưng cũng có trường hợp lực ma sát thúc đẩy chuyển động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Vai trò của ma sát trong lĩnh vực thể thao, </a:t>
            </a:r>
          </a:p>
          <a:p>
            <a:pPr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Nêu một số cách làm giảm ma sát trong kĩ thuật và trong đời sống.</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13" name="Picture 12" descr="A picture containing silver&#10;&#10;Description automatically generated">
            <a:extLst>
              <a:ext uri="{FF2B5EF4-FFF2-40B4-BE49-F238E27FC236}">
                <a16:creationId xmlns="" xmlns:a16="http://schemas.microsoft.com/office/drawing/2014/main" id="{B77D102C-978D-B95D-EB57-B35220E8B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0913" y="3278720"/>
            <a:ext cx="2716705" cy="2037528"/>
          </a:xfrm>
          <a:prstGeom prst="rect">
            <a:avLst/>
          </a:prstGeom>
          <a:ln>
            <a:noFill/>
          </a:ln>
          <a:effectLst>
            <a:softEdge rad="112500"/>
          </a:effectLst>
        </p:spPr>
      </p:pic>
      <p:sp>
        <p:nvSpPr>
          <p:cNvPr id="16" name="TextBox 15">
            <a:extLst>
              <a:ext uri="{FF2B5EF4-FFF2-40B4-BE49-F238E27FC236}">
                <a16:creationId xmlns="" xmlns:a16="http://schemas.microsoft.com/office/drawing/2014/main" id="{D81DEECE-22E5-18CA-04D8-093139FF0CD5}"/>
              </a:ext>
            </a:extLst>
          </p:cNvPr>
          <p:cNvSpPr txBox="1"/>
          <p:nvPr/>
        </p:nvSpPr>
        <p:spPr>
          <a:xfrm>
            <a:off x="544375" y="5521647"/>
            <a:ext cx="2635609" cy="430887"/>
          </a:xfrm>
          <a:prstGeom prst="rect">
            <a:avLst/>
          </a:prstGeom>
          <a:noFill/>
        </p:spPr>
        <p:txBody>
          <a:bodyPr wrap="square">
            <a:spAutoFit/>
          </a:bodyPr>
          <a:lstStyle/>
          <a:p>
            <a:pPr algn="ct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Viết bảng</a:t>
            </a:r>
          </a:p>
        </p:txBody>
      </p:sp>
      <p:sp>
        <p:nvSpPr>
          <p:cNvPr id="17" name="TextBox 16">
            <a:extLst>
              <a:ext uri="{FF2B5EF4-FFF2-40B4-BE49-F238E27FC236}">
                <a16:creationId xmlns="" xmlns:a16="http://schemas.microsoft.com/office/drawing/2014/main" id="{4F0EE024-8996-ACB9-998E-26BA0A68E709}"/>
              </a:ext>
            </a:extLst>
          </p:cNvPr>
          <p:cNvSpPr txBox="1"/>
          <p:nvPr/>
        </p:nvSpPr>
        <p:spPr>
          <a:xfrm>
            <a:off x="3567782" y="5521646"/>
            <a:ext cx="2788009" cy="430887"/>
          </a:xfrm>
          <a:prstGeom prst="rect">
            <a:avLst/>
          </a:prstGeom>
          <a:noFill/>
        </p:spPr>
        <p:txBody>
          <a:bodyPr wrap="square">
            <a:spAutoFit/>
          </a:bodyPr>
          <a:lstStyle/>
          <a:p>
            <a:pPr algn="ct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Ô tô phanh gấp </a:t>
            </a:r>
            <a:endParaRPr lang="en-US" sz="2200"/>
          </a:p>
        </p:txBody>
      </p:sp>
      <p:pic>
        <p:nvPicPr>
          <p:cNvPr id="19" name="Picture 18" descr="A car driving on a road&#10;&#10;Description automatically generated with medium confidence">
            <a:extLst>
              <a:ext uri="{FF2B5EF4-FFF2-40B4-BE49-F238E27FC236}">
                <a16:creationId xmlns="" xmlns:a16="http://schemas.microsoft.com/office/drawing/2014/main" id="{336753BC-4C08-6A61-7C30-485B170969E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179" t="994" r="7237" b="1664"/>
          <a:stretch/>
        </p:blipFill>
        <p:spPr>
          <a:xfrm>
            <a:off x="3387391" y="3201190"/>
            <a:ext cx="2996916" cy="2115058"/>
          </a:xfrm>
          <a:prstGeom prst="rect">
            <a:avLst/>
          </a:prstGeom>
          <a:ln>
            <a:noFill/>
          </a:ln>
          <a:effectLst>
            <a:softEdge rad="112500"/>
          </a:effectLst>
        </p:spPr>
      </p:pic>
      <p:pic>
        <p:nvPicPr>
          <p:cNvPr id="21" name="Picture 20" descr="A person writing on a chalkboard&#10;&#10;Description automatically generated">
            <a:extLst>
              <a:ext uri="{FF2B5EF4-FFF2-40B4-BE49-F238E27FC236}">
                <a16:creationId xmlns="" xmlns:a16="http://schemas.microsoft.com/office/drawing/2014/main" id="{5F19F5F6-1D43-5345-448B-5108294CBE9B}"/>
              </a:ext>
            </a:extLst>
          </p:cNvPr>
          <p:cNvPicPr>
            <a:picLocks noChangeAspect="1"/>
          </p:cNvPicPr>
          <p:nvPr/>
        </p:nvPicPr>
        <p:blipFill rotWithShape="1">
          <a:blip r:embed="rId7">
            <a:extLst>
              <a:ext uri="{28A0092B-C50C-407E-A947-70E740481C1C}">
                <a14:useLocalDpi xmlns:a14="http://schemas.microsoft.com/office/drawing/2010/main" val="0"/>
              </a:ext>
            </a:extLst>
          </a:blip>
          <a:srcRect l="10946" t="23599" r="28347" b="5975"/>
          <a:stretch/>
        </p:blipFill>
        <p:spPr>
          <a:xfrm>
            <a:off x="637542" y="3188489"/>
            <a:ext cx="2749849" cy="2128571"/>
          </a:xfrm>
          <a:prstGeom prst="rect">
            <a:avLst/>
          </a:prstGeom>
          <a:ln>
            <a:noFill/>
          </a:ln>
          <a:effectLst>
            <a:softEdge rad="112500"/>
          </a:effectLst>
        </p:spPr>
      </p:pic>
      <p:sp>
        <p:nvSpPr>
          <p:cNvPr id="22" name="TextBox 21">
            <a:extLst>
              <a:ext uri="{FF2B5EF4-FFF2-40B4-BE49-F238E27FC236}">
                <a16:creationId xmlns="" xmlns:a16="http://schemas.microsoft.com/office/drawing/2014/main" id="{10CC818C-AD27-5F28-6B2F-B4AB56190120}"/>
              </a:ext>
            </a:extLst>
          </p:cNvPr>
          <p:cNvSpPr txBox="1"/>
          <p:nvPr/>
        </p:nvSpPr>
        <p:spPr>
          <a:xfrm>
            <a:off x="9378591" y="5437379"/>
            <a:ext cx="2788009" cy="430887"/>
          </a:xfrm>
          <a:prstGeom prst="rect">
            <a:avLst/>
          </a:prstGeom>
          <a:noFill/>
        </p:spPr>
        <p:txBody>
          <a:bodyPr wrap="square">
            <a:spAutoFit/>
          </a:bodyPr>
          <a:lstStyle/>
          <a:p>
            <a:pPr algn="ctr"/>
            <a:r>
              <a:rPr lang="en-US" sz="2200">
                <a:solidFill>
                  <a:srgbClr val="000000"/>
                </a:solidFill>
                <a:latin typeface="Arial" panose="020B0604020202020204" pitchFamily="34" charset="0"/>
                <a:cs typeface="Times New Roman" panose="02020603050405020304" pitchFamily="18" charset="0"/>
              </a:rPr>
              <a:t>Ổ bi</a:t>
            </a:r>
            <a:endParaRPr lang="en-US" sz="2200"/>
          </a:p>
        </p:txBody>
      </p:sp>
      <p:sp>
        <p:nvSpPr>
          <p:cNvPr id="25" name="TextBox 24">
            <a:extLst>
              <a:ext uri="{FF2B5EF4-FFF2-40B4-BE49-F238E27FC236}">
                <a16:creationId xmlns="" xmlns:a16="http://schemas.microsoft.com/office/drawing/2014/main" id="{0CE9EEB4-778A-C992-5D88-BDA56E5D7D68}"/>
              </a:ext>
            </a:extLst>
          </p:cNvPr>
          <p:cNvSpPr txBox="1"/>
          <p:nvPr/>
        </p:nvSpPr>
        <p:spPr>
          <a:xfrm>
            <a:off x="6743589" y="5475479"/>
            <a:ext cx="2024555"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rPr>
              <a:t>Mài dao</a:t>
            </a:r>
            <a:endParaRPr lang="en-US" sz="2500"/>
          </a:p>
        </p:txBody>
      </p:sp>
      <p:pic>
        <p:nvPicPr>
          <p:cNvPr id="26" name="Picture 25" descr="Text, letter&#10;&#10;Description automatically generated">
            <a:extLst>
              <a:ext uri="{FF2B5EF4-FFF2-40B4-BE49-F238E27FC236}">
                <a16:creationId xmlns="" xmlns:a16="http://schemas.microsoft.com/office/drawing/2014/main" id="{91000A57-E785-24B1-9FFF-FCB375CB8A6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920" r="7461"/>
          <a:stretch/>
        </p:blipFill>
        <p:spPr>
          <a:xfrm>
            <a:off x="6384307" y="3247758"/>
            <a:ext cx="2927451" cy="2068490"/>
          </a:xfrm>
          <a:prstGeom prst="rect">
            <a:avLst/>
          </a:prstGeom>
          <a:ln>
            <a:noFill/>
          </a:ln>
          <a:effectLst>
            <a:softEdge rad="112500"/>
          </a:effectLst>
        </p:spPr>
      </p:pic>
    </p:spTree>
    <p:extLst>
      <p:ext uri="{BB962C8B-B14F-4D97-AF65-F5344CB8AC3E}">
        <p14:creationId xmlns:p14="http://schemas.microsoft.com/office/powerpoint/2010/main" val="76122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847241" y="101414"/>
            <a:ext cx="2711491"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Em có biết</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591800" cy="53309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224031" y="758839"/>
            <a:ext cx="9986441" cy="47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 cách nào làm cái tủ di chuyển dễ dàng hơn không?</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20" name="TextBox 19">
            <a:extLst>
              <a:ext uri="{FF2B5EF4-FFF2-40B4-BE49-F238E27FC236}">
                <a16:creationId xmlns="" xmlns:a16="http://schemas.microsoft.com/office/drawing/2014/main" id="{85E8438F-E08B-5A7C-F559-46E377D68B0C}"/>
              </a:ext>
            </a:extLst>
          </p:cNvPr>
          <p:cNvSpPr txBox="1"/>
          <p:nvPr/>
        </p:nvSpPr>
        <p:spPr>
          <a:xfrm>
            <a:off x="8077200" y="4611093"/>
            <a:ext cx="2617427" cy="369332"/>
          </a:xfrm>
          <a:prstGeom prst="rect">
            <a:avLst/>
          </a:prstGeom>
          <a:noFill/>
        </p:spPr>
        <p:txBody>
          <a:bodyPr wrap="square">
            <a:spAutoFit/>
          </a:bodyPr>
          <a:lstStyle/>
          <a:p>
            <a:pPr algn="ctr"/>
            <a:r>
              <a:rPr lang="en-US" i="1">
                <a:solidFill>
                  <a:srgbClr val="000000"/>
                </a:solidFill>
                <a:latin typeface="Arial" panose="020B0604020202020204" pitchFamily="34" charset="0"/>
                <a:ea typeface="Times New Roman" panose="02020603050405020304" pitchFamily="18" charset="0"/>
                <a:cs typeface="Times New Roman" panose="02020603050405020304" pitchFamily="18" charset="0"/>
              </a:rPr>
              <a:t>Ứng dụng ma sát lăn</a:t>
            </a:r>
            <a:endParaRPr lang="en-US"/>
          </a:p>
        </p:txBody>
      </p:sp>
      <p:pic>
        <p:nvPicPr>
          <p:cNvPr id="21" name="Content Placeholder 7" descr="A person standing next to a dresser&#10;&#10;Description automatically generated">
            <a:extLst>
              <a:ext uri="{FF2B5EF4-FFF2-40B4-BE49-F238E27FC236}">
                <a16:creationId xmlns="" xmlns:a16="http://schemas.microsoft.com/office/drawing/2014/main" id="{AE93CA58-F80C-3DFC-268C-43EAA12330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20" t="19336"/>
          <a:stretch/>
        </p:blipFill>
        <p:spPr>
          <a:xfrm>
            <a:off x="7674533" y="1721479"/>
            <a:ext cx="3480557" cy="2993780"/>
          </a:xfrm>
          <a:prstGeom prst="rect">
            <a:avLst/>
          </a:prstGeom>
          <a:ln>
            <a:noFill/>
          </a:ln>
          <a:effectLst>
            <a:softEdge rad="112500"/>
          </a:effectLst>
        </p:spPr>
      </p:pic>
      <p:grpSp>
        <p:nvGrpSpPr>
          <p:cNvPr id="22" name="Group 21">
            <a:extLst>
              <a:ext uri="{FF2B5EF4-FFF2-40B4-BE49-F238E27FC236}">
                <a16:creationId xmlns="" xmlns:a16="http://schemas.microsoft.com/office/drawing/2014/main" id="{58EACA1F-019C-1674-59D3-47D38A3FAA1F}"/>
              </a:ext>
            </a:extLst>
          </p:cNvPr>
          <p:cNvGrpSpPr/>
          <p:nvPr/>
        </p:nvGrpSpPr>
        <p:grpSpPr>
          <a:xfrm>
            <a:off x="626440" y="2013334"/>
            <a:ext cx="3440004" cy="2854863"/>
            <a:chOff x="831675" y="3656871"/>
            <a:chExt cx="3440004" cy="2854863"/>
          </a:xfrm>
        </p:grpSpPr>
        <p:sp>
          <p:nvSpPr>
            <p:cNvPr id="27" name="Rectangle 26">
              <a:extLst>
                <a:ext uri="{FF2B5EF4-FFF2-40B4-BE49-F238E27FC236}">
                  <a16:creationId xmlns="" xmlns:a16="http://schemas.microsoft.com/office/drawing/2014/main" id="{23B0B210-A799-782E-D74C-A388BF655C4F}"/>
                </a:ext>
              </a:extLst>
            </p:cNvPr>
            <p:cNvSpPr/>
            <p:nvPr/>
          </p:nvSpPr>
          <p:spPr bwMode="auto">
            <a:xfrm>
              <a:off x="831675" y="6324600"/>
              <a:ext cx="2966865" cy="18713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28" name="Picture 27" descr="A person with his arms out&#10;&#10;Description automatically generated with low confidence">
              <a:extLst>
                <a:ext uri="{FF2B5EF4-FFF2-40B4-BE49-F238E27FC236}">
                  <a16:creationId xmlns="" xmlns:a16="http://schemas.microsoft.com/office/drawing/2014/main" id="{4B27629D-ADC1-E240-8D42-EA3AC195204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val="0"/>
                </a:ext>
              </a:extLst>
            </a:blip>
            <a:stretch>
              <a:fillRect/>
            </a:stretch>
          </p:blipFill>
          <p:spPr>
            <a:xfrm>
              <a:off x="885287" y="4225733"/>
              <a:ext cx="1524000" cy="2286001"/>
            </a:xfrm>
            <a:prstGeom prst="rect">
              <a:avLst/>
            </a:prstGeom>
          </p:spPr>
        </p:pic>
        <p:pic>
          <p:nvPicPr>
            <p:cNvPr id="29" name="Content Placeholder 5" descr="A picture containing furniture, wardrobe, door, white&#10;&#10;Description automatically generated">
              <a:extLst>
                <a:ext uri="{FF2B5EF4-FFF2-40B4-BE49-F238E27FC236}">
                  <a16:creationId xmlns="" xmlns:a16="http://schemas.microsoft.com/office/drawing/2014/main" id="{46EADFB1-F405-312E-0FAF-6A13D96992C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842" b="94878" l="10000" r="90000">
                          <a14:foregroundMark x1="46905" y1="6170" x2="46905" y2="6170"/>
                          <a14:foregroundMark x1="46310" y1="86147" x2="46310" y2="86147"/>
                          <a14:foregroundMark x1="50119" y1="85797" x2="50119" y2="85797"/>
                          <a14:foregroundMark x1="28095" y1="7916" x2="28095" y2="7916"/>
                          <a14:foregroundMark x1="26905" y1="18976" x2="26905" y2="18976"/>
                          <a14:foregroundMark x1="27143" y1="46682" x2="27143" y2="46682"/>
                          <a14:foregroundMark x1="28333" y1="26892" x2="28333" y2="26892"/>
                          <a14:foregroundMark x1="27500" y1="36205" x2="27500" y2="36205"/>
                          <a14:foregroundMark x1="25714" y1="45285" x2="25714" y2="45285"/>
                          <a14:foregroundMark x1="28095" y1="56927" x2="28095" y2="56927"/>
                          <a14:foregroundMark x1="25952" y1="66822" x2="25952" y2="66822"/>
                          <a14:foregroundMark x1="29524" y1="75553" x2="29524" y2="77299"/>
                          <a14:foregroundMark x1="51667" y1="92782" x2="51667" y2="92782"/>
                          <a14:foregroundMark x1="68095" y1="3842" x2="68095" y2="3842"/>
                          <a14:foregroundMark x1="50119" y1="94878" x2="50119" y2="94878"/>
                        </a14:backgroundRemoval>
                      </a14:imgEffect>
                    </a14:imgLayer>
                  </a14:imgProps>
                </a:ext>
                <a:ext uri="{28A0092B-C50C-407E-A947-70E740481C1C}">
                  <a14:useLocalDpi xmlns:a14="http://schemas.microsoft.com/office/drawing/2010/main" val="0"/>
                </a:ext>
              </a:extLst>
            </a:blip>
            <a:srcRect r="2146" b="3642"/>
            <a:stretch/>
          </p:blipFill>
          <p:spPr>
            <a:xfrm>
              <a:off x="1622459" y="3656871"/>
              <a:ext cx="2649220" cy="2667729"/>
            </a:xfrm>
            <a:prstGeom prst="rect">
              <a:avLst/>
            </a:prstGeom>
          </p:spPr>
        </p:pic>
      </p:grpSp>
      <p:sp>
        <p:nvSpPr>
          <p:cNvPr id="31" name="Arrow: Right 30">
            <a:extLst>
              <a:ext uri="{FF2B5EF4-FFF2-40B4-BE49-F238E27FC236}">
                <a16:creationId xmlns="" xmlns:a16="http://schemas.microsoft.com/office/drawing/2014/main" id="{8C743631-DA17-8694-41F4-45DA2BFB2500}"/>
              </a:ext>
            </a:extLst>
          </p:cNvPr>
          <p:cNvSpPr/>
          <p:nvPr/>
        </p:nvSpPr>
        <p:spPr>
          <a:xfrm>
            <a:off x="7262365" y="3080863"/>
            <a:ext cx="354373" cy="479913"/>
          </a:xfrm>
          <a:prstGeom prst="rightArrow">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 xmlns:a16="http://schemas.microsoft.com/office/drawing/2014/main" id="{8174D1F3-43FA-A0FE-7112-27656E2D7292}"/>
              </a:ext>
            </a:extLst>
          </p:cNvPr>
          <p:cNvGrpSpPr/>
          <p:nvPr/>
        </p:nvGrpSpPr>
        <p:grpSpPr>
          <a:xfrm>
            <a:off x="3593305" y="1920310"/>
            <a:ext cx="3572896" cy="2987815"/>
            <a:chOff x="3798540" y="3563847"/>
            <a:chExt cx="3572896" cy="2987815"/>
          </a:xfrm>
        </p:grpSpPr>
        <p:sp>
          <p:nvSpPr>
            <p:cNvPr id="36" name="Rectangle 35">
              <a:extLst>
                <a:ext uri="{FF2B5EF4-FFF2-40B4-BE49-F238E27FC236}">
                  <a16:creationId xmlns="" xmlns:a16="http://schemas.microsoft.com/office/drawing/2014/main" id="{BDA0D2FD-2AD4-4884-9076-277FEE455B14}"/>
                </a:ext>
              </a:extLst>
            </p:cNvPr>
            <p:cNvSpPr/>
            <p:nvPr/>
          </p:nvSpPr>
          <p:spPr bwMode="auto">
            <a:xfrm>
              <a:off x="3798540" y="6324600"/>
              <a:ext cx="2966865" cy="18713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37" name="Content Placeholder 5" descr="A picture containing furniture, wardrobe, door, white&#10;&#10;Description automatically generated">
              <a:extLst>
                <a:ext uri="{FF2B5EF4-FFF2-40B4-BE49-F238E27FC236}">
                  <a16:creationId xmlns="" xmlns:a16="http://schemas.microsoft.com/office/drawing/2014/main" id="{0CC71C24-9828-7642-A7C9-728B23FE71F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842" b="94878" l="10000" r="90000">
                          <a14:foregroundMark x1="46905" y1="6170" x2="46905" y2="6170"/>
                          <a14:foregroundMark x1="46310" y1="86147" x2="46310" y2="86147"/>
                          <a14:foregroundMark x1="50119" y1="85797" x2="50119" y2="85797"/>
                          <a14:foregroundMark x1="28095" y1="7916" x2="28095" y2="7916"/>
                          <a14:foregroundMark x1="26905" y1="18976" x2="26905" y2="18976"/>
                          <a14:foregroundMark x1="27143" y1="46682" x2="27143" y2="46682"/>
                          <a14:foregroundMark x1="28333" y1="26892" x2="28333" y2="26892"/>
                          <a14:foregroundMark x1="27500" y1="36205" x2="27500" y2="36205"/>
                          <a14:foregroundMark x1="25714" y1="45285" x2="25714" y2="45285"/>
                          <a14:foregroundMark x1="28095" y1="56927" x2="28095" y2="56927"/>
                          <a14:foregroundMark x1="25952" y1="66822" x2="25952" y2="66822"/>
                          <a14:foregroundMark x1="29524" y1="75553" x2="29524" y2="77299"/>
                          <a14:foregroundMark x1="51667" y1="92782" x2="51667" y2="92782"/>
                          <a14:foregroundMark x1="68095" y1="3842" x2="68095" y2="3842"/>
                          <a14:foregroundMark x1="50119" y1="94878" x2="50119" y2="94878"/>
                        </a14:backgroundRemoval>
                      </a14:imgEffect>
                    </a14:imgLayer>
                  </a14:imgProps>
                </a:ext>
                <a:ext uri="{28A0092B-C50C-407E-A947-70E740481C1C}">
                  <a14:useLocalDpi xmlns:a14="http://schemas.microsoft.com/office/drawing/2010/main" val="0"/>
                </a:ext>
              </a:extLst>
            </a:blip>
            <a:srcRect r="2146" b="3642"/>
            <a:stretch/>
          </p:blipFill>
          <p:spPr>
            <a:xfrm>
              <a:off x="4722216" y="3563847"/>
              <a:ext cx="2649220" cy="2667729"/>
            </a:xfrm>
            <a:prstGeom prst="rect">
              <a:avLst/>
            </a:prstGeom>
          </p:spPr>
        </p:pic>
        <p:pic>
          <p:nvPicPr>
            <p:cNvPr id="38" name="Picture 37" descr="A picture containing transport, outdoor, wheel&#10;&#10;Description automatically generated">
              <a:extLst>
                <a:ext uri="{FF2B5EF4-FFF2-40B4-BE49-F238E27FC236}">
                  <a16:creationId xmlns="" xmlns:a16="http://schemas.microsoft.com/office/drawing/2014/main" id="{D9ABAC27-6A79-A161-6F99-CC2A5078BC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5990" y="6137312"/>
              <a:ext cx="301984" cy="301984"/>
            </a:xfrm>
            <a:prstGeom prst="rect">
              <a:avLst/>
            </a:prstGeom>
          </p:spPr>
        </p:pic>
        <p:pic>
          <p:nvPicPr>
            <p:cNvPr id="39" name="Picture 38" descr="A picture containing transport, outdoor, wheel&#10;&#10;Description automatically generated">
              <a:extLst>
                <a:ext uri="{FF2B5EF4-FFF2-40B4-BE49-F238E27FC236}">
                  <a16:creationId xmlns="" xmlns:a16="http://schemas.microsoft.com/office/drawing/2014/main" id="{C736D12D-3E08-B26E-4171-47D9433B01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222" y="6137312"/>
              <a:ext cx="301984" cy="301984"/>
            </a:xfrm>
            <a:prstGeom prst="rect">
              <a:avLst/>
            </a:prstGeom>
          </p:spPr>
        </p:pic>
        <p:pic>
          <p:nvPicPr>
            <p:cNvPr id="40" name="Picture 39" descr="A person with his arms out&#10;&#10;Description automatically generated with low confidence">
              <a:extLst>
                <a:ext uri="{FF2B5EF4-FFF2-40B4-BE49-F238E27FC236}">
                  <a16:creationId xmlns="" xmlns:a16="http://schemas.microsoft.com/office/drawing/2014/main" id="{BC787C10-E56C-31D5-B52C-CA69B70FF00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val="0"/>
                </a:ext>
              </a:extLst>
            </a:blip>
            <a:stretch>
              <a:fillRect/>
            </a:stretch>
          </p:blipFill>
          <p:spPr>
            <a:xfrm>
              <a:off x="4006257" y="4265661"/>
              <a:ext cx="1524000" cy="2286001"/>
            </a:xfrm>
            <a:prstGeom prst="rect">
              <a:avLst/>
            </a:prstGeom>
          </p:spPr>
        </p:pic>
      </p:grpSp>
      <p:sp>
        <p:nvSpPr>
          <p:cNvPr id="41" name="TextBox 40">
            <a:extLst>
              <a:ext uri="{FF2B5EF4-FFF2-40B4-BE49-F238E27FC236}">
                <a16:creationId xmlns="" xmlns:a16="http://schemas.microsoft.com/office/drawing/2014/main" id="{ACBC7B55-9107-6544-9040-9EEB088E059A}"/>
              </a:ext>
            </a:extLst>
          </p:cNvPr>
          <p:cNvSpPr txBox="1"/>
          <p:nvPr/>
        </p:nvSpPr>
        <p:spPr>
          <a:xfrm>
            <a:off x="693361" y="5121558"/>
            <a:ext cx="10517111" cy="1631216"/>
          </a:xfrm>
          <a:prstGeom prst="rect">
            <a:avLst/>
          </a:prstGeom>
          <a:noFill/>
        </p:spPr>
        <p:txBody>
          <a:bodyPr wrap="square">
            <a:spAutoFit/>
          </a:bodyPr>
          <a:lstStyle/>
          <a:p>
            <a:r>
              <a:rPr lang="en-US" sz="2500" i="1">
                <a:solidFill>
                  <a:srgbClr val="000000"/>
                </a:solidFill>
                <a:effectLst/>
                <a:latin typeface="Arial" panose="020B0604020202020204" pitchFamily="34" charset="0"/>
                <a:ea typeface="Times New Roman" panose="02020603050405020304" pitchFamily="18" charset="0"/>
              </a:rPr>
              <a:t>*Trong đời sống và trong kĩ thuật, để giảm ma sát người ta thay vật trượt bằng vật lăn (VD: bánh xe).</a:t>
            </a: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Trong trường hợp này ma sát gọi là ma sát lăn. Ma sát lăn xuất hiện ở mặt tiếp xúc khi vật lăn trên một bề mặt. Ma sát lăn có độ lớn nhỏ hơn nhiều so với ma sát trượt </a:t>
            </a:r>
            <a:endParaRPr lang="en-US" sz="2500" i="1"/>
          </a:p>
        </p:txBody>
      </p:sp>
      <p:sp>
        <p:nvSpPr>
          <p:cNvPr id="42" name="TextBox 41">
            <a:extLst>
              <a:ext uri="{FF2B5EF4-FFF2-40B4-BE49-F238E27FC236}">
                <a16:creationId xmlns="" xmlns:a16="http://schemas.microsoft.com/office/drawing/2014/main" id="{919D8269-EBE6-8C0F-67FB-8089A1F085F7}"/>
              </a:ext>
            </a:extLst>
          </p:cNvPr>
          <p:cNvSpPr txBox="1"/>
          <p:nvPr/>
        </p:nvSpPr>
        <p:spPr>
          <a:xfrm>
            <a:off x="597302" y="5904421"/>
            <a:ext cx="9870872" cy="430887"/>
          </a:xfrm>
          <a:prstGeom prst="rect">
            <a:avLst/>
          </a:prstGeom>
          <a:noFill/>
        </p:spPr>
        <p:txBody>
          <a:bodyPr wrap="square">
            <a:spAutoFit/>
          </a:bodyPr>
          <a:lstStyle/>
          <a:p>
            <a:pPr marL="0" marR="0" algn="ctr">
              <a:spcBef>
                <a:spcPts val="0"/>
              </a:spcBef>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3" name="Picture 42" descr="Logo, icon&#10;&#10;Description automatically generated">
            <a:extLst>
              <a:ext uri="{FF2B5EF4-FFF2-40B4-BE49-F238E27FC236}">
                <a16:creationId xmlns="" xmlns:a16="http://schemas.microsoft.com/office/drawing/2014/main" id="{2D959BF0-9DF1-7256-009E-FE05A609F9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230" y="494944"/>
            <a:ext cx="557940" cy="557940"/>
          </a:xfrm>
          <a:prstGeom prst="rect">
            <a:avLst/>
          </a:prstGeom>
        </p:spPr>
      </p:pic>
    </p:spTree>
    <p:extLst>
      <p:ext uri="{BB962C8B-B14F-4D97-AF65-F5344CB8AC3E}">
        <p14:creationId xmlns:p14="http://schemas.microsoft.com/office/powerpoint/2010/main" val="29339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animBg="1"/>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4009789" cy="708275"/>
              <a:chOff x="564746" y="3403331"/>
              <a:chExt cx="2064854"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31"/>
                <a:ext cx="206485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Lực ma sát nghỉ</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42" y="838200"/>
            <a:ext cx="11224207" cy="113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026060">
            <a:extLst>
              <a:ext uri="{FF2B5EF4-FFF2-40B4-BE49-F238E27FC236}">
                <a16:creationId xmlns="" xmlns:a16="http://schemas.microsoft.com/office/drawing/2014/main" id="{CF0B435E-BC56-4BA6-A975-863D649ED566}"/>
              </a:ext>
            </a:extLst>
          </p:cNvPr>
          <p:cNvSpPr>
            <a:spLocks noChangeArrowheads="1"/>
          </p:cNvSpPr>
          <p:nvPr/>
        </p:nvSpPr>
        <p:spPr bwMode="auto">
          <a:xfrm>
            <a:off x="838200" y="914400"/>
            <a:ext cx="10134600" cy="941796"/>
          </a:xfrm>
          <a:prstGeom prst="rect">
            <a:avLst/>
          </a:prstGeom>
          <a:noFill/>
          <a:ln w="9525" algn="ctr">
            <a:noFill/>
            <a:miter lim="800000"/>
            <a:headEnd/>
            <a:tailEnd/>
          </a:ln>
        </p:spPr>
        <p:txBody>
          <a:bodyPr wrap="square" lIns="109728" tIns="54864" rIns="109728" bIns="54864">
            <a:spAutoFit/>
          </a:bodyPr>
          <a:lstStyle/>
          <a:p>
            <a:pPr algn="ctr" defTabSz="1095375">
              <a:buClr>
                <a:schemeClr val="tx2"/>
              </a:buClr>
              <a:buSzPct val="95000"/>
            </a:pPr>
            <a:r>
              <a:rPr lang="en-US" sz="2700" b="1">
                <a:solidFill>
                  <a:srgbClr val="C00000"/>
                </a:solidFill>
                <a:latin typeface="Arial" panose="020B0604020202020204" pitchFamily="34" charset="0"/>
                <a:cs typeface="Arial" panose="020B0604020202020204" pitchFamily="34" charset="0"/>
              </a:rPr>
              <a:t>Lực ma sát nghỉ </a:t>
            </a:r>
            <a:r>
              <a:rPr lang="en-US" sz="2700">
                <a:latin typeface="Arial" panose="020B0604020202020204" pitchFamily="34" charset="0"/>
                <a:cs typeface="Arial" panose="020B0604020202020204" pitchFamily="34" charset="0"/>
              </a:rPr>
              <a:t>là lực ma sát tác dụng lên mặt tiếp xúc của vật, khi vật </a:t>
            </a:r>
            <a:r>
              <a:rPr lang="en-US" sz="2700" b="1">
                <a:latin typeface="Arial" panose="020B0604020202020204" pitchFamily="34" charset="0"/>
                <a:cs typeface="Arial" panose="020B0604020202020204" pitchFamily="34" charset="0"/>
              </a:rPr>
              <a:t>có xu hướng chuyển động </a:t>
            </a:r>
            <a:r>
              <a:rPr lang="en-US" sz="2700">
                <a:latin typeface="Arial" panose="020B0604020202020204" pitchFamily="34" charset="0"/>
                <a:cs typeface="Arial" panose="020B0604020202020204" pitchFamily="34" charset="0"/>
              </a:rPr>
              <a:t>nhưng </a:t>
            </a:r>
            <a:r>
              <a:rPr lang="en-US" sz="2700" b="1">
                <a:latin typeface="Arial" panose="020B0604020202020204" pitchFamily="34" charset="0"/>
                <a:cs typeface="Arial" panose="020B0604020202020204" pitchFamily="34" charset="0"/>
              </a:rPr>
              <a:t>chưa</a:t>
            </a:r>
            <a:r>
              <a:rPr lang="en-US" sz="2700">
                <a:latin typeface="Arial" panose="020B0604020202020204" pitchFamily="34" charset="0"/>
                <a:cs typeface="Arial" panose="020B0604020202020204" pitchFamily="34" charset="0"/>
              </a:rPr>
              <a:t> chuyển động</a:t>
            </a:r>
          </a:p>
        </p:txBody>
      </p:sp>
      <p:sp>
        <p:nvSpPr>
          <p:cNvPr id="22" name="Rectangle 21">
            <a:extLst>
              <a:ext uri="{FF2B5EF4-FFF2-40B4-BE49-F238E27FC236}">
                <a16:creationId xmlns="" xmlns:a16="http://schemas.microsoft.com/office/drawing/2014/main" id="{539FA80D-0587-7309-F7CC-3D1B62D2D4C9}"/>
              </a:ext>
            </a:extLst>
          </p:cNvPr>
          <p:cNvSpPr/>
          <p:nvPr/>
        </p:nvSpPr>
        <p:spPr bwMode="auto">
          <a:xfrm>
            <a:off x="1815466" y="5354960"/>
            <a:ext cx="7356522" cy="607891"/>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23" name="Picture 3">
            <a:extLst>
              <a:ext uri="{FF2B5EF4-FFF2-40B4-BE49-F238E27FC236}">
                <a16:creationId xmlns="" xmlns:a16="http://schemas.microsoft.com/office/drawing/2014/main" id="{D46557BF-EFE3-5E9C-474D-AF58E67549DB}"/>
              </a:ext>
            </a:extLst>
          </p:cNvPr>
          <p:cNvPicPr>
            <a:picLocks noChangeAspect="1" noChangeArrowheads="1"/>
          </p:cNvPicPr>
          <p:nvPr/>
        </p:nvPicPr>
        <p:blipFill>
          <a:blip r:embed="rId5"/>
          <a:srcRect/>
          <a:stretch>
            <a:fillRect/>
          </a:stretch>
        </p:blipFill>
        <p:spPr bwMode="auto">
          <a:xfrm>
            <a:off x="4343401" y="2972605"/>
            <a:ext cx="2667000" cy="2382355"/>
          </a:xfrm>
          <a:prstGeom prst="rect">
            <a:avLst/>
          </a:prstGeom>
          <a:noFill/>
          <a:ln w="9525">
            <a:noFill/>
            <a:miter lim="800000"/>
            <a:headEnd/>
            <a:tailEnd/>
          </a:ln>
          <a:effectLst/>
        </p:spPr>
      </p:pic>
      <p:cxnSp>
        <p:nvCxnSpPr>
          <p:cNvPr id="24" name="Straight Arrow Connector 23">
            <a:extLst>
              <a:ext uri="{FF2B5EF4-FFF2-40B4-BE49-F238E27FC236}">
                <a16:creationId xmlns="" xmlns:a16="http://schemas.microsoft.com/office/drawing/2014/main" id="{68379614-E228-A5F9-B2AE-F16E03142355}"/>
              </a:ext>
            </a:extLst>
          </p:cNvPr>
          <p:cNvCxnSpPr>
            <a:cxnSpLocks/>
          </p:cNvCxnSpPr>
          <p:nvPr/>
        </p:nvCxnSpPr>
        <p:spPr>
          <a:xfrm>
            <a:off x="3048000" y="3765566"/>
            <a:ext cx="105346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7701D56-6ED3-D1DE-EE31-7ECCFF7744D0}"/>
              </a:ext>
            </a:extLst>
          </p:cNvPr>
          <p:cNvSpPr txBox="1"/>
          <p:nvPr/>
        </p:nvSpPr>
        <p:spPr>
          <a:xfrm>
            <a:off x="2133600" y="3072178"/>
            <a:ext cx="1696452" cy="477054"/>
          </a:xfrm>
          <a:prstGeom prst="rect">
            <a:avLst/>
          </a:prstGeom>
          <a:noFill/>
        </p:spPr>
        <p:txBody>
          <a:bodyPr wrap="square">
            <a:spAutoFit/>
          </a:bodyPr>
          <a:lstStyle/>
          <a:p>
            <a:pPr algn="ctr"/>
            <a:r>
              <a:rPr lang="en-US" sz="250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Lực đẩy</a:t>
            </a:r>
            <a:endParaRPr lang="en-US" sz="2500">
              <a:solidFill>
                <a:srgbClr val="0070C0"/>
              </a:solidFill>
            </a:endParaRPr>
          </a:p>
        </p:txBody>
      </p:sp>
      <p:cxnSp>
        <p:nvCxnSpPr>
          <p:cNvPr id="27" name="Straight Arrow Connector 26">
            <a:extLst>
              <a:ext uri="{FF2B5EF4-FFF2-40B4-BE49-F238E27FC236}">
                <a16:creationId xmlns="" xmlns:a16="http://schemas.microsoft.com/office/drawing/2014/main" id="{E81B9752-FB57-3E3A-ED76-9EB373EAB330}"/>
              </a:ext>
            </a:extLst>
          </p:cNvPr>
          <p:cNvCxnSpPr>
            <a:cxnSpLocks/>
          </p:cNvCxnSpPr>
          <p:nvPr/>
        </p:nvCxnSpPr>
        <p:spPr>
          <a:xfrm flipH="1">
            <a:off x="4101466" y="5279668"/>
            <a:ext cx="164949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03BBEB8E-5800-49B5-C8AC-44447D3F78E7}"/>
                  </a:ext>
                </a:extLst>
              </p:cNvPr>
              <p:cNvSpPr txBox="1"/>
              <p:nvPr/>
            </p:nvSpPr>
            <p:spPr>
              <a:xfrm>
                <a:off x="5166795" y="5449942"/>
                <a:ext cx="929205"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FF0000"/>
                              </a:solidFill>
                              <a:latin typeface="Cambria Math"/>
                            </a:rPr>
                          </m:ctrlPr>
                        </m:accPr>
                        <m:e>
                          <m:r>
                            <a:rPr lang="en-US" sz="4000" b="0" i="1" smtClean="0">
                              <a:solidFill>
                                <a:srgbClr val="FF0000"/>
                              </a:solidFill>
                              <a:latin typeface="Cambria Math" panose="02040503050406030204" pitchFamily="18" charset="0"/>
                            </a:rPr>
                            <m:t>𝐹</m:t>
                          </m:r>
                          <m:r>
                            <a:rPr lang="en-US" sz="4000" b="0" i="1" baseline="-25000" smtClean="0">
                              <a:solidFill>
                                <a:srgbClr val="FF0000"/>
                              </a:solidFill>
                              <a:latin typeface="Cambria Math" panose="02040503050406030204" pitchFamily="18" charset="0"/>
                            </a:rPr>
                            <m:t>𝑚𝑠</m:t>
                          </m:r>
                        </m:e>
                      </m:acc>
                    </m:oMath>
                  </m:oMathPara>
                </a14:m>
                <a:endParaRPr lang="en-US" sz="4000">
                  <a:solidFill>
                    <a:srgbClr val="FF0000"/>
                  </a:solidFill>
                </a:endParaRPr>
              </a:p>
            </p:txBody>
          </p:sp>
        </mc:Choice>
        <mc:Fallback xmlns="">
          <p:sp>
            <p:nvSpPr>
              <p:cNvPr id="28" name="TextBox 27">
                <a:extLst>
                  <a:ext uri="{FF2B5EF4-FFF2-40B4-BE49-F238E27FC236}">
                    <a16:creationId xmlns:a16="http://schemas.microsoft.com/office/drawing/2014/main" id="{03BBEB8E-5800-49B5-C8AC-44447D3F78E7}"/>
                  </a:ext>
                </a:extLst>
              </p:cNvPr>
              <p:cNvSpPr txBox="1">
                <a:spLocks noRot="1" noChangeAspect="1" noMove="1" noResize="1" noEditPoints="1" noAdjustHandles="1" noChangeArrowheads="1" noChangeShapeType="1" noTextEdit="1"/>
              </p:cNvSpPr>
              <p:nvPr/>
            </p:nvSpPr>
            <p:spPr>
              <a:xfrm>
                <a:off x="5166795" y="5449942"/>
                <a:ext cx="929205" cy="7825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31A11255-A4A4-5E4F-19F3-F2542CD5D5E0}"/>
                  </a:ext>
                </a:extLst>
              </p:cNvPr>
              <p:cNvSpPr txBox="1"/>
              <p:nvPr/>
            </p:nvSpPr>
            <p:spPr>
              <a:xfrm>
                <a:off x="3414195" y="2907688"/>
                <a:ext cx="929205"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70C0"/>
                              </a:solidFill>
                              <a:latin typeface="Cambria Math"/>
                            </a:rPr>
                          </m:ctrlPr>
                        </m:accPr>
                        <m:e>
                          <m:r>
                            <a:rPr lang="en-US" sz="4000" b="0" i="1" smtClean="0">
                              <a:solidFill>
                                <a:srgbClr val="0070C0"/>
                              </a:solidFill>
                              <a:latin typeface="Cambria Math" panose="02040503050406030204" pitchFamily="18" charset="0"/>
                            </a:rPr>
                            <m:t>𝐹</m:t>
                          </m:r>
                        </m:e>
                      </m:acc>
                    </m:oMath>
                  </m:oMathPara>
                </a14:m>
                <a:endParaRPr lang="en-US" sz="4000">
                  <a:solidFill>
                    <a:srgbClr val="0070C0"/>
                  </a:solidFill>
                </a:endParaRPr>
              </a:p>
            </p:txBody>
          </p:sp>
        </mc:Choice>
        <mc:Fallback xmlns="">
          <p:sp>
            <p:nvSpPr>
              <p:cNvPr id="29" name="TextBox 28">
                <a:extLst>
                  <a:ext uri="{FF2B5EF4-FFF2-40B4-BE49-F238E27FC236}">
                    <a16:creationId xmlns:a16="http://schemas.microsoft.com/office/drawing/2014/main" id="{31A11255-A4A4-5E4F-19F3-F2542CD5D5E0}"/>
                  </a:ext>
                </a:extLst>
              </p:cNvPr>
              <p:cNvSpPr txBox="1">
                <a:spLocks noRot="1" noChangeAspect="1" noMove="1" noResize="1" noEditPoints="1" noAdjustHandles="1" noChangeArrowheads="1" noChangeShapeType="1" noTextEdit="1"/>
              </p:cNvSpPr>
              <p:nvPr/>
            </p:nvSpPr>
            <p:spPr>
              <a:xfrm>
                <a:off x="3414195" y="2907688"/>
                <a:ext cx="929205" cy="782587"/>
              </a:xfrm>
              <a:prstGeom prst="rect">
                <a:avLst/>
              </a:prstGeom>
              <a:blipFill>
                <a:blip r:embed="rId7"/>
                <a:stretch>
                  <a:fillRect/>
                </a:stretch>
              </a:blipFill>
            </p:spPr>
            <p:txBody>
              <a:bodyPr/>
              <a:lstStyle/>
              <a:p>
                <a:r>
                  <a:rPr lang="en-US">
                    <a:noFill/>
                  </a:rPr>
                  <a:t> </a:t>
                </a:r>
              </a:p>
            </p:txBody>
          </p:sp>
        </mc:Fallback>
      </mc:AlternateContent>
      <p:sp>
        <p:nvSpPr>
          <p:cNvPr id="30" name="TextBox 29">
            <a:extLst>
              <a:ext uri="{FF2B5EF4-FFF2-40B4-BE49-F238E27FC236}">
                <a16:creationId xmlns="" xmlns:a16="http://schemas.microsoft.com/office/drawing/2014/main" id="{F0866274-8495-F5AF-76BD-A27A14DD87F9}"/>
              </a:ext>
            </a:extLst>
          </p:cNvPr>
          <p:cNvSpPr txBox="1"/>
          <p:nvPr/>
        </p:nvSpPr>
        <p:spPr>
          <a:xfrm>
            <a:off x="5598109" y="5678531"/>
            <a:ext cx="1696452" cy="553998"/>
          </a:xfrm>
          <a:prstGeom prst="rect">
            <a:avLst/>
          </a:prstGeom>
          <a:noFill/>
        </p:spPr>
        <p:txBody>
          <a:bodyPr wrap="square">
            <a:spAutoFit/>
          </a:bodyPr>
          <a:lstStyle/>
          <a:p>
            <a:pPr algn="ctr"/>
            <a:r>
              <a:rPr lang="en-US" sz="30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nghỉ</a:t>
            </a:r>
            <a:endParaRPr lang="en-US" sz="3000">
              <a:solidFill>
                <a:srgbClr val="FF0000"/>
              </a:solidFil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 xmlns:a16="http://schemas.microsoft.com/office/drawing/2014/main" id="{FDD130BF-7AFA-F16E-6092-9756E637FCE0}"/>
                  </a:ext>
                </a:extLst>
              </p:cNvPr>
              <p:cNvSpPr txBox="1"/>
              <p:nvPr/>
            </p:nvSpPr>
            <p:spPr>
              <a:xfrm>
                <a:off x="4796841" y="2247327"/>
                <a:ext cx="1649494" cy="7866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70C0"/>
                              </a:solidFill>
                              <a:latin typeface="Cambria Math"/>
                            </a:rPr>
                          </m:ctrlPr>
                        </m:accPr>
                        <m:e>
                          <m:r>
                            <a:rPr lang="en-US" sz="4000" b="0" i="1" smtClean="0">
                              <a:solidFill>
                                <a:srgbClr val="0070C0"/>
                              </a:solidFill>
                              <a:latin typeface="Cambria Math" panose="02040503050406030204" pitchFamily="18" charset="0"/>
                            </a:rPr>
                            <m:t>𝑣</m:t>
                          </m:r>
                        </m:e>
                      </m:acc>
                      <m:r>
                        <a:rPr lang="en-US" sz="4000" b="0" i="1" smtClean="0">
                          <a:solidFill>
                            <a:srgbClr val="0070C0"/>
                          </a:solidFill>
                          <a:latin typeface="Cambria Math" panose="02040503050406030204" pitchFamily="18" charset="0"/>
                        </a:rPr>
                        <m:t>=</m:t>
                      </m:r>
                      <m:acc>
                        <m:accPr>
                          <m:chr m:val="⃗"/>
                          <m:ctrlPr>
                            <a:rPr lang="en-US" sz="4000" i="1">
                              <a:solidFill>
                                <a:srgbClr val="0070C0"/>
                              </a:solidFill>
                              <a:latin typeface="Cambria Math"/>
                            </a:rPr>
                          </m:ctrlPr>
                        </m:accPr>
                        <m:e>
                          <m:r>
                            <a:rPr lang="en-US" sz="4000" b="0" i="1" smtClean="0">
                              <a:solidFill>
                                <a:srgbClr val="0070C0"/>
                              </a:solidFill>
                              <a:latin typeface="Cambria Math" panose="02040503050406030204" pitchFamily="18" charset="0"/>
                            </a:rPr>
                            <m:t>0</m:t>
                          </m:r>
                        </m:e>
                      </m:acc>
                    </m:oMath>
                  </m:oMathPara>
                </a14:m>
                <a:endParaRPr lang="en-US" sz="4000">
                  <a:solidFill>
                    <a:srgbClr val="0070C0"/>
                  </a:solidFill>
                </a:endParaRPr>
              </a:p>
            </p:txBody>
          </p:sp>
        </mc:Choice>
        <mc:Fallback xmlns="">
          <p:sp>
            <p:nvSpPr>
              <p:cNvPr id="38" name="TextBox 37">
                <a:extLst>
                  <a:ext uri="{FF2B5EF4-FFF2-40B4-BE49-F238E27FC236}">
                    <a16:creationId xmlns:a16="http://schemas.microsoft.com/office/drawing/2014/main" id="{FDD130BF-7AFA-F16E-6092-9756E637FCE0}"/>
                  </a:ext>
                </a:extLst>
              </p:cNvPr>
              <p:cNvSpPr txBox="1">
                <a:spLocks noRot="1" noChangeAspect="1" noMove="1" noResize="1" noEditPoints="1" noAdjustHandles="1" noChangeArrowheads="1" noChangeShapeType="1" noTextEdit="1"/>
              </p:cNvSpPr>
              <p:nvPr/>
            </p:nvSpPr>
            <p:spPr>
              <a:xfrm>
                <a:off x="4796841" y="2247327"/>
                <a:ext cx="1649494" cy="78662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591800" cy="53309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331379" y="747290"/>
            <a:ext cx="9986441" cy="50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 nào sau đây </a:t>
            </a:r>
            <a:r>
              <a:rPr lang="en-US" sz="2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 </a:t>
            </a: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đúng khi nói về lực ma sát nghỉ?</a:t>
            </a:r>
            <a:endParaRPr lang="en-US" sz="27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3" name="Picture 5" descr="empty-blue-rectangle">
            <a:extLst>
              <a:ext uri="{FF2B5EF4-FFF2-40B4-BE49-F238E27FC236}">
                <a16:creationId xmlns="" xmlns:a16="http://schemas.microsoft.com/office/drawing/2014/main" id="{AD8F6266-5022-B2CA-6568-3933CE758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65" y="1828800"/>
            <a:ext cx="1122420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 xmlns:a16="http://schemas.microsoft.com/office/drawing/2014/main" id="{81591A19-A610-59B6-E6DA-89EB037244C8}"/>
              </a:ext>
            </a:extLst>
          </p:cNvPr>
          <p:cNvSpPr txBox="1"/>
          <p:nvPr/>
        </p:nvSpPr>
        <p:spPr>
          <a:xfrm>
            <a:off x="1068981" y="1968985"/>
            <a:ext cx="10056219" cy="3608039"/>
          </a:xfrm>
          <a:prstGeom prst="rect">
            <a:avLst/>
          </a:prstGeom>
          <a:noFill/>
        </p:spPr>
        <p:txBody>
          <a:bodyPr wrap="square">
            <a:spAutoFit/>
          </a:bodyPr>
          <a:lstStyle/>
          <a:p>
            <a:pPr marL="404813" marR="0" indent="-404813" algn="just">
              <a:lnSpc>
                <a:spcPct val="107000"/>
              </a:lnSpc>
              <a:spcBef>
                <a:spcPts val="600"/>
              </a:spcBef>
              <a:spcAft>
                <a:spcPts val="600"/>
              </a:spcAft>
              <a:buAutoNum type="alphaUcPeriod"/>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 ma sát nghỉ luôn xuất hiện ở bề mặt tiếp xúc giữa hai vật. </a:t>
            </a:r>
          </a:p>
          <a:p>
            <a:pPr marL="404813" marR="0" indent="-404813" algn="just">
              <a:lnSpc>
                <a:spcPct val="107000"/>
              </a:lnSpc>
              <a:spcBef>
                <a:spcPts val="600"/>
              </a:spcBef>
              <a:spcAft>
                <a:spcPts val="6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Lực ma sát nghỉ giữ cho các điểm tiếp xúc của vật không trượt trên bề mặt. </a:t>
            </a:r>
          </a:p>
          <a:p>
            <a:pPr marL="404813" marR="0" indent="-404813" algn="just">
              <a:lnSpc>
                <a:spcPct val="107000"/>
              </a:lnSpc>
              <a:spcBef>
                <a:spcPts val="600"/>
              </a:spcBef>
              <a:spcAft>
                <a:spcPts val="6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Một vật có thể đứng yên trên mặt phẳng nghiêng mà không cần đến lực ma sát nghỉ.</a:t>
            </a:r>
            <a:endParaRPr lang="en-US" sz="2700">
              <a:effectLst/>
              <a:latin typeface="Arial" panose="020B0604020202020204" pitchFamily="34" charset="0"/>
              <a:ea typeface="游明朝" panose="02020400000000000000" pitchFamily="18" charset="-128"/>
              <a:cs typeface="Arial" panose="020B0604020202020204" pitchFamily="34" charset="0"/>
            </a:endParaRPr>
          </a:p>
          <a:p>
            <a:pPr marL="404813" indent="-404813" algn="just">
              <a:spcBef>
                <a:spcPts val="600"/>
              </a:spcBef>
              <a:spcAft>
                <a:spcPts val="600"/>
              </a:spcAft>
            </a:pPr>
            <a:r>
              <a:rPr lang="en-US" sz="270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vật có thể đứng yên trên mặt phẳng ngang mà không cần đến lực ma sát nghỉ. </a:t>
            </a:r>
            <a:endParaRPr lang="en-US" sz="27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2455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591800" cy="53309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331379" y="747290"/>
            <a:ext cx="9986441" cy="50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tình huống sau đây liên quan đến loại lực ma sát nào?</a:t>
            </a:r>
            <a:endParaRPr lang="en-US" sz="27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16" name="TextBox 15">
            <a:extLst>
              <a:ext uri="{FF2B5EF4-FFF2-40B4-BE49-F238E27FC236}">
                <a16:creationId xmlns="" xmlns:a16="http://schemas.microsoft.com/office/drawing/2014/main" id="{4AFFF60C-087D-67BB-D173-200A314A4A6D}"/>
              </a:ext>
            </a:extLst>
          </p:cNvPr>
          <p:cNvSpPr txBox="1"/>
          <p:nvPr/>
        </p:nvSpPr>
        <p:spPr>
          <a:xfrm>
            <a:off x="1164731" y="5830613"/>
            <a:ext cx="4542048"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Xoa hai bàn tay vào nhau. </a:t>
            </a:r>
            <a:endParaRPr lang="en-US" sz="2500"/>
          </a:p>
        </p:txBody>
      </p:sp>
      <p:sp>
        <p:nvSpPr>
          <p:cNvPr id="17" name="TextBox 16">
            <a:extLst>
              <a:ext uri="{FF2B5EF4-FFF2-40B4-BE49-F238E27FC236}">
                <a16:creationId xmlns="" xmlns:a16="http://schemas.microsoft.com/office/drawing/2014/main" id="{104C27ED-8044-1B6D-F5E6-05052516C1F3}"/>
              </a:ext>
            </a:extLst>
          </p:cNvPr>
          <p:cNvSpPr txBox="1"/>
          <p:nvPr/>
        </p:nvSpPr>
        <p:spPr>
          <a:xfrm>
            <a:off x="5925507" y="5866751"/>
            <a:ext cx="5181600" cy="86177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Đặt vali lên một băng chuyền đang chuyển động ở sân bay</a:t>
            </a:r>
            <a:endParaRPr lang="en-US" sz="2500"/>
          </a:p>
        </p:txBody>
      </p:sp>
      <p:pic>
        <p:nvPicPr>
          <p:cNvPr id="18" name="Picture 17" descr="A picture containing floor, indoor&#10;&#10;Description automatically generated">
            <a:extLst>
              <a:ext uri="{FF2B5EF4-FFF2-40B4-BE49-F238E27FC236}">
                <a16:creationId xmlns="" xmlns:a16="http://schemas.microsoft.com/office/drawing/2014/main" id="{F57BDE2F-F468-23EE-54F5-ABCF2B7C9742}"/>
              </a:ext>
            </a:extLst>
          </p:cNvPr>
          <p:cNvPicPr>
            <a:picLocks noChangeAspect="1"/>
          </p:cNvPicPr>
          <p:nvPr/>
        </p:nvPicPr>
        <p:blipFill rotWithShape="1">
          <a:blip r:embed="rId4">
            <a:extLst>
              <a:ext uri="{28A0092B-C50C-407E-A947-70E740481C1C}">
                <a14:useLocalDpi xmlns:a14="http://schemas.microsoft.com/office/drawing/2010/main" val="0"/>
              </a:ext>
            </a:extLst>
          </a:blip>
          <a:srcRect l="16" t="-30" b="-1"/>
          <a:stretch/>
        </p:blipFill>
        <p:spPr>
          <a:xfrm>
            <a:off x="5925507" y="1684895"/>
            <a:ext cx="5653961" cy="3768697"/>
          </a:xfrm>
          <a:prstGeom prst="rect">
            <a:avLst/>
          </a:prstGeom>
          <a:ln>
            <a:noFill/>
          </a:ln>
          <a:effectLst>
            <a:softEdge rad="112500"/>
          </a:effectLst>
        </p:spPr>
      </p:pic>
      <p:pic>
        <p:nvPicPr>
          <p:cNvPr id="6" name="Picture 5" descr="A close-up of a hand&#10;&#10;Description automatically generated with medium confidence">
            <a:extLst>
              <a:ext uri="{FF2B5EF4-FFF2-40B4-BE49-F238E27FC236}">
                <a16:creationId xmlns="" xmlns:a16="http://schemas.microsoft.com/office/drawing/2014/main" id="{5415E31E-D9EF-9690-B7BE-BC58465FBE92}"/>
              </a:ext>
            </a:extLst>
          </p:cNvPr>
          <p:cNvPicPr>
            <a:picLocks noChangeAspect="1"/>
          </p:cNvPicPr>
          <p:nvPr/>
        </p:nvPicPr>
        <p:blipFill rotWithShape="1">
          <a:blip r:embed="rId5">
            <a:extLst>
              <a:ext uri="{28A0092B-C50C-407E-A947-70E740481C1C}">
                <a14:useLocalDpi xmlns:a14="http://schemas.microsoft.com/office/drawing/2010/main" val="0"/>
              </a:ext>
            </a:extLst>
          </a:blip>
          <a:srcRect l="14749" t="103" r="1" b="-1"/>
          <a:stretch/>
        </p:blipFill>
        <p:spPr>
          <a:xfrm>
            <a:off x="507609" y="1659690"/>
            <a:ext cx="5416186" cy="3942625"/>
          </a:xfrm>
          <a:prstGeom prst="rect">
            <a:avLst/>
          </a:prstGeom>
          <a:ln>
            <a:noFill/>
          </a:ln>
          <a:effectLst>
            <a:softEdge rad="112500"/>
          </a:effectLst>
        </p:spPr>
      </p:pic>
    </p:spTree>
    <p:extLst>
      <p:ext uri="{BB962C8B-B14F-4D97-AF65-F5344CB8AC3E}">
        <p14:creationId xmlns:p14="http://schemas.microsoft.com/office/powerpoint/2010/main" val="13434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8"/>
            <a:ext cx="11275469" cy="298836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732655" y="713101"/>
            <a:ext cx="11275468" cy="474104"/>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Thảo luận các tình huống: Đặt trên bàn một vật nặng có dạng hình hộp.</a:t>
            </a: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grpSp>
        <p:nvGrpSpPr>
          <p:cNvPr id="4" name="Group 3">
            <a:extLst>
              <a:ext uri="{FF2B5EF4-FFF2-40B4-BE49-F238E27FC236}">
                <a16:creationId xmlns="" xmlns:a16="http://schemas.microsoft.com/office/drawing/2014/main" id="{6DF75543-3067-E0CA-9807-179BBF7E0A25}"/>
              </a:ext>
            </a:extLst>
          </p:cNvPr>
          <p:cNvGrpSpPr/>
          <p:nvPr/>
        </p:nvGrpSpPr>
        <p:grpSpPr>
          <a:xfrm>
            <a:off x="461519" y="4724400"/>
            <a:ext cx="4037371" cy="2038455"/>
            <a:chOff x="461519" y="4724400"/>
            <a:chExt cx="4037371" cy="2038455"/>
          </a:xfrm>
        </p:grpSpPr>
        <p:sp>
          <p:nvSpPr>
            <p:cNvPr id="19" name="Parallelogram 18">
              <a:extLst>
                <a:ext uri="{FF2B5EF4-FFF2-40B4-BE49-F238E27FC236}">
                  <a16:creationId xmlns="" xmlns:a16="http://schemas.microsoft.com/office/drawing/2014/main" id="{39F5C52D-8A4F-59A1-9663-CCDA2B78D039}"/>
                </a:ext>
              </a:extLst>
            </p:cNvPr>
            <p:cNvSpPr/>
            <p:nvPr/>
          </p:nvSpPr>
          <p:spPr bwMode="auto">
            <a:xfrm>
              <a:off x="461519" y="5334000"/>
              <a:ext cx="4037371" cy="893440"/>
            </a:xfrm>
            <a:prstGeom prst="parallelogram">
              <a:avLst>
                <a:gd name="adj" fmla="val 104694"/>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1" name="Cube 20">
              <a:extLst>
                <a:ext uri="{FF2B5EF4-FFF2-40B4-BE49-F238E27FC236}">
                  <a16:creationId xmlns="" xmlns:a16="http://schemas.microsoft.com/office/drawing/2014/main" id="{692D1818-72B7-E56F-195E-33DA15352B59}"/>
                </a:ext>
              </a:extLst>
            </p:cNvPr>
            <p:cNvSpPr/>
            <p:nvPr/>
          </p:nvSpPr>
          <p:spPr>
            <a:xfrm>
              <a:off x="1687386" y="4724400"/>
              <a:ext cx="1676400" cy="1219200"/>
            </a:xfrm>
            <a:prstGeom prst="cube">
              <a:avLst>
                <a:gd name="adj" fmla="val 33684"/>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 xmlns:a16="http://schemas.microsoft.com/office/drawing/2014/main" id="{755ED19A-2B8E-9DE0-DEF4-BDE32F3139DC}"/>
                </a:ext>
              </a:extLst>
            </p:cNvPr>
            <p:cNvCxnSpPr>
              <a:cxnSpLocks/>
            </p:cNvCxnSpPr>
            <p:nvPr/>
          </p:nvCxnSpPr>
          <p:spPr>
            <a:xfrm>
              <a:off x="1687386" y="5495785"/>
              <a:ext cx="59479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F339D4F0-424B-2B27-42C7-77C82EF363A1}"/>
                    </a:ext>
                  </a:extLst>
                </p:cNvPr>
                <p:cNvSpPr txBox="1"/>
                <p:nvPr/>
              </p:nvSpPr>
              <p:spPr>
                <a:xfrm>
                  <a:off x="2020387" y="5305128"/>
                  <a:ext cx="929205" cy="6963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500" i="1" smtClean="0">
                                <a:solidFill>
                                  <a:schemeClr val="tx1"/>
                                </a:solidFill>
                                <a:latin typeface="Cambria Math"/>
                              </a:rPr>
                            </m:ctrlPr>
                          </m:accPr>
                          <m:e>
                            <m:r>
                              <a:rPr lang="en-US" sz="3500" b="0" i="1" smtClean="0">
                                <a:solidFill>
                                  <a:schemeClr val="tx1"/>
                                </a:solidFill>
                                <a:latin typeface="Cambria Math" panose="02040503050406030204" pitchFamily="18" charset="0"/>
                              </a:rPr>
                              <m:t>𝐹</m:t>
                            </m:r>
                          </m:e>
                        </m:acc>
                      </m:oMath>
                    </m:oMathPara>
                  </a14:m>
                  <a:endParaRPr lang="en-US" sz="3500">
                    <a:solidFill>
                      <a:schemeClr val="tx1"/>
                    </a:solidFill>
                  </a:endParaRPr>
                </a:p>
              </p:txBody>
            </p:sp>
          </mc:Choice>
          <mc:Fallback xmlns="">
            <p:sp>
              <p:nvSpPr>
                <p:cNvPr id="23" name="TextBox 22">
                  <a:extLst>
                    <a:ext uri="{FF2B5EF4-FFF2-40B4-BE49-F238E27FC236}">
                      <a16:creationId xmlns:a16="http://schemas.microsoft.com/office/drawing/2014/main" id="{F339D4F0-424B-2B27-42C7-77C82EF363A1}"/>
                    </a:ext>
                  </a:extLst>
                </p:cNvPr>
                <p:cNvSpPr txBox="1">
                  <a:spLocks noRot="1" noChangeAspect="1" noMove="1" noResize="1" noEditPoints="1" noAdjustHandles="1" noChangeArrowheads="1" noChangeShapeType="1" noTextEdit="1"/>
                </p:cNvSpPr>
                <p:nvPr/>
              </p:nvSpPr>
              <p:spPr>
                <a:xfrm>
                  <a:off x="2020387" y="5305128"/>
                  <a:ext cx="929205" cy="696344"/>
                </a:xfrm>
                <a:prstGeom prst="rect">
                  <a:avLst/>
                </a:prstGeom>
                <a:blipFill>
                  <a:blip r:embed="rId5"/>
                  <a:stretch>
                    <a:fillRect/>
                  </a:stretch>
                </a:blipFill>
              </p:spPr>
              <p:txBody>
                <a:bodyPr/>
                <a:lstStyle/>
                <a:p>
                  <a:r>
                    <a:rPr lang="en-US">
                      <a:noFill/>
                    </a:rPr>
                    <a:t> </a:t>
                  </a:r>
                </a:p>
              </p:txBody>
            </p:sp>
          </mc:Fallback>
        </mc:AlternateContent>
        <p:sp>
          <p:nvSpPr>
            <p:cNvPr id="42" name="TextBox 41">
              <a:extLst>
                <a:ext uri="{FF2B5EF4-FFF2-40B4-BE49-F238E27FC236}">
                  <a16:creationId xmlns="" xmlns:a16="http://schemas.microsoft.com/office/drawing/2014/main" id="{235C4FA2-07B2-A37C-0780-52E1E9C4A6D4}"/>
                </a:ext>
              </a:extLst>
            </p:cNvPr>
            <p:cNvSpPr txBox="1"/>
            <p:nvPr/>
          </p:nvSpPr>
          <p:spPr>
            <a:xfrm>
              <a:off x="1177672" y="6285801"/>
              <a:ext cx="2186114"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đứng yên</a:t>
              </a:r>
              <a:endParaRPr lang="en-US" sz="2500"/>
            </a:p>
          </p:txBody>
        </p:sp>
      </p:grpSp>
      <p:grpSp>
        <p:nvGrpSpPr>
          <p:cNvPr id="5" name="Group 4">
            <a:extLst>
              <a:ext uri="{FF2B5EF4-FFF2-40B4-BE49-F238E27FC236}">
                <a16:creationId xmlns="" xmlns:a16="http://schemas.microsoft.com/office/drawing/2014/main" id="{A42F6F80-3FDF-E7A4-6AE5-89650D034728}"/>
              </a:ext>
            </a:extLst>
          </p:cNvPr>
          <p:cNvGrpSpPr/>
          <p:nvPr/>
        </p:nvGrpSpPr>
        <p:grpSpPr>
          <a:xfrm>
            <a:off x="3890118" y="4724400"/>
            <a:ext cx="4339482" cy="2028528"/>
            <a:chOff x="3890118" y="4724400"/>
            <a:chExt cx="4339482" cy="2028528"/>
          </a:xfrm>
        </p:grpSpPr>
        <p:sp>
          <p:nvSpPr>
            <p:cNvPr id="24" name="Parallelogram 23">
              <a:extLst>
                <a:ext uri="{FF2B5EF4-FFF2-40B4-BE49-F238E27FC236}">
                  <a16:creationId xmlns="" xmlns:a16="http://schemas.microsoft.com/office/drawing/2014/main" id="{00F49A2F-CC59-14CD-08CC-A535FE8490D6}"/>
                </a:ext>
              </a:extLst>
            </p:cNvPr>
            <p:cNvSpPr/>
            <p:nvPr/>
          </p:nvSpPr>
          <p:spPr bwMode="auto">
            <a:xfrm>
              <a:off x="4357904" y="5334000"/>
              <a:ext cx="3871696" cy="893440"/>
            </a:xfrm>
            <a:prstGeom prst="parallelogram">
              <a:avLst>
                <a:gd name="adj" fmla="val 104694"/>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5" name="Cube 24">
              <a:extLst>
                <a:ext uri="{FF2B5EF4-FFF2-40B4-BE49-F238E27FC236}">
                  <a16:creationId xmlns="" xmlns:a16="http://schemas.microsoft.com/office/drawing/2014/main" id="{C5F45523-228D-8948-2277-71499988B8BB}"/>
                </a:ext>
              </a:extLst>
            </p:cNvPr>
            <p:cNvSpPr/>
            <p:nvPr/>
          </p:nvSpPr>
          <p:spPr>
            <a:xfrm>
              <a:off x="5583771" y="4724400"/>
              <a:ext cx="1676400" cy="1219200"/>
            </a:xfrm>
            <a:prstGeom prst="cube">
              <a:avLst>
                <a:gd name="adj" fmla="val 33684"/>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 xmlns:a16="http://schemas.microsoft.com/office/drawing/2014/main" id="{F475F679-E6C3-2C40-2243-317A52287971}"/>
                </a:ext>
              </a:extLst>
            </p:cNvPr>
            <p:cNvCxnSpPr>
              <a:cxnSpLocks/>
            </p:cNvCxnSpPr>
            <p:nvPr/>
          </p:nvCxnSpPr>
          <p:spPr>
            <a:xfrm>
              <a:off x="5583771" y="5491624"/>
              <a:ext cx="110685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 xmlns:a16="http://schemas.microsoft.com/office/drawing/2014/main" id="{9B5E11C2-97AB-4A1F-77B2-2C3782F51B61}"/>
                    </a:ext>
                  </a:extLst>
                </p:cNvPr>
                <p:cNvSpPr txBox="1"/>
                <p:nvPr/>
              </p:nvSpPr>
              <p:spPr>
                <a:xfrm>
                  <a:off x="5829149" y="5531096"/>
                  <a:ext cx="929205" cy="6963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500" i="1" smtClean="0">
                                <a:solidFill>
                                  <a:schemeClr val="tx1"/>
                                </a:solidFill>
                                <a:latin typeface="Cambria Math"/>
                              </a:rPr>
                            </m:ctrlPr>
                          </m:accPr>
                          <m:e>
                            <m:r>
                              <a:rPr lang="en-US" sz="3500" b="0" i="1" smtClean="0">
                                <a:solidFill>
                                  <a:schemeClr val="tx1"/>
                                </a:solidFill>
                                <a:latin typeface="Cambria Math" panose="02040503050406030204" pitchFamily="18" charset="0"/>
                              </a:rPr>
                              <m:t>𝐹</m:t>
                            </m:r>
                            <m:r>
                              <a:rPr lang="en-US" sz="3500" b="0" i="1" baseline="-25000" smtClean="0">
                                <a:solidFill>
                                  <a:schemeClr val="tx1"/>
                                </a:solidFill>
                                <a:latin typeface="Cambria Math" panose="02040503050406030204" pitchFamily="18" charset="0"/>
                              </a:rPr>
                              <m:t>0</m:t>
                            </m:r>
                          </m:e>
                        </m:acc>
                      </m:oMath>
                    </m:oMathPara>
                  </a14:m>
                  <a:endParaRPr lang="en-US" sz="3500">
                    <a:solidFill>
                      <a:schemeClr val="tx1"/>
                    </a:solidFill>
                  </a:endParaRPr>
                </a:p>
              </p:txBody>
            </p:sp>
          </mc:Choice>
          <mc:Fallback xmlns="">
            <p:sp>
              <p:nvSpPr>
                <p:cNvPr id="27" name="TextBox 26">
                  <a:extLst>
                    <a:ext uri="{FF2B5EF4-FFF2-40B4-BE49-F238E27FC236}">
                      <a16:creationId xmlns:a16="http://schemas.microsoft.com/office/drawing/2014/main" id="{9B5E11C2-97AB-4A1F-77B2-2C3782F51B61}"/>
                    </a:ext>
                  </a:extLst>
                </p:cNvPr>
                <p:cNvSpPr txBox="1">
                  <a:spLocks noRot="1" noChangeAspect="1" noMove="1" noResize="1" noEditPoints="1" noAdjustHandles="1" noChangeArrowheads="1" noChangeShapeType="1" noTextEdit="1"/>
                </p:cNvSpPr>
                <p:nvPr/>
              </p:nvSpPr>
              <p:spPr>
                <a:xfrm>
                  <a:off x="5829149" y="5531096"/>
                  <a:ext cx="929205" cy="696344"/>
                </a:xfrm>
                <a:prstGeom prst="rect">
                  <a:avLst/>
                </a:prstGeom>
                <a:blipFill>
                  <a:blip r:embed="rId6"/>
                  <a:stretch>
                    <a:fillRect/>
                  </a:stretch>
                </a:blipFill>
              </p:spPr>
              <p:txBody>
                <a:bodyPr/>
                <a:lstStyle/>
                <a:p>
                  <a:r>
                    <a:rPr lang="en-US">
                      <a:noFill/>
                    </a:rPr>
                    <a:t> </a:t>
                  </a:r>
                </a:p>
              </p:txBody>
            </p:sp>
          </mc:Fallback>
        </mc:AlternateContent>
        <p:sp>
          <p:nvSpPr>
            <p:cNvPr id="43" name="TextBox 42">
              <a:extLst>
                <a:ext uri="{FF2B5EF4-FFF2-40B4-BE49-F238E27FC236}">
                  <a16:creationId xmlns="" xmlns:a16="http://schemas.microsoft.com/office/drawing/2014/main" id="{C7DB1A25-C2ED-E479-FB83-53976377D6F0}"/>
                </a:ext>
              </a:extLst>
            </p:cNvPr>
            <p:cNvSpPr txBox="1"/>
            <p:nvPr/>
          </p:nvSpPr>
          <p:spPr>
            <a:xfrm>
              <a:off x="3890118" y="6275874"/>
              <a:ext cx="3909925"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bắt đầu chuyển động</a:t>
              </a:r>
              <a:endParaRPr lang="en-US" sz="2500"/>
            </a:p>
          </p:txBody>
        </p:sp>
      </p:grpSp>
      <p:grpSp>
        <p:nvGrpSpPr>
          <p:cNvPr id="9" name="Group 8">
            <a:extLst>
              <a:ext uri="{FF2B5EF4-FFF2-40B4-BE49-F238E27FC236}">
                <a16:creationId xmlns="" xmlns:a16="http://schemas.microsoft.com/office/drawing/2014/main" id="{A5F72B4C-5B78-106C-028C-4C7F794477FE}"/>
              </a:ext>
            </a:extLst>
          </p:cNvPr>
          <p:cNvGrpSpPr/>
          <p:nvPr/>
        </p:nvGrpSpPr>
        <p:grpSpPr>
          <a:xfrm>
            <a:off x="7971454" y="4724400"/>
            <a:ext cx="3941146" cy="2052251"/>
            <a:chOff x="7971454" y="4724400"/>
            <a:chExt cx="3941146" cy="2052251"/>
          </a:xfrm>
        </p:grpSpPr>
        <p:sp>
          <p:nvSpPr>
            <p:cNvPr id="2" name="TextBox 1">
              <a:extLst>
                <a:ext uri="{FF2B5EF4-FFF2-40B4-BE49-F238E27FC236}">
                  <a16:creationId xmlns="" xmlns:a16="http://schemas.microsoft.com/office/drawing/2014/main" id="{D4CB87E0-83E5-EB02-8B69-F271F43D3869}"/>
                </a:ext>
              </a:extLst>
            </p:cNvPr>
            <p:cNvSpPr txBox="1"/>
            <p:nvPr/>
          </p:nvSpPr>
          <p:spPr>
            <a:xfrm>
              <a:off x="9829800" y="5258495"/>
              <a:ext cx="457200" cy="369332"/>
            </a:xfrm>
            <a:prstGeom prst="rect">
              <a:avLst/>
            </a:prstGeom>
            <a:noFill/>
          </p:spPr>
          <p:txBody>
            <a:bodyPr wrap="square" rtlCol="0">
              <a:spAutoFit/>
            </a:bodyPr>
            <a:lstStyle/>
            <a:p>
              <a:r>
                <a:rPr lang="en-US">
                  <a:solidFill>
                    <a:schemeClr val="bg1"/>
                  </a:solidFill>
                </a:rPr>
                <a:t>A</a:t>
              </a:r>
            </a:p>
          </p:txBody>
        </p:sp>
        <p:sp>
          <p:nvSpPr>
            <p:cNvPr id="28" name="Parallelogram 27">
              <a:extLst>
                <a:ext uri="{FF2B5EF4-FFF2-40B4-BE49-F238E27FC236}">
                  <a16:creationId xmlns="" xmlns:a16="http://schemas.microsoft.com/office/drawing/2014/main" id="{70254DEE-060F-302D-ECF3-37732CABAEB4}"/>
                </a:ext>
              </a:extLst>
            </p:cNvPr>
            <p:cNvSpPr/>
            <p:nvPr/>
          </p:nvSpPr>
          <p:spPr bwMode="auto">
            <a:xfrm>
              <a:off x="7971454" y="5334000"/>
              <a:ext cx="3915746" cy="893440"/>
            </a:xfrm>
            <a:prstGeom prst="parallelogram">
              <a:avLst>
                <a:gd name="adj" fmla="val 104694"/>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9" name="Cube 28">
              <a:extLst>
                <a:ext uri="{FF2B5EF4-FFF2-40B4-BE49-F238E27FC236}">
                  <a16:creationId xmlns="" xmlns:a16="http://schemas.microsoft.com/office/drawing/2014/main" id="{74038A19-0BD2-BB8B-0CDE-C30B4D832F20}"/>
                </a:ext>
              </a:extLst>
            </p:cNvPr>
            <p:cNvSpPr/>
            <p:nvPr/>
          </p:nvSpPr>
          <p:spPr>
            <a:xfrm>
              <a:off x="9197321" y="4724400"/>
              <a:ext cx="1676400" cy="1219200"/>
            </a:xfrm>
            <a:prstGeom prst="cube">
              <a:avLst>
                <a:gd name="adj" fmla="val 33684"/>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 xmlns:a16="http://schemas.microsoft.com/office/drawing/2014/main" id="{E31048FE-8E4C-1558-09E4-DC07CF441F14}"/>
                </a:ext>
              </a:extLst>
            </p:cNvPr>
            <p:cNvCxnSpPr>
              <a:cxnSpLocks/>
            </p:cNvCxnSpPr>
            <p:nvPr/>
          </p:nvCxnSpPr>
          <p:spPr>
            <a:xfrm flipV="1">
              <a:off x="9197321" y="5494149"/>
              <a:ext cx="937279" cy="1018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 xmlns:a16="http://schemas.microsoft.com/office/drawing/2014/main" id="{419273D4-896A-F551-EDEE-181C99609962}"/>
                    </a:ext>
                  </a:extLst>
                </p:cNvPr>
                <p:cNvSpPr txBox="1"/>
                <p:nvPr/>
              </p:nvSpPr>
              <p:spPr>
                <a:xfrm>
                  <a:off x="9239649" y="5703331"/>
                  <a:ext cx="1591744" cy="696344"/>
                </a:xfrm>
                <a:prstGeom prst="rect">
                  <a:avLst/>
                </a:prstGeom>
                <a:noFill/>
              </p:spPr>
              <p:txBody>
                <a:bodyPr wrap="square">
                  <a:spAutoFit/>
                </a:bodyPr>
                <a:lstStyle/>
                <a:p>
                  <a14:m>
                    <m:oMath xmlns:m="http://schemas.openxmlformats.org/officeDocument/2006/math">
                      <m:acc>
                        <m:accPr>
                          <m:chr m:val="⃗"/>
                          <m:ctrlPr>
                            <a:rPr lang="en-US" sz="3500" i="1" smtClean="0">
                              <a:solidFill>
                                <a:schemeClr val="tx1"/>
                              </a:solidFill>
                              <a:latin typeface="Cambria Math"/>
                            </a:rPr>
                          </m:ctrlPr>
                        </m:accPr>
                        <m:e>
                          <m:r>
                            <a:rPr lang="en-US" sz="3500" b="0" i="1" smtClean="0">
                              <a:solidFill>
                                <a:schemeClr val="tx1"/>
                              </a:solidFill>
                              <a:latin typeface="Cambria Math" panose="02040503050406030204" pitchFamily="18" charset="0"/>
                            </a:rPr>
                            <m:t>𝐹</m:t>
                          </m:r>
                        </m:e>
                      </m:acc>
                    </m:oMath>
                  </a14:m>
                  <a:r>
                    <a:rPr lang="en-US" sz="3500">
                      <a:solidFill>
                        <a:schemeClr val="tx1"/>
                      </a:solidFill>
                    </a:rPr>
                    <a:t>&lt; </a:t>
                  </a:r>
                  <a14:m>
                    <m:oMath xmlns:m="http://schemas.openxmlformats.org/officeDocument/2006/math">
                      <m:r>
                        <a:rPr lang="en-US" sz="3500" b="0" i="1">
                          <a:solidFill>
                            <a:schemeClr val="tx1"/>
                          </a:solidFill>
                          <a:latin typeface="Cambria Math" panose="02040503050406030204" pitchFamily="18" charset="0"/>
                        </a:rPr>
                        <m:t>𝐹</m:t>
                      </m:r>
                      <m:r>
                        <a:rPr lang="en-US" sz="3500" b="0" i="1" baseline="-25000">
                          <a:solidFill>
                            <a:schemeClr val="tx1"/>
                          </a:solidFill>
                          <a:latin typeface="Cambria Math" panose="02040503050406030204" pitchFamily="18" charset="0"/>
                        </a:rPr>
                        <m:t>0</m:t>
                      </m:r>
                    </m:oMath>
                  </a14:m>
                  <a:endParaRPr lang="en-US" sz="3500">
                    <a:solidFill>
                      <a:schemeClr val="tx1"/>
                    </a:solidFill>
                  </a:endParaRPr>
                </a:p>
              </p:txBody>
            </p:sp>
          </mc:Choice>
          <mc:Fallback xmlns="">
            <p:sp>
              <p:nvSpPr>
                <p:cNvPr id="31" name="TextBox 30">
                  <a:extLst>
                    <a:ext uri="{FF2B5EF4-FFF2-40B4-BE49-F238E27FC236}">
                      <a16:creationId xmlns:a16="http://schemas.microsoft.com/office/drawing/2014/main" id="{419273D4-896A-F551-EDEE-181C99609962}"/>
                    </a:ext>
                  </a:extLst>
                </p:cNvPr>
                <p:cNvSpPr txBox="1">
                  <a:spLocks noRot="1" noChangeAspect="1" noMove="1" noResize="1" noEditPoints="1" noAdjustHandles="1" noChangeArrowheads="1" noChangeShapeType="1" noTextEdit="1"/>
                </p:cNvSpPr>
                <p:nvPr/>
              </p:nvSpPr>
              <p:spPr>
                <a:xfrm>
                  <a:off x="9239649" y="5703331"/>
                  <a:ext cx="1591744" cy="696344"/>
                </a:xfrm>
                <a:prstGeom prst="rect">
                  <a:avLst/>
                </a:prstGeom>
                <a:blipFill>
                  <a:blip r:embed="rId7"/>
                  <a:stretch>
                    <a:fillRect t="-3509" b="-32456"/>
                  </a:stretch>
                </a:blipFill>
              </p:spPr>
              <p:txBody>
                <a:bodyPr/>
                <a:lstStyle/>
                <a:p>
                  <a:r>
                    <a:rPr lang="en-US">
                      <a:noFill/>
                    </a:rPr>
                    <a:t> </a:t>
                  </a:r>
                </a:p>
              </p:txBody>
            </p:sp>
          </mc:Fallback>
        </mc:AlternateContent>
        <p:cxnSp>
          <p:nvCxnSpPr>
            <p:cNvPr id="37" name="Straight Connector 36">
              <a:extLst>
                <a:ext uri="{FF2B5EF4-FFF2-40B4-BE49-F238E27FC236}">
                  <a16:creationId xmlns="" xmlns:a16="http://schemas.microsoft.com/office/drawing/2014/main" id="{71D9DACA-2E57-22DF-B2E5-8DA739BAC648}"/>
                </a:ext>
              </a:extLst>
            </p:cNvPr>
            <p:cNvCxnSpPr/>
            <p:nvPr/>
          </p:nvCxnSpPr>
          <p:spPr>
            <a:xfrm>
              <a:off x="8708839" y="5258495"/>
              <a:ext cx="4572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252B0D9D-1CC8-DF02-F44E-65DE74B2889E}"/>
                </a:ext>
              </a:extLst>
            </p:cNvPr>
            <p:cNvCxnSpPr/>
            <p:nvPr/>
          </p:nvCxnSpPr>
          <p:spPr>
            <a:xfrm>
              <a:off x="8610600" y="5406157"/>
              <a:ext cx="4572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57E3E619-0888-7BE7-19E3-5E25A5DA805A}"/>
                </a:ext>
              </a:extLst>
            </p:cNvPr>
            <p:cNvCxnSpPr/>
            <p:nvPr/>
          </p:nvCxnSpPr>
          <p:spPr>
            <a:xfrm>
              <a:off x="8729694" y="5622982"/>
              <a:ext cx="4572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3A6843-7DD8-34BE-D3C3-EF4F47B94E04}"/>
                </a:ext>
              </a:extLst>
            </p:cNvPr>
            <p:cNvCxnSpPr/>
            <p:nvPr/>
          </p:nvCxnSpPr>
          <p:spPr>
            <a:xfrm>
              <a:off x="8470232" y="5504338"/>
              <a:ext cx="4572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id="{B9C157D3-85F1-220D-CC2B-607025E1EDB2}"/>
                </a:ext>
              </a:extLst>
            </p:cNvPr>
            <p:cNvSpPr txBox="1"/>
            <p:nvPr/>
          </p:nvSpPr>
          <p:spPr>
            <a:xfrm>
              <a:off x="8002675" y="6299597"/>
              <a:ext cx="3909925"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tiếp tục chuyển động</a:t>
              </a:r>
              <a:endParaRPr lang="en-US" sz="2500"/>
            </a:p>
          </p:txBody>
        </p:sp>
      </p:grpSp>
      <p:sp>
        <p:nvSpPr>
          <p:cNvPr id="32" name="Text Box 29">
            <a:extLst>
              <a:ext uri="{FF2B5EF4-FFF2-40B4-BE49-F238E27FC236}">
                <a16:creationId xmlns="" xmlns:a16="http://schemas.microsoft.com/office/drawing/2014/main" id="{CC238E8E-6378-E170-C937-09568E4B73A7}"/>
              </a:ext>
            </a:extLst>
          </p:cNvPr>
          <p:cNvSpPr txBox="1">
            <a:spLocks noChangeArrowheads="1"/>
          </p:cNvSpPr>
          <p:nvPr/>
        </p:nvSpPr>
        <p:spPr bwMode="auto">
          <a:xfrm>
            <a:off x="784237" y="2055952"/>
            <a:ext cx="9854254" cy="885755"/>
          </a:xfrm>
          <a:prstGeom prst="rect">
            <a:avLst/>
          </a:prstGeom>
          <a:noFill/>
          <a:ln>
            <a:noFill/>
          </a:ln>
          <a:effectLst/>
        </p:spPr>
        <p:txBody>
          <a:bodyPr wrap="square">
            <a:spAutoFit/>
          </a:bodyPr>
          <a:lstStyle/>
          <a:p>
            <a:pPr marL="404813" marR="0" indent="-404813">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Tăng lực đẩy đến khi lớn hơn một giá trị F</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nào đó thì vật bắt đầu trượt.</a:t>
            </a:r>
            <a:r>
              <a:rPr lang="en-US" sz="2500">
                <a:latin typeface="Arial" panose="020B0604020202020204" pitchFamily="34" charset="0"/>
                <a:ea typeface="游明朝" panose="02020400000000000000" pitchFamily="18" charset="-128"/>
                <a:cs typeface="Arial" panose="020B0604020202020204" pitchFamily="34" charset="0"/>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 đó chứng tỏ gì? </a:t>
            </a:r>
          </a:p>
        </p:txBody>
      </p:sp>
      <p:sp>
        <p:nvSpPr>
          <p:cNvPr id="33" name="Text Box 29">
            <a:extLst>
              <a:ext uri="{FF2B5EF4-FFF2-40B4-BE49-F238E27FC236}">
                <a16:creationId xmlns="" xmlns:a16="http://schemas.microsoft.com/office/drawing/2014/main" id="{384D7D4B-2C8F-C0B9-CC05-B16FD96837F1}"/>
              </a:ext>
            </a:extLst>
          </p:cNvPr>
          <p:cNvSpPr txBox="1">
            <a:spLocks noChangeArrowheads="1"/>
          </p:cNvSpPr>
          <p:nvPr/>
        </p:nvSpPr>
        <p:spPr bwMode="auto">
          <a:xfrm>
            <a:off x="784237" y="2926317"/>
            <a:ext cx="10493363" cy="885755"/>
          </a:xfrm>
          <a:prstGeom prst="rect">
            <a:avLst/>
          </a:prstGeom>
          <a:noFill/>
          <a:ln>
            <a:noFill/>
          </a:ln>
          <a:effectLst/>
        </p:spPr>
        <p:txBody>
          <a:bodyPr wrap="square">
            <a:spAutoFit/>
          </a:bodyPr>
          <a:lstStyle/>
          <a:p>
            <a:pPr marL="404813" marR="0" indent="-404813">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Khi vật đã trượt, ta chỉ cần đẩy vật bằng một lực nhỏ hơn giá trị F</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vẫn duy trì được chuyển động trượt của vật. Điều đó chứng tỏ gì?</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34" name="Text Box 29">
            <a:extLst>
              <a:ext uri="{FF2B5EF4-FFF2-40B4-BE49-F238E27FC236}">
                <a16:creationId xmlns="" xmlns:a16="http://schemas.microsoft.com/office/drawing/2014/main" id="{7E504C5B-FFEB-A97C-9396-C7249CFD25EF}"/>
              </a:ext>
            </a:extLst>
          </p:cNvPr>
          <p:cNvSpPr txBox="1">
            <a:spLocks noChangeArrowheads="1"/>
          </p:cNvSpPr>
          <p:nvPr/>
        </p:nvSpPr>
        <p:spPr bwMode="auto">
          <a:xfrm>
            <a:off x="732655" y="1193925"/>
            <a:ext cx="10493363" cy="885755"/>
          </a:xfrm>
          <a:prstGeom prst="rect">
            <a:avLst/>
          </a:prstGeom>
          <a:noFill/>
          <a:ln>
            <a:noFill/>
          </a:ln>
          <a:effectLst/>
        </p:spPr>
        <p:txBody>
          <a:bodyPr wrap="square">
            <a:spAutoFit/>
          </a:bodyPr>
          <a:lstStyle/>
          <a:p>
            <a:pPr marL="404813" marR="0" indent="-404813">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Lúc đầu ta đẩy vật bằng một lực nhỏ, vật không chuyển động. Lực nào đã ngăn không cho vật chuyển động?</a:t>
            </a:r>
          </a:p>
        </p:txBody>
      </p:sp>
    </p:spTree>
    <p:extLst>
      <p:ext uri="{BB962C8B-B14F-4D97-AF65-F5344CB8AC3E}">
        <p14:creationId xmlns:p14="http://schemas.microsoft.com/office/powerpoint/2010/main" val="28590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37929590-E49C-2BCA-3B78-1120195EB4AA}"/>
              </a:ext>
            </a:extLst>
          </p:cNvPr>
          <p:cNvGrpSpPr/>
          <p:nvPr/>
        </p:nvGrpSpPr>
        <p:grpSpPr>
          <a:xfrm>
            <a:off x="-228600" y="152400"/>
            <a:ext cx="11992898" cy="532949"/>
            <a:chOff x="74035" y="2231322"/>
            <a:chExt cx="11918589" cy="743957"/>
          </a:xfrm>
        </p:grpSpPr>
        <p:grpSp>
          <p:nvGrpSpPr>
            <p:cNvPr id="5" name="Group 70">
              <a:extLst>
                <a:ext uri="{FF2B5EF4-FFF2-40B4-BE49-F238E27FC236}">
                  <a16:creationId xmlns="" xmlns:a16="http://schemas.microsoft.com/office/drawing/2014/main" id="{D3ABF6A8-9A9F-5847-B2A6-2CB67DFDCD2F}"/>
                </a:ext>
              </a:extLst>
            </p:cNvPr>
            <p:cNvGrpSpPr>
              <a:grpSpLocks/>
            </p:cNvGrpSpPr>
            <p:nvPr/>
          </p:nvGrpSpPr>
          <p:grpSpPr bwMode="auto">
            <a:xfrm>
              <a:off x="330533" y="2267004"/>
              <a:ext cx="5498819" cy="708275"/>
              <a:chOff x="587624" y="3377549"/>
              <a:chExt cx="2831635" cy="1364238"/>
            </a:xfrm>
          </p:grpSpPr>
          <p:pic>
            <p:nvPicPr>
              <p:cNvPr id="8" name="Picture 8" descr="empty-green-rectangle">
                <a:extLst>
                  <a:ext uri="{FF2B5EF4-FFF2-40B4-BE49-F238E27FC236}">
                    <a16:creationId xmlns="" xmlns:a16="http://schemas.microsoft.com/office/drawing/2014/main" id="{6FCC9C6A-C1AA-1D46-7543-97FAA3E80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24" y="3377549"/>
                <a:ext cx="28316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B96E79AC-2CC2-EECD-C19D-43EE4E843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A9D2CEB1-9DAA-BB2F-ABE1-DD7F4ABF49C9}"/>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1A969BD4-4CAB-8122-F7DF-5620CDDC1E2D}"/>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Lực ma sát trượt</a:t>
              </a:r>
              <a:endParaRPr lang="en-US" sz="2500" dirty="0">
                <a:cs typeface="Arial" panose="020B0604020202020204" pitchFamily="34" charset="0"/>
              </a:endParaRPr>
            </a:p>
          </p:txBody>
        </p:sp>
      </p:grpSp>
      <p:pic>
        <p:nvPicPr>
          <p:cNvPr id="11" name="Picture 4" descr="empty-blue-rectangle">
            <a:extLst>
              <a:ext uri="{FF2B5EF4-FFF2-40B4-BE49-F238E27FC236}">
                <a16:creationId xmlns="" xmlns:a16="http://schemas.microsoft.com/office/drawing/2014/main" id="{E293535D-04BA-A73A-9612-44271FA48F7D}"/>
              </a:ext>
            </a:extLst>
          </p:cNvPr>
          <p:cNvPicPr>
            <a:picLocks noChangeAspect="1" noChangeArrowheads="1"/>
          </p:cNvPicPr>
          <p:nvPr/>
        </p:nvPicPr>
        <p:blipFill>
          <a:blip r:embed="rId4"/>
          <a:srcRect/>
          <a:stretch>
            <a:fillRect/>
          </a:stretch>
        </p:blipFill>
        <p:spPr bwMode="auto">
          <a:xfrm>
            <a:off x="285961" y="965075"/>
            <a:ext cx="11747360" cy="711707"/>
          </a:xfrm>
          <a:prstGeom prst="rect">
            <a:avLst/>
          </a:prstGeom>
          <a:noFill/>
          <a:ln w="9525">
            <a:noFill/>
            <a:miter lim="800000"/>
            <a:headEnd/>
            <a:tailEnd/>
          </a:ln>
        </p:spPr>
      </p:pic>
      <p:sp>
        <p:nvSpPr>
          <p:cNvPr id="12" name="TextBox 11">
            <a:extLst>
              <a:ext uri="{FF2B5EF4-FFF2-40B4-BE49-F238E27FC236}">
                <a16:creationId xmlns="" xmlns:a16="http://schemas.microsoft.com/office/drawing/2014/main" id="{BA9C65F4-A66D-EFAA-9C83-0C0B5AA3889E}"/>
              </a:ext>
            </a:extLst>
          </p:cNvPr>
          <p:cNvSpPr txBox="1"/>
          <p:nvPr/>
        </p:nvSpPr>
        <p:spPr>
          <a:xfrm>
            <a:off x="493627" y="1021406"/>
            <a:ext cx="11045657" cy="507831"/>
          </a:xfrm>
          <a:prstGeom prst="rect">
            <a:avLst/>
          </a:prstGeom>
          <a:noFill/>
        </p:spPr>
        <p:txBody>
          <a:bodyPr wrap="square">
            <a:spAutoFit/>
          </a:bodyPr>
          <a:lstStyle/>
          <a:p>
            <a:pPr algn="ctr"/>
            <a:r>
              <a:rPr lang="en-US" sz="2700" b="1">
                <a:latin typeface="Arial" panose="020B0604020202020204" pitchFamily="34" charset="0"/>
                <a:cs typeface="Arial" panose="020B0604020202020204" pitchFamily="34" charset="0"/>
              </a:rPr>
              <a:t>Lực ma sát trượt </a:t>
            </a:r>
            <a:r>
              <a:rPr lang="en-US" sz="2700">
                <a:latin typeface="Arial" panose="020B0604020202020204" pitchFamily="34" charset="0"/>
                <a:cs typeface="Arial" panose="020B0604020202020204" pitchFamily="34" charset="0"/>
              </a:rPr>
              <a:t>là lực ma sát cản trở vật trượt trên bề mặt tiếp xúc.</a:t>
            </a:r>
          </a:p>
        </p:txBody>
      </p:sp>
      <p:sp>
        <p:nvSpPr>
          <p:cNvPr id="13" name="Rectangle 12">
            <a:extLst>
              <a:ext uri="{FF2B5EF4-FFF2-40B4-BE49-F238E27FC236}">
                <a16:creationId xmlns="" xmlns:a16="http://schemas.microsoft.com/office/drawing/2014/main" id="{34593661-AAAD-623D-41AD-76486A4BFD77}"/>
              </a:ext>
            </a:extLst>
          </p:cNvPr>
          <p:cNvSpPr/>
          <p:nvPr/>
        </p:nvSpPr>
        <p:spPr bwMode="auto">
          <a:xfrm>
            <a:off x="3718032" y="4321026"/>
            <a:ext cx="4755936" cy="25097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15" name="Picture 3">
            <a:extLst>
              <a:ext uri="{FF2B5EF4-FFF2-40B4-BE49-F238E27FC236}">
                <a16:creationId xmlns="" xmlns:a16="http://schemas.microsoft.com/office/drawing/2014/main" id="{C1D8681F-FC0D-1DED-A14B-1734EB20F425}"/>
              </a:ext>
            </a:extLst>
          </p:cNvPr>
          <p:cNvPicPr>
            <a:picLocks noChangeAspect="1" noChangeArrowheads="1"/>
          </p:cNvPicPr>
          <p:nvPr/>
        </p:nvPicPr>
        <p:blipFill>
          <a:blip r:embed="rId5"/>
          <a:srcRect/>
          <a:stretch>
            <a:fillRect/>
          </a:stretch>
        </p:blipFill>
        <p:spPr bwMode="auto">
          <a:xfrm>
            <a:off x="4839488" y="2490519"/>
            <a:ext cx="2049217" cy="1830507"/>
          </a:xfrm>
          <a:prstGeom prst="rect">
            <a:avLst/>
          </a:prstGeom>
          <a:noFill/>
          <a:ln w="9525">
            <a:noFill/>
            <a:miter lim="800000"/>
            <a:headEnd/>
            <a:tailEnd/>
          </a:ln>
          <a:effectLst/>
        </p:spPr>
      </p:pic>
      <p:cxnSp>
        <p:nvCxnSpPr>
          <p:cNvPr id="16" name="Straight Arrow Connector 15">
            <a:extLst>
              <a:ext uri="{FF2B5EF4-FFF2-40B4-BE49-F238E27FC236}">
                <a16:creationId xmlns="" xmlns:a16="http://schemas.microsoft.com/office/drawing/2014/main" id="{173BA877-249B-0B87-F111-1F0632B28849}"/>
              </a:ext>
            </a:extLst>
          </p:cNvPr>
          <p:cNvCxnSpPr>
            <a:cxnSpLocks/>
          </p:cNvCxnSpPr>
          <p:nvPr/>
        </p:nvCxnSpPr>
        <p:spPr>
          <a:xfrm>
            <a:off x="4887456" y="3258028"/>
            <a:ext cx="174194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D0DA15D3-C483-D276-78BB-376A37F80BB1}"/>
              </a:ext>
            </a:extLst>
          </p:cNvPr>
          <p:cNvCxnSpPr>
            <a:cxnSpLocks/>
          </p:cNvCxnSpPr>
          <p:nvPr/>
        </p:nvCxnSpPr>
        <p:spPr>
          <a:xfrm flipH="1">
            <a:off x="4343400" y="4321026"/>
            <a:ext cx="990600" cy="103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 xmlns:a16="http://schemas.microsoft.com/office/drawing/2014/main" id="{272457AB-4F98-007D-EA35-914C3AC8E789}"/>
                  </a:ext>
                </a:extLst>
              </p:cNvPr>
              <p:cNvSpPr txBox="1"/>
              <p:nvPr/>
            </p:nvSpPr>
            <p:spPr>
              <a:xfrm>
                <a:off x="3743432" y="3447436"/>
                <a:ext cx="929205"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FF0000"/>
                              </a:solidFill>
                              <a:latin typeface="Cambria Math"/>
                            </a:rPr>
                          </m:ctrlPr>
                        </m:accPr>
                        <m:e>
                          <m:r>
                            <a:rPr lang="en-US" sz="4000" b="0" i="1" smtClean="0">
                              <a:solidFill>
                                <a:srgbClr val="FF0000"/>
                              </a:solidFill>
                              <a:latin typeface="Cambria Math" panose="02040503050406030204" pitchFamily="18" charset="0"/>
                            </a:rPr>
                            <m:t>𝐹</m:t>
                          </m:r>
                          <m:r>
                            <a:rPr lang="en-US" sz="4000" b="0" i="1" baseline="-25000" smtClean="0">
                              <a:solidFill>
                                <a:srgbClr val="FF0000"/>
                              </a:solidFill>
                              <a:latin typeface="Cambria Math" panose="02040503050406030204" pitchFamily="18" charset="0"/>
                            </a:rPr>
                            <m:t>𝑚𝑠</m:t>
                          </m:r>
                        </m:e>
                      </m:acc>
                    </m:oMath>
                  </m:oMathPara>
                </a14:m>
                <a:endParaRPr lang="en-US" sz="4000">
                  <a:solidFill>
                    <a:srgbClr val="FF0000"/>
                  </a:solidFill>
                </a:endParaRPr>
              </a:p>
            </p:txBody>
          </p:sp>
        </mc:Choice>
        <mc:Fallback xmlns="">
          <p:sp>
            <p:nvSpPr>
              <p:cNvPr id="20" name="TextBox 19">
                <a:extLst>
                  <a:ext uri="{FF2B5EF4-FFF2-40B4-BE49-F238E27FC236}">
                    <a16:creationId xmlns:a16="http://schemas.microsoft.com/office/drawing/2014/main" id="{272457AB-4F98-007D-EA35-914C3AC8E789}"/>
                  </a:ext>
                </a:extLst>
              </p:cNvPr>
              <p:cNvSpPr txBox="1">
                <a:spLocks noRot="1" noChangeAspect="1" noMove="1" noResize="1" noEditPoints="1" noAdjustHandles="1" noChangeArrowheads="1" noChangeShapeType="1" noTextEdit="1"/>
              </p:cNvSpPr>
              <p:nvPr/>
            </p:nvSpPr>
            <p:spPr>
              <a:xfrm>
                <a:off x="3743432" y="3447436"/>
                <a:ext cx="929205" cy="782587"/>
              </a:xfrm>
              <a:prstGeom prst="rect">
                <a:avLst/>
              </a:prstGeom>
              <a:blipFill>
                <a:blip r:embed="rId6"/>
                <a:stretch>
                  <a:fillRect/>
                </a:stretch>
              </a:blipFill>
            </p:spPr>
            <p:txBody>
              <a:bodyPr/>
              <a:lstStyle/>
              <a:p>
                <a:r>
                  <a:rPr lang="en-US">
                    <a:noFill/>
                  </a:rPr>
                  <a:t> </a:t>
                </a:r>
              </a:p>
            </p:txBody>
          </p:sp>
        </mc:Fallback>
      </mc:AlternateContent>
      <p:sp>
        <p:nvSpPr>
          <p:cNvPr id="21" name="TextBox 20">
            <a:extLst>
              <a:ext uri="{FF2B5EF4-FFF2-40B4-BE49-F238E27FC236}">
                <a16:creationId xmlns="" xmlns:a16="http://schemas.microsoft.com/office/drawing/2014/main" id="{3D799D42-8B65-E506-FCFC-82084642C614}"/>
              </a:ext>
            </a:extLst>
          </p:cNvPr>
          <p:cNvSpPr txBox="1"/>
          <p:nvPr/>
        </p:nvSpPr>
        <p:spPr>
          <a:xfrm>
            <a:off x="728727" y="5251455"/>
            <a:ext cx="10151969" cy="861774"/>
          </a:xfrm>
          <a:prstGeom prst="rect">
            <a:avLst/>
          </a:prstGeom>
          <a:noFill/>
        </p:spPr>
        <p:txBody>
          <a:bodyPr wrap="square">
            <a:spAutoFit/>
          </a:bodyPr>
          <a:lstStyle/>
          <a:p>
            <a:pPr algn="ctr"/>
            <a:r>
              <a:rPr lang="en-US" sz="2500" i="1">
                <a:latin typeface="Arial" panose="020B0604020202020204" pitchFamily="34" charset="0"/>
                <a:cs typeface="Arial" panose="020B0604020202020204" pitchFamily="34" charset="0"/>
              </a:rPr>
              <a:t>Các thí nghiệm sau đây sẽ giúp các em tìm hiểu thêm một số đặc điểm của lực ma sát trượt</a:t>
            </a:r>
            <a:endParaRPr lang="en-US" sz="2500" i="1"/>
          </a:p>
        </p:txBody>
      </p:sp>
      <p:cxnSp>
        <p:nvCxnSpPr>
          <p:cNvPr id="29" name="Straight Arrow Connector 28">
            <a:extLst>
              <a:ext uri="{FF2B5EF4-FFF2-40B4-BE49-F238E27FC236}">
                <a16:creationId xmlns="" xmlns:a16="http://schemas.microsoft.com/office/drawing/2014/main" id="{E148C6F2-16A4-E940-D0F7-00262253CE55}"/>
              </a:ext>
            </a:extLst>
          </p:cNvPr>
          <p:cNvCxnSpPr>
            <a:cxnSpLocks/>
          </p:cNvCxnSpPr>
          <p:nvPr/>
        </p:nvCxnSpPr>
        <p:spPr>
          <a:xfrm>
            <a:off x="5562600" y="2294483"/>
            <a:ext cx="838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 xmlns:a16="http://schemas.microsoft.com/office/drawing/2014/main" id="{389941D3-5AE5-23B0-C9C8-A52329D2BDC1}"/>
                  </a:ext>
                </a:extLst>
              </p:cNvPr>
              <p:cNvSpPr txBox="1"/>
              <p:nvPr/>
            </p:nvSpPr>
            <p:spPr>
              <a:xfrm>
                <a:off x="5438799" y="1634889"/>
                <a:ext cx="929205"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chemeClr val="tx1"/>
                              </a:solidFill>
                              <a:latin typeface="Cambria Math"/>
                            </a:rPr>
                          </m:ctrlPr>
                        </m:accPr>
                        <m:e>
                          <m:r>
                            <a:rPr lang="en-US" sz="4000" b="0" i="1" smtClean="0">
                              <a:solidFill>
                                <a:schemeClr val="tx1"/>
                              </a:solidFill>
                              <a:latin typeface="Cambria Math" panose="02040503050406030204" pitchFamily="18" charset="0"/>
                            </a:rPr>
                            <m:t>𝑣</m:t>
                          </m:r>
                        </m:e>
                      </m:acc>
                    </m:oMath>
                  </m:oMathPara>
                </a14:m>
                <a:endParaRPr lang="en-US" sz="4000">
                  <a:solidFill>
                    <a:schemeClr val="tx1"/>
                  </a:solidFill>
                </a:endParaRPr>
              </a:p>
            </p:txBody>
          </p:sp>
        </mc:Choice>
        <mc:Fallback xmlns="">
          <p:sp>
            <p:nvSpPr>
              <p:cNvPr id="31" name="TextBox 30">
                <a:extLst>
                  <a:ext uri="{FF2B5EF4-FFF2-40B4-BE49-F238E27FC236}">
                    <a16:creationId xmlns:a16="http://schemas.microsoft.com/office/drawing/2014/main" id="{389941D3-5AE5-23B0-C9C8-A52329D2BDC1}"/>
                  </a:ext>
                </a:extLst>
              </p:cNvPr>
              <p:cNvSpPr txBox="1">
                <a:spLocks noRot="1" noChangeAspect="1" noMove="1" noResize="1" noEditPoints="1" noAdjustHandles="1" noChangeArrowheads="1" noChangeShapeType="1" noTextEdit="1"/>
              </p:cNvSpPr>
              <p:nvPr/>
            </p:nvSpPr>
            <p:spPr>
              <a:xfrm>
                <a:off x="5438799" y="1634889"/>
                <a:ext cx="929205" cy="70788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 xmlns:a16="http://schemas.microsoft.com/office/drawing/2014/main" id="{4A6CF19E-3399-23EC-94EB-55CE23748E96}"/>
                  </a:ext>
                </a:extLst>
              </p:cNvPr>
              <p:cNvSpPr txBox="1"/>
              <p:nvPr/>
            </p:nvSpPr>
            <p:spPr>
              <a:xfrm>
                <a:off x="5936197" y="3447435"/>
                <a:ext cx="929205"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70C0"/>
                              </a:solidFill>
                              <a:latin typeface="Cambria Math"/>
                            </a:rPr>
                          </m:ctrlPr>
                        </m:accPr>
                        <m:e>
                          <m:r>
                            <a:rPr lang="en-US" sz="4000" b="0" i="1" smtClean="0">
                              <a:solidFill>
                                <a:srgbClr val="0070C0"/>
                              </a:solidFill>
                              <a:latin typeface="Cambria Math" panose="02040503050406030204" pitchFamily="18" charset="0"/>
                            </a:rPr>
                            <m:t>𝐹</m:t>
                          </m:r>
                        </m:e>
                      </m:acc>
                    </m:oMath>
                  </m:oMathPara>
                </a14:m>
                <a:endParaRPr lang="en-US" sz="4000">
                  <a:solidFill>
                    <a:srgbClr val="0070C0"/>
                  </a:solidFill>
                </a:endParaRPr>
              </a:p>
            </p:txBody>
          </p:sp>
        </mc:Choice>
        <mc:Fallback xmlns="">
          <p:sp>
            <p:nvSpPr>
              <p:cNvPr id="32" name="TextBox 31">
                <a:extLst>
                  <a:ext uri="{FF2B5EF4-FFF2-40B4-BE49-F238E27FC236}">
                    <a16:creationId xmlns:a16="http://schemas.microsoft.com/office/drawing/2014/main" id="{4A6CF19E-3399-23EC-94EB-55CE23748E96}"/>
                  </a:ext>
                </a:extLst>
              </p:cNvPr>
              <p:cNvSpPr txBox="1">
                <a:spLocks noRot="1" noChangeAspect="1" noMove="1" noResize="1" noEditPoints="1" noAdjustHandles="1" noChangeArrowheads="1" noChangeShapeType="1" noTextEdit="1"/>
              </p:cNvSpPr>
              <p:nvPr/>
            </p:nvSpPr>
            <p:spPr>
              <a:xfrm>
                <a:off x="5936197" y="3447435"/>
                <a:ext cx="929205" cy="782587"/>
              </a:xfrm>
              <a:prstGeom prst="rect">
                <a:avLst/>
              </a:prstGeom>
              <a:blipFill>
                <a:blip r:embed="rId8"/>
                <a:stretch>
                  <a:fillRect/>
                </a:stretch>
              </a:blipFill>
            </p:spPr>
            <p:txBody>
              <a:bodyPr/>
              <a:lstStyle/>
              <a:p>
                <a:r>
                  <a:rPr lang="en-US">
                    <a:noFill/>
                  </a:rPr>
                  <a:t> </a:t>
                </a:r>
              </a:p>
            </p:txBody>
          </p:sp>
        </mc:Fallback>
      </mc:AlternateContent>
      <p:sp>
        <p:nvSpPr>
          <p:cNvPr id="33" name="Text Box 5">
            <a:extLst>
              <a:ext uri="{FF2B5EF4-FFF2-40B4-BE49-F238E27FC236}">
                <a16:creationId xmlns="" xmlns:a16="http://schemas.microsoft.com/office/drawing/2014/main" id="{D1B349C1-803C-3D12-B838-AA5B217E256B}"/>
              </a:ext>
            </a:extLst>
          </p:cNvPr>
          <p:cNvSpPr txBox="1">
            <a:spLocks noChangeArrowheads="1"/>
          </p:cNvSpPr>
          <p:nvPr/>
        </p:nvSpPr>
        <p:spPr bwMode="auto">
          <a:xfrm>
            <a:off x="393981" y="4723015"/>
            <a:ext cx="57656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b="1" i="1">
                <a:solidFill>
                  <a:srgbClr val="0070C0"/>
                </a:solidFill>
                <a:cs typeface="Arial" panose="020B0604020202020204" pitchFamily="34" charset="0"/>
              </a:rPr>
              <a:t>1. Đặc điểm của lực ma sát trượt</a:t>
            </a:r>
            <a:endParaRPr lang="en-US" altLang="en-US" sz="2600" b="1">
              <a:solidFill>
                <a:srgbClr val="0070C0"/>
              </a:solidFill>
              <a:cs typeface="Arial" panose="020B0604020202020204" pitchFamily="34" charset="0"/>
            </a:endParaRPr>
          </a:p>
        </p:txBody>
      </p:sp>
    </p:spTree>
    <p:extLst>
      <p:ext uri="{BB962C8B-B14F-4D97-AF65-F5344CB8AC3E}">
        <p14:creationId xmlns:p14="http://schemas.microsoft.com/office/powerpoint/2010/main" val="304689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521500" y="811392"/>
            <a:ext cx="11378732"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 1: kiểm chứng độ lớn của </a:t>
            </a:r>
            <a:r>
              <a:rPr lang="en-US" sz="2500" b="1">
                <a:effectLst/>
                <a:latin typeface="Arial" panose="020B0604020202020204" pitchFamily="34" charset="0"/>
                <a:ea typeface="Times New Roman" panose="02020603050405020304" pitchFamily="18" charset="0"/>
                <a:cs typeface="Arial" panose="020B0604020202020204" pitchFamily="34" charset="0"/>
              </a:rPr>
              <a:t>lực ma sát phụ thuộc</a:t>
            </a:r>
            <a:r>
              <a:rPr lang="en-US" sz="2500">
                <a:effectLst/>
                <a:latin typeface="Arial" panose="020B0604020202020204" pitchFamily="34" charset="0"/>
                <a:ea typeface="Times New Roman" panose="02020603050405020304" pitchFamily="18" charset="0"/>
                <a:cs typeface="Arial" panose="020B0604020202020204" pitchFamily="34" charset="0"/>
              </a:rPr>
              <a:t> vào </a:t>
            </a:r>
            <a:r>
              <a:rPr lang="en-US" sz="2500" b="1">
                <a:effectLst/>
                <a:latin typeface="Arial" panose="020B0604020202020204" pitchFamily="34" charset="0"/>
                <a:ea typeface="Times New Roman" panose="02020603050405020304" pitchFamily="18" charset="0"/>
                <a:cs typeface="Arial" panose="020B0604020202020204" pitchFamily="34" charset="0"/>
              </a:rPr>
              <a:t>vật liệu và tình trạng của bề mặt tiếp xúc</a:t>
            </a:r>
            <a:r>
              <a:rPr lang="en-US" sz="2500">
                <a:effectLst/>
                <a:latin typeface="Arial" panose="020B0604020202020204" pitchFamily="34" charset="0"/>
                <a:ea typeface="Times New Roman" panose="02020603050405020304" pitchFamily="18" charset="0"/>
                <a:cs typeface="Arial" panose="020B0604020202020204" pitchFamily="34" charset="0"/>
              </a:rPr>
              <a:t>, nhưng </a:t>
            </a:r>
            <a:r>
              <a:rPr lang="en-US" sz="2500" b="1">
                <a:effectLst/>
                <a:latin typeface="Arial" panose="020B0604020202020204" pitchFamily="34" charset="0"/>
                <a:ea typeface="Times New Roman" panose="02020603050405020304" pitchFamily="18" charset="0"/>
                <a:cs typeface="Arial" panose="020B0604020202020204" pitchFamily="34" charset="0"/>
              </a:rPr>
              <a:t>không phụ thuộc </a:t>
            </a:r>
            <a:r>
              <a:rPr lang="en-US" sz="2500">
                <a:effectLst/>
                <a:latin typeface="Arial" panose="020B0604020202020204" pitchFamily="34" charset="0"/>
                <a:ea typeface="Times New Roman" panose="02020603050405020304" pitchFamily="18" charset="0"/>
                <a:cs typeface="Arial" panose="020B0604020202020204" pitchFamily="34" charset="0"/>
              </a:rPr>
              <a:t>vào </a:t>
            </a:r>
            <a:r>
              <a:rPr lang="en-US" sz="2500" b="1">
                <a:effectLst/>
                <a:latin typeface="Arial" panose="020B0604020202020204" pitchFamily="34" charset="0"/>
                <a:ea typeface="Times New Roman" panose="02020603050405020304" pitchFamily="18" charset="0"/>
                <a:cs typeface="Arial" panose="020B0604020202020204" pitchFamily="34" charset="0"/>
              </a:rPr>
              <a:t>diện tích tiếp xúc</a:t>
            </a:r>
            <a:r>
              <a:rPr lang="en-US" sz="2500">
                <a:effectLst/>
                <a:latin typeface="Arial" panose="020B0604020202020204" pitchFamily="34" charset="0"/>
                <a:ea typeface="Times New Roman" panose="02020603050405020304" pitchFamily="18" charset="0"/>
                <a:cs typeface="Arial" panose="020B0604020202020204" pitchFamily="34" charset="0"/>
              </a:rPr>
              <a:t>. </a:t>
            </a: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33" name="Picture 5" descr="empty-blue-rectangle">
            <a:extLst>
              <a:ext uri="{FF2B5EF4-FFF2-40B4-BE49-F238E27FC236}">
                <a16:creationId xmlns=""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273" y="1809536"/>
            <a:ext cx="7972527" cy="504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 xmlns:a16="http://schemas.microsoft.com/office/drawing/2014/main" id="{30A7088D-D342-143D-875D-4F5C81A6369F}"/>
              </a:ext>
            </a:extLst>
          </p:cNvPr>
          <p:cNvSpPr txBox="1">
            <a:spLocks noChangeArrowheads="1"/>
          </p:cNvSpPr>
          <p:nvPr/>
        </p:nvSpPr>
        <p:spPr bwMode="auto">
          <a:xfrm>
            <a:off x="762000" y="2018145"/>
            <a:ext cx="6833080" cy="885755"/>
          </a:xfrm>
          <a:prstGeom prst="rect">
            <a:avLst/>
          </a:prstGeom>
          <a:noFill/>
          <a:ln>
            <a:noFill/>
          </a:ln>
          <a:effectLst/>
        </p:spPr>
        <p:txBody>
          <a:bodyPr wrap="square">
            <a:spAutoFit/>
          </a:bodyPr>
          <a:lstStyle/>
          <a:p>
            <a:pPr marL="1320800" marR="0" indent="-1320800" algn="just">
              <a:lnSpc>
                <a:spcPct val="107000"/>
              </a:lnSpc>
              <a:spcBef>
                <a:spcPts val="0"/>
              </a:spcBef>
              <a:spcAft>
                <a:spcPts val="0"/>
              </a:spcAft>
            </a:pPr>
            <a:r>
              <a:rPr lang="en-US" sz="25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 kế (GHĐ 1,0 N, ĐCNN 0,01 N), khối gỗ HHCN, các bề mặt: gỗ, giấy.</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pic>
        <p:nvPicPr>
          <p:cNvPr id="4" name="Picture 3" descr="Diagram&#10;&#10;Description automatically generated">
            <a:extLst>
              <a:ext uri="{FF2B5EF4-FFF2-40B4-BE49-F238E27FC236}">
                <a16:creationId xmlns="" xmlns:a16="http://schemas.microsoft.com/office/drawing/2014/main" id="{EC0FD70D-5A4E-1ECE-5C2F-5AD60C462D3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21111" t="18515" r="13333" b="4075"/>
          <a:stretch/>
        </p:blipFill>
        <p:spPr>
          <a:xfrm>
            <a:off x="8152104" y="2544417"/>
            <a:ext cx="3784936" cy="3352094"/>
          </a:xfrm>
          <a:prstGeom prst="rect">
            <a:avLst/>
          </a:prstGeom>
          <a:ln>
            <a:noFill/>
          </a:ln>
          <a:effectLst>
            <a:softEdge rad="112500"/>
          </a:effectLst>
        </p:spPr>
      </p:pic>
      <p:sp>
        <p:nvSpPr>
          <p:cNvPr id="15" name="Text Box 29">
            <a:extLst>
              <a:ext uri="{FF2B5EF4-FFF2-40B4-BE49-F238E27FC236}">
                <a16:creationId xmlns="" xmlns:a16="http://schemas.microsoft.com/office/drawing/2014/main" id="{E78B0FD5-669B-8A21-A694-910E97B19D74}"/>
              </a:ext>
            </a:extLst>
          </p:cNvPr>
          <p:cNvSpPr txBox="1">
            <a:spLocks noChangeArrowheads="1"/>
          </p:cNvSpPr>
          <p:nvPr/>
        </p:nvSpPr>
        <p:spPr bwMode="auto">
          <a:xfrm>
            <a:off x="890297" y="2903900"/>
            <a:ext cx="6833080" cy="1297406"/>
          </a:xfrm>
          <a:prstGeom prst="rect">
            <a:avLst/>
          </a:prstGeom>
          <a:noFill/>
          <a:ln>
            <a:noFill/>
          </a:ln>
          <a:effectLst/>
        </p:spPr>
        <p:txBody>
          <a:bodyPr wrap="square">
            <a:spAutoFit/>
          </a:bodyPr>
          <a:lstStyle/>
          <a:p>
            <a:pPr marL="0" marR="0" algn="just">
              <a:lnSpc>
                <a:spcPct val="107000"/>
              </a:lnSpc>
              <a:spcBef>
                <a:spcPts val="0"/>
              </a:spcBef>
              <a:spcAft>
                <a:spcPts val="0"/>
              </a:spcAft>
            </a:pPr>
            <a:r>
              <a:rPr lang="en-US" sz="25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 hành: </a:t>
            </a:r>
          </a:p>
          <a:p>
            <a:pPr marL="0" marR="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Đặt mặt có diện tích lớn của khối gỗ lên bề mặt tiếp xúc. </a:t>
            </a:r>
          </a:p>
        </p:txBody>
      </p:sp>
      <p:sp>
        <p:nvSpPr>
          <p:cNvPr id="16" name="Text Box 29">
            <a:extLst>
              <a:ext uri="{FF2B5EF4-FFF2-40B4-BE49-F238E27FC236}">
                <a16:creationId xmlns="" xmlns:a16="http://schemas.microsoft.com/office/drawing/2014/main" id="{D1FD023B-418A-ED77-01D1-DB516F2EF882}"/>
              </a:ext>
            </a:extLst>
          </p:cNvPr>
          <p:cNvSpPr txBox="1">
            <a:spLocks noChangeArrowheads="1"/>
          </p:cNvSpPr>
          <p:nvPr/>
        </p:nvSpPr>
        <p:spPr bwMode="auto">
          <a:xfrm>
            <a:off x="573132" y="4167553"/>
            <a:ext cx="6572764" cy="885755"/>
          </a:xfrm>
          <a:prstGeom prst="rect">
            <a:avLst/>
          </a:prstGeom>
          <a:noFill/>
          <a:ln>
            <a:noFill/>
          </a:ln>
          <a:effectLst/>
        </p:spPr>
        <p:txBody>
          <a:bodyPr wrap="square">
            <a:spAutoFit/>
          </a:bodyPr>
          <a:lstStyle/>
          <a:p>
            <a:pPr marL="800100" lvl="1" indent="-342900" algn="just">
              <a:lnSpc>
                <a:spcPct val="107000"/>
              </a:lnSpc>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Gắn lực kế vào giá thí nghiệm để cố định lực kế theo phương nằm ngang. </a:t>
            </a:r>
          </a:p>
        </p:txBody>
      </p:sp>
      <p:sp>
        <p:nvSpPr>
          <p:cNvPr id="17" name="Text Box 29">
            <a:extLst>
              <a:ext uri="{FF2B5EF4-FFF2-40B4-BE49-F238E27FC236}">
                <a16:creationId xmlns="" xmlns:a16="http://schemas.microsoft.com/office/drawing/2014/main" id="{0481924B-1A2A-BCCB-3832-BF007F249046}"/>
              </a:ext>
            </a:extLst>
          </p:cNvPr>
          <p:cNvSpPr txBox="1">
            <a:spLocks noChangeArrowheads="1"/>
          </p:cNvSpPr>
          <p:nvPr/>
        </p:nvSpPr>
        <p:spPr bwMode="auto">
          <a:xfrm>
            <a:off x="590490" y="4995130"/>
            <a:ext cx="6509094" cy="1709058"/>
          </a:xfrm>
          <a:prstGeom prst="rect">
            <a:avLst/>
          </a:prstGeom>
          <a:noFill/>
          <a:ln>
            <a:noFill/>
          </a:ln>
          <a:effectLst/>
        </p:spPr>
        <p:txBody>
          <a:bodyPr wrap="square">
            <a:spAutoFit/>
          </a:bodyPr>
          <a:lstStyle/>
          <a:p>
            <a:pPr marL="800100" lvl="1" indent="-342900" algn="just">
              <a:lnSpc>
                <a:spcPct val="107000"/>
              </a:lnSpc>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Móc khối gỗ vào lực kế, lần lượt kéo các mặt tiếp xúc (mặt gỗ, mặt tờ giấy) theo phương nằm ngang để chúng trượt đều dưới khối gỗ.</a:t>
            </a:r>
          </a:p>
        </p:txBody>
      </p:sp>
    </p:spTree>
    <p:extLst>
      <p:ext uri="{BB962C8B-B14F-4D97-AF65-F5344CB8AC3E}">
        <p14:creationId xmlns:p14="http://schemas.microsoft.com/office/powerpoint/2010/main" val="292961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629391" y="797936"/>
            <a:ext cx="11378732"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TN1 : kiểm chứng độ lớn của </a:t>
            </a:r>
            <a:r>
              <a:rPr lang="en-US" sz="2500" b="1">
                <a:effectLst/>
                <a:latin typeface="Arial" panose="020B0604020202020204" pitchFamily="34" charset="0"/>
                <a:ea typeface="Times New Roman" panose="02020603050405020304" pitchFamily="18" charset="0"/>
                <a:cs typeface="Arial" panose="020B0604020202020204" pitchFamily="34" charset="0"/>
              </a:rPr>
              <a:t>lực ma sát phụ thuộc </a:t>
            </a:r>
            <a:r>
              <a:rPr lang="en-US" sz="2500">
                <a:effectLst/>
                <a:latin typeface="Arial" panose="020B0604020202020204" pitchFamily="34" charset="0"/>
                <a:ea typeface="Times New Roman" panose="02020603050405020304" pitchFamily="18" charset="0"/>
                <a:cs typeface="Arial" panose="020B0604020202020204" pitchFamily="34" charset="0"/>
              </a:rPr>
              <a:t>vào </a:t>
            </a:r>
            <a:r>
              <a:rPr lang="en-US" sz="2500" b="1">
                <a:effectLst/>
                <a:latin typeface="Arial" panose="020B0604020202020204" pitchFamily="34" charset="0"/>
                <a:ea typeface="Times New Roman" panose="02020603050405020304" pitchFamily="18" charset="0"/>
                <a:cs typeface="Arial" panose="020B0604020202020204" pitchFamily="34" charset="0"/>
              </a:rPr>
              <a:t>vật liệu và tình trạng của bề mặt tiếp xúc</a:t>
            </a:r>
            <a:r>
              <a:rPr lang="en-US" sz="2500">
                <a:effectLst/>
                <a:latin typeface="Arial" panose="020B0604020202020204" pitchFamily="34" charset="0"/>
                <a:ea typeface="Times New Roman" panose="02020603050405020304" pitchFamily="18" charset="0"/>
                <a:cs typeface="Arial" panose="020B0604020202020204" pitchFamily="34" charset="0"/>
              </a:rPr>
              <a:t>, nhưng </a:t>
            </a:r>
            <a:r>
              <a:rPr lang="en-US" sz="2500" b="1">
                <a:effectLst/>
                <a:latin typeface="Arial" panose="020B0604020202020204" pitchFamily="34" charset="0"/>
                <a:ea typeface="Times New Roman" panose="02020603050405020304" pitchFamily="18" charset="0"/>
                <a:cs typeface="Arial" panose="020B0604020202020204" pitchFamily="34" charset="0"/>
              </a:rPr>
              <a:t>không phụ thuộc </a:t>
            </a:r>
            <a:r>
              <a:rPr lang="en-US" sz="2500">
                <a:effectLst/>
                <a:latin typeface="Arial" panose="020B0604020202020204" pitchFamily="34" charset="0"/>
                <a:ea typeface="Times New Roman" panose="02020603050405020304" pitchFamily="18" charset="0"/>
                <a:cs typeface="Arial" panose="020B0604020202020204" pitchFamily="34" charset="0"/>
              </a:rPr>
              <a:t>vào </a:t>
            </a:r>
            <a:r>
              <a:rPr lang="en-US" sz="2500" b="1">
                <a:effectLst/>
                <a:latin typeface="Arial" panose="020B0604020202020204" pitchFamily="34" charset="0"/>
                <a:ea typeface="Times New Roman" panose="02020603050405020304" pitchFamily="18" charset="0"/>
                <a:cs typeface="Arial" panose="020B0604020202020204" pitchFamily="34" charset="0"/>
              </a:rPr>
              <a:t>diện tích tiếp xúc</a:t>
            </a:r>
            <a:r>
              <a:rPr lang="en-US" sz="2500">
                <a:effectLst/>
                <a:latin typeface="Arial" panose="020B0604020202020204" pitchFamily="34" charset="0"/>
                <a:ea typeface="Times New Roman" panose="02020603050405020304" pitchFamily="18" charset="0"/>
                <a:cs typeface="Arial" panose="020B0604020202020204" pitchFamily="34" charset="0"/>
              </a:rPr>
              <a:t>. </a:t>
            </a: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33" name="Picture 5" descr="empty-blue-rectangle">
            <a:extLst>
              <a:ext uri="{FF2B5EF4-FFF2-40B4-BE49-F238E27FC236}">
                <a16:creationId xmlns=""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49" y="1809536"/>
            <a:ext cx="11515328" cy="200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 xmlns:a16="http://schemas.microsoft.com/office/drawing/2014/main" id="{30A7088D-D342-143D-875D-4F5C81A6369F}"/>
              </a:ext>
            </a:extLst>
          </p:cNvPr>
          <p:cNvSpPr txBox="1">
            <a:spLocks noChangeArrowheads="1"/>
          </p:cNvSpPr>
          <p:nvPr/>
        </p:nvSpPr>
        <p:spPr bwMode="auto">
          <a:xfrm>
            <a:off x="413610" y="2004436"/>
            <a:ext cx="10643080" cy="885755"/>
          </a:xfrm>
          <a:prstGeom prst="rect">
            <a:avLst/>
          </a:prstGeom>
          <a:noFill/>
          <a:ln>
            <a:noFill/>
          </a:ln>
          <a:effectLst/>
        </p:spPr>
        <p:txBody>
          <a:bodyPr wrap="square">
            <a:spAutoFit/>
          </a:bodyPr>
          <a:lstStyle/>
          <a:p>
            <a:pPr marL="800100" lvl="1" indent="-342900" algn="just">
              <a:lnSpc>
                <a:spcPct val="107000"/>
              </a:lnSpc>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số chỉ của lực kế vào Bảng 18.1. Lấy giá trị trung bình của các số chỉ lực kế làm độ lớn của lực ma sát trượt.</a:t>
            </a:r>
          </a:p>
        </p:txBody>
      </p:sp>
      <p:graphicFrame>
        <p:nvGraphicFramePr>
          <p:cNvPr id="13" name="Table 13">
            <a:extLst>
              <a:ext uri="{FF2B5EF4-FFF2-40B4-BE49-F238E27FC236}">
                <a16:creationId xmlns="" xmlns:a16="http://schemas.microsoft.com/office/drawing/2014/main" id="{5D3678FC-3F50-E7A7-7490-1B7AD7CC7705}"/>
              </a:ext>
            </a:extLst>
          </p:cNvPr>
          <p:cNvGraphicFramePr>
            <a:graphicFrameLocks noGrp="1"/>
          </p:cNvGraphicFramePr>
          <p:nvPr>
            <p:extLst>
              <p:ext uri="{D42A27DB-BD31-4B8C-83A1-F6EECF244321}">
                <p14:modId xmlns:p14="http://schemas.microsoft.com/office/powerpoint/2010/main" val="1696754430"/>
              </p:ext>
            </p:extLst>
          </p:nvPr>
        </p:nvGraphicFramePr>
        <p:xfrm>
          <a:off x="877744" y="4501769"/>
          <a:ext cx="10267208" cy="1899291"/>
        </p:xfrm>
        <a:graphic>
          <a:graphicData uri="http://schemas.openxmlformats.org/drawingml/2006/table">
            <a:tbl>
              <a:tblPr firstRow="1" bandRow="1">
                <a:tableStyleId>{93296810-A885-4BE3-A3E7-6D5BEEA58F35}</a:tableStyleId>
              </a:tblPr>
              <a:tblGrid>
                <a:gridCol w="2124250">
                  <a:extLst>
                    <a:ext uri="{9D8B030D-6E8A-4147-A177-3AD203B41FA5}">
                      <a16:colId xmlns="" xmlns:a16="http://schemas.microsoft.com/office/drawing/2014/main" val="1913795865"/>
                    </a:ext>
                  </a:extLst>
                </a:gridCol>
                <a:gridCol w="2124250">
                  <a:extLst>
                    <a:ext uri="{9D8B030D-6E8A-4147-A177-3AD203B41FA5}">
                      <a16:colId xmlns="" xmlns:a16="http://schemas.microsoft.com/office/drawing/2014/main" val="1264622068"/>
                    </a:ext>
                  </a:extLst>
                </a:gridCol>
                <a:gridCol w="2124250">
                  <a:extLst>
                    <a:ext uri="{9D8B030D-6E8A-4147-A177-3AD203B41FA5}">
                      <a16:colId xmlns="" xmlns:a16="http://schemas.microsoft.com/office/drawing/2014/main" val="397702833"/>
                    </a:ext>
                  </a:extLst>
                </a:gridCol>
                <a:gridCol w="1858719">
                  <a:extLst>
                    <a:ext uri="{9D8B030D-6E8A-4147-A177-3AD203B41FA5}">
                      <a16:colId xmlns="" xmlns:a16="http://schemas.microsoft.com/office/drawing/2014/main" val="2741692590"/>
                    </a:ext>
                  </a:extLst>
                </a:gridCol>
                <a:gridCol w="2035739">
                  <a:extLst>
                    <a:ext uri="{9D8B030D-6E8A-4147-A177-3AD203B41FA5}">
                      <a16:colId xmlns="" xmlns:a16="http://schemas.microsoft.com/office/drawing/2014/main" val="3911514114"/>
                    </a:ext>
                  </a:extLst>
                </a:gridCol>
              </a:tblGrid>
              <a:tr h="347635">
                <a:tc rowSpan="2">
                  <a:txBody>
                    <a:bodyPr/>
                    <a:lstStyle/>
                    <a:p>
                      <a:pPr algn="ctr"/>
                      <a:r>
                        <a:rPr lang="en-US" sz="2500">
                          <a:latin typeface="Arial" panose="020B0604020202020204" pitchFamily="34" charset="0"/>
                          <a:cs typeface="Arial" panose="020B0604020202020204" pitchFamily="34" charset="0"/>
                        </a:rPr>
                        <a:t>Bề mặt tiếp xúc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2500">
                          <a:latin typeface="Arial" panose="020B0604020202020204" pitchFamily="34" charset="0"/>
                          <a:cs typeface="Arial" panose="020B0604020202020204" pitchFamily="34" charset="0"/>
                        </a:rPr>
                        <a:t>Độ</a:t>
                      </a:r>
                      <a:r>
                        <a:rPr lang="en-US" sz="2500" baseline="0">
                          <a:latin typeface="Arial" panose="020B0604020202020204" pitchFamily="34" charset="0"/>
                          <a:cs typeface="Arial" panose="020B0604020202020204" pitchFamily="34" charset="0"/>
                        </a:rPr>
                        <a:t> lớn lực ma sát trượt (N)</a:t>
                      </a: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000">
                        <a:latin typeface="Arial" panose="020B0604020202020204" pitchFamily="34" charset="0"/>
                        <a:cs typeface="Arial" panose="020B0604020202020204" pitchFamily="34" charset="0"/>
                      </a:endParaRPr>
                    </a:p>
                  </a:txBody>
                  <a:tcPr/>
                </a:tc>
                <a:tc hMerge="1">
                  <a:txBody>
                    <a:bodyPr/>
                    <a:lstStyle/>
                    <a:p>
                      <a:pPr algn="ctr"/>
                      <a:endParaRPr lang="en-US" sz="2000">
                        <a:latin typeface="Arial" panose="020B0604020202020204" pitchFamily="34" charset="0"/>
                        <a:cs typeface="Arial" panose="020B0604020202020204" pitchFamily="34" charset="0"/>
                      </a:endParaRPr>
                    </a:p>
                  </a:txBody>
                  <a:tcPr/>
                </a:tc>
                <a:tc hMerge="1">
                  <a:txBody>
                    <a:bodyPr/>
                    <a:lstStyle/>
                    <a:p>
                      <a:pPr algn="ctr"/>
                      <a:endParaRPr lang="en-US" sz="200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924669500"/>
                  </a:ext>
                </a:extLst>
              </a:tr>
              <a:tr h="481971">
                <a:tc vMerge="1">
                  <a:txBody>
                    <a:bodyPr/>
                    <a:lstStyle/>
                    <a:p>
                      <a:pPr algn="ctr"/>
                      <a:r>
                        <a:rPr lang="en-US" sz="2000">
                          <a:latin typeface="Arial" panose="020B0604020202020204" pitchFamily="34" charset="0"/>
                          <a:cs typeface="Arial" panose="020B0604020202020204" pitchFamily="34" charset="0"/>
                        </a:rPr>
                        <a:t>Khoảng cách</a:t>
                      </a:r>
                    </a:p>
                    <a:p>
                      <a:pPr algn="ctr"/>
                      <a:r>
                        <a:rPr lang="en-US" sz="2000">
                          <a:latin typeface="Arial" panose="020B0604020202020204" pitchFamily="34" charset="0"/>
                          <a:cs typeface="Arial" panose="020B0604020202020204" pitchFamily="34" charset="0"/>
                        </a:rPr>
                        <a:t>AB (cm)</a:t>
                      </a:r>
                    </a:p>
                  </a:txBody>
                  <a:tcPr/>
                </a:tc>
                <a:tc>
                  <a:txBody>
                    <a:bodyPr/>
                    <a:lstStyle/>
                    <a:p>
                      <a:pPr algn="ctr"/>
                      <a:r>
                        <a:rPr lang="en-US" sz="2500">
                          <a:latin typeface="Arial" panose="020B0604020202020204" pitchFamily="34" charset="0"/>
                          <a:cs typeface="Arial" panose="020B0604020202020204" pitchFamily="34" charset="0"/>
                        </a:rPr>
                        <a:t>Lần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Lần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Lần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Trung bình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01245121"/>
                  </a:ext>
                </a:extLst>
              </a:tr>
              <a:tr h="347635">
                <a:tc>
                  <a:txBody>
                    <a:bodyPr/>
                    <a:lstStyle/>
                    <a:p>
                      <a:pPr algn="ctr"/>
                      <a:r>
                        <a:rPr lang="en-US" sz="2500">
                          <a:latin typeface="Arial" panose="020B0604020202020204" pitchFamily="34" charset="0"/>
                          <a:cs typeface="Arial" panose="020B0604020202020204" pitchFamily="34" charset="0"/>
                        </a:rPr>
                        <a:t>Mặt gỗ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31500152"/>
                  </a:ext>
                </a:extLst>
              </a:tr>
              <a:tr h="431861">
                <a:tc>
                  <a:txBody>
                    <a:bodyPr/>
                    <a:lstStyle/>
                    <a:p>
                      <a:pPr algn="ctr"/>
                      <a:r>
                        <a:rPr lang="en-US" sz="2500">
                          <a:latin typeface="Arial" panose="020B0604020202020204" pitchFamily="34" charset="0"/>
                          <a:cs typeface="Arial" panose="020B0604020202020204" pitchFamily="34" charset="0"/>
                        </a:rPr>
                        <a:t>Mặt</a:t>
                      </a:r>
                      <a:r>
                        <a:rPr lang="en-US" sz="2500" baseline="0">
                          <a:latin typeface="Arial" panose="020B0604020202020204" pitchFamily="34" charset="0"/>
                          <a:cs typeface="Arial" panose="020B0604020202020204" pitchFamily="34" charset="0"/>
                        </a:rPr>
                        <a:t> giấy</a:t>
                      </a: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30304416"/>
                  </a:ext>
                </a:extLst>
              </a:tr>
            </a:tbl>
          </a:graphicData>
        </a:graphic>
      </p:graphicFrame>
      <p:sp>
        <p:nvSpPr>
          <p:cNvPr id="14" name="Text Box 29">
            <a:extLst>
              <a:ext uri="{FF2B5EF4-FFF2-40B4-BE49-F238E27FC236}">
                <a16:creationId xmlns="" xmlns:a16="http://schemas.microsoft.com/office/drawing/2014/main" id="{9F9581CD-C924-10CE-AF08-0B7A3A032ACC}"/>
              </a:ext>
            </a:extLst>
          </p:cNvPr>
          <p:cNvSpPr txBox="1">
            <a:spLocks noChangeArrowheads="1"/>
          </p:cNvSpPr>
          <p:nvPr/>
        </p:nvSpPr>
        <p:spPr bwMode="auto">
          <a:xfrm>
            <a:off x="413610" y="2880333"/>
            <a:ext cx="10643080" cy="894860"/>
          </a:xfrm>
          <a:prstGeom prst="rect">
            <a:avLst/>
          </a:prstGeom>
          <a:noFill/>
          <a:ln>
            <a:noFill/>
          </a:ln>
          <a:effectLst/>
        </p:spPr>
        <p:txBody>
          <a:bodyPr wrap="square">
            <a:spAutoFit/>
          </a:bodyPr>
          <a:lstStyle/>
          <a:p>
            <a:pPr marL="914400" lvl="1" indent="-457200" algn="just">
              <a:lnSpc>
                <a:spcPct val="107000"/>
              </a:lnSpc>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Đặt mặt có diện tích nhỏ của khối gỗ lên bề mặt tiếp xúc và lặp lại thí nghiệm như trên.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5" name="TextBox 14">
            <a:extLst>
              <a:ext uri="{FF2B5EF4-FFF2-40B4-BE49-F238E27FC236}">
                <a16:creationId xmlns="" xmlns:a16="http://schemas.microsoft.com/office/drawing/2014/main" id="{9DB39807-D5AA-60F0-64CE-65521FEF8E60}"/>
              </a:ext>
            </a:extLst>
          </p:cNvPr>
          <p:cNvSpPr txBox="1"/>
          <p:nvPr/>
        </p:nvSpPr>
        <p:spPr>
          <a:xfrm>
            <a:off x="0" y="4013974"/>
            <a:ext cx="3352800" cy="477054"/>
          </a:xfrm>
          <a:prstGeom prst="rect">
            <a:avLst/>
          </a:prstGeom>
          <a:noFill/>
        </p:spPr>
        <p:txBody>
          <a:bodyPr wrap="square">
            <a:spAutoFit/>
          </a:bodyPr>
          <a:lstStyle/>
          <a:p>
            <a:pPr algn="ct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18.1</a:t>
            </a:r>
            <a:endParaRPr lang="en-US" sz="2500" b="1"/>
          </a:p>
        </p:txBody>
      </p:sp>
    </p:spTree>
    <p:extLst>
      <p:ext uri="{BB962C8B-B14F-4D97-AF65-F5344CB8AC3E}">
        <p14:creationId xmlns:p14="http://schemas.microsoft.com/office/powerpoint/2010/main" val="134979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4659</TotalTime>
  <Words>2063</Words>
  <Application>Microsoft Office PowerPoint</Application>
  <PresentationFormat>Custom</PresentationFormat>
  <Paragraphs>194</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274</cp:revision>
  <dcterms:created xsi:type="dcterms:W3CDTF">2007-10-27T08:09:53Z</dcterms:created>
  <dcterms:modified xsi:type="dcterms:W3CDTF">2025-09-04T08:04:29Z</dcterms:modified>
</cp:coreProperties>
</file>