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Lst>
  <p:sldIdLst>
    <p:sldId id="417" r:id="rId4"/>
    <p:sldId id="418" r:id="rId5"/>
    <p:sldId id="379" r:id="rId6"/>
    <p:sldId id="378" r:id="rId7"/>
    <p:sldId id="381" r:id="rId8"/>
    <p:sldId id="398" r:id="rId9"/>
    <p:sldId id="399" r:id="rId10"/>
    <p:sldId id="400" r:id="rId11"/>
    <p:sldId id="401" r:id="rId12"/>
    <p:sldId id="384" r:id="rId13"/>
    <p:sldId id="402" r:id="rId14"/>
    <p:sldId id="405" r:id="rId15"/>
    <p:sldId id="403" r:id="rId16"/>
    <p:sldId id="406" r:id="rId17"/>
    <p:sldId id="411" r:id="rId18"/>
    <p:sldId id="386" r:id="rId19"/>
    <p:sldId id="412" r:id="rId20"/>
    <p:sldId id="413" r:id="rId21"/>
    <p:sldId id="389" r:id="rId22"/>
    <p:sldId id="390" r:id="rId23"/>
    <p:sldId id="416" r:id="rId24"/>
    <p:sldId id="4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6F89E"/>
    <a:srgbClr val="FAF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94660"/>
  </p:normalViewPr>
  <p:slideViewPr>
    <p:cSldViewPr snapToGrid="0">
      <p:cViewPr>
        <p:scale>
          <a:sx n="67" d="100"/>
          <a:sy n="67" d="100"/>
        </p:scale>
        <p:origin x="6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15DA88B-3E11-48D7-9DCD-FD7098770A13}" type="slidenum">
              <a:rPr lang="en-US" altLang="en-US" smtClean="0"/>
              <a:pPr/>
              <a:t>‹#›</a:t>
            </a:fld>
            <a:endParaRPr lang="en-US" altLang="en-US"/>
          </a:p>
        </p:txBody>
      </p:sp>
    </p:spTree>
    <p:extLst>
      <p:ext uri="{BB962C8B-B14F-4D97-AF65-F5344CB8AC3E}">
        <p14:creationId xmlns:p14="http://schemas.microsoft.com/office/powerpoint/2010/main" val="58101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DB16F7-0A85-4F43-92D8-C332C683D2CE}" type="slidenum">
              <a:rPr lang="en-US" altLang="en-US" smtClean="0"/>
              <a:pPr/>
              <a:t>‹#›</a:t>
            </a:fld>
            <a:endParaRPr lang="en-US" altLang="en-US"/>
          </a:p>
        </p:txBody>
      </p:sp>
    </p:spTree>
    <p:extLst>
      <p:ext uri="{BB962C8B-B14F-4D97-AF65-F5344CB8AC3E}">
        <p14:creationId xmlns:p14="http://schemas.microsoft.com/office/powerpoint/2010/main" val="235157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B4E9D79-90A9-4CE6-9889-6AE1B0900577}" type="slidenum">
              <a:rPr lang="en-US" altLang="en-US" smtClean="0"/>
              <a:pPr/>
              <a:t>‹#›</a:t>
            </a:fld>
            <a:endParaRPr lang="en-US" altLang="en-US"/>
          </a:p>
        </p:txBody>
      </p:sp>
    </p:spTree>
    <p:extLst>
      <p:ext uri="{BB962C8B-B14F-4D97-AF65-F5344CB8AC3E}">
        <p14:creationId xmlns:p14="http://schemas.microsoft.com/office/powerpoint/2010/main" val="287474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4287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2686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638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493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4441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3794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654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EEAFD7-83F3-4EBA-B801-AD20420ECA10}" type="slidenum">
              <a:rPr lang="en-US" altLang="en-US" smtClean="0"/>
              <a:pPr/>
              <a:t>‹#›</a:t>
            </a:fld>
            <a:endParaRPr lang="en-US" altLang="en-US"/>
          </a:p>
        </p:txBody>
      </p:sp>
    </p:spTree>
    <p:extLst>
      <p:ext uri="{BB962C8B-B14F-4D97-AF65-F5344CB8AC3E}">
        <p14:creationId xmlns:p14="http://schemas.microsoft.com/office/powerpoint/2010/main" val="2240121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0848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292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9/4/2025</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73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0"/>
        <p:cNvGrpSpPr/>
        <p:nvPr/>
      </p:nvGrpSpPr>
      <p:grpSpPr>
        <a:xfrm>
          <a:off x="0" y="0"/>
          <a:ext cx="0" cy="0"/>
          <a:chOff x="0" y="0"/>
          <a:chExt cx="0" cy="0"/>
        </a:xfrm>
      </p:grpSpPr>
      <p:sp>
        <p:nvSpPr>
          <p:cNvPr id="351" name="Google Shape;351;p64"/>
          <p:cNvSpPr txBox="1">
            <a:spLocks noGrp="1"/>
          </p:cNvSpPr>
          <p:nvPr>
            <p:ph type="body" idx="1"/>
          </p:nvPr>
        </p:nvSpPr>
        <p:spPr>
          <a:xfrm>
            <a:off x="2094933" y="2997367"/>
            <a:ext cx="8002000" cy="863200"/>
          </a:xfrm>
          <a:prstGeom prst="rect">
            <a:avLst/>
          </a:prstGeom>
          <a:noFill/>
          <a:ln>
            <a:noFill/>
          </a:ln>
        </p:spPr>
        <p:txBody>
          <a:bodyPr spcFirstLastPara="1" wrap="square" lIns="121897" tIns="121897" rIns="121897" bIns="121897" anchor="ctr" anchorCtr="0">
            <a:noAutofit/>
          </a:bodyPr>
          <a:lstStyle>
            <a:lvl1pPr marL="609585" lvl="0" indent="-304792" algn="ctr">
              <a:lnSpc>
                <a:spcPct val="100000"/>
              </a:lnSpc>
              <a:spcBef>
                <a:spcPts val="0"/>
              </a:spcBef>
              <a:spcAft>
                <a:spcPts val="0"/>
              </a:spcAft>
              <a:buClr>
                <a:schemeClr val="accent2"/>
              </a:buClr>
              <a:buSzPts val="4000"/>
              <a:buFont typeface="Montserrat"/>
              <a:buNone/>
              <a:defRPr sz="5300" b="1">
                <a:solidFill>
                  <a:schemeClr val="lt2"/>
                </a:solidFill>
                <a:latin typeface="Indie Flower"/>
                <a:ea typeface="Indie Flower"/>
                <a:cs typeface="Indie Flower"/>
                <a:sym typeface="Indie Flower"/>
              </a:defRPr>
            </a:lvl1pPr>
          </a:lstStyle>
          <a:p>
            <a:endParaRPr/>
          </a:p>
        </p:txBody>
      </p:sp>
      <p:sp>
        <p:nvSpPr>
          <p:cNvPr id="352" name="Google Shape;352;p64"/>
          <p:cNvSpPr txBox="1">
            <a:spLocks noGrp="1"/>
          </p:cNvSpPr>
          <p:nvPr>
            <p:ph type="title"/>
          </p:nvPr>
        </p:nvSpPr>
        <p:spPr>
          <a:xfrm>
            <a:off x="2069300" y="3006803"/>
            <a:ext cx="8048400" cy="842400"/>
          </a:xfrm>
          <a:prstGeom prst="rect">
            <a:avLst/>
          </a:prstGeom>
          <a:noFill/>
          <a:ln>
            <a:noFill/>
          </a:ln>
        </p:spPr>
        <p:txBody>
          <a:bodyPr spcFirstLastPara="1" wrap="square" lIns="121897" tIns="121897" rIns="121897" bIns="121897" anchor="ctr" anchorCtr="0">
            <a:noAutofit/>
          </a:bodyPr>
          <a:lstStyle>
            <a:lvl1pPr lvl="0" algn="ctr">
              <a:lnSpc>
                <a:spcPct val="100000"/>
              </a:lnSpc>
              <a:spcBef>
                <a:spcPts val="0"/>
              </a:spcBef>
              <a:spcAft>
                <a:spcPts val="0"/>
              </a:spcAft>
              <a:buSzPts val="4200"/>
              <a:buNone/>
              <a:defRPr sz="5300"/>
            </a:lvl1pPr>
            <a:lvl2pPr lvl="1" algn="l">
              <a:lnSpc>
                <a:spcPct val="100000"/>
              </a:lnSpc>
              <a:spcBef>
                <a:spcPts val="0"/>
              </a:spcBef>
              <a:spcAft>
                <a:spcPts val="0"/>
              </a:spcAft>
              <a:buSzPts val="2800"/>
              <a:buNone/>
              <a:defRPr sz="5300"/>
            </a:lvl2pPr>
            <a:lvl3pPr lvl="2" algn="l">
              <a:lnSpc>
                <a:spcPct val="100000"/>
              </a:lnSpc>
              <a:spcBef>
                <a:spcPts val="0"/>
              </a:spcBef>
              <a:spcAft>
                <a:spcPts val="0"/>
              </a:spcAft>
              <a:buSzPts val="2800"/>
              <a:buNone/>
              <a:defRPr sz="5300"/>
            </a:lvl3pPr>
            <a:lvl4pPr lvl="3" algn="l">
              <a:lnSpc>
                <a:spcPct val="100000"/>
              </a:lnSpc>
              <a:spcBef>
                <a:spcPts val="0"/>
              </a:spcBef>
              <a:spcAft>
                <a:spcPts val="0"/>
              </a:spcAft>
              <a:buSzPts val="2800"/>
              <a:buNone/>
              <a:defRPr sz="5300"/>
            </a:lvl4pPr>
            <a:lvl5pPr lvl="4" algn="l">
              <a:lnSpc>
                <a:spcPct val="100000"/>
              </a:lnSpc>
              <a:spcBef>
                <a:spcPts val="0"/>
              </a:spcBef>
              <a:spcAft>
                <a:spcPts val="0"/>
              </a:spcAft>
              <a:buSzPts val="2800"/>
              <a:buNone/>
              <a:defRPr sz="5300"/>
            </a:lvl5pPr>
            <a:lvl6pPr lvl="5" algn="l">
              <a:lnSpc>
                <a:spcPct val="100000"/>
              </a:lnSpc>
              <a:spcBef>
                <a:spcPts val="0"/>
              </a:spcBef>
              <a:spcAft>
                <a:spcPts val="0"/>
              </a:spcAft>
              <a:buSzPts val="2800"/>
              <a:buNone/>
              <a:defRPr sz="5300"/>
            </a:lvl6pPr>
            <a:lvl7pPr lvl="6" algn="l">
              <a:lnSpc>
                <a:spcPct val="100000"/>
              </a:lnSpc>
              <a:spcBef>
                <a:spcPts val="0"/>
              </a:spcBef>
              <a:spcAft>
                <a:spcPts val="0"/>
              </a:spcAft>
              <a:buSzPts val="2800"/>
              <a:buNone/>
              <a:defRPr sz="5300"/>
            </a:lvl7pPr>
            <a:lvl8pPr lvl="7" algn="l">
              <a:lnSpc>
                <a:spcPct val="100000"/>
              </a:lnSpc>
              <a:spcBef>
                <a:spcPts val="0"/>
              </a:spcBef>
              <a:spcAft>
                <a:spcPts val="0"/>
              </a:spcAft>
              <a:buSzPts val="2800"/>
              <a:buNone/>
              <a:defRPr sz="5300"/>
            </a:lvl8pPr>
            <a:lvl9pPr lvl="8" algn="l">
              <a:lnSpc>
                <a:spcPct val="100000"/>
              </a:lnSpc>
              <a:spcBef>
                <a:spcPts val="0"/>
              </a:spcBef>
              <a:spcAft>
                <a:spcPts val="0"/>
              </a:spcAft>
              <a:buSzPts val="2800"/>
              <a:buNone/>
              <a:defRPr sz="5300"/>
            </a:lvl9pPr>
          </a:lstStyle>
          <a:p>
            <a:endParaRPr/>
          </a:p>
        </p:txBody>
      </p:sp>
    </p:spTree>
    <p:extLst>
      <p:ext uri="{BB962C8B-B14F-4D97-AF65-F5344CB8AC3E}">
        <p14:creationId xmlns:p14="http://schemas.microsoft.com/office/powerpoint/2010/main" val="3532456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45"/>
          <p:cNvSpPr txBox="1">
            <a:spLocks noGrp="1"/>
          </p:cNvSpPr>
          <p:nvPr>
            <p:ph type="title"/>
          </p:nvPr>
        </p:nvSpPr>
        <p:spPr>
          <a:xfrm>
            <a:off x="814317" y="740367"/>
            <a:ext cx="10555600" cy="763600"/>
          </a:xfrm>
          <a:prstGeom prst="rect">
            <a:avLst/>
          </a:prstGeom>
          <a:noFill/>
          <a:ln>
            <a:noFill/>
          </a:ln>
        </p:spPr>
        <p:txBody>
          <a:bodyPr spcFirstLastPara="1" wrap="square" lIns="121897" tIns="121897" rIns="121897" bIns="121897" anchor="ctr" anchorCtr="0">
            <a:noAutofit/>
          </a:bodyPr>
          <a:lstStyle>
            <a:lvl1pPr lvl="0" algn="ctr">
              <a:lnSpc>
                <a:spcPct val="100000"/>
              </a:lnSpc>
              <a:spcBef>
                <a:spcPts val="0"/>
              </a:spcBef>
              <a:spcAft>
                <a:spcPts val="0"/>
              </a:spcAft>
              <a:buSzPts val="4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45"/>
          <p:cNvSpPr txBox="1">
            <a:spLocks noGrp="1"/>
          </p:cNvSpPr>
          <p:nvPr>
            <p:ph type="body" idx="1"/>
          </p:nvPr>
        </p:nvSpPr>
        <p:spPr>
          <a:xfrm>
            <a:off x="814000" y="1754735"/>
            <a:ext cx="10555600" cy="4583600"/>
          </a:xfrm>
          <a:prstGeom prst="rect">
            <a:avLst/>
          </a:prstGeom>
          <a:noFill/>
          <a:ln>
            <a:noFill/>
          </a:ln>
        </p:spPr>
        <p:txBody>
          <a:bodyPr spcFirstLastPara="1" wrap="square" lIns="121897" tIns="121897" rIns="121897" bIns="121897" anchor="t" anchorCtr="0">
            <a:noAutofit/>
          </a:bodyPr>
          <a:lstStyle>
            <a:lvl1pPr marL="609585" lvl="0" indent="-423323" algn="l">
              <a:lnSpc>
                <a:spcPct val="100000"/>
              </a:lnSpc>
              <a:spcBef>
                <a:spcPts val="0"/>
              </a:spcBef>
              <a:spcAft>
                <a:spcPts val="0"/>
              </a:spcAft>
              <a:buClr>
                <a:schemeClr val="dk2"/>
              </a:buClr>
              <a:buSzPts val="1400"/>
              <a:buChar char="●"/>
              <a:defRPr sz="1500">
                <a:solidFill>
                  <a:schemeClr val="dk1"/>
                </a:solidFill>
              </a:defRPr>
            </a:lvl1pPr>
            <a:lvl2pPr marL="1219170" lvl="1" indent="-423323" algn="l">
              <a:lnSpc>
                <a:spcPct val="100000"/>
              </a:lnSpc>
              <a:spcBef>
                <a:spcPts val="2133"/>
              </a:spcBef>
              <a:spcAft>
                <a:spcPts val="0"/>
              </a:spcAft>
              <a:buClr>
                <a:schemeClr val="dk1"/>
              </a:buClr>
              <a:buSzPts val="1400"/>
              <a:buChar char="○"/>
              <a:defRPr>
                <a:solidFill>
                  <a:schemeClr val="dk1"/>
                </a:solidFill>
              </a:defRPr>
            </a:lvl2pPr>
            <a:lvl3pPr marL="1828754" lvl="2" indent="-423323" algn="l">
              <a:lnSpc>
                <a:spcPct val="100000"/>
              </a:lnSpc>
              <a:spcBef>
                <a:spcPts val="2133"/>
              </a:spcBef>
              <a:spcAft>
                <a:spcPts val="0"/>
              </a:spcAft>
              <a:buClr>
                <a:schemeClr val="dk1"/>
              </a:buClr>
              <a:buSzPts val="1400"/>
              <a:buChar char="■"/>
              <a:defRPr>
                <a:solidFill>
                  <a:schemeClr val="dk1"/>
                </a:solidFill>
              </a:defRPr>
            </a:lvl3pPr>
            <a:lvl4pPr marL="2438339" lvl="3" indent="-423323" algn="l">
              <a:lnSpc>
                <a:spcPct val="100000"/>
              </a:lnSpc>
              <a:spcBef>
                <a:spcPts val="2133"/>
              </a:spcBef>
              <a:spcAft>
                <a:spcPts val="0"/>
              </a:spcAft>
              <a:buClr>
                <a:schemeClr val="dk1"/>
              </a:buClr>
              <a:buSzPts val="1400"/>
              <a:buChar char="●"/>
              <a:defRPr>
                <a:solidFill>
                  <a:schemeClr val="dk1"/>
                </a:solidFill>
              </a:defRPr>
            </a:lvl4pPr>
            <a:lvl5pPr marL="3047924" lvl="4" indent="-423323" algn="l">
              <a:lnSpc>
                <a:spcPct val="100000"/>
              </a:lnSpc>
              <a:spcBef>
                <a:spcPts val="2133"/>
              </a:spcBef>
              <a:spcAft>
                <a:spcPts val="0"/>
              </a:spcAft>
              <a:buClr>
                <a:schemeClr val="dk1"/>
              </a:buClr>
              <a:buSzPts val="1400"/>
              <a:buChar char="○"/>
              <a:defRPr>
                <a:solidFill>
                  <a:schemeClr val="dk1"/>
                </a:solidFill>
              </a:defRPr>
            </a:lvl5pPr>
            <a:lvl6pPr marL="3657509" lvl="5" indent="-423323" algn="l">
              <a:lnSpc>
                <a:spcPct val="100000"/>
              </a:lnSpc>
              <a:spcBef>
                <a:spcPts val="2133"/>
              </a:spcBef>
              <a:spcAft>
                <a:spcPts val="0"/>
              </a:spcAft>
              <a:buClr>
                <a:schemeClr val="dk1"/>
              </a:buClr>
              <a:buSzPts val="1400"/>
              <a:buChar char="■"/>
              <a:defRPr>
                <a:solidFill>
                  <a:schemeClr val="dk1"/>
                </a:solidFill>
              </a:defRPr>
            </a:lvl6pPr>
            <a:lvl7pPr marL="4267093" lvl="6" indent="-423323" algn="l">
              <a:lnSpc>
                <a:spcPct val="100000"/>
              </a:lnSpc>
              <a:spcBef>
                <a:spcPts val="2133"/>
              </a:spcBef>
              <a:spcAft>
                <a:spcPts val="0"/>
              </a:spcAft>
              <a:buClr>
                <a:schemeClr val="dk1"/>
              </a:buClr>
              <a:buSzPts val="1400"/>
              <a:buChar char="●"/>
              <a:defRPr>
                <a:solidFill>
                  <a:schemeClr val="dk1"/>
                </a:solidFill>
              </a:defRPr>
            </a:lvl7pPr>
            <a:lvl8pPr marL="4876678" lvl="7" indent="-423323" algn="l">
              <a:lnSpc>
                <a:spcPct val="100000"/>
              </a:lnSpc>
              <a:spcBef>
                <a:spcPts val="2133"/>
              </a:spcBef>
              <a:spcAft>
                <a:spcPts val="0"/>
              </a:spcAft>
              <a:buClr>
                <a:schemeClr val="dk1"/>
              </a:buClr>
              <a:buSzPts val="1400"/>
              <a:buChar char="○"/>
              <a:defRPr>
                <a:solidFill>
                  <a:schemeClr val="dk1"/>
                </a:solidFill>
              </a:defRPr>
            </a:lvl8pPr>
            <a:lvl9pPr marL="5486263" lvl="8" indent="-423323" algn="l">
              <a:lnSpc>
                <a:spcPct val="100000"/>
              </a:lnSpc>
              <a:spcBef>
                <a:spcPts val="2133"/>
              </a:spcBef>
              <a:spcAft>
                <a:spcPts val="2133"/>
              </a:spcAft>
              <a:buClr>
                <a:schemeClr val="dk1"/>
              </a:buClr>
              <a:buSzPts val="1400"/>
              <a:buChar char="■"/>
              <a:defRPr>
                <a:solidFill>
                  <a:schemeClr val="dk1"/>
                </a:solidFill>
              </a:defRPr>
            </a:lvl9pPr>
          </a:lstStyle>
          <a:p>
            <a:endParaRPr/>
          </a:p>
        </p:txBody>
      </p:sp>
      <p:grpSp>
        <p:nvGrpSpPr>
          <p:cNvPr id="15" name="Google Shape;15;p45"/>
          <p:cNvGrpSpPr/>
          <p:nvPr/>
        </p:nvGrpSpPr>
        <p:grpSpPr>
          <a:xfrm>
            <a:off x="695864" y="677493"/>
            <a:ext cx="10784815" cy="742101"/>
            <a:chOff x="521898" y="508120"/>
            <a:chExt cx="8088611" cy="556576"/>
          </a:xfrm>
        </p:grpSpPr>
        <p:sp>
          <p:nvSpPr>
            <p:cNvPr id="16" name="Google Shape;16;p45"/>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17" name="Google Shape;17;p45"/>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18" name="Google Shape;18;p45"/>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19" name="Google Shape;19;p45"/>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0" name="Google Shape;20;p45"/>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1" name="Google Shape;21;p45"/>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2" name="Google Shape;22;p45"/>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3" name="Google Shape;23;p45"/>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4" name="Google Shape;24;p45"/>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5" name="Google Shape;25;p45"/>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6" name="Google Shape;26;p45"/>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27" name="Google Shape;27;p45"/>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91665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48"/>
          <p:cNvSpPr txBox="1">
            <a:spLocks noGrp="1"/>
          </p:cNvSpPr>
          <p:nvPr>
            <p:ph type="subTitle" idx="1"/>
          </p:nvPr>
        </p:nvSpPr>
        <p:spPr>
          <a:xfrm>
            <a:off x="1735233" y="3097167"/>
            <a:ext cx="3653200" cy="1590000"/>
          </a:xfrm>
          <a:prstGeom prst="rect">
            <a:avLst/>
          </a:prstGeom>
          <a:noFill/>
          <a:ln>
            <a:noFill/>
          </a:ln>
        </p:spPr>
        <p:txBody>
          <a:bodyPr spcFirstLastPara="1" wrap="square" lIns="121897" tIns="121897" rIns="121897" bIns="121897" anchor="t" anchorCtr="0">
            <a:noAutofit/>
          </a:bodyPr>
          <a:lstStyle>
            <a:lvl1pPr lvl="0" algn="ctr">
              <a:lnSpc>
                <a:spcPct val="100000"/>
              </a:lnSpc>
              <a:spcBef>
                <a:spcPts val="0"/>
              </a:spcBef>
              <a:spcAft>
                <a:spcPts val="0"/>
              </a:spcAft>
              <a:buSzPts val="1200"/>
              <a:buNone/>
              <a:defRPr sz="2100"/>
            </a:lvl1pPr>
            <a:lvl2pPr lvl="1" algn="ctr">
              <a:lnSpc>
                <a:spcPct val="100000"/>
              </a:lnSpc>
              <a:spcBef>
                <a:spcPts val="0"/>
              </a:spcBef>
              <a:spcAft>
                <a:spcPts val="0"/>
              </a:spcAft>
              <a:buSzPts val="1200"/>
              <a:buNone/>
              <a:defRPr sz="1600"/>
            </a:lvl2pPr>
            <a:lvl3pPr lvl="2" algn="ctr">
              <a:lnSpc>
                <a:spcPct val="100000"/>
              </a:lnSpc>
              <a:spcBef>
                <a:spcPts val="0"/>
              </a:spcBef>
              <a:spcAft>
                <a:spcPts val="0"/>
              </a:spcAft>
              <a:buSzPts val="1200"/>
              <a:buNone/>
              <a:defRPr sz="1600"/>
            </a:lvl3pPr>
            <a:lvl4pPr lvl="3" algn="ctr">
              <a:lnSpc>
                <a:spcPct val="100000"/>
              </a:lnSpc>
              <a:spcBef>
                <a:spcPts val="0"/>
              </a:spcBef>
              <a:spcAft>
                <a:spcPts val="0"/>
              </a:spcAft>
              <a:buSzPts val="1200"/>
              <a:buNone/>
              <a:defRPr sz="1600"/>
            </a:lvl4pPr>
            <a:lvl5pPr lvl="4" algn="ctr">
              <a:lnSpc>
                <a:spcPct val="100000"/>
              </a:lnSpc>
              <a:spcBef>
                <a:spcPts val="0"/>
              </a:spcBef>
              <a:spcAft>
                <a:spcPts val="0"/>
              </a:spcAft>
              <a:buSzPts val="1200"/>
              <a:buNone/>
              <a:defRPr sz="1600"/>
            </a:lvl5pPr>
            <a:lvl6pPr lvl="5" algn="ctr">
              <a:lnSpc>
                <a:spcPct val="100000"/>
              </a:lnSpc>
              <a:spcBef>
                <a:spcPts val="0"/>
              </a:spcBef>
              <a:spcAft>
                <a:spcPts val="0"/>
              </a:spcAft>
              <a:buSzPts val="1200"/>
              <a:buNone/>
              <a:defRPr sz="1600"/>
            </a:lvl6pPr>
            <a:lvl7pPr lvl="6" algn="ctr">
              <a:lnSpc>
                <a:spcPct val="100000"/>
              </a:lnSpc>
              <a:spcBef>
                <a:spcPts val="0"/>
              </a:spcBef>
              <a:spcAft>
                <a:spcPts val="0"/>
              </a:spcAft>
              <a:buSzPts val="1200"/>
              <a:buNone/>
              <a:defRPr sz="1600"/>
            </a:lvl7pPr>
            <a:lvl8pPr lvl="7" algn="ctr">
              <a:lnSpc>
                <a:spcPct val="100000"/>
              </a:lnSpc>
              <a:spcBef>
                <a:spcPts val="0"/>
              </a:spcBef>
              <a:spcAft>
                <a:spcPts val="0"/>
              </a:spcAft>
              <a:buSzPts val="1200"/>
              <a:buNone/>
              <a:defRPr sz="1600"/>
            </a:lvl8pPr>
            <a:lvl9pPr lvl="8" algn="ctr">
              <a:lnSpc>
                <a:spcPct val="100000"/>
              </a:lnSpc>
              <a:spcBef>
                <a:spcPts val="0"/>
              </a:spcBef>
              <a:spcAft>
                <a:spcPts val="0"/>
              </a:spcAft>
              <a:buSzPts val="1200"/>
              <a:buNone/>
              <a:defRPr sz="1600"/>
            </a:lvl9pPr>
          </a:lstStyle>
          <a:p>
            <a:endParaRPr/>
          </a:p>
        </p:txBody>
      </p:sp>
      <p:sp>
        <p:nvSpPr>
          <p:cNvPr id="84" name="Google Shape;84;p48"/>
          <p:cNvSpPr txBox="1">
            <a:spLocks noGrp="1"/>
          </p:cNvSpPr>
          <p:nvPr>
            <p:ph type="title"/>
          </p:nvPr>
        </p:nvSpPr>
        <p:spPr>
          <a:xfrm>
            <a:off x="1710633" y="2173033"/>
            <a:ext cx="3702400" cy="996000"/>
          </a:xfrm>
          <a:prstGeom prst="rect">
            <a:avLst/>
          </a:prstGeom>
          <a:noFill/>
          <a:ln>
            <a:noFill/>
          </a:ln>
        </p:spPr>
        <p:txBody>
          <a:bodyPr spcFirstLastPara="1" wrap="square" lIns="121897" tIns="121897" rIns="121897" bIns="121897" anchor="ctr" anchorCtr="0">
            <a:noAutofit/>
          </a:bodyPr>
          <a:lstStyle>
            <a:lvl1pPr lvl="0" algn="ctr">
              <a:lnSpc>
                <a:spcPct val="100000"/>
              </a:lnSpc>
              <a:spcBef>
                <a:spcPts val="0"/>
              </a:spcBef>
              <a:spcAft>
                <a:spcPts val="0"/>
              </a:spcAft>
              <a:buSzPts val="4200"/>
              <a:buNone/>
              <a:defRPr sz="5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5" name="Google Shape;85;p48"/>
          <p:cNvGrpSpPr/>
          <p:nvPr/>
        </p:nvGrpSpPr>
        <p:grpSpPr>
          <a:xfrm>
            <a:off x="1536201" y="1459933"/>
            <a:ext cx="5067145" cy="4446044"/>
            <a:chOff x="27828200" y="-2466450"/>
            <a:chExt cx="2888250" cy="2534225"/>
          </a:xfrm>
        </p:grpSpPr>
        <p:sp>
          <p:nvSpPr>
            <p:cNvPr id="86" name="Google Shape;86;p48"/>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87" name="Google Shape;87;p48"/>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88" name="Google Shape;88;p48"/>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89" name="Google Shape;89;p48"/>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90" name="Google Shape;90;p48"/>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91" name="Google Shape;91;p48"/>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92" name="Google Shape;92;p48"/>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93" name="Google Shape;93;p48"/>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sp>
          <p:nvSpPr>
            <p:cNvPr id="94" name="Google Shape;94;p48"/>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400"/>
                <a:buFont typeface="Arial"/>
                <a:buNone/>
              </a:pPr>
              <a:endParaRPr sz="190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7431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5" name="图片 4" descr="图片包含 鲜花, 植物&#10;&#10;描述已自动生成">
            <a:extLst>
              <a:ext uri="{FF2B5EF4-FFF2-40B4-BE49-F238E27FC236}">
                <a16:creationId xmlns="" xmlns:a16="http://schemas.microsoft.com/office/drawing/2014/main" id="{40FFDD12-50E7-4CCA-9F59-04894C9489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27641"/>
            <a:ext cx="4220308" cy="5347709"/>
          </a:xfrm>
          <a:prstGeom prst="rect">
            <a:avLst/>
          </a:prstGeom>
        </p:spPr>
      </p:pic>
      <p:pic>
        <p:nvPicPr>
          <p:cNvPr id="6" name="图片 5" descr="图片包含 鲜花, 植物&#10;&#10;描述已自动生成">
            <a:extLst>
              <a:ext uri="{FF2B5EF4-FFF2-40B4-BE49-F238E27FC236}">
                <a16:creationId xmlns="" xmlns:a16="http://schemas.microsoft.com/office/drawing/2014/main" id="{E3CA46E6-D095-42FA-8AB2-5126617A63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49864" y="-227641"/>
            <a:ext cx="5042136" cy="6389077"/>
          </a:xfrm>
          <a:prstGeom prst="rect">
            <a:avLst/>
          </a:prstGeom>
        </p:spPr>
      </p:pic>
      <p:sp>
        <p:nvSpPr>
          <p:cNvPr id="9" name="椭圆 8">
            <a:extLst>
              <a:ext uri="{FF2B5EF4-FFF2-40B4-BE49-F238E27FC236}">
                <a16:creationId xmlns="" xmlns:a16="http://schemas.microsoft.com/office/drawing/2014/main" id="{714A353E-9F80-4651-875A-ECD0F001B257}"/>
              </a:ext>
            </a:extLst>
          </p:cNvPr>
          <p:cNvSpPr/>
          <p:nvPr userDrawn="1"/>
        </p:nvSpPr>
        <p:spPr>
          <a:xfrm>
            <a:off x="1246774" y="850808"/>
            <a:ext cx="5367735" cy="5156383"/>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zihun95hao-shoukesong" pitchFamily="2" charset="-122"/>
              <a:ea typeface="zihun95hao-shoukesong" pitchFamily="2" charset="-122"/>
            </a:endParaRPr>
          </a:p>
        </p:txBody>
      </p:sp>
      <p:pic>
        <p:nvPicPr>
          <p:cNvPr id="11" name="图片 10">
            <a:extLst>
              <a:ext uri="{FF2B5EF4-FFF2-40B4-BE49-F238E27FC236}">
                <a16:creationId xmlns="" xmlns:a16="http://schemas.microsoft.com/office/drawing/2014/main" id="{49884F63-4455-4836-84C3-2CFD7DEA8B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20573" y="190461"/>
            <a:ext cx="1740646" cy="2200644"/>
          </a:xfrm>
          <a:prstGeom prst="rect">
            <a:avLst/>
          </a:prstGeom>
        </p:spPr>
      </p:pic>
    </p:spTree>
    <p:extLst>
      <p:ext uri="{BB962C8B-B14F-4D97-AF65-F5344CB8AC3E}">
        <p14:creationId xmlns:p14="http://schemas.microsoft.com/office/powerpoint/2010/main" val="18926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ED325-BDD3-10EF-3892-63C519E7DF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7666F0-0835-C4BB-7CE0-9C91C76BA0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87E3FA1-5F16-D4DE-276A-34A7FCB4F2DB}"/>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0332D09-E5BC-02CD-10C2-2C25F33FC9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CD5112-B534-731F-16C3-D4120D4F116B}"/>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189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C1F36-A2A4-B55E-309B-441F86D44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B464BD-DC65-14E2-CDBE-DFFDFF5D8A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0A0B3D-F3C1-7091-84B8-E6E625B59CEF}"/>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12FCB08-D909-6172-E73C-94B21F3A5C6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66C83E9-C434-FBCC-94E7-9385B4BADAC9}"/>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58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067058-09F9-0E03-6F27-0A4B4A0D7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53B1C1-EF32-74D1-EB2F-4FD74C3C0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0B2AAA-3F17-CE72-3D55-A4927AB97447}"/>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312B46B-2CB5-47EC-BE79-41DABE95E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D55F0C3-FB8D-7383-7526-6690CAA6DDE8}"/>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56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46ECA6F-9CDD-4A6A-BD31-F01586228CAC}" type="slidenum">
              <a:rPr lang="en-US" altLang="en-US" smtClean="0"/>
              <a:pPr/>
              <a:t>‹#›</a:t>
            </a:fld>
            <a:endParaRPr lang="en-US" altLang="en-US"/>
          </a:p>
        </p:txBody>
      </p:sp>
    </p:spTree>
    <p:extLst>
      <p:ext uri="{BB962C8B-B14F-4D97-AF65-F5344CB8AC3E}">
        <p14:creationId xmlns:p14="http://schemas.microsoft.com/office/powerpoint/2010/main" val="2032159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18247B-9983-B96F-4D90-7CF677AAA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B8D28A-2A2F-BFD3-4E51-3F604BD4F8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1014D3E-DB2C-C16A-32D3-770318F70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37A3DC-3D27-B482-7389-2CD62DF2369E}"/>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B565624-A6C4-4A84-7E04-6D3A7400030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44E833-8E83-4D90-81A4-CFDE8661067C}"/>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907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2E3B9-65E3-70AD-29E4-85D566C780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63A221E-3384-3544-D045-9AD5C75CA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6EA1D52-6C18-0C1A-E3DA-BC598FD8C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FF1EE64-7DCB-79F2-DA6B-8D23DBF531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B2E675-C06F-07F7-FFE5-A23776F632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04473E1-CA68-79FE-C121-D085F0DF1E23}"/>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372B8A4-E47C-FCF2-73D6-1BDE73F5EC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1FF466F-DF5D-D8F0-31D9-7BF523C04DFC}"/>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084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39104-6FC0-5C13-9977-A2EEF4BC2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EA362D-82B6-0313-4212-DEAA8164A3AB}"/>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B4B733-5457-524E-3FDC-1536CC9AD85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E9FFB89-4032-9123-7A63-B5A3D9EEAFAD}"/>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11745D-C9B8-22D7-3221-B8FACB7B4558}"/>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428399A-8598-C522-B03C-794069F1255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42A00C4-468E-F315-61A9-CA66DD5B4932}"/>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52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83A641-E808-66FB-85C3-6A5970B7A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DCECBD-FAEF-92CA-392E-A6DE90BB5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DB8064-D09D-ADAB-EF2A-EF68EBE2C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7DAB0C-1ABD-B571-9C0B-B8CC0ED51B6F}"/>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D4D5C6A-0ECB-FD1E-FF44-39908526D00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D0A837A-8370-87EA-5505-4FF06A94DE53}"/>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910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9A003-EB06-761C-8278-9DAA9DA3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1F0729-740F-F5CA-9434-6BE723293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35EA45C-E0AD-3E14-23DB-5D7ED3387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67796F-947A-20C5-B482-68DD7003C197}"/>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66792EA-D005-10DB-B57B-62D742C613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8EEB86-7014-9A2D-F611-BF35AE5EB1B4}"/>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030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9CA470-0F38-D8DA-1A46-99E27FF50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796ED6-E201-1F00-9A66-6385C22E4A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69710E-443F-DC6B-D254-D01F4F305B63}"/>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CCF4FA4-14B9-ED0F-0FEA-212B299DC90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1A599D-AB01-262B-79BF-49CC640FC88A}"/>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240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39FAED8-08C5-B094-6CF9-87AFD7677D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0AC1CB-8E52-BCE9-7665-BD0F76A0DB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F3824-E437-D2E5-7D8D-E736031FF2F6}"/>
              </a:ext>
            </a:extLst>
          </p:cNvPr>
          <p:cNvSpPr>
            <a:spLocks noGrp="1"/>
          </p:cNvSpPr>
          <p:nvPr>
            <p:ph type="dt" sz="half" idx="10"/>
          </p:nvPr>
        </p:nvSpPr>
        <p:spPr/>
        <p:txBody>
          <a:body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FD569D-7662-FBB3-9BB7-B2B6C19958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8783B7-AFC2-424E-AEF7-A57E02D02883}"/>
              </a:ext>
            </a:extLst>
          </p:cNvPr>
          <p:cNvSpPr>
            <a:spLocks noGrp="1"/>
          </p:cNvSpPr>
          <p:nvPr>
            <p:ph type="sldNum" sz="quarter" idx="12"/>
          </p:nvPr>
        </p:nvSpPr>
        <p:spPr/>
        <p:txBody>
          <a:body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75564EA-4CD1-48C9-91A4-DF57040AF5BB}" type="slidenum">
              <a:rPr lang="en-US" altLang="en-US" smtClean="0"/>
              <a:pPr/>
              <a:t>‹#›</a:t>
            </a:fld>
            <a:endParaRPr lang="en-US" altLang="en-US"/>
          </a:p>
        </p:txBody>
      </p:sp>
    </p:spTree>
    <p:extLst>
      <p:ext uri="{BB962C8B-B14F-4D97-AF65-F5344CB8AC3E}">
        <p14:creationId xmlns:p14="http://schemas.microsoft.com/office/powerpoint/2010/main" val="11533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EB87FD4-570A-4380-9D02-E36C9ECCD464}" type="slidenum">
              <a:rPr lang="en-US" altLang="en-US" smtClean="0"/>
              <a:pPr/>
              <a:t>‹#›</a:t>
            </a:fld>
            <a:endParaRPr lang="en-US" altLang="en-US"/>
          </a:p>
        </p:txBody>
      </p:sp>
    </p:spTree>
    <p:extLst>
      <p:ext uri="{BB962C8B-B14F-4D97-AF65-F5344CB8AC3E}">
        <p14:creationId xmlns:p14="http://schemas.microsoft.com/office/powerpoint/2010/main" val="7571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CD9A21C-7D14-4222-B9F0-CCB1509D818C}" type="slidenum">
              <a:rPr lang="en-US" altLang="en-US" smtClean="0"/>
              <a:pPr/>
              <a:t>‹#›</a:t>
            </a:fld>
            <a:endParaRPr lang="en-US" altLang="en-US"/>
          </a:p>
        </p:txBody>
      </p:sp>
    </p:spTree>
    <p:extLst>
      <p:ext uri="{BB962C8B-B14F-4D97-AF65-F5344CB8AC3E}">
        <p14:creationId xmlns:p14="http://schemas.microsoft.com/office/powerpoint/2010/main" val="412790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C9E5B92-C4F2-414B-93F0-F859A85B0144}" type="slidenum">
              <a:rPr lang="en-US" altLang="en-US" smtClean="0"/>
              <a:pPr/>
              <a:t>‹#›</a:t>
            </a:fld>
            <a:endParaRPr lang="en-US" altLang="en-US"/>
          </a:p>
        </p:txBody>
      </p:sp>
    </p:spTree>
    <p:extLst>
      <p:ext uri="{BB962C8B-B14F-4D97-AF65-F5344CB8AC3E}">
        <p14:creationId xmlns:p14="http://schemas.microsoft.com/office/powerpoint/2010/main" val="121700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C498EA4-207E-41B2-8880-7F6548F072FA}" type="slidenum">
              <a:rPr lang="en-US" altLang="en-US" smtClean="0"/>
              <a:pPr/>
              <a:t>‹#›</a:t>
            </a:fld>
            <a:endParaRPr lang="en-US" altLang="en-US"/>
          </a:p>
        </p:txBody>
      </p:sp>
    </p:spTree>
    <p:extLst>
      <p:ext uri="{BB962C8B-B14F-4D97-AF65-F5344CB8AC3E}">
        <p14:creationId xmlns:p14="http://schemas.microsoft.com/office/powerpoint/2010/main" val="375839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B161D18-C65F-4AE3-AC7D-83D4BC3C2F93}" type="slidenum">
              <a:rPr lang="en-US" altLang="en-US" smtClean="0"/>
              <a:pPr/>
              <a:t>‹#›</a:t>
            </a:fld>
            <a:endParaRPr lang="en-US" altLang="en-US"/>
          </a:p>
        </p:txBody>
      </p:sp>
    </p:spTree>
    <p:extLst>
      <p:ext uri="{BB962C8B-B14F-4D97-AF65-F5344CB8AC3E}">
        <p14:creationId xmlns:p14="http://schemas.microsoft.com/office/powerpoint/2010/main" val="341121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B407B1-15F7-4DAB-BD2A-B70D08F9656B}" type="slidenum">
              <a:rPr lang="en-US" altLang="en-US" smtClean="0"/>
              <a:pPr/>
              <a:t>‹#›</a:t>
            </a:fld>
            <a:endParaRPr lang="en-US" altLang="en-US"/>
          </a:p>
        </p:txBody>
      </p:sp>
    </p:spTree>
    <p:extLst>
      <p:ext uri="{BB962C8B-B14F-4D97-AF65-F5344CB8AC3E}">
        <p14:creationId xmlns:p14="http://schemas.microsoft.com/office/powerpoint/2010/main" val="313492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7F71-3C0C-4A8B-9EB8-468D9DF93E3D}" type="datetimeFigureOut">
              <a:rPr lang="en-US" smtClean="0">
                <a:solidFill>
                  <a:srgbClr val="000000">
                    <a:tint val="75000"/>
                  </a:srgbClr>
                </a:solidFill>
              </a:rPr>
              <a:pPr/>
              <a:t>9/4/2025</a:t>
            </a:fld>
            <a:endParaRPr lang="en-US">
              <a:solidFill>
                <a:srgbClr val="000000">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B7887-A174-49A6-A52C-1DDCFB9EFD5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04270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ACFCCB-E5CA-3EC4-A5D4-F83879056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2D3E6A9-142D-15C0-4765-F05223A69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180253-D49C-D4C0-C799-5526858582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5209E-C58A-412F-8942-047BFCB888A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85F064-994B-E2BE-4AFF-5AF918F7B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3FFED-66D4-86B1-6C3A-9194BC783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96837-05CA-4DBA-A906-317C63F5F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6032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4622"/>
            <a:ext cx="6096000" cy="707886"/>
          </a:xfrm>
          <a:prstGeom prst="rect">
            <a:avLst/>
          </a:prstGeom>
        </p:spPr>
        <p:txBody>
          <a:bodyPr>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SỞ GIÁO DỤC VÀ ĐÀO TẠO BÌNH ĐỊNH</a:t>
            </a:r>
            <a:endParaRPr lang="en-US" sz="20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a:p>
            <a:pPr algn="ctr"/>
            <a:r>
              <a:rPr lang="en-US" sz="2000" b="1" u="sng"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TRƯỜNG THPT LÝ TỰ TRỌNG</a:t>
            </a:r>
          </a:p>
        </p:txBody>
      </p:sp>
      <p:sp>
        <p:nvSpPr>
          <p:cNvPr id="3" name="Rectangle 2"/>
          <p:cNvSpPr/>
          <p:nvPr/>
        </p:nvSpPr>
        <p:spPr>
          <a:xfrm>
            <a:off x="3400392" y="1816370"/>
            <a:ext cx="5391219" cy="646331"/>
          </a:xfrm>
          <a:prstGeom prst="rect">
            <a:avLst/>
          </a:prstGeom>
        </p:spPr>
        <p:txBody>
          <a:bodyPr wrap="none">
            <a:spAutoFit/>
          </a:bodyPr>
          <a:lstStyle/>
          <a:p>
            <a:pPr algn="ctr"/>
            <a:r>
              <a:rPr lang="en-US" sz="3600"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MÔN </a:t>
            </a:r>
            <a:r>
              <a:rPr lang="en-US" sz="3600" b="1" dirty="0" smtClean="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SINH HỌC 10 </a:t>
            </a:r>
            <a:r>
              <a:rPr lang="en-US" sz="3600"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a:t>
            </a:r>
            <a:r>
              <a:rPr lang="en-US" sz="3600" b="1" dirty="0" smtClean="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CD)</a:t>
            </a:r>
            <a:endParaRPr lang="en-US" b="1" dirty="0">
              <a:ln w="12700">
                <a:solidFill>
                  <a:srgbClr val="44546A">
                    <a:lumMod val="75000"/>
                  </a:srgbClr>
                </a:solidFill>
                <a:prstDash val="solid"/>
              </a:ln>
              <a:solidFill>
                <a:srgbClr val="3105EB"/>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pic>
        <p:nvPicPr>
          <p:cNvPr id="4" name="Picture 3" descr="C:\Users\Administrator\Desktop\1461299_259390967552238_9692270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156" y="2943616"/>
            <a:ext cx="5368360" cy="3437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15479" y="5781022"/>
            <a:ext cx="2767104"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Năm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smtClean="0">
                <a:solidFill>
                  <a:srgbClr val="FF0000"/>
                </a:solidFill>
                <a:latin typeface="Times New Roman" panose="02020603050405020304" pitchFamily="18" charset="0"/>
                <a:cs typeface="Times New Roman" panose="02020603050405020304" pitchFamily="18" charset="0"/>
              </a:rPr>
              <a:t> 2024-2025</a:t>
            </a:r>
            <a:endParaRPr lang="en-US" sz="2400" b="1" dirty="0">
              <a:solidFill>
                <a:srgbClr val="FF0000"/>
              </a:solidFill>
            </a:endParaRPr>
          </a:p>
        </p:txBody>
      </p:sp>
      <p:sp>
        <p:nvSpPr>
          <p:cNvPr id="6" name="Rectangle 5"/>
          <p:cNvSpPr/>
          <p:nvPr/>
        </p:nvSpPr>
        <p:spPr>
          <a:xfrm>
            <a:off x="3552983" y="4452284"/>
            <a:ext cx="6269024"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GV </a:t>
            </a:r>
            <a:r>
              <a:rPr lang="en-US" sz="2400" b="1" dirty="0" smtClean="0">
                <a:solidFill>
                  <a:srgbClr val="FF0000"/>
                </a:solidFill>
                <a:latin typeface="Times New Roman" panose="02020603050405020304" pitchFamily="18" charset="0"/>
                <a:cs typeface="Times New Roman" panose="02020603050405020304" pitchFamily="18" charset="0"/>
              </a:rPr>
              <a:t>THỰC HIỆN: TRỊNH THỊ NGỌC THÙY</a:t>
            </a:r>
            <a:endParaRPr lang="en-US" sz="2400" b="1" dirty="0">
              <a:solidFill>
                <a:srgbClr val="FF0000"/>
              </a:solidFill>
            </a:endParaRPr>
          </a:p>
        </p:txBody>
      </p:sp>
    </p:spTree>
    <p:extLst>
      <p:ext uri="{BB962C8B-B14F-4D97-AF65-F5344CB8AC3E}">
        <p14:creationId xmlns:p14="http://schemas.microsoft.com/office/powerpoint/2010/main" val="371781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xmlns="" id="{9C5ABB57-BD67-D38F-E692-CAB56F4446A1}"/>
              </a:ext>
            </a:extLst>
          </p:cNvPr>
          <p:cNvSpPr txBox="1">
            <a:spLocks noChangeArrowheads="1"/>
          </p:cNvSpPr>
          <p:nvPr/>
        </p:nvSpPr>
        <p:spPr bwMode="auto">
          <a:xfrm>
            <a:off x="424416" y="3580124"/>
            <a:ext cx="11343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xmlns=""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xmlns=""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Arrow: Pentagon 3">
            <a:extLst>
              <a:ext uri="{FF2B5EF4-FFF2-40B4-BE49-F238E27FC236}">
                <a16:creationId xmlns:a16="http://schemas.microsoft.com/office/drawing/2014/main" xmlns="" id="{177B8663-F2AB-7517-4F5C-C3F2BFF2F687}"/>
              </a:ext>
            </a:extLst>
          </p:cNvPr>
          <p:cNvSpPr/>
          <p:nvPr/>
        </p:nvSpPr>
        <p:spPr>
          <a:xfrm>
            <a:off x="685926" y="4356076"/>
            <a:ext cx="11081657" cy="2451689"/>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khoa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2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uôi Cây Mô Tế Bào Thực Vật Là Gì- - Visitech.vn">
            <a:hlinkClick r:id="" action="ppaction://media"/>
            <a:extLst>
              <a:ext uri="{FF2B5EF4-FFF2-40B4-BE49-F238E27FC236}">
                <a16:creationId xmlns:a16="http://schemas.microsoft.com/office/drawing/2014/main" xmlns="" id="{576F9E5C-6432-1369-E8E5-0A32D11B85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286" y="815686"/>
            <a:ext cx="9551427" cy="5372678"/>
          </a:xfrm>
          <a:prstGeom prst="rect">
            <a:avLst/>
          </a:prstGeom>
        </p:spPr>
      </p:pic>
      <p:sp>
        <p:nvSpPr>
          <p:cNvPr id="3" name="Rectangle 2">
            <a:extLst>
              <a:ext uri="{FF2B5EF4-FFF2-40B4-BE49-F238E27FC236}">
                <a16:creationId xmlns:a16="http://schemas.microsoft.com/office/drawing/2014/main" xmlns="" id="{73ECC091-6BA7-1EE2-AB26-A2CF14AFC501}"/>
              </a:ext>
            </a:extLst>
          </p:cNvPr>
          <p:cNvSpPr/>
          <p:nvPr/>
        </p:nvSpPr>
        <p:spPr>
          <a:xfrm>
            <a:off x="1579417" y="0"/>
            <a:ext cx="9033164" cy="53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cs typeface="Times New Roman" panose="02020603050405020304" pitchFamily="18" charset="0"/>
              </a:rPr>
              <a:t>VIDEO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3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8462C2A-20BE-F2B9-5E30-BBC75F92E6DD}"/>
              </a:ext>
            </a:extLst>
          </p:cNvPr>
          <p:cNvSpPr/>
          <p:nvPr/>
        </p:nvSpPr>
        <p:spPr>
          <a:xfrm>
            <a:off x="1579417" y="0"/>
            <a:ext cx="9033164" cy="53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imes New Roman" panose="02020603050405020304" pitchFamily="18" charset="0"/>
                <a:cs typeface="Times New Roman" panose="02020603050405020304" pitchFamily="18" charset="0"/>
              </a:rPr>
              <a:t>HÌNH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ẢNH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MỚI</a:t>
            </a:r>
            <a:endParaRPr lang="en-US" sz="2400" b="1" dirty="0">
              <a:solidFill>
                <a:srgbClr val="0000FF"/>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32F0D0D2-AAC0-F09F-95D7-4C16E8793A39}"/>
              </a:ext>
            </a:extLst>
          </p:cNvPr>
          <p:cNvGrpSpPr/>
          <p:nvPr/>
        </p:nvGrpSpPr>
        <p:grpSpPr>
          <a:xfrm>
            <a:off x="0" y="424873"/>
            <a:ext cx="12174795" cy="6449852"/>
            <a:chOff x="0" y="443489"/>
            <a:chExt cx="12174795" cy="6431236"/>
          </a:xfrm>
        </p:grpSpPr>
        <p:pic>
          <p:nvPicPr>
            <p:cNvPr id="4" name="Picture 3">
              <a:extLst>
                <a:ext uri="{FF2B5EF4-FFF2-40B4-BE49-F238E27FC236}">
                  <a16:creationId xmlns:a16="http://schemas.microsoft.com/office/drawing/2014/main" xmlns="" id="{4B26DFE9-6520-FFC6-6610-48E88A7984DE}"/>
                </a:ext>
              </a:extLst>
            </p:cNvPr>
            <p:cNvPicPr>
              <a:picLocks noChangeAspect="1"/>
            </p:cNvPicPr>
            <p:nvPr/>
          </p:nvPicPr>
          <p:blipFill>
            <a:blip r:embed="rId2"/>
            <a:stretch>
              <a:fillRect/>
            </a:stretch>
          </p:blipFill>
          <p:spPr>
            <a:xfrm>
              <a:off x="3335133" y="1376220"/>
              <a:ext cx="5715000" cy="4286250"/>
            </a:xfrm>
            <a:prstGeom prst="rect">
              <a:avLst/>
            </a:prstGeom>
          </p:spPr>
        </p:pic>
        <p:pic>
          <p:nvPicPr>
            <p:cNvPr id="1026" name="Picture 2" descr="10 loại trái cây không hạt tạo amp;#34;cơn sốtamp;#34; trên thị trường, giá đắt đỏ chị em vẫn mê mẩn - 5">
              <a:extLst>
                <a:ext uri="{FF2B5EF4-FFF2-40B4-BE49-F238E27FC236}">
                  <a16:creationId xmlns:a16="http://schemas.microsoft.com/office/drawing/2014/main" xmlns="" id="{C587B910-4C40-04A5-F2A3-CD2BA17E8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572" y="443489"/>
              <a:ext cx="3860223" cy="2895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33962B21-C098-057A-DC6A-C6F21726F31D}"/>
                </a:ext>
              </a:extLst>
            </p:cNvPr>
            <p:cNvPicPr>
              <a:picLocks noChangeAspect="1"/>
            </p:cNvPicPr>
            <p:nvPr/>
          </p:nvPicPr>
          <p:blipFill>
            <a:blip r:embed="rId4"/>
            <a:stretch>
              <a:fillRect/>
            </a:stretch>
          </p:blipFill>
          <p:spPr>
            <a:xfrm>
              <a:off x="0" y="443489"/>
              <a:ext cx="4036291" cy="3223635"/>
            </a:xfrm>
            <a:prstGeom prst="rect">
              <a:avLst/>
            </a:prstGeom>
          </p:spPr>
        </p:pic>
        <p:pic>
          <p:nvPicPr>
            <p:cNvPr id="8" name="Picture 7">
              <a:extLst>
                <a:ext uri="{FF2B5EF4-FFF2-40B4-BE49-F238E27FC236}">
                  <a16:creationId xmlns:a16="http://schemas.microsoft.com/office/drawing/2014/main" xmlns="" id="{1871ACA5-3189-C936-F197-0FBEB54EFB68}"/>
                </a:ext>
              </a:extLst>
            </p:cNvPr>
            <p:cNvPicPr>
              <a:picLocks noChangeAspect="1"/>
            </p:cNvPicPr>
            <p:nvPr/>
          </p:nvPicPr>
          <p:blipFill>
            <a:blip r:embed="rId5"/>
            <a:stretch>
              <a:fillRect/>
            </a:stretch>
          </p:blipFill>
          <p:spPr>
            <a:xfrm>
              <a:off x="8348976" y="3417454"/>
              <a:ext cx="3825819" cy="3440546"/>
            </a:xfrm>
            <a:prstGeom prst="rect">
              <a:avLst/>
            </a:prstGeom>
          </p:spPr>
        </p:pic>
        <p:pic>
          <p:nvPicPr>
            <p:cNvPr id="11" name="Picture 10">
              <a:extLst>
                <a:ext uri="{FF2B5EF4-FFF2-40B4-BE49-F238E27FC236}">
                  <a16:creationId xmlns:a16="http://schemas.microsoft.com/office/drawing/2014/main" xmlns="" id="{4DEC2A7F-0B58-954F-199F-CEBBA5712442}"/>
                </a:ext>
              </a:extLst>
            </p:cNvPr>
            <p:cNvPicPr>
              <a:picLocks noChangeAspect="1"/>
            </p:cNvPicPr>
            <p:nvPr/>
          </p:nvPicPr>
          <p:blipFill>
            <a:blip r:embed="rId6"/>
            <a:stretch>
              <a:fillRect/>
            </a:stretch>
          </p:blipFill>
          <p:spPr>
            <a:xfrm>
              <a:off x="0" y="3352221"/>
              <a:ext cx="4036290" cy="3522504"/>
            </a:xfrm>
            <a:prstGeom prst="rect">
              <a:avLst/>
            </a:prstGeom>
          </p:spPr>
        </p:pic>
      </p:grpSp>
    </p:spTree>
    <p:extLst>
      <p:ext uri="{BB962C8B-B14F-4D97-AF65-F5344CB8AC3E}">
        <p14:creationId xmlns:p14="http://schemas.microsoft.com/office/powerpoint/2010/main" val="42555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F4CF27B-38F2-F7DF-4D24-C9FBDF5D4B1F}"/>
              </a:ext>
            </a:extLst>
          </p:cNvPr>
          <p:cNvGraphicFramePr>
            <a:graphicFrameLocks noGrp="1"/>
          </p:cNvGraphicFramePr>
          <p:nvPr>
            <p:extLst>
              <p:ext uri="{D42A27DB-BD31-4B8C-83A1-F6EECF244321}">
                <p14:modId xmlns:p14="http://schemas.microsoft.com/office/powerpoint/2010/main" val="4196417931"/>
              </p:ext>
            </p:extLst>
          </p:nvPr>
        </p:nvGraphicFramePr>
        <p:xfrm>
          <a:off x="-9236" y="0"/>
          <a:ext cx="12201236" cy="6858000"/>
        </p:xfrm>
        <a:graphic>
          <a:graphicData uri="http://schemas.openxmlformats.org/drawingml/2006/table">
            <a:tbl>
              <a:tblPr bandRow="1"/>
              <a:tblGrid>
                <a:gridCol w="12201236">
                  <a:extLst>
                    <a:ext uri="{9D8B030D-6E8A-4147-A177-3AD203B41FA5}">
                      <a16:colId xmlns:a16="http://schemas.microsoft.com/office/drawing/2014/main" xmlns="" val="3457284845"/>
                    </a:ext>
                  </a:extLst>
                </a:gridCol>
              </a:tblGrid>
              <a:tr h="6858000">
                <a:tc>
                  <a:txBody>
                    <a:bodyPr/>
                    <a:lstStyle/>
                    <a:p>
                      <a:pPr algn="ctr">
                        <a:lnSpc>
                          <a:spcPct val="100000"/>
                        </a:lnSpc>
                        <a:spcBef>
                          <a:spcPts val="0"/>
                        </a:spcBef>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7669514"/>
                  </a:ext>
                </a:extLst>
              </a:tr>
            </a:tbl>
          </a:graphicData>
        </a:graphic>
      </p:graphicFrame>
    </p:spTree>
    <p:extLst>
      <p:ext uri="{BB962C8B-B14F-4D97-AF65-F5344CB8AC3E}">
        <p14:creationId xmlns:p14="http://schemas.microsoft.com/office/powerpoint/2010/main" val="226137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F4CF27B-38F2-F7DF-4D24-C9FBDF5D4B1F}"/>
              </a:ext>
            </a:extLst>
          </p:cNvPr>
          <p:cNvGraphicFramePr>
            <a:graphicFrameLocks noGrp="1"/>
          </p:cNvGraphicFramePr>
          <p:nvPr>
            <p:extLst>
              <p:ext uri="{D42A27DB-BD31-4B8C-83A1-F6EECF244321}">
                <p14:modId xmlns:p14="http://schemas.microsoft.com/office/powerpoint/2010/main" val="4026159316"/>
              </p:ext>
            </p:extLst>
          </p:nvPr>
        </p:nvGraphicFramePr>
        <p:xfrm>
          <a:off x="-9236" y="0"/>
          <a:ext cx="12201236" cy="7415530"/>
        </p:xfrm>
        <a:graphic>
          <a:graphicData uri="http://schemas.openxmlformats.org/drawingml/2006/table">
            <a:tbl>
              <a:tblPr bandRow="1"/>
              <a:tblGrid>
                <a:gridCol w="12201236">
                  <a:extLst>
                    <a:ext uri="{9D8B030D-6E8A-4147-A177-3AD203B41FA5}">
                      <a16:colId xmlns:a16="http://schemas.microsoft.com/office/drawing/2014/main" xmlns="" val="3457284845"/>
                    </a:ext>
                  </a:extLst>
                </a:gridCol>
              </a:tblGrid>
              <a:tr h="6858000">
                <a:tc>
                  <a:txBody>
                    <a:bodyPr/>
                    <a:lstStyle/>
                    <a:p>
                      <a:pPr algn="ctr">
                        <a:lnSpc>
                          <a:spcPct val="100000"/>
                        </a:lnSpc>
                        <a:spcAft>
                          <a:spcPts val="0"/>
                        </a:spcAft>
                      </a:pP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hiếm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0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loài</a:t>
                      </a:r>
                      <a:r>
                        <a:rPr lang="en-US" sz="2800"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3n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liệu.Ví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vaccine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7669514"/>
                  </a:ext>
                </a:extLst>
              </a:tr>
            </a:tbl>
          </a:graphicData>
        </a:graphic>
      </p:graphicFrame>
    </p:spTree>
    <p:extLst>
      <p:ext uri="{BB962C8B-B14F-4D97-AF65-F5344CB8AC3E}">
        <p14:creationId xmlns:p14="http://schemas.microsoft.com/office/powerpoint/2010/main" val="394275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B9CCBF5-BF48-89E1-DA25-A7D82A217A4D}"/>
              </a:ext>
            </a:extLst>
          </p:cNvPr>
          <p:cNvSpPr txBox="1"/>
          <p:nvPr/>
        </p:nvSpPr>
        <p:spPr>
          <a:xfrm>
            <a:off x="0" y="2044005"/>
            <a:ext cx="12192000" cy="1384995"/>
          </a:xfrm>
          <a:prstGeom prst="rect">
            <a:avLst/>
          </a:prstGeom>
          <a:solidFill>
            <a:schemeClr val="accent6">
              <a:lumMod val="40000"/>
              <a:lumOff val="60000"/>
            </a:schemeClr>
          </a:solidFill>
        </p:spPr>
        <p:txBody>
          <a:bodyPr wrap="square">
            <a:spAutoFit/>
          </a:bodyPr>
          <a:lstStyle/>
          <a:p>
            <a:r>
              <a:rPr lang="vi-VN" sz="2800" b="0" i="0" dirty="0">
                <a:solidFill>
                  <a:srgbClr val="0000FF"/>
                </a:solidFill>
                <a:effectLst/>
                <a:latin typeface="+mj-lt"/>
              </a:rPr>
              <a:t>Vì phương pháp vi nhân giống có thể tạo ra nhanh chóng các cây con từ một số bộ phận của cây mẹ như lá, thân, rễ,... dựa vào quá trình phản biệt hóa, công nghệ nhân giống </a:t>
            </a:r>
            <a:r>
              <a:rPr lang="vi-VN" sz="2800" b="0" i="1" dirty="0">
                <a:solidFill>
                  <a:srgbClr val="0000FF"/>
                </a:solidFill>
                <a:effectLst/>
                <a:latin typeface="+mj-lt"/>
              </a:rPr>
              <a:t>in vitro. </a:t>
            </a:r>
            <a:r>
              <a:rPr lang="vi-VN" sz="2800" b="0" i="0" dirty="0">
                <a:solidFill>
                  <a:srgbClr val="0000FF"/>
                </a:solidFill>
                <a:effectLst/>
                <a:latin typeface="+mj-lt"/>
              </a:rPr>
              <a:t>Cách làm này có tính ứng dụng và khả năng thành công cao.</a:t>
            </a:r>
            <a:endParaRPr lang="en-US" sz="2800" dirty="0">
              <a:solidFill>
                <a:srgbClr val="0000FF"/>
              </a:solidFill>
              <a:latin typeface="+mj-lt"/>
            </a:endParaRPr>
          </a:p>
        </p:txBody>
      </p:sp>
      <p:sp>
        <p:nvSpPr>
          <p:cNvPr id="5" name="TextBox 4">
            <a:extLst>
              <a:ext uri="{FF2B5EF4-FFF2-40B4-BE49-F238E27FC236}">
                <a16:creationId xmlns:a16="http://schemas.microsoft.com/office/drawing/2014/main" xmlns="" id="{F739C2F3-6E57-F4AE-88C6-43C74E8FAF36}"/>
              </a:ext>
            </a:extLst>
          </p:cNvPr>
          <p:cNvSpPr txBox="1"/>
          <p:nvPr/>
        </p:nvSpPr>
        <p:spPr>
          <a:xfrm>
            <a:off x="0" y="171118"/>
            <a:ext cx="12192000" cy="1384995"/>
          </a:xfrm>
          <a:prstGeom prst="rect">
            <a:avLst/>
          </a:prstGeom>
          <a:solidFill>
            <a:srgbClr val="F6F89E"/>
          </a:solidFill>
        </p:spPr>
        <p:txBody>
          <a:bodyPr wrap="square">
            <a:spAutoFit/>
          </a:bodyPr>
          <a:lstStyle/>
          <a:p>
            <a:r>
              <a:rPr lang="vi-VN" sz="2800" b="0" i="0" dirty="0">
                <a:solidFill>
                  <a:srgbClr val="FF0000"/>
                </a:solidFill>
                <a:effectLst/>
                <a:latin typeface="+mj-lt"/>
              </a:rPr>
              <a:t>Vì sao người ta thường áp dụng kĩ thuật vi nhân giống để nhân nhanh các giống cây quý hiếm như các cây dược liệu, cây gỗ quý, cây thuộc loài nằm trong Sách Đỏ (ví dụ: lan kim tuyến, sâm ngọc linh,...)? Kĩ thuật này có ý nghĩa gì?</a:t>
            </a:r>
            <a:endParaRPr lang="en-US" sz="2800" dirty="0">
              <a:solidFill>
                <a:srgbClr val="FF0000"/>
              </a:solidFill>
              <a:latin typeface="+mj-lt"/>
            </a:endParaRPr>
          </a:p>
        </p:txBody>
      </p:sp>
      <p:sp>
        <p:nvSpPr>
          <p:cNvPr id="7" name="TextBox 6">
            <a:extLst>
              <a:ext uri="{FF2B5EF4-FFF2-40B4-BE49-F238E27FC236}">
                <a16:creationId xmlns:a16="http://schemas.microsoft.com/office/drawing/2014/main" xmlns="" id="{0C921006-5F24-2750-E22E-34DD4BBE2E29}"/>
              </a:ext>
            </a:extLst>
          </p:cNvPr>
          <p:cNvSpPr txBox="1"/>
          <p:nvPr/>
        </p:nvSpPr>
        <p:spPr>
          <a:xfrm>
            <a:off x="0" y="3858131"/>
            <a:ext cx="6465455" cy="523220"/>
          </a:xfrm>
          <a:prstGeom prst="rect">
            <a:avLst/>
          </a:prstGeom>
          <a:solidFill>
            <a:srgbClr val="F6F89E"/>
          </a:solidFill>
        </p:spPr>
        <p:txBody>
          <a:bodyPr wrap="square">
            <a:spAutoFit/>
          </a:bodyPr>
          <a:lstStyle/>
          <a:p>
            <a:pPr algn="ct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E6F2138-016C-ABCB-BDBC-8E711DB24B4D}"/>
              </a:ext>
            </a:extLst>
          </p:cNvPr>
          <p:cNvSpPr txBox="1"/>
          <p:nvPr/>
        </p:nvSpPr>
        <p:spPr>
          <a:xfrm>
            <a:off x="0" y="4817192"/>
            <a:ext cx="12192000" cy="1815882"/>
          </a:xfrm>
          <a:prstGeom prst="rect">
            <a:avLst/>
          </a:prstGeom>
          <a:solidFill>
            <a:schemeClr val="accent6">
              <a:lumMod val="40000"/>
              <a:lumOff val="60000"/>
            </a:schemeClr>
          </a:solidFill>
        </p:spPr>
        <p:txBody>
          <a:bodyPr wrap="square">
            <a:spAutoFit/>
          </a:bodyPr>
          <a:lstStyle/>
          <a:p>
            <a:pPr algn="just"/>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2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xmlns="" id="{9C5ABB57-BD67-D38F-E692-CAB56F4446A1}"/>
              </a:ext>
            </a:extLst>
          </p:cNvPr>
          <p:cNvSpPr txBox="1">
            <a:spLocks noChangeArrowheads="1"/>
          </p:cNvSpPr>
          <p:nvPr/>
        </p:nvSpPr>
        <p:spPr bwMode="auto">
          <a:xfrm>
            <a:off x="573174" y="3361516"/>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xmlns=""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xmlns=""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xmlns="" id="{CCD07D2E-6161-DE68-3437-5C74C5C54CCA}"/>
              </a:ext>
            </a:extLst>
          </p:cNvPr>
          <p:cNvSpPr txBox="1">
            <a:spLocks noChangeArrowheads="1"/>
          </p:cNvSpPr>
          <p:nvPr/>
        </p:nvSpPr>
        <p:spPr bwMode="auto">
          <a:xfrm>
            <a:off x="584317" y="3968375"/>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IV.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Arrow: Pentagon 1">
            <a:extLst>
              <a:ext uri="{FF2B5EF4-FFF2-40B4-BE49-F238E27FC236}">
                <a16:creationId xmlns:a16="http://schemas.microsoft.com/office/drawing/2014/main" xmlns="" id="{27B40C26-74F2-D3B8-24E0-C97D90B6801C}"/>
              </a:ext>
            </a:extLst>
          </p:cNvPr>
          <p:cNvSpPr/>
          <p:nvPr/>
        </p:nvSpPr>
        <p:spPr>
          <a:xfrm>
            <a:off x="679126" y="4747490"/>
            <a:ext cx="11081657" cy="181032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khoa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9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10"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7625159-BB4F-C0CF-36D4-C7567C1820FD}"/>
              </a:ext>
            </a:extLst>
          </p:cNvPr>
          <p:cNvGraphicFramePr>
            <a:graphicFrameLocks noGrp="1"/>
          </p:cNvGraphicFramePr>
          <p:nvPr>
            <p:extLst>
              <p:ext uri="{D42A27DB-BD31-4B8C-83A1-F6EECF244321}">
                <p14:modId xmlns:p14="http://schemas.microsoft.com/office/powerpoint/2010/main" val="2013334875"/>
              </p:ext>
            </p:extLst>
          </p:nvPr>
        </p:nvGraphicFramePr>
        <p:xfrm>
          <a:off x="0" y="82577"/>
          <a:ext cx="12312072" cy="7086600"/>
        </p:xfrm>
        <a:graphic>
          <a:graphicData uri="http://schemas.openxmlformats.org/drawingml/2006/table">
            <a:tbl>
              <a:tblPr bandRow="1"/>
              <a:tblGrid>
                <a:gridCol w="12312072">
                  <a:extLst>
                    <a:ext uri="{9D8B030D-6E8A-4147-A177-3AD203B41FA5}">
                      <a16:colId xmlns:a16="http://schemas.microsoft.com/office/drawing/2014/main" xmlns="" val="1202942450"/>
                    </a:ext>
                  </a:extLst>
                </a:gridCol>
              </a:tblGrid>
              <a:tr h="4351338">
                <a:tc>
                  <a:txBody>
                    <a:bodyPr/>
                    <a:lstStyle/>
                    <a:p>
                      <a:pPr algn="ctr">
                        <a:lnSpc>
                          <a:spcPct val="100000"/>
                        </a:lnSpc>
                        <a:spcAft>
                          <a:spcPts val="0"/>
                        </a:spcAft>
                      </a:pPr>
                      <a:r>
                        <a:rPr lang="vi-VN" sz="2400" b="1" dirty="0">
                          <a:effectLst/>
                          <a:latin typeface="+mj-lt"/>
                          <a:ea typeface="Times New Roman" panose="02020603050405020304" pitchFamily="18" charset="0"/>
                          <a:cs typeface="Times New Roman" panose="02020603050405020304" pitchFamily="18" charset="0"/>
                        </a:rPr>
                        <a:t>PHIẾU HỌC TẬP SỐ </a:t>
                      </a:r>
                      <a:r>
                        <a:rPr lang="en-US" sz="2400" b="1" dirty="0">
                          <a:effectLst/>
                          <a:latin typeface="+mj-lt"/>
                          <a:ea typeface="Times New Roman" panose="02020603050405020304" pitchFamily="18" charset="0"/>
                          <a:cs typeface="Times New Roman" panose="02020603050405020304" pitchFamily="18" charset="0"/>
                        </a:rPr>
                        <a:t>3</a:t>
                      </a:r>
                      <a:endParaRPr lang="en-US" sz="2400" dirty="0">
                        <a:effectLst/>
                        <a:latin typeface="+mj-lt"/>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mj-lt"/>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vi-VN" sz="2400" b="1" dirty="0">
                          <a:effectLst/>
                          <a:latin typeface="+mj-lt"/>
                          <a:ea typeface="Times New Roman" panose="02020603050405020304" pitchFamily="18" charset="0"/>
                          <a:cs typeface="Times New Roman" panose="02020603050405020304" pitchFamily="18" charset="0"/>
                        </a:rPr>
                        <a:t>Nhóm:…</a:t>
                      </a:r>
                      <a:endParaRPr lang="en-US" sz="2400" b="1" dirty="0">
                        <a:effectLst/>
                        <a:latin typeface="+mj-lt"/>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vi-VN" sz="2400" b="1"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a:txBody>
                  <a:tcPr marL="20610" marR="20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7111898"/>
                  </a:ext>
                </a:extLst>
              </a:tr>
            </a:tbl>
          </a:graphicData>
        </a:graphic>
      </p:graphicFrame>
    </p:spTree>
    <p:extLst>
      <p:ext uri="{BB962C8B-B14F-4D97-AF65-F5344CB8AC3E}">
        <p14:creationId xmlns:p14="http://schemas.microsoft.com/office/powerpoint/2010/main" val="1320347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7625159-BB4F-C0CF-36D4-C7567C1820FD}"/>
              </a:ext>
            </a:extLst>
          </p:cNvPr>
          <p:cNvGraphicFramePr>
            <a:graphicFrameLocks noGrp="1"/>
          </p:cNvGraphicFramePr>
          <p:nvPr>
            <p:extLst>
              <p:ext uri="{D42A27DB-BD31-4B8C-83A1-F6EECF244321}">
                <p14:modId xmlns:p14="http://schemas.microsoft.com/office/powerpoint/2010/main" val="4171622220"/>
              </p:ext>
            </p:extLst>
          </p:nvPr>
        </p:nvGraphicFramePr>
        <p:xfrm>
          <a:off x="129308" y="221122"/>
          <a:ext cx="11804073" cy="6217920"/>
        </p:xfrm>
        <a:graphic>
          <a:graphicData uri="http://schemas.openxmlformats.org/drawingml/2006/table">
            <a:tbl>
              <a:tblPr bandRow="1"/>
              <a:tblGrid>
                <a:gridCol w="11804073">
                  <a:extLst>
                    <a:ext uri="{9D8B030D-6E8A-4147-A177-3AD203B41FA5}">
                      <a16:colId xmlns:a16="http://schemas.microsoft.com/office/drawing/2014/main" xmlns="" val="1202942450"/>
                    </a:ext>
                  </a:extLst>
                </a:gridCol>
              </a:tblGrid>
              <a:tr h="4351338">
                <a:tc>
                  <a:txBody>
                    <a:bodyPr/>
                    <a:lstStyle/>
                    <a:p>
                      <a:pPr algn="ct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PHIẾU HỌC TẬP SỐ </a:t>
                      </a:r>
                      <a:r>
                        <a:rPr lang="en-US" sz="2400" b="1" dirty="0">
                          <a:effectLst/>
                          <a:latin typeface="Times New Roman "/>
                          <a:ea typeface="Times New Roman" panose="02020603050405020304" pitchFamily="18" charset="0"/>
                          <a:cs typeface="Times New Roman" panose="02020603050405020304" pitchFamily="18" charset="0"/>
                        </a:rPr>
                        <a:t>3</a:t>
                      </a:r>
                      <a:endParaRPr lang="en-US" sz="2400" dirty="0">
                        <a:effectLst/>
                        <a:latin typeface="Times New Roman "/>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i="1" dirty="0">
                          <a:effectLst/>
                          <a:latin typeface="Times New Roman "/>
                          <a:ea typeface="Times New Roman" panose="02020603050405020304" pitchFamily="18" charset="0"/>
                          <a:cs typeface="Times New Roman" panose="02020603050405020304" pitchFamily="18" charset="0"/>
                        </a:rPr>
                        <a:t>Nội dung: </a:t>
                      </a:r>
                      <a:r>
                        <a:rPr lang="en-US" sz="2400" i="1" dirty="0" err="1">
                          <a:effectLst/>
                          <a:latin typeface="Times New Roman "/>
                          <a:ea typeface="Times New Roman" panose="02020603050405020304" pitchFamily="18" charset="0"/>
                          <a:cs typeface="Times New Roman" panose="02020603050405020304" pitchFamily="18" charset="0"/>
                        </a:rPr>
                        <a:t>Một</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số</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thành</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tựu</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của</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công</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nghệ</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tế</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bào</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động</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vật</a:t>
                      </a:r>
                      <a:endParaRPr lang="en-US" sz="2400" dirty="0">
                        <a:effectLst/>
                        <a:latin typeface="Times New Roman "/>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Nhóm:…</a:t>
                      </a:r>
                      <a:endParaRPr lang="en-US" sz="2400" b="1" dirty="0">
                        <a:effectLst/>
                        <a:latin typeface="Times New Roman "/>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1</a:t>
                      </a:r>
                      <a:r>
                        <a:rPr kumimoji="0" lang="vi-VN"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phản</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biệt</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dinh</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dưỡng</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p>
                    <a:p>
                      <a:pPr algn="l">
                        <a:lnSpc>
                          <a:spcPct val="100000"/>
                        </a:lnSpc>
                        <a:spcBef>
                          <a:spcPts val="0"/>
                        </a:spcBef>
                        <a:spcAft>
                          <a:spcPts val="0"/>
                        </a:spcAft>
                      </a:pPr>
                      <a:r>
                        <a:rPr lang="en-US" sz="2400" dirty="0" err="1">
                          <a:effectLst/>
                          <a:latin typeface="Times New Roman "/>
                          <a:ea typeface="Calibri" panose="020F0502020204030204" pitchFamily="34" charset="0"/>
                          <a:cs typeface="Times New Roman" panose="02020603050405020304" pitchFamily="18" charset="0"/>
                        </a:rPr>
                        <a:t>Tạo</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thành</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tế</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bào</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gốc</a:t>
                      </a:r>
                      <a:r>
                        <a:rPr lang="en-US" sz="2400" dirty="0">
                          <a:effectLst/>
                          <a:latin typeface="Times New Roman "/>
                          <a:ea typeface="Calibri" panose="020F0502020204030204" pitchFamily="34" charset="0"/>
                          <a:cs typeface="Times New Roman" panose="02020603050405020304" pitchFamily="18" charset="0"/>
                        </a:rPr>
                        <a:t>.</a:t>
                      </a:r>
                      <a:endParaRPr lang="en-US" sz="2400" b="0" dirty="0">
                        <a:effectLst/>
                        <a:latin typeface="Times New Roman "/>
                        <a:ea typeface="Calibri" panose="020F0502020204030204" pitchFamily="34" charset="0"/>
                        <a:cs typeface="Times New Roman" panose="02020603050405020304" pitchFamily="18" charset="0"/>
                      </a:endParaRPr>
                    </a:p>
                    <a:p>
                      <a:pPr algn="l">
                        <a:lnSpc>
                          <a:spcPct val="100000"/>
                        </a:lnSpc>
                        <a:spcBef>
                          <a:spcPts val="0"/>
                        </a:spcBef>
                        <a:spcAft>
                          <a:spcPts val="0"/>
                        </a:spcAft>
                      </a:pPr>
                      <a:r>
                        <a:rPr lang="en-US" sz="2400" b="1" dirty="0">
                          <a:effectLst/>
                          <a:latin typeface="Times New Roman "/>
                          <a:ea typeface="Times New Roman" panose="02020603050405020304" pitchFamily="18" charset="0"/>
                          <a:cs typeface="Times New Roman" panose="02020603050405020304" pitchFamily="18" charset="0"/>
                        </a:rPr>
                        <a:t>2. </a:t>
                      </a:r>
                      <a:r>
                        <a:rPr lang="en-US" sz="2400" b="1" dirty="0" err="1">
                          <a:effectLst/>
                          <a:latin typeface="Times New Roman "/>
                          <a:ea typeface="Times New Roman" panose="02020603050405020304" pitchFamily="18" charset="0"/>
                          <a:cs typeface="Times New Roman" panose="02020603050405020304" pitchFamily="18" charset="0"/>
                        </a:rPr>
                        <a:t>Tế</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bào</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gốc</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là</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gì</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Thành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tựu</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của</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ứng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dụng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công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nghệ</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tế</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bào</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gốc</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trong</a:t>
                      </a:r>
                      <a:r>
                        <a:rPr lang="en-US" sz="2400" b="1" dirty="0">
                          <a:effectLst/>
                          <a:latin typeface="Times New Roman "/>
                          <a:ea typeface="Times New Roman" panose="02020603050405020304" pitchFamily="18" charset="0"/>
                          <a:cs typeface="Times New Roman" panose="02020603050405020304" pitchFamily="18" charset="0"/>
                        </a:rPr>
                        <a:t> y </a:t>
                      </a:r>
                      <a:r>
                        <a:rPr lang="en-US" sz="2400" b="1" dirty="0" err="1">
                          <a:effectLst/>
                          <a:latin typeface="Times New Roman "/>
                          <a:ea typeface="Times New Roman" panose="02020603050405020304" pitchFamily="18" charset="0"/>
                          <a:cs typeface="Times New Roman" panose="02020603050405020304" pitchFamily="18" charset="0"/>
                        </a:rPr>
                        <a:t>học</a:t>
                      </a:r>
                      <a:r>
                        <a:rPr lang="en-US" sz="2400" b="1" dirty="0">
                          <a:effectLst/>
                          <a:latin typeface="Times New Roman "/>
                          <a:ea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vi-VN" sz="2400" b="1" i="0" dirty="0">
                          <a:solidFill>
                            <a:srgbClr val="202122"/>
                          </a:solidFill>
                          <a:effectLst/>
                          <a:latin typeface="Times New Roman "/>
                        </a:rPr>
                        <a:t>Tế bào gốc</a:t>
                      </a:r>
                      <a:r>
                        <a:rPr lang="vi-VN" sz="2400" b="0" i="0" dirty="0">
                          <a:solidFill>
                            <a:srgbClr val="202122"/>
                          </a:solidFill>
                          <a:effectLst/>
                          <a:latin typeface="Times New Roman "/>
                        </a:rPr>
                        <a:t> là các tế bào sinh học có khả năng biệt hoá thành các tế bào khác, từ đó phân bào để tạo ra nhiều tế bào gốc hơn. </a:t>
                      </a:r>
                      <a:endParaRPr lang="en-US" sz="2400" b="0" i="0" dirty="0">
                        <a:solidFill>
                          <a:srgbClr val="202122"/>
                        </a:solidFill>
                        <a:effectLst/>
                        <a:latin typeface="Times New Roman "/>
                      </a:endParaRPr>
                    </a:p>
                    <a:p>
                      <a:pPr algn="just">
                        <a:lnSpc>
                          <a:spcPct val="100000"/>
                        </a:lnSpc>
                        <a:spcBef>
                          <a:spcPts val="0"/>
                        </a:spcBef>
                        <a:spcAft>
                          <a:spcPts val="0"/>
                        </a:spcAft>
                      </a:pPr>
                      <a:r>
                        <a:rPr lang="en-US" sz="2400" dirty="0" err="1">
                          <a:effectLst/>
                          <a:latin typeface="Times New Roman "/>
                          <a:ea typeface="Times New Roman" panose="02020603050405020304" pitchFamily="18" charset="0"/>
                        </a:rPr>
                        <a:t>Nuôi</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cấy</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và</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biệt</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hóa</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gốc</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thành</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mỡ</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dùng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trong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công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nghệ</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thẩm</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mĩ</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cơ</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sụn</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Chữa</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bệnh</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hiểm</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nghèo</a:t>
                      </a:r>
                      <a:r>
                        <a:rPr lang="en-US" sz="2400" dirty="0">
                          <a:effectLst/>
                          <a:latin typeface="Times New Roman "/>
                          <a:ea typeface="Times New Roman" panose="02020603050405020304" pitchFamily="18" charset="0"/>
                        </a:rPr>
                        <a:t> bang dung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gốc</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cuống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rốn</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Tái</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tạo</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các</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mô</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tự</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thân</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nhằm</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thay</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thế</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mô</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bị</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tổn</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thương</a:t>
                      </a:r>
                      <a:r>
                        <a:rPr lang="en-US" sz="2400" dirty="0">
                          <a:effectLst/>
                          <a:latin typeface="Times New Roman "/>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3. </a:t>
                      </a:r>
                      <a:r>
                        <a:rPr lang="en-US" sz="2400" b="1" dirty="0" err="1">
                          <a:effectLst/>
                          <a:latin typeface="Times New Roman "/>
                          <a:ea typeface="Times New Roman" panose="02020603050405020304" pitchFamily="18" charset="0"/>
                          <a:cs typeface="Times New Roman" panose="02020603050405020304" pitchFamily="18" charset="0"/>
                        </a:rPr>
                        <a:t>Nhân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bản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vô</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tính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động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vật</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là</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gì</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thành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quả</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ứng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dụng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trong</a:t>
                      </a:r>
                      <a:r>
                        <a:rPr lang="en-US" sz="2400" b="1" dirty="0">
                          <a:effectLst/>
                          <a:latin typeface="Times New Roman "/>
                          <a:ea typeface="Times New Roman" panose="02020603050405020304" pitchFamily="18" charset="0"/>
                          <a:cs typeface="Times New Roman" panose="02020603050405020304" pitchFamily="18" charset="0"/>
                        </a:rPr>
                        <a:t> y </a:t>
                      </a:r>
                      <a:r>
                        <a:rPr lang="en-US" sz="2400" b="1" dirty="0" err="1">
                          <a:effectLst/>
                          <a:latin typeface="Times New Roman "/>
                          <a:ea typeface="Times New Roman" panose="02020603050405020304" pitchFamily="18" charset="0"/>
                          <a:cs typeface="Times New Roman" panose="02020603050405020304" pitchFamily="18" charset="0"/>
                        </a:rPr>
                        <a:t>học</a:t>
                      </a:r>
                      <a:r>
                        <a:rPr lang="vi-VN" sz="2400" b="1" dirty="0">
                          <a:effectLst/>
                          <a:latin typeface="Times New Roman "/>
                          <a:ea typeface="Times New Roman" panose="02020603050405020304" pitchFamily="18" charset="0"/>
                          <a:cs typeface="Times New Roman" panose="02020603050405020304" pitchFamily="18" charset="0"/>
                        </a:rPr>
                        <a:t>?</a:t>
                      </a:r>
                      <a:endParaRPr lang="en-US" sz="2400" b="1" dirty="0">
                        <a:effectLst/>
                        <a:latin typeface="Times New Roman "/>
                        <a:ea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2400" b="1" dirty="0" err="1">
                          <a:effectLst/>
                          <a:latin typeface="Times New Roman "/>
                          <a:ea typeface="Times New Roman" panose="02020603050405020304" pitchFamily="18" charset="0"/>
                          <a:cs typeface="Times New Roman" panose="02020603050405020304" pitchFamily="18" charset="0"/>
                        </a:rPr>
                        <a:t>Nhân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bản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vô</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tính</a:t>
                      </a:r>
                      <a:r>
                        <a:rPr lang="en-US" sz="2400" b="1"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rPr>
                        <a:t>là</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quá</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trình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tạo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ra</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tế</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bào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hoặc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thể</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hoàn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toàn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giống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nhau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về</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mặt</a:t>
                      </a:r>
                      <a:r>
                        <a:rPr lang="en-US" sz="2400" dirty="0">
                          <a:effectLst/>
                          <a:latin typeface="Times New Roman" panose="02020603050405020304" pitchFamily="18" charset="0"/>
                          <a:ea typeface="Arial" panose="020B0604020202020204" pitchFamily="34" charset="0"/>
                        </a:rPr>
                        <a:t> di </a:t>
                      </a:r>
                      <a:r>
                        <a:rPr lang="en-US" sz="2400" dirty="0" err="1">
                          <a:effectLst/>
                          <a:latin typeface="Times New Roman" panose="02020603050405020304" pitchFamily="18" charset="0"/>
                          <a:ea typeface="Arial" panose="020B0604020202020204" pitchFamily="34" charset="0"/>
                        </a:rPr>
                        <a:t>truyền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từ</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một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hoặc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một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số</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tế</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bào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sinh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dưỡng</a:t>
                      </a:r>
                      <a:r>
                        <a:rPr lang="en-US" sz="2400" dirty="0">
                          <a:effectLst/>
                          <a:latin typeface="Times New Roman" panose="02020603050405020304" pitchFamily="18" charset="0"/>
                          <a:ea typeface="Arial" panose="020B0604020202020204" pitchFamily="34" charset="0"/>
                        </a:rPr>
                        <a:t> ban </a:t>
                      </a:r>
                      <a:r>
                        <a:rPr lang="en-US" sz="2400" dirty="0" err="1">
                          <a:effectLst/>
                          <a:latin typeface="Times New Roman" panose="02020603050405020304" pitchFamily="18" charset="0"/>
                          <a:ea typeface="Arial" panose="020B0604020202020204" pitchFamily="34" charset="0"/>
                        </a:rPr>
                        <a:t>đầu</a:t>
                      </a:r>
                      <a:r>
                        <a:rPr lang="en-US" sz="2400" dirty="0">
                          <a:effectLst/>
                          <a:latin typeface="Times New Roman" panose="02020603050405020304" pitchFamily="18" charset="0"/>
                          <a:ea typeface="Arial" panose="020B0604020202020204" pitchFamily="34" charset="0"/>
                        </a:rPr>
                        <a:t>.</a:t>
                      </a:r>
                    </a:p>
                    <a:p>
                      <a:pPr algn="l"/>
                      <a:r>
                        <a:rPr lang="en-US" sz="2400" b="0" i="0" dirty="0" err="1">
                          <a:solidFill>
                            <a:schemeClr val="tx1"/>
                          </a:solidFill>
                          <a:effectLst/>
                          <a:latin typeface="Times New Roman" panose="02020603050405020304" pitchFamily="18" charset="0"/>
                        </a:rPr>
                        <a:t>Thành</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tựu</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Tạo</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muỗi</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chuyển</a:t>
                      </a:r>
                      <a:r>
                        <a:rPr lang="en-US" sz="2400" b="0" i="0" dirty="0">
                          <a:solidFill>
                            <a:schemeClr val="tx1"/>
                          </a:solidFill>
                          <a:effectLst/>
                          <a:latin typeface="Times New Roman" panose="02020603050405020304" pitchFamily="18" charset="0"/>
                        </a:rPr>
                        <a:t> gen, </a:t>
                      </a:r>
                      <a:r>
                        <a:rPr lang="en-US" sz="2400" b="0" i="0" dirty="0" err="1">
                          <a:solidFill>
                            <a:schemeClr val="tx1"/>
                          </a:solidFill>
                          <a:effectLst/>
                          <a:latin typeface="Times New Roman" panose="02020603050405020304" pitchFamily="18" charset="0"/>
                        </a:rPr>
                        <a:t>chỉnh</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sủa</a:t>
                      </a:r>
                      <a:r>
                        <a:rPr lang="en-US" sz="2400" b="0" i="0" dirty="0">
                          <a:solidFill>
                            <a:schemeClr val="tx1"/>
                          </a:solidFill>
                          <a:effectLst/>
                          <a:latin typeface="Times New Roman" panose="02020603050405020304" pitchFamily="18" charset="0"/>
                        </a:rPr>
                        <a:t> gen </a:t>
                      </a:r>
                      <a:r>
                        <a:rPr lang="en-US" sz="2400" b="0" i="0" dirty="0" err="1">
                          <a:solidFill>
                            <a:schemeClr val="tx1"/>
                          </a:solidFill>
                          <a:effectLst/>
                          <a:latin typeface="Times New Roman" panose="02020603050405020304" pitchFamily="18" charset="0"/>
                        </a:rPr>
                        <a:t>người</a:t>
                      </a:r>
                      <a:r>
                        <a:rPr lang="en-US" sz="2400" b="0" i="0" dirty="0">
                          <a:solidFill>
                            <a:schemeClr val="tx1"/>
                          </a:solidFill>
                          <a:effectLst/>
                          <a:latin typeface="Times New Roman" panose="02020603050405020304" pitchFamily="18" charset="0"/>
                        </a:rPr>
                        <a:t>, </a:t>
                      </a:r>
                      <a:r>
                        <a:rPr lang="vi-VN" sz="2400" b="0" i="0" dirty="0">
                          <a:solidFill>
                            <a:schemeClr val="tx1"/>
                          </a:solidFill>
                          <a:effectLst/>
                          <a:latin typeface="Times New Roman" panose="02020603050405020304" pitchFamily="18" charset="0"/>
                        </a:rPr>
                        <a:t>tinh trùng nhân tạo</a:t>
                      </a:r>
                      <a:r>
                        <a:rPr lang="en-US" sz="2400" b="0" i="0" dirty="0">
                          <a:solidFill>
                            <a:schemeClr val="tx1"/>
                          </a:solidFill>
                          <a:effectLst/>
                          <a:latin typeface="Times New Roman" panose="02020603050405020304" pitchFamily="18" charset="0"/>
                        </a:rPr>
                        <a:t>.</a:t>
                      </a:r>
                      <a:endParaRPr lang="vi-VN" sz="2400" b="0" i="0" dirty="0">
                        <a:solidFill>
                          <a:schemeClr val="tx1"/>
                        </a:solidFill>
                        <a:effectLst/>
                        <a:latin typeface="Times New Roman" panose="02020603050405020304" pitchFamily="18" charset="0"/>
                      </a:endParaRPr>
                    </a:p>
                    <a:p>
                      <a:pPr>
                        <a:lnSpc>
                          <a:spcPct val="100000"/>
                        </a:lnSpc>
                        <a:spcBef>
                          <a:spcPts val="0"/>
                        </a:spcBef>
                        <a:spcAft>
                          <a:spcPts val="0"/>
                        </a:spcAft>
                      </a:pPr>
                      <a:endParaRPr lang="en-US" sz="2400" b="1" dirty="0">
                        <a:effectLst/>
                        <a:latin typeface="Times New Roman "/>
                        <a:ea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en-US" sz="2400" dirty="0">
                        <a:effectLst/>
                        <a:latin typeface="Times New Roman "/>
                        <a:ea typeface="Calibri" panose="020F0502020204030204" pitchFamily="34" charset="0"/>
                        <a:cs typeface="Times New Roman" panose="02020603050405020304" pitchFamily="18" charset="0"/>
                      </a:endParaRPr>
                    </a:p>
                  </a:txBody>
                  <a:tcPr marL="20610" marR="20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7111898"/>
                  </a:ext>
                </a:extLst>
              </a:tr>
            </a:tbl>
          </a:graphicData>
        </a:graphic>
      </p:graphicFrame>
    </p:spTree>
    <p:extLst>
      <p:ext uri="{BB962C8B-B14F-4D97-AF65-F5344CB8AC3E}">
        <p14:creationId xmlns:p14="http://schemas.microsoft.com/office/powerpoint/2010/main" val="125367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4410336" y="137959"/>
            <a:ext cx="294343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altLang="en-US" sz="375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42BA0A43-EDF9-A69F-8108-0A28FAFFA52A}"/>
              </a:ext>
            </a:extLst>
          </p:cNvPr>
          <p:cNvSpPr txBox="1"/>
          <p:nvPr/>
        </p:nvSpPr>
        <p:spPr>
          <a:xfrm>
            <a:off x="0" y="900914"/>
            <a:ext cx="12192000" cy="292387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F44DCDD-0807-4214-CBBD-4F29A438399A}"/>
              </a:ext>
            </a:extLst>
          </p:cNvPr>
          <p:cNvSpPr txBox="1"/>
          <p:nvPr/>
        </p:nvSpPr>
        <p:spPr>
          <a:xfrm>
            <a:off x="0" y="3918332"/>
            <a:ext cx="11647054" cy="2554545"/>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4E7132C3-F38E-999E-65A9-58A33E489C82}"/>
              </a:ext>
            </a:extLst>
          </p:cNvPr>
          <p:cNvSpPr/>
          <p:nvPr/>
        </p:nvSpPr>
        <p:spPr>
          <a:xfrm>
            <a:off x="513184" y="3377682"/>
            <a:ext cx="363894"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0298158-5019-F666-B093-B0165C7D4966}"/>
              </a:ext>
            </a:extLst>
          </p:cNvPr>
          <p:cNvSpPr/>
          <p:nvPr/>
        </p:nvSpPr>
        <p:spPr>
          <a:xfrm>
            <a:off x="498293" y="6005296"/>
            <a:ext cx="363894" cy="388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5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7696D59-018B-A15B-DF00-E62B80773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4" y="3725779"/>
            <a:ext cx="7125894" cy="2953274"/>
          </a:xfrm>
          <a:prstGeom prst="rect">
            <a:avLst/>
          </a:prstGeom>
        </p:spPr>
      </p:pic>
      <p:pic>
        <p:nvPicPr>
          <p:cNvPr id="9" name="Picture 8">
            <a:extLst>
              <a:ext uri="{FF2B5EF4-FFF2-40B4-BE49-F238E27FC236}">
                <a16:creationId xmlns:a16="http://schemas.microsoft.com/office/drawing/2014/main" xmlns="" id="{EA3B44DB-2652-F4E6-B801-62D379CE8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359" y="178947"/>
            <a:ext cx="5860398" cy="3332208"/>
          </a:xfrm>
          <a:prstGeom prst="rect">
            <a:avLst/>
          </a:prstGeom>
        </p:spPr>
      </p:pic>
      <p:sp>
        <p:nvSpPr>
          <p:cNvPr id="10" name="Flowchart: Sequential Access Storage 9">
            <a:extLst>
              <a:ext uri="{FF2B5EF4-FFF2-40B4-BE49-F238E27FC236}">
                <a16:creationId xmlns:a16="http://schemas.microsoft.com/office/drawing/2014/main" xmlns="" id="{EFE0C15C-0699-D76E-39A5-CCF06DC37279}"/>
              </a:ext>
            </a:extLst>
          </p:cNvPr>
          <p:cNvSpPr/>
          <p:nvPr/>
        </p:nvSpPr>
        <p:spPr>
          <a:xfrm>
            <a:off x="0" y="1"/>
            <a:ext cx="4950613" cy="6368716"/>
          </a:xfrm>
          <a:prstGeom prst="flowChartMagneticTape">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50000"/>
              </a:lnSpc>
              <a:spcBef>
                <a:spcPts val="300"/>
              </a:spcBef>
              <a:spcAft>
                <a:spcPts val="300"/>
              </a:spcAft>
            </a:pP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Dựa vào hiểu biết của mình, em hãy cho biết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ổi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ea typeface="Calibri" panose="020F0502020204030204" pitchFamily="34" charset="0"/>
              <a:cs typeface="Times New Roman" panose="02020603050405020304" pitchFamily="18" charset="0"/>
            </a:endParaRPr>
          </a:p>
        </p:txBody>
      </p:sp>
      <p:sp>
        <p:nvSpPr>
          <p:cNvPr id="12" name="Arrow: Right 11">
            <a:extLst>
              <a:ext uri="{FF2B5EF4-FFF2-40B4-BE49-F238E27FC236}">
                <a16:creationId xmlns:a16="http://schemas.microsoft.com/office/drawing/2014/main" xmlns="" id="{52C8F435-9730-36C9-7D1A-92DFC3A105A0}"/>
              </a:ext>
            </a:extLst>
          </p:cNvPr>
          <p:cNvSpPr/>
          <p:nvPr/>
        </p:nvSpPr>
        <p:spPr>
          <a:xfrm>
            <a:off x="410547" y="1733084"/>
            <a:ext cx="317241" cy="2239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10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BAF36BC-7C79-2BD6-2316-96A89C31A459}"/>
              </a:ext>
            </a:extLst>
          </p:cNvPr>
          <p:cNvSpPr txBox="1"/>
          <p:nvPr/>
        </p:nvSpPr>
        <p:spPr>
          <a:xfrm>
            <a:off x="0" y="385915"/>
            <a:ext cx="12192000" cy="292387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spcBef>
                <a:spcPts val="600"/>
              </a:spcBef>
              <a:spcAft>
                <a:spcPts val="600"/>
              </a:spcAft>
            </a:pP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1788227-4C74-2A76-5878-B544A4909E2D}"/>
              </a:ext>
            </a:extLst>
          </p:cNvPr>
          <p:cNvSpPr txBox="1"/>
          <p:nvPr/>
        </p:nvSpPr>
        <p:spPr>
          <a:xfrm>
            <a:off x="0" y="3650845"/>
            <a:ext cx="11770895" cy="135421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318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bần</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67D689C9-C85A-B05C-03A0-05D8BA590235}"/>
              </a:ext>
            </a:extLst>
          </p:cNvPr>
          <p:cNvSpPr/>
          <p:nvPr/>
        </p:nvSpPr>
        <p:spPr>
          <a:xfrm>
            <a:off x="466529" y="1324437"/>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99A0C480-BAAF-A6FE-671D-71549282A701}"/>
              </a:ext>
            </a:extLst>
          </p:cNvPr>
          <p:cNvSpPr/>
          <p:nvPr/>
        </p:nvSpPr>
        <p:spPr>
          <a:xfrm>
            <a:off x="3651378" y="4603336"/>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2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40E17D6-539B-AD21-2733-764C173F221B}"/>
              </a:ext>
            </a:extLst>
          </p:cNvPr>
          <p:cNvSpPr txBox="1"/>
          <p:nvPr/>
        </p:nvSpPr>
        <p:spPr>
          <a:xfrm>
            <a:off x="0" y="952106"/>
            <a:ext cx="12279086" cy="440120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5:</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Sắp</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xếp</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dưới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đây</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theo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tăng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dần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tính</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toàn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xmlns="" id="{ACD02F47-0B91-78F1-828D-5326DD774E01}"/>
              </a:ext>
            </a:extLst>
          </p:cNvPr>
          <p:cNvSpPr/>
          <p:nvPr/>
        </p:nvSpPr>
        <p:spPr>
          <a:xfrm>
            <a:off x="506961" y="4533637"/>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1874FF0-AB1B-FBA7-7FD0-76B65F021C32}"/>
              </a:ext>
            </a:extLst>
          </p:cNvPr>
          <p:cNvSpPr txBox="1"/>
          <p:nvPr/>
        </p:nvSpPr>
        <p:spPr>
          <a:xfrm>
            <a:off x="1" y="4041028"/>
            <a:ext cx="12258502" cy="1969770"/>
          </a:xfrm>
          <a:prstGeom prst="rect">
            <a:avLst/>
          </a:prstGeom>
          <a:noFill/>
        </p:spPr>
        <p:txBody>
          <a:bodyPr wrap="square">
            <a:spAutoFit/>
          </a:bodyPr>
          <a:lstStyle/>
          <a:p>
            <a:pPr indent="457200" algn="ctr">
              <a:spcBef>
                <a:spcPts val="600"/>
              </a:spcBef>
              <a:spcAft>
                <a:spcPts val="60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57200" algn="ctr">
              <a:spcBef>
                <a:spcPts val="600"/>
              </a:spcBef>
              <a:spcAft>
                <a:spcPts val="60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vaccine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xmlns="" id="{D7EDFC7E-FEE7-8E39-7694-63EAAC59A558}"/>
              </a:ext>
            </a:extLst>
          </p:cNvPr>
          <p:cNvSpPr txBox="1">
            <a:spLocks noChangeArrowheads="1"/>
          </p:cNvSpPr>
          <p:nvPr/>
        </p:nvSpPr>
        <p:spPr bwMode="auto">
          <a:xfrm>
            <a:off x="3244157" y="137959"/>
            <a:ext cx="5275803"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RỘNG</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Arrow: Down 6">
            <a:extLst>
              <a:ext uri="{FF2B5EF4-FFF2-40B4-BE49-F238E27FC236}">
                <a16:creationId xmlns:a16="http://schemas.microsoft.com/office/drawing/2014/main" xmlns="" id="{3A9B84F0-C213-46F9-AEFC-1EA07D94914C}"/>
              </a:ext>
            </a:extLst>
          </p:cNvPr>
          <p:cNvSpPr/>
          <p:nvPr/>
        </p:nvSpPr>
        <p:spPr>
          <a:xfrm>
            <a:off x="1867010" y="847202"/>
            <a:ext cx="8030095" cy="31938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07000"/>
              </a:lnSpc>
              <a:spcBef>
                <a:spcPts val="600"/>
              </a:spcBef>
              <a:spcAft>
                <a:spcPts val="600"/>
              </a:spcAft>
            </a:pP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xmlns="" id="{9C5ABB57-BD67-D38F-E692-CAB56F4446A1}"/>
              </a:ext>
            </a:extLst>
          </p:cNvPr>
          <p:cNvSpPr txBox="1">
            <a:spLocks noChangeArrowheads="1"/>
          </p:cNvSpPr>
          <p:nvPr/>
        </p:nvSpPr>
        <p:spPr bwMode="auto">
          <a:xfrm>
            <a:off x="424415" y="3580124"/>
            <a:ext cx="11343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xmlns=""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xmlns=""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xmlns="" id="{CCD07D2E-6161-DE68-3437-5C74C5C54CCA}"/>
              </a:ext>
            </a:extLst>
          </p:cNvPr>
          <p:cNvSpPr txBox="1">
            <a:spLocks noChangeArrowheads="1"/>
          </p:cNvSpPr>
          <p:nvPr/>
        </p:nvSpPr>
        <p:spPr bwMode="auto">
          <a:xfrm>
            <a:off x="545250" y="4491596"/>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IV.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743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D8924C0-F94F-84B1-C0EC-8D2D06EDC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6568"/>
            <a:ext cx="12162262" cy="4315811"/>
          </a:xfrm>
          <a:prstGeom prst="rect">
            <a:avLst/>
          </a:prstGeom>
        </p:spPr>
      </p:pic>
      <p:sp>
        <p:nvSpPr>
          <p:cNvPr id="2" name="Rectangle 1">
            <a:extLst>
              <a:ext uri="{FF2B5EF4-FFF2-40B4-BE49-F238E27FC236}">
                <a16:creationId xmlns:a16="http://schemas.microsoft.com/office/drawing/2014/main" xmlns="" id="{14A687AE-1B6E-7FB5-0AE9-6AC6D41AF9B2}"/>
              </a:ext>
            </a:extLst>
          </p:cNvPr>
          <p:cNvSpPr/>
          <p:nvPr/>
        </p:nvSpPr>
        <p:spPr>
          <a:xfrm>
            <a:off x="1364752" y="2506566"/>
            <a:ext cx="4716379" cy="143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3750" b="1" dirty="0">
                <a:solidFill>
                  <a:srgbClr val="0000FF"/>
                </a:solidFill>
                <a:latin typeface="Times New Roman" panose="02020603050405020304" pitchFamily="18" charset="0"/>
                <a:cs typeface="Times New Roman" panose="02020603050405020304" pitchFamily="18" charset="0"/>
              </a:rPr>
              <a:t>Bài </a:t>
            </a:r>
            <a:r>
              <a:rPr lang="en-US" altLang="en-US" sz="3750" b="1" dirty="0">
                <a:solidFill>
                  <a:srgbClr val="0000FF"/>
                </a:solidFill>
                <a:latin typeface="Times New Roman" panose="02020603050405020304" pitchFamily="18" charset="0"/>
                <a:cs typeface="Times New Roman" panose="02020603050405020304" pitchFamily="18" charset="0"/>
              </a:rPr>
              <a:t>16: </a:t>
            </a:r>
            <a:r>
              <a:rPr lang="vi-VN" altLang="en-US" sz="3750" b="1" dirty="0">
                <a:solidFill>
                  <a:srgbClr val="0000FF"/>
                </a:solidFill>
                <a:latin typeface="Times New Roman" panose="02020603050405020304" pitchFamily="18" charset="0"/>
                <a:cs typeface="Times New Roman" panose="02020603050405020304" pitchFamily="18" charset="0"/>
              </a:rPr>
              <a:t>CÔNG NGHỆ TẾ BÀO</a:t>
            </a:r>
            <a:endParaRPr lang="en-US" altLang="en-US" sz="3750" b="1" dirty="0">
              <a:solidFill>
                <a:srgbClr val="0000FF"/>
              </a:solidFill>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BÀO</a:t>
            </a:r>
            <a:endPar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xmlns="" id="{210E7587-B095-9346-A79D-DDCE7B3D213B}"/>
              </a:ext>
            </a:extLst>
          </p:cNvPr>
          <p:cNvSpPr txBox="1">
            <a:spLocks noChangeArrowheads="1"/>
          </p:cNvSpPr>
          <p:nvPr/>
        </p:nvSpPr>
        <p:spPr bwMode="auto">
          <a:xfrm>
            <a:off x="463188" y="1840222"/>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0000FF"/>
                </a:solidFill>
                <a:latin typeface="Times New Roman" panose="02020603050405020304" pitchFamily="18" charset="0"/>
                <a:cs typeface="Times New Roman" panose="02020603050405020304" pitchFamily="18" charset="0"/>
              </a:rPr>
              <a:t>I. </a:t>
            </a:r>
            <a:r>
              <a:rPr lang="vi-VN" altLang="en-US" sz="2800" b="1" dirty="0">
                <a:solidFill>
                  <a:srgbClr val="0000FF"/>
                </a:solidFill>
                <a:latin typeface="Times New Roman" panose="02020603050405020304" pitchFamily="18" charset="0"/>
                <a:cs typeface="Times New Roman" panose="02020603050405020304" pitchFamily="18" charset="0"/>
              </a:rPr>
              <a:t>CÔNG NGHỆ TẾ BÀO</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xmlns="" id="{BAB3BF03-88B5-3C57-340C-0BC5FA4C7488}"/>
              </a:ext>
            </a:extLst>
          </p:cNvPr>
          <p:cNvGraphicFramePr>
            <a:graphicFrameLocks noGrp="1"/>
          </p:cNvGraphicFramePr>
          <p:nvPr>
            <p:extLst>
              <p:ext uri="{D42A27DB-BD31-4B8C-83A1-F6EECF244321}">
                <p14:modId xmlns:p14="http://schemas.microsoft.com/office/powerpoint/2010/main" val="1638886389"/>
              </p:ext>
            </p:extLst>
          </p:nvPr>
        </p:nvGraphicFramePr>
        <p:xfrm>
          <a:off x="240108" y="2506567"/>
          <a:ext cx="11682046" cy="2926080"/>
        </p:xfrm>
        <a:graphic>
          <a:graphicData uri="http://schemas.openxmlformats.org/drawingml/2006/table">
            <a:tbl>
              <a:tblPr/>
              <a:tblGrid>
                <a:gridCol w="11682046">
                  <a:extLst>
                    <a:ext uri="{9D8B030D-6E8A-4147-A177-3AD203B41FA5}">
                      <a16:colId xmlns:a16="http://schemas.microsoft.com/office/drawing/2014/main" xmlns="" val="1221647183"/>
                    </a:ext>
                  </a:extLst>
                </a:gridCol>
              </a:tblGrid>
              <a:tr h="0">
                <a:tc>
                  <a:txBody>
                    <a:bodyPr/>
                    <a:lstStyle/>
                    <a:p>
                      <a:pPr algn="just">
                        <a:lnSpc>
                          <a:spcPct val="150000"/>
                        </a:lnSpc>
                        <a:spcBef>
                          <a:spcPts val="300"/>
                        </a:spcBef>
                        <a:spcAft>
                          <a:spcPts val="3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vitro)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778567290"/>
                  </a:ext>
                </a:extLst>
              </a:tr>
            </a:tbl>
          </a:graphicData>
        </a:graphic>
      </p:graphicFrame>
      <p:sp>
        <p:nvSpPr>
          <p:cNvPr id="15" name="Text Box 16">
            <a:extLst>
              <a:ext uri="{FF2B5EF4-FFF2-40B4-BE49-F238E27FC236}">
                <a16:creationId xmlns:a16="http://schemas.microsoft.com/office/drawing/2014/main" xmlns="" id="{D0A4933D-953E-1B03-4BC1-F3C98E6D68ED}"/>
              </a:ext>
            </a:extLst>
          </p:cNvPr>
          <p:cNvSpPr txBox="1">
            <a:spLocks noChangeArrowheads="1"/>
          </p:cNvSpPr>
          <p:nvPr/>
        </p:nvSpPr>
        <p:spPr bwMode="auto">
          <a:xfrm>
            <a:off x="6321239" y="1985415"/>
            <a:ext cx="372207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b="1" i="1" dirty="0" err="1">
                <a:solidFill>
                  <a:srgbClr val="FF0000"/>
                </a:solidFill>
                <a:latin typeface="Times New Roman" panose="02020603050405020304" pitchFamily="18" charset="0"/>
                <a:cs typeface="Times New Roman" panose="02020603050405020304" pitchFamily="18" charset="0"/>
              </a:rPr>
              <a:t>Công</a:t>
            </a:r>
            <a:r>
              <a:rPr lang="en-US" altLang="en-US" sz="2800" b="1" i="1" dirty="0">
                <a:solidFill>
                  <a:srgbClr val="FF0000"/>
                </a:solidFill>
                <a:latin typeface="Times New Roman" panose="02020603050405020304" pitchFamily="18" charset="0"/>
                <a:cs typeface="Times New Roman" panose="02020603050405020304" pitchFamily="18" charset="0"/>
              </a:rPr>
              <a:t> nghệ tế bào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gì</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6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2"/>
                                        </p:tgtEl>
                                      </p:cBhvr>
                                    </p:animEffect>
                                    <p:anim calcmode="lin" valueType="num">
                                      <p:cBhvr>
                                        <p:cTn id="41" dur="1000"/>
                                        <p:tgtEl>
                                          <p:spTgt spid="2"/>
                                        </p:tgtEl>
                                        <p:attrNameLst>
                                          <p:attrName>ppt_x</p:attrName>
                                        </p:attrNameLst>
                                      </p:cBhvr>
                                      <p:tavLst>
                                        <p:tav tm="0">
                                          <p:val>
                                            <p:strVal val="ppt_x"/>
                                          </p:val>
                                        </p:tav>
                                        <p:tav tm="100000">
                                          <p:val>
                                            <p:strVal val="ppt_x"/>
                                          </p:val>
                                        </p:tav>
                                      </p:tavLst>
                                    </p:anim>
                                    <p:anim calcmode="lin" valueType="num">
                                      <p:cBhvr>
                                        <p:cTn id="42" dur="1000"/>
                                        <p:tgtEl>
                                          <p:spTgt spid="2"/>
                                        </p:tgtEl>
                                        <p:attrNameLst>
                                          <p:attrName>ppt_y</p:attrName>
                                        </p:attrNameLst>
                                      </p:cBhvr>
                                      <p:tavLst>
                                        <p:tav tm="0">
                                          <p:val>
                                            <p:strVal val="ppt_y"/>
                                          </p:val>
                                        </p:tav>
                                        <p:tav tm="100000">
                                          <p:val>
                                            <p:strVal val="ppt_y+.1"/>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075" grpId="0"/>
      <p:bldP spid="7" grpId="0"/>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xmlns=""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xmlns="" id="{210E7587-B095-9346-A79D-DDCE7B3D213B}"/>
              </a:ext>
            </a:extLst>
          </p:cNvPr>
          <p:cNvSpPr txBox="1">
            <a:spLocks noChangeArrowheads="1"/>
          </p:cNvSpPr>
          <p:nvPr/>
        </p:nvSpPr>
        <p:spPr bwMode="auto">
          <a:xfrm>
            <a:off x="580419" y="1642758"/>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xmlns="" id="{9FB2873A-34CB-52C5-35FB-29947909FA31}"/>
              </a:ext>
            </a:extLst>
          </p:cNvPr>
          <p:cNvSpPr txBox="1">
            <a:spLocks noChangeArrowheads="1"/>
          </p:cNvSpPr>
          <p:nvPr/>
        </p:nvSpPr>
        <p:spPr bwMode="auto">
          <a:xfrm>
            <a:off x="580419" y="2104795"/>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42A9589F-07D2-56A8-79DE-A3FE31744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9835"/>
            <a:ext cx="12192000" cy="2889739"/>
          </a:xfrm>
          <a:prstGeom prst="rect">
            <a:avLst/>
          </a:prstGeom>
        </p:spPr>
      </p:pic>
      <p:sp>
        <p:nvSpPr>
          <p:cNvPr id="12" name="TextBox 11">
            <a:extLst>
              <a:ext uri="{FF2B5EF4-FFF2-40B4-BE49-F238E27FC236}">
                <a16:creationId xmlns:a16="http://schemas.microsoft.com/office/drawing/2014/main" xmlns="" id="{7767E30C-EEDE-D6B7-8ED4-FA08ADA3250E}"/>
              </a:ext>
            </a:extLst>
          </p:cNvPr>
          <p:cNvSpPr txBox="1"/>
          <p:nvPr/>
        </p:nvSpPr>
        <p:spPr>
          <a:xfrm>
            <a:off x="0" y="5794450"/>
            <a:ext cx="12192000" cy="991618"/>
          </a:xfrm>
          <a:prstGeom prst="rect">
            <a:avLst/>
          </a:prstGeom>
          <a:noFill/>
        </p:spPr>
        <p:txBody>
          <a:bodyPr wrap="square">
            <a:spAutoFit/>
          </a:bodyPr>
          <a:lstStyle/>
          <a:p>
            <a:pPr>
              <a:lnSpc>
                <a:spcPct val="107000"/>
              </a:lnSpc>
              <a:spcAft>
                <a:spcPts val="8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thông tin và quan sát hình ảnh trong mục 1 phần II (SGK tr.</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95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9</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6) để tìm hiểu về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hoàn thành Phiếu học tập số 1</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98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6"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F4CF27B-38F2-F7DF-4D24-C9FBDF5D4B1F}"/>
              </a:ext>
            </a:extLst>
          </p:cNvPr>
          <p:cNvGraphicFramePr>
            <a:graphicFrameLocks noGrp="1"/>
          </p:cNvGraphicFramePr>
          <p:nvPr>
            <p:extLst>
              <p:ext uri="{D42A27DB-BD31-4B8C-83A1-F6EECF244321}">
                <p14:modId xmlns:p14="http://schemas.microsoft.com/office/powerpoint/2010/main" val="799368800"/>
              </p:ext>
            </p:extLst>
          </p:nvPr>
        </p:nvGraphicFramePr>
        <p:xfrm>
          <a:off x="0" y="0"/>
          <a:ext cx="12192000" cy="6858000"/>
        </p:xfrm>
        <a:graphic>
          <a:graphicData uri="http://schemas.openxmlformats.org/drawingml/2006/table">
            <a:tbl>
              <a:tblPr bandRow="1"/>
              <a:tblGrid>
                <a:gridCol w="12192000">
                  <a:extLst>
                    <a:ext uri="{9D8B030D-6E8A-4147-A177-3AD203B41FA5}">
                      <a16:colId xmlns:a16="http://schemas.microsoft.com/office/drawing/2014/main" xmlns="" val="3457284845"/>
                    </a:ext>
                  </a:extLst>
                </a:gridCol>
              </a:tblGrid>
              <a:tr h="6858000">
                <a:tc>
                  <a:txBody>
                    <a:bodyPr/>
                    <a:lstStyle/>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ọc thông tin SGK, thảo luận và trả lời các câu hỏi sau: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tr.95</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q</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uan sát hình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16.2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7669514"/>
                  </a:ext>
                </a:extLst>
              </a:tr>
            </a:tbl>
          </a:graphicData>
        </a:graphic>
      </p:graphicFrame>
    </p:spTree>
    <p:extLst>
      <p:ext uri="{BB962C8B-B14F-4D97-AF65-F5344CB8AC3E}">
        <p14:creationId xmlns:p14="http://schemas.microsoft.com/office/powerpoint/2010/main" val="259091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F4CF27B-38F2-F7DF-4D24-C9FBDF5D4B1F}"/>
              </a:ext>
            </a:extLst>
          </p:cNvPr>
          <p:cNvGraphicFramePr>
            <a:graphicFrameLocks noGrp="1"/>
          </p:cNvGraphicFramePr>
          <p:nvPr>
            <p:extLst>
              <p:ext uri="{D42A27DB-BD31-4B8C-83A1-F6EECF244321}">
                <p14:modId xmlns:p14="http://schemas.microsoft.com/office/powerpoint/2010/main" val="1710265937"/>
              </p:ext>
            </p:extLst>
          </p:nvPr>
        </p:nvGraphicFramePr>
        <p:xfrm>
          <a:off x="0" y="0"/>
          <a:ext cx="12250615" cy="6858000"/>
        </p:xfrm>
        <a:graphic>
          <a:graphicData uri="http://schemas.openxmlformats.org/drawingml/2006/table">
            <a:tbl>
              <a:tblPr bandRow="1"/>
              <a:tblGrid>
                <a:gridCol w="12250615">
                  <a:extLst>
                    <a:ext uri="{9D8B030D-6E8A-4147-A177-3AD203B41FA5}">
                      <a16:colId xmlns:a16="http://schemas.microsoft.com/office/drawing/2014/main" xmlns="" val="3457284845"/>
                    </a:ext>
                  </a:extLst>
                </a:gridCol>
              </a:tblGrid>
              <a:tr h="6858000">
                <a:tc>
                  <a:txBody>
                    <a:bodyPr/>
                    <a:lstStyle/>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Đọc thông tin SGK, thảo luận và trả lời các câu hỏi sau: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tr.95</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uan sát hình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16.2</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0"/>
                        </a:spcBef>
                        <a:spcAft>
                          <a:spcPts val="0"/>
                        </a:spcAft>
                        <a:buFont typeface="Times New Roman" panose="02020603050405020304" pitchFamily="18" charset="0"/>
                        <a:buNone/>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p>
                      <a:pPr algn="just">
                        <a:lnSpc>
                          <a:spcPct val="100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7669514"/>
                  </a:ext>
                </a:extLst>
              </a:tr>
            </a:tbl>
          </a:graphicData>
        </a:graphic>
      </p:graphicFrame>
    </p:spTree>
    <p:extLst>
      <p:ext uri="{BB962C8B-B14F-4D97-AF65-F5344CB8AC3E}">
        <p14:creationId xmlns:p14="http://schemas.microsoft.com/office/powerpoint/2010/main" val="155746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440AA0-DD37-6006-BB60-E6570E40240C}"/>
              </a:ext>
            </a:extLst>
          </p:cNvPr>
          <p:cNvSpPr txBox="1"/>
          <p:nvPr/>
        </p:nvSpPr>
        <p:spPr>
          <a:xfrm>
            <a:off x="5650523" y="3911637"/>
            <a:ext cx="6541477" cy="2677656"/>
          </a:xfrm>
          <a:prstGeom prst="rect">
            <a:avLst/>
          </a:prstGeom>
          <a:noFill/>
        </p:spPr>
        <p:txBody>
          <a:bodyPr wrap="square">
            <a:spAutoFit/>
          </a:bodyPr>
          <a:lstStyle/>
          <a:p>
            <a:pPr algn="just">
              <a:spcBef>
                <a:spcPts val="600"/>
              </a:spcBef>
              <a:spcAft>
                <a:spcPts val="600"/>
              </a:spcAft>
            </a:pPr>
            <a:r>
              <a:rPr lang="en-US" sz="2800" dirty="0">
                <a:solidFill>
                  <a:srgbClr val="0000FF"/>
                </a:solidFill>
                <a:latin typeface="Times New Roman" panose="02020603050405020304" pitchFamily="18" charset="0"/>
                <a:cs typeface="Times New Roman" panose="02020603050405020304" pitchFamily="18" charset="0"/>
              </a:rPr>
              <a:t>* </a:t>
            </a:r>
            <a:r>
              <a:rPr lang="vi-VN" sz="2800" b="0" i="0" dirty="0">
                <a:solidFill>
                  <a:srgbClr val="0000FF"/>
                </a:solidFill>
                <a:effectLst/>
                <a:latin typeface="Times New Roman" panose="02020603050405020304" pitchFamily="18" charset="0"/>
                <a:cs typeface="Times New Roman" panose="02020603050405020304" pitchFamily="18" charset="0"/>
              </a:rPr>
              <a:t>Giải thích: Hợp tử có tính toàn năng vì hợp tử có khả năng phân chia, phát triển thành mô, cơ quan, cơ thể hoàn chỉnh trong môi trường thích hợp. Còn tế bào hồng cầu thì không có tính toàn năng vì tế bào này không có khả năng này.</a:t>
            </a:r>
          </a:p>
        </p:txBody>
      </p:sp>
      <p:sp>
        <p:nvSpPr>
          <p:cNvPr id="5" name="TextBox 4">
            <a:extLst>
              <a:ext uri="{FF2B5EF4-FFF2-40B4-BE49-F238E27FC236}">
                <a16:creationId xmlns:a16="http://schemas.microsoft.com/office/drawing/2014/main" xmlns="" id="{AF84D49B-EA7F-7781-F349-B925270B718E}"/>
              </a:ext>
            </a:extLst>
          </p:cNvPr>
          <p:cNvSpPr txBox="1"/>
          <p:nvPr/>
        </p:nvSpPr>
        <p:spPr>
          <a:xfrm>
            <a:off x="5791201" y="3094112"/>
            <a:ext cx="6400800" cy="523220"/>
          </a:xfrm>
          <a:prstGeom prst="rect">
            <a:avLst/>
          </a:prstGeom>
          <a:noFill/>
        </p:spPr>
        <p:txBody>
          <a:bodyPr wrap="square">
            <a:spAutoFit/>
          </a:bodyPr>
          <a:lstStyle/>
          <a:p>
            <a:pPr algn="ctr">
              <a:spcBef>
                <a:spcPts val="600"/>
              </a:spcBef>
              <a:spcAft>
                <a:spcPts val="600"/>
              </a:spcAft>
            </a:pPr>
            <a:r>
              <a:rPr lang="en-US" sz="2800" b="0" i="0" dirty="0" err="1">
                <a:solidFill>
                  <a:srgbClr val="0000FF"/>
                </a:solidFill>
                <a:effectLst/>
                <a:latin typeface="Times New Roman" panose="02020603050405020304" pitchFamily="18" charset="0"/>
                <a:cs typeface="Times New Roman" panose="02020603050405020304" pitchFamily="18" charset="0"/>
              </a:rPr>
              <a:t>Tế</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bào</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vi-VN" sz="2800" b="0" i="0" dirty="0">
                <a:solidFill>
                  <a:srgbClr val="0000FF"/>
                </a:solidFill>
                <a:effectLst/>
                <a:latin typeface="Times New Roman" panose="02020603050405020304" pitchFamily="18" charset="0"/>
                <a:cs typeface="Times New Roman" panose="02020603050405020304" pitchFamily="18" charset="0"/>
              </a:rPr>
              <a:t>hợp tử có tính toàn năng.</a:t>
            </a:r>
          </a:p>
        </p:txBody>
      </p:sp>
      <p:sp>
        <p:nvSpPr>
          <p:cNvPr id="8" name="Thought Bubble: Cloud 7">
            <a:extLst>
              <a:ext uri="{FF2B5EF4-FFF2-40B4-BE49-F238E27FC236}">
                <a16:creationId xmlns:a16="http://schemas.microsoft.com/office/drawing/2014/main" xmlns="" id="{0305F935-D854-CFCA-FD21-68B6A564729A}"/>
              </a:ext>
            </a:extLst>
          </p:cNvPr>
          <p:cNvSpPr/>
          <p:nvPr/>
        </p:nvSpPr>
        <p:spPr>
          <a:xfrm>
            <a:off x="5650523" y="44105"/>
            <a:ext cx="6400800" cy="2677656"/>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FF0000"/>
              </a:solidFill>
              <a:effectLst/>
              <a:latin typeface="Roboto" panose="02000000000000000000" pitchFamily="2" charset="0"/>
            </a:endParaRPr>
          </a:p>
          <a:p>
            <a:pPr algn="ctr"/>
            <a:r>
              <a:rPr lang="en-US" sz="2800" b="0" i="0" dirty="0" err="1">
                <a:solidFill>
                  <a:srgbClr val="FF0000"/>
                </a:solidFill>
                <a:effectLst/>
                <a:latin typeface="Roboto" panose="02000000000000000000" pitchFamily="2" charset="0"/>
              </a:rPr>
              <a:t>Trong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hai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loại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tế</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bào</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hồng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cầu</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và</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hợp</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tử</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thi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loại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nào</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có</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tính</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toàn</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năng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Giải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thích</a:t>
            </a:r>
            <a:r>
              <a:rPr lang="en-US" sz="2800" b="0" i="0" dirty="0">
                <a:solidFill>
                  <a:srgbClr val="FF0000"/>
                </a:solidFill>
                <a:effectLst/>
                <a:latin typeface="Roboto" panose="02000000000000000000" pitchFamily="2" charset="0"/>
              </a:rPr>
              <a:t>. </a:t>
            </a:r>
            <a:endParaRPr lang="en-US" sz="2800" dirty="0">
              <a:solidFill>
                <a:srgbClr val="FF0000"/>
              </a:solidFill>
            </a:endParaRPr>
          </a:p>
          <a:p>
            <a:pPr algn="ctr"/>
            <a:endParaRPr lang="en-US" sz="2800" dirty="0"/>
          </a:p>
        </p:txBody>
      </p:sp>
      <p:grpSp>
        <p:nvGrpSpPr>
          <p:cNvPr id="14" name="Group 13">
            <a:extLst>
              <a:ext uri="{FF2B5EF4-FFF2-40B4-BE49-F238E27FC236}">
                <a16:creationId xmlns:a16="http://schemas.microsoft.com/office/drawing/2014/main" xmlns="" id="{264E8817-FCB8-CD21-09D1-47A82ACDFA74}"/>
              </a:ext>
            </a:extLst>
          </p:cNvPr>
          <p:cNvGrpSpPr/>
          <p:nvPr/>
        </p:nvGrpSpPr>
        <p:grpSpPr>
          <a:xfrm>
            <a:off x="1" y="44105"/>
            <a:ext cx="5380892" cy="3777618"/>
            <a:chOff x="140677" y="44105"/>
            <a:chExt cx="5240215" cy="3777618"/>
          </a:xfrm>
        </p:grpSpPr>
        <p:pic>
          <p:nvPicPr>
            <p:cNvPr id="9" name="Picture 8">
              <a:extLst>
                <a:ext uri="{FF2B5EF4-FFF2-40B4-BE49-F238E27FC236}">
                  <a16:creationId xmlns:a16="http://schemas.microsoft.com/office/drawing/2014/main" xmlns="" id="{03CD5232-3F34-D1E7-0844-4D67FAD2FD24}"/>
                </a:ext>
              </a:extLst>
            </p:cNvPr>
            <p:cNvPicPr>
              <a:picLocks noChangeAspect="1"/>
            </p:cNvPicPr>
            <p:nvPr/>
          </p:nvPicPr>
          <p:blipFill>
            <a:blip r:embed="rId2"/>
            <a:stretch>
              <a:fillRect/>
            </a:stretch>
          </p:blipFill>
          <p:spPr>
            <a:xfrm>
              <a:off x="140677" y="44105"/>
              <a:ext cx="5240215" cy="3777618"/>
            </a:xfrm>
            <a:prstGeom prst="rect">
              <a:avLst/>
            </a:prstGeom>
          </p:spPr>
        </p:pic>
        <p:sp>
          <p:nvSpPr>
            <p:cNvPr id="10" name="Rectangle 9">
              <a:extLst>
                <a:ext uri="{FF2B5EF4-FFF2-40B4-BE49-F238E27FC236}">
                  <a16:creationId xmlns:a16="http://schemas.microsoft.com/office/drawing/2014/main" xmlns="" id="{728FE42A-3FB1-6BDE-CAE5-5B4114447DC4}"/>
                </a:ext>
              </a:extLst>
            </p:cNvPr>
            <p:cNvSpPr/>
            <p:nvPr/>
          </p:nvSpPr>
          <p:spPr>
            <a:xfrm>
              <a:off x="140677" y="44105"/>
              <a:ext cx="5240215" cy="439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TỬ</a:t>
              </a:r>
              <a:r>
                <a:rPr lang="en-US" sz="2400" b="1" dirty="0">
                  <a:solidFill>
                    <a:schemeClr val="bg1"/>
                  </a:solidFill>
                  <a:latin typeface="Times New Roman" panose="02020603050405020304" pitchFamily="18" charset="0"/>
                  <a:cs typeface="Times New Roman" panose="02020603050405020304" pitchFamily="18" charset="0"/>
                </a:rPr>
                <a:t> 4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TUỔI</a:t>
              </a:r>
              <a:endParaRPr lang="en-US" sz="2400" b="1" dirty="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4BE3A7F0-3857-ECD8-800B-688162B5B873}"/>
              </a:ext>
            </a:extLst>
          </p:cNvPr>
          <p:cNvGrpSpPr/>
          <p:nvPr/>
        </p:nvGrpSpPr>
        <p:grpSpPr>
          <a:xfrm>
            <a:off x="0" y="3429000"/>
            <a:ext cx="5380892" cy="3420525"/>
            <a:chOff x="0" y="3429000"/>
            <a:chExt cx="5380892" cy="3420525"/>
          </a:xfrm>
        </p:grpSpPr>
        <p:pic>
          <p:nvPicPr>
            <p:cNvPr id="12" name="Picture 11">
              <a:extLst>
                <a:ext uri="{FF2B5EF4-FFF2-40B4-BE49-F238E27FC236}">
                  <a16:creationId xmlns:a16="http://schemas.microsoft.com/office/drawing/2014/main" xmlns="" id="{ECC9B192-E774-E0AA-2088-6700B87B0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5380892" cy="3420525"/>
            </a:xfrm>
            <a:prstGeom prst="rect">
              <a:avLst/>
            </a:prstGeom>
          </p:spPr>
        </p:pic>
        <p:sp>
          <p:nvSpPr>
            <p:cNvPr id="13" name="Rectangle 12">
              <a:extLst>
                <a:ext uri="{FF2B5EF4-FFF2-40B4-BE49-F238E27FC236}">
                  <a16:creationId xmlns:a16="http://schemas.microsoft.com/office/drawing/2014/main" xmlns="" id="{9E3AF1CC-4264-C141-2A57-BFD0E95368BA}"/>
                </a:ext>
              </a:extLst>
            </p:cNvPr>
            <p:cNvSpPr/>
            <p:nvPr/>
          </p:nvSpPr>
          <p:spPr>
            <a:xfrm>
              <a:off x="0" y="6374280"/>
              <a:ext cx="5380892" cy="439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TẾ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HỒNG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CẦU</a:t>
              </a:r>
              <a:endParaRPr lang="en-US" sz="2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971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440AA0-DD37-6006-BB60-E6570E40240C}"/>
              </a:ext>
            </a:extLst>
          </p:cNvPr>
          <p:cNvSpPr txBox="1"/>
          <p:nvPr/>
        </p:nvSpPr>
        <p:spPr>
          <a:xfrm>
            <a:off x="5576632" y="1759565"/>
            <a:ext cx="6541477" cy="3108543"/>
          </a:xfrm>
          <a:prstGeom prst="rect">
            <a:avLst/>
          </a:prstGeom>
          <a:noFill/>
        </p:spPr>
        <p:txBody>
          <a:bodyPr wrap="square">
            <a:spAutoFit/>
          </a:bodyPr>
          <a:lstStyle/>
          <a:p>
            <a:pPr lvl="0" algn="just">
              <a:spcBef>
                <a:spcPts val="600"/>
              </a:spcBef>
              <a:spcAft>
                <a:spcPts val="600"/>
              </a:spcAft>
              <a:defRPr/>
            </a:pPr>
            <a:r>
              <a:rPr lang="vi-VN" sz="2800" dirty="0">
                <a:solidFill>
                  <a:srgbClr val="0000FF"/>
                </a:solidFill>
                <a:latin typeface="Open Sans" panose="020B0606030504020204" pitchFamily="34" charset="0"/>
              </a:rPr>
              <a:t>Trong kĩ thuật giâm cành, một đoạn cành hoặc thân có đủ mắt, chồi (các tế bào đã biệt hóa) có thể phát triển thành một cây mới hoàn chỉnh → Tính toàn năng và phản biệt hóa của tế bào thực vật chính là nguyên lí để thực hiện kĩ thuật giâm cành.</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0305F935-D854-CFCA-FD21-68B6A564729A}"/>
              </a:ext>
            </a:extLst>
          </p:cNvPr>
          <p:cNvSpPr/>
          <p:nvPr/>
        </p:nvSpPr>
        <p:spPr>
          <a:xfrm>
            <a:off x="5791200" y="-4702"/>
            <a:ext cx="6400800" cy="579522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rgbClr val="FF0000"/>
                </a:solidFill>
                <a:latin typeface="Open Sans" panose="020B0606030504020204" pitchFamily="34" charset="0"/>
              </a:rPr>
              <a:t>Trong thực tiễn sản xuất, người nông dân thường dùng kĩ thuật giâm cành đối với một số cây trồng như sắn, mía, rau muống, khoai lang,... Đặc tính nào của tế bào thực vật là nguyên lí để thực hiện kĩ thuật trên?</a:t>
            </a:r>
            <a:endParaRPr kumimoji="0" lang="en-US" sz="2800" b="0"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xmlns="" id="{18CAECC8-B6D3-5B23-C648-B43DCF6ACC6E}"/>
              </a:ext>
            </a:extLst>
          </p:cNvPr>
          <p:cNvPicPr>
            <a:picLocks noChangeAspect="1"/>
          </p:cNvPicPr>
          <p:nvPr/>
        </p:nvPicPr>
        <p:blipFill>
          <a:blip r:embed="rId2"/>
          <a:stretch>
            <a:fillRect/>
          </a:stretch>
        </p:blipFill>
        <p:spPr>
          <a:xfrm>
            <a:off x="-1" y="-4703"/>
            <a:ext cx="5380891" cy="3363057"/>
          </a:xfrm>
          <a:prstGeom prst="rect">
            <a:avLst/>
          </a:prstGeom>
        </p:spPr>
      </p:pic>
      <p:pic>
        <p:nvPicPr>
          <p:cNvPr id="7" name="Picture 6">
            <a:extLst>
              <a:ext uri="{FF2B5EF4-FFF2-40B4-BE49-F238E27FC236}">
                <a16:creationId xmlns:a16="http://schemas.microsoft.com/office/drawing/2014/main" xmlns="" id="{7A9A7EB2-1EED-B130-EFD5-999F81DC3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8354"/>
            <a:ext cx="5380891" cy="3499646"/>
          </a:xfrm>
          <a:prstGeom prst="rect">
            <a:avLst/>
          </a:prstGeom>
        </p:spPr>
      </p:pic>
      <p:sp>
        <p:nvSpPr>
          <p:cNvPr id="11" name="Rectangle 10">
            <a:extLst>
              <a:ext uri="{FF2B5EF4-FFF2-40B4-BE49-F238E27FC236}">
                <a16:creationId xmlns:a16="http://schemas.microsoft.com/office/drawing/2014/main" xmlns="" id="{0E2F07B2-E72A-9193-16A2-F7CEDB3BD93C}"/>
              </a:ext>
            </a:extLst>
          </p:cNvPr>
          <p:cNvSpPr/>
          <p:nvPr/>
        </p:nvSpPr>
        <p:spPr>
          <a:xfrm>
            <a:off x="0" y="2918691"/>
            <a:ext cx="5380890" cy="43966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GIÂM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RAU </a:t>
            </a:r>
            <a:r>
              <a:rPr lang="en-US" sz="2400" b="1" dirty="0" err="1">
                <a:latin typeface="Times New Roman" panose="02020603050405020304" pitchFamily="18" charset="0"/>
                <a:cs typeface="Times New Roman" panose="02020603050405020304" pitchFamily="18" charset="0"/>
              </a:rPr>
              <a:t>MUỐNG</a:t>
            </a:r>
            <a:endParaRPr lang="en-US" sz="2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19758B36-9DC1-DA6E-A0F8-8923D58CBBDE}"/>
              </a:ext>
            </a:extLst>
          </p:cNvPr>
          <p:cNvSpPr/>
          <p:nvPr/>
        </p:nvSpPr>
        <p:spPr>
          <a:xfrm>
            <a:off x="-2" y="6418337"/>
            <a:ext cx="5380890" cy="43966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GIÂM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RAU </a:t>
            </a:r>
            <a:r>
              <a:rPr lang="en-US" sz="2400" b="1" dirty="0" err="1">
                <a:latin typeface="Times New Roman" panose="02020603050405020304" pitchFamily="18" charset="0"/>
                <a:cs typeface="Times New Roman" panose="02020603050405020304" pitchFamily="18" charset="0"/>
              </a:rPr>
              <a:t>NGÓT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6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8DB0CA"/>
      </a:accent1>
      <a:accent2>
        <a:srgbClr val="DABCC5"/>
      </a:accent2>
      <a:accent3>
        <a:srgbClr val="7AA8C3"/>
      </a:accent3>
      <a:accent4>
        <a:srgbClr val="CCA5AE"/>
      </a:accent4>
      <a:accent5>
        <a:srgbClr val="729CB4"/>
      </a:accent5>
      <a:accent6>
        <a:srgbClr val="C7A0AB"/>
      </a:accent6>
      <a:hlink>
        <a:srgbClr val="6594AF"/>
      </a:hlink>
      <a:folHlink>
        <a:srgbClr val="C69CAA"/>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1773</Words>
  <Application>Microsoft Office PowerPoint</Application>
  <PresentationFormat>Custom</PresentationFormat>
  <Paragraphs>173</Paragraphs>
  <Slides>22</Slides>
  <Notes>0</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dc:creator>
  <cp:keywords>TV_STEM</cp:keywords>
  <dc:description>TV_STEM</dc:description>
  <cp:lastModifiedBy>admin</cp:lastModifiedBy>
  <cp:revision>30</cp:revision>
  <dcterms:created xsi:type="dcterms:W3CDTF">2022-08-29T02:02:36Z</dcterms:created>
  <dcterms:modified xsi:type="dcterms:W3CDTF">2025-09-04T07:59:14Z</dcterms:modified>
  <cp:category>TV_STEM</cp:category>
</cp:coreProperties>
</file>