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71"/>
  </p:notesMasterIdLst>
  <p:sldIdLst>
    <p:sldId id="371" r:id="rId3"/>
    <p:sldId id="369" r:id="rId4"/>
    <p:sldId id="257" r:id="rId5"/>
    <p:sldId id="314" r:id="rId6"/>
    <p:sldId id="258" r:id="rId7"/>
    <p:sldId id="260" r:id="rId8"/>
    <p:sldId id="316" r:id="rId9"/>
    <p:sldId id="315" r:id="rId10"/>
    <p:sldId id="317" r:id="rId11"/>
    <p:sldId id="320" r:id="rId12"/>
    <p:sldId id="318" r:id="rId13"/>
    <p:sldId id="323" r:id="rId14"/>
    <p:sldId id="319" r:id="rId15"/>
    <p:sldId id="321" r:id="rId16"/>
    <p:sldId id="322" r:id="rId17"/>
    <p:sldId id="324" r:id="rId18"/>
    <p:sldId id="325" r:id="rId19"/>
    <p:sldId id="326" r:id="rId20"/>
    <p:sldId id="327" r:id="rId21"/>
    <p:sldId id="328" r:id="rId22"/>
    <p:sldId id="329" r:id="rId23"/>
    <p:sldId id="265"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261" r:id="rId38"/>
    <p:sldId id="343" r:id="rId39"/>
    <p:sldId id="264" r:id="rId40"/>
    <p:sldId id="344" r:id="rId41"/>
    <p:sldId id="345" r:id="rId42"/>
    <p:sldId id="346" r:id="rId43"/>
    <p:sldId id="347" r:id="rId44"/>
    <p:sldId id="348" r:id="rId45"/>
    <p:sldId id="353" r:id="rId46"/>
    <p:sldId id="349" r:id="rId47"/>
    <p:sldId id="350" r:id="rId48"/>
    <p:sldId id="351" r:id="rId49"/>
    <p:sldId id="352" r:id="rId50"/>
    <p:sldId id="267" r:id="rId51"/>
    <p:sldId id="354" r:id="rId52"/>
    <p:sldId id="355" r:id="rId53"/>
    <p:sldId id="368" r:id="rId54"/>
    <p:sldId id="285" r:id="rId55"/>
    <p:sldId id="276" r:id="rId56"/>
    <p:sldId id="356" r:id="rId57"/>
    <p:sldId id="357" r:id="rId58"/>
    <p:sldId id="358" r:id="rId59"/>
    <p:sldId id="359" r:id="rId60"/>
    <p:sldId id="361" r:id="rId61"/>
    <p:sldId id="362" r:id="rId62"/>
    <p:sldId id="363" r:id="rId63"/>
    <p:sldId id="364" r:id="rId64"/>
    <p:sldId id="365" r:id="rId65"/>
    <p:sldId id="273" r:id="rId66"/>
    <p:sldId id="366" r:id="rId67"/>
    <p:sldId id="367" r:id="rId68"/>
    <p:sldId id="284" r:id="rId69"/>
    <p:sldId id="286" r:id="rId70"/>
  </p:sldIdLst>
  <p:sldSz cx="9144000" cy="5143500" type="screen16x9"/>
  <p:notesSz cx="6858000" cy="9144000"/>
  <p:embeddedFontLst>
    <p:embeddedFont>
      <p:font typeface="Aptos Black" charset="0"/>
      <p:bold r:id="rId72"/>
      <p:boldItalic r:id="rId73"/>
    </p:embeddedFont>
    <p:embeddedFont>
      <p:font typeface="Archivo Black" charset="0"/>
      <p:regular r:id="rId74"/>
    </p:embeddedFont>
    <p:embeddedFont>
      <p:font typeface="Cambria Math" pitchFamily="18" charset="0"/>
      <p:regular r:id="rId75"/>
    </p:embeddedFont>
    <p:embeddedFont>
      <p:font typeface="Calibri" pitchFamily="34" charset="0"/>
      <p:regular r:id="rId76"/>
      <p:bold r:id="rId77"/>
      <p:italic r:id="rId78"/>
      <p:boldItalic r:id="rId79"/>
    </p:embeddedFont>
    <p:embeddedFont>
      <p:font typeface="Aharoni" charset="-79"/>
      <p:bold r:id="rId80"/>
    </p:embeddedFont>
    <p:embeddedFont>
      <p:font typeface="Archivo" charset="0"/>
      <p:regular r:id="rId81"/>
      <p:bold r:id="rId82"/>
      <p:italic r:id="rId83"/>
      <p:boldItalic r:id="rId84"/>
    </p:embeddedFont>
    <p:embeddedFont>
      <p:font typeface="Bebas Neue" charset="0"/>
      <p:regular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ED88F"/>
    <a:srgbClr val="F69B64"/>
    <a:srgbClr val="FF0066"/>
    <a:srgbClr val="FFFF00"/>
    <a:srgbClr val="FFFFCC"/>
    <a:srgbClr val="FFE7F1"/>
    <a:srgbClr val="FFC9D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4D8C527-3FCC-45C0-91A0-E26C2E9DFCE1}">
  <a:tblStyle styleId="{64D8C527-3FCC-45C0-91A0-E26C2E9DFC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94660"/>
  </p:normalViewPr>
  <p:slideViewPr>
    <p:cSldViewPr snapToGrid="0">
      <p:cViewPr>
        <p:scale>
          <a:sx n="79" d="100"/>
          <a:sy n="79" d="100"/>
        </p:scale>
        <p:origin x="-252"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5.fntdata"/><Relationship Id="rId84" Type="http://schemas.openxmlformats.org/officeDocument/2006/relationships/font" Target="fonts/font13.fntdata"/><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3.fntdata"/><Relationship Id="rId79" Type="http://schemas.openxmlformats.org/officeDocument/2006/relationships/font" Target="fonts/font8.fntdata"/><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1.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60677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17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g18e4451062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18e4451062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11360713c04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11360713c04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g1105afc42a3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 xmlns:a16="http://schemas.microsoft.com/office/drawing/2014/main" id="{7CC0D3FC-7D61-4694-4166-3A49D9199A88}"/>
            </a:ext>
          </a:extLst>
        </p:cNvPr>
        <p:cNvGrpSpPr/>
        <p:nvPr/>
      </p:nvGrpSpPr>
      <p:grpSpPr>
        <a:xfrm>
          <a:off x="0" y="0"/>
          <a:ext cx="0" cy="0"/>
          <a:chOff x="0" y="0"/>
          <a:chExt cx="0" cy="0"/>
        </a:xfrm>
      </p:grpSpPr>
      <p:sp>
        <p:nvSpPr>
          <p:cNvPr id="2594" name="Google Shape;2594;g1105afc42a3_1_47:notes">
            <a:extLst>
              <a:ext uri="{FF2B5EF4-FFF2-40B4-BE49-F238E27FC236}">
                <a16:creationId xmlns="" xmlns:a16="http://schemas.microsoft.com/office/drawing/2014/main" id="{67863110-25F1-247F-90E6-47CAFA73C4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 xmlns:a16="http://schemas.microsoft.com/office/drawing/2014/main" id="{886F8EFD-F7E4-A5AB-0A3C-A452A2E554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23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 xmlns:a16="http://schemas.microsoft.com/office/drawing/2014/main" id="{C8985681-BE59-1145-507F-F9E465856596}"/>
            </a:ext>
          </a:extLst>
        </p:cNvPr>
        <p:cNvGrpSpPr/>
        <p:nvPr/>
      </p:nvGrpSpPr>
      <p:grpSpPr>
        <a:xfrm>
          <a:off x="0" y="0"/>
          <a:ext cx="0" cy="0"/>
          <a:chOff x="0" y="0"/>
          <a:chExt cx="0" cy="0"/>
        </a:xfrm>
      </p:grpSpPr>
      <p:sp>
        <p:nvSpPr>
          <p:cNvPr id="2594" name="Google Shape;2594;g1105afc42a3_1_47:notes">
            <a:extLst>
              <a:ext uri="{FF2B5EF4-FFF2-40B4-BE49-F238E27FC236}">
                <a16:creationId xmlns="" xmlns:a16="http://schemas.microsoft.com/office/drawing/2014/main" id="{47780295-20A6-5C03-42A3-457A8FBB52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 xmlns:a16="http://schemas.microsoft.com/office/drawing/2014/main" id="{A1237AAF-D406-3A98-F200-DBEC28E722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99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 xmlns:a16="http://schemas.microsoft.com/office/drawing/2014/main" id="{5A9317DA-818A-ABDC-FA1D-C53E8F362F5A}"/>
            </a:ext>
          </a:extLst>
        </p:cNvPr>
        <p:cNvGrpSpPr/>
        <p:nvPr/>
      </p:nvGrpSpPr>
      <p:grpSpPr>
        <a:xfrm>
          <a:off x="0" y="0"/>
          <a:ext cx="0" cy="0"/>
          <a:chOff x="0" y="0"/>
          <a:chExt cx="0" cy="0"/>
        </a:xfrm>
      </p:grpSpPr>
      <p:sp>
        <p:nvSpPr>
          <p:cNvPr id="2594" name="Google Shape;2594;g1105afc42a3_1_47:notes">
            <a:extLst>
              <a:ext uri="{FF2B5EF4-FFF2-40B4-BE49-F238E27FC236}">
                <a16:creationId xmlns="" xmlns:a16="http://schemas.microsoft.com/office/drawing/2014/main" id="{407B6B48-46B5-02D5-356C-30C0C22FA4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 xmlns:a16="http://schemas.microsoft.com/office/drawing/2014/main" id="{B752F472-24C7-D405-152F-D3ADA951DF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901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 xmlns:a16="http://schemas.microsoft.com/office/drawing/2014/main" id="{39252603-8FD7-99D7-F500-102C6E983CC8}"/>
            </a:ext>
          </a:extLst>
        </p:cNvPr>
        <p:cNvGrpSpPr/>
        <p:nvPr/>
      </p:nvGrpSpPr>
      <p:grpSpPr>
        <a:xfrm>
          <a:off x="0" y="0"/>
          <a:ext cx="0" cy="0"/>
          <a:chOff x="0" y="0"/>
          <a:chExt cx="0" cy="0"/>
        </a:xfrm>
      </p:grpSpPr>
      <p:sp>
        <p:nvSpPr>
          <p:cNvPr id="2594" name="Google Shape;2594;g1105afc42a3_1_47:notes">
            <a:extLst>
              <a:ext uri="{FF2B5EF4-FFF2-40B4-BE49-F238E27FC236}">
                <a16:creationId xmlns="" xmlns:a16="http://schemas.microsoft.com/office/drawing/2014/main" id="{D06C308B-3416-7DCA-506F-93487470A7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 xmlns:a16="http://schemas.microsoft.com/office/drawing/2014/main" id="{28E122F9-E8BD-49F3-DE29-0F37AF957F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679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10f9e629ec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0f9e629ec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a:extLst>
            <a:ext uri="{FF2B5EF4-FFF2-40B4-BE49-F238E27FC236}">
              <a16:creationId xmlns="" xmlns:a16="http://schemas.microsoft.com/office/drawing/2014/main" id="{6DAA3F0C-03D5-076C-640B-C3D7686852FF}"/>
            </a:ext>
          </a:extLst>
        </p:cNvPr>
        <p:cNvGrpSpPr/>
        <p:nvPr/>
      </p:nvGrpSpPr>
      <p:grpSpPr>
        <a:xfrm>
          <a:off x="0" y="0"/>
          <a:ext cx="0" cy="0"/>
          <a:chOff x="0" y="0"/>
          <a:chExt cx="0" cy="0"/>
        </a:xfrm>
      </p:grpSpPr>
      <p:sp>
        <p:nvSpPr>
          <p:cNvPr id="2295" name="Google Shape;2295;g10f9e629ec3_0_57:notes">
            <a:extLst>
              <a:ext uri="{FF2B5EF4-FFF2-40B4-BE49-F238E27FC236}">
                <a16:creationId xmlns="" xmlns:a16="http://schemas.microsoft.com/office/drawing/2014/main" id="{018531C9-752F-C578-DEC6-504C554ECD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0f9e629ec3_0_57:notes">
            <a:extLst>
              <a:ext uri="{FF2B5EF4-FFF2-40B4-BE49-F238E27FC236}">
                <a16:creationId xmlns="" xmlns:a16="http://schemas.microsoft.com/office/drawing/2014/main" id="{EA0957BD-DA28-1FCF-5312-565ACB3F04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00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18e445106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18e445106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80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a:extLst>
            <a:ext uri="{FF2B5EF4-FFF2-40B4-BE49-F238E27FC236}">
              <a16:creationId xmlns="" xmlns:a16="http://schemas.microsoft.com/office/drawing/2014/main" id="{142AAFEA-DA83-B74A-5E7D-E8AF47A73CB5}"/>
            </a:ext>
          </a:extLst>
        </p:cNvPr>
        <p:cNvGrpSpPr/>
        <p:nvPr/>
      </p:nvGrpSpPr>
      <p:grpSpPr>
        <a:xfrm>
          <a:off x="0" y="0"/>
          <a:ext cx="0" cy="0"/>
          <a:chOff x="0" y="0"/>
          <a:chExt cx="0" cy="0"/>
        </a:xfrm>
      </p:grpSpPr>
      <p:sp>
        <p:nvSpPr>
          <p:cNvPr id="2295" name="Google Shape;2295;g10f9e629ec3_0_57:notes">
            <a:extLst>
              <a:ext uri="{FF2B5EF4-FFF2-40B4-BE49-F238E27FC236}">
                <a16:creationId xmlns="" xmlns:a16="http://schemas.microsoft.com/office/drawing/2014/main" id="{2565A645-DDD0-8210-B4DA-C1BC4B2600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0f9e629ec3_0_57:notes">
            <a:extLst>
              <a:ext uri="{FF2B5EF4-FFF2-40B4-BE49-F238E27FC236}">
                <a16:creationId xmlns="" xmlns:a16="http://schemas.microsoft.com/office/drawing/2014/main" id="{AD26F8EC-6DB2-924A-FF94-8A211C46FA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753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g11360713c0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9" name="Google Shape;3009;g11360713c0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5"/>
        <p:cNvGrpSpPr/>
        <p:nvPr/>
      </p:nvGrpSpPr>
      <p:grpSpPr>
        <a:xfrm>
          <a:off x="0" y="0"/>
          <a:ext cx="0" cy="0"/>
          <a:chOff x="0" y="0"/>
          <a:chExt cx="0" cy="0"/>
        </a:xfrm>
      </p:grpSpPr>
      <p:sp>
        <p:nvSpPr>
          <p:cNvPr id="3276" name="Google Shape;3276;g1105afc42a3_1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7" name="Google Shape;3277;g1105afc42a3_1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18e445106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18e445106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0f9e629ec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0f9e629ec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10f9e629e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10f9e629e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8e4451062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18e4451062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a:extLst>
            <a:ext uri="{FF2B5EF4-FFF2-40B4-BE49-F238E27FC236}">
              <a16:creationId xmlns="" xmlns:a16="http://schemas.microsoft.com/office/drawing/2014/main" id="{79B97C3D-2EFC-E093-36EB-F89A20F643BF}"/>
            </a:ext>
          </a:extLst>
        </p:cNvPr>
        <p:cNvGrpSpPr/>
        <p:nvPr/>
      </p:nvGrpSpPr>
      <p:grpSpPr>
        <a:xfrm>
          <a:off x="0" y="0"/>
          <a:ext cx="0" cy="0"/>
          <a:chOff x="0" y="0"/>
          <a:chExt cx="0" cy="0"/>
        </a:xfrm>
      </p:grpSpPr>
      <p:sp>
        <p:nvSpPr>
          <p:cNvPr id="1696" name="Google Shape;1696;g18e44510622_0_61:notes">
            <a:extLst>
              <a:ext uri="{FF2B5EF4-FFF2-40B4-BE49-F238E27FC236}">
                <a16:creationId xmlns="" xmlns:a16="http://schemas.microsoft.com/office/drawing/2014/main" id="{8A587BCB-6463-3A33-265A-9CF13EC661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18e44510622_0_61:notes">
            <a:extLst>
              <a:ext uri="{FF2B5EF4-FFF2-40B4-BE49-F238E27FC236}">
                <a16:creationId xmlns="" xmlns:a16="http://schemas.microsoft.com/office/drawing/2014/main" id="{135EF478-EE15-1DFB-0514-075B749377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50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3534913" y="2319150"/>
            <a:ext cx="4360200" cy="7023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4859563" y="1252550"/>
            <a:ext cx="1710900" cy="9270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3534913" y="3132175"/>
            <a:ext cx="4360200" cy="4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337"/>
        <p:cNvGrpSpPr/>
        <p:nvPr/>
      </p:nvGrpSpPr>
      <p:grpSpPr>
        <a:xfrm>
          <a:off x="0" y="0"/>
          <a:ext cx="0" cy="0"/>
          <a:chOff x="0" y="0"/>
          <a:chExt cx="0" cy="0"/>
        </a:xfrm>
      </p:grpSpPr>
      <p:sp>
        <p:nvSpPr>
          <p:cNvPr id="338" name="Google Shape;338;p19"/>
          <p:cNvSpPr txBox="1">
            <a:spLocks noGrp="1"/>
          </p:cNvSpPr>
          <p:nvPr>
            <p:ph type="title"/>
          </p:nvPr>
        </p:nvSpPr>
        <p:spPr>
          <a:xfrm>
            <a:off x="2286450" y="3542150"/>
            <a:ext cx="4571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9" name="Google Shape;339;p19"/>
          <p:cNvSpPr txBox="1">
            <a:spLocks noGrp="1"/>
          </p:cNvSpPr>
          <p:nvPr>
            <p:ph type="subTitle" idx="1"/>
          </p:nvPr>
        </p:nvSpPr>
        <p:spPr>
          <a:xfrm>
            <a:off x="2286450" y="3962450"/>
            <a:ext cx="45711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90"/>
        <p:cNvGrpSpPr/>
        <p:nvPr/>
      </p:nvGrpSpPr>
      <p:grpSpPr>
        <a:xfrm>
          <a:off x="0" y="0"/>
          <a:ext cx="0" cy="0"/>
          <a:chOff x="0" y="0"/>
          <a:chExt cx="0" cy="0"/>
        </a:xfrm>
      </p:grpSpPr>
      <p:sp>
        <p:nvSpPr>
          <p:cNvPr id="391" name="Google Shape;391;p2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2" name="Google Shape;392;p22"/>
          <p:cNvSpPr txBox="1">
            <a:spLocks noGrp="1"/>
          </p:cNvSpPr>
          <p:nvPr>
            <p:ph type="subTitle" idx="1"/>
          </p:nvPr>
        </p:nvSpPr>
        <p:spPr>
          <a:xfrm>
            <a:off x="2079850" y="2367246"/>
            <a:ext cx="3182400" cy="433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3" name="Google Shape;393;p22"/>
          <p:cNvSpPr txBox="1">
            <a:spLocks noGrp="1"/>
          </p:cNvSpPr>
          <p:nvPr>
            <p:ph type="subTitle" idx="2"/>
          </p:nvPr>
        </p:nvSpPr>
        <p:spPr>
          <a:xfrm>
            <a:off x="2079850" y="2660402"/>
            <a:ext cx="3182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22"/>
          <p:cNvSpPr txBox="1">
            <a:spLocks noGrp="1"/>
          </p:cNvSpPr>
          <p:nvPr>
            <p:ph type="subTitle" idx="3"/>
          </p:nvPr>
        </p:nvSpPr>
        <p:spPr>
          <a:xfrm>
            <a:off x="2079850" y="3643251"/>
            <a:ext cx="3182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 name="Google Shape;395;p22"/>
          <p:cNvSpPr txBox="1">
            <a:spLocks noGrp="1"/>
          </p:cNvSpPr>
          <p:nvPr>
            <p:ph type="subTitle" idx="4"/>
          </p:nvPr>
        </p:nvSpPr>
        <p:spPr>
          <a:xfrm>
            <a:off x="2079850" y="1677553"/>
            <a:ext cx="3182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22"/>
          <p:cNvSpPr txBox="1">
            <a:spLocks noGrp="1"/>
          </p:cNvSpPr>
          <p:nvPr>
            <p:ph type="subTitle" idx="5"/>
          </p:nvPr>
        </p:nvSpPr>
        <p:spPr>
          <a:xfrm>
            <a:off x="2079850" y="3350093"/>
            <a:ext cx="3182400" cy="433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7" name="Google Shape;397;p22"/>
          <p:cNvSpPr txBox="1">
            <a:spLocks noGrp="1"/>
          </p:cNvSpPr>
          <p:nvPr>
            <p:ph type="subTitle" idx="6"/>
          </p:nvPr>
        </p:nvSpPr>
        <p:spPr>
          <a:xfrm>
            <a:off x="2079850" y="1384400"/>
            <a:ext cx="3182400" cy="433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userDrawn="1">
  <p:cSld name="BLANK_1_1_1_1_1_1_2">
    <p:spTree>
      <p:nvGrpSpPr>
        <p:cNvPr id="1" name="Shape 5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35"/>
        <p:cNvGrpSpPr/>
        <p:nvPr/>
      </p:nvGrpSpPr>
      <p:grpSpPr>
        <a:xfrm>
          <a:off x="0" y="0"/>
          <a:ext cx="0" cy="0"/>
          <a:chOff x="0" y="0"/>
          <a:chExt cx="0" cy="0"/>
        </a:xfrm>
      </p:grpSpPr>
      <p:grpSp>
        <p:nvGrpSpPr>
          <p:cNvPr id="536" name="Google Shape;536;p28"/>
          <p:cNvGrpSpPr/>
          <p:nvPr/>
        </p:nvGrpSpPr>
        <p:grpSpPr>
          <a:xfrm rot="10800000">
            <a:off x="7780118" y="-234858"/>
            <a:ext cx="2113781" cy="3467426"/>
            <a:chOff x="-716678" y="2028738"/>
            <a:chExt cx="2113781" cy="3467426"/>
          </a:xfrm>
        </p:grpSpPr>
        <p:sp>
          <p:nvSpPr>
            <p:cNvPr id="537" name="Google Shape;537;p28"/>
            <p:cNvSpPr/>
            <p:nvPr/>
          </p:nvSpPr>
          <p:spPr>
            <a:xfrm>
              <a:off x="-516322" y="2028738"/>
              <a:ext cx="1913425" cy="3467425"/>
            </a:xfrm>
            <a:custGeom>
              <a:avLst/>
              <a:gdLst/>
              <a:ahLst/>
              <a:cxnLst/>
              <a:rect l="l" t="t" r="r" b="b"/>
              <a:pathLst>
                <a:path w="76537" h="138697" extrusionOk="0">
                  <a:moveTo>
                    <a:pt x="13859" y="575"/>
                  </a:moveTo>
                  <a:cubicBezTo>
                    <a:pt x="17987" y="-2790"/>
                    <a:pt x="24972" y="10862"/>
                    <a:pt x="28718" y="19244"/>
                  </a:cubicBezTo>
                  <a:cubicBezTo>
                    <a:pt x="32465" y="27626"/>
                    <a:pt x="36148" y="40072"/>
                    <a:pt x="36338" y="50867"/>
                  </a:cubicBezTo>
                  <a:cubicBezTo>
                    <a:pt x="36529" y="61662"/>
                    <a:pt x="31131" y="73791"/>
                    <a:pt x="29861" y="84014"/>
                  </a:cubicBezTo>
                  <a:cubicBezTo>
                    <a:pt x="28591" y="94238"/>
                    <a:pt x="26496" y="106049"/>
                    <a:pt x="28718" y="112208"/>
                  </a:cubicBezTo>
                  <a:cubicBezTo>
                    <a:pt x="30941" y="118368"/>
                    <a:pt x="37989" y="120019"/>
                    <a:pt x="43196" y="120971"/>
                  </a:cubicBezTo>
                  <a:cubicBezTo>
                    <a:pt x="48403" y="121924"/>
                    <a:pt x="54944" y="118304"/>
                    <a:pt x="59960" y="117923"/>
                  </a:cubicBezTo>
                  <a:cubicBezTo>
                    <a:pt x="64977" y="117542"/>
                    <a:pt x="70565" y="117415"/>
                    <a:pt x="73295" y="118685"/>
                  </a:cubicBezTo>
                  <a:cubicBezTo>
                    <a:pt x="76026" y="119955"/>
                    <a:pt x="76915" y="123194"/>
                    <a:pt x="76343" y="125543"/>
                  </a:cubicBezTo>
                  <a:cubicBezTo>
                    <a:pt x="75772" y="127893"/>
                    <a:pt x="75962" y="130877"/>
                    <a:pt x="69866" y="132782"/>
                  </a:cubicBezTo>
                  <a:cubicBezTo>
                    <a:pt x="63770" y="134687"/>
                    <a:pt x="50626" y="136656"/>
                    <a:pt x="39767" y="136973"/>
                  </a:cubicBezTo>
                  <a:cubicBezTo>
                    <a:pt x="28909" y="137291"/>
                    <a:pt x="11256" y="141799"/>
                    <a:pt x="4715" y="134687"/>
                  </a:cubicBezTo>
                  <a:cubicBezTo>
                    <a:pt x="-1825" y="127575"/>
                    <a:pt x="651" y="110176"/>
                    <a:pt x="524" y="94301"/>
                  </a:cubicBezTo>
                  <a:cubicBezTo>
                    <a:pt x="397" y="78426"/>
                    <a:pt x="1731" y="55058"/>
                    <a:pt x="3953" y="39437"/>
                  </a:cubicBezTo>
                  <a:cubicBezTo>
                    <a:pt x="6176" y="23816"/>
                    <a:pt x="9732" y="3941"/>
                    <a:pt x="13859" y="575"/>
                  </a:cubicBezTo>
                  <a:close/>
                </a:path>
              </a:pathLst>
            </a:custGeom>
            <a:solidFill>
              <a:schemeClr val="accent1"/>
            </a:solidFill>
            <a:ln>
              <a:noFill/>
            </a:ln>
          </p:spPr>
        </p:sp>
        <p:grpSp>
          <p:nvGrpSpPr>
            <p:cNvPr id="538" name="Google Shape;538;p28"/>
            <p:cNvGrpSpPr/>
            <p:nvPr/>
          </p:nvGrpSpPr>
          <p:grpSpPr>
            <a:xfrm rot="9431116" flipH="1">
              <a:off x="-537583" y="2790813"/>
              <a:ext cx="960147" cy="1117488"/>
              <a:chOff x="7822751" y="578399"/>
              <a:chExt cx="491355" cy="571874"/>
            </a:xfrm>
          </p:grpSpPr>
          <p:sp>
            <p:nvSpPr>
              <p:cNvPr id="539" name="Google Shape;539;p28"/>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28"/>
            <p:cNvGrpSpPr/>
            <p:nvPr/>
          </p:nvGrpSpPr>
          <p:grpSpPr>
            <a:xfrm rot="1181761">
              <a:off x="472960" y="4821488"/>
              <a:ext cx="582979" cy="593807"/>
              <a:chOff x="5312791" y="1981530"/>
              <a:chExt cx="312819" cy="318591"/>
            </a:xfrm>
          </p:grpSpPr>
          <p:sp>
            <p:nvSpPr>
              <p:cNvPr id="550" name="Google Shape;550;p28"/>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 name="Google Shape;558;p28"/>
            <p:cNvSpPr/>
            <p:nvPr/>
          </p:nvSpPr>
          <p:spPr>
            <a:xfrm>
              <a:off x="-348995" y="4145001"/>
              <a:ext cx="582972" cy="364929"/>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214429" y="4771361"/>
              <a:ext cx="449510" cy="32269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8"/>
          <p:cNvGrpSpPr/>
          <p:nvPr/>
        </p:nvGrpSpPr>
        <p:grpSpPr>
          <a:xfrm rot="10800000">
            <a:off x="-869078" y="-430900"/>
            <a:ext cx="2318253" cy="6351706"/>
            <a:chOff x="7728045" y="-659500"/>
            <a:chExt cx="2318253" cy="6351706"/>
          </a:xfrm>
        </p:grpSpPr>
        <p:sp>
          <p:nvSpPr>
            <p:cNvPr id="561" name="Google Shape;561;p28"/>
            <p:cNvSpPr/>
            <p:nvPr/>
          </p:nvSpPr>
          <p:spPr>
            <a:xfrm>
              <a:off x="7863098" y="-465894"/>
              <a:ext cx="2183200" cy="6158100"/>
            </a:xfrm>
            <a:custGeom>
              <a:avLst/>
              <a:gdLst/>
              <a:ahLst/>
              <a:cxnLst/>
              <a:rect l="l" t="t" r="r" b="b"/>
              <a:pathLst>
                <a:path w="87328" h="246324" extrusionOk="0">
                  <a:moveTo>
                    <a:pt x="11295" y="6635"/>
                  </a:moveTo>
                  <a:cubicBezTo>
                    <a:pt x="7612" y="8858"/>
                    <a:pt x="4310" y="14636"/>
                    <a:pt x="2532" y="18827"/>
                  </a:cubicBezTo>
                  <a:cubicBezTo>
                    <a:pt x="754" y="23018"/>
                    <a:pt x="-897" y="27336"/>
                    <a:pt x="627" y="31781"/>
                  </a:cubicBezTo>
                  <a:cubicBezTo>
                    <a:pt x="2151" y="36226"/>
                    <a:pt x="7549" y="43021"/>
                    <a:pt x="11676" y="45497"/>
                  </a:cubicBezTo>
                  <a:cubicBezTo>
                    <a:pt x="15804" y="47974"/>
                    <a:pt x="21709" y="45815"/>
                    <a:pt x="25392" y="46640"/>
                  </a:cubicBezTo>
                  <a:cubicBezTo>
                    <a:pt x="29075" y="47466"/>
                    <a:pt x="32060" y="48482"/>
                    <a:pt x="33774" y="50450"/>
                  </a:cubicBezTo>
                  <a:cubicBezTo>
                    <a:pt x="35489" y="52419"/>
                    <a:pt x="36505" y="56165"/>
                    <a:pt x="35679" y="58451"/>
                  </a:cubicBezTo>
                  <a:cubicBezTo>
                    <a:pt x="34854" y="60737"/>
                    <a:pt x="30409" y="61690"/>
                    <a:pt x="28821" y="64166"/>
                  </a:cubicBezTo>
                  <a:cubicBezTo>
                    <a:pt x="27234" y="66643"/>
                    <a:pt x="24884" y="70199"/>
                    <a:pt x="26154" y="73310"/>
                  </a:cubicBezTo>
                  <a:cubicBezTo>
                    <a:pt x="27424" y="76422"/>
                    <a:pt x="32758" y="80359"/>
                    <a:pt x="36441" y="82835"/>
                  </a:cubicBezTo>
                  <a:cubicBezTo>
                    <a:pt x="40124" y="85312"/>
                    <a:pt x="44887" y="85883"/>
                    <a:pt x="48252" y="88169"/>
                  </a:cubicBezTo>
                  <a:cubicBezTo>
                    <a:pt x="51618" y="90455"/>
                    <a:pt x="55047" y="91027"/>
                    <a:pt x="56634" y="96551"/>
                  </a:cubicBezTo>
                  <a:cubicBezTo>
                    <a:pt x="58222" y="102076"/>
                    <a:pt x="58349" y="108553"/>
                    <a:pt x="57777" y="121316"/>
                  </a:cubicBezTo>
                  <a:cubicBezTo>
                    <a:pt x="57206" y="134080"/>
                    <a:pt x="55301" y="160877"/>
                    <a:pt x="53205" y="173132"/>
                  </a:cubicBezTo>
                  <a:cubicBezTo>
                    <a:pt x="51110" y="185388"/>
                    <a:pt x="47871" y="188245"/>
                    <a:pt x="45204" y="194849"/>
                  </a:cubicBezTo>
                  <a:cubicBezTo>
                    <a:pt x="42537" y="201453"/>
                    <a:pt x="37330" y="206724"/>
                    <a:pt x="37203" y="212756"/>
                  </a:cubicBezTo>
                  <a:cubicBezTo>
                    <a:pt x="37076" y="218789"/>
                    <a:pt x="40378" y="227615"/>
                    <a:pt x="44442" y="231044"/>
                  </a:cubicBezTo>
                  <a:cubicBezTo>
                    <a:pt x="48506" y="234473"/>
                    <a:pt x="54475" y="233584"/>
                    <a:pt x="61587" y="233330"/>
                  </a:cubicBezTo>
                  <a:cubicBezTo>
                    <a:pt x="68699" y="233076"/>
                    <a:pt x="85400" y="265017"/>
                    <a:pt x="87114" y="229520"/>
                  </a:cubicBezTo>
                  <a:cubicBezTo>
                    <a:pt x="88829" y="194024"/>
                    <a:pt x="75748" y="57499"/>
                    <a:pt x="71874" y="20351"/>
                  </a:cubicBezTo>
                  <a:cubicBezTo>
                    <a:pt x="68001" y="-16796"/>
                    <a:pt x="71747" y="9112"/>
                    <a:pt x="63873" y="6635"/>
                  </a:cubicBezTo>
                  <a:cubicBezTo>
                    <a:pt x="55999" y="4159"/>
                    <a:pt x="33393" y="5492"/>
                    <a:pt x="24630" y="5492"/>
                  </a:cubicBezTo>
                  <a:cubicBezTo>
                    <a:pt x="15867" y="5492"/>
                    <a:pt x="14978" y="4413"/>
                    <a:pt x="11295" y="6635"/>
                  </a:cubicBezTo>
                  <a:close/>
                </a:path>
              </a:pathLst>
            </a:custGeom>
            <a:solidFill>
              <a:schemeClr val="accent3"/>
            </a:solidFill>
            <a:ln>
              <a:noFill/>
            </a:ln>
          </p:spPr>
        </p:sp>
        <p:grpSp>
          <p:nvGrpSpPr>
            <p:cNvPr id="562" name="Google Shape;562;p28"/>
            <p:cNvGrpSpPr/>
            <p:nvPr/>
          </p:nvGrpSpPr>
          <p:grpSpPr>
            <a:xfrm rot="-3423883" flipH="1">
              <a:off x="8491027" y="1160262"/>
              <a:ext cx="794710" cy="466369"/>
              <a:chOff x="5392148" y="1300639"/>
              <a:chExt cx="259599" cy="152362"/>
            </a:xfrm>
          </p:grpSpPr>
          <p:sp>
            <p:nvSpPr>
              <p:cNvPr id="563" name="Google Shape;563;p28"/>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8"/>
            <p:cNvGrpSpPr/>
            <p:nvPr/>
          </p:nvGrpSpPr>
          <p:grpSpPr>
            <a:xfrm flipH="1">
              <a:off x="8580211" y="4554057"/>
              <a:ext cx="748975" cy="715506"/>
              <a:chOff x="7071506" y="424875"/>
              <a:chExt cx="515859" cy="492806"/>
            </a:xfrm>
          </p:grpSpPr>
          <p:sp>
            <p:nvSpPr>
              <p:cNvPr id="572" name="Google Shape;572;p28"/>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8"/>
            <p:cNvSpPr/>
            <p:nvPr/>
          </p:nvSpPr>
          <p:spPr>
            <a:xfrm rot="-7236661">
              <a:off x="8503737" y="654386"/>
              <a:ext cx="426804" cy="30637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rot="-7370842">
              <a:off x="7864744" y="-51157"/>
              <a:ext cx="265218" cy="46988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rot="-3941650" flipH="1">
              <a:off x="8414897" y="-484989"/>
              <a:ext cx="1079610" cy="107902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77"/>
        <p:cNvGrpSpPr/>
        <p:nvPr/>
      </p:nvGrpSpPr>
      <p:grpSpPr>
        <a:xfrm>
          <a:off x="0" y="0"/>
          <a:ext cx="0" cy="0"/>
          <a:chOff x="0" y="0"/>
          <a:chExt cx="0" cy="0"/>
        </a:xfrm>
      </p:grpSpPr>
      <p:grpSp>
        <p:nvGrpSpPr>
          <p:cNvPr id="578" name="Google Shape;578;p29"/>
          <p:cNvGrpSpPr/>
          <p:nvPr/>
        </p:nvGrpSpPr>
        <p:grpSpPr>
          <a:xfrm flipH="1">
            <a:off x="-1406720" y="-1154147"/>
            <a:ext cx="3442035" cy="4730669"/>
            <a:chOff x="6889555" y="-620747"/>
            <a:chExt cx="3442035" cy="4730669"/>
          </a:xfrm>
        </p:grpSpPr>
        <p:sp>
          <p:nvSpPr>
            <p:cNvPr id="579" name="Google Shape;579;p29"/>
            <p:cNvSpPr/>
            <p:nvPr/>
          </p:nvSpPr>
          <p:spPr>
            <a:xfrm>
              <a:off x="6989737" y="-264867"/>
              <a:ext cx="2790575" cy="4139300"/>
            </a:xfrm>
            <a:custGeom>
              <a:avLst/>
              <a:gdLst/>
              <a:ahLst/>
              <a:cxnLst/>
              <a:rect l="l" t="t" r="r" b="b"/>
              <a:pathLst>
                <a:path w="111623" h="165572" extrusionOk="0">
                  <a:moveTo>
                    <a:pt x="24087" y="3820"/>
                  </a:moveTo>
                  <a:cubicBezTo>
                    <a:pt x="7808" y="4135"/>
                    <a:pt x="11536" y="2507"/>
                    <a:pt x="7703" y="4135"/>
                  </a:cubicBezTo>
                  <a:cubicBezTo>
                    <a:pt x="3870" y="5763"/>
                    <a:pt x="1822" y="8546"/>
                    <a:pt x="1087" y="13587"/>
                  </a:cubicBezTo>
                  <a:cubicBezTo>
                    <a:pt x="352" y="18628"/>
                    <a:pt x="-1802" y="28133"/>
                    <a:pt x="3292" y="34382"/>
                  </a:cubicBezTo>
                  <a:cubicBezTo>
                    <a:pt x="8386" y="40631"/>
                    <a:pt x="23352" y="44254"/>
                    <a:pt x="31649" y="51080"/>
                  </a:cubicBezTo>
                  <a:cubicBezTo>
                    <a:pt x="39946" y="57907"/>
                    <a:pt x="49765" y="67359"/>
                    <a:pt x="53073" y="75341"/>
                  </a:cubicBezTo>
                  <a:cubicBezTo>
                    <a:pt x="56381" y="83323"/>
                    <a:pt x="54071" y="91987"/>
                    <a:pt x="51498" y="98971"/>
                  </a:cubicBezTo>
                  <a:cubicBezTo>
                    <a:pt x="48925" y="105955"/>
                    <a:pt x="39841" y="110891"/>
                    <a:pt x="37635" y="117245"/>
                  </a:cubicBezTo>
                  <a:cubicBezTo>
                    <a:pt x="35430" y="123599"/>
                    <a:pt x="32961" y="129375"/>
                    <a:pt x="38265" y="137094"/>
                  </a:cubicBezTo>
                  <a:cubicBezTo>
                    <a:pt x="43569" y="144813"/>
                    <a:pt x="58062" y="160147"/>
                    <a:pt x="69457" y="163560"/>
                  </a:cubicBezTo>
                  <a:cubicBezTo>
                    <a:pt x="80852" y="166973"/>
                    <a:pt x="100439" y="166659"/>
                    <a:pt x="106635" y="157574"/>
                  </a:cubicBezTo>
                  <a:cubicBezTo>
                    <a:pt x="112831" y="148490"/>
                    <a:pt x="106740" y="133576"/>
                    <a:pt x="106635" y="109053"/>
                  </a:cubicBezTo>
                  <a:cubicBezTo>
                    <a:pt x="106530" y="84530"/>
                    <a:pt x="106215" y="28238"/>
                    <a:pt x="106005" y="10437"/>
                  </a:cubicBezTo>
                  <a:cubicBezTo>
                    <a:pt x="105795" y="-7364"/>
                    <a:pt x="119028" y="3348"/>
                    <a:pt x="105375" y="2245"/>
                  </a:cubicBezTo>
                  <a:cubicBezTo>
                    <a:pt x="91722" y="1142"/>
                    <a:pt x="40366" y="3505"/>
                    <a:pt x="24087" y="3820"/>
                  </a:cubicBezTo>
                  <a:close/>
                </a:path>
              </a:pathLst>
            </a:custGeom>
            <a:solidFill>
              <a:schemeClr val="accent3"/>
            </a:solidFill>
            <a:ln>
              <a:noFill/>
            </a:ln>
          </p:spPr>
        </p:sp>
        <p:grpSp>
          <p:nvGrpSpPr>
            <p:cNvPr id="580" name="Google Shape;580;p29"/>
            <p:cNvGrpSpPr/>
            <p:nvPr/>
          </p:nvGrpSpPr>
          <p:grpSpPr>
            <a:xfrm>
              <a:off x="7726622" y="857168"/>
              <a:ext cx="806860" cy="473509"/>
              <a:chOff x="5392148" y="1300639"/>
              <a:chExt cx="259599" cy="152362"/>
            </a:xfrm>
          </p:grpSpPr>
          <p:sp>
            <p:nvSpPr>
              <p:cNvPr id="581" name="Google Shape;581;p29"/>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29"/>
            <p:cNvGrpSpPr/>
            <p:nvPr/>
          </p:nvGrpSpPr>
          <p:grpSpPr>
            <a:xfrm rot="571633">
              <a:off x="8049215" y="1760974"/>
              <a:ext cx="1276916" cy="780590"/>
              <a:chOff x="5942350" y="1555229"/>
              <a:chExt cx="692724" cy="423469"/>
            </a:xfrm>
          </p:grpSpPr>
          <p:sp>
            <p:nvSpPr>
              <p:cNvPr id="590" name="Google Shape;590;p29"/>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29"/>
            <p:cNvSpPr/>
            <p:nvPr/>
          </p:nvSpPr>
          <p:spPr>
            <a:xfrm rot="-1761036">
              <a:off x="6964808" y="-127519"/>
              <a:ext cx="282926" cy="381152"/>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9"/>
            <p:cNvGrpSpPr/>
            <p:nvPr/>
          </p:nvGrpSpPr>
          <p:grpSpPr>
            <a:xfrm rot="-9726581">
              <a:off x="7910280" y="-468903"/>
              <a:ext cx="1163552" cy="1111510"/>
              <a:chOff x="7241830" y="540118"/>
              <a:chExt cx="515859" cy="492806"/>
            </a:xfrm>
          </p:grpSpPr>
          <p:sp>
            <p:nvSpPr>
              <p:cNvPr id="600" name="Google Shape;600;p29"/>
              <p:cNvSpPr/>
              <p:nvPr/>
            </p:nvSpPr>
            <p:spPr>
              <a:xfrm>
                <a:off x="7241830" y="540118"/>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a:off x="7355035" y="56389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9"/>
            <p:cNvSpPr/>
            <p:nvPr/>
          </p:nvSpPr>
          <p:spPr>
            <a:xfrm rot="-10648457">
              <a:off x="8920080" y="202717"/>
              <a:ext cx="1381752" cy="138100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 name="Google Shape;603;p29"/>
            <p:cNvGrpSpPr/>
            <p:nvPr/>
          </p:nvGrpSpPr>
          <p:grpSpPr>
            <a:xfrm rot="5666378">
              <a:off x="8373148" y="2547907"/>
              <a:ext cx="1691993" cy="1333861"/>
              <a:chOff x="6403937" y="768806"/>
              <a:chExt cx="743331" cy="585996"/>
            </a:xfrm>
          </p:grpSpPr>
          <p:sp>
            <p:nvSpPr>
              <p:cNvPr id="604" name="Google Shape;604;p29"/>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9"/>
            <p:cNvSpPr/>
            <p:nvPr/>
          </p:nvSpPr>
          <p:spPr>
            <a:xfrm rot="-7160085">
              <a:off x="7341124" y="422372"/>
              <a:ext cx="313799" cy="2252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rot="-6435252">
              <a:off x="7937779" y="2672902"/>
              <a:ext cx="427172" cy="75681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29"/>
          <p:cNvGrpSpPr/>
          <p:nvPr/>
        </p:nvGrpSpPr>
        <p:grpSpPr>
          <a:xfrm flipH="1">
            <a:off x="8074434" y="3935637"/>
            <a:ext cx="1417125" cy="1493110"/>
            <a:chOff x="-374241" y="3954687"/>
            <a:chExt cx="1417125" cy="1493110"/>
          </a:xfrm>
        </p:grpSpPr>
        <p:sp>
          <p:nvSpPr>
            <p:cNvPr id="618" name="Google Shape;618;p29"/>
            <p:cNvSpPr/>
            <p:nvPr/>
          </p:nvSpPr>
          <p:spPr>
            <a:xfrm>
              <a:off x="-374241" y="3994596"/>
              <a:ext cx="1417125" cy="1453200"/>
            </a:xfrm>
            <a:custGeom>
              <a:avLst/>
              <a:gdLst/>
              <a:ahLst/>
              <a:cxnLst/>
              <a:rect l="l" t="t" r="r" b="b"/>
              <a:pathLst>
                <a:path w="56685" h="58128" extrusionOk="0">
                  <a:moveTo>
                    <a:pt x="13891" y="3284"/>
                  </a:moveTo>
                  <a:cubicBezTo>
                    <a:pt x="17511" y="4554"/>
                    <a:pt x="26464" y="5507"/>
                    <a:pt x="31798" y="8999"/>
                  </a:cubicBezTo>
                  <a:cubicBezTo>
                    <a:pt x="37132" y="12492"/>
                    <a:pt x="42530" y="18524"/>
                    <a:pt x="45895" y="24239"/>
                  </a:cubicBezTo>
                  <a:cubicBezTo>
                    <a:pt x="49261" y="29954"/>
                    <a:pt x="50721" y="37892"/>
                    <a:pt x="51991" y="43289"/>
                  </a:cubicBezTo>
                  <a:cubicBezTo>
                    <a:pt x="53261" y="48687"/>
                    <a:pt x="60818" y="54846"/>
                    <a:pt x="53515" y="56624"/>
                  </a:cubicBezTo>
                  <a:cubicBezTo>
                    <a:pt x="46213" y="58402"/>
                    <a:pt x="17066" y="59482"/>
                    <a:pt x="8176" y="53957"/>
                  </a:cubicBezTo>
                  <a:cubicBezTo>
                    <a:pt x="-714" y="48433"/>
                    <a:pt x="-142" y="32240"/>
                    <a:pt x="175" y="23477"/>
                  </a:cubicBezTo>
                  <a:cubicBezTo>
                    <a:pt x="493" y="14714"/>
                    <a:pt x="7795" y="4745"/>
                    <a:pt x="10081" y="1379"/>
                  </a:cubicBezTo>
                  <a:cubicBezTo>
                    <a:pt x="12367" y="-1986"/>
                    <a:pt x="10272" y="2014"/>
                    <a:pt x="13891" y="3284"/>
                  </a:cubicBezTo>
                  <a:close/>
                </a:path>
              </a:pathLst>
            </a:custGeom>
            <a:solidFill>
              <a:schemeClr val="accent1"/>
            </a:solidFill>
            <a:ln>
              <a:noFill/>
            </a:ln>
          </p:spPr>
        </p:sp>
        <p:grpSp>
          <p:nvGrpSpPr>
            <p:cNvPr id="619" name="Google Shape;619;p29"/>
            <p:cNvGrpSpPr/>
            <p:nvPr/>
          </p:nvGrpSpPr>
          <p:grpSpPr>
            <a:xfrm rot="-4958451">
              <a:off x="96378" y="4211493"/>
              <a:ext cx="749613" cy="716728"/>
              <a:chOff x="5124997" y="2462648"/>
              <a:chExt cx="432508" cy="413558"/>
            </a:xfrm>
          </p:grpSpPr>
          <p:sp>
            <p:nvSpPr>
              <p:cNvPr id="620" name="Google Shape;620;p29"/>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9"/>
            <p:cNvSpPr/>
            <p:nvPr/>
          </p:nvSpPr>
          <p:spPr>
            <a:xfrm>
              <a:off x="365924" y="4735242"/>
              <a:ext cx="652199" cy="408255"/>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rot="-1001594">
              <a:off x="-37721" y="4015473"/>
              <a:ext cx="473055" cy="33956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4197000" y="3583200"/>
            <a:ext cx="38361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5" name="Google Shape;225;p14"/>
          <p:cNvSpPr txBox="1">
            <a:spLocks noGrp="1"/>
          </p:cNvSpPr>
          <p:nvPr>
            <p:ph type="subTitle" idx="1"/>
          </p:nvPr>
        </p:nvSpPr>
        <p:spPr>
          <a:xfrm>
            <a:off x="1110900" y="1912000"/>
            <a:ext cx="6922200" cy="174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3500"/>
              <a:buNone/>
              <a:defRPr sz="3200"/>
            </a:lvl1pPr>
            <a:lvl2pPr lvl="1" algn="ctr" rtl="0">
              <a:lnSpc>
                <a:spcPct val="100000"/>
              </a:lnSpc>
              <a:spcBef>
                <a:spcPts val="0"/>
              </a:spcBef>
              <a:spcAft>
                <a:spcPts val="0"/>
              </a:spcAft>
              <a:buSzPts val="3500"/>
              <a:buNone/>
              <a:defRPr sz="3500"/>
            </a:lvl2pPr>
            <a:lvl3pPr lvl="2" algn="ctr" rtl="0">
              <a:lnSpc>
                <a:spcPct val="100000"/>
              </a:lnSpc>
              <a:spcBef>
                <a:spcPts val="0"/>
              </a:spcBef>
              <a:spcAft>
                <a:spcPts val="0"/>
              </a:spcAft>
              <a:buSzPts val="3500"/>
              <a:buNone/>
              <a:defRPr sz="3500"/>
            </a:lvl3pPr>
            <a:lvl4pPr lvl="3" algn="ctr" rtl="0">
              <a:lnSpc>
                <a:spcPct val="100000"/>
              </a:lnSpc>
              <a:spcBef>
                <a:spcPts val="0"/>
              </a:spcBef>
              <a:spcAft>
                <a:spcPts val="0"/>
              </a:spcAft>
              <a:buSzPts val="3500"/>
              <a:buNone/>
              <a:defRPr sz="3500"/>
            </a:lvl4pPr>
            <a:lvl5pPr lvl="4" algn="ctr" rtl="0">
              <a:lnSpc>
                <a:spcPct val="100000"/>
              </a:lnSpc>
              <a:spcBef>
                <a:spcPts val="0"/>
              </a:spcBef>
              <a:spcAft>
                <a:spcPts val="0"/>
              </a:spcAft>
              <a:buSzPts val="3500"/>
              <a:buNone/>
              <a:defRPr sz="3500"/>
            </a:lvl5pPr>
            <a:lvl6pPr lvl="5" algn="ctr" rtl="0">
              <a:lnSpc>
                <a:spcPct val="100000"/>
              </a:lnSpc>
              <a:spcBef>
                <a:spcPts val="0"/>
              </a:spcBef>
              <a:spcAft>
                <a:spcPts val="0"/>
              </a:spcAft>
              <a:buSzPts val="3500"/>
              <a:buNone/>
              <a:defRPr sz="3500"/>
            </a:lvl6pPr>
            <a:lvl7pPr lvl="6" algn="ctr" rtl="0">
              <a:lnSpc>
                <a:spcPct val="100000"/>
              </a:lnSpc>
              <a:spcBef>
                <a:spcPts val="0"/>
              </a:spcBef>
              <a:spcAft>
                <a:spcPts val="0"/>
              </a:spcAft>
              <a:buSzPts val="3500"/>
              <a:buNone/>
              <a:defRPr sz="3500"/>
            </a:lvl7pPr>
            <a:lvl8pPr lvl="7" algn="ctr" rtl="0">
              <a:lnSpc>
                <a:spcPct val="100000"/>
              </a:lnSpc>
              <a:spcBef>
                <a:spcPts val="0"/>
              </a:spcBef>
              <a:spcAft>
                <a:spcPts val="0"/>
              </a:spcAft>
              <a:buSzPts val="3500"/>
              <a:buNone/>
              <a:defRPr sz="3500"/>
            </a:lvl8pPr>
            <a:lvl9pPr lvl="8" algn="ctr" rtl="0">
              <a:lnSpc>
                <a:spcPct val="100000"/>
              </a:lnSpc>
              <a:spcBef>
                <a:spcPts val="0"/>
              </a:spcBef>
              <a:spcAft>
                <a:spcPts val="0"/>
              </a:spcAft>
              <a:buSzPts val="3500"/>
              <a:buNone/>
              <a:defRPr sz="3500"/>
            </a:lvl9pPr>
          </a:lstStyle>
          <a:p>
            <a:endParaRPr/>
          </a:p>
        </p:txBody>
      </p:sp>
    </p:spTree>
    <p:extLst>
      <p:ext uri="{BB962C8B-B14F-4D97-AF65-F5344CB8AC3E}">
        <p14:creationId xmlns:p14="http://schemas.microsoft.com/office/powerpoint/2010/main" val="142080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778139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269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9097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030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90" name="Google Shape;90;p6"/>
          <p:cNvGrpSpPr/>
          <p:nvPr/>
        </p:nvGrpSpPr>
        <p:grpSpPr>
          <a:xfrm>
            <a:off x="7545834" y="-754623"/>
            <a:ext cx="2274225" cy="2380014"/>
            <a:chOff x="7545834" y="-754623"/>
            <a:chExt cx="2274225" cy="2380014"/>
          </a:xfrm>
        </p:grpSpPr>
        <p:sp>
          <p:nvSpPr>
            <p:cNvPr id="91" name="Google Shape;91;p6"/>
            <p:cNvSpPr/>
            <p:nvPr/>
          </p:nvSpPr>
          <p:spPr>
            <a:xfrm>
              <a:off x="7545834" y="-281508"/>
              <a:ext cx="2274225" cy="1906900"/>
            </a:xfrm>
            <a:custGeom>
              <a:avLst/>
              <a:gdLst/>
              <a:ahLst/>
              <a:cxnLst/>
              <a:rect l="l" t="t" r="r" b="b"/>
              <a:pathLst>
                <a:path w="90969" h="76276" extrusionOk="0">
                  <a:moveTo>
                    <a:pt x="78088" y="74125"/>
                  </a:moveTo>
                  <a:cubicBezTo>
                    <a:pt x="75548" y="82571"/>
                    <a:pt x="75294" y="62314"/>
                    <a:pt x="71611" y="56980"/>
                  </a:cubicBezTo>
                  <a:cubicBezTo>
                    <a:pt x="67928" y="51646"/>
                    <a:pt x="62086" y="45804"/>
                    <a:pt x="55990" y="42121"/>
                  </a:cubicBezTo>
                  <a:cubicBezTo>
                    <a:pt x="49894" y="38438"/>
                    <a:pt x="39925" y="37740"/>
                    <a:pt x="35035" y="34882"/>
                  </a:cubicBezTo>
                  <a:cubicBezTo>
                    <a:pt x="30146" y="32025"/>
                    <a:pt x="30781" y="27770"/>
                    <a:pt x="26653" y="24976"/>
                  </a:cubicBezTo>
                  <a:cubicBezTo>
                    <a:pt x="22526" y="22182"/>
                    <a:pt x="13826" y="21547"/>
                    <a:pt x="10270" y="18118"/>
                  </a:cubicBezTo>
                  <a:cubicBezTo>
                    <a:pt x="6714" y="14689"/>
                    <a:pt x="-7446" y="6371"/>
                    <a:pt x="5317" y="4402"/>
                  </a:cubicBezTo>
                  <a:cubicBezTo>
                    <a:pt x="18081" y="2434"/>
                    <a:pt x="74723" y="-5313"/>
                    <a:pt x="86851" y="6307"/>
                  </a:cubicBezTo>
                  <a:cubicBezTo>
                    <a:pt x="98980" y="17928"/>
                    <a:pt x="80628" y="65680"/>
                    <a:pt x="78088" y="74125"/>
                  </a:cubicBezTo>
                  <a:close/>
                </a:path>
              </a:pathLst>
            </a:custGeom>
            <a:solidFill>
              <a:schemeClr val="accent2"/>
            </a:solidFill>
            <a:ln>
              <a:noFill/>
            </a:ln>
          </p:spPr>
        </p:sp>
        <p:sp>
          <p:nvSpPr>
            <p:cNvPr id="92" name="Google Shape;92;p6"/>
            <p:cNvSpPr/>
            <p:nvPr/>
          </p:nvSpPr>
          <p:spPr>
            <a:xfrm rot="9166882">
              <a:off x="7995328" y="-531277"/>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6"/>
          <p:cNvGrpSpPr/>
          <p:nvPr/>
        </p:nvGrpSpPr>
        <p:grpSpPr>
          <a:xfrm>
            <a:off x="-954273" y="-506698"/>
            <a:ext cx="2994500" cy="2637450"/>
            <a:chOff x="-954273" y="-506698"/>
            <a:chExt cx="2994500" cy="2637450"/>
          </a:xfrm>
        </p:grpSpPr>
        <p:sp>
          <p:nvSpPr>
            <p:cNvPr id="94" name="Google Shape;94;p6"/>
            <p:cNvSpPr/>
            <p:nvPr/>
          </p:nvSpPr>
          <p:spPr>
            <a:xfrm>
              <a:off x="-954273" y="-506698"/>
              <a:ext cx="2994500" cy="2637450"/>
            </a:xfrm>
            <a:custGeom>
              <a:avLst/>
              <a:gdLst/>
              <a:ahLst/>
              <a:cxnLst/>
              <a:rect l="l" t="t" r="r" b="b"/>
              <a:pathLst>
                <a:path w="119780" h="105498" extrusionOk="0">
                  <a:moveTo>
                    <a:pt x="14994" y="99262"/>
                  </a:moveTo>
                  <a:cubicBezTo>
                    <a:pt x="18931" y="113867"/>
                    <a:pt x="20138" y="98119"/>
                    <a:pt x="24138" y="96595"/>
                  </a:cubicBezTo>
                  <a:cubicBezTo>
                    <a:pt x="28139" y="95071"/>
                    <a:pt x="35314" y="93103"/>
                    <a:pt x="38997" y="90118"/>
                  </a:cubicBezTo>
                  <a:cubicBezTo>
                    <a:pt x="42680" y="87134"/>
                    <a:pt x="44839" y="83006"/>
                    <a:pt x="46236" y="78688"/>
                  </a:cubicBezTo>
                  <a:cubicBezTo>
                    <a:pt x="47633" y="74370"/>
                    <a:pt x="47570" y="68528"/>
                    <a:pt x="47379" y="64210"/>
                  </a:cubicBezTo>
                  <a:cubicBezTo>
                    <a:pt x="47189" y="59892"/>
                    <a:pt x="44839" y="56844"/>
                    <a:pt x="45093" y="52780"/>
                  </a:cubicBezTo>
                  <a:cubicBezTo>
                    <a:pt x="45347" y="48716"/>
                    <a:pt x="46109" y="42620"/>
                    <a:pt x="48903" y="39826"/>
                  </a:cubicBezTo>
                  <a:cubicBezTo>
                    <a:pt x="51697" y="37032"/>
                    <a:pt x="57476" y="36397"/>
                    <a:pt x="61857" y="36016"/>
                  </a:cubicBezTo>
                  <a:cubicBezTo>
                    <a:pt x="66239" y="35635"/>
                    <a:pt x="70493" y="37667"/>
                    <a:pt x="75192" y="37540"/>
                  </a:cubicBezTo>
                  <a:cubicBezTo>
                    <a:pt x="79891" y="37413"/>
                    <a:pt x="84908" y="36905"/>
                    <a:pt x="90051" y="35254"/>
                  </a:cubicBezTo>
                  <a:cubicBezTo>
                    <a:pt x="95195" y="33603"/>
                    <a:pt x="101799" y="31635"/>
                    <a:pt x="106053" y="27634"/>
                  </a:cubicBezTo>
                  <a:cubicBezTo>
                    <a:pt x="110308" y="23634"/>
                    <a:pt x="127643" y="15252"/>
                    <a:pt x="115578" y="11251"/>
                  </a:cubicBezTo>
                  <a:cubicBezTo>
                    <a:pt x="103513" y="7251"/>
                    <a:pt x="52840" y="4012"/>
                    <a:pt x="33663" y="3631"/>
                  </a:cubicBezTo>
                  <a:cubicBezTo>
                    <a:pt x="14486" y="3250"/>
                    <a:pt x="3628" y="-6973"/>
                    <a:pt x="516" y="8965"/>
                  </a:cubicBezTo>
                  <a:cubicBezTo>
                    <a:pt x="-2595" y="24904"/>
                    <a:pt x="11057" y="84657"/>
                    <a:pt x="14994" y="99262"/>
                  </a:cubicBezTo>
                  <a:close/>
                </a:path>
              </a:pathLst>
            </a:custGeom>
            <a:solidFill>
              <a:schemeClr val="accent3"/>
            </a:solidFill>
            <a:ln>
              <a:noFill/>
            </a:ln>
          </p:spPr>
        </p:sp>
        <p:grpSp>
          <p:nvGrpSpPr>
            <p:cNvPr id="95" name="Google Shape;95;p6"/>
            <p:cNvGrpSpPr/>
            <p:nvPr/>
          </p:nvGrpSpPr>
          <p:grpSpPr>
            <a:xfrm rot="8792795">
              <a:off x="1197060" y="-71321"/>
              <a:ext cx="659285" cy="630399"/>
              <a:chOff x="5124997" y="2462648"/>
              <a:chExt cx="432508" cy="413558"/>
            </a:xfrm>
          </p:grpSpPr>
          <p:sp>
            <p:nvSpPr>
              <p:cNvPr id="96" name="Google Shape;96;p6"/>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6"/>
            <p:cNvSpPr/>
            <p:nvPr/>
          </p:nvSpPr>
          <p:spPr>
            <a:xfrm rot="-5245317">
              <a:off x="-453227" y="913592"/>
              <a:ext cx="861182" cy="53907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rot="10201509">
              <a:off x="-2345" y="-121819"/>
              <a:ext cx="542844" cy="73139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4116315">
              <a:off x="-306073" y="351258"/>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6"/>
          <p:cNvGrpSpPr/>
          <p:nvPr/>
        </p:nvGrpSpPr>
        <p:grpSpPr>
          <a:xfrm>
            <a:off x="-814321" y="4391127"/>
            <a:ext cx="10976475" cy="1945983"/>
            <a:chOff x="-814321" y="4391127"/>
            <a:chExt cx="10976475" cy="1945983"/>
          </a:xfrm>
        </p:grpSpPr>
        <p:sp>
          <p:nvSpPr>
            <p:cNvPr id="108" name="Google Shape;108;p6"/>
            <p:cNvSpPr/>
            <p:nvPr/>
          </p:nvSpPr>
          <p:spPr>
            <a:xfrm>
              <a:off x="-814321" y="4505325"/>
              <a:ext cx="10976475" cy="1135650"/>
            </a:xfrm>
            <a:custGeom>
              <a:avLst/>
              <a:gdLst/>
              <a:ahLst/>
              <a:cxnLst/>
              <a:rect l="l" t="t" r="r" b="b"/>
              <a:pathLst>
                <a:path w="439059" h="45426" extrusionOk="0">
                  <a:moveTo>
                    <a:pt x="19302" y="25654"/>
                  </a:moveTo>
                  <a:cubicBezTo>
                    <a:pt x="18096" y="21527"/>
                    <a:pt x="20191" y="18733"/>
                    <a:pt x="24636" y="16129"/>
                  </a:cubicBezTo>
                  <a:cubicBezTo>
                    <a:pt x="29081" y="13526"/>
                    <a:pt x="37844" y="10478"/>
                    <a:pt x="45972" y="10033"/>
                  </a:cubicBezTo>
                  <a:cubicBezTo>
                    <a:pt x="54100" y="9589"/>
                    <a:pt x="65022" y="12192"/>
                    <a:pt x="73404" y="13462"/>
                  </a:cubicBezTo>
                  <a:cubicBezTo>
                    <a:pt x="81786" y="14732"/>
                    <a:pt x="87819" y="17399"/>
                    <a:pt x="96264" y="17653"/>
                  </a:cubicBezTo>
                  <a:cubicBezTo>
                    <a:pt x="104710" y="17907"/>
                    <a:pt x="115187" y="16828"/>
                    <a:pt x="124077" y="14986"/>
                  </a:cubicBezTo>
                  <a:cubicBezTo>
                    <a:pt x="132967" y="13145"/>
                    <a:pt x="139825" y="8446"/>
                    <a:pt x="149604" y="6604"/>
                  </a:cubicBezTo>
                  <a:cubicBezTo>
                    <a:pt x="159383" y="4763"/>
                    <a:pt x="172147" y="3429"/>
                    <a:pt x="182751" y="3937"/>
                  </a:cubicBezTo>
                  <a:cubicBezTo>
                    <a:pt x="193356" y="4445"/>
                    <a:pt x="202055" y="7430"/>
                    <a:pt x="213231" y="9652"/>
                  </a:cubicBezTo>
                  <a:cubicBezTo>
                    <a:pt x="224407" y="11875"/>
                    <a:pt x="238314" y="16002"/>
                    <a:pt x="249807" y="17272"/>
                  </a:cubicBezTo>
                  <a:cubicBezTo>
                    <a:pt x="261301" y="18542"/>
                    <a:pt x="273175" y="17399"/>
                    <a:pt x="282192" y="17272"/>
                  </a:cubicBezTo>
                  <a:cubicBezTo>
                    <a:pt x="291209" y="17145"/>
                    <a:pt x="295908" y="18098"/>
                    <a:pt x="303909" y="16510"/>
                  </a:cubicBezTo>
                  <a:cubicBezTo>
                    <a:pt x="311910" y="14923"/>
                    <a:pt x="321181" y="10097"/>
                    <a:pt x="330198" y="7747"/>
                  </a:cubicBezTo>
                  <a:cubicBezTo>
                    <a:pt x="339215" y="5398"/>
                    <a:pt x="348105" y="3683"/>
                    <a:pt x="358011" y="2413"/>
                  </a:cubicBezTo>
                  <a:cubicBezTo>
                    <a:pt x="367917" y="1143"/>
                    <a:pt x="379665" y="-381"/>
                    <a:pt x="389634" y="127"/>
                  </a:cubicBezTo>
                  <a:cubicBezTo>
                    <a:pt x="399604" y="635"/>
                    <a:pt x="411986" y="699"/>
                    <a:pt x="417828" y="5461"/>
                  </a:cubicBezTo>
                  <a:cubicBezTo>
                    <a:pt x="423670" y="10224"/>
                    <a:pt x="426972" y="22162"/>
                    <a:pt x="424686" y="28702"/>
                  </a:cubicBezTo>
                  <a:cubicBezTo>
                    <a:pt x="422400" y="35243"/>
                    <a:pt x="469581" y="42672"/>
                    <a:pt x="404112" y="44704"/>
                  </a:cubicBezTo>
                  <a:cubicBezTo>
                    <a:pt x="338644" y="46736"/>
                    <a:pt x="96010" y="44069"/>
                    <a:pt x="31875" y="40894"/>
                  </a:cubicBezTo>
                  <a:cubicBezTo>
                    <a:pt x="-32260" y="37719"/>
                    <a:pt x="20509" y="29782"/>
                    <a:pt x="19302" y="25654"/>
                  </a:cubicBezTo>
                  <a:close/>
                </a:path>
              </a:pathLst>
            </a:custGeom>
            <a:solidFill>
              <a:schemeClr val="accent2"/>
            </a:solidFill>
            <a:ln>
              <a:noFill/>
            </a:ln>
          </p:spPr>
        </p:sp>
        <p:sp>
          <p:nvSpPr>
            <p:cNvPr id="109" name="Google Shape;109;p6"/>
            <p:cNvSpPr/>
            <p:nvPr/>
          </p:nvSpPr>
          <p:spPr>
            <a:xfrm>
              <a:off x="146725" y="4429315"/>
              <a:ext cx="1288368" cy="128767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a:off x="8234149" y="4391127"/>
              <a:ext cx="897584" cy="858257"/>
              <a:chOff x="5124997" y="2462648"/>
              <a:chExt cx="432508" cy="413558"/>
            </a:xfrm>
          </p:grpSpPr>
          <p:sp>
            <p:nvSpPr>
              <p:cNvPr id="111" name="Google Shape;111;p6"/>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6"/>
            <p:cNvGrpSpPr/>
            <p:nvPr/>
          </p:nvGrpSpPr>
          <p:grpSpPr>
            <a:xfrm rot="-1373543">
              <a:off x="1761006" y="4724892"/>
              <a:ext cx="1288391" cy="787605"/>
              <a:chOff x="5942350" y="1555229"/>
              <a:chExt cx="692724" cy="423469"/>
            </a:xfrm>
          </p:grpSpPr>
          <p:sp>
            <p:nvSpPr>
              <p:cNvPr id="120" name="Google Shape;120;p6"/>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6"/>
            <p:cNvSpPr/>
            <p:nvPr/>
          </p:nvSpPr>
          <p:spPr>
            <a:xfrm rot="-3010000">
              <a:off x="7052472" y="4739097"/>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6"/>
            <p:cNvGrpSpPr/>
            <p:nvPr/>
          </p:nvGrpSpPr>
          <p:grpSpPr>
            <a:xfrm flipH="1">
              <a:off x="4565229" y="4608511"/>
              <a:ext cx="718138" cy="731389"/>
              <a:chOff x="5312791" y="1981530"/>
              <a:chExt cx="312819" cy="318591"/>
            </a:xfrm>
          </p:grpSpPr>
          <p:sp>
            <p:nvSpPr>
              <p:cNvPr id="130" name="Google Shape;130;p6"/>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6"/>
            <p:cNvSpPr/>
            <p:nvPr/>
          </p:nvSpPr>
          <p:spPr>
            <a:xfrm rot="-1372327">
              <a:off x="6416221" y="4818087"/>
              <a:ext cx="530860" cy="38107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6"/>
            <p:cNvGrpSpPr/>
            <p:nvPr/>
          </p:nvGrpSpPr>
          <p:grpSpPr>
            <a:xfrm rot="6221709" flipH="1">
              <a:off x="3377470" y="4757290"/>
              <a:ext cx="1623200" cy="1279630"/>
              <a:chOff x="6403937" y="768806"/>
              <a:chExt cx="743331" cy="585996"/>
            </a:xfrm>
          </p:grpSpPr>
          <p:sp>
            <p:nvSpPr>
              <p:cNvPr id="140" name="Google Shape;140;p6"/>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rot="-1153999">
              <a:off x="5645065" y="4668040"/>
              <a:ext cx="712991" cy="681176"/>
              <a:chOff x="7071506" y="424875"/>
              <a:chExt cx="515859" cy="492806"/>
            </a:xfrm>
          </p:grpSpPr>
          <p:sp>
            <p:nvSpPr>
              <p:cNvPr id="152" name="Google Shape;152;p6"/>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p:nvPr/>
          </p:nvSpPr>
          <p:spPr>
            <a:xfrm rot="-7697249" flipH="1">
              <a:off x="3093481" y="4592473"/>
              <a:ext cx="514547" cy="76345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4282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73569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14549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18668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3662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0224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1467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3261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1160550" y="1006225"/>
            <a:ext cx="6822900" cy="313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73" name="Google Shape;173;p8"/>
          <p:cNvGrpSpPr/>
          <p:nvPr/>
        </p:nvGrpSpPr>
        <p:grpSpPr>
          <a:xfrm>
            <a:off x="6193296" y="4028542"/>
            <a:ext cx="3335050" cy="1392145"/>
            <a:chOff x="6193296" y="4028542"/>
            <a:chExt cx="3335050" cy="1392145"/>
          </a:xfrm>
        </p:grpSpPr>
        <p:sp>
          <p:nvSpPr>
            <p:cNvPr id="174" name="Google Shape;174;p8"/>
            <p:cNvSpPr/>
            <p:nvPr/>
          </p:nvSpPr>
          <p:spPr>
            <a:xfrm>
              <a:off x="6193296" y="4028542"/>
              <a:ext cx="3335050" cy="1303875"/>
            </a:xfrm>
            <a:custGeom>
              <a:avLst/>
              <a:gdLst/>
              <a:ahLst/>
              <a:cxnLst/>
              <a:rect l="l" t="t" r="r" b="b"/>
              <a:pathLst>
                <a:path w="133402" h="52155" extrusionOk="0">
                  <a:moveTo>
                    <a:pt x="21318" y="50123"/>
                  </a:moveTo>
                  <a:cubicBezTo>
                    <a:pt x="5824" y="49107"/>
                    <a:pt x="6459" y="48282"/>
                    <a:pt x="3030" y="45932"/>
                  </a:cubicBezTo>
                  <a:cubicBezTo>
                    <a:pt x="-399" y="43583"/>
                    <a:pt x="-462" y="39328"/>
                    <a:pt x="744" y="36026"/>
                  </a:cubicBezTo>
                  <a:cubicBezTo>
                    <a:pt x="1951" y="32724"/>
                    <a:pt x="7666" y="28216"/>
                    <a:pt x="10269" y="26120"/>
                  </a:cubicBezTo>
                  <a:cubicBezTo>
                    <a:pt x="12873" y="24025"/>
                    <a:pt x="13762" y="24025"/>
                    <a:pt x="16365" y="23453"/>
                  </a:cubicBezTo>
                  <a:cubicBezTo>
                    <a:pt x="18969" y="22882"/>
                    <a:pt x="21763" y="22056"/>
                    <a:pt x="25890" y="22691"/>
                  </a:cubicBezTo>
                  <a:cubicBezTo>
                    <a:pt x="30018" y="23326"/>
                    <a:pt x="36368" y="26755"/>
                    <a:pt x="41130" y="27263"/>
                  </a:cubicBezTo>
                  <a:cubicBezTo>
                    <a:pt x="45893" y="27771"/>
                    <a:pt x="49766" y="27136"/>
                    <a:pt x="54465" y="25739"/>
                  </a:cubicBezTo>
                  <a:cubicBezTo>
                    <a:pt x="59164" y="24342"/>
                    <a:pt x="63419" y="20532"/>
                    <a:pt x="69324" y="18881"/>
                  </a:cubicBezTo>
                  <a:cubicBezTo>
                    <a:pt x="75230" y="17230"/>
                    <a:pt x="83675" y="16786"/>
                    <a:pt x="89898" y="15833"/>
                  </a:cubicBezTo>
                  <a:cubicBezTo>
                    <a:pt x="96121" y="14881"/>
                    <a:pt x="100884" y="15706"/>
                    <a:pt x="106662" y="13166"/>
                  </a:cubicBezTo>
                  <a:cubicBezTo>
                    <a:pt x="112441" y="10626"/>
                    <a:pt x="120696" y="1863"/>
                    <a:pt x="124569" y="593"/>
                  </a:cubicBezTo>
                  <a:cubicBezTo>
                    <a:pt x="128443" y="-677"/>
                    <a:pt x="128887" y="-105"/>
                    <a:pt x="129903" y="5546"/>
                  </a:cubicBezTo>
                  <a:cubicBezTo>
                    <a:pt x="130919" y="11198"/>
                    <a:pt x="130538" y="27136"/>
                    <a:pt x="130665" y="34502"/>
                  </a:cubicBezTo>
                  <a:cubicBezTo>
                    <a:pt x="130792" y="41868"/>
                    <a:pt x="136444" y="46821"/>
                    <a:pt x="130665" y="49742"/>
                  </a:cubicBezTo>
                  <a:cubicBezTo>
                    <a:pt x="124887" y="52663"/>
                    <a:pt x="114219" y="51965"/>
                    <a:pt x="95994" y="52028"/>
                  </a:cubicBezTo>
                  <a:cubicBezTo>
                    <a:pt x="77770" y="52092"/>
                    <a:pt x="36812" y="51139"/>
                    <a:pt x="21318" y="50123"/>
                  </a:cubicBezTo>
                  <a:close/>
                </a:path>
              </a:pathLst>
            </a:custGeom>
            <a:solidFill>
              <a:schemeClr val="accent4"/>
            </a:solidFill>
            <a:ln>
              <a:noFill/>
            </a:ln>
          </p:spPr>
        </p:sp>
        <p:grpSp>
          <p:nvGrpSpPr>
            <p:cNvPr id="175" name="Google Shape;175;p8"/>
            <p:cNvGrpSpPr/>
            <p:nvPr/>
          </p:nvGrpSpPr>
          <p:grpSpPr>
            <a:xfrm flipH="1">
              <a:off x="6671724" y="4687588"/>
              <a:ext cx="767443" cy="733099"/>
              <a:chOff x="7071506" y="424875"/>
              <a:chExt cx="515859" cy="492806"/>
            </a:xfrm>
          </p:grpSpPr>
          <p:sp>
            <p:nvSpPr>
              <p:cNvPr id="176" name="Google Shape;176;p8"/>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8"/>
            <p:cNvSpPr/>
            <p:nvPr/>
          </p:nvSpPr>
          <p:spPr>
            <a:xfrm rot="1768899" flipH="1">
              <a:off x="8908924" y="4261625"/>
              <a:ext cx="391543" cy="693738"/>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944088" y="920100"/>
            <a:ext cx="3733200" cy="1514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1" name="Google Shape;181;p9"/>
          <p:cNvSpPr txBox="1">
            <a:spLocks noGrp="1"/>
          </p:cNvSpPr>
          <p:nvPr>
            <p:ph type="subTitle" idx="1"/>
          </p:nvPr>
        </p:nvSpPr>
        <p:spPr>
          <a:xfrm>
            <a:off x="944088" y="2434825"/>
            <a:ext cx="3733200" cy="167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4"/>
        <p:cNvGrpSpPr/>
        <p:nvPr/>
      </p:nvGrpSpPr>
      <p:grpSpPr>
        <a:xfrm>
          <a:off x="0" y="0"/>
          <a:ext cx="0" cy="0"/>
          <a:chOff x="0" y="0"/>
          <a:chExt cx="0" cy="0"/>
        </a:xfrm>
      </p:grpSpPr>
      <p:sp>
        <p:nvSpPr>
          <p:cNvPr id="185" name="Google Shape;185;p11"/>
          <p:cNvSpPr txBox="1">
            <a:spLocks noGrp="1"/>
          </p:cNvSpPr>
          <p:nvPr>
            <p:ph type="title" hasCustomPrompt="1"/>
          </p:nvPr>
        </p:nvSpPr>
        <p:spPr>
          <a:xfrm>
            <a:off x="1989125" y="1600850"/>
            <a:ext cx="5165700" cy="1396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8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6" name="Google Shape;186;p11"/>
          <p:cNvSpPr txBox="1">
            <a:spLocks noGrp="1"/>
          </p:cNvSpPr>
          <p:nvPr>
            <p:ph type="subTitle" idx="1"/>
          </p:nvPr>
        </p:nvSpPr>
        <p:spPr>
          <a:xfrm>
            <a:off x="2182800" y="3207175"/>
            <a:ext cx="4778400" cy="3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8"/>
        <p:cNvGrpSpPr/>
        <p:nvPr/>
      </p:nvGrpSpPr>
      <p:grpSpPr>
        <a:xfrm>
          <a:off x="0" y="0"/>
          <a:ext cx="0" cy="0"/>
          <a:chOff x="0" y="0"/>
          <a:chExt cx="0" cy="0"/>
        </a:xfrm>
      </p:grpSpPr>
      <p:sp>
        <p:nvSpPr>
          <p:cNvPr id="189" name="Google Shape;189;p1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0" name="Google Shape;190;p13"/>
          <p:cNvSpPr txBox="1">
            <a:spLocks noGrp="1"/>
          </p:cNvSpPr>
          <p:nvPr>
            <p:ph type="title" idx="2" hasCustomPrompt="1"/>
          </p:nvPr>
        </p:nvSpPr>
        <p:spPr>
          <a:xfrm>
            <a:off x="1183875" y="137807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1" name="Google Shape;191;p13"/>
          <p:cNvSpPr txBox="1">
            <a:spLocks noGrp="1"/>
          </p:cNvSpPr>
          <p:nvPr>
            <p:ph type="subTitle" idx="1"/>
          </p:nvPr>
        </p:nvSpPr>
        <p:spPr>
          <a:xfrm>
            <a:off x="5697250" y="1307581"/>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title" idx="3" hasCustomPrompt="1"/>
          </p:nvPr>
        </p:nvSpPr>
        <p:spPr>
          <a:xfrm>
            <a:off x="1183875" y="1935599"/>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3" name="Google Shape;193;p13"/>
          <p:cNvSpPr txBox="1">
            <a:spLocks noGrp="1"/>
          </p:cNvSpPr>
          <p:nvPr>
            <p:ph type="subTitle" idx="4"/>
          </p:nvPr>
        </p:nvSpPr>
        <p:spPr>
          <a:xfrm>
            <a:off x="5697250" y="186508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title" idx="5" hasCustomPrompt="1"/>
          </p:nvPr>
        </p:nvSpPr>
        <p:spPr>
          <a:xfrm>
            <a:off x="1183875" y="2493101"/>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5" name="Google Shape;195;p13"/>
          <p:cNvSpPr txBox="1">
            <a:spLocks noGrp="1"/>
          </p:cNvSpPr>
          <p:nvPr>
            <p:ph type="subTitle" idx="6"/>
          </p:nvPr>
        </p:nvSpPr>
        <p:spPr>
          <a:xfrm>
            <a:off x="5697250" y="40951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7" hasCustomPrompt="1"/>
          </p:nvPr>
        </p:nvSpPr>
        <p:spPr>
          <a:xfrm>
            <a:off x="1183875" y="305062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7" name="Google Shape;197;p13"/>
          <p:cNvSpPr txBox="1">
            <a:spLocks noGrp="1"/>
          </p:cNvSpPr>
          <p:nvPr>
            <p:ph type="subTitle" idx="8"/>
          </p:nvPr>
        </p:nvSpPr>
        <p:spPr>
          <a:xfrm>
            <a:off x="5697250" y="24226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title" idx="9" hasCustomPrompt="1"/>
          </p:nvPr>
        </p:nvSpPr>
        <p:spPr>
          <a:xfrm>
            <a:off x="1183875" y="3608126"/>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9" name="Google Shape;199;p13"/>
          <p:cNvSpPr txBox="1">
            <a:spLocks noGrp="1"/>
          </p:cNvSpPr>
          <p:nvPr>
            <p:ph type="subTitle" idx="13"/>
          </p:nvPr>
        </p:nvSpPr>
        <p:spPr>
          <a:xfrm>
            <a:off x="5697250" y="298013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0" name="Google Shape;200;p13"/>
          <p:cNvSpPr txBox="1">
            <a:spLocks noGrp="1"/>
          </p:cNvSpPr>
          <p:nvPr>
            <p:ph type="title" idx="14" hasCustomPrompt="1"/>
          </p:nvPr>
        </p:nvSpPr>
        <p:spPr>
          <a:xfrm>
            <a:off x="1183875" y="416562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1" name="Google Shape;201;p13"/>
          <p:cNvSpPr txBox="1">
            <a:spLocks noGrp="1"/>
          </p:cNvSpPr>
          <p:nvPr>
            <p:ph type="subTitle" idx="15"/>
          </p:nvPr>
        </p:nvSpPr>
        <p:spPr>
          <a:xfrm>
            <a:off x="5697250" y="35376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subTitle" idx="16"/>
          </p:nvPr>
        </p:nvSpPr>
        <p:spPr>
          <a:xfrm>
            <a:off x="2286550" y="1307581"/>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3" name="Google Shape;203;p13"/>
          <p:cNvSpPr txBox="1">
            <a:spLocks noGrp="1"/>
          </p:cNvSpPr>
          <p:nvPr>
            <p:ph type="subTitle" idx="17"/>
          </p:nvPr>
        </p:nvSpPr>
        <p:spPr>
          <a:xfrm>
            <a:off x="2286550" y="1865090"/>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4" name="Google Shape;204;p13"/>
          <p:cNvSpPr txBox="1">
            <a:spLocks noGrp="1"/>
          </p:cNvSpPr>
          <p:nvPr>
            <p:ph type="subTitle" idx="18"/>
          </p:nvPr>
        </p:nvSpPr>
        <p:spPr>
          <a:xfrm>
            <a:off x="2286550" y="2422599"/>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5" name="Google Shape;205;p13"/>
          <p:cNvSpPr txBox="1">
            <a:spLocks noGrp="1"/>
          </p:cNvSpPr>
          <p:nvPr>
            <p:ph type="subTitle" idx="19"/>
          </p:nvPr>
        </p:nvSpPr>
        <p:spPr>
          <a:xfrm>
            <a:off x="2286550" y="2980107"/>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6" name="Google Shape;206;p13"/>
          <p:cNvSpPr txBox="1">
            <a:spLocks noGrp="1"/>
          </p:cNvSpPr>
          <p:nvPr>
            <p:ph type="subTitle" idx="20"/>
          </p:nvPr>
        </p:nvSpPr>
        <p:spPr>
          <a:xfrm>
            <a:off x="2286550" y="3537616"/>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7" name="Google Shape;207;p13"/>
          <p:cNvSpPr txBox="1">
            <a:spLocks noGrp="1"/>
          </p:cNvSpPr>
          <p:nvPr>
            <p:ph type="subTitle" idx="21"/>
          </p:nvPr>
        </p:nvSpPr>
        <p:spPr>
          <a:xfrm>
            <a:off x="2286550" y="4095125"/>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208" name="Google Shape;208;p13"/>
          <p:cNvGrpSpPr/>
          <p:nvPr/>
        </p:nvGrpSpPr>
        <p:grpSpPr>
          <a:xfrm>
            <a:off x="-1195921" y="1626977"/>
            <a:ext cx="3016425" cy="3980859"/>
            <a:chOff x="-1195921" y="1626977"/>
            <a:chExt cx="3016425" cy="3980859"/>
          </a:xfrm>
        </p:grpSpPr>
        <p:sp>
          <p:nvSpPr>
            <p:cNvPr id="209" name="Google Shape;209;p13"/>
            <p:cNvSpPr/>
            <p:nvPr/>
          </p:nvSpPr>
          <p:spPr>
            <a:xfrm>
              <a:off x="-1195921" y="1692486"/>
              <a:ext cx="3016425" cy="3915350"/>
            </a:xfrm>
            <a:custGeom>
              <a:avLst/>
              <a:gdLst/>
              <a:ahLst/>
              <a:cxnLst/>
              <a:rect l="l" t="t" r="r" b="b"/>
              <a:pathLst>
                <a:path w="120657" h="156614" extrusionOk="0">
                  <a:moveTo>
                    <a:pt x="113814" y="152646"/>
                  </a:moveTo>
                  <a:cubicBezTo>
                    <a:pt x="130388" y="153281"/>
                    <a:pt x="111274" y="150043"/>
                    <a:pt x="110385" y="146931"/>
                  </a:cubicBezTo>
                  <a:cubicBezTo>
                    <a:pt x="109496" y="143820"/>
                    <a:pt x="109496" y="136962"/>
                    <a:pt x="108480" y="133977"/>
                  </a:cubicBezTo>
                  <a:cubicBezTo>
                    <a:pt x="107464" y="130993"/>
                    <a:pt x="106258" y="130040"/>
                    <a:pt x="104289" y="129024"/>
                  </a:cubicBezTo>
                  <a:cubicBezTo>
                    <a:pt x="102321" y="128008"/>
                    <a:pt x="99590" y="127437"/>
                    <a:pt x="96669" y="127881"/>
                  </a:cubicBezTo>
                  <a:cubicBezTo>
                    <a:pt x="93748" y="128326"/>
                    <a:pt x="89240" y="130929"/>
                    <a:pt x="86763" y="131691"/>
                  </a:cubicBezTo>
                  <a:cubicBezTo>
                    <a:pt x="84287" y="132453"/>
                    <a:pt x="83969" y="132390"/>
                    <a:pt x="81810" y="132453"/>
                  </a:cubicBezTo>
                  <a:cubicBezTo>
                    <a:pt x="79651" y="132517"/>
                    <a:pt x="76032" y="133215"/>
                    <a:pt x="73809" y="132072"/>
                  </a:cubicBezTo>
                  <a:cubicBezTo>
                    <a:pt x="71587" y="130929"/>
                    <a:pt x="69364" y="128897"/>
                    <a:pt x="68475" y="125595"/>
                  </a:cubicBezTo>
                  <a:cubicBezTo>
                    <a:pt x="67586" y="122293"/>
                    <a:pt x="67332" y="115689"/>
                    <a:pt x="68475" y="112260"/>
                  </a:cubicBezTo>
                  <a:cubicBezTo>
                    <a:pt x="69618" y="108831"/>
                    <a:pt x="74000" y="107498"/>
                    <a:pt x="75333" y="105021"/>
                  </a:cubicBezTo>
                  <a:cubicBezTo>
                    <a:pt x="76667" y="102545"/>
                    <a:pt x="76730" y="99497"/>
                    <a:pt x="76476" y="97401"/>
                  </a:cubicBezTo>
                  <a:cubicBezTo>
                    <a:pt x="76222" y="95306"/>
                    <a:pt x="75079" y="94036"/>
                    <a:pt x="73809" y="92448"/>
                  </a:cubicBezTo>
                  <a:cubicBezTo>
                    <a:pt x="72539" y="90861"/>
                    <a:pt x="70634" y="90162"/>
                    <a:pt x="68856" y="87876"/>
                  </a:cubicBezTo>
                  <a:cubicBezTo>
                    <a:pt x="67078" y="85590"/>
                    <a:pt x="64792" y="82860"/>
                    <a:pt x="63141" y="78732"/>
                  </a:cubicBezTo>
                  <a:cubicBezTo>
                    <a:pt x="61490" y="74605"/>
                    <a:pt x="59585" y="68763"/>
                    <a:pt x="58950" y="63111"/>
                  </a:cubicBezTo>
                  <a:cubicBezTo>
                    <a:pt x="58315" y="57460"/>
                    <a:pt x="57680" y="49967"/>
                    <a:pt x="59331" y="44823"/>
                  </a:cubicBezTo>
                  <a:cubicBezTo>
                    <a:pt x="60982" y="39680"/>
                    <a:pt x="67015" y="35933"/>
                    <a:pt x="68856" y="32250"/>
                  </a:cubicBezTo>
                  <a:cubicBezTo>
                    <a:pt x="70698" y="28567"/>
                    <a:pt x="70634" y="25837"/>
                    <a:pt x="70380" y="22725"/>
                  </a:cubicBezTo>
                  <a:cubicBezTo>
                    <a:pt x="70126" y="19614"/>
                    <a:pt x="69364" y="16121"/>
                    <a:pt x="67332" y="13581"/>
                  </a:cubicBezTo>
                  <a:cubicBezTo>
                    <a:pt x="65300" y="11041"/>
                    <a:pt x="61617" y="8755"/>
                    <a:pt x="58188" y="7485"/>
                  </a:cubicBezTo>
                  <a:cubicBezTo>
                    <a:pt x="54759" y="6215"/>
                    <a:pt x="51457" y="6215"/>
                    <a:pt x="46758" y="5961"/>
                  </a:cubicBezTo>
                  <a:cubicBezTo>
                    <a:pt x="42059" y="5707"/>
                    <a:pt x="36916" y="5009"/>
                    <a:pt x="29994" y="5961"/>
                  </a:cubicBezTo>
                  <a:cubicBezTo>
                    <a:pt x="23073" y="6914"/>
                    <a:pt x="8404" y="-11184"/>
                    <a:pt x="5229" y="11676"/>
                  </a:cubicBezTo>
                  <a:cubicBezTo>
                    <a:pt x="2054" y="34536"/>
                    <a:pt x="-7153" y="119626"/>
                    <a:pt x="10944" y="143121"/>
                  </a:cubicBezTo>
                  <a:cubicBezTo>
                    <a:pt x="29042" y="166616"/>
                    <a:pt x="97241" y="152011"/>
                    <a:pt x="113814" y="152646"/>
                  </a:cubicBezTo>
                  <a:close/>
                </a:path>
              </a:pathLst>
            </a:custGeom>
            <a:solidFill>
              <a:schemeClr val="accent2"/>
            </a:solidFill>
            <a:ln>
              <a:noFill/>
            </a:ln>
          </p:spPr>
        </p:sp>
        <p:sp>
          <p:nvSpPr>
            <p:cNvPr id="210" name="Google Shape;210;p13"/>
            <p:cNvSpPr/>
            <p:nvPr/>
          </p:nvSpPr>
          <p:spPr>
            <a:xfrm rot="-9166882" flipH="1">
              <a:off x="-586697" y="1850323"/>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3"/>
            <p:cNvGrpSpPr/>
            <p:nvPr/>
          </p:nvGrpSpPr>
          <p:grpSpPr>
            <a:xfrm rot="-7311351">
              <a:off x="-580103" y="3728766"/>
              <a:ext cx="1275160" cy="1484123"/>
              <a:chOff x="7822751" y="578399"/>
              <a:chExt cx="491355" cy="571874"/>
            </a:xfrm>
          </p:grpSpPr>
          <p:sp>
            <p:nvSpPr>
              <p:cNvPr id="212" name="Google Shape;212;p1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3"/>
            <p:cNvSpPr/>
            <p:nvPr/>
          </p:nvSpPr>
          <p:spPr>
            <a:xfrm rot="-131353">
              <a:off x="1031404" y="4837123"/>
              <a:ext cx="533465" cy="382973"/>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69"/>
        <p:cNvGrpSpPr/>
        <p:nvPr/>
      </p:nvGrpSpPr>
      <p:grpSpPr>
        <a:xfrm>
          <a:off x="0" y="0"/>
          <a:ext cx="0" cy="0"/>
          <a:chOff x="0" y="0"/>
          <a:chExt cx="0" cy="0"/>
        </a:xfrm>
      </p:grpSpPr>
      <p:sp>
        <p:nvSpPr>
          <p:cNvPr id="270" name="Google Shape;270;p1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71" name="Google Shape;271;p16"/>
          <p:cNvGrpSpPr/>
          <p:nvPr/>
        </p:nvGrpSpPr>
        <p:grpSpPr>
          <a:xfrm>
            <a:off x="-294568" y="-837325"/>
            <a:ext cx="9927725" cy="1856969"/>
            <a:chOff x="-294568" y="-837325"/>
            <a:chExt cx="9927725" cy="1856969"/>
          </a:xfrm>
        </p:grpSpPr>
        <p:sp>
          <p:nvSpPr>
            <p:cNvPr id="272" name="Google Shape;272;p16"/>
            <p:cNvSpPr/>
            <p:nvPr/>
          </p:nvSpPr>
          <p:spPr>
            <a:xfrm>
              <a:off x="-294568" y="-407181"/>
              <a:ext cx="9927725" cy="1426825"/>
            </a:xfrm>
            <a:custGeom>
              <a:avLst/>
              <a:gdLst/>
              <a:ahLst/>
              <a:cxnLst/>
              <a:rect l="l" t="t" r="r" b="b"/>
              <a:pathLst>
                <a:path w="397109" h="57073" extrusionOk="0">
                  <a:moveTo>
                    <a:pt x="36" y="6953"/>
                  </a:moveTo>
                  <a:cubicBezTo>
                    <a:pt x="36" y="9684"/>
                    <a:pt x="15657" y="16097"/>
                    <a:pt x="27849" y="19526"/>
                  </a:cubicBezTo>
                  <a:cubicBezTo>
                    <a:pt x="40041" y="22955"/>
                    <a:pt x="54837" y="27781"/>
                    <a:pt x="73188" y="27527"/>
                  </a:cubicBezTo>
                  <a:cubicBezTo>
                    <a:pt x="91540" y="27273"/>
                    <a:pt x="112241" y="21685"/>
                    <a:pt x="137958" y="18002"/>
                  </a:cubicBezTo>
                  <a:cubicBezTo>
                    <a:pt x="163676" y="14319"/>
                    <a:pt x="202855" y="5747"/>
                    <a:pt x="227493" y="5429"/>
                  </a:cubicBezTo>
                  <a:cubicBezTo>
                    <a:pt x="252131" y="5112"/>
                    <a:pt x="269086" y="11970"/>
                    <a:pt x="285786" y="16097"/>
                  </a:cubicBezTo>
                  <a:cubicBezTo>
                    <a:pt x="302487" y="20225"/>
                    <a:pt x="315822" y="26702"/>
                    <a:pt x="327696" y="30194"/>
                  </a:cubicBezTo>
                  <a:cubicBezTo>
                    <a:pt x="339571" y="33687"/>
                    <a:pt x="349477" y="33687"/>
                    <a:pt x="357033" y="37052"/>
                  </a:cubicBezTo>
                  <a:cubicBezTo>
                    <a:pt x="364590" y="40418"/>
                    <a:pt x="368336" y="47276"/>
                    <a:pt x="373035" y="50387"/>
                  </a:cubicBezTo>
                  <a:cubicBezTo>
                    <a:pt x="377734" y="53499"/>
                    <a:pt x="381227" y="59785"/>
                    <a:pt x="385227" y="55721"/>
                  </a:cubicBezTo>
                  <a:cubicBezTo>
                    <a:pt x="389228" y="51657"/>
                    <a:pt x="397610" y="33941"/>
                    <a:pt x="397038" y="26003"/>
                  </a:cubicBezTo>
                  <a:cubicBezTo>
                    <a:pt x="396467" y="18066"/>
                    <a:pt x="393673" y="12097"/>
                    <a:pt x="381798" y="8096"/>
                  </a:cubicBezTo>
                  <a:cubicBezTo>
                    <a:pt x="369924" y="4096"/>
                    <a:pt x="361034" y="3334"/>
                    <a:pt x="325791" y="2000"/>
                  </a:cubicBezTo>
                  <a:cubicBezTo>
                    <a:pt x="290549" y="667"/>
                    <a:pt x="220000" y="-95"/>
                    <a:pt x="170343" y="95"/>
                  </a:cubicBezTo>
                  <a:cubicBezTo>
                    <a:pt x="120686" y="286"/>
                    <a:pt x="56234" y="2000"/>
                    <a:pt x="27849" y="3143"/>
                  </a:cubicBezTo>
                  <a:cubicBezTo>
                    <a:pt x="-535" y="4286"/>
                    <a:pt x="36" y="4223"/>
                    <a:pt x="36" y="6953"/>
                  </a:cubicBezTo>
                  <a:close/>
                </a:path>
              </a:pathLst>
            </a:custGeom>
            <a:solidFill>
              <a:schemeClr val="accent3"/>
            </a:solidFill>
            <a:ln>
              <a:noFill/>
            </a:ln>
          </p:spPr>
        </p:sp>
        <p:grpSp>
          <p:nvGrpSpPr>
            <p:cNvPr id="273" name="Google Shape;273;p16"/>
            <p:cNvGrpSpPr/>
            <p:nvPr/>
          </p:nvGrpSpPr>
          <p:grpSpPr>
            <a:xfrm rot="4312195">
              <a:off x="1163059" y="-298708"/>
              <a:ext cx="874798" cy="513361"/>
              <a:chOff x="5392148" y="1300639"/>
              <a:chExt cx="259599" cy="152362"/>
            </a:xfrm>
          </p:grpSpPr>
          <p:sp>
            <p:nvSpPr>
              <p:cNvPr id="274" name="Google Shape;274;p16"/>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16"/>
            <p:cNvGrpSpPr/>
            <p:nvPr/>
          </p:nvGrpSpPr>
          <p:grpSpPr>
            <a:xfrm rot="-2187229">
              <a:off x="2297971" y="-637231"/>
              <a:ext cx="1092075" cy="1271035"/>
              <a:chOff x="7822751" y="578399"/>
              <a:chExt cx="491355" cy="571874"/>
            </a:xfrm>
          </p:grpSpPr>
          <p:sp>
            <p:nvSpPr>
              <p:cNvPr id="283" name="Google Shape;283;p16"/>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6"/>
            <p:cNvGrpSpPr/>
            <p:nvPr/>
          </p:nvGrpSpPr>
          <p:grpSpPr>
            <a:xfrm rot="-3369367">
              <a:off x="7751938" y="-261717"/>
              <a:ext cx="714929" cy="683605"/>
              <a:chOff x="5124997" y="2462648"/>
              <a:chExt cx="432508" cy="413558"/>
            </a:xfrm>
          </p:grpSpPr>
          <p:sp>
            <p:nvSpPr>
              <p:cNvPr id="294" name="Google Shape;294;p16"/>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6"/>
            <p:cNvSpPr/>
            <p:nvPr/>
          </p:nvSpPr>
          <p:spPr>
            <a:xfrm rot="-10468163">
              <a:off x="421444" y="-213671"/>
              <a:ext cx="677230" cy="423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rot="-10178793" flipH="1">
              <a:off x="8607789" y="225346"/>
              <a:ext cx="459705" cy="61930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6"/>
          <p:cNvGrpSpPr/>
          <p:nvPr/>
        </p:nvGrpSpPr>
        <p:grpSpPr>
          <a:xfrm>
            <a:off x="-910617" y="4554153"/>
            <a:ext cx="10529100" cy="1387793"/>
            <a:chOff x="-910617" y="4554153"/>
            <a:chExt cx="10529100" cy="1387793"/>
          </a:xfrm>
        </p:grpSpPr>
        <p:sp>
          <p:nvSpPr>
            <p:cNvPr id="305" name="Google Shape;305;p16"/>
            <p:cNvSpPr/>
            <p:nvPr/>
          </p:nvSpPr>
          <p:spPr>
            <a:xfrm>
              <a:off x="-910617" y="4554153"/>
              <a:ext cx="10529100" cy="1065750"/>
            </a:xfrm>
            <a:custGeom>
              <a:avLst/>
              <a:gdLst/>
              <a:ahLst/>
              <a:cxnLst/>
              <a:rect l="l" t="t" r="r" b="b"/>
              <a:pathLst>
                <a:path w="421164" h="42630" extrusionOk="0">
                  <a:moveTo>
                    <a:pt x="26964" y="11192"/>
                  </a:moveTo>
                  <a:cubicBezTo>
                    <a:pt x="36743" y="9922"/>
                    <a:pt x="44935" y="20717"/>
                    <a:pt x="58968" y="23384"/>
                  </a:cubicBezTo>
                  <a:cubicBezTo>
                    <a:pt x="73002" y="26051"/>
                    <a:pt x="94909" y="28528"/>
                    <a:pt x="111165" y="27194"/>
                  </a:cubicBezTo>
                  <a:cubicBezTo>
                    <a:pt x="127421" y="25861"/>
                    <a:pt x="141455" y="17860"/>
                    <a:pt x="156504" y="15383"/>
                  </a:cubicBezTo>
                  <a:cubicBezTo>
                    <a:pt x="171554" y="12907"/>
                    <a:pt x="184698" y="10938"/>
                    <a:pt x="201462" y="12335"/>
                  </a:cubicBezTo>
                  <a:cubicBezTo>
                    <a:pt x="218226" y="13732"/>
                    <a:pt x="238419" y="20844"/>
                    <a:pt x="257088" y="23765"/>
                  </a:cubicBezTo>
                  <a:cubicBezTo>
                    <a:pt x="275757" y="26686"/>
                    <a:pt x="294934" y="30814"/>
                    <a:pt x="313476" y="29861"/>
                  </a:cubicBezTo>
                  <a:cubicBezTo>
                    <a:pt x="332018" y="28909"/>
                    <a:pt x="353354" y="22432"/>
                    <a:pt x="368340" y="18050"/>
                  </a:cubicBezTo>
                  <a:cubicBezTo>
                    <a:pt x="383326" y="13669"/>
                    <a:pt x="394947" y="6239"/>
                    <a:pt x="403392" y="3572"/>
                  </a:cubicBezTo>
                  <a:cubicBezTo>
                    <a:pt x="411838" y="905"/>
                    <a:pt x="416600" y="-1889"/>
                    <a:pt x="419013" y="2048"/>
                  </a:cubicBezTo>
                  <a:cubicBezTo>
                    <a:pt x="421426" y="5985"/>
                    <a:pt x="422696" y="21162"/>
                    <a:pt x="417870" y="27194"/>
                  </a:cubicBezTo>
                  <a:cubicBezTo>
                    <a:pt x="413044" y="33227"/>
                    <a:pt x="425173" y="35830"/>
                    <a:pt x="390057" y="38243"/>
                  </a:cubicBezTo>
                  <a:cubicBezTo>
                    <a:pt x="354942" y="40656"/>
                    <a:pt x="265343" y="41101"/>
                    <a:pt x="207177" y="41672"/>
                  </a:cubicBezTo>
                  <a:cubicBezTo>
                    <a:pt x="149011" y="42244"/>
                    <a:pt x="75542" y="43450"/>
                    <a:pt x="41061" y="41672"/>
                  </a:cubicBezTo>
                  <a:cubicBezTo>
                    <a:pt x="6581" y="39894"/>
                    <a:pt x="2644" y="36084"/>
                    <a:pt x="294" y="31004"/>
                  </a:cubicBezTo>
                  <a:cubicBezTo>
                    <a:pt x="-2055" y="25924"/>
                    <a:pt x="17185" y="12462"/>
                    <a:pt x="26964" y="11192"/>
                  </a:cubicBezTo>
                  <a:close/>
                </a:path>
              </a:pathLst>
            </a:custGeom>
            <a:solidFill>
              <a:schemeClr val="accent1"/>
            </a:solidFill>
            <a:ln>
              <a:noFill/>
            </a:ln>
          </p:spPr>
        </p:sp>
        <p:sp>
          <p:nvSpPr>
            <p:cNvPr id="306" name="Google Shape;306;p16"/>
            <p:cNvSpPr/>
            <p:nvPr/>
          </p:nvSpPr>
          <p:spPr>
            <a:xfrm rot="-3726796">
              <a:off x="8657027" y="4608505"/>
              <a:ext cx="361219" cy="63997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16"/>
            <p:cNvGrpSpPr/>
            <p:nvPr/>
          </p:nvGrpSpPr>
          <p:grpSpPr>
            <a:xfrm>
              <a:off x="-408422" y="4778569"/>
              <a:ext cx="1475810" cy="1163377"/>
              <a:chOff x="6403937" y="768806"/>
              <a:chExt cx="743331" cy="585996"/>
            </a:xfrm>
          </p:grpSpPr>
          <p:sp>
            <p:nvSpPr>
              <p:cNvPr id="308" name="Google Shape;308;p16"/>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16"/>
            <p:cNvSpPr/>
            <p:nvPr/>
          </p:nvSpPr>
          <p:spPr>
            <a:xfrm>
              <a:off x="3263099" y="4820744"/>
              <a:ext cx="1079600" cy="107901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335"/>
        <p:cNvGrpSpPr/>
        <p:nvPr/>
      </p:nvGrpSpPr>
      <p:grpSpPr>
        <a:xfrm>
          <a:off x="0" y="0"/>
          <a:ext cx="0" cy="0"/>
          <a:chOff x="0" y="0"/>
          <a:chExt cx="0" cy="0"/>
        </a:xfrm>
      </p:grpSpPr>
      <p:sp>
        <p:nvSpPr>
          <p:cNvPr id="336" name="Google Shape;336;p1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7" r:id="rId5"/>
    <p:sldLayoutId id="2147483658" r:id="rId6"/>
    <p:sldLayoutId id="2147483659" r:id="rId7"/>
    <p:sldLayoutId id="2147483662" r:id="rId8"/>
    <p:sldLayoutId id="2147483664" r:id="rId9"/>
    <p:sldLayoutId id="2147483665" r:id="rId10"/>
    <p:sldLayoutId id="2147483668" r:id="rId11"/>
    <p:sldLayoutId id="2147483673" r:id="rId12"/>
    <p:sldLayoutId id="2147483674" r:id="rId13"/>
    <p:sldLayoutId id="2147483675" r:id="rId14"/>
    <p:sldLayoutId id="214748369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1605520"/>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vascak.cz/data/android/physicsatschool/template.php?s=jadro_reakce&amp;l=en" TargetMode="Externa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1.xml"/><Relationship Id="rId5" Type="http://schemas.openxmlformats.org/officeDocument/2006/relationships/image" Target="../media/image57.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0.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0.png"/><Relationship Id="rId9"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5" Type="http://schemas.openxmlformats.org/officeDocument/2006/relationships/image" Target="../media/image71.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www.vascak.cz/data/android/physicsatschool/template.php?s=jadro_reakce&amp;l=en"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813" name="Google Shape;813;p35"/>
          <p:cNvGrpSpPr/>
          <p:nvPr/>
        </p:nvGrpSpPr>
        <p:grpSpPr>
          <a:xfrm>
            <a:off x="7028190" y="-364078"/>
            <a:ext cx="3123727" cy="4467588"/>
            <a:chOff x="7289766" y="-420834"/>
            <a:chExt cx="2561699" cy="4467588"/>
          </a:xfrm>
        </p:grpSpPr>
        <p:sp>
          <p:nvSpPr>
            <p:cNvPr id="814" name="Google Shape;814;p35"/>
            <p:cNvSpPr/>
            <p:nvPr/>
          </p:nvSpPr>
          <p:spPr>
            <a:xfrm>
              <a:off x="7699125" y="-124315"/>
              <a:ext cx="2152340" cy="4078407"/>
            </a:xfrm>
            <a:custGeom>
              <a:avLst/>
              <a:gdLst/>
              <a:ahLst/>
              <a:cxnLst/>
              <a:rect l="l" t="t" r="r" b="b"/>
              <a:pathLst>
                <a:path w="162854" h="178891" extrusionOk="0">
                  <a:moveTo>
                    <a:pt x="24888" y="3164"/>
                  </a:moveTo>
                  <a:cubicBezTo>
                    <a:pt x="3171" y="4180"/>
                    <a:pt x="11871" y="6530"/>
                    <a:pt x="7743" y="9260"/>
                  </a:cubicBezTo>
                  <a:cubicBezTo>
                    <a:pt x="3616" y="11991"/>
                    <a:pt x="568" y="15928"/>
                    <a:pt x="123" y="19547"/>
                  </a:cubicBezTo>
                  <a:cubicBezTo>
                    <a:pt x="-321" y="23167"/>
                    <a:pt x="822" y="27739"/>
                    <a:pt x="5076" y="30977"/>
                  </a:cubicBezTo>
                  <a:cubicBezTo>
                    <a:pt x="9331" y="34216"/>
                    <a:pt x="18665" y="37264"/>
                    <a:pt x="25650" y="38978"/>
                  </a:cubicBezTo>
                  <a:cubicBezTo>
                    <a:pt x="32635" y="40693"/>
                    <a:pt x="40636" y="41201"/>
                    <a:pt x="46986" y="41264"/>
                  </a:cubicBezTo>
                  <a:cubicBezTo>
                    <a:pt x="53336" y="41328"/>
                    <a:pt x="58035" y="39486"/>
                    <a:pt x="63750" y="39359"/>
                  </a:cubicBezTo>
                  <a:cubicBezTo>
                    <a:pt x="69465" y="39232"/>
                    <a:pt x="77530" y="38788"/>
                    <a:pt x="81276" y="40502"/>
                  </a:cubicBezTo>
                  <a:cubicBezTo>
                    <a:pt x="85023" y="42217"/>
                    <a:pt x="85467" y="46217"/>
                    <a:pt x="86229" y="49646"/>
                  </a:cubicBezTo>
                  <a:cubicBezTo>
                    <a:pt x="86991" y="53075"/>
                    <a:pt x="86420" y="57774"/>
                    <a:pt x="85848" y="61076"/>
                  </a:cubicBezTo>
                  <a:cubicBezTo>
                    <a:pt x="85277" y="64378"/>
                    <a:pt x="83562" y="66474"/>
                    <a:pt x="82800" y="69458"/>
                  </a:cubicBezTo>
                  <a:cubicBezTo>
                    <a:pt x="82038" y="72443"/>
                    <a:pt x="81086" y="75618"/>
                    <a:pt x="81276" y="78983"/>
                  </a:cubicBezTo>
                  <a:cubicBezTo>
                    <a:pt x="81467" y="82349"/>
                    <a:pt x="82165" y="86794"/>
                    <a:pt x="83943" y="89651"/>
                  </a:cubicBezTo>
                  <a:cubicBezTo>
                    <a:pt x="85721" y="92509"/>
                    <a:pt x="89404" y="93842"/>
                    <a:pt x="91944" y="96128"/>
                  </a:cubicBezTo>
                  <a:cubicBezTo>
                    <a:pt x="94484" y="98414"/>
                    <a:pt x="97913" y="100827"/>
                    <a:pt x="99183" y="103367"/>
                  </a:cubicBezTo>
                  <a:cubicBezTo>
                    <a:pt x="100453" y="105907"/>
                    <a:pt x="100263" y="108193"/>
                    <a:pt x="99564" y="111368"/>
                  </a:cubicBezTo>
                  <a:cubicBezTo>
                    <a:pt x="98866" y="114543"/>
                    <a:pt x="96516" y="119242"/>
                    <a:pt x="94992" y="122417"/>
                  </a:cubicBezTo>
                  <a:cubicBezTo>
                    <a:pt x="93468" y="125592"/>
                    <a:pt x="91690" y="127624"/>
                    <a:pt x="90420" y="130418"/>
                  </a:cubicBezTo>
                  <a:cubicBezTo>
                    <a:pt x="89150" y="133212"/>
                    <a:pt x="87880" y="135879"/>
                    <a:pt x="87372" y="139181"/>
                  </a:cubicBezTo>
                  <a:cubicBezTo>
                    <a:pt x="86864" y="142483"/>
                    <a:pt x="86102" y="146420"/>
                    <a:pt x="87372" y="150230"/>
                  </a:cubicBezTo>
                  <a:cubicBezTo>
                    <a:pt x="88642" y="154040"/>
                    <a:pt x="92579" y="158866"/>
                    <a:pt x="94992" y="162041"/>
                  </a:cubicBezTo>
                  <a:cubicBezTo>
                    <a:pt x="97405" y="165216"/>
                    <a:pt x="98993" y="166994"/>
                    <a:pt x="101850" y="169280"/>
                  </a:cubicBezTo>
                  <a:cubicBezTo>
                    <a:pt x="104708" y="171566"/>
                    <a:pt x="107375" y="174360"/>
                    <a:pt x="112137" y="175757"/>
                  </a:cubicBezTo>
                  <a:cubicBezTo>
                    <a:pt x="116900" y="177154"/>
                    <a:pt x="122107" y="180647"/>
                    <a:pt x="130425" y="177662"/>
                  </a:cubicBezTo>
                  <a:cubicBezTo>
                    <a:pt x="138744" y="174678"/>
                    <a:pt x="158492" y="180393"/>
                    <a:pt x="162048" y="157850"/>
                  </a:cubicBezTo>
                  <a:cubicBezTo>
                    <a:pt x="165604" y="135308"/>
                    <a:pt x="155762" y="68188"/>
                    <a:pt x="151761" y="42407"/>
                  </a:cubicBezTo>
                  <a:cubicBezTo>
                    <a:pt x="147761" y="16626"/>
                    <a:pt x="159191" y="9705"/>
                    <a:pt x="138045" y="3164"/>
                  </a:cubicBezTo>
                  <a:cubicBezTo>
                    <a:pt x="116900" y="-3376"/>
                    <a:pt x="46605" y="2148"/>
                    <a:pt x="24888" y="3164"/>
                  </a:cubicBezTo>
                  <a:close/>
                </a:path>
              </a:pathLst>
            </a:custGeom>
            <a:solidFill>
              <a:schemeClr val="accent2"/>
            </a:solidFill>
            <a:ln>
              <a:noFill/>
            </a:ln>
          </p:spPr>
          <p:txBody>
            <a:bodyPr/>
            <a:lstStyle/>
            <a:p>
              <a:endParaRPr lang="en-US"/>
            </a:p>
          </p:txBody>
        </p:sp>
        <p:grpSp>
          <p:nvGrpSpPr>
            <p:cNvPr id="815" name="Google Shape;815;p35"/>
            <p:cNvGrpSpPr/>
            <p:nvPr/>
          </p:nvGrpSpPr>
          <p:grpSpPr>
            <a:xfrm rot="-6722871">
              <a:off x="8445503" y="1626340"/>
              <a:ext cx="1006433" cy="962337"/>
              <a:chOff x="5124997" y="2462648"/>
              <a:chExt cx="432508" cy="413558"/>
            </a:xfrm>
          </p:grpSpPr>
          <p:sp>
            <p:nvSpPr>
              <p:cNvPr id="816" name="Google Shape;816;p35"/>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35"/>
            <p:cNvSpPr/>
            <p:nvPr/>
          </p:nvSpPr>
          <p:spPr>
            <a:xfrm rot="16810097" flipH="1">
              <a:off x="8253453" y="329954"/>
              <a:ext cx="689337" cy="291891"/>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35"/>
            <p:cNvGrpSpPr/>
            <p:nvPr/>
          </p:nvGrpSpPr>
          <p:grpSpPr>
            <a:xfrm rot="-165" flipH="1">
              <a:off x="7289766" y="-420834"/>
              <a:ext cx="1549325" cy="1221332"/>
              <a:chOff x="6403937" y="768806"/>
              <a:chExt cx="743331" cy="585996"/>
            </a:xfrm>
          </p:grpSpPr>
          <p:sp>
            <p:nvSpPr>
              <p:cNvPr id="834" name="Google Shape;834;p35"/>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35"/>
            <p:cNvSpPr/>
            <p:nvPr/>
          </p:nvSpPr>
          <p:spPr>
            <a:xfrm rot="4110044">
              <a:off x="8681998" y="3588535"/>
              <a:ext cx="533455" cy="382984"/>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rot="-6985615" flipH="1">
              <a:off x="8913257" y="2641495"/>
              <a:ext cx="514544" cy="763453"/>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5"/>
            <p:cNvGrpSpPr/>
            <p:nvPr/>
          </p:nvGrpSpPr>
          <p:grpSpPr>
            <a:xfrm rot="452399" flipH="1">
              <a:off x="8765080" y="118502"/>
              <a:ext cx="871964" cy="832998"/>
              <a:chOff x="7071506" y="424875"/>
              <a:chExt cx="515859" cy="492806"/>
            </a:xfrm>
          </p:grpSpPr>
          <p:sp>
            <p:nvSpPr>
              <p:cNvPr id="849" name="Google Shape;849;p35"/>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6" name="TextBox 775">
            <a:extLst>
              <a:ext uri="{FF2B5EF4-FFF2-40B4-BE49-F238E27FC236}">
                <a16:creationId xmlns="" xmlns:a16="http://schemas.microsoft.com/office/drawing/2014/main" id="{6B76D776-14F3-47DA-38DD-19B33537A5CA}"/>
              </a:ext>
            </a:extLst>
          </p:cNvPr>
          <p:cNvSpPr txBox="1"/>
          <p:nvPr/>
        </p:nvSpPr>
        <p:spPr>
          <a:xfrm>
            <a:off x="1679683" y="263386"/>
            <a:ext cx="6072045"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00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SỞ</a:t>
            </a:r>
            <a:r>
              <a:rPr kumimoji="0" lang="en-US" sz="2000" i="0" u="none" strike="noStrike" kern="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 GIÁO DỤC VÀ ĐÀO TẠO BÌNH ĐỊNH</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lang="en-US" sz="2000" b="1" u="sng" baseline="0" dirty="0" smtClean="0">
                <a:solidFill>
                  <a:srgbClr val="FF0000"/>
                </a:solidFill>
                <a:latin typeface="Times New Roman" panose="02020603050405020304" pitchFamily="18" charset="0"/>
                <a:cs typeface="Times New Roman" panose="02020603050405020304" pitchFamily="18" charset="0"/>
              </a:rPr>
              <a:t>TRƯỜNG</a:t>
            </a:r>
            <a:r>
              <a:rPr lang="en-US" sz="2000" b="1" u="sng" dirty="0" smtClean="0">
                <a:solidFill>
                  <a:srgbClr val="FF0000"/>
                </a:solidFill>
                <a:latin typeface="Times New Roman" panose="02020603050405020304" pitchFamily="18" charset="0"/>
                <a:cs typeface="Times New Roman" panose="02020603050405020304" pitchFamily="18" charset="0"/>
              </a:rPr>
              <a:t> THPT LÝ TỰ TRỌNG</a:t>
            </a:r>
            <a:endParaRPr kumimoji="0" lang="en-US" sz="2000" b="1" i="0" u="sng"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779" name="TextBox 778">
            <a:extLst>
              <a:ext uri="{FF2B5EF4-FFF2-40B4-BE49-F238E27FC236}">
                <a16:creationId xmlns="" xmlns:a16="http://schemas.microsoft.com/office/drawing/2014/main" id="{180213F7-7B13-84DE-A56C-979DC44D1F9A}"/>
              </a:ext>
            </a:extLst>
          </p:cNvPr>
          <p:cNvSpPr txBox="1"/>
          <p:nvPr/>
        </p:nvSpPr>
        <p:spPr>
          <a:xfrm>
            <a:off x="1113455" y="1978107"/>
            <a:ext cx="6804966" cy="707886"/>
          </a:xfrm>
          <a:prstGeom prst="rect">
            <a:avLst/>
          </a:prstGeom>
          <a:noFill/>
        </p:spPr>
        <p:txBody>
          <a:bodyPr wrap="square" rtlCol="0">
            <a:spAutoFit/>
          </a:bodyPr>
          <a:lstStyle/>
          <a:p>
            <a:pPr algn="ctr"/>
            <a:r>
              <a:rPr lang="en-US" sz="4000" b="1" dirty="0" smtClean="0">
                <a:solidFill>
                  <a:srgbClr val="002060"/>
                </a:solidFill>
                <a:latin typeface="Times New Roman" panose="02020603050405020304" pitchFamily="18" charset="0"/>
                <a:cs typeface="Times New Roman" panose="02020603050405020304" pitchFamily="18" charset="0"/>
              </a:rPr>
              <a:t>MÔN VẬT LÝ 12 (KNTT)</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782" name="TextBox 781">
            <a:extLst>
              <a:ext uri="{FF2B5EF4-FFF2-40B4-BE49-F238E27FC236}">
                <a16:creationId xmlns="" xmlns:a16="http://schemas.microsoft.com/office/drawing/2014/main" id="{BE33090F-A6F8-91AA-C6C0-10A27148AF58}"/>
              </a:ext>
            </a:extLst>
          </p:cNvPr>
          <p:cNvSpPr txBox="1"/>
          <p:nvPr/>
        </p:nvSpPr>
        <p:spPr>
          <a:xfrm>
            <a:off x="2325983" y="3058079"/>
            <a:ext cx="4192858" cy="707886"/>
          </a:xfrm>
          <a:prstGeom prst="rect">
            <a:avLst/>
          </a:prstGeom>
          <a:noFill/>
        </p:spPr>
        <p:txBody>
          <a:bodyPr wrap="square" rtlCol="0">
            <a:spAutoFit/>
          </a:bodyPr>
          <a:lstStyle/>
          <a:p>
            <a:r>
              <a:rPr lang="en-US" sz="2000" b="1" dirty="0" smtClean="0">
                <a:solidFill>
                  <a:srgbClr val="FF0000"/>
                </a:solidFill>
              </a:rPr>
              <a:t>GV THỰC HIỆN: VÕ ĐỨC ẢNH</a:t>
            </a:r>
          </a:p>
          <a:p>
            <a:r>
              <a:rPr lang="en-US" sz="2000" b="1" smtClean="0">
                <a:solidFill>
                  <a:srgbClr val="FF0000"/>
                </a:solidFill>
              </a:rPr>
              <a:t>NĂM HỌC 2024-2025</a:t>
            </a:r>
            <a:endParaRPr lang="en-US" sz="2000" b="1" dirty="0">
              <a:solidFill>
                <a:srgbClr val="FF0000"/>
              </a:solidFill>
            </a:endParaRPr>
          </a:p>
        </p:txBody>
      </p:sp>
    </p:spTree>
    <p:extLst>
      <p:ext uri="{BB962C8B-B14F-4D97-AF65-F5344CB8AC3E}">
        <p14:creationId xmlns:p14="http://schemas.microsoft.com/office/powerpoint/2010/main" val="23452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76"/>
                                        </p:tgtEl>
                                        <p:attrNameLst>
                                          <p:attrName>style.visibility</p:attrName>
                                        </p:attrNameLst>
                                      </p:cBhvr>
                                      <p:to>
                                        <p:strVal val="visible"/>
                                      </p:to>
                                    </p:set>
                                    <p:anim calcmode="lin" valueType="num">
                                      <p:cBhvr>
                                        <p:cTn id="7" dur="1000" fill="hold"/>
                                        <p:tgtEl>
                                          <p:spTgt spid="776"/>
                                        </p:tgtEl>
                                        <p:attrNameLst>
                                          <p:attrName>ppt_w</p:attrName>
                                        </p:attrNameLst>
                                      </p:cBhvr>
                                      <p:tavLst>
                                        <p:tav tm="0">
                                          <p:val>
                                            <p:fltVal val="0"/>
                                          </p:val>
                                        </p:tav>
                                        <p:tav tm="100000">
                                          <p:val>
                                            <p:strVal val="#ppt_w"/>
                                          </p:val>
                                        </p:tav>
                                      </p:tavLst>
                                    </p:anim>
                                    <p:anim calcmode="lin" valueType="num">
                                      <p:cBhvr>
                                        <p:cTn id="8" dur="1000" fill="hold"/>
                                        <p:tgtEl>
                                          <p:spTgt spid="776"/>
                                        </p:tgtEl>
                                        <p:attrNameLst>
                                          <p:attrName>ppt_h</p:attrName>
                                        </p:attrNameLst>
                                      </p:cBhvr>
                                      <p:tavLst>
                                        <p:tav tm="0">
                                          <p:val>
                                            <p:fltVal val="0"/>
                                          </p:val>
                                        </p:tav>
                                        <p:tav tm="100000">
                                          <p:val>
                                            <p:strVal val="#ppt_h"/>
                                          </p:val>
                                        </p:tav>
                                      </p:tavLst>
                                    </p:anim>
                                    <p:anim calcmode="lin" valueType="num">
                                      <p:cBhvr>
                                        <p:cTn id="9" dur="1000" fill="hold"/>
                                        <p:tgtEl>
                                          <p:spTgt spid="776"/>
                                        </p:tgtEl>
                                        <p:attrNameLst>
                                          <p:attrName>style.rotation</p:attrName>
                                        </p:attrNameLst>
                                      </p:cBhvr>
                                      <p:tavLst>
                                        <p:tav tm="0">
                                          <p:val>
                                            <p:fltVal val="90"/>
                                          </p:val>
                                        </p:tav>
                                        <p:tav tm="100000">
                                          <p:val>
                                            <p:fltVal val="0"/>
                                          </p:val>
                                        </p:tav>
                                      </p:tavLst>
                                    </p:anim>
                                    <p:animEffect transition="in" filter="fade">
                                      <p:cBhvr>
                                        <p:cTn id="10" dur="1000"/>
                                        <p:tgtEl>
                                          <p:spTgt spid="77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79"/>
                                        </p:tgtEl>
                                        <p:attrNameLst>
                                          <p:attrName>style.visibility</p:attrName>
                                        </p:attrNameLst>
                                      </p:cBhvr>
                                      <p:to>
                                        <p:strVal val="visible"/>
                                      </p:to>
                                    </p:set>
                                    <p:anim calcmode="lin" valueType="num">
                                      <p:cBhvr additive="base">
                                        <p:cTn id="15" dur="500" fill="hold"/>
                                        <p:tgtEl>
                                          <p:spTgt spid="779"/>
                                        </p:tgtEl>
                                        <p:attrNameLst>
                                          <p:attrName>ppt_x</p:attrName>
                                        </p:attrNameLst>
                                      </p:cBhvr>
                                      <p:tavLst>
                                        <p:tav tm="0">
                                          <p:val>
                                            <p:strVal val="#ppt_x"/>
                                          </p:val>
                                        </p:tav>
                                        <p:tav tm="100000">
                                          <p:val>
                                            <p:strVal val="#ppt_x"/>
                                          </p:val>
                                        </p:tav>
                                      </p:tavLst>
                                    </p:anim>
                                    <p:anim calcmode="lin" valueType="num">
                                      <p:cBhvr additive="base">
                                        <p:cTn id="16" dur="500" fill="hold"/>
                                        <p:tgtEl>
                                          <p:spTgt spid="77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82"/>
                                        </p:tgtEl>
                                        <p:attrNameLst>
                                          <p:attrName>style.visibility</p:attrName>
                                        </p:attrNameLst>
                                      </p:cBhvr>
                                      <p:to>
                                        <p:strVal val="visible"/>
                                      </p:to>
                                    </p:set>
                                    <p:animEffect transition="in" filter="circle(in)">
                                      <p:cBhvr>
                                        <p:cTn id="21" dur="2000"/>
                                        <p:tgtEl>
                                          <p:spTgt spid="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 grpId="0"/>
      <p:bldP spid="779" grpId="0"/>
      <p:bldP spid="7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clear reaction - Google Chrome 2025-01-17 14-15-26">
            <a:hlinkClick r:id="" action="ppaction://media"/>
            <a:extLst>
              <a:ext uri="{FF2B5EF4-FFF2-40B4-BE49-F238E27FC236}">
                <a16:creationId xmlns="" xmlns:a16="http://schemas.microsoft.com/office/drawing/2014/main" id="{16EE645D-EA68-F56A-9050-DAE9CE5C479D}"/>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560"/>
          <a:stretch/>
        </p:blipFill>
        <p:spPr>
          <a:xfrm>
            <a:off x="412750" y="0"/>
            <a:ext cx="8270333" cy="5143500"/>
          </a:xfrm>
          <a:prstGeom prst="rect">
            <a:avLst/>
          </a:prstGeom>
        </p:spPr>
      </p:pic>
    </p:spTree>
    <p:extLst>
      <p:ext uri="{BB962C8B-B14F-4D97-AF65-F5344CB8AC3E}">
        <p14:creationId xmlns:p14="http://schemas.microsoft.com/office/powerpoint/2010/main" val="308189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5AFCEAA-CDE6-F3C6-44A4-4A527C25B05E}"/>
            </a:ext>
          </a:extLst>
        </p:cNvPr>
        <p:cNvGrpSpPr/>
        <p:nvPr/>
      </p:nvGrpSpPr>
      <p:grpSpPr>
        <a:xfrm>
          <a:off x="0" y="0"/>
          <a:ext cx="0" cy="0"/>
          <a:chOff x="0" y="0"/>
          <a:chExt cx="0" cy="0"/>
        </a:xfrm>
      </p:grpSpPr>
      <p:pic>
        <p:nvPicPr>
          <p:cNvPr id="13" name="Picture 12">
            <a:extLst>
              <a:ext uri="{FF2B5EF4-FFF2-40B4-BE49-F238E27FC236}">
                <a16:creationId xmlns="" xmlns:a16="http://schemas.microsoft.com/office/drawing/2014/main" id="{27BCDA5C-2D68-A8B7-440C-EDDA0722B732}"/>
              </a:ext>
            </a:extLst>
          </p:cNvPr>
          <p:cNvPicPr>
            <a:picLocks noChangeAspect="1"/>
          </p:cNvPicPr>
          <p:nvPr/>
        </p:nvPicPr>
        <p:blipFill>
          <a:blip r:embed="rId2"/>
          <a:srcRect/>
          <a:stretch/>
        </p:blipFill>
        <p:spPr>
          <a:xfrm>
            <a:off x="5286555" y="1460226"/>
            <a:ext cx="3555316" cy="3464998"/>
          </a:xfrm>
          <a:prstGeom prst="rect">
            <a:avLst/>
          </a:prstGeom>
        </p:spPr>
      </p:pic>
      <p:grpSp>
        <p:nvGrpSpPr>
          <p:cNvPr id="5" name="Group 4">
            <a:extLst>
              <a:ext uri="{FF2B5EF4-FFF2-40B4-BE49-F238E27FC236}">
                <a16:creationId xmlns="" xmlns:a16="http://schemas.microsoft.com/office/drawing/2014/main" id="{94E14353-5FA9-757D-F690-B46551999CF9}"/>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 xmlns:a16="http://schemas.microsoft.com/office/drawing/2014/main" id="{69DE83B0-ED81-4FA9-AB26-BBA2DD6E93F9}"/>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 xmlns:a16="http://schemas.microsoft.com/office/drawing/2014/main" id="{CA8B6EC5-6FA3-6373-43A4-6A7E722EABD6}"/>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 xmlns:a16="http://schemas.microsoft.com/office/drawing/2014/main" id="{F607BE1C-D6ED-D457-2145-03AE2FB07D7E}"/>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 xmlns:a16="http://schemas.microsoft.com/office/drawing/2014/main" id="{BF13CAF2-D854-C444-3B74-BEF934585F63}"/>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 xmlns:a16="http://schemas.microsoft.com/office/drawing/2014/main" id="{3530AFF3-A1CE-D2C8-A906-F3ACB81FC918}"/>
              </a:ext>
            </a:extLst>
          </p:cNvPr>
          <p:cNvSpPr/>
          <p:nvPr/>
        </p:nvSpPr>
        <p:spPr>
          <a:xfrm>
            <a:off x="0" y="1335125"/>
            <a:ext cx="5501268"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b. Thí nghiệm của Patrick Blackett</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C978FF06-DF00-2D75-0C3E-8ECD7F1927C4}"/>
                  </a:ext>
                </a:extLst>
              </p:cNvPr>
              <p:cNvSpPr txBox="1"/>
              <p:nvPr/>
            </p:nvSpPr>
            <p:spPr>
              <a:xfrm>
                <a:off x="165274" y="2020898"/>
                <a:ext cx="4912248" cy="236000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Sử dụng buồng sương để chụp được dấu vết sương rẽ nhánh.</a:t>
                </a:r>
              </a:p>
              <a:p>
                <a:pPr marL="342900" indent="-342900" algn="just">
                  <a:lnSpc>
                    <a:spcPct val="150000"/>
                  </a:lnSpc>
                  <a:buFont typeface="Arial" panose="020B0604020202020204" pitchFamily="34" charset="0"/>
                  <a:buChar char="•"/>
                </a:pPr>
                <a:r>
                  <a:rPr lang="en-US" sz="2000" b="1" i="1">
                    <a:solidFill>
                      <a:srgbClr val="FF0000"/>
                    </a:solidFill>
                  </a:rPr>
                  <a:t>Kết quả: </a:t>
                </a:r>
                <a:r>
                  <a:rPr lang="en-US" sz="2000">
                    <a:solidFill>
                      <a:schemeClr val="tx1">
                        <a:lumMod val="50000"/>
                      </a:schemeClr>
                    </a:solidFill>
                  </a:rPr>
                  <a:t>Hạt </a:t>
                </a:r>
                <a14:m>
                  <m:oMath xmlns:m="http://schemas.openxmlformats.org/officeDocument/2006/math">
                    <m:sPre>
                      <m:sPrePr>
                        <m:ctrlPr>
                          <a:rPr lang="en-US" sz="2000" i="1">
                            <a:latin typeface="Cambria Math"/>
                          </a:rPr>
                        </m:ctrlPr>
                      </m:sPrePr>
                      <m:sub>
                        <m:r>
                          <a:rPr lang="en-US" sz="2000">
                            <a:latin typeface="Cambria Math" panose="02040503050406030204" pitchFamily="18" charset="0"/>
                          </a:rPr>
                          <m:t>2</m:t>
                        </m:r>
                      </m:sub>
                      <m:sup>
                        <m:r>
                          <a:rPr lang="en-US" sz="2000">
                            <a:latin typeface="Cambria Math" panose="02040503050406030204" pitchFamily="18" charset="0"/>
                          </a:rPr>
                          <m:t>4</m:t>
                        </m:r>
                      </m:sup>
                      <m:e>
                        <m:r>
                          <m:rPr>
                            <m:sty m:val="p"/>
                          </m:rPr>
                          <a:rPr lang="en-US" sz="2000">
                            <a:latin typeface="Cambria Math" panose="02040503050406030204" pitchFamily="18" charset="0"/>
                          </a:rPr>
                          <m:t>He</m:t>
                        </m:r>
                      </m:e>
                    </m:sPre>
                  </m:oMath>
                </a14:m>
                <a:r>
                  <a:rPr lang="en-US" sz="2000">
                    <a:solidFill>
                      <a:schemeClr val="tx1">
                        <a:lumMod val="50000"/>
                      </a:schemeClr>
                    </a:solidFill>
                  </a:rPr>
                  <a:t> bắn phá và hạt nhân </a:t>
                </a:r>
                <a14:m>
                  <m:oMath xmlns:m="http://schemas.openxmlformats.org/officeDocument/2006/math">
                    <m:sPre>
                      <m:sPrePr>
                        <m:ctrlPr>
                          <a:rPr lang="en-US" sz="2000" i="1">
                            <a:latin typeface="Cambria Math"/>
                          </a:rPr>
                        </m:ctrlPr>
                      </m:sPrePr>
                      <m:sub>
                        <m:r>
                          <a:rPr lang="en-US" sz="2000">
                            <a:latin typeface="Cambria Math" panose="02040503050406030204" pitchFamily="18" charset="0"/>
                          </a:rPr>
                          <m:t>2</m:t>
                        </m:r>
                      </m:sub>
                      <m:sup>
                        <m:r>
                          <a:rPr lang="en-US" sz="2000">
                            <a:latin typeface="Cambria Math" panose="02040503050406030204" pitchFamily="18" charset="0"/>
                          </a:rPr>
                          <m:t>4</m:t>
                        </m:r>
                      </m:sup>
                      <m:e>
                        <m:r>
                          <m:rPr>
                            <m:sty m:val="p"/>
                          </m:rPr>
                          <a:rPr lang="en-US" sz="2000">
                            <a:latin typeface="Cambria Math" panose="02040503050406030204" pitchFamily="18" charset="0"/>
                          </a:rPr>
                          <m:t>He</m:t>
                        </m:r>
                      </m:e>
                    </m:sPre>
                  </m:oMath>
                </a14:m>
                <a:r>
                  <a:rPr lang="en-US" sz="2000">
                    <a:solidFill>
                      <a:schemeClr val="tx1">
                        <a:lumMod val="50000"/>
                      </a:schemeClr>
                    </a:solidFill>
                  </a:rPr>
                  <a:t> bắn phá vào hạt nhân </a:t>
                </a:r>
                <a14:m>
                  <m:oMath xmlns:m="http://schemas.openxmlformats.org/officeDocument/2006/math">
                    <m:sPre>
                      <m:sPrePr>
                        <m:ctrlPr>
                          <a:rPr lang="en-US" sz="2000" i="1">
                            <a:latin typeface="Cambria Math"/>
                          </a:rPr>
                        </m:ctrlPr>
                      </m:sPrePr>
                      <m:sub>
                        <m:r>
                          <a:rPr lang="en-US" sz="2000" i="1">
                            <a:latin typeface="Cambria Math" panose="02040503050406030204" pitchFamily="18" charset="0"/>
                          </a:rPr>
                          <m:t>7</m:t>
                        </m:r>
                      </m:sub>
                      <m:sup>
                        <m:r>
                          <a:rPr lang="en-US" sz="2000">
                            <a:latin typeface="Cambria Math" panose="02040503050406030204" pitchFamily="18" charset="0"/>
                          </a:rPr>
                          <m:t>14</m:t>
                        </m:r>
                      </m:sup>
                      <m:e>
                        <m:r>
                          <m:rPr>
                            <m:sty m:val="p"/>
                          </m:rPr>
                          <a:rPr lang="en-US" sz="2000">
                            <a:latin typeface="Cambria Math" panose="02040503050406030204" pitchFamily="18" charset="0"/>
                          </a:rPr>
                          <m:t>N</m:t>
                        </m:r>
                      </m:e>
                    </m:sPre>
                  </m:oMath>
                </a14:m>
                <a:r>
                  <a:rPr lang="en-US" sz="2000">
                    <a:solidFill>
                      <a:schemeClr val="tx1">
                        <a:lumMod val="50000"/>
                      </a:schemeClr>
                    </a:solidFill>
                  </a:rPr>
                  <a:t> đã tạo ra hai hạt nhân mới: </a:t>
                </a:r>
                <a14:m>
                  <m:oMath xmlns:m="http://schemas.openxmlformats.org/officeDocument/2006/math">
                    <m:sPre>
                      <m:sPrePr>
                        <m:ctrlPr>
                          <a:rPr lang="en-US" sz="2000" i="1">
                            <a:latin typeface="Cambria Math"/>
                          </a:rPr>
                        </m:ctrlPr>
                      </m:sPrePr>
                      <m:sub>
                        <m:r>
                          <a:rPr lang="en-US" sz="2000">
                            <a:latin typeface="Cambria Math" panose="02040503050406030204" pitchFamily="18" charset="0"/>
                          </a:rPr>
                          <m:t>8</m:t>
                        </m:r>
                      </m:sub>
                      <m:sup>
                        <m:r>
                          <a:rPr lang="en-US" sz="2000">
                            <a:latin typeface="Cambria Math" panose="02040503050406030204" pitchFamily="18" charset="0"/>
                          </a:rPr>
                          <m:t>17</m:t>
                        </m:r>
                      </m:sup>
                      <m:e>
                        <m:r>
                          <m:rPr>
                            <m:sty m:val="p"/>
                          </m:rPr>
                          <a:rPr lang="en-US" sz="2000">
                            <a:latin typeface="Cambria Math" panose="02040503050406030204" pitchFamily="18" charset="0"/>
                          </a:rPr>
                          <m:t>O</m:t>
                        </m:r>
                      </m:e>
                    </m:sPre>
                  </m:oMath>
                </a14:m>
                <a:r>
                  <a:rPr lang="en-US" sz="2000">
                    <a:solidFill>
                      <a:schemeClr val="tx1">
                        <a:lumMod val="50000"/>
                      </a:schemeClr>
                    </a:solidFill>
                  </a:rPr>
                  <a:t> và </a:t>
                </a:r>
                <a14:m>
                  <m:oMath xmlns:m="http://schemas.openxmlformats.org/officeDocument/2006/math">
                    <m:sPre>
                      <m:sPrePr>
                        <m:ctrlPr>
                          <a:rPr lang="en-US" sz="2000" i="1">
                            <a:latin typeface="Cambria Math"/>
                          </a:rPr>
                        </m:ctrlPr>
                      </m:sPrePr>
                      <m:sub>
                        <m:r>
                          <a:rPr lang="en-US" sz="2000">
                            <a:latin typeface="Cambria Math" panose="02040503050406030204" pitchFamily="18" charset="0"/>
                          </a:rPr>
                          <m:t>1</m:t>
                        </m:r>
                      </m:sub>
                      <m:sup>
                        <m:r>
                          <a:rPr lang="en-US" sz="2000">
                            <a:latin typeface="Cambria Math" panose="02040503050406030204" pitchFamily="18" charset="0"/>
                          </a:rPr>
                          <m:t>1</m:t>
                        </m:r>
                      </m:sup>
                      <m:e>
                        <m:r>
                          <m:rPr>
                            <m:sty m:val="p"/>
                          </m:rPr>
                          <a:rPr lang="en-US" sz="2000">
                            <a:latin typeface="Cambria Math" panose="02040503050406030204" pitchFamily="18" charset="0"/>
                          </a:rPr>
                          <m:t>H</m:t>
                        </m:r>
                      </m:e>
                    </m:sPre>
                  </m:oMath>
                </a14:m>
                <a:r>
                  <a:rPr lang="en-US" sz="2000">
                    <a:solidFill>
                      <a:schemeClr val="tx1">
                        <a:lumMod val="50000"/>
                      </a:schemeClr>
                    </a:solidFill>
                  </a:rPr>
                  <a:t> </a:t>
                </a:r>
              </a:p>
            </p:txBody>
          </p:sp>
        </mc:Choice>
        <mc:Fallback xmlns="">
          <p:sp>
            <p:nvSpPr>
              <p:cNvPr id="11" name="TextBox 10">
                <a:extLst>
                  <a:ext uri="{FF2B5EF4-FFF2-40B4-BE49-F238E27FC236}">
                    <a16:creationId xmlns:a16="http://schemas.microsoft.com/office/drawing/2014/main" id="{C978FF06-DF00-2D75-0C3E-8ECD7F1927C4}"/>
                  </a:ext>
                </a:extLst>
              </p:cNvPr>
              <p:cNvSpPr txBox="1">
                <a:spLocks noRot="1" noChangeAspect="1" noMove="1" noResize="1" noEditPoints="1" noAdjustHandles="1" noChangeArrowheads="1" noChangeShapeType="1" noTextEdit="1"/>
              </p:cNvSpPr>
              <p:nvPr/>
            </p:nvSpPr>
            <p:spPr>
              <a:xfrm>
                <a:off x="165274" y="2020898"/>
                <a:ext cx="4912248" cy="2360005"/>
              </a:xfrm>
              <a:prstGeom prst="rect">
                <a:avLst/>
              </a:prstGeom>
              <a:blipFill>
                <a:blip r:embed="rId5"/>
                <a:stretch>
                  <a:fillRect l="-1117" r="-1365" b="-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435549A2-4EAE-8273-4AC7-FC86EB0A6F6D}"/>
                  </a:ext>
                </a:extLst>
              </p:cNvPr>
              <p:cNvSpPr/>
              <p:nvPr/>
            </p:nvSpPr>
            <p:spPr>
              <a:xfrm>
                <a:off x="1284590" y="4451025"/>
                <a:ext cx="2932087" cy="459947"/>
              </a:xfrm>
              <a:prstGeom prst="rect">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Pre>
                      <m:sPrePr>
                        <m:ctrlPr>
                          <a:rPr lang="en-US" sz="2000" i="1" smtClean="0">
                            <a:solidFill>
                              <a:srgbClr val="000000"/>
                            </a:solidFill>
                            <a:latin typeface="Cambria Math"/>
                          </a:rPr>
                        </m:ctrlPr>
                      </m:sPrePr>
                      <m:sub>
                        <m:r>
                          <a:rPr lang="en-US" sz="2000" b="0" i="0" smtClean="0">
                            <a:solidFill>
                              <a:srgbClr val="000000"/>
                            </a:solidFill>
                            <a:latin typeface="Cambria Math" panose="02040503050406030204" pitchFamily="18" charset="0"/>
                          </a:rPr>
                          <m:t>7</m:t>
                        </m:r>
                      </m:sub>
                      <m:sup>
                        <m:r>
                          <a:rPr lang="en-US" sz="2000" b="0" i="0" smtClean="0">
                            <a:solidFill>
                              <a:srgbClr val="000000"/>
                            </a:solidFill>
                            <a:latin typeface="Cambria Math" panose="02040503050406030204" pitchFamily="18" charset="0"/>
                          </a:rPr>
                          <m:t>14</m:t>
                        </m:r>
                      </m:sup>
                      <m:e>
                        <m:r>
                          <m:rPr>
                            <m:sty m:val="p"/>
                          </m:rPr>
                          <a:rPr lang="en-US" sz="2000" b="0" i="0" smtClean="0">
                            <a:solidFill>
                              <a:srgbClr val="000000"/>
                            </a:solidFill>
                            <a:latin typeface="Cambria Math" panose="02040503050406030204" pitchFamily="18" charset="0"/>
                          </a:rPr>
                          <m:t>N</m:t>
                        </m:r>
                      </m:e>
                    </m:sPre>
                  </m:oMath>
                </a14:m>
                <a:r>
                  <a:rPr lang="en-US" sz="2000">
                    <a:solidFill>
                      <a:srgbClr val="000000"/>
                    </a:solidFill>
                    <a:latin typeface="Arial" panose="020B0604020202020204" pitchFamily="34" charset="0"/>
                    <a:cs typeface="Arial" panose="020B0604020202020204" pitchFamily="34" charset="0"/>
                  </a:rPr>
                  <a:t> + </a:t>
                </a:r>
                <a14:m>
                  <m:oMath xmlns:m="http://schemas.openxmlformats.org/officeDocument/2006/math">
                    <m:sPre>
                      <m:sPrePr>
                        <m:ctrlPr>
                          <a:rPr lang="en-US" sz="2000" i="1">
                            <a:solidFill>
                              <a:srgbClr val="000000"/>
                            </a:solidFill>
                            <a:latin typeface="Cambria Math"/>
                          </a:rPr>
                        </m:ctrlPr>
                      </m:sPrePr>
                      <m:sub>
                        <m:r>
                          <a:rPr lang="en-US" sz="2000" b="0" i="0" smtClean="0">
                            <a:solidFill>
                              <a:srgbClr val="000000"/>
                            </a:solidFill>
                            <a:latin typeface="Cambria Math" panose="02040503050406030204" pitchFamily="18" charset="0"/>
                          </a:rPr>
                          <m:t>2</m:t>
                        </m:r>
                      </m:sub>
                      <m:sup>
                        <m:r>
                          <a:rPr lang="en-US" sz="2000">
                            <a:solidFill>
                              <a:srgbClr val="000000"/>
                            </a:solidFill>
                            <a:latin typeface="Cambria Math" panose="02040503050406030204" pitchFamily="18" charset="0"/>
                          </a:rPr>
                          <m:t>4</m:t>
                        </m:r>
                      </m:sup>
                      <m:e>
                        <m:r>
                          <m:rPr>
                            <m:sty m:val="p"/>
                          </m:rPr>
                          <a:rPr lang="en-US" sz="2000" b="0" i="0" smtClean="0">
                            <a:solidFill>
                              <a:srgbClr val="000000"/>
                            </a:solidFill>
                            <a:latin typeface="Cambria Math" panose="02040503050406030204" pitchFamily="18" charset="0"/>
                          </a:rPr>
                          <m:t>He</m:t>
                        </m:r>
                      </m:e>
                    </m:sPre>
                  </m:oMath>
                </a14:m>
                <a:r>
                  <a:rPr lang="en-US" sz="2000">
                    <a:solidFill>
                      <a:srgbClr val="000000"/>
                    </a:solidFill>
                    <a:latin typeface="Arial" panose="020B0604020202020204" pitchFamily="34" charset="0"/>
                    <a:cs typeface="Arial" panose="020B0604020202020204" pitchFamily="34" charset="0"/>
                  </a:rPr>
                  <a:t> → </a:t>
                </a:r>
                <a14:m>
                  <m:oMath xmlns:m="http://schemas.openxmlformats.org/officeDocument/2006/math">
                    <m:sPre>
                      <m:sPrePr>
                        <m:ctrlPr>
                          <a:rPr lang="en-US" sz="2000" i="1">
                            <a:solidFill>
                              <a:srgbClr val="000000"/>
                            </a:solidFill>
                            <a:latin typeface="Cambria Math"/>
                          </a:rPr>
                        </m:ctrlPr>
                      </m:sPrePr>
                      <m:sub>
                        <m:r>
                          <a:rPr lang="en-US" sz="2000" b="0" i="0" smtClean="0">
                            <a:solidFill>
                              <a:srgbClr val="000000"/>
                            </a:solidFill>
                            <a:latin typeface="Cambria Math" panose="02040503050406030204" pitchFamily="18" charset="0"/>
                          </a:rPr>
                          <m:t>8</m:t>
                        </m:r>
                      </m:sub>
                      <m:sup>
                        <m:r>
                          <a:rPr lang="en-US" sz="2000">
                            <a:solidFill>
                              <a:srgbClr val="000000"/>
                            </a:solidFill>
                            <a:latin typeface="Cambria Math" panose="02040503050406030204" pitchFamily="18" charset="0"/>
                          </a:rPr>
                          <m:t>1</m:t>
                        </m:r>
                        <m:r>
                          <a:rPr lang="en-US" sz="2000" b="0" i="1" smtClean="0">
                            <a:solidFill>
                              <a:srgbClr val="000000"/>
                            </a:solidFill>
                            <a:latin typeface="Cambria Math" panose="02040503050406030204" pitchFamily="18" charset="0"/>
                          </a:rPr>
                          <m:t>7</m:t>
                        </m:r>
                      </m:sup>
                      <m:e>
                        <m:r>
                          <m:rPr>
                            <m:sty m:val="p"/>
                          </m:rPr>
                          <a:rPr lang="en-US" sz="2000" b="0" i="0" smtClean="0">
                            <a:solidFill>
                              <a:srgbClr val="000000"/>
                            </a:solidFill>
                            <a:latin typeface="Cambria Math" panose="02040503050406030204" pitchFamily="18" charset="0"/>
                          </a:rPr>
                          <m:t>O</m:t>
                        </m:r>
                      </m:e>
                    </m:sPre>
                  </m:oMath>
                </a14:m>
                <a:r>
                  <a:rPr lang="en-US" sz="2000">
                    <a:solidFill>
                      <a:srgbClr val="000000"/>
                    </a:solidFill>
                    <a:latin typeface="Arial" panose="020B0604020202020204" pitchFamily="34" charset="0"/>
                    <a:cs typeface="Arial" panose="020B0604020202020204" pitchFamily="34" charset="0"/>
                  </a:rPr>
                  <a:t> + </a:t>
                </a:r>
                <a14:m>
                  <m:oMath xmlns:m="http://schemas.openxmlformats.org/officeDocument/2006/math">
                    <m:sPre>
                      <m:sPrePr>
                        <m:ctrlPr>
                          <a:rPr lang="en-US" sz="2000" i="1">
                            <a:solidFill>
                              <a:srgbClr val="000000"/>
                            </a:solidFill>
                            <a:latin typeface="Cambria Math"/>
                          </a:rPr>
                        </m:ctrlPr>
                      </m:sPrePr>
                      <m:sub>
                        <m:r>
                          <a:rPr lang="en-US" sz="2000" b="0" i="0" smtClean="0">
                            <a:solidFill>
                              <a:srgbClr val="000000"/>
                            </a:solidFill>
                            <a:latin typeface="Cambria Math" panose="02040503050406030204" pitchFamily="18" charset="0"/>
                          </a:rPr>
                          <m:t>1</m:t>
                        </m:r>
                      </m:sub>
                      <m:sup>
                        <m:r>
                          <a:rPr lang="en-US" sz="2000" b="0" i="0" smtClean="0">
                            <a:solidFill>
                              <a:srgbClr val="000000"/>
                            </a:solidFill>
                            <a:latin typeface="Cambria Math" panose="02040503050406030204" pitchFamily="18" charset="0"/>
                          </a:rPr>
                          <m:t>1</m:t>
                        </m:r>
                      </m:sup>
                      <m:e>
                        <m:r>
                          <m:rPr>
                            <m:sty m:val="p"/>
                          </m:rPr>
                          <a:rPr lang="en-US" sz="2000">
                            <a:solidFill>
                              <a:srgbClr val="000000"/>
                            </a:solidFill>
                            <a:latin typeface="Cambria Math" panose="02040503050406030204" pitchFamily="18" charset="0"/>
                          </a:rPr>
                          <m:t>H</m:t>
                        </m:r>
                      </m:e>
                    </m:sPre>
                  </m:oMath>
                </a14:m>
                <a:endParaRPr lang="en-US" sz="2000">
                  <a:solidFill>
                    <a:srgbClr val="000000"/>
                  </a:solidFill>
                  <a:latin typeface="Arial" panose="020B0604020202020204" pitchFamily="34" charset="0"/>
                  <a:cs typeface="Arial" panose="020B0604020202020204" pitchFamily="34" charset="0"/>
                </a:endParaRPr>
              </a:p>
            </p:txBody>
          </p:sp>
        </mc:Choice>
        <mc:Fallback xmlns="">
          <p:sp>
            <p:nvSpPr>
              <p:cNvPr id="14" name="Rectangle 13">
                <a:extLst>
                  <a:ext uri="{FF2B5EF4-FFF2-40B4-BE49-F238E27FC236}">
                    <a16:creationId xmlns:a16="http://schemas.microsoft.com/office/drawing/2014/main" id="{435549A2-4EAE-8273-4AC7-FC86EB0A6F6D}"/>
                  </a:ext>
                </a:extLst>
              </p:cNvPr>
              <p:cNvSpPr>
                <a:spLocks noRot="1" noChangeAspect="1" noMove="1" noResize="1" noEditPoints="1" noAdjustHandles="1" noChangeArrowheads="1" noChangeShapeType="1" noTextEdit="1"/>
              </p:cNvSpPr>
              <p:nvPr/>
            </p:nvSpPr>
            <p:spPr>
              <a:xfrm>
                <a:off x="1284590" y="4451025"/>
                <a:ext cx="2932087" cy="459947"/>
              </a:xfrm>
              <a:prstGeom prst="rect">
                <a:avLst/>
              </a:prstGeom>
              <a:blipFill>
                <a:blip r:embed="rId6"/>
                <a:stretch>
                  <a:fillRect/>
                </a:stretch>
              </a:blipFill>
              <a:ln>
                <a:solidFill>
                  <a:schemeClr val="accent1"/>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 name="Picture 1">
            <a:extLst>
              <a:ext uri="{FF2B5EF4-FFF2-40B4-BE49-F238E27FC236}">
                <a16:creationId xmlns="" xmlns:a16="http://schemas.microsoft.com/office/drawing/2014/main" id="{E9BCB2E5-2793-927C-C577-23FD4F3933DA}"/>
              </a:ext>
            </a:extLst>
          </p:cNvPr>
          <p:cNvPicPr>
            <a:picLocks noChangeAspect="1"/>
          </p:cNvPicPr>
          <p:nvPr/>
        </p:nvPicPr>
        <p:blipFill>
          <a:blip r:embed="rId7"/>
          <a:stretch>
            <a:fillRect/>
          </a:stretch>
        </p:blipFill>
        <p:spPr>
          <a:xfrm>
            <a:off x="0" y="4923582"/>
            <a:ext cx="1230832" cy="219918"/>
          </a:xfrm>
          <a:prstGeom prst="rect">
            <a:avLst/>
          </a:prstGeom>
        </p:spPr>
      </p:pic>
    </p:spTree>
    <p:extLst>
      <p:ext uri="{BB962C8B-B14F-4D97-AF65-F5344CB8AC3E}">
        <p14:creationId xmlns:p14="http://schemas.microsoft.com/office/powerpoint/2010/main" val="6090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AE18B74-333C-ECB9-AC91-6206C228571D}"/>
              </a:ext>
            </a:extLst>
          </p:cNvPr>
          <p:cNvGrpSpPr/>
          <p:nvPr/>
        </p:nvGrpSpPr>
        <p:grpSpPr>
          <a:xfrm>
            <a:off x="324421" y="197957"/>
            <a:ext cx="5600996" cy="2119221"/>
            <a:chOff x="435933" y="233912"/>
            <a:chExt cx="5600996" cy="2119221"/>
          </a:xfrm>
        </p:grpSpPr>
        <p:grpSp>
          <p:nvGrpSpPr>
            <p:cNvPr id="3" name="Group 2">
              <a:extLst>
                <a:ext uri="{FF2B5EF4-FFF2-40B4-BE49-F238E27FC236}">
                  <a16:creationId xmlns="" xmlns:a16="http://schemas.microsoft.com/office/drawing/2014/main" id="{2C94640D-8CB2-436E-47ED-58E4F3D56735}"/>
                </a:ext>
              </a:extLst>
            </p:cNvPr>
            <p:cNvGrpSpPr/>
            <p:nvPr/>
          </p:nvGrpSpPr>
          <p:grpSpPr>
            <a:xfrm>
              <a:off x="435934" y="332891"/>
              <a:ext cx="5600995" cy="2020242"/>
              <a:chOff x="919716" y="408939"/>
              <a:chExt cx="5600995" cy="2020242"/>
            </a:xfrm>
          </p:grpSpPr>
          <p:sp>
            <p:nvSpPr>
              <p:cNvPr id="6" name="Rectangle: Rounded Corners 5">
                <a:extLst>
                  <a:ext uri="{FF2B5EF4-FFF2-40B4-BE49-F238E27FC236}">
                    <a16:creationId xmlns="" xmlns:a16="http://schemas.microsoft.com/office/drawing/2014/main" id="{8FCC401A-45EB-DD6B-F417-FCE916A43C85}"/>
                  </a:ext>
                </a:extLst>
              </p:cNvPr>
              <p:cNvSpPr/>
              <p:nvPr/>
            </p:nvSpPr>
            <p:spPr>
              <a:xfrm>
                <a:off x="919716" y="627321"/>
                <a:ext cx="5541120" cy="1801860"/>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1EEE5"/>
                  </a:solidFill>
                  <a:effectLst/>
                  <a:uLnTx/>
                  <a:uFillTx/>
                  <a:latin typeface="Arial"/>
                  <a:ea typeface="+mn-ea"/>
                  <a:cs typeface="+mn-cs"/>
                </a:endParaRPr>
              </a:p>
            </p:txBody>
          </p:sp>
          <p:pic>
            <p:nvPicPr>
              <p:cNvPr id="7" name="Picture 6">
                <a:extLst>
                  <a:ext uri="{FF2B5EF4-FFF2-40B4-BE49-F238E27FC236}">
                    <a16:creationId xmlns="" xmlns:a16="http://schemas.microsoft.com/office/drawing/2014/main" id="{E09C7CB6-291A-D789-1879-CA3D457051A2}"/>
                  </a:ext>
                </a:extLst>
              </p:cNvPr>
              <p:cNvPicPr>
                <a:picLocks noChangeAspect="1"/>
              </p:cNvPicPr>
              <p:nvPr/>
            </p:nvPicPr>
            <p:blipFill>
              <a:blip r:embed="rId2"/>
              <a:stretch>
                <a:fillRect/>
              </a:stretch>
            </p:blipFill>
            <p:spPr>
              <a:xfrm>
                <a:off x="5859547" y="408939"/>
                <a:ext cx="661164" cy="649632"/>
              </a:xfrm>
              <a:prstGeom prst="rect">
                <a:avLst/>
              </a:prstGeom>
            </p:spPr>
          </p:pic>
        </p:grpSp>
        <p:sp>
          <p:nvSpPr>
            <p:cNvPr id="4" name="TextBox 3">
              <a:extLst>
                <a:ext uri="{FF2B5EF4-FFF2-40B4-BE49-F238E27FC236}">
                  <a16:creationId xmlns="" xmlns:a16="http://schemas.microsoft.com/office/drawing/2014/main" id="{27FB7F8B-05D8-21A2-9E0C-7AB3DA681A80}"/>
                </a:ext>
              </a:extLst>
            </p:cNvPr>
            <p:cNvSpPr txBox="1"/>
            <p:nvPr/>
          </p:nvSpPr>
          <p:spPr>
            <a:xfrm>
              <a:off x="517674" y="912316"/>
              <a:ext cx="5377639" cy="1420325"/>
            </a:xfrm>
            <a:prstGeom prst="rect">
              <a:avLst/>
            </a:prstGeom>
            <a:noFill/>
          </p:spPr>
          <p:txBody>
            <a:bodyPr wrap="square">
              <a:spAutoFit/>
            </a:bodyPr>
            <a:lstStyle/>
            <a:p>
              <a:pPr lvl="0" algn="just">
                <a:lnSpc>
                  <a:spcPct val="150000"/>
                </a:lnSpc>
              </a:pPr>
              <a:r>
                <a:rPr lang="vi-VN" sz="2000"/>
                <a:t>So sánh tổng số điện tích, tổng số nucleon của các hạt nhân trước và sau khi tương </a:t>
              </a:r>
              <a:endParaRPr lang="en-US" sz="2000"/>
            </a:p>
            <a:p>
              <a:pPr lvl="0" algn="just">
                <a:lnSpc>
                  <a:spcPct val="150000"/>
                </a:lnSpc>
              </a:pPr>
              <a:r>
                <a:rPr lang="vi-VN" sz="2000"/>
                <a:t>tác trong thí nghiệm như mô tả ở Hình 22.2.</a:t>
              </a:r>
              <a:endParaRPr kumimoji="0" lang="en-US" sz="3200" b="0" u="none" strike="noStrike" kern="0" cap="none" spc="0" normalizeH="0" baseline="0" noProof="0" dirty="0">
                <a:ln>
                  <a:noFill/>
                </a:ln>
                <a:solidFill>
                  <a:srgbClr val="000000"/>
                </a:solidFill>
                <a:effectLst/>
                <a:uLnTx/>
                <a:uFillTx/>
                <a:sym typeface="Arial"/>
              </a:endParaRPr>
            </a:p>
          </p:txBody>
        </p:sp>
        <p:sp>
          <p:nvSpPr>
            <p:cNvPr id="5" name="Rectangle: Rounded Corners 4">
              <a:extLst>
                <a:ext uri="{FF2B5EF4-FFF2-40B4-BE49-F238E27FC236}">
                  <a16:creationId xmlns="" xmlns:a16="http://schemas.microsoft.com/office/drawing/2014/main" id="{84A9C208-0F89-883C-0BEC-C5DD33A8D088}"/>
                </a:ext>
              </a:extLst>
            </p:cNvPr>
            <p:cNvSpPr/>
            <p:nvPr/>
          </p:nvSpPr>
          <p:spPr>
            <a:xfrm>
              <a:off x="435933" y="233912"/>
              <a:ext cx="3746600" cy="634721"/>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latin typeface="Arial" panose="020B0604020202020204" pitchFamily="34" charset="0"/>
                  <a:cs typeface="Arial" panose="020B0604020202020204" pitchFamily="34" charset="0"/>
                </a:rPr>
                <a:t>Hoạt động 1 – SGK tr.97</a:t>
              </a:r>
              <a:endParaRPr lang="en-US" sz="2200" b="1" dirty="0">
                <a:solidFill>
                  <a:srgbClr val="000000"/>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 xmlns:a16="http://schemas.microsoft.com/office/drawing/2014/main" id="{8927FC5B-051F-54AD-4036-373A9C920690}"/>
              </a:ext>
            </a:extLst>
          </p:cNvPr>
          <p:cNvGrpSpPr/>
          <p:nvPr/>
        </p:nvGrpSpPr>
        <p:grpSpPr>
          <a:xfrm>
            <a:off x="406162" y="2375551"/>
            <a:ext cx="4147022" cy="2500281"/>
            <a:chOff x="309118" y="2357083"/>
            <a:chExt cx="4147022" cy="2500281"/>
          </a:xfrm>
        </p:grpSpPr>
        <p:grpSp>
          <p:nvGrpSpPr>
            <p:cNvPr id="9" name="Group 8">
              <a:extLst>
                <a:ext uri="{FF2B5EF4-FFF2-40B4-BE49-F238E27FC236}">
                  <a16:creationId xmlns="" xmlns:a16="http://schemas.microsoft.com/office/drawing/2014/main" id="{7F4760BC-7E4F-5139-9007-6D15700DEEE6}"/>
                </a:ext>
              </a:extLst>
            </p:cNvPr>
            <p:cNvGrpSpPr/>
            <p:nvPr/>
          </p:nvGrpSpPr>
          <p:grpSpPr>
            <a:xfrm>
              <a:off x="309118" y="2357083"/>
              <a:ext cx="1897214" cy="1295911"/>
              <a:chOff x="154456" y="160749"/>
              <a:chExt cx="2093784" cy="1430180"/>
            </a:xfrm>
          </p:grpSpPr>
          <p:pic>
            <p:nvPicPr>
              <p:cNvPr id="11" name="Picture 10">
                <a:extLst>
                  <a:ext uri="{FF2B5EF4-FFF2-40B4-BE49-F238E27FC236}">
                    <a16:creationId xmlns="" xmlns:a16="http://schemas.microsoft.com/office/drawing/2014/main" id="{EBBBFA6C-84C7-9363-61D4-F36497049A27}"/>
                  </a:ext>
                </a:extLst>
              </p:cNvPr>
              <p:cNvPicPr>
                <a:picLocks noChangeAspect="1"/>
              </p:cNvPicPr>
              <p:nvPr/>
            </p:nvPicPr>
            <p:blipFill>
              <a:blip r:embed="rId3">
                <a:duotone>
                  <a:prstClr val="black"/>
                  <a:schemeClr val="accent1">
                    <a:tint val="45000"/>
                    <a:satMod val="400000"/>
                  </a:schemeClr>
                </a:duotone>
              </a:blip>
              <a:stretch>
                <a:fillRect/>
              </a:stretch>
            </p:blipFill>
            <p:spPr>
              <a:xfrm>
                <a:off x="154456" y="160749"/>
                <a:ext cx="2093784" cy="1430180"/>
              </a:xfrm>
              <a:prstGeom prst="rect">
                <a:avLst/>
              </a:prstGeom>
            </p:spPr>
          </p:pic>
          <p:sp>
            <p:nvSpPr>
              <p:cNvPr id="12" name="TextBox 11">
                <a:extLst>
                  <a:ext uri="{FF2B5EF4-FFF2-40B4-BE49-F238E27FC236}">
                    <a16:creationId xmlns="" xmlns:a16="http://schemas.microsoft.com/office/drawing/2014/main" id="{C1652E9E-6521-86D3-ED28-1630E5F1DE6A}"/>
                  </a:ext>
                </a:extLst>
              </p:cNvPr>
              <p:cNvSpPr txBox="1"/>
              <p:nvPr/>
            </p:nvSpPr>
            <p:spPr>
              <a:xfrm rot="21200372">
                <a:off x="573146" y="590563"/>
                <a:ext cx="1256408" cy="509498"/>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rPr>
                  <a:t>Trả lời</a:t>
                </a:r>
                <a:endParaRPr kumimoji="0" lang="en-US" sz="2400" b="1" i="0" u="none" strike="noStrike" kern="0" cap="none" spc="0" normalizeH="0" baseline="0" noProof="0" dirty="0">
                  <a:ln>
                    <a:noFill/>
                  </a:ln>
                  <a:solidFill>
                    <a:sysClr val="windowText" lastClr="000000"/>
                  </a:solidFill>
                  <a:effectLst/>
                  <a:uLnTx/>
                  <a:uFillTx/>
                </a:endParaRPr>
              </a:p>
            </p:txBody>
          </p:sp>
        </p:grpSp>
        <p:sp>
          <p:nvSpPr>
            <p:cNvPr id="10" name="TextBox 9">
              <a:extLst>
                <a:ext uri="{FF2B5EF4-FFF2-40B4-BE49-F238E27FC236}">
                  <a16:creationId xmlns="" xmlns:a16="http://schemas.microsoft.com/office/drawing/2014/main" id="{F4781F57-7F77-B2A7-B403-4A5F3E77B81C}"/>
                </a:ext>
              </a:extLst>
            </p:cNvPr>
            <p:cNvSpPr txBox="1"/>
            <p:nvPr/>
          </p:nvSpPr>
          <p:spPr>
            <a:xfrm>
              <a:off x="309118" y="3437039"/>
              <a:ext cx="4147022" cy="1420325"/>
            </a:xfrm>
            <a:prstGeom prst="rect">
              <a:avLst/>
            </a:prstGeom>
            <a:noFill/>
          </p:spPr>
          <p:txBody>
            <a:bodyPr wrap="square">
              <a:spAutoFit/>
            </a:bodyPr>
            <a:lstStyle/>
            <a:p>
              <a:pPr algn="just">
                <a:lnSpc>
                  <a:spcPct val="150000"/>
                </a:lnSpc>
                <a:spcAft>
                  <a:spcPts val="1000"/>
                </a:spcAft>
              </a:pPr>
              <a:r>
                <a:rPr lang="vi-VN" sz="2000">
                  <a:solidFill>
                    <a:srgbClr val="000000"/>
                  </a:solidFill>
                  <a:effectLst/>
                  <a:latin typeface="+mn-lt"/>
                  <a:ea typeface="Calibri" panose="020F0502020204030204" pitchFamily="34" charset="0"/>
                  <a:cs typeface="Times New Roman" panose="02020603050405020304" pitchFamily="18" charset="0"/>
                </a:rPr>
                <a:t>Tổng số điện tích và tổng số nucleon của các hạt nhân trước và sau khi tương tác là không đổi.</a:t>
              </a:r>
              <a:endParaRPr lang="en-US" sz="1800">
                <a:effectLst/>
                <a:latin typeface="+mn-lt"/>
                <a:ea typeface="Calibri" panose="020F0502020204030204" pitchFamily="34" charset="0"/>
              </a:endParaRPr>
            </a:p>
          </p:txBody>
        </p:sp>
      </p:grpSp>
      <p:pic>
        <p:nvPicPr>
          <p:cNvPr id="13" name="Picture 12">
            <a:extLst>
              <a:ext uri="{FF2B5EF4-FFF2-40B4-BE49-F238E27FC236}">
                <a16:creationId xmlns="" xmlns:a16="http://schemas.microsoft.com/office/drawing/2014/main" id="{5C335050-49A3-FC6E-5126-08D862CF658B}"/>
              </a:ext>
            </a:extLst>
          </p:cNvPr>
          <p:cNvPicPr>
            <a:picLocks noChangeAspect="1"/>
          </p:cNvPicPr>
          <p:nvPr/>
        </p:nvPicPr>
        <p:blipFill>
          <a:blip r:embed="rId4"/>
          <a:srcRect/>
          <a:stretch/>
        </p:blipFill>
        <p:spPr>
          <a:xfrm>
            <a:off x="5420370" y="1495755"/>
            <a:ext cx="3555316" cy="3464998"/>
          </a:xfrm>
          <a:prstGeom prst="rect">
            <a:avLst/>
          </a:prstGeom>
        </p:spPr>
      </p:pic>
    </p:spTree>
    <p:extLst>
      <p:ext uri="{BB962C8B-B14F-4D97-AF65-F5344CB8AC3E}">
        <p14:creationId xmlns:p14="http://schemas.microsoft.com/office/powerpoint/2010/main" val="132268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9943D27F-AB12-C8FB-BEF7-EC426F2FC7C6}"/>
              </a:ext>
            </a:extLst>
          </p:cNvPr>
          <p:cNvPicPr>
            <a:picLocks noChangeAspect="1"/>
          </p:cNvPicPr>
          <p:nvPr/>
        </p:nvPicPr>
        <p:blipFill>
          <a:blip r:embed="rId2"/>
          <a:stretch>
            <a:fillRect/>
          </a:stretch>
        </p:blipFill>
        <p:spPr>
          <a:xfrm>
            <a:off x="5522066" y="2653990"/>
            <a:ext cx="2833907" cy="2489510"/>
          </a:xfrm>
          <a:prstGeom prst="rect">
            <a:avLst/>
          </a:prstGeom>
        </p:spPr>
      </p:pic>
      <p:sp>
        <p:nvSpPr>
          <p:cNvPr id="9" name="Speech Bubble: Rectangle with Corners Rounded 8">
            <a:extLst>
              <a:ext uri="{FF2B5EF4-FFF2-40B4-BE49-F238E27FC236}">
                <a16:creationId xmlns="" xmlns:a16="http://schemas.microsoft.com/office/drawing/2014/main" id="{85E849BD-A58D-8B95-4C6D-DCBF8ABB8AB9}"/>
              </a:ext>
            </a:extLst>
          </p:cNvPr>
          <p:cNvSpPr/>
          <p:nvPr/>
        </p:nvSpPr>
        <p:spPr>
          <a:xfrm>
            <a:off x="1786023" y="1265645"/>
            <a:ext cx="6569950" cy="1038523"/>
          </a:xfrm>
          <a:prstGeom prst="wedgeRoundRectCallout">
            <a:avLst>
              <a:gd name="adj1" fmla="val 24563"/>
              <a:gd name="adj2" fmla="val 79565"/>
              <a:gd name="adj3" fmla="val 16667"/>
            </a:avLst>
          </a:prstGeom>
          <a:solidFill>
            <a:srgbClr val="FFFFFF"/>
          </a:solidFill>
          <a:ln w="12700" cap="flat" cmpd="sng" algn="ctr">
            <a:solidFill>
              <a:srgbClr val="F02425">
                <a:shade val="15000"/>
              </a:srgbClr>
            </a:solidFill>
            <a:prstDash val="solid"/>
          </a:ln>
          <a:effectLst/>
        </p:spPr>
        <p:txBody>
          <a:bodyPr rtlCol="0" anchor="ctr"/>
          <a:lstStyle/>
          <a:p>
            <a:pPr lvl="0" algn="just">
              <a:lnSpc>
                <a:spcPct val="150000"/>
              </a:lnSpc>
              <a:buClrTx/>
              <a:defRPr/>
            </a:pPr>
            <a:r>
              <a:rPr lang="en-US" sz="2000" b="1" i="1">
                <a:solidFill>
                  <a:srgbClr val="FF0000"/>
                </a:solidFill>
                <a:ea typeface="+mn-ea"/>
                <a:cs typeface="Arial" panose="020B0604020202020204" pitchFamily="34" charset="0"/>
              </a:rPr>
              <a:t>Đọc thông tin mục I.2 – SGK tr.97 và trả lời câu hỏi: </a:t>
            </a:r>
            <a:r>
              <a:rPr lang="en-US" sz="2000">
                <a:ea typeface="+mn-ea"/>
                <a:cs typeface="Arial" panose="020B0604020202020204" pitchFamily="34" charset="0"/>
              </a:rPr>
              <a:t>Hãy kết luận khái niệm và các loại phản ứng hạt nhân.</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1" name="Picture 10">
            <a:extLst>
              <a:ext uri="{FF2B5EF4-FFF2-40B4-BE49-F238E27FC236}">
                <a16:creationId xmlns="" xmlns:a16="http://schemas.microsoft.com/office/drawing/2014/main" id="{F7DEB211-DBD4-8106-FF7F-B7831F2EAF71}"/>
              </a:ext>
            </a:extLst>
          </p:cNvPr>
          <p:cNvPicPr>
            <a:picLocks noChangeAspect="1"/>
          </p:cNvPicPr>
          <p:nvPr/>
        </p:nvPicPr>
        <p:blipFill>
          <a:blip r:embed="rId3"/>
          <a:srcRect/>
          <a:stretch/>
        </p:blipFill>
        <p:spPr>
          <a:xfrm>
            <a:off x="274976" y="2199233"/>
            <a:ext cx="4624126" cy="2944267"/>
          </a:xfrm>
          <a:prstGeom prst="rect">
            <a:avLst/>
          </a:prstGeom>
        </p:spPr>
      </p:pic>
      <p:grpSp>
        <p:nvGrpSpPr>
          <p:cNvPr id="12" name="Group 11">
            <a:extLst>
              <a:ext uri="{FF2B5EF4-FFF2-40B4-BE49-F238E27FC236}">
                <a16:creationId xmlns="" xmlns:a16="http://schemas.microsoft.com/office/drawing/2014/main" id="{0788BE94-38C5-3AC4-8CBE-5F2BA028A506}"/>
              </a:ext>
            </a:extLst>
          </p:cNvPr>
          <p:cNvGrpSpPr/>
          <p:nvPr/>
        </p:nvGrpSpPr>
        <p:grpSpPr>
          <a:xfrm>
            <a:off x="788026" y="135439"/>
            <a:ext cx="7567947" cy="901030"/>
            <a:chOff x="1130656" y="218262"/>
            <a:chExt cx="7567947" cy="901030"/>
          </a:xfrm>
        </p:grpSpPr>
        <p:sp>
          <p:nvSpPr>
            <p:cNvPr id="13" name="Rectangle: Diagonal Corners Rounded 12">
              <a:extLst>
                <a:ext uri="{FF2B5EF4-FFF2-40B4-BE49-F238E27FC236}">
                  <a16:creationId xmlns="" xmlns:a16="http://schemas.microsoft.com/office/drawing/2014/main" id="{0E5DD19E-C58D-F656-3EE7-E29884491DA9}"/>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14" name="Group 13">
              <a:extLst>
                <a:ext uri="{FF2B5EF4-FFF2-40B4-BE49-F238E27FC236}">
                  <a16:creationId xmlns="" xmlns:a16="http://schemas.microsoft.com/office/drawing/2014/main" id="{9A2C204D-84B7-FF2A-A45E-6C83D6113BE2}"/>
                </a:ext>
              </a:extLst>
            </p:cNvPr>
            <p:cNvGrpSpPr/>
            <p:nvPr/>
          </p:nvGrpSpPr>
          <p:grpSpPr>
            <a:xfrm>
              <a:off x="1130656" y="218262"/>
              <a:ext cx="7567947" cy="851118"/>
              <a:chOff x="2882981" y="1090935"/>
              <a:chExt cx="15135892" cy="2598804"/>
            </a:xfrm>
          </p:grpSpPr>
          <p:sp>
            <p:nvSpPr>
              <p:cNvPr id="15" name="Rectangle: Diagonal Corners Rounded 14">
                <a:extLst>
                  <a:ext uri="{FF2B5EF4-FFF2-40B4-BE49-F238E27FC236}">
                    <a16:creationId xmlns="" xmlns:a16="http://schemas.microsoft.com/office/drawing/2014/main" id="{39A0B674-6927-D332-13E3-E55F2824478E}"/>
                  </a:ext>
                </a:extLst>
              </p:cNvPr>
              <p:cNvSpPr/>
              <p:nvPr/>
            </p:nvSpPr>
            <p:spPr>
              <a:xfrm>
                <a:off x="2882981" y="1638300"/>
                <a:ext cx="14362030" cy="2051439"/>
              </a:xfrm>
              <a:prstGeom prst="round2DiagRect">
                <a:avLst/>
              </a:prstGeom>
              <a:solidFill>
                <a:srgbClr val="FF0066"/>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2. Khái niệm và các loại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16" name="Freeform 4">
                <a:extLst>
                  <a:ext uri="{FF2B5EF4-FFF2-40B4-BE49-F238E27FC236}">
                    <a16:creationId xmlns="" xmlns:a16="http://schemas.microsoft.com/office/drawing/2014/main" id="{7DDD50D4-7DEB-3975-4765-6693E101F882}"/>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Tree>
    <p:extLst>
      <p:ext uri="{BB962C8B-B14F-4D97-AF65-F5344CB8AC3E}">
        <p14:creationId xmlns:p14="http://schemas.microsoft.com/office/powerpoint/2010/main" val="289550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BD0FE0D1-B481-D474-B0BF-5F53D3C1A4BA}"/>
              </a:ext>
            </a:extLst>
          </p:cNvPr>
          <p:cNvSpPr txBox="1"/>
          <p:nvPr/>
        </p:nvSpPr>
        <p:spPr>
          <a:xfrm>
            <a:off x="1773707" y="3367205"/>
            <a:ext cx="5545873" cy="400110"/>
          </a:xfrm>
          <a:prstGeom prst="rect">
            <a:avLst/>
          </a:prstGeom>
          <a:noFill/>
        </p:spPr>
        <p:txBody>
          <a:bodyPr wrap="square">
            <a:spAutoFit/>
          </a:bodyPr>
          <a:lstStyle/>
          <a:p>
            <a:pPr algn="ctr" defTabSz="457200">
              <a:buClrTx/>
            </a:pPr>
            <a:r>
              <a:rPr lang="en-US" sz="2000" b="1" kern="1200">
                <a:latin typeface="Arial" panose="020B0604020202020204" pitchFamily="34" charset="0"/>
                <a:ea typeface="Times New Roman" panose="02020603050405020304" pitchFamily="18" charset="0"/>
                <a:cs typeface="Arial" panose="020B0604020202020204" pitchFamily="34" charset="0"/>
              </a:rPr>
              <a:t>Gồm 2 loại phản ứng hạt nhân:</a:t>
            </a:r>
            <a:endParaRPr lang="en-US" sz="2000" kern="1200">
              <a:solidFill>
                <a:prstClr val="black"/>
              </a:solidFill>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 xmlns:a16="http://schemas.microsoft.com/office/drawing/2014/main" id="{AD29F08F-6E40-2B38-67AD-DFAAEF64A6D3}"/>
              </a:ext>
            </a:extLst>
          </p:cNvPr>
          <p:cNvSpPr/>
          <p:nvPr/>
        </p:nvSpPr>
        <p:spPr>
          <a:xfrm>
            <a:off x="4843638" y="4241045"/>
            <a:ext cx="3675523" cy="584274"/>
          </a:xfrm>
          <a:prstGeom prst="roundRect">
            <a:avLst/>
          </a:prstGeom>
          <a:solidFill>
            <a:sysClr val="window" lastClr="FFFFFF"/>
          </a:solidFill>
          <a:ln w="12700" cap="flat" cmpd="sng" algn="ctr">
            <a:solidFill>
              <a:srgbClr val="ED2939"/>
            </a:solidFill>
            <a:prstDash val="solid"/>
          </a:ln>
          <a:effectLst/>
        </p:spPr>
        <p:txBody>
          <a:bodyPr rtlCol="0" anchor="ctr"/>
          <a:lstStyle/>
          <a:p>
            <a:pPr lvl="0" algn="ctr" defTabSz="457200">
              <a:buClrTx/>
              <a:defRPr/>
            </a:pPr>
            <a:r>
              <a:rPr lang="en-US" sz="2000" kern="1200">
                <a:latin typeface="Arial" panose="020B0604020202020204" pitchFamily="34" charset="0"/>
                <a:ea typeface="Times New Roman" panose="02020603050405020304" pitchFamily="18" charset="0"/>
                <a:cs typeface="Arial" panose="020B0604020202020204" pitchFamily="34" charset="0"/>
              </a:rPr>
              <a:t>Phản ứng hạt nhân tự phát</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 xmlns:a16="http://schemas.microsoft.com/office/drawing/2014/main" id="{1A49F628-4A49-0049-D1F0-B8634A5E905B}"/>
              </a:ext>
            </a:extLst>
          </p:cNvPr>
          <p:cNvSpPr/>
          <p:nvPr/>
        </p:nvSpPr>
        <p:spPr>
          <a:xfrm>
            <a:off x="636282" y="4241045"/>
            <a:ext cx="3675523" cy="584274"/>
          </a:xfrm>
          <a:prstGeom prst="roundRect">
            <a:avLst/>
          </a:prstGeom>
          <a:solidFill>
            <a:sysClr val="window" lastClr="FFFFFF"/>
          </a:solidFill>
          <a:ln w="12700" cap="flat" cmpd="sng" algn="ctr">
            <a:solidFill>
              <a:srgbClr val="0039A6"/>
            </a:solidFill>
            <a:prstDash val="solid"/>
          </a:ln>
          <a:effectLst/>
        </p:spPr>
        <p:txBody>
          <a:bodyPr rtlCol="0" anchor="ctr"/>
          <a:lstStyle/>
          <a:p>
            <a:pPr lvl="0" algn="ctr" defTabSz="457200">
              <a:buClrTx/>
              <a:defRPr/>
            </a:pPr>
            <a:r>
              <a:rPr lang="en-US" sz="2000" kern="1200">
                <a:latin typeface="Arial" panose="020B0604020202020204" pitchFamily="34" charset="0"/>
                <a:ea typeface="Times New Roman" panose="02020603050405020304" pitchFamily="18" charset="0"/>
                <a:cs typeface="Arial" panose="020B0604020202020204" pitchFamily="34" charset="0"/>
              </a:rPr>
              <a:t>Phản ứng hạt nhân kích thích</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3" name="Connector: Elbow 12">
            <a:extLst>
              <a:ext uri="{FF2B5EF4-FFF2-40B4-BE49-F238E27FC236}">
                <a16:creationId xmlns="" xmlns:a16="http://schemas.microsoft.com/office/drawing/2014/main" id="{8E5991A2-6512-46ED-E19D-3B73B0BC3188}"/>
              </a:ext>
            </a:extLst>
          </p:cNvPr>
          <p:cNvCxnSpPr>
            <a:cxnSpLocks/>
            <a:stCxn id="9" idx="2"/>
            <a:endCxn id="12" idx="0"/>
          </p:cNvCxnSpPr>
          <p:nvPr/>
        </p:nvCxnSpPr>
        <p:spPr>
          <a:xfrm rot="5400000">
            <a:off x="3273479" y="2967880"/>
            <a:ext cx="473730" cy="2072600"/>
          </a:xfrm>
          <a:prstGeom prst="bentConnector3">
            <a:avLst>
              <a:gd name="adj1" fmla="val 50000"/>
            </a:avLst>
          </a:prstGeom>
          <a:noFill/>
          <a:ln w="12700" cap="flat" cmpd="sng" algn="ctr">
            <a:solidFill>
              <a:srgbClr val="0039A6"/>
            </a:solidFill>
            <a:prstDash val="solid"/>
          </a:ln>
          <a:effectLst/>
        </p:spPr>
      </p:cxnSp>
      <p:cxnSp>
        <p:nvCxnSpPr>
          <p:cNvPr id="15" name="Connector: Elbow 14">
            <a:extLst>
              <a:ext uri="{FF2B5EF4-FFF2-40B4-BE49-F238E27FC236}">
                <a16:creationId xmlns="" xmlns:a16="http://schemas.microsoft.com/office/drawing/2014/main" id="{4297233E-A256-F29D-3CB7-C62E8D29F047}"/>
              </a:ext>
            </a:extLst>
          </p:cNvPr>
          <p:cNvCxnSpPr>
            <a:cxnSpLocks/>
            <a:stCxn id="9" idx="2"/>
            <a:endCxn id="10" idx="0"/>
          </p:cNvCxnSpPr>
          <p:nvPr/>
        </p:nvCxnSpPr>
        <p:spPr>
          <a:xfrm rot="16200000" flipH="1">
            <a:off x="5377157" y="2936802"/>
            <a:ext cx="473730" cy="2134756"/>
          </a:xfrm>
          <a:prstGeom prst="bentConnector3">
            <a:avLst>
              <a:gd name="adj1" fmla="val 50000"/>
            </a:avLst>
          </a:prstGeom>
          <a:noFill/>
          <a:ln w="12700" cap="flat" cmpd="sng" algn="ctr">
            <a:solidFill>
              <a:srgbClr val="ED2939"/>
            </a:solidFill>
            <a:prstDash val="solid"/>
          </a:ln>
          <a:effectLst/>
        </p:spPr>
      </p:cxnSp>
      <p:sp>
        <p:nvSpPr>
          <p:cNvPr id="16" name="Arrow: Pentagon 15">
            <a:extLst>
              <a:ext uri="{FF2B5EF4-FFF2-40B4-BE49-F238E27FC236}">
                <a16:creationId xmlns="" xmlns:a16="http://schemas.microsoft.com/office/drawing/2014/main" id="{1058515A-1437-4ADA-3A56-088FAD62B253}"/>
              </a:ext>
            </a:extLst>
          </p:cNvPr>
          <p:cNvSpPr/>
          <p:nvPr/>
        </p:nvSpPr>
        <p:spPr>
          <a:xfrm>
            <a:off x="0" y="1049962"/>
            <a:ext cx="457200" cy="298557"/>
          </a:xfrm>
          <a:prstGeom prst="homePlate">
            <a:avLst/>
          </a:prstGeom>
          <a:solidFill>
            <a:schemeClr val="accent3">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7" name="TextBox 16">
            <a:extLst>
              <a:ext uri="{FF2B5EF4-FFF2-40B4-BE49-F238E27FC236}">
                <a16:creationId xmlns="" xmlns:a16="http://schemas.microsoft.com/office/drawing/2014/main" id="{AD0E5230-A5ED-6463-4710-394BC16481D2}"/>
              </a:ext>
            </a:extLst>
          </p:cNvPr>
          <p:cNvSpPr txBox="1"/>
          <p:nvPr/>
        </p:nvSpPr>
        <p:spPr>
          <a:xfrm>
            <a:off x="646422" y="983796"/>
            <a:ext cx="2523498" cy="430887"/>
          </a:xfrm>
          <a:prstGeom prst="rect">
            <a:avLst/>
          </a:prstGeom>
          <a:noFill/>
        </p:spPr>
        <p:txBody>
          <a:bodyPr wrap="square" rtlCol="0">
            <a:spAutoFit/>
          </a:bodyPr>
          <a:lstStyle/>
          <a:p>
            <a:pPr>
              <a:buClrTx/>
              <a:buFontTx/>
              <a:buNone/>
              <a:defRPr/>
            </a:pPr>
            <a:r>
              <a:rPr lang="en-US" sz="2200" b="1">
                <a:solidFill>
                  <a:schemeClr val="accent3">
                    <a:lumMod val="75000"/>
                  </a:schemeClr>
                </a:solidFill>
                <a:latin typeface="Arial" panose="020B0604020202020204" pitchFamily="34" charset="0"/>
                <a:cs typeface="Arial" panose="020B0604020202020204" pitchFamily="34" charset="0"/>
              </a:rPr>
              <a:t>Khái niệm:</a:t>
            </a:r>
            <a:endParaRPr lang="en-US" sz="2200" b="1" dirty="0">
              <a:solidFill>
                <a:schemeClr val="accent3">
                  <a:lumMod val="75000"/>
                </a:schemeClr>
              </a:solidFill>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 xmlns:a16="http://schemas.microsoft.com/office/drawing/2014/main" id="{A6BEC4DD-87F7-3EC0-64B5-1B9CB197DEB5}"/>
              </a:ext>
            </a:extLst>
          </p:cNvPr>
          <p:cNvSpPr/>
          <p:nvPr/>
        </p:nvSpPr>
        <p:spPr>
          <a:xfrm>
            <a:off x="-10140" y="2861234"/>
            <a:ext cx="457200" cy="298557"/>
          </a:xfrm>
          <a:prstGeom prst="homePlate">
            <a:avLst/>
          </a:prstGeom>
          <a:solidFill>
            <a:srgbClr val="FF00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9" name="TextBox 18">
            <a:extLst>
              <a:ext uri="{FF2B5EF4-FFF2-40B4-BE49-F238E27FC236}">
                <a16:creationId xmlns="" xmlns:a16="http://schemas.microsoft.com/office/drawing/2014/main" id="{A97CAC66-DCFB-ADA5-92D2-BB16C456C20C}"/>
              </a:ext>
            </a:extLst>
          </p:cNvPr>
          <p:cNvSpPr txBox="1"/>
          <p:nvPr/>
        </p:nvSpPr>
        <p:spPr>
          <a:xfrm>
            <a:off x="636282" y="2795068"/>
            <a:ext cx="1639578" cy="430887"/>
          </a:xfrm>
          <a:prstGeom prst="rect">
            <a:avLst/>
          </a:prstGeom>
          <a:noFill/>
        </p:spPr>
        <p:txBody>
          <a:bodyPr wrap="square" rtlCol="0">
            <a:spAutoFit/>
          </a:bodyPr>
          <a:lstStyle/>
          <a:p>
            <a:pPr>
              <a:buClrTx/>
              <a:buFontTx/>
              <a:buNone/>
              <a:defRPr/>
            </a:pPr>
            <a:r>
              <a:rPr lang="en-US" sz="2200" b="1">
                <a:solidFill>
                  <a:srgbClr val="FF0066"/>
                </a:solidFill>
                <a:latin typeface="Arial" panose="020B0604020202020204" pitchFamily="34" charset="0"/>
                <a:cs typeface="Arial" panose="020B0604020202020204" pitchFamily="34" charset="0"/>
              </a:rPr>
              <a:t>Phân loại: </a:t>
            </a:r>
            <a:endParaRPr lang="en-US" sz="2200" b="1" dirty="0">
              <a:solidFill>
                <a:srgbClr val="FF0066"/>
              </a:solidFill>
              <a:latin typeface="Arial" panose="020B0604020202020204" pitchFamily="34" charset="0"/>
              <a:cs typeface="Arial" panose="020B0604020202020204" pitchFamily="34" charset="0"/>
            </a:endParaRPr>
          </a:p>
        </p:txBody>
      </p:sp>
      <p:pic>
        <p:nvPicPr>
          <p:cNvPr id="35" name="Picture 34" descr="A screenshot of a video game&#10;&#10;Description automatically generated">
            <a:extLst>
              <a:ext uri="{FF2B5EF4-FFF2-40B4-BE49-F238E27FC236}">
                <a16:creationId xmlns="" xmlns:a16="http://schemas.microsoft.com/office/drawing/2014/main" id="{EFAC474A-F20F-248E-B3C5-15E110267F79}"/>
              </a:ext>
            </a:extLst>
          </p:cNvPr>
          <p:cNvPicPr>
            <a:picLocks noChangeAspect="1"/>
          </p:cNvPicPr>
          <p:nvPr/>
        </p:nvPicPr>
        <p:blipFill>
          <a:blip r:embed="rId2"/>
          <a:stretch>
            <a:fillRect/>
          </a:stretch>
        </p:blipFill>
        <p:spPr>
          <a:xfrm rot="16200000">
            <a:off x="5619106" y="497524"/>
            <a:ext cx="2240365" cy="3357747"/>
          </a:xfrm>
          <a:prstGeom prst="rect">
            <a:avLst/>
          </a:prstGeom>
        </p:spPr>
      </p:pic>
      <p:sp>
        <p:nvSpPr>
          <p:cNvPr id="36" name="Rectangle: Rounded Corners 35">
            <a:extLst>
              <a:ext uri="{FF2B5EF4-FFF2-40B4-BE49-F238E27FC236}">
                <a16:creationId xmlns="" xmlns:a16="http://schemas.microsoft.com/office/drawing/2014/main" id="{745BC3E4-A75D-FF10-1C5E-6E1879B239A2}"/>
              </a:ext>
            </a:extLst>
          </p:cNvPr>
          <p:cNvSpPr/>
          <p:nvPr/>
        </p:nvSpPr>
        <p:spPr>
          <a:xfrm>
            <a:off x="553041" y="1496654"/>
            <a:ext cx="4138764" cy="1079579"/>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Là quá trình biến đổi hạt nhân này thành hạt nhân khác.</a:t>
            </a:r>
          </a:p>
        </p:txBody>
      </p:sp>
      <p:grpSp>
        <p:nvGrpSpPr>
          <p:cNvPr id="39" name="Group 38">
            <a:extLst>
              <a:ext uri="{FF2B5EF4-FFF2-40B4-BE49-F238E27FC236}">
                <a16:creationId xmlns="" xmlns:a16="http://schemas.microsoft.com/office/drawing/2014/main" id="{FF2FC0DA-65B9-F346-51DE-DB376D3311CF}"/>
              </a:ext>
            </a:extLst>
          </p:cNvPr>
          <p:cNvGrpSpPr/>
          <p:nvPr/>
        </p:nvGrpSpPr>
        <p:grpSpPr>
          <a:xfrm>
            <a:off x="2909914" y="158208"/>
            <a:ext cx="3324171" cy="808249"/>
            <a:chOff x="2846649" y="162888"/>
            <a:chExt cx="3324171" cy="808249"/>
          </a:xfrm>
        </p:grpSpPr>
        <p:sp>
          <p:nvSpPr>
            <p:cNvPr id="40" name="TextBox 39">
              <a:extLst>
                <a:ext uri="{FF2B5EF4-FFF2-40B4-BE49-F238E27FC236}">
                  <a16:creationId xmlns="" xmlns:a16="http://schemas.microsoft.com/office/drawing/2014/main" id="{39C5113D-098A-F6A2-492C-315A82625068}"/>
                </a:ext>
              </a:extLst>
            </p:cNvPr>
            <p:cNvSpPr txBox="1"/>
            <p:nvPr/>
          </p:nvSpPr>
          <p:spPr>
            <a:xfrm>
              <a:off x="3589105" y="386362"/>
              <a:ext cx="25817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GHI NHỚ</a:t>
              </a:r>
              <a:endParaRPr kumimoji="0" lang="en-US" sz="3200" b="1" i="0" u="none" strike="noStrike" kern="0" cap="none" spc="0" normalizeH="0" baseline="0" noProof="0" dirty="0">
                <a:ln>
                  <a:noFill/>
                </a:ln>
                <a:solidFill>
                  <a:srgbClr val="B94F6B"/>
                </a:solidFill>
                <a:effectLst/>
                <a:uLnTx/>
                <a:uFillTx/>
              </a:endParaRPr>
            </a:p>
          </p:txBody>
        </p:sp>
        <p:pic>
          <p:nvPicPr>
            <p:cNvPr id="41" name="Picture 40">
              <a:extLst>
                <a:ext uri="{FF2B5EF4-FFF2-40B4-BE49-F238E27FC236}">
                  <a16:creationId xmlns="" xmlns:a16="http://schemas.microsoft.com/office/drawing/2014/main" id="{DBFA2D5F-3422-B89A-B6CE-6655571BD112}"/>
                </a:ext>
              </a:extLst>
            </p:cNvPr>
            <p:cNvPicPr>
              <a:picLocks noChangeAspect="1"/>
            </p:cNvPicPr>
            <p:nvPr/>
          </p:nvPicPr>
          <p:blipFill>
            <a:blip r:embed="rId3"/>
            <a:stretch>
              <a:fillRect/>
            </a:stretch>
          </p:blipFill>
          <p:spPr>
            <a:xfrm>
              <a:off x="2846649" y="162888"/>
              <a:ext cx="742456" cy="720114"/>
            </a:xfrm>
            <a:prstGeom prst="rect">
              <a:avLst/>
            </a:prstGeom>
          </p:spPr>
        </p:pic>
      </p:grpSp>
      <p:pic>
        <p:nvPicPr>
          <p:cNvPr id="2" name="Picture 1">
            <a:extLst>
              <a:ext uri="{FF2B5EF4-FFF2-40B4-BE49-F238E27FC236}">
                <a16:creationId xmlns="" xmlns:a16="http://schemas.microsoft.com/office/drawing/2014/main" id="{4E8877EA-CA4F-983A-F391-B6AF2B8662E5}"/>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287960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4" presetClass="entr" presetSubtype="1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randombar(horizont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6" grpId="0" animBg="1"/>
      <p:bldP spid="17" grpId="0"/>
      <p:bldP spid="18" grpId="0" animBg="1"/>
      <p:bldP spid="19" grpId="0"/>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7662E6B-4A94-FCE9-A739-48F3C3698FE9}"/>
              </a:ext>
            </a:extLst>
          </p:cNvPr>
          <p:cNvGraphicFramePr>
            <a:graphicFrameLocks noGrp="1"/>
          </p:cNvGraphicFramePr>
          <p:nvPr>
            <p:extLst>
              <p:ext uri="{D42A27DB-BD31-4B8C-83A1-F6EECF244321}">
                <p14:modId xmlns:p14="http://schemas.microsoft.com/office/powerpoint/2010/main" val="653817383"/>
              </p:ext>
            </p:extLst>
          </p:nvPr>
        </p:nvGraphicFramePr>
        <p:xfrm>
          <a:off x="0" y="0"/>
          <a:ext cx="9144003" cy="5143499"/>
        </p:xfrm>
        <a:graphic>
          <a:graphicData uri="http://schemas.openxmlformats.org/drawingml/2006/table">
            <a:tbl>
              <a:tblPr firstRow="1" firstCol="1" bandRow="1">
                <a:tableStyleId>{69CF1AB2-1976-4502-BF36-3FF5EA218861}</a:tableStyleId>
              </a:tblPr>
              <a:tblGrid>
                <a:gridCol w="780585">
                  <a:extLst>
                    <a:ext uri="{9D8B030D-6E8A-4147-A177-3AD203B41FA5}">
                      <a16:colId xmlns="" xmlns:a16="http://schemas.microsoft.com/office/drawing/2014/main" val="2172163751"/>
                    </a:ext>
                  </a:extLst>
                </a:gridCol>
                <a:gridCol w="4051610">
                  <a:extLst>
                    <a:ext uri="{9D8B030D-6E8A-4147-A177-3AD203B41FA5}">
                      <a16:colId xmlns="" xmlns:a16="http://schemas.microsoft.com/office/drawing/2014/main" val="3536071464"/>
                    </a:ext>
                  </a:extLst>
                </a:gridCol>
                <a:gridCol w="4311808">
                  <a:extLst>
                    <a:ext uri="{9D8B030D-6E8A-4147-A177-3AD203B41FA5}">
                      <a16:colId xmlns="" xmlns:a16="http://schemas.microsoft.com/office/drawing/2014/main" val="3241074107"/>
                    </a:ext>
                  </a:extLst>
                </a:gridCol>
              </a:tblGrid>
              <a:tr h="551089">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 ứng hạt nhân kích thích</a:t>
                      </a: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 ứng hạt nhân tự phát</a:t>
                      </a:r>
                    </a:p>
                  </a:txBody>
                  <a:tcPr marL="68580" marR="68580" marT="0" marB="0" anchor="ctr"/>
                </a:tc>
                <a:extLst>
                  <a:ext uri="{0D108BD9-81ED-4DB2-BD59-A6C34878D82A}">
                    <a16:rowId xmlns="" xmlns:a16="http://schemas.microsoft.com/office/drawing/2014/main" val="2031516459"/>
                  </a:ext>
                </a:extLst>
              </a:tr>
              <a:tr h="1469571">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50000"/>
                        </a:lnSpc>
                        <a:spcBef>
                          <a:spcPts val="600"/>
                        </a:spcBef>
                        <a:spcAft>
                          <a:spcPts val="100"/>
                        </a:spcAft>
                      </a:pPr>
                      <a:r>
                        <a:rPr lang="en-US" sz="2000" b="0">
                          <a:solidFill>
                            <a:srgbClr val="000000"/>
                          </a:solidFill>
                          <a:effectLst/>
                        </a:rPr>
                        <a:t>Khái niệm</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3703716993"/>
                  </a:ext>
                </a:extLst>
              </a:tr>
              <a:tr h="3122839">
                <a:tc>
                  <a:txBody>
                    <a:bodyPr/>
                    <a:lstStyle/>
                    <a:p>
                      <a:pPr algn="ctr">
                        <a:lnSpc>
                          <a:spcPct val="150000"/>
                        </a:lnSpc>
                        <a:spcBef>
                          <a:spcPts val="600"/>
                        </a:spcBef>
                        <a:spcAft>
                          <a:spcPts val="100"/>
                        </a:spcAft>
                      </a:pPr>
                      <a:r>
                        <a:rPr lang="en-US" sz="2000" b="0">
                          <a:solidFill>
                            <a:srgbClr val="000000"/>
                          </a:solidFill>
                          <a:effectLst/>
                        </a:rPr>
                        <a:t>Ví dụ</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3870910968"/>
                  </a:ext>
                </a:extLst>
              </a:tr>
            </a:tbl>
          </a:graphicData>
        </a:graphic>
      </p:graphicFrame>
      <p:sp>
        <p:nvSpPr>
          <p:cNvPr id="3" name="TextBox 2">
            <a:extLst>
              <a:ext uri="{FF2B5EF4-FFF2-40B4-BE49-F238E27FC236}">
                <a16:creationId xmlns="" xmlns:a16="http://schemas.microsoft.com/office/drawing/2014/main" id="{CB972928-FAC9-F9AC-1ED4-E8BA9DDCCC40}"/>
              </a:ext>
            </a:extLst>
          </p:cNvPr>
          <p:cNvSpPr txBox="1"/>
          <p:nvPr/>
        </p:nvSpPr>
        <p:spPr>
          <a:xfrm>
            <a:off x="825190" y="569445"/>
            <a:ext cx="3976774" cy="1420325"/>
          </a:xfrm>
          <a:prstGeom prst="rect">
            <a:avLst/>
          </a:prstGeom>
          <a:noFill/>
        </p:spPr>
        <p:txBody>
          <a:bodyPr wrap="square">
            <a:spAutoFit/>
          </a:bodyPr>
          <a:lstStyle/>
          <a:p>
            <a:pPr lvl="0" algn="just">
              <a:lnSpc>
                <a:spcPct val="150000"/>
              </a:lnSpc>
              <a:buClrTx/>
              <a:defRPr/>
            </a:pPr>
            <a:r>
              <a:rPr lang="en-US" sz="2000">
                <a:solidFill>
                  <a:sysClr val="windowText" lastClr="000000"/>
                </a:solidFill>
              </a:rPr>
              <a:t>- Là quá trình các hạt nhân tương tác với các hạt khác (neutron,…) tạo ra các hạt nhân mới.</a:t>
            </a:r>
            <a:endParaRPr lang="vi-VN" sz="2000">
              <a:solidFill>
                <a:sysClr val="windowText" lastClr="000000"/>
              </a:solidFill>
            </a:endParaRPr>
          </a:p>
        </p:txBody>
      </p:sp>
      <p:sp>
        <p:nvSpPr>
          <p:cNvPr id="4" name="TextBox 3">
            <a:extLst>
              <a:ext uri="{FF2B5EF4-FFF2-40B4-BE49-F238E27FC236}">
                <a16:creationId xmlns="" xmlns:a16="http://schemas.microsoft.com/office/drawing/2014/main" id="{E425E951-4525-A8EC-B73C-16D1A7257505}"/>
              </a:ext>
            </a:extLst>
          </p:cNvPr>
          <p:cNvSpPr txBox="1"/>
          <p:nvPr/>
        </p:nvSpPr>
        <p:spPr>
          <a:xfrm>
            <a:off x="4854499" y="569445"/>
            <a:ext cx="4289502" cy="1420325"/>
          </a:xfrm>
          <a:prstGeom prst="rect">
            <a:avLst/>
          </a:prstGeom>
          <a:noFill/>
        </p:spPr>
        <p:txBody>
          <a:bodyPr wrap="square">
            <a:spAutoFit/>
          </a:bodyPr>
          <a:lstStyle/>
          <a:p>
            <a:pPr lvl="0" algn="just">
              <a:lnSpc>
                <a:spcPct val="150000"/>
              </a:lnSpc>
              <a:buClrTx/>
              <a:defRPr/>
            </a:pPr>
            <a:r>
              <a:rPr lang="en-US" sz="2000">
                <a:solidFill>
                  <a:sysClr val="windowText" lastClr="000000"/>
                </a:solidFill>
              </a:rPr>
              <a:t>- Là quá trình tự phân rã của một hạt nhân không bền vững thành các hạt nhân mới.</a:t>
            </a:r>
            <a:endParaRPr kumimoji="0" lang="en-US" sz="2000" b="0" i="0" u="none" strike="noStrike" kern="0" cap="none" spc="0" normalizeH="0" baseline="0" noProof="0">
              <a:ln>
                <a:noFill/>
              </a:ln>
              <a:solidFill>
                <a:sysClr val="windowText" lastClr="000000"/>
              </a:solidFill>
              <a:effectLst/>
              <a:uLnTx/>
              <a:uFillTx/>
            </a:endParaRPr>
          </a:p>
        </p:txBody>
      </p:sp>
      <p:sp>
        <p:nvSpPr>
          <p:cNvPr id="11" name="TextBox 10">
            <a:extLst>
              <a:ext uri="{FF2B5EF4-FFF2-40B4-BE49-F238E27FC236}">
                <a16:creationId xmlns="" xmlns:a16="http://schemas.microsoft.com/office/drawing/2014/main" id="{07746CDA-A943-E800-AF6C-DA5CC1274C14}"/>
              </a:ext>
            </a:extLst>
          </p:cNvPr>
          <p:cNvSpPr txBox="1"/>
          <p:nvPr/>
        </p:nvSpPr>
        <p:spPr>
          <a:xfrm>
            <a:off x="825186" y="2026940"/>
            <a:ext cx="2237681" cy="1881990"/>
          </a:xfrm>
          <a:prstGeom prst="rect">
            <a:avLst/>
          </a:prstGeom>
          <a:noFill/>
        </p:spPr>
        <p:txBody>
          <a:bodyPr wrap="square">
            <a:spAutoFit/>
          </a:bodyPr>
          <a:lstStyle/>
          <a:p>
            <a:pPr marL="342900" lvl="0" indent="-342900">
              <a:lnSpc>
                <a:spcPct val="150000"/>
              </a:lnSpc>
              <a:buClrTx/>
              <a:buFontTx/>
              <a:buChar char="-"/>
              <a:defRPr/>
            </a:pPr>
            <a:r>
              <a:rPr lang="en-US" sz="2000">
                <a:solidFill>
                  <a:sysClr val="windowText" lastClr="000000"/>
                </a:solidFill>
              </a:rPr>
              <a:t>Phản ứng phân hạch.</a:t>
            </a:r>
          </a:p>
          <a:p>
            <a:pPr marL="342900" lvl="0" indent="-342900">
              <a:lnSpc>
                <a:spcPct val="150000"/>
              </a:lnSpc>
              <a:buClrTx/>
              <a:buFontTx/>
              <a:buChar char="-"/>
              <a:defRPr/>
            </a:pPr>
            <a:r>
              <a:rPr lang="en-US" sz="2000">
                <a:solidFill>
                  <a:sysClr val="windowText" lastClr="000000"/>
                </a:solidFill>
              </a:rPr>
              <a:t>Phản ứng tổng hợp hạt nhân.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BCDDC28B-5830-56C1-5CF8-55B1618AAAE9}"/>
                  </a:ext>
                </a:extLst>
              </p:cNvPr>
              <p:cNvSpPr txBox="1"/>
              <p:nvPr/>
            </p:nvSpPr>
            <p:spPr>
              <a:xfrm>
                <a:off x="4854498" y="2026940"/>
                <a:ext cx="4289502" cy="980910"/>
              </a:xfrm>
              <a:prstGeom prst="rect">
                <a:avLst/>
              </a:prstGeom>
              <a:noFill/>
            </p:spPr>
            <p:txBody>
              <a:bodyPr wrap="square">
                <a:spAutoFit/>
              </a:bodyPr>
              <a:lstStyle/>
              <a:p>
                <a:pPr lvl="0" algn="just">
                  <a:lnSpc>
                    <a:spcPct val="150000"/>
                  </a:lnSpc>
                  <a:buClrTx/>
                  <a:defRPr/>
                </a:pPr>
                <a:r>
                  <a:rPr lang="en-US" sz="2000">
                    <a:solidFill>
                      <a:sysClr val="windowText" lastClr="000000"/>
                    </a:solidFill>
                  </a:rPr>
                  <a:t>- Hiện tượng phân rã hạt nhân </a:t>
                </a:r>
                <a14:m>
                  <m:oMath xmlns:m="http://schemas.openxmlformats.org/officeDocument/2006/math">
                    <m:sPre>
                      <m:sPrePr>
                        <m:ctrlPr>
                          <a:rPr lang="en-US" sz="2000" i="1">
                            <a:latin typeface="Cambria Math"/>
                          </a:rPr>
                        </m:ctrlPr>
                      </m:sPrePr>
                      <m:sub>
                        <m:r>
                          <a:rPr lang="en-US" sz="2000" b="0" i="0" smtClean="0">
                            <a:latin typeface="Cambria Math" panose="02040503050406030204" pitchFamily="18" charset="0"/>
                          </a:rPr>
                          <m:t>92</m:t>
                        </m:r>
                      </m:sub>
                      <m:sup>
                        <m:r>
                          <a:rPr lang="en-US" sz="2000" b="0" i="0" smtClean="0">
                            <a:latin typeface="Cambria Math" panose="02040503050406030204" pitchFamily="18" charset="0"/>
                          </a:rPr>
                          <m:t>238</m:t>
                        </m:r>
                      </m:sup>
                      <m:e>
                        <m:r>
                          <m:rPr>
                            <m:sty m:val="p"/>
                          </m:rPr>
                          <a:rPr lang="en-US" sz="2000" b="0" i="0" smtClean="0">
                            <a:latin typeface="Cambria Math" panose="02040503050406030204" pitchFamily="18" charset="0"/>
                          </a:rPr>
                          <m:t>U</m:t>
                        </m:r>
                      </m:e>
                    </m:sPre>
                  </m:oMath>
                </a14:m>
                <a:r>
                  <a:rPr lang="en-US" sz="2000">
                    <a:solidFill>
                      <a:sysClr val="windowText" lastClr="000000"/>
                    </a:solidFill>
                  </a:rPr>
                  <a:t>:</a:t>
                </a:r>
              </a:p>
              <a:p>
                <a:pPr lvl="0" algn="ctr">
                  <a:lnSpc>
                    <a:spcPct val="150000"/>
                  </a:lnSpc>
                  <a:buClrTx/>
                  <a:defRPr/>
                </a:pPr>
                <a14:m>
                  <m:oMath xmlns:m="http://schemas.openxmlformats.org/officeDocument/2006/math">
                    <m:sPre>
                      <m:sPrePr>
                        <m:ctrlPr>
                          <a:rPr lang="en-US" sz="2000" i="1">
                            <a:latin typeface="Cambria Math"/>
                          </a:rPr>
                        </m:ctrlPr>
                      </m:sPrePr>
                      <m:sub>
                        <m:r>
                          <a:rPr lang="en-US" sz="2000">
                            <a:latin typeface="Cambria Math" panose="02040503050406030204" pitchFamily="18" charset="0"/>
                          </a:rPr>
                          <m:t>92</m:t>
                        </m:r>
                      </m:sub>
                      <m:sup>
                        <m:r>
                          <a:rPr lang="en-US" sz="2000">
                            <a:latin typeface="Cambria Math" panose="02040503050406030204" pitchFamily="18" charset="0"/>
                          </a:rPr>
                          <m:t>238</m:t>
                        </m:r>
                      </m:sup>
                      <m:e>
                        <m:r>
                          <m:rPr>
                            <m:sty m:val="p"/>
                          </m:rPr>
                          <a:rPr lang="en-US" sz="2000">
                            <a:latin typeface="Cambria Math" panose="02040503050406030204" pitchFamily="18" charset="0"/>
                          </a:rPr>
                          <m:t>U</m:t>
                        </m:r>
                      </m:e>
                    </m:sPre>
                  </m:oMath>
                </a14:m>
                <a:r>
                  <a:rPr lang="en-US" sz="2000">
                    <a:solidFill>
                      <a:sysClr val="windowText" lastClr="000000"/>
                    </a:solidFill>
                  </a:rPr>
                  <a:t> </a:t>
                </a:r>
                <a:r>
                  <a:rPr lang="en-US" sz="20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sPre>
                      <m:sPrePr>
                        <m:ctrlPr>
                          <a:rPr lang="en-US" sz="2000" i="1">
                            <a:latin typeface="Cambria Math"/>
                          </a:rPr>
                        </m:ctrlPr>
                      </m:sPrePr>
                      <m:sub>
                        <m:r>
                          <a:rPr lang="en-US" sz="2000">
                            <a:latin typeface="Cambria Math" panose="02040503050406030204" pitchFamily="18" charset="0"/>
                          </a:rPr>
                          <m:t>9</m:t>
                        </m:r>
                        <m:r>
                          <a:rPr lang="en-US" sz="2000" b="0" i="1" smtClean="0">
                            <a:latin typeface="Cambria Math" panose="02040503050406030204" pitchFamily="18" charset="0"/>
                          </a:rPr>
                          <m:t>0</m:t>
                        </m:r>
                      </m:sub>
                      <m:sup>
                        <m:r>
                          <a:rPr lang="en-US" sz="2000">
                            <a:latin typeface="Cambria Math" panose="02040503050406030204" pitchFamily="18" charset="0"/>
                          </a:rPr>
                          <m:t>23</m:t>
                        </m:r>
                        <m:r>
                          <a:rPr lang="en-US" sz="2000" b="0" i="1" smtClean="0">
                            <a:latin typeface="Cambria Math" panose="02040503050406030204" pitchFamily="18" charset="0"/>
                          </a:rPr>
                          <m:t>4</m:t>
                        </m:r>
                      </m:sup>
                      <m:e>
                        <m:r>
                          <m:rPr>
                            <m:sty m:val="p"/>
                          </m:rPr>
                          <a:rPr lang="en-US" sz="2000" b="0" i="0" smtClean="0">
                            <a:latin typeface="Cambria Math" panose="02040503050406030204" pitchFamily="18" charset="0"/>
                          </a:rPr>
                          <m:t>Th</m:t>
                        </m:r>
                      </m:e>
                    </m:sPre>
                  </m:oMath>
                </a14:m>
                <a:r>
                  <a:rPr lang="en-US" sz="2000">
                    <a:solidFill>
                      <a:sysClr val="windowText" lastClr="000000"/>
                    </a:solidFill>
                  </a:rPr>
                  <a:t> + </a:t>
                </a:r>
                <a14:m>
                  <m:oMath xmlns:m="http://schemas.openxmlformats.org/officeDocument/2006/math">
                    <m:sPre>
                      <m:sPrePr>
                        <m:ctrlPr>
                          <a:rPr lang="en-US" sz="2000" i="1">
                            <a:latin typeface="Cambria Math"/>
                          </a:rPr>
                        </m:ctrlPr>
                      </m:sPrePr>
                      <m:sub>
                        <m:r>
                          <a:rPr lang="en-US" sz="2000">
                            <a:latin typeface="Cambria Math" panose="02040503050406030204" pitchFamily="18" charset="0"/>
                          </a:rPr>
                          <m:t>2</m:t>
                        </m:r>
                      </m:sub>
                      <m:sup>
                        <m:r>
                          <a:rPr lang="en-US" sz="2000" b="0" i="0" smtClean="0">
                            <a:latin typeface="Cambria Math" panose="02040503050406030204" pitchFamily="18" charset="0"/>
                          </a:rPr>
                          <m:t>4</m:t>
                        </m:r>
                      </m:sup>
                      <m:e>
                        <m:r>
                          <m:rPr>
                            <m:sty m:val="p"/>
                          </m:rPr>
                          <a:rPr lang="en-US" sz="2000" b="0" i="0" smtClean="0">
                            <a:latin typeface="Cambria Math" panose="02040503050406030204" pitchFamily="18" charset="0"/>
                          </a:rPr>
                          <m:t>He</m:t>
                        </m:r>
                      </m:e>
                    </m:sPre>
                  </m:oMath>
                </a14:m>
                <a:r>
                  <a:rPr lang="en-US" sz="2000">
                    <a:solidFill>
                      <a:sysClr val="windowText" lastClr="000000"/>
                    </a:solidFill>
                  </a:rPr>
                  <a:t> </a:t>
                </a:r>
                <a:endParaRPr kumimoji="0" lang="en-US" sz="2000" b="0" i="0" u="none" strike="noStrike" kern="0" cap="none" spc="0" normalizeH="0" baseline="0" noProof="0">
                  <a:ln>
                    <a:noFill/>
                  </a:ln>
                  <a:solidFill>
                    <a:sysClr val="windowText" lastClr="000000"/>
                  </a:solidFill>
                  <a:effectLst/>
                  <a:uLnTx/>
                  <a:uFillTx/>
                </a:endParaRPr>
              </a:p>
            </p:txBody>
          </p:sp>
        </mc:Choice>
        <mc:Fallback xmlns="">
          <p:sp>
            <p:nvSpPr>
              <p:cNvPr id="12" name="TextBox 11">
                <a:extLst>
                  <a:ext uri="{FF2B5EF4-FFF2-40B4-BE49-F238E27FC236}">
                    <a16:creationId xmlns:a16="http://schemas.microsoft.com/office/drawing/2014/main" id="{BCDDC28B-5830-56C1-5CF8-55B1618AAAE9}"/>
                  </a:ext>
                </a:extLst>
              </p:cNvPr>
              <p:cNvSpPr txBox="1">
                <a:spLocks noRot="1" noChangeAspect="1" noMove="1" noResize="1" noEditPoints="1" noAdjustHandles="1" noChangeArrowheads="1" noChangeShapeType="1" noTextEdit="1"/>
              </p:cNvSpPr>
              <p:nvPr/>
            </p:nvSpPr>
            <p:spPr>
              <a:xfrm>
                <a:off x="4854498" y="2026940"/>
                <a:ext cx="4289502" cy="980910"/>
              </a:xfrm>
              <a:prstGeom prst="rect">
                <a:avLst/>
              </a:prstGeom>
              <a:blipFill>
                <a:blip r:embed="rId2"/>
                <a:stretch>
                  <a:fillRect l="-1420" r="-568" b="-11250"/>
                </a:stretch>
              </a:blipFill>
            </p:spPr>
            <p:txBody>
              <a:bodyPr/>
              <a:lstStyle/>
              <a:p>
                <a:r>
                  <a:rPr lang="en-US">
                    <a:noFill/>
                  </a:rPr>
                  <a:t> </a:t>
                </a:r>
              </a:p>
            </p:txBody>
          </p:sp>
        </mc:Fallback>
      </mc:AlternateContent>
      <p:pic>
        <p:nvPicPr>
          <p:cNvPr id="14" name="Picture 13" descr="A screenshot of a video game&#10;&#10;Description automatically generated">
            <a:extLst>
              <a:ext uri="{FF2B5EF4-FFF2-40B4-BE49-F238E27FC236}">
                <a16:creationId xmlns="" xmlns:a16="http://schemas.microsoft.com/office/drawing/2014/main" id="{554D8AE9-4BBC-4257-79A2-2E0262335BED}"/>
              </a:ext>
            </a:extLst>
          </p:cNvPr>
          <p:cNvPicPr>
            <a:picLocks noChangeAspect="1"/>
          </p:cNvPicPr>
          <p:nvPr/>
        </p:nvPicPr>
        <p:blipFill>
          <a:blip r:embed="rId3"/>
          <a:stretch>
            <a:fillRect/>
          </a:stretch>
        </p:blipFill>
        <p:spPr>
          <a:xfrm>
            <a:off x="2217608" y="2026940"/>
            <a:ext cx="2584355" cy="3101226"/>
          </a:xfrm>
          <a:prstGeom prst="rect">
            <a:avLst/>
          </a:prstGeom>
        </p:spPr>
      </p:pic>
      <p:pic>
        <p:nvPicPr>
          <p:cNvPr id="16" name="Picture 15" descr="A group of pink and blue balls&#10;&#10;Description automatically generated">
            <a:extLst>
              <a:ext uri="{FF2B5EF4-FFF2-40B4-BE49-F238E27FC236}">
                <a16:creationId xmlns="" xmlns:a16="http://schemas.microsoft.com/office/drawing/2014/main" id="{43024BB2-1E0D-D4CB-215F-9E689543352A}"/>
              </a:ext>
            </a:extLst>
          </p:cNvPr>
          <p:cNvPicPr>
            <a:picLocks noChangeAspect="1"/>
          </p:cNvPicPr>
          <p:nvPr/>
        </p:nvPicPr>
        <p:blipFill>
          <a:blip r:embed="rId4"/>
          <a:stretch>
            <a:fillRect/>
          </a:stretch>
        </p:blipFill>
        <p:spPr>
          <a:xfrm>
            <a:off x="5412058" y="2753260"/>
            <a:ext cx="3512635" cy="2390239"/>
          </a:xfrm>
          <a:prstGeom prst="rect">
            <a:avLst/>
          </a:prstGeom>
        </p:spPr>
      </p:pic>
    </p:spTree>
    <p:extLst>
      <p:ext uri="{BB962C8B-B14F-4D97-AF65-F5344CB8AC3E}">
        <p14:creationId xmlns:p14="http://schemas.microsoft.com/office/powerpoint/2010/main" val="375503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CCB01F8-9162-88D9-1996-2F455EFEE0EC}"/>
            </a:ext>
          </a:extLst>
        </p:cNvPr>
        <p:cNvGrpSpPr/>
        <p:nvPr/>
      </p:nvGrpSpPr>
      <p:grpSpPr>
        <a:xfrm>
          <a:off x="0" y="0"/>
          <a:ext cx="0" cy="0"/>
          <a:chOff x="0" y="0"/>
          <a:chExt cx="0" cy="0"/>
        </a:xfrm>
      </p:grpSpPr>
      <p:grpSp>
        <p:nvGrpSpPr>
          <p:cNvPr id="2" name="Group 1">
            <a:extLst>
              <a:ext uri="{FF2B5EF4-FFF2-40B4-BE49-F238E27FC236}">
                <a16:creationId xmlns="" xmlns:a16="http://schemas.microsoft.com/office/drawing/2014/main" id="{10617613-9D1C-459A-39FE-F93A992718B2}"/>
              </a:ext>
            </a:extLst>
          </p:cNvPr>
          <p:cNvGrpSpPr/>
          <p:nvPr/>
        </p:nvGrpSpPr>
        <p:grpSpPr>
          <a:xfrm>
            <a:off x="169662" y="272298"/>
            <a:ext cx="8804675" cy="1155058"/>
            <a:chOff x="435933" y="233912"/>
            <a:chExt cx="8804675" cy="1155058"/>
          </a:xfrm>
        </p:grpSpPr>
        <p:grpSp>
          <p:nvGrpSpPr>
            <p:cNvPr id="3" name="Group 2">
              <a:extLst>
                <a:ext uri="{FF2B5EF4-FFF2-40B4-BE49-F238E27FC236}">
                  <a16:creationId xmlns="" xmlns:a16="http://schemas.microsoft.com/office/drawing/2014/main" id="{8FB9B5C1-DEF8-3E8C-5741-8FB156481EB3}"/>
                </a:ext>
              </a:extLst>
            </p:cNvPr>
            <p:cNvGrpSpPr/>
            <p:nvPr/>
          </p:nvGrpSpPr>
          <p:grpSpPr>
            <a:xfrm>
              <a:off x="435934" y="321191"/>
              <a:ext cx="8804674" cy="1067779"/>
              <a:chOff x="919716" y="397239"/>
              <a:chExt cx="8804674" cy="1067779"/>
            </a:xfrm>
          </p:grpSpPr>
          <p:sp>
            <p:nvSpPr>
              <p:cNvPr id="6" name="Rectangle: Rounded Corners 5">
                <a:extLst>
                  <a:ext uri="{FF2B5EF4-FFF2-40B4-BE49-F238E27FC236}">
                    <a16:creationId xmlns="" xmlns:a16="http://schemas.microsoft.com/office/drawing/2014/main" id="{AD98E95A-C15D-EA77-67F1-85CDBD2E542F}"/>
                  </a:ext>
                </a:extLst>
              </p:cNvPr>
              <p:cNvSpPr/>
              <p:nvPr/>
            </p:nvSpPr>
            <p:spPr>
              <a:xfrm>
                <a:off x="919716" y="627321"/>
                <a:ext cx="8722934" cy="837697"/>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1EEE5"/>
                  </a:solidFill>
                  <a:effectLst/>
                  <a:uLnTx/>
                  <a:uFillTx/>
                  <a:latin typeface="Arial"/>
                  <a:ea typeface="+mn-ea"/>
                  <a:cs typeface="+mn-cs"/>
                </a:endParaRPr>
              </a:p>
            </p:txBody>
          </p:sp>
          <p:pic>
            <p:nvPicPr>
              <p:cNvPr id="7" name="Picture 6">
                <a:extLst>
                  <a:ext uri="{FF2B5EF4-FFF2-40B4-BE49-F238E27FC236}">
                    <a16:creationId xmlns="" xmlns:a16="http://schemas.microsoft.com/office/drawing/2014/main" id="{063DD0D9-B3FD-ED6B-921D-0973B0661C22}"/>
                  </a:ext>
                </a:extLst>
              </p:cNvPr>
              <p:cNvPicPr>
                <a:picLocks noChangeAspect="1"/>
              </p:cNvPicPr>
              <p:nvPr/>
            </p:nvPicPr>
            <p:blipFill>
              <a:blip r:embed="rId2"/>
              <a:stretch>
                <a:fillRect/>
              </a:stretch>
            </p:blipFill>
            <p:spPr>
              <a:xfrm>
                <a:off x="9063226" y="397239"/>
                <a:ext cx="661164" cy="649632"/>
              </a:xfrm>
              <a:prstGeom prst="rect">
                <a:avLst/>
              </a:prstGeom>
            </p:spPr>
          </p:pic>
        </p:grpSp>
        <p:sp>
          <p:nvSpPr>
            <p:cNvPr id="4" name="TextBox 3">
              <a:extLst>
                <a:ext uri="{FF2B5EF4-FFF2-40B4-BE49-F238E27FC236}">
                  <a16:creationId xmlns="" xmlns:a16="http://schemas.microsoft.com/office/drawing/2014/main" id="{20D2308E-2BBA-F750-63F6-72A6613A37EB}"/>
                </a:ext>
              </a:extLst>
            </p:cNvPr>
            <p:cNvSpPr txBox="1"/>
            <p:nvPr/>
          </p:nvSpPr>
          <p:spPr>
            <a:xfrm>
              <a:off x="517674" y="912316"/>
              <a:ext cx="8641194" cy="400110"/>
            </a:xfrm>
            <a:prstGeom prst="rect">
              <a:avLst/>
            </a:prstGeom>
            <a:noFill/>
          </p:spPr>
          <p:txBody>
            <a:bodyPr wrap="square">
              <a:spAutoFit/>
            </a:bodyPr>
            <a:lstStyle/>
            <a:p>
              <a:pPr lvl="0" algn="just"/>
              <a:r>
                <a:rPr lang="vi-VN" sz="2000"/>
                <a:t>Hãy trình bày sự khác nhau giữa phản ứng hạt nhân và phản ứng hóa học.</a:t>
              </a:r>
              <a:endParaRPr kumimoji="0" lang="en-US" sz="3200" b="0" u="none" strike="noStrike" kern="0" cap="none" spc="0" normalizeH="0" baseline="0" noProof="0" dirty="0">
                <a:ln>
                  <a:noFill/>
                </a:ln>
                <a:solidFill>
                  <a:srgbClr val="000000"/>
                </a:solidFill>
                <a:effectLst/>
                <a:uLnTx/>
                <a:uFillTx/>
                <a:sym typeface="Arial"/>
              </a:endParaRPr>
            </a:p>
          </p:txBody>
        </p:sp>
        <p:sp>
          <p:nvSpPr>
            <p:cNvPr id="5" name="Rectangle: Rounded Corners 4">
              <a:extLst>
                <a:ext uri="{FF2B5EF4-FFF2-40B4-BE49-F238E27FC236}">
                  <a16:creationId xmlns="" xmlns:a16="http://schemas.microsoft.com/office/drawing/2014/main" id="{C598D316-87A3-7346-FBB7-198D7756453B}"/>
                </a:ext>
              </a:extLst>
            </p:cNvPr>
            <p:cNvSpPr/>
            <p:nvPr/>
          </p:nvSpPr>
          <p:spPr>
            <a:xfrm>
              <a:off x="435933" y="233912"/>
              <a:ext cx="3746600" cy="634721"/>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latin typeface="Arial" panose="020B0604020202020204" pitchFamily="34" charset="0"/>
                  <a:cs typeface="Arial" panose="020B0604020202020204" pitchFamily="34" charset="0"/>
                </a:rPr>
                <a:t>Câu hỏi – SGK tr.97</a:t>
              </a:r>
              <a:endParaRPr lang="en-US" sz="2200" b="1" dirty="0">
                <a:solidFill>
                  <a:srgbClr val="000000"/>
                </a:solidFill>
                <a:latin typeface="Arial" panose="020B0604020202020204" pitchFamily="34" charset="0"/>
                <a:cs typeface="Arial" panose="020B0604020202020204" pitchFamily="34" charset="0"/>
              </a:endParaRPr>
            </a:p>
          </p:txBody>
        </p:sp>
      </p:grpSp>
      <p:graphicFrame>
        <p:nvGraphicFramePr>
          <p:cNvPr id="14" name="Table 13">
            <a:extLst>
              <a:ext uri="{FF2B5EF4-FFF2-40B4-BE49-F238E27FC236}">
                <a16:creationId xmlns="" xmlns:a16="http://schemas.microsoft.com/office/drawing/2014/main" id="{7A540E4A-B3A5-353E-E579-F292BF6719F8}"/>
              </a:ext>
            </a:extLst>
          </p:cNvPr>
          <p:cNvGraphicFramePr>
            <a:graphicFrameLocks noGrp="1"/>
          </p:cNvGraphicFramePr>
          <p:nvPr>
            <p:extLst>
              <p:ext uri="{D42A27DB-BD31-4B8C-83A1-F6EECF244321}">
                <p14:modId xmlns:p14="http://schemas.microsoft.com/office/powerpoint/2010/main" val="2784770620"/>
              </p:ext>
            </p:extLst>
          </p:nvPr>
        </p:nvGraphicFramePr>
        <p:xfrm>
          <a:off x="169662" y="1657438"/>
          <a:ext cx="8722934" cy="3129924"/>
        </p:xfrm>
        <a:graphic>
          <a:graphicData uri="http://schemas.openxmlformats.org/drawingml/2006/table">
            <a:tbl>
              <a:tblPr firstRow="1" firstCol="1" bandRow="1">
                <a:tableStyleId>{22838BEF-8BB2-4498-84A7-C5851F593DF1}</a:tableStyleId>
              </a:tblPr>
              <a:tblGrid>
                <a:gridCol w="1332036">
                  <a:extLst>
                    <a:ext uri="{9D8B030D-6E8A-4147-A177-3AD203B41FA5}">
                      <a16:colId xmlns="" xmlns:a16="http://schemas.microsoft.com/office/drawing/2014/main" val="2172163751"/>
                    </a:ext>
                  </a:extLst>
                </a:gridCol>
                <a:gridCol w="3695449">
                  <a:extLst>
                    <a:ext uri="{9D8B030D-6E8A-4147-A177-3AD203B41FA5}">
                      <a16:colId xmlns="" xmlns:a16="http://schemas.microsoft.com/office/drawing/2014/main" val="3536071464"/>
                    </a:ext>
                  </a:extLst>
                </a:gridCol>
                <a:gridCol w="3695449">
                  <a:extLst>
                    <a:ext uri="{9D8B030D-6E8A-4147-A177-3AD203B41FA5}">
                      <a16:colId xmlns="" xmlns:a16="http://schemas.microsoft.com/office/drawing/2014/main" val="3241074107"/>
                    </a:ext>
                  </a:extLst>
                </a:gridCol>
              </a:tblGrid>
              <a:tr h="457200">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rPr>
                        <a:t>Phản ứng hạt nhân</a:t>
                      </a: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rPr>
                        <a:t>Phản ứng hóa học</a:t>
                      </a: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extLst>
                  <a:ext uri="{0D108BD9-81ED-4DB2-BD59-A6C34878D82A}">
                    <a16:rowId xmlns="" xmlns:a16="http://schemas.microsoft.com/office/drawing/2014/main" val="2031516459"/>
                  </a:ext>
                </a:extLst>
              </a:tr>
              <a:tr h="1463040">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50000"/>
                        </a:lnSpc>
                        <a:spcBef>
                          <a:spcPts val="600"/>
                        </a:spcBef>
                        <a:spcAft>
                          <a:spcPts val="100"/>
                        </a:spcAft>
                      </a:pPr>
                      <a:r>
                        <a:rPr lang="en-US" sz="2000" b="0">
                          <a:solidFill>
                            <a:srgbClr val="000000"/>
                          </a:solidFill>
                          <a:effectLst/>
                        </a:rPr>
                        <a:t>Yếu tố liên quan</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extLst>
                  <a:ext uri="{0D108BD9-81ED-4DB2-BD59-A6C34878D82A}">
                    <a16:rowId xmlns="" xmlns:a16="http://schemas.microsoft.com/office/drawing/2014/main" val="3703716993"/>
                  </a:ext>
                </a:extLst>
              </a:tr>
              <a:tr h="1209684">
                <a:tc>
                  <a:txBody>
                    <a:bodyPr/>
                    <a:lstStyle/>
                    <a:p>
                      <a:pPr algn="ctr">
                        <a:lnSpc>
                          <a:spcPct val="150000"/>
                        </a:lnSpc>
                        <a:spcBef>
                          <a:spcPts val="600"/>
                        </a:spcBef>
                        <a:spcAft>
                          <a:spcPts val="100"/>
                        </a:spcAft>
                      </a:pPr>
                      <a:r>
                        <a:rPr lang="en-US" sz="2000" b="0">
                          <a:solidFill>
                            <a:srgbClr val="000000"/>
                          </a:solidFill>
                          <a:effectLst/>
                        </a:rPr>
                        <a:t>Sản phẩm tạo thành</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extLst>
                  <a:ext uri="{0D108BD9-81ED-4DB2-BD59-A6C34878D82A}">
                    <a16:rowId xmlns="" xmlns:a16="http://schemas.microsoft.com/office/drawing/2014/main" val="3870910968"/>
                  </a:ext>
                </a:extLst>
              </a:tr>
            </a:tbl>
          </a:graphicData>
        </a:graphic>
      </p:graphicFrame>
      <p:sp>
        <p:nvSpPr>
          <p:cNvPr id="15" name="TextBox 14">
            <a:extLst>
              <a:ext uri="{FF2B5EF4-FFF2-40B4-BE49-F238E27FC236}">
                <a16:creationId xmlns="" xmlns:a16="http://schemas.microsoft.com/office/drawing/2014/main" id="{73A55ACD-68C5-C14B-2536-EA30AB9EC54B}"/>
              </a:ext>
            </a:extLst>
          </p:cNvPr>
          <p:cNvSpPr txBox="1"/>
          <p:nvPr/>
        </p:nvSpPr>
        <p:spPr>
          <a:xfrm>
            <a:off x="1531434" y="2359065"/>
            <a:ext cx="3665034" cy="958660"/>
          </a:xfrm>
          <a:prstGeom prst="rect">
            <a:avLst/>
          </a:prstGeom>
          <a:noFill/>
        </p:spPr>
        <p:txBody>
          <a:bodyPr wrap="square" rtlCol="0">
            <a:spAutoFit/>
          </a:bodyPr>
          <a:lstStyle/>
          <a:p>
            <a:pPr algn="just">
              <a:lnSpc>
                <a:spcPct val="150000"/>
              </a:lnSpc>
            </a:pPr>
            <a:r>
              <a:rPr lang="en-US" sz="2000"/>
              <a:t>Liên quan đến thành phần cấu tạo hạt nhân (proton, neutron).</a:t>
            </a:r>
          </a:p>
        </p:txBody>
      </p:sp>
      <p:sp>
        <p:nvSpPr>
          <p:cNvPr id="16" name="TextBox 15">
            <a:extLst>
              <a:ext uri="{FF2B5EF4-FFF2-40B4-BE49-F238E27FC236}">
                <a16:creationId xmlns="" xmlns:a16="http://schemas.microsoft.com/office/drawing/2014/main" id="{B2FF99B9-E547-4773-26FD-290BD8EE1DBD}"/>
              </a:ext>
            </a:extLst>
          </p:cNvPr>
          <p:cNvSpPr txBox="1"/>
          <p:nvPr/>
        </p:nvSpPr>
        <p:spPr>
          <a:xfrm>
            <a:off x="5212015" y="2138401"/>
            <a:ext cx="3665034" cy="1420325"/>
          </a:xfrm>
          <a:prstGeom prst="rect">
            <a:avLst/>
          </a:prstGeom>
          <a:noFill/>
        </p:spPr>
        <p:txBody>
          <a:bodyPr wrap="square" rtlCol="0">
            <a:spAutoFit/>
          </a:bodyPr>
          <a:lstStyle/>
          <a:p>
            <a:pPr algn="just">
              <a:lnSpc>
                <a:spcPct val="150000"/>
              </a:lnSpc>
            </a:pPr>
            <a:r>
              <a:rPr lang="en-US" sz="2000"/>
              <a:t>Liên quan đến các electron và liên kết hóa học giữa các nguyên tử.</a:t>
            </a:r>
          </a:p>
        </p:txBody>
      </p:sp>
      <p:sp>
        <p:nvSpPr>
          <p:cNvPr id="17" name="TextBox 16">
            <a:extLst>
              <a:ext uri="{FF2B5EF4-FFF2-40B4-BE49-F238E27FC236}">
                <a16:creationId xmlns="" xmlns:a16="http://schemas.microsoft.com/office/drawing/2014/main" id="{35FCB7B2-AB7E-13D7-4AA8-3A5667D09E6E}"/>
              </a:ext>
            </a:extLst>
          </p:cNvPr>
          <p:cNvSpPr txBox="1"/>
          <p:nvPr/>
        </p:nvSpPr>
        <p:spPr>
          <a:xfrm>
            <a:off x="1531434" y="3944300"/>
            <a:ext cx="3665034" cy="400110"/>
          </a:xfrm>
          <a:prstGeom prst="rect">
            <a:avLst/>
          </a:prstGeom>
          <a:noFill/>
        </p:spPr>
        <p:txBody>
          <a:bodyPr wrap="square" rtlCol="0">
            <a:spAutoFit/>
          </a:bodyPr>
          <a:lstStyle/>
          <a:p>
            <a:pPr algn="just"/>
            <a:r>
              <a:rPr lang="en-US" sz="2000"/>
              <a:t>Các nguyên tố mới.</a:t>
            </a:r>
          </a:p>
        </p:txBody>
      </p:sp>
      <p:sp>
        <p:nvSpPr>
          <p:cNvPr id="18" name="TextBox 17">
            <a:extLst>
              <a:ext uri="{FF2B5EF4-FFF2-40B4-BE49-F238E27FC236}">
                <a16:creationId xmlns="" xmlns:a16="http://schemas.microsoft.com/office/drawing/2014/main" id="{1516B673-8ADF-2C2C-963A-4B6F27239630}"/>
              </a:ext>
            </a:extLst>
          </p:cNvPr>
          <p:cNvSpPr txBox="1"/>
          <p:nvPr/>
        </p:nvSpPr>
        <p:spPr>
          <a:xfrm>
            <a:off x="5212015" y="3669315"/>
            <a:ext cx="3665034" cy="958660"/>
          </a:xfrm>
          <a:prstGeom prst="rect">
            <a:avLst/>
          </a:prstGeom>
          <a:noFill/>
        </p:spPr>
        <p:txBody>
          <a:bodyPr wrap="square" rtlCol="0">
            <a:spAutoFit/>
          </a:bodyPr>
          <a:lstStyle/>
          <a:p>
            <a:pPr algn="just">
              <a:lnSpc>
                <a:spcPct val="150000"/>
              </a:lnSpc>
            </a:pPr>
            <a:r>
              <a:rPr lang="en-US" sz="2000"/>
              <a:t>Có sự bảo toàn số lượng nguyên tử của mỗi nguyên tố.</a:t>
            </a:r>
          </a:p>
        </p:txBody>
      </p:sp>
    </p:spTree>
    <p:extLst>
      <p:ext uri="{BB962C8B-B14F-4D97-AF65-F5344CB8AC3E}">
        <p14:creationId xmlns:p14="http://schemas.microsoft.com/office/powerpoint/2010/main" val="112853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F34D4D1-BE58-964A-037D-37BBA7622B7A}"/>
            </a:ext>
          </a:extLst>
        </p:cNvPr>
        <p:cNvGrpSpPr/>
        <p:nvPr/>
      </p:nvGrpSpPr>
      <p:grpSpPr>
        <a:xfrm>
          <a:off x="0" y="0"/>
          <a:ext cx="0" cy="0"/>
          <a:chOff x="0" y="0"/>
          <a:chExt cx="0" cy="0"/>
        </a:xfrm>
      </p:grpSpPr>
      <p:grpSp>
        <p:nvGrpSpPr>
          <p:cNvPr id="12" name="Group 11">
            <a:extLst>
              <a:ext uri="{FF2B5EF4-FFF2-40B4-BE49-F238E27FC236}">
                <a16:creationId xmlns="" xmlns:a16="http://schemas.microsoft.com/office/drawing/2014/main" id="{F4E6A4E1-D230-CF5A-89EF-DBFA2DAE1514}"/>
              </a:ext>
            </a:extLst>
          </p:cNvPr>
          <p:cNvGrpSpPr/>
          <p:nvPr/>
        </p:nvGrpSpPr>
        <p:grpSpPr>
          <a:xfrm>
            <a:off x="788026" y="260194"/>
            <a:ext cx="7567947" cy="1177718"/>
            <a:chOff x="1130656" y="-58426"/>
            <a:chExt cx="7567947" cy="1177718"/>
          </a:xfrm>
        </p:grpSpPr>
        <p:sp>
          <p:nvSpPr>
            <p:cNvPr id="13" name="Rectangle: Diagonal Corners Rounded 12">
              <a:extLst>
                <a:ext uri="{FF2B5EF4-FFF2-40B4-BE49-F238E27FC236}">
                  <a16:creationId xmlns="" xmlns:a16="http://schemas.microsoft.com/office/drawing/2014/main" id="{FEBE3485-7877-0C87-7FBB-1F5A7466818A}"/>
                </a:ext>
              </a:extLst>
            </p:cNvPr>
            <p:cNvSpPr/>
            <p:nvPr/>
          </p:nvSpPr>
          <p:spPr>
            <a:xfrm>
              <a:off x="1194950" y="-8514"/>
              <a:ext cx="7181016" cy="1127806"/>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14" name="Group 13">
              <a:extLst>
                <a:ext uri="{FF2B5EF4-FFF2-40B4-BE49-F238E27FC236}">
                  <a16:creationId xmlns="" xmlns:a16="http://schemas.microsoft.com/office/drawing/2014/main" id="{A003D192-F8F5-B75D-DB90-A2FC5B8DBEF7}"/>
                </a:ext>
              </a:extLst>
            </p:cNvPr>
            <p:cNvGrpSpPr/>
            <p:nvPr/>
          </p:nvGrpSpPr>
          <p:grpSpPr>
            <a:xfrm>
              <a:off x="1130656" y="-58426"/>
              <a:ext cx="7567947" cy="1127806"/>
              <a:chOff x="2882981" y="246096"/>
              <a:chExt cx="15135892" cy="3443643"/>
            </a:xfrm>
          </p:grpSpPr>
          <p:sp>
            <p:nvSpPr>
              <p:cNvPr id="15" name="Rectangle: Diagonal Corners Rounded 14">
                <a:extLst>
                  <a:ext uri="{FF2B5EF4-FFF2-40B4-BE49-F238E27FC236}">
                    <a16:creationId xmlns="" xmlns:a16="http://schemas.microsoft.com/office/drawing/2014/main" id="{E194FB57-5A71-0FE3-2939-B2797C370FD7}"/>
                  </a:ext>
                </a:extLst>
              </p:cNvPr>
              <p:cNvSpPr/>
              <p:nvPr/>
            </p:nvSpPr>
            <p:spPr>
              <a:xfrm>
                <a:off x="2882981" y="246096"/>
                <a:ext cx="14362030" cy="3443643"/>
              </a:xfrm>
              <a:prstGeom prst="round2DiagRect">
                <a:avLst/>
              </a:prstGeom>
              <a:solidFill>
                <a:srgbClr val="3333FF"/>
              </a:solidFill>
              <a:ln w="25400" cap="flat" cmpd="sng" algn="ctr">
                <a:noFill/>
                <a:prstDash val="solid"/>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3. Định luật bảo toàn số khối và </a:t>
                </a:r>
              </a:p>
              <a:p>
                <a:pPr marL="0" marR="0" lvl="0" indent="0" algn="ctr" defTabSz="457200" eaLnBrk="1" fontAlgn="auto" latinLnBrk="0" hangingPunct="1">
                  <a:lnSpc>
                    <a:spcPct val="150000"/>
                  </a:lnSpc>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bảo toàn điện tích trong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16" name="Freeform 4">
                <a:extLst>
                  <a:ext uri="{FF2B5EF4-FFF2-40B4-BE49-F238E27FC236}">
                    <a16:creationId xmlns="" xmlns:a16="http://schemas.microsoft.com/office/drawing/2014/main" id="{5BDF90F0-F8B3-8B02-ECA6-FE9D2E2E9728}"/>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2" name="Rectangle: Rounded Corners 1">
            <a:extLst>
              <a:ext uri="{FF2B5EF4-FFF2-40B4-BE49-F238E27FC236}">
                <a16:creationId xmlns="" xmlns:a16="http://schemas.microsoft.com/office/drawing/2014/main" id="{0ADF2FB4-51ED-BE30-DB56-789C4B7649DE}"/>
              </a:ext>
            </a:extLst>
          </p:cNvPr>
          <p:cNvSpPr/>
          <p:nvPr/>
        </p:nvSpPr>
        <p:spPr>
          <a:xfrm>
            <a:off x="4486798" y="2209307"/>
            <a:ext cx="4079423" cy="1697997"/>
          </a:xfrm>
          <a:prstGeom prst="roundRect">
            <a:avLst>
              <a:gd name="adj" fmla="val 9382"/>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FF0000"/>
                </a:solidFill>
                <a:effectLst/>
                <a:ea typeface="Calibri" panose="020F0502020204030204" pitchFamily="34" charset="0"/>
              </a:rPr>
              <a:t>Yêu cầu</a:t>
            </a:r>
            <a:r>
              <a:rPr lang="vi-VN" sz="2000" b="1" i="1">
                <a:solidFill>
                  <a:srgbClr val="FF0000"/>
                </a:solidFill>
                <a:effectLst/>
                <a:ea typeface="Calibri" panose="020F0502020204030204" pitchFamily="34" charset="0"/>
              </a:rPr>
              <a:t>:</a:t>
            </a:r>
            <a:r>
              <a:rPr lang="vi-VN" sz="2000" i="1">
                <a:solidFill>
                  <a:srgbClr val="FF0000"/>
                </a:solidFill>
                <a:effectLst/>
                <a:ea typeface="Calibri" panose="020F0502020204030204" pitchFamily="34" charset="0"/>
              </a:rPr>
              <a:t> </a:t>
            </a:r>
            <a:r>
              <a:rPr lang="en-US" sz="2000">
                <a:solidFill>
                  <a:srgbClr val="000000"/>
                </a:solidFill>
                <a:effectLst/>
                <a:ea typeface="Calibri" panose="020F0502020204030204" pitchFamily="34" charset="0"/>
              </a:rPr>
              <a:t>Khai thác mục I.3 – SGK tr.97 và hoàn thành nội dung </a:t>
            </a:r>
            <a:r>
              <a:rPr lang="en-US" sz="2000" i="1">
                <a:solidFill>
                  <a:srgbClr val="000000"/>
                </a:solidFill>
                <a:effectLst/>
                <a:ea typeface="Calibri" panose="020F0502020204030204" pitchFamily="34" charset="0"/>
              </a:rPr>
              <a:t>Phiếu bài tập số 1.</a:t>
            </a:r>
            <a:endParaRPr lang="en-US" sz="1600"/>
          </a:p>
        </p:txBody>
      </p:sp>
      <p:grpSp>
        <p:nvGrpSpPr>
          <p:cNvPr id="3" name="Group 2">
            <a:extLst>
              <a:ext uri="{FF2B5EF4-FFF2-40B4-BE49-F238E27FC236}">
                <a16:creationId xmlns="" xmlns:a16="http://schemas.microsoft.com/office/drawing/2014/main" id="{FA7443CA-6DCD-FBFB-6B5B-A36855E1C4BB}"/>
              </a:ext>
            </a:extLst>
          </p:cNvPr>
          <p:cNvGrpSpPr/>
          <p:nvPr/>
        </p:nvGrpSpPr>
        <p:grpSpPr>
          <a:xfrm>
            <a:off x="80082" y="1487824"/>
            <a:ext cx="3889751" cy="3655676"/>
            <a:chOff x="3832860" y="1282898"/>
            <a:chExt cx="3810000" cy="3860602"/>
          </a:xfrm>
        </p:grpSpPr>
        <p:sp>
          <p:nvSpPr>
            <p:cNvPr id="4" name="Freeform 7">
              <a:extLst>
                <a:ext uri="{FF2B5EF4-FFF2-40B4-BE49-F238E27FC236}">
                  <a16:creationId xmlns="" xmlns:a16="http://schemas.microsoft.com/office/drawing/2014/main" id="{BD140380-BD89-801A-1CE1-1ED77A4BD216}"/>
                </a:ext>
              </a:extLst>
            </p:cNvPr>
            <p:cNvSpPr/>
            <p:nvPr/>
          </p:nvSpPr>
          <p:spPr>
            <a:xfrm>
              <a:off x="3832860" y="1282898"/>
              <a:ext cx="3810000" cy="3860602"/>
            </a:xfrm>
            <a:custGeom>
              <a:avLst/>
              <a:gdLst/>
              <a:ahLst/>
              <a:cxnLst/>
              <a:rect l="l" t="t" r="r" b="b"/>
              <a:pathLst>
                <a:path w="3238741" h="3296428">
                  <a:moveTo>
                    <a:pt x="0" y="0"/>
                  </a:moveTo>
                  <a:lnTo>
                    <a:pt x="3238741" y="0"/>
                  </a:lnTo>
                  <a:lnTo>
                    <a:pt x="3238741" y="3296428"/>
                  </a:lnTo>
                  <a:lnTo>
                    <a:pt x="0" y="3296428"/>
                  </a:lnTo>
                  <a:lnTo>
                    <a:pt x="0" y="0"/>
                  </a:lnTo>
                  <a:close/>
                </a:path>
              </a:pathLst>
            </a:custGeom>
            <a:blipFill>
              <a:blip r:embed="rId4"/>
              <a:stretch>
                <a:fillRect/>
              </a:stretch>
            </a:blipFill>
          </p:spPr>
          <p:txBody>
            <a:bodyPr/>
            <a:lstStyle/>
            <a:p>
              <a:endParaRPr lang="en-US"/>
            </a:p>
          </p:txBody>
        </p:sp>
        <p:sp>
          <p:nvSpPr>
            <p:cNvPr id="5" name="TextBox 4">
              <a:extLst>
                <a:ext uri="{FF2B5EF4-FFF2-40B4-BE49-F238E27FC236}">
                  <a16:creationId xmlns="" xmlns:a16="http://schemas.microsoft.com/office/drawing/2014/main" id="{AA20B566-B91F-C603-9746-B6264F78D6F9}"/>
                </a:ext>
              </a:extLst>
            </p:cNvPr>
            <p:cNvSpPr txBox="1"/>
            <p:nvPr/>
          </p:nvSpPr>
          <p:spPr>
            <a:xfrm rot="19208341">
              <a:off x="3884862" y="2679615"/>
              <a:ext cx="1055939" cy="461665"/>
            </a:xfrm>
            <a:prstGeom prst="rect">
              <a:avLst/>
            </a:prstGeom>
            <a:noFill/>
          </p:spPr>
          <p:txBody>
            <a:bodyPr wrap="square" rtlCol="0">
              <a:spAutoFit/>
            </a:bodyPr>
            <a:lstStyle/>
            <a:p>
              <a:pPr algn="ctr"/>
              <a:r>
                <a:rPr lang="en-US" sz="2400" b="1">
                  <a:solidFill>
                    <a:srgbClr val="EAB225"/>
                  </a:solidFill>
                </a:rPr>
                <a:t>THẢO</a:t>
              </a:r>
            </a:p>
          </p:txBody>
        </p:sp>
        <p:sp>
          <p:nvSpPr>
            <p:cNvPr id="6" name="TextBox 5">
              <a:extLst>
                <a:ext uri="{FF2B5EF4-FFF2-40B4-BE49-F238E27FC236}">
                  <a16:creationId xmlns="" xmlns:a16="http://schemas.microsoft.com/office/drawing/2014/main" id="{A59A1584-0B02-743B-D46E-F3BEBE4FA3AD}"/>
                </a:ext>
              </a:extLst>
            </p:cNvPr>
            <p:cNvSpPr txBox="1"/>
            <p:nvPr/>
          </p:nvSpPr>
          <p:spPr>
            <a:xfrm rot="179522">
              <a:off x="4349682" y="1692116"/>
              <a:ext cx="1055939" cy="461665"/>
            </a:xfrm>
            <a:prstGeom prst="rect">
              <a:avLst/>
            </a:prstGeom>
            <a:noFill/>
          </p:spPr>
          <p:txBody>
            <a:bodyPr wrap="square" rtlCol="0">
              <a:spAutoFit/>
            </a:bodyPr>
            <a:lstStyle/>
            <a:p>
              <a:pPr algn="ctr"/>
              <a:r>
                <a:rPr lang="en-US" sz="2400" b="1">
                  <a:solidFill>
                    <a:srgbClr val="0331A6"/>
                  </a:solidFill>
                </a:rPr>
                <a:t>LUẬN</a:t>
              </a:r>
            </a:p>
          </p:txBody>
        </p:sp>
        <p:sp>
          <p:nvSpPr>
            <p:cNvPr id="7" name="TextBox 6">
              <a:extLst>
                <a:ext uri="{FF2B5EF4-FFF2-40B4-BE49-F238E27FC236}">
                  <a16:creationId xmlns="" xmlns:a16="http://schemas.microsoft.com/office/drawing/2014/main" id="{56D0EAE2-0E3C-2719-2436-5AD167BE90A4}"/>
                </a:ext>
              </a:extLst>
            </p:cNvPr>
            <p:cNvSpPr txBox="1"/>
            <p:nvPr/>
          </p:nvSpPr>
          <p:spPr>
            <a:xfrm>
              <a:off x="6042660" y="1583160"/>
              <a:ext cx="1148559" cy="461665"/>
            </a:xfrm>
            <a:prstGeom prst="rect">
              <a:avLst/>
            </a:prstGeom>
            <a:noFill/>
          </p:spPr>
          <p:txBody>
            <a:bodyPr wrap="square" rtlCol="0">
              <a:spAutoFit/>
            </a:bodyPr>
            <a:lstStyle/>
            <a:p>
              <a:pPr algn="ctr"/>
              <a:r>
                <a:rPr lang="en-US" sz="2400" b="1">
                  <a:solidFill>
                    <a:srgbClr val="69AB69"/>
                  </a:solidFill>
                </a:rPr>
                <a:t>NHÓM</a:t>
              </a:r>
            </a:p>
          </p:txBody>
        </p:sp>
        <p:sp>
          <p:nvSpPr>
            <p:cNvPr id="10" name="TextBox 9">
              <a:extLst>
                <a:ext uri="{FF2B5EF4-FFF2-40B4-BE49-F238E27FC236}">
                  <a16:creationId xmlns="" xmlns:a16="http://schemas.microsoft.com/office/drawing/2014/main" id="{6F8A12B3-733F-9114-AB28-9D11C5B17DAA}"/>
                </a:ext>
              </a:extLst>
            </p:cNvPr>
            <p:cNvSpPr txBox="1"/>
            <p:nvPr/>
          </p:nvSpPr>
          <p:spPr>
            <a:xfrm rot="343707">
              <a:off x="5219569" y="4156921"/>
              <a:ext cx="929210" cy="461665"/>
            </a:xfrm>
            <a:prstGeom prst="rect">
              <a:avLst/>
            </a:prstGeom>
            <a:noFill/>
          </p:spPr>
          <p:txBody>
            <a:bodyPr wrap="square" rtlCol="0">
              <a:spAutoFit/>
            </a:bodyPr>
            <a:lstStyle/>
            <a:p>
              <a:pPr algn="ctr"/>
              <a:r>
                <a:rPr lang="en-US" sz="2400" b="1">
                  <a:solidFill>
                    <a:srgbClr val="BC031C"/>
                  </a:solidFill>
                </a:rPr>
                <a:t>VẬT</a:t>
              </a:r>
            </a:p>
          </p:txBody>
        </p:sp>
        <p:sp>
          <p:nvSpPr>
            <p:cNvPr id="17" name="TextBox 16">
              <a:extLst>
                <a:ext uri="{FF2B5EF4-FFF2-40B4-BE49-F238E27FC236}">
                  <a16:creationId xmlns="" xmlns:a16="http://schemas.microsoft.com/office/drawing/2014/main" id="{78C9085E-89B6-B99B-4743-ED34230F4BD7}"/>
                </a:ext>
              </a:extLst>
            </p:cNvPr>
            <p:cNvSpPr txBox="1"/>
            <p:nvPr/>
          </p:nvSpPr>
          <p:spPr>
            <a:xfrm rot="21080134">
              <a:off x="6253790" y="4031124"/>
              <a:ext cx="1384830" cy="461665"/>
            </a:xfrm>
            <a:prstGeom prst="rect">
              <a:avLst/>
            </a:prstGeom>
            <a:noFill/>
          </p:spPr>
          <p:txBody>
            <a:bodyPr wrap="square" rtlCol="0">
              <a:spAutoFit/>
            </a:bodyPr>
            <a:lstStyle/>
            <a:p>
              <a:pPr algn="ctr"/>
              <a:r>
                <a:rPr lang="en-US" sz="2400" b="1">
                  <a:solidFill>
                    <a:srgbClr val="FFAB49"/>
                  </a:solidFill>
                </a:rPr>
                <a:t>LÍ 12</a:t>
              </a:r>
            </a:p>
          </p:txBody>
        </p:sp>
      </p:grpSp>
    </p:spTree>
    <p:extLst>
      <p:ext uri="{BB962C8B-B14F-4D97-AF65-F5344CB8AC3E}">
        <p14:creationId xmlns:p14="http://schemas.microsoft.com/office/powerpoint/2010/main" val="414421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890B5DD4-49AA-B40D-B81B-B24BF8F9FE07}"/>
              </a:ext>
            </a:extLst>
          </p:cNvPr>
          <p:cNvSpPr/>
          <p:nvPr/>
        </p:nvSpPr>
        <p:spPr>
          <a:xfrm>
            <a:off x="1605314" y="263991"/>
            <a:ext cx="5933367" cy="60526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PHIẾU HỌC TẬP SỐ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72AB3924-918E-3EDF-4823-9166BAA49C76}"/>
                  </a:ext>
                </a:extLst>
              </p:cNvPr>
              <p:cNvSpPr txBox="1"/>
              <p:nvPr/>
            </p:nvSpPr>
            <p:spPr>
              <a:xfrm>
                <a:off x="166337" y="988201"/>
                <a:ext cx="8811323" cy="3990195"/>
              </a:xfrm>
              <a:prstGeom prst="rect">
                <a:avLst/>
              </a:prstGeom>
              <a:noFill/>
            </p:spPr>
            <p:txBody>
              <a:bodyPr wrap="square">
                <a:spAutoFit/>
              </a:bodyPr>
              <a:lstStyle/>
              <a:p>
                <a:pPr algn="just">
                  <a:lnSpc>
                    <a:spcPct val="150000"/>
                  </a:lnSpc>
                </a:pPr>
                <a:r>
                  <a:rPr lang="en-US" sz="2000"/>
                  <a:t>1. Hãy viết biểu thức liên hệ giữa số khối và biểu thức liên hệ giữa các điện tích của các hạt nhân trong phản ứng hạt nhân:</a:t>
                </a:r>
              </a:p>
              <a:p>
                <a:pPr algn="just">
                  <a:lnSpc>
                    <a:spcPct val="150000"/>
                  </a:lnSpc>
                </a:pPr>
                <a14:m>
                  <m:oMathPara xmlns:m="http://schemas.openxmlformats.org/officeDocument/2006/math">
                    <m:oMathParaPr>
                      <m:jc m:val="centerGroup"/>
                    </m:oMathParaPr>
                    <m:oMath xmlns:m="http://schemas.openxmlformats.org/officeDocument/2006/math">
                      <m:sPre>
                        <m:sPrePr>
                          <m:ctrlPr>
                            <a:rPr lang="en-US" sz="2000" i="1">
                              <a:latin typeface="Cambria Math"/>
                            </a:rPr>
                          </m:ctrlPr>
                        </m:sPrePr>
                        <m:sub>
                          <m:sSub>
                            <m:sSubPr>
                              <m:ctrlPr>
                                <a:rPr lang="en-US" sz="2000" i="1">
                                  <a:latin typeface="Cambria Math"/>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1</m:t>
                              </m:r>
                            </m:sub>
                          </m:sSub>
                        </m:sub>
                        <m:sup>
                          <m:sSub>
                            <m:sSubPr>
                              <m:ctrlPr>
                                <a:rPr lang="en-US" sz="2000" i="1">
                                  <a:latin typeface="Cambria Math"/>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1</m:t>
                              </m:r>
                            </m:sub>
                          </m:sSub>
                        </m:sup>
                        <m:e>
                          <m:sSub>
                            <m:sSubPr>
                              <m:ctrlPr>
                                <a:rPr lang="en-US" sz="2000" i="1">
                                  <a:latin typeface="Cambria Math"/>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1</m:t>
                              </m:r>
                            </m:sub>
                          </m:sSub>
                          <m:r>
                            <a:rPr lang="en-US" sz="2000" i="0">
                              <a:latin typeface="Cambria Math" panose="02040503050406030204" pitchFamily="18" charset="0"/>
                            </a:rPr>
                            <m:t>+</m:t>
                          </m:r>
                          <m:sPre>
                            <m:sPrePr>
                              <m:ctrlPr>
                                <a:rPr lang="en-US" sz="2000" i="1">
                                  <a:latin typeface="Cambria Math"/>
                                </a:rPr>
                              </m:ctrlPr>
                            </m:sPrePr>
                            <m:sub>
                              <m:sSub>
                                <m:sSubPr>
                                  <m:ctrlPr>
                                    <a:rPr lang="en-US" sz="2000" i="1">
                                      <a:latin typeface="Cambria Math"/>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2</m:t>
                                  </m:r>
                                </m:sub>
                              </m:sSub>
                            </m:sub>
                            <m:sup>
                              <m:sSub>
                                <m:sSubPr>
                                  <m:ctrlPr>
                                    <a:rPr lang="en-US" sz="2000" i="1">
                                      <a:latin typeface="Cambria Math"/>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2</m:t>
                                  </m:r>
                                </m:sub>
                              </m:sSub>
                            </m:sup>
                            <m:e>
                              <m:sSub>
                                <m:sSubPr>
                                  <m:ctrlPr>
                                    <a:rPr lang="en-US" sz="2000" i="1">
                                      <a:latin typeface="Cambria Math"/>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2</m:t>
                                  </m:r>
                                </m:sub>
                              </m:sSub>
                              <m:r>
                                <a:rPr lang="en-US" sz="2000" i="0">
                                  <a:latin typeface="Cambria Math" panose="02040503050406030204" pitchFamily="18" charset="0"/>
                                </a:rPr>
                                <m:t>→</m:t>
                              </m:r>
                              <m:sPre>
                                <m:sPrePr>
                                  <m:ctrlPr>
                                    <a:rPr lang="en-US" sz="2000" i="1">
                                      <a:latin typeface="Cambria Math"/>
                                    </a:rPr>
                                  </m:ctrlPr>
                                </m:sPrePr>
                                <m:sub>
                                  <m:sSub>
                                    <m:sSubPr>
                                      <m:ctrlPr>
                                        <a:rPr lang="en-US" sz="2000" i="1">
                                          <a:latin typeface="Cambria Math"/>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3</m:t>
                                      </m:r>
                                    </m:sub>
                                  </m:sSub>
                                </m:sub>
                                <m:sup>
                                  <m:sSub>
                                    <m:sSubPr>
                                      <m:ctrlPr>
                                        <a:rPr lang="en-US" sz="2000" i="1">
                                          <a:latin typeface="Cambria Math"/>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3</m:t>
                                      </m:r>
                                    </m:sub>
                                  </m:sSub>
                                </m:sup>
                                <m:e>
                                  <m:sSub>
                                    <m:sSubPr>
                                      <m:ctrlPr>
                                        <a:rPr lang="en-US" sz="2000" i="1">
                                          <a:latin typeface="Cambria Math"/>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3</m:t>
                                      </m:r>
                                    </m:sub>
                                  </m:sSub>
                                  <m:r>
                                    <a:rPr lang="en-US" sz="2000" i="0">
                                      <a:latin typeface="Cambria Math" panose="02040503050406030204" pitchFamily="18" charset="0"/>
                                    </a:rPr>
                                    <m:t>+</m:t>
                                  </m:r>
                                  <m:sPre>
                                    <m:sPrePr>
                                      <m:ctrlPr>
                                        <a:rPr lang="en-US" sz="2000" i="1">
                                          <a:latin typeface="Cambria Math"/>
                                        </a:rPr>
                                      </m:ctrlPr>
                                    </m:sPrePr>
                                    <m:sub>
                                      <m:sSub>
                                        <m:sSubPr>
                                          <m:ctrlPr>
                                            <a:rPr lang="en-US" sz="2000" i="1">
                                              <a:latin typeface="Cambria Math"/>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4</m:t>
                                          </m:r>
                                        </m:sub>
                                      </m:sSub>
                                    </m:sub>
                                    <m:sup>
                                      <m:sSub>
                                        <m:sSubPr>
                                          <m:ctrlPr>
                                            <a:rPr lang="en-US" sz="2000" i="1">
                                              <a:latin typeface="Cambria Math"/>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4</m:t>
                                          </m:r>
                                        </m:sub>
                                      </m:sSub>
                                    </m:sup>
                                    <m:e>
                                      <m:sSub>
                                        <m:sSubPr>
                                          <m:ctrlPr>
                                            <a:rPr lang="en-US" sz="2000" i="1">
                                              <a:latin typeface="Cambria Math"/>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4</m:t>
                                          </m:r>
                                        </m:sub>
                                      </m:sSub>
                                    </m:e>
                                  </m:sPre>
                                </m:e>
                              </m:sPre>
                            </m:e>
                          </m:sPre>
                        </m:e>
                      </m:sPre>
                    </m:oMath>
                  </m:oMathPara>
                </a14:m>
                <a:endParaRPr lang="en-US" sz="2000"/>
              </a:p>
              <a:p>
                <a:pPr algn="just">
                  <a:lnSpc>
                    <a:spcPct val="150000"/>
                  </a:lnSpc>
                </a:pPr>
                <a:r>
                  <a:rPr lang="en-US" sz="2000"/>
                  <a:t>2. Viết phương trình phản ứng hạt nhân cho các ví dụ tự phân rã sau: </a:t>
                </a:r>
              </a:p>
              <a:p>
                <a:pPr marL="342900" indent="-342900" algn="just">
                  <a:lnSpc>
                    <a:spcPct val="150000"/>
                  </a:lnSpc>
                  <a:buFont typeface="Arial" panose="020B0604020202020204" pitchFamily="34" charset="0"/>
                  <a:buChar char="•"/>
                </a:pPr>
                <a:r>
                  <a:rPr lang="en-US" sz="2000"/>
                  <a:t>Quá trình phân rã của uranium </a:t>
                </a:r>
                <a14:m>
                  <m:oMath xmlns:m="http://schemas.openxmlformats.org/officeDocument/2006/math">
                    <m:sPre>
                      <m:sPrePr>
                        <m:ctrlPr>
                          <a:rPr lang="en-US" sz="2000" i="1">
                            <a:latin typeface="Cambria Math"/>
                          </a:rPr>
                        </m:ctrlPr>
                      </m:sPrePr>
                      <m:sub>
                        <m:r>
                          <a:rPr lang="en-US" sz="2000" i="0">
                            <a:latin typeface="Cambria Math" panose="02040503050406030204" pitchFamily="18" charset="0"/>
                          </a:rPr>
                          <m:t>92</m:t>
                        </m:r>
                      </m:sub>
                      <m:sup>
                        <m:r>
                          <a:rPr lang="en-US" sz="2000" i="0">
                            <a:latin typeface="Cambria Math" panose="02040503050406030204" pitchFamily="18" charset="0"/>
                          </a:rPr>
                          <m:t>238</m:t>
                        </m:r>
                      </m:sup>
                      <m:e>
                        <m:r>
                          <m:rPr>
                            <m:sty m:val="p"/>
                          </m:rPr>
                          <a:rPr lang="en-US" sz="2000" i="0">
                            <a:latin typeface="Cambria Math" panose="02040503050406030204" pitchFamily="18" charset="0"/>
                          </a:rPr>
                          <m:t>U</m:t>
                        </m:r>
                      </m:e>
                    </m:sPre>
                  </m:oMath>
                </a14:m>
                <a:r>
                  <a:rPr lang="en-US" sz="2000"/>
                  <a:t> thành thorium-234 (</a:t>
                </a:r>
                <a14:m>
                  <m:oMath xmlns:m="http://schemas.openxmlformats.org/officeDocument/2006/math">
                    <m:sPre>
                      <m:sPrePr>
                        <m:ctrlPr>
                          <a:rPr lang="en-US" sz="2000" i="1">
                            <a:latin typeface="Cambria Math"/>
                          </a:rPr>
                        </m:ctrlPr>
                      </m:sPrePr>
                      <m:sub>
                        <m:r>
                          <a:rPr lang="en-US" sz="2000" b="0" i="0" smtClean="0">
                            <a:latin typeface="Cambria Math" panose="02040503050406030204" pitchFamily="18" charset="0"/>
                          </a:rPr>
                          <m:t>90</m:t>
                        </m:r>
                      </m:sub>
                      <m:sup>
                        <m:r>
                          <a:rPr lang="en-US" sz="2000" i="0">
                            <a:latin typeface="Cambria Math" panose="02040503050406030204" pitchFamily="18" charset="0"/>
                          </a:rPr>
                          <m:t>234</m:t>
                        </m:r>
                      </m:sup>
                      <m:e>
                        <m:r>
                          <m:rPr>
                            <m:sty m:val="p"/>
                          </m:rPr>
                          <a:rPr lang="en-US" sz="2000" i="0">
                            <a:latin typeface="Cambria Math" panose="02040503050406030204" pitchFamily="18" charset="0"/>
                          </a:rPr>
                          <m:t>Th</m:t>
                        </m:r>
                      </m:e>
                    </m:sPre>
                  </m:oMath>
                </a14:m>
                <a:r>
                  <a:rPr lang="en-US" sz="2000"/>
                  <a:t>) và helium. Biết hạt nhân helium có 2 proton. </a:t>
                </a:r>
              </a:p>
              <a:p>
                <a:pPr marL="342900" indent="-342900" algn="just">
                  <a:lnSpc>
                    <a:spcPct val="150000"/>
                  </a:lnSpc>
                  <a:buFont typeface="Arial" panose="020B0604020202020204" pitchFamily="34" charset="0"/>
                  <a:buChar char="•"/>
                </a:pPr>
                <a:r>
                  <a:rPr lang="en-US" sz="2000"/>
                  <a:t>Radium </a:t>
                </a:r>
                <a14:m>
                  <m:oMath xmlns:m="http://schemas.openxmlformats.org/officeDocument/2006/math">
                    <m:sPre>
                      <m:sPrePr>
                        <m:ctrlPr>
                          <a:rPr lang="en-US" sz="2000" i="1">
                            <a:latin typeface="Cambria Math"/>
                          </a:rPr>
                        </m:ctrlPr>
                      </m:sPrePr>
                      <m:sub>
                        <m:r>
                          <a:rPr lang="en-US" sz="2000" i="0">
                            <a:latin typeface="Cambria Math" panose="02040503050406030204" pitchFamily="18" charset="0"/>
                          </a:rPr>
                          <m:t>88</m:t>
                        </m:r>
                      </m:sub>
                      <m:sup>
                        <m:r>
                          <a:rPr lang="en-US" sz="2000" i="0">
                            <a:latin typeface="Cambria Math" panose="02040503050406030204" pitchFamily="18" charset="0"/>
                          </a:rPr>
                          <m:t>226</m:t>
                        </m:r>
                      </m:sup>
                      <m:e>
                        <m:r>
                          <m:rPr>
                            <m:sty m:val="p"/>
                          </m:rPr>
                          <a:rPr lang="en-US" sz="2000" i="0">
                            <a:latin typeface="Cambria Math" panose="02040503050406030204" pitchFamily="18" charset="0"/>
                          </a:rPr>
                          <m:t>Ra</m:t>
                        </m:r>
                      </m:e>
                    </m:sPre>
                  </m:oMath>
                </a14:m>
                <a:r>
                  <a:rPr lang="en-US" sz="2000"/>
                  <a:t> phát ra một hạt alpha – là hạt nhân He để trở thành Radon (Rn) 222. Biết hạt nhân helium có 2 proton.</a:t>
                </a:r>
                <a:endParaRPr lang="vi-VN" sz="32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72AB3924-918E-3EDF-4823-9166BAA49C76}"/>
                  </a:ext>
                </a:extLst>
              </p:cNvPr>
              <p:cNvSpPr txBox="1">
                <a:spLocks noRot="1" noChangeAspect="1" noMove="1" noResize="1" noEditPoints="1" noAdjustHandles="1" noChangeArrowheads="1" noChangeShapeType="1" noTextEdit="1"/>
              </p:cNvSpPr>
              <p:nvPr/>
            </p:nvSpPr>
            <p:spPr>
              <a:xfrm>
                <a:off x="166337" y="988201"/>
                <a:ext cx="8811323" cy="3990195"/>
              </a:xfrm>
              <a:prstGeom prst="rect">
                <a:avLst/>
              </a:prstGeom>
              <a:blipFill>
                <a:blip r:embed="rId2"/>
                <a:stretch>
                  <a:fillRect l="-692" r="-692" b="-1069"/>
                </a:stretch>
              </a:blipFill>
            </p:spPr>
            <p:txBody>
              <a:bodyPr/>
              <a:lstStyle/>
              <a:p>
                <a:r>
                  <a:rPr lang="en-US">
                    <a:noFill/>
                  </a:rPr>
                  <a:t> </a:t>
                </a:r>
              </a:p>
            </p:txBody>
          </p:sp>
        </mc:Fallback>
      </mc:AlternateContent>
      <p:pic>
        <p:nvPicPr>
          <p:cNvPr id="4" name="Picture 3">
            <a:extLst>
              <a:ext uri="{FF2B5EF4-FFF2-40B4-BE49-F238E27FC236}">
                <a16:creationId xmlns="" xmlns:a16="http://schemas.microsoft.com/office/drawing/2014/main" id="{4405A8F9-69F7-D942-1066-5B413EEC7882}"/>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396180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600DAC4-A056-3339-C272-D7A418FA72BC}"/>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1</a:t>
            </a:r>
          </a:p>
        </p:txBody>
      </p:sp>
      <p:grpSp>
        <p:nvGrpSpPr>
          <p:cNvPr id="12" name="Group 11">
            <a:extLst>
              <a:ext uri="{FF2B5EF4-FFF2-40B4-BE49-F238E27FC236}">
                <a16:creationId xmlns="" xmlns:a16="http://schemas.microsoft.com/office/drawing/2014/main" id="{21233F9F-C94D-C3B3-033C-BC43FF8F58CC}"/>
              </a:ext>
            </a:extLst>
          </p:cNvPr>
          <p:cNvGrpSpPr/>
          <p:nvPr/>
        </p:nvGrpSpPr>
        <p:grpSpPr>
          <a:xfrm>
            <a:off x="1297168" y="1197672"/>
            <a:ext cx="6549658" cy="771276"/>
            <a:chOff x="379143" y="1223853"/>
            <a:chExt cx="6549658" cy="771276"/>
          </a:xfrm>
        </p:grpSpPr>
        <p:sp>
          <p:nvSpPr>
            <p:cNvPr id="4" name="Oval 3">
              <a:extLst>
                <a:ext uri="{FF2B5EF4-FFF2-40B4-BE49-F238E27FC236}">
                  <a16:creationId xmlns="" xmlns:a16="http://schemas.microsoft.com/office/drawing/2014/main" id="{4CA874DF-616F-71F8-7061-FB8F33DC5CAC}"/>
                </a:ext>
              </a:extLst>
            </p:cNvPr>
            <p:cNvSpPr/>
            <p:nvPr/>
          </p:nvSpPr>
          <p:spPr>
            <a:xfrm>
              <a:off x="379143" y="1306859"/>
              <a:ext cx="1605774" cy="605263"/>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Câu 1</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B951FDA9-1B59-FD8C-A081-1E7730E7E2B5}"/>
                    </a:ext>
                  </a:extLst>
                </p:cNvPr>
                <p:cNvSpPr/>
                <p:nvPr/>
              </p:nvSpPr>
              <p:spPr>
                <a:xfrm>
                  <a:off x="2215193" y="1223853"/>
                  <a:ext cx="4713608" cy="771276"/>
                </a:xfrm>
                <a:prstGeom prst="rect">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Pre>
                          <m:sPrePr>
                            <m:ctrlPr>
                              <a:rPr lang="en-US" sz="2800" i="1" smtClean="0">
                                <a:solidFill>
                                  <a:srgbClr val="000000"/>
                                </a:solidFill>
                                <a:latin typeface="Cambria Math"/>
                              </a:rPr>
                            </m:ctrlPr>
                          </m:sPrePr>
                          <m:sub>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1</m:t>
                                </m:r>
                              </m:sub>
                            </m:sSub>
                          </m:sub>
                          <m:sup>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1</m:t>
                                </m:r>
                              </m:sub>
                            </m:sSub>
                          </m:sup>
                          <m:e>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1</m:t>
                                </m:r>
                              </m:sub>
                            </m:sSub>
                            <m:r>
                              <a:rPr lang="en-US" sz="2800" b="0" i="0">
                                <a:solidFill>
                                  <a:srgbClr val="000000"/>
                                </a:solidFill>
                                <a:latin typeface="Cambria Math" panose="02040503050406030204" pitchFamily="18" charset="0"/>
                              </a:rPr>
                              <m:t>+</m:t>
                            </m:r>
                            <m:sPre>
                              <m:sPrePr>
                                <m:ctrlPr>
                                  <a:rPr lang="en-US" sz="2800" i="1">
                                    <a:solidFill>
                                      <a:srgbClr val="000000"/>
                                    </a:solidFill>
                                    <a:latin typeface="Cambria Math"/>
                                  </a:rPr>
                                </m:ctrlPr>
                              </m:sPrePr>
                              <m:sub>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2</m:t>
                                    </m:r>
                                  </m:sub>
                                </m:sSub>
                              </m:sub>
                              <m:sup>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2</m:t>
                                    </m:r>
                                  </m:sub>
                                </m:sSub>
                              </m:sup>
                              <m:e>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2</m:t>
                                    </m:r>
                                  </m:sub>
                                </m:sSub>
                                <m:r>
                                  <a:rPr lang="en-US" sz="2800" b="0" i="0">
                                    <a:solidFill>
                                      <a:srgbClr val="000000"/>
                                    </a:solidFill>
                                    <a:latin typeface="Cambria Math" panose="02040503050406030204" pitchFamily="18" charset="0"/>
                                  </a:rPr>
                                  <m:t>→</m:t>
                                </m:r>
                                <m:sPre>
                                  <m:sPrePr>
                                    <m:ctrlPr>
                                      <a:rPr lang="en-US" sz="2800" i="1">
                                        <a:solidFill>
                                          <a:srgbClr val="000000"/>
                                        </a:solidFill>
                                        <a:latin typeface="Cambria Math"/>
                                      </a:rPr>
                                    </m:ctrlPr>
                                  </m:sPrePr>
                                  <m:sub>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3</m:t>
                                        </m:r>
                                      </m:sub>
                                    </m:sSub>
                                  </m:sub>
                                  <m:sup>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3</m:t>
                                        </m:r>
                                      </m:sub>
                                    </m:sSub>
                                  </m:sup>
                                  <m:e>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3</m:t>
                                        </m:r>
                                      </m:sub>
                                    </m:sSub>
                                    <m:r>
                                      <a:rPr lang="en-US" sz="2800" b="0" i="0">
                                        <a:solidFill>
                                          <a:srgbClr val="000000"/>
                                        </a:solidFill>
                                        <a:latin typeface="Cambria Math" panose="02040503050406030204" pitchFamily="18" charset="0"/>
                                      </a:rPr>
                                      <m:t>+</m:t>
                                    </m:r>
                                    <m:sPre>
                                      <m:sPrePr>
                                        <m:ctrlPr>
                                          <a:rPr lang="en-US" sz="2800" i="1">
                                            <a:solidFill>
                                              <a:srgbClr val="000000"/>
                                            </a:solidFill>
                                            <a:latin typeface="Cambria Math"/>
                                          </a:rPr>
                                        </m:ctrlPr>
                                      </m:sPrePr>
                                      <m:sub>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4</m:t>
                                            </m:r>
                                          </m:sub>
                                        </m:sSub>
                                      </m:sub>
                                      <m:sup>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4</m:t>
                                            </m:r>
                                          </m:sub>
                                        </m:sSub>
                                      </m:sup>
                                      <m:e>
                                        <m:sSub>
                                          <m:sSubPr>
                                            <m:ctrlPr>
                                              <a:rPr lang="en-US" sz="2800" i="1">
                                                <a:solidFill>
                                                  <a:srgbClr val="000000"/>
                                                </a:solidFill>
                                                <a:latin typeface="Cambria Math"/>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4</m:t>
                                            </m:r>
                                          </m:sub>
                                        </m:sSub>
                                      </m:e>
                                    </m:sPre>
                                  </m:e>
                                </m:sPre>
                              </m:e>
                            </m:sPre>
                          </m:e>
                        </m:sPre>
                      </m:oMath>
                    </m:oMathPara>
                  </a14:m>
                  <a:endParaRPr lang="en-US" sz="2800">
                    <a:solidFill>
                      <a:srgbClr val="000000"/>
                    </a:solidFill>
                  </a:endParaRPr>
                </a:p>
              </p:txBody>
            </p:sp>
          </mc:Choice>
          <mc:Fallback xmlns="">
            <p:sp>
              <p:nvSpPr>
                <p:cNvPr id="6" name="Rectangle 5">
                  <a:extLst>
                    <a:ext uri="{FF2B5EF4-FFF2-40B4-BE49-F238E27FC236}">
                      <a16:creationId xmlns:a16="http://schemas.microsoft.com/office/drawing/2014/main" id="{B951FDA9-1B59-FD8C-A081-1E7730E7E2B5}"/>
                    </a:ext>
                  </a:extLst>
                </p:cNvPr>
                <p:cNvSpPr>
                  <a:spLocks noRot="1" noChangeAspect="1" noMove="1" noResize="1" noEditPoints="1" noAdjustHandles="1" noChangeArrowheads="1" noChangeShapeType="1" noTextEdit="1"/>
                </p:cNvSpPr>
                <p:nvPr/>
              </p:nvSpPr>
              <p:spPr>
                <a:xfrm>
                  <a:off x="2215193" y="1223853"/>
                  <a:ext cx="4713608" cy="771276"/>
                </a:xfrm>
                <a:prstGeom prst="rect">
                  <a:avLst/>
                </a:prstGeom>
                <a:blipFill>
                  <a:blip r:embed="rId2"/>
                  <a:stretch>
                    <a:fillRect/>
                  </a:stretch>
                </a:blipFill>
                <a:ln>
                  <a:solidFill>
                    <a:schemeClr val="accent1"/>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13" name="Group 12">
            <a:extLst>
              <a:ext uri="{FF2B5EF4-FFF2-40B4-BE49-F238E27FC236}">
                <a16:creationId xmlns="" xmlns:a16="http://schemas.microsoft.com/office/drawing/2014/main" id="{D904F047-AFF3-663E-012D-D756F3ACD657}"/>
              </a:ext>
            </a:extLst>
          </p:cNvPr>
          <p:cNvGrpSpPr/>
          <p:nvPr/>
        </p:nvGrpSpPr>
        <p:grpSpPr>
          <a:xfrm>
            <a:off x="1146131" y="2297365"/>
            <a:ext cx="3139733" cy="1099229"/>
            <a:chOff x="529097" y="2651624"/>
            <a:chExt cx="3139733" cy="1099229"/>
          </a:xfrm>
        </p:grpSpPr>
        <p:sp>
          <p:nvSpPr>
            <p:cNvPr id="7" name="Rectangle: Rounded Corners 6">
              <a:extLst>
                <a:ext uri="{FF2B5EF4-FFF2-40B4-BE49-F238E27FC236}">
                  <a16:creationId xmlns="" xmlns:a16="http://schemas.microsoft.com/office/drawing/2014/main" id="{F75A6434-3550-E5D7-228D-19DBD9EF9497}"/>
                </a:ext>
              </a:extLst>
            </p:cNvPr>
            <p:cNvSpPr/>
            <p:nvPr/>
          </p:nvSpPr>
          <p:spPr>
            <a:xfrm>
              <a:off x="529097" y="2651624"/>
              <a:ext cx="3139733" cy="548640"/>
            </a:xfrm>
            <a:prstGeom prst="roundRect">
              <a:avLst>
                <a:gd name="adj" fmla="val 50000"/>
              </a:avLst>
            </a:prstGeom>
            <a:solidFill>
              <a:srgbClr val="FFFFCC"/>
            </a:solidFill>
            <a:ln w="25400" cap="flat" cmpd="sng" algn="ctr">
              <a:solidFill>
                <a:srgbClr val="FFFF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rPr>
                <a:t>Bảo</a:t>
              </a:r>
              <a:r>
                <a:rPr kumimoji="0" lang="en-US" sz="2000" b="0" i="0" u="none" strike="noStrike" kern="0" cap="none" spc="0" normalizeH="0" noProof="0">
                  <a:ln>
                    <a:noFill/>
                  </a:ln>
                  <a:solidFill>
                    <a:srgbClr val="000000"/>
                  </a:solidFill>
                  <a:effectLst/>
                  <a:uLnTx/>
                  <a:uFillTx/>
                  <a:latin typeface="Arial"/>
                  <a:ea typeface="+mn-ea"/>
                  <a:cs typeface="+mn-cs"/>
                </a:rPr>
                <a:t> toàn số khối</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 xmlns:a16="http://schemas.microsoft.com/office/drawing/2014/main" id="{D275FDE8-37EA-9DBA-04F4-0F79D647001E}"/>
                </a:ext>
              </a:extLst>
            </p:cNvPr>
            <p:cNvSpPr txBox="1"/>
            <p:nvPr/>
          </p:nvSpPr>
          <p:spPr>
            <a:xfrm>
              <a:off x="617710" y="3289188"/>
              <a:ext cx="2962506" cy="461665"/>
            </a:xfrm>
            <a:prstGeom prst="rect">
              <a:avLst/>
            </a:prstGeom>
            <a:noFill/>
          </p:spPr>
          <p:txBody>
            <a:bodyPr wrap="square">
              <a:spAutoFit/>
            </a:bodyPr>
            <a:lstStyle/>
            <a:p>
              <a:pPr algn="ctr">
                <a:spcAft>
                  <a:spcPts val="800"/>
                </a:spcAft>
              </a:pPr>
              <a:r>
                <a:rPr lang="en-US" sz="2400">
                  <a:effectLst/>
                  <a:latin typeface="+mj-lt"/>
                  <a:ea typeface="Times New Roman" panose="02020603050405020304" pitchFamily="18" charset="0"/>
                  <a:cs typeface="Times New Roman" panose="02020603050405020304" pitchFamily="18" charset="0"/>
                </a:rPr>
                <a:t>A</a:t>
              </a:r>
              <a:r>
                <a:rPr lang="en-US" sz="2400" baseline="-25000">
                  <a:effectLst/>
                  <a:latin typeface="+mj-lt"/>
                  <a:ea typeface="Times New Roman" panose="02020603050405020304" pitchFamily="18" charset="0"/>
                  <a:cs typeface="Times New Roman" panose="02020603050405020304" pitchFamily="18" charset="0"/>
                </a:rPr>
                <a:t>1</a:t>
              </a:r>
              <a:r>
                <a:rPr lang="en-US" sz="2400">
                  <a:effectLst/>
                  <a:latin typeface="+mj-lt"/>
                  <a:ea typeface="Times New Roman" panose="02020603050405020304" pitchFamily="18" charset="0"/>
                  <a:cs typeface="Times New Roman" panose="02020603050405020304" pitchFamily="18" charset="0"/>
                </a:rPr>
                <a:t> + A</a:t>
              </a:r>
              <a:r>
                <a:rPr lang="en-US" sz="2400" baseline="-25000">
                  <a:effectLst/>
                  <a:latin typeface="+mj-lt"/>
                  <a:ea typeface="Times New Roman" panose="02020603050405020304" pitchFamily="18" charset="0"/>
                  <a:cs typeface="Times New Roman" panose="02020603050405020304" pitchFamily="18" charset="0"/>
                </a:rPr>
                <a:t>2</a:t>
              </a:r>
              <a:r>
                <a:rPr lang="en-US" sz="2400">
                  <a:effectLst/>
                  <a:latin typeface="+mj-lt"/>
                  <a:ea typeface="Times New Roman" panose="02020603050405020304" pitchFamily="18" charset="0"/>
                  <a:cs typeface="Times New Roman" panose="02020603050405020304" pitchFamily="18" charset="0"/>
                </a:rPr>
                <a:t> = A</a:t>
              </a:r>
              <a:r>
                <a:rPr lang="en-US" sz="2400" baseline="-25000">
                  <a:effectLst/>
                  <a:latin typeface="+mj-lt"/>
                  <a:ea typeface="Times New Roman" panose="02020603050405020304" pitchFamily="18" charset="0"/>
                  <a:cs typeface="Times New Roman" panose="02020603050405020304" pitchFamily="18" charset="0"/>
                </a:rPr>
                <a:t>3</a:t>
              </a:r>
              <a:r>
                <a:rPr lang="en-US" sz="2400">
                  <a:effectLst/>
                  <a:latin typeface="+mj-lt"/>
                  <a:ea typeface="Times New Roman" panose="02020603050405020304" pitchFamily="18" charset="0"/>
                  <a:cs typeface="Times New Roman" panose="02020603050405020304" pitchFamily="18" charset="0"/>
                </a:rPr>
                <a:t> + A</a:t>
              </a:r>
              <a:r>
                <a:rPr lang="en-US" sz="2400" baseline="-25000">
                  <a:effectLst/>
                  <a:latin typeface="+mj-lt"/>
                  <a:ea typeface="Times New Roman" panose="02020603050405020304" pitchFamily="18"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 xmlns:a16="http://schemas.microsoft.com/office/drawing/2014/main" id="{AB49F9E2-1C56-41A8-8969-AFC9DF3E8861}"/>
              </a:ext>
            </a:extLst>
          </p:cNvPr>
          <p:cNvGrpSpPr/>
          <p:nvPr/>
        </p:nvGrpSpPr>
        <p:grpSpPr>
          <a:xfrm>
            <a:off x="4777035" y="2297365"/>
            <a:ext cx="3139733" cy="1099229"/>
            <a:chOff x="4160001" y="2651624"/>
            <a:chExt cx="3139733" cy="1099229"/>
          </a:xfrm>
        </p:grpSpPr>
        <p:sp>
          <p:nvSpPr>
            <p:cNvPr id="8" name="Rectangle: Rounded Corners 7">
              <a:extLst>
                <a:ext uri="{FF2B5EF4-FFF2-40B4-BE49-F238E27FC236}">
                  <a16:creationId xmlns="" xmlns:a16="http://schemas.microsoft.com/office/drawing/2014/main" id="{29D84C9F-9BBD-E25C-0A2E-E39DF7CF2556}"/>
                </a:ext>
              </a:extLst>
            </p:cNvPr>
            <p:cNvSpPr/>
            <p:nvPr/>
          </p:nvSpPr>
          <p:spPr>
            <a:xfrm>
              <a:off x="4160001" y="2651624"/>
              <a:ext cx="3139733" cy="548640"/>
            </a:xfrm>
            <a:prstGeom prst="roundRect">
              <a:avLst>
                <a:gd name="adj" fmla="val 50000"/>
              </a:avLst>
            </a:prstGeom>
            <a:solidFill>
              <a:srgbClr val="5C8AD8">
                <a:lumMod val="20000"/>
                <a:lumOff val="80000"/>
              </a:srgbClr>
            </a:solid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rPr>
                <a:t>Bảo</a:t>
              </a:r>
              <a:r>
                <a:rPr kumimoji="0" lang="en-US" sz="2000" b="0" i="0" u="none" strike="noStrike" kern="0" cap="none" spc="0" normalizeH="0" noProof="0">
                  <a:ln>
                    <a:noFill/>
                  </a:ln>
                  <a:solidFill>
                    <a:srgbClr val="000000"/>
                  </a:solidFill>
                  <a:effectLst/>
                  <a:uLnTx/>
                  <a:uFillTx/>
                  <a:latin typeface="Arial"/>
                  <a:ea typeface="+mn-ea"/>
                  <a:cs typeface="+mn-cs"/>
                </a:rPr>
                <a:t> toàn điện tích</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 xmlns:a16="http://schemas.microsoft.com/office/drawing/2014/main" id="{82E5ACA0-76CA-4560-E8F5-E06038E1181E}"/>
                </a:ext>
              </a:extLst>
            </p:cNvPr>
            <p:cNvSpPr txBox="1"/>
            <p:nvPr/>
          </p:nvSpPr>
          <p:spPr>
            <a:xfrm>
              <a:off x="4248614" y="3289188"/>
              <a:ext cx="2962506" cy="461665"/>
            </a:xfrm>
            <a:prstGeom prst="rect">
              <a:avLst/>
            </a:prstGeom>
            <a:noFill/>
          </p:spPr>
          <p:txBody>
            <a:bodyPr wrap="square">
              <a:spAutoFit/>
            </a:bodyPr>
            <a:lstStyle/>
            <a:p>
              <a:pPr algn="ctr">
                <a:spcAft>
                  <a:spcPts val="800"/>
                </a:spcAft>
              </a:pPr>
              <a:r>
                <a:rPr lang="en-US" sz="2400">
                  <a:effectLst/>
                  <a:latin typeface="+mj-lt"/>
                  <a:ea typeface="Times New Roman" panose="02020603050405020304" pitchFamily="18" charset="0"/>
                  <a:cs typeface="Times New Roman" panose="02020603050405020304" pitchFamily="18" charset="0"/>
                </a:rPr>
                <a:t>Z</a:t>
              </a:r>
              <a:r>
                <a:rPr lang="en-US" sz="2400" baseline="-25000">
                  <a:effectLst/>
                  <a:latin typeface="+mj-lt"/>
                  <a:ea typeface="Times New Roman" panose="02020603050405020304" pitchFamily="18" charset="0"/>
                  <a:cs typeface="Times New Roman" panose="02020603050405020304" pitchFamily="18" charset="0"/>
                </a:rPr>
                <a:t>1</a:t>
              </a:r>
              <a:r>
                <a:rPr lang="en-US" sz="2400">
                  <a:effectLst/>
                  <a:latin typeface="+mj-lt"/>
                  <a:ea typeface="Times New Roman" panose="02020603050405020304" pitchFamily="18" charset="0"/>
                  <a:cs typeface="Times New Roman" panose="02020603050405020304" pitchFamily="18" charset="0"/>
                </a:rPr>
                <a:t> + Z</a:t>
              </a:r>
              <a:r>
                <a:rPr lang="en-US" sz="2400" baseline="-25000">
                  <a:effectLst/>
                  <a:latin typeface="+mj-lt"/>
                  <a:ea typeface="Times New Roman" panose="02020603050405020304" pitchFamily="18" charset="0"/>
                  <a:cs typeface="Times New Roman" panose="02020603050405020304" pitchFamily="18" charset="0"/>
                </a:rPr>
                <a:t>2</a:t>
              </a:r>
              <a:r>
                <a:rPr lang="en-US" sz="2400">
                  <a:effectLst/>
                  <a:latin typeface="+mj-lt"/>
                  <a:ea typeface="Times New Roman" panose="02020603050405020304" pitchFamily="18" charset="0"/>
                  <a:cs typeface="Times New Roman" panose="02020603050405020304" pitchFamily="18" charset="0"/>
                </a:rPr>
                <a:t> = Z</a:t>
              </a:r>
              <a:r>
                <a:rPr lang="en-US" sz="2400" baseline="-25000">
                  <a:effectLst/>
                  <a:latin typeface="+mj-lt"/>
                  <a:ea typeface="Times New Roman" panose="02020603050405020304" pitchFamily="18" charset="0"/>
                  <a:cs typeface="Times New Roman" panose="02020603050405020304" pitchFamily="18" charset="0"/>
                </a:rPr>
                <a:t>3</a:t>
              </a:r>
              <a:r>
                <a:rPr lang="en-US" sz="2400">
                  <a:effectLst/>
                  <a:latin typeface="+mj-lt"/>
                  <a:ea typeface="Times New Roman" panose="02020603050405020304" pitchFamily="18" charset="0"/>
                  <a:cs typeface="Times New Roman" panose="02020603050405020304" pitchFamily="18" charset="0"/>
                </a:rPr>
                <a:t> + Z</a:t>
              </a:r>
              <a:r>
                <a:rPr lang="en-US" sz="2400" baseline="-25000">
                  <a:effectLst/>
                  <a:latin typeface="+mj-lt"/>
                  <a:ea typeface="Times New Roman" panose="02020603050405020304" pitchFamily="18" charset="0"/>
                  <a:cs typeface="Times New Roman" panose="02020603050405020304" pitchFamily="18" charset="0"/>
                </a:rPr>
                <a:t>4</a:t>
              </a:r>
              <a:endParaRPr lang="en-US" sz="2400">
                <a:effectLst/>
                <a:latin typeface="+mj-lt"/>
                <a:ea typeface="Calibri" panose="020F0502020204030204" pitchFamily="34" charset="0"/>
                <a:cs typeface="Times New Roman" panose="02020603050405020304" pitchFamily="18" charset="0"/>
              </a:endParaRPr>
            </a:p>
          </p:txBody>
        </p:sp>
      </p:grpSp>
      <p:sp>
        <p:nvSpPr>
          <p:cNvPr id="15" name="Oval 14">
            <a:extLst>
              <a:ext uri="{FF2B5EF4-FFF2-40B4-BE49-F238E27FC236}">
                <a16:creationId xmlns="" xmlns:a16="http://schemas.microsoft.com/office/drawing/2014/main" id="{A04E6AED-BA78-CDB6-3B07-26B0EF88680A}"/>
              </a:ext>
            </a:extLst>
          </p:cNvPr>
          <p:cNvSpPr/>
          <p:nvPr/>
        </p:nvSpPr>
        <p:spPr>
          <a:xfrm>
            <a:off x="1297168" y="3862822"/>
            <a:ext cx="1605774" cy="605263"/>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Câu 2</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B3394682-E346-A638-EA82-5C3DF67D904D}"/>
                  </a:ext>
                </a:extLst>
              </p:cNvPr>
              <p:cNvSpPr txBox="1"/>
              <p:nvPr/>
            </p:nvSpPr>
            <p:spPr>
              <a:xfrm>
                <a:off x="3224558" y="3585743"/>
                <a:ext cx="3282179" cy="1159420"/>
              </a:xfrm>
              <a:prstGeom prst="rect">
                <a:avLst/>
              </a:prstGeom>
              <a:noFill/>
            </p:spPr>
            <p:txBody>
              <a:bodyPr wrap="square">
                <a:spAutoFit/>
              </a:bodyPr>
              <a:lstStyle/>
              <a:p>
                <a:pPr algn="ctr">
                  <a:lnSpc>
                    <a:spcPct val="150000"/>
                  </a:lnSpc>
                </a:pPr>
                <a14:m>
                  <m:oMath xmlns:m="http://schemas.openxmlformats.org/officeDocument/2006/math">
                    <m:sPre>
                      <m:sPrePr>
                        <m:ctrlPr>
                          <a:rPr lang="en-US" sz="2400" i="1" smtClean="0">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238</m:t>
                        </m:r>
                      </m:sup>
                      <m:e>
                        <m:r>
                          <m:rPr>
                            <m:sty m:val="p"/>
                          </m:rP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400" i="1">
                            <a:latin typeface="Cambria Math"/>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2</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4</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He</m:t>
                        </m:r>
                      </m:e>
                    </m:sPre>
                  </m:oMath>
                </a14:m>
                <a: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400">
                    <a:solidFill>
                      <a:srgbClr val="000000"/>
                    </a:solidFill>
                    <a:effectLst/>
                    <a:latin typeface="+mj-lt"/>
                    <a:ea typeface="Times New Roman" panose="02020603050405020304" pitchFamily="18" charset="0"/>
                    <a:cs typeface="Times New Roman" panose="02020603050405020304" pitchFamily="18" charset="0"/>
                  </a:rPr>
                  <a:t>+</a:t>
                </a:r>
                <a: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Pre>
                      <m:sPrePr>
                        <m:ctrlPr>
                          <a:rPr lang="en-US" sz="2400" i="1">
                            <a:latin typeface="Cambria Math"/>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90</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234</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Th</m:t>
                        </m:r>
                      </m:e>
                    </m:sPre>
                  </m:oMath>
                </a14:m>
                <a:endPar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algn="ctr">
                  <a:lnSpc>
                    <a:spcPct val="150000"/>
                  </a:lnSpc>
                </a:pPr>
                <a14:m>
                  <m:oMath xmlns:m="http://schemas.openxmlformats.org/officeDocument/2006/math">
                    <m:sPre>
                      <m:sPrePr>
                        <m:ctrlPr>
                          <a:rPr lang="en-US" sz="2400" i="1" smtClean="0">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88</m:t>
                        </m:r>
                      </m:sub>
                      <m:sup>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226</m:t>
                        </m:r>
                      </m:sup>
                      <m:e>
                        <m:r>
                          <m:rPr>
                            <m:sty m:val="p"/>
                          </m:rP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Ra</m:t>
                        </m:r>
                      </m:e>
                    </m:sPre>
                  </m:oMath>
                </a14:m>
                <a:r>
                  <a:rPr lang="en-US" sz="2400">
                    <a:effectLst/>
                    <a:latin typeface="Arial" panose="020B0604020202020204" pitchFamily="34" charset="0"/>
                    <a:ea typeface="Calibri" panose="020F0502020204030204" pitchFamily="34" charset="0"/>
                    <a:cs typeface="Arial" panose="020B0604020202020204" pitchFamily="34" charset="0"/>
                  </a:rPr>
                  <a:t> </a:t>
                </a:r>
                <a:r>
                  <a:rPr lang="en-US" sz="24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400" i="1">
                            <a:latin typeface="Cambria Math"/>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2</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4</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He</m:t>
                        </m:r>
                      </m:e>
                    </m:sPre>
                  </m:oMath>
                </a14:m>
                <a:r>
                  <a:rPr lang="en-US" sz="2400">
                    <a:effectLst/>
                    <a:latin typeface="Arial" panose="020B0604020202020204" pitchFamily="34" charset="0"/>
                    <a:ea typeface="Calibri" panose="020F0502020204030204" pitchFamily="34" charset="0"/>
                    <a:cs typeface="Arial" panose="020B0604020202020204" pitchFamily="34" charset="0"/>
                  </a:rPr>
                  <a:t> </a:t>
                </a:r>
                <a:r>
                  <a:rPr lang="en-US" sz="2400">
                    <a:ea typeface="Times New Roman" panose="02020603050405020304" pitchFamily="18" charset="0"/>
                    <a:cs typeface="Times New Roman" panose="02020603050405020304" pitchFamily="18" charset="0"/>
                  </a:rPr>
                  <a:t>+ </a:t>
                </a:r>
                <a14:m>
                  <m:oMath xmlns:m="http://schemas.openxmlformats.org/officeDocument/2006/math">
                    <m:sPre>
                      <m:sPrePr>
                        <m:ctrlPr>
                          <a:rPr lang="en-US" sz="2400" i="1">
                            <a:latin typeface="Cambria Math"/>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86</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222</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Rn</m:t>
                        </m:r>
                      </m:e>
                    </m:sPre>
                  </m:oMath>
                </a14:m>
                <a:endParaRPr lang="en-US" sz="24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B3394682-E346-A638-EA82-5C3DF67D904D}"/>
                  </a:ext>
                </a:extLst>
              </p:cNvPr>
              <p:cNvSpPr txBox="1">
                <a:spLocks noRot="1" noChangeAspect="1" noMove="1" noResize="1" noEditPoints="1" noAdjustHandles="1" noChangeArrowheads="1" noChangeShapeType="1" noTextEdit="1"/>
              </p:cNvSpPr>
              <p:nvPr/>
            </p:nvSpPr>
            <p:spPr>
              <a:xfrm>
                <a:off x="3224558" y="3585743"/>
                <a:ext cx="3282179" cy="1159420"/>
              </a:xfrm>
              <a:prstGeom prst="rect">
                <a:avLst/>
              </a:prstGeom>
              <a:blipFill>
                <a:blip r:embed="rId3"/>
                <a:stretch>
                  <a:fillRect b="-11579"/>
                </a:stretch>
              </a:blipFill>
            </p:spPr>
            <p:txBody>
              <a:bodyPr/>
              <a:lstStyle/>
              <a:p>
                <a:r>
                  <a:rPr lang="en-US">
                    <a:noFill/>
                  </a:rPr>
                  <a:t> </a:t>
                </a:r>
              </a:p>
            </p:txBody>
          </p:sp>
        </mc:Fallback>
      </mc:AlternateContent>
    </p:spTree>
    <p:extLst>
      <p:ext uri="{BB962C8B-B14F-4D97-AF65-F5344CB8AC3E}">
        <p14:creationId xmlns:p14="http://schemas.microsoft.com/office/powerpoint/2010/main" val="759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pSp>
        <p:nvGrpSpPr>
          <p:cNvPr id="1215" name="Google Shape;1215;p39"/>
          <p:cNvGrpSpPr/>
          <p:nvPr/>
        </p:nvGrpSpPr>
        <p:grpSpPr>
          <a:xfrm>
            <a:off x="-670175" y="-438746"/>
            <a:ext cx="10502629" cy="5533090"/>
            <a:chOff x="-670175" y="-438746"/>
            <a:chExt cx="10502629" cy="5533090"/>
          </a:xfrm>
        </p:grpSpPr>
        <p:grpSp>
          <p:nvGrpSpPr>
            <p:cNvPr id="1216" name="Google Shape;1216;p39"/>
            <p:cNvGrpSpPr/>
            <p:nvPr/>
          </p:nvGrpSpPr>
          <p:grpSpPr>
            <a:xfrm>
              <a:off x="-670175" y="-438746"/>
              <a:ext cx="10502629" cy="4314725"/>
              <a:chOff x="-670175" y="-438746"/>
              <a:chExt cx="10502629" cy="4314725"/>
            </a:xfrm>
          </p:grpSpPr>
          <p:sp>
            <p:nvSpPr>
              <p:cNvPr id="1217" name="Google Shape;1217;p39"/>
              <p:cNvSpPr/>
              <p:nvPr/>
            </p:nvSpPr>
            <p:spPr>
              <a:xfrm>
                <a:off x="-477657" y="-50396"/>
                <a:ext cx="10032400" cy="3926375"/>
              </a:xfrm>
              <a:custGeom>
                <a:avLst/>
                <a:gdLst/>
                <a:ahLst/>
                <a:cxnLst/>
                <a:rect l="l" t="t" r="r" b="b"/>
                <a:pathLst>
                  <a:path w="401296" h="157055" extrusionOk="0">
                    <a:moveTo>
                      <a:pt x="65543" y="152543"/>
                    </a:moveTo>
                    <a:cubicBezTo>
                      <a:pt x="66357" y="150276"/>
                      <a:pt x="66298" y="146208"/>
                      <a:pt x="66240" y="142082"/>
                    </a:cubicBezTo>
                    <a:cubicBezTo>
                      <a:pt x="66182" y="137956"/>
                      <a:pt x="66066" y="131098"/>
                      <a:pt x="65194" y="127785"/>
                    </a:cubicBezTo>
                    <a:cubicBezTo>
                      <a:pt x="64322" y="124472"/>
                      <a:pt x="62579" y="124297"/>
                      <a:pt x="61010" y="122205"/>
                    </a:cubicBezTo>
                    <a:cubicBezTo>
                      <a:pt x="59441" y="120113"/>
                      <a:pt x="57348" y="118892"/>
                      <a:pt x="55779" y="115231"/>
                    </a:cubicBezTo>
                    <a:cubicBezTo>
                      <a:pt x="54210" y="111570"/>
                      <a:pt x="51420" y="105933"/>
                      <a:pt x="51594" y="100237"/>
                    </a:cubicBezTo>
                    <a:cubicBezTo>
                      <a:pt x="51768" y="94541"/>
                      <a:pt x="53919" y="86113"/>
                      <a:pt x="56825" y="81057"/>
                    </a:cubicBezTo>
                    <a:cubicBezTo>
                      <a:pt x="59731" y="76001"/>
                      <a:pt x="64671" y="73502"/>
                      <a:pt x="69030" y="69899"/>
                    </a:cubicBezTo>
                    <a:cubicBezTo>
                      <a:pt x="73389" y="66296"/>
                      <a:pt x="75889" y="61588"/>
                      <a:pt x="82979" y="59437"/>
                    </a:cubicBezTo>
                    <a:cubicBezTo>
                      <a:pt x="90070" y="57287"/>
                      <a:pt x="101693" y="56124"/>
                      <a:pt x="111573" y="56996"/>
                    </a:cubicBezTo>
                    <a:cubicBezTo>
                      <a:pt x="121453" y="57868"/>
                      <a:pt x="131450" y="64203"/>
                      <a:pt x="142260" y="64668"/>
                    </a:cubicBezTo>
                    <a:cubicBezTo>
                      <a:pt x="153070" y="65133"/>
                      <a:pt x="164112" y="62983"/>
                      <a:pt x="176433" y="59786"/>
                    </a:cubicBezTo>
                    <a:cubicBezTo>
                      <a:pt x="188754" y="56590"/>
                      <a:pt x="203458" y="47581"/>
                      <a:pt x="216186" y="45489"/>
                    </a:cubicBezTo>
                    <a:cubicBezTo>
                      <a:pt x="228914" y="43397"/>
                      <a:pt x="243095" y="45430"/>
                      <a:pt x="252801" y="47232"/>
                    </a:cubicBezTo>
                    <a:cubicBezTo>
                      <a:pt x="262507" y="49034"/>
                      <a:pt x="267389" y="53277"/>
                      <a:pt x="274421" y="56299"/>
                    </a:cubicBezTo>
                    <a:cubicBezTo>
                      <a:pt x="281453" y="59321"/>
                      <a:pt x="287963" y="63098"/>
                      <a:pt x="294995" y="65365"/>
                    </a:cubicBezTo>
                    <a:cubicBezTo>
                      <a:pt x="302027" y="67632"/>
                      <a:pt x="308595" y="69143"/>
                      <a:pt x="316615" y="69899"/>
                    </a:cubicBezTo>
                    <a:cubicBezTo>
                      <a:pt x="324636" y="70655"/>
                      <a:pt x="333877" y="71294"/>
                      <a:pt x="343118" y="69899"/>
                    </a:cubicBezTo>
                    <a:cubicBezTo>
                      <a:pt x="352359" y="68504"/>
                      <a:pt x="362704" y="65656"/>
                      <a:pt x="372061" y="61529"/>
                    </a:cubicBezTo>
                    <a:cubicBezTo>
                      <a:pt x="381418" y="57403"/>
                      <a:pt x="394785" y="52986"/>
                      <a:pt x="399260" y="45140"/>
                    </a:cubicBezTo>
                    <a:cubicBezTo>
                      <a:pt x="403735" y="37294"/>
                      <a:pt x="399027" y="20381"/>
                      <a:pt x="398911" y="14453"/>
                    </a:cubicBezTo>
                    <a:cubicBezTo>
                      <a:pt x="398795" y="8525"/>
                      <a:pt x="401760" y="11605"/>
                      <a:pt x="398563" y="9571"/>
                    </a:cubicBezTo>
                    <a:cubicBezTo>
                      <a:pt x="395367" y="7537"/>
                      <a:pt x="389903" y="3469"/>
                      <a:pt x="379732" y="2248"/>
                    </a:cubicBezTo>
                    <a:cubicBezTo>
                      <a:pt x="369561" y="1028"/>
                      <a:pt x="352881" y="2364"/>
                      <a:pt x="337538" y="2248"/>
                    </a:cubicBezTo>
                    <a:cubicBezTo>
                      <a:pt x="322195" y="2132"/>
                      <a:pt x="315976" y="1609"/>
                      <a:pt x="287672" y="1551"/>
                    </a:cubicBezTo>
                    <a:cubicBezTo>
                      <a:pt x="259368" y="1493"/>
                      <a:pt x="199333" y="1900"/>
                      <a:pt x="167716" y="1900"/>
                    </a:cubicBezTo>
                    <a:cubicBezTo>
                      <a:pt x="136100" y="1900"/>
                      <a:pt x="119477" y="1609"/>
                      <a:pt x="97973" y="1551"/>
                    </a:cubicBezTo>
                    <a:cubicBezTo>
                      <a:pt x="76469" y="1493"/>
                      <a:pt x="53919" y="1493"/>
                      <a:pt x="38692" y="1551"/>
                    </a:cubicBezTo>
                    <a:cubicBezTo>
                      <a:pt x="23465" y="1609"/>
                      <a:pt x="13004" y="-1994"/>
                      <a:pt x="6611" y="1900"/>
                    </a:cubicBezTo>
                    <a:cubicBezTo>
                      <a:pt x="218" y="5794"/>
                      <a:pt x="-538" y="11432"/>
                      <a:pt x="334" y="24915"/>
                    </a:cubicBezTo>
                    <a:cubicBezTo>
                      <a:pt x="1206" y="38399"/>
                      <a:pt x="7598" y="69201"/>
                      <a:pt x="11841" y="82801"/>
                    </a:cubicBezTo>
                    <a:cubicBezTo>
                      <a:pt x="16084" y="96401"/>
                      <a:pt x="22768" y="100817"/>
                      <a:pt x="25790" y="106513"/>
                    </a:cubicBezTo>
                    <a:cubicBezTo>
                      <a:pt x="28812" y="112209"/>
                      <a:pt x="29160" y="113430"/>
                      <a:pt x="29974" y="116975"/>
                    </a:cubicBezTo>
                    <a:cubicBezTo>
                      <a:pt x="30788" y="120520"/>
                      <a:pt x="30091" y="124472"/>
                      <a:pt x="30672" y="127785"/>
                    </a:cubicBezTo>
                    <a:cubicBezTo>
                      <a:pt x="31253" y="131098"/>
                      <a:pt x="31892" y="134003"/>
                      <a:pt x="33461" y="136851"/>
                    </a:cubicBezTo>
                    <a:cubicBezTo>
                      <a:pt x="35030" y="139699"/>
                      <a:pt x="38808" y="142664"/>
                      <a:pt x="40087" y="144872"/>
                    </a:cubicBezTo>
                    <a:cubicBezTo>
                      <a:pt x="41366" y="147081"/>
                      <a:pt x="39796" y="148126"/>
                      <a:pt x="41133" y="150102"/>
                    </a:cubicBezTo>
                    <a:cubicBezTo>
                      <a:pt x="42470" y="152078"/>
                      <a:pt x="44736" y="155798"/>
                      <a:pt x="48107" y="156728"/>
                    </a:cubicBezTo>
                    <a:cubicBezTo>
                      <a:pt x="51478" y="157658"/>
                      <a:pt x="58452" y="156380"/>
                      <a:pt x="61358" y="155682"/>
                    </a:cubicBezTo>
                    <a:cubicBezTo>
                      <a:pt x="64264" y="154985"/>
                      <a:pt x="64729" y="154810"/>
                      <a:pt x="65543" y="152543"/>
                    </a:cubicBezTo>
                    <a:close/>
                  </a:path>
                </a:pathLst>
              </a:custGeom>
              <a:solidFill>
                <a:schemeClr val="accent2"/>
              </a:solidFill>
              <a:ln>
                <a:noFill/>
              </a:ln>
            </p:spPr>
            <p:txBody>
              <a:bodyPr/>
              <a:lstStyle/>
              <a:p>
                <a:endParaRPr lang="en-US"/>
              </a:p>
            </p:txBody>
          </p:sp>
          <p:grpSp>
            <p:nvGrpSpPr>
              <p:cNvPr id="1218" name="Google Shape;1218;p39"/>
              <p:cNvGrpSpPr/>
              <p:nvPr/>
            </p:nvGrpSpPr>
            <p:grpSpPr>
              <a:xfrm>
                <a:off x="8738919" y="746924"/>
                <a:ext cx="1093536" cy="641732"/>
                <a:chOff x="5392148" y="1300639"/>
                <a:chExt cx="259599" cy="152362"/>
              </a:xfrm>
            </p:grpSpPr>
            <p:sp>
              <p:nvSpPr>
                <p:cNvPr id="1219" name="Google Shape;1219;p39"/>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9"/>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9"/>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39"/>
              <p:cNvGrpSpPr/>
              <p:nvPr/>
            </p:nvGrpSpPr>
            <p:grpSpPr>
              <a:xfrm rot="-764474">
                <a:off x="6423259" y="803200"/>
                <a:ext cx="1021428" cy="624459"/>
                <a:chOff x="5942350" y="1555229"/>
                <a:chExt cx="692724" cy="423469"/>
              </a:xfrm>
            </p:grpSpPr>
            <p:sp>
              <p:nvSpPr>
                <p:cNvPr id="1228" name="Google Shape;1228;p39"/>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39"/>
              <p:cNvGrpSpPr/>
              <p:nvPr/>
            </p:nvGrpSpPr>
            <p:grpSpPr>
              <a:xfrm flipH="1">
                <a:off x="7587374" y="-81269"/>
                <a:ext cx="1447434" cy="1684627"/>
                <a:chOff x="7822751" y="578399"/>
                <a:chExt cx="491355" cy="571874"/>
              </a:xfrm>
            </p:grpSpPr>
            <p:sp>
              <p:nvSpPr>
                <p:cNvPr id="1237" name="Google Shape;1237;p39"/>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9"/>
              <p:cNvGrpSpPr/>
              <p:nvPr/>
            </p:nvGrpSpPr>
            <p:grpSpPr>
              <a:xfrm>
                <a:off x="-177461" y="2105633"/>
                <a:ext cx="733404" cy="701270"/>
                <a:chOff x="5124997" y="2462648"/>
                <a:chExt cx="432508" cy="413558"/>
              </a:xfrm>
            </p:grpSpPr>
            <p:sp>
              <p:nvSpPr>
                <p:cNvPr id="1248" name="Google Shape;1248;p39"/>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9"/>
              <p:cNvGrpSpPr/>
              <p:nvPr/>
            </p:nvGrpSpPr>
            <p:grpSpPr>
              <a:xfrm>
                <a:off x="3625436" y="-2"/>
                <a:ext cx="733403" cy="746936"/>
                <a:chOff x="5312791" y="1981530"/>
                <a:chExt cx="312819" cy="318591"/>
              </a:xfrm>
            </p:grpSpPr>
            <p:sp>
              <p:nvSpPr>
                <p:cNvPr id="1257" name="Google Shape;1257;p39"/>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5" name="Google Shape;1265;p39"/>
              <p:cNvSpPr/>
              <p:nvPr/>
            </p:nvSpPr>
            <p:spPr>
              <a:xfrm>
                <a:off x="5790346" y="534996"/>
                <a:ext cx="515902" cy="69516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3841591" y="794568"/>
                <a:ext cx="432502" cy="64171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rot="6770090" flipH="1">
                <a:off x="539427" y="1384471"/>
                <a:ext cx="943841" cy="59081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9"/>
              <p:cNvGrpSpPr/>
              <p:nvPr/>
            </p:nvGrpSpPr>
            <p:grpSpPr>
              <a:xfrm>
                <a:off x="4708195" y="-151869"/>
                <a:ext cx="1021451" cy="975806"/>
                <a:chOff x="7071506" y="424875"/>
                <a:chExt cx="515859" cy="492806"/>
              </a:xfrm>
            </p:grpSpPr>
            <p:sp>
              <p:nvSpPr>
                <p:cNvPr id="1269" name="Google Shape;1269;p39"/>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1" name="Google Shape;1271;p39"/>
              <p:cNvSpPr/>
              <p:nvPr/>
            </p:nvSpPr>
            <p:spPr>
              <a:xfrm rot="5400000">
                <a:off x="1822702" y="930244"/>
                <a:ext cx="515896" cy="37036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4533447" y="660406"/>
                <a:ext cx="265226" cy="46990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670175" y="193805"/>
                <a:ext cx="1511931" cy="151111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39"/>
              <p:cNvGrpSpPr/>
              <p:nvPr/>
            </p:nvGrpSpPr>
            <p:grpSpPr>
              <a:xfrm>
                <a:off x="1822696" y="-256283"/>
                <a:ext cx="1759539" cy="1386935"/>
                <a:chOff x="6403937" y="768806"/>
                <a:chExt cx="743331" cy="585996"/>
              </a:xfrm>
            </p:grpSpPr>
            <p:sp>
              <p:nvSpPr>
                <p:cNvPr id="1275" name="Google Shape;1275;p39"/>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39"/>
              <p:cNvGrpSpPr/>
              <p:nvPr/>
            </p:nvGrpSpPr>
            <p:grpSpPr>
              <a:xfrm rot="5706065">
                <a:off x="806721" y="115936"/>
                <a:ext cx="1051008" cy="642491"/>
                <a:chOff x="5942350" y="1555229"/>
                <a:chExt cx="692724" cy="423469"/>
              </a:xfrm>
            </p:grpSpPr>
            <p:sp>
              <p:nvSpPr>
                <p:cNvPr id="1287" name="Google Shape;1287;p39"/>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39"/>
              <p:cNvSpPr/>
              <p:nvPr/>
            </p:nvSpPr>
            <p:spPr>
              <a:xfrm flipH="1">
                <a:off x="575469" y="2630496"/>
                <a:ext cx="515902" cy="69516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rot="-5400000" flipH="1">
                <a:off x="6184472" y="79303"/>
                <a:ext cx="715205" cy="51344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rot="-6770090">
                <a:off x="6839102" y="-184579"/>
                <a:ext cx="943841" cy="59081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9"/>
            <p:cNvGrpSpPr/>
            <p:nvPr/>
          </p:nvGrpSpPr>
          <p:grpSpPr>
            <a:xfrm>
              <a:off x="253079" y="3583200"/>
              <a:ext cx="1213680" cy="1511143"/>
              <a:chOff x="1400495" y="3132172"/>
              <a:chExt cx="1414381" cy="1760623"/>
            </a:xfrm>
          </p:grpSpPr>
          <p:sp>
            <p:nvSpPr>
              <p:cNvPr id="1299" name="Google Shape;1299;p39"/>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6" name="Google Shape;1306;p39"/>
          <p:cNvGrpSpPr/>
          <p:nvPr/>
        </p:nvGrpSpPr>
        <p:grpSpPr>
          <a:xfrm rot="-1664472">
            <a:off x="8348547" y="4439009"/>
            <a:ext cx="603445" cy="520301"/>
            <a:chOff x="598942" y="3928708"/>
            <a:chExt cx="603417" cy="520277"/>
          </a:xfrm>
        </p:grpSpPr>
        <p:sp>
          <p:nvSpPr>
            <p:cNvPr id="1307" name="Google Shape;1307;p39"/>
            <p:cNvSpPr/>
            <p:nvPr/>
          </p:nvSpPr>
          <p:spPr>
            <a:xfrm rot="7613891">
              <a:off x="1022928" y="4140855"/>
              <a:ext cx="154083" cy="14038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7613891">
              <a:off x="644165" y="4177704"/>
              <a:ext cx="226059" cy="226059"/>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7613891">
              <a:off x="844900" y="3957321"/>
              <a:ext cx="131233" cy="119423"/>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 xmlns:a16="http://schemas.microsoft.com/office/drawing/2014/main" id="{5D6540B6-E7FA-99FA-1949-28116A6A6E48}"/>
              </a:ext>
            </a:extLst>
          </p:cNvPr>
          <p:cNvSpPr txBox="1"/>
          <p:nvPr/>
        </p:nvSpPr>
        <p:spPr>
          <a:xfrm>
            <a:off x="1486791" y="1732373"/>
            <a:ext cx="7538554" cy="1538883"/>
          </a:xfrm>
          <a:prstGeom prst="rect">
            <a:avLst/>
          </a:prstGeom>
          <a:noFill/>
        </p:spPr>
        <p:txBody>
          <a:bodyPr wrap="square">
            <a:spAutoFit/>
          </a:bodyPr>
          <a:lstStyle/>
          <a:p>
            <a:pPr algn="ctr">
              <a:spcBef>
                <a:spcPts val="600"/>
              </a:spcBef>
            </a:pPr>
            <a:r>
              <a:rPr lang="vi-VN" sz="2800" b="1" dirty="0">
                <a:solidFill>
                  <a:schemeClr val="accent3">
                    <a:lumMod val="75000"/>
                  </a:schemeClr>
                </a:solidFill>
              </a:rPr>
              <a:t>BÀI 22: </a:t>
            </a:r>
            <a:endParaRPr lang="en-US" sz="2800" b="1" dirty="0">
              <a:solidFill>
                <a:schemeClr val="accent3">
                  <a:lumMod val="75000"/>
                </a:schemeClr>
              </a:solidFill>
            </a:endParaRPr>
          </a:p>
          <a:p>
            <a:pPr algn="ctr">
              <a:spcBef>
                <a:spcPts val="600"/>
              </a:spcBef>
            </a:pPr>
            <a:r>
              <a:rPr lang="vi-VN" sz="2800" b="1" dirty="0">
                <a:solidFill>
                  <a:schemeClr val="accent3">
                    <a:lumMod val="75000"/>
                  </a:schemeClr>
                </a:solidFill>
              </a:rPr>
              <a:t>PHẢN ỨNG HẠT NHÂN </a:t>
            </a:r>
            <a:endParaRPr lang="en-US" sz="2800" b="1" dirty="0" smtClean="0">
              <a:solidFill>
                <a:schemeClr val="accent3">
                  <a:lumMod val="75000"/>
                </a:schemeClr>
              </a:solidFill>
            </a:endParaRPr>
          </a:p>
          <a:p>
            <a:pPr algn="ctr">
              <a:spcBef>
                <a:spcPts val="600"/>
              </a:spcBef>
            </a:pPr>
            <a:r>
              <a:rPr lang="vi-VN" sz="2800" b="1" dirty="0" smtClean="0">
                <a:solidFill>
                  <a:schemeClr val="accent3">
                    <a:lumMod val="75000"/>
                  </a:schemeClr>
                </a:solidFill>
              </a:rPr>
              <a:t>VÀ </a:t>
            </a:r>
            <a:r>
              <a:rPr lang="vi-VN" sz="2800" b="1" dirty="0">
                <a:solidFill>
                  <a:schemeClr val="accent3">
                    <a:lumMod val="75000"/>
                  </a:schemeClr>
                </a:solidFill>
              </a:rPr>
              <a:t>NĂNG LƯỢNG LIÊN KẾT</a:t>
            </a:r>
            <a:endParaRPr lang="en-US" sz="2800" b="1" dirty="0">
              <a:solidFill>
                <a:schemeClr val="accent3">
                  <a:lumMod val="75000"/>
                </a:schemeClr>
              </a:solidFill>
            </a:endParaRPr>
          </a:p>
        </p:txBody>
      </p:sp>
      <p:sp>
        <p:nvSpPr>
          <p:cNvPr id="98" name="TextBox 97">
            <a:extLst>
              <a:ext uri="{FF2B5EF4-FFF2-40B4-BE49-F238E27FC236}">
                <a16:creationId xmlns="" xmlns:a16="http://schemas.microsoft.com/office/drawing/2014/main" id="{5D6540B6-E7FA-99FA-1949-28116A6A6E48}"/>
              </a:ext>
            </a:extLst>
          </p:cNvPr>
          <p:cNvSpPr txBox="1"/>
          <p:nvPr/>
        </p:nvSpPr>
        <p:spPr>
          <a:xfrm>
            <a:off x="1318784" y="3287656"/>
            <a:ext cx="7538554" cy="496996"/>
          </a:xfrm>
          <a:prstGeom prst="rect">
            <a:avLst/>
          </a:prstGeom>
          <a:noFill/>
        </p:spPr>
        <p:txBody>
          <a:bodyPr wrap="square">
            <a:spAutoFit/>
          </a:bodyPr>
          <a:lstStyle/>
          <a:p>
            <a:pPr algn="ctr">
              <a:lnSpc>
                <a:spcPct val="150000"/>
              </a:lnSpc>
            </a:pPr>
            <a:r>
              <a:rPr lang="en-US" sz="2000" b="1" dirty="0" smtClean="0">
                <a:solidFill>
                  <a:srgbClr val="FF0000"/>
                </a:solidFill>
              </a:rPr>
              <a:t>(</a:t>
            </a:r>
            <a:r>
              <a:rPr lang="en-US" sz="2000" b="1" dirty="0" err="1" smtClean="0">
                <a:solidFill>
                  <a:srgbClr val="FF0000"/>
                </a:solidFill>
              </a:rPr>
              <a:t>Tiết</a:t>
            </a:r>
            <a:r>
              <a:rPr lang="en-US" sz="2000" b="1" dirty="0" smtClean="0">
                <a:solidFill>
                  <a:srgbClr val="FF0000"/>
                </a:solidFill>
              </a:rPr>
              <a:t> 57,58)</a:t>
            </a:r>
            <a:endParaRPr lang="en-US" sz="2000" b="1" dirty="0">
              <a:solidFill>
                <a:srgbClr val="FF0000"/>
              </a:solidFill>
            </a:endParaRPr>
          </a:p>
        </p:txBody>
      </p:sp>
    </p:spTree>
    <p:extLst>
      <p:ext uri="{BB962C8B-B14F-4D97-AF65-F5344CB8AC3E}">
        <p14:creationId xmlns:p14="http://schemas.microsoft.com/office/powerpoint/2010/main" val="14971241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p:cTn id="12" dur="1250" fill="hold"/>
                                        <p:tgtEl>
                                          <p:spTgt spid="98"/>
                                        </p:tgtEl>
                                        <p:attrNameLst>
                                          <p:attrName>ppt_w</p:attrName>
                                        </p:attrNameLst>
                                      </p:cBhvr>
                                      <p:tavLst>
                                        <p:tav tm="0">
                                          <p:val>
                                            <p:fltVal val="0"/>
                                          </p:val>
                                        </p:tav>
                                        <p:tav tm="100000">
                                          <p:val>
                                            <p:strVal val="#ppt_w"/>
                                          </p:val>
                                        </p:tav>
                                      </p:tavLst>
                                    </p:anim>
                                    <p:anim calcmode="lin" valueType="num">
                                      <p:cBhvr>
                                        <p:cTn id="13" dur="1250" fill="hold"/>
                                        <p:tgtEl>
                                          <p:spTgt spid="98"/>
                                        </p:tgtEl>
                                        <p:attrNameLst>
                                          <p:attrName>ppt_h</p:attrName>
                                        </p:attrNameLst>
                                      </p:cBhvr>
                                      <p:tavLst>
                                        <p:tav tm="0">
                                          <p:val>
                                            <p:fltVal val="0"/>
                                          </p:val>
                                        </p:tav>
                                        <p:tav tm="100000">
                                          <p:val>
                                            <p:strVal val="#ppt_h"/>
                                          </p:val>
                                        </p:tav>
                                      </p:tavLst>
                                    </p:anim>
                                    <p:anim calcmode="lin" valueType="num">
                                      <p:cBhvr>
                                        <p:cTn id="14" dur="1250" fill="hold"/>
                                        <p:tgtEl>
                                          <p:spTgt spid="98"/>
                                        </p:tgtEl>
                                        <p:attrNameLst>
                                          <p:attrName>style.rotation</p:attrName>
                                        </p:attrNameLst>
                                      </p:cBhvr>
                                      <p:tavLst>
                                        <p:tav tm="0">
                                          <p:val>
                                            <p:fltVal val="90"/>
                                          </p:val>
                                        </p:tav>
                                        <p:tav tm="100000">
                                          <p:val>
                                            <p:fltVal val="0"/>
                                          </p:val>
                                        </p:tav>
                                      </p:tavLst>
                                    </p:anim>
                                    <p:animEffect transition="in" filter="fade">
                                      <p:cBhvr>
                                        <p:cTn id="15" dur="12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E1622E-5B3C-A5C1-431C-800629AAFD62}"/>
            </a:ext>
          </a:extLst>
        </p:cNvPr>
        <p:cNvGrpSpPr/>
        <p:nvPr/>
      </p:nvGrpSpPr>
      <p:grpSpPr>
        <a:xfrm>
          <a:off x="0" y="0"/>
          <a:ext cx="0" cy="0"/>
          <a:chOff x="0" y="0"/>
          <a:chExt cx="0" cy="0"/>
        </a:xfrm>
      </p:grpSpPr>
      <p:sp>
        <p:nvSpPr>
          <p:cNvPr id="16" name="Arrow: Pentagon 15">
            <a:extLst>
              <a:ext uri="{FF2B5EF4-FFF2-40B4-BE49-F238E27FC236}">
                <a16:creationId xmlns="" xmlns:a16="http://schemas.microsoft.com/office/drawing/2014/main" id="{350EAF6E-CDCB-66FD-E402-C3654842D629}"/>
              </a:ext>
            </a:extLst>
          </p:cNvPr>
          <p:cNvSpPr/>
          <p:nvPr/>
        </p:nvSpPr>
        <p:spPr>
          <a:xfrm>
            <a:off x="0" y="1049962"/>
            <a:ext cx="457200" cy="298557"/>
          </a:xfrm>
          <a:prstGeom prst="homePlate">
            <a:avLst/>
          </a:prstGeom>
          <a:solidFill>
            <a:schemeClr val="accent3">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7" name="TextBox 16">
            <a:extLst>
              <a:ext uri="{FF2B5EF4-FFF2-40B4-BE49-F238E27FC236}">
                <a16:creationId xmlns="" xmlns:a16="http://schemas.microsoft.com/office/drawing/2014/main" id="{E46AA319-0780-18AC-83C1-78F0E7F55ACF}"/>
              </a:ext>
            </a:extLst>
          </p:cNvPr>
          <p:cNvSpPr txBox="1"/>
          <p:nvPr/>
        </p:nvSpPr>
        <p:spPr>
          <a:xfrm>
            <a:off x="646422" y="983796"/>
            <a:ext cx="7092524" cy="430887"/>
          </a:xfrm>
          <a:prstGeom prst="rect">
            <a:avLst/>
          </a:prstGeom>
          <a:noFill/>
        </p:spPr>
        <p:txBody>
          <a:bodyPr wrap="square" rtlCol="0">
            <a:spAutoFit/>
          </a:bodyPr>
          <a:lstStyle/>
          <a:p>
            <a:pPr>
              <a:buClrTx/>
              <a:buFontTx/>
              <a:buNone/>
              <a:defRPr/>
            </a:pPr>
            <a:r>
              <a:rPr lang="en-US" sz="2200" b="1">
                <a:solidFill>
                  <a:schemeClr val="accent3">
                    <a:lumMod val="75000"/>
                  </a:schemeClr>
                </a:solidFill>
                <a:latin typeface="Arial" panose="020B0604020202020204" pitchFamily="34" charset="0"/>
                <a:cs typeface="Arial" panose="020B0604020202020204" pitchFamily="34" charset="0"/>
              </a:rPr>
              <a:t>Định luật bảo toàn số nucleon (bảo toàn số khối A):</a:t>
            </a:r>
            <a:endParaRPr lang="en-US" sz="2200" b="1" dirty="0">
              <a:solidFill>
                <a:schemeClr val="accent3">
                  <a:lumMod val="75000"/>
                </a:schemeClr>
              </a:solidFill>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 xmlns:a16="http://schemas.microsoft.com/office/drawing/2014/main" id="{79C724B5-D601-D641-F23A-D482A21AEFAD}"/>
              </a:ext>
            </a:extLst>
          </p:cNvPr>
          <p:cNvSpPr/>
          <p:nvPr/>
        </p:nvSpPr>
        <p:spPr>
          <a:xfrm>
            <a:off x="-10140" y="3017348"/>
            <a:ext cx="457200" cy="298557"/>
          </a:xfrm>
          <a:prstGeom prst="homePlate">
            <a:avLst/>
          </a:prstGeom>
          <a:solidFill>
            <a:srgbClr val="FF00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9" name="TextBox 18">
            <a:extLst>
              <a:ext uri="{FF2B5EF4-FFF2-40B4-BE49-F238E27FC236}">
                <a16:creationId xmlns="" xmlns:a16="http://schemas.microsoft.com/office/drawing/2014/main" id="{B8DFABDC-B815-8087-6EED-B5D2FD1B46CD}"/>
              </a:ext>
            </a:extLst>
          </p:cNvPr>
          <p:cNvSpPr txBox="1"/>
          <p:nvPr/>
        </p:nvSpPr>
        <p:spPr>
          <a:xfrm>
            <a:off x="636282" y="2951182"/>
            <a:ext cx="4530450" cy="430887"/>
          </a:xfrm>
          <a:prstGeom prst="rect">
            <a:avLst/>
          </a:prstGeom>
          <a:noFill/>
        </p:spPr>
        <p:txBody>
          <a:bodyPr wrap="square" rtlCol="0">
            <a:spAutoFit/>
          </a:bodyPr>
          <a:lstStyle/>
          <a:p>
            <a:pPr>
              <a:buClrTx/>
              <a:buFontTx/>
              <a:buNone/>
              <a:defRPr/>
            </a:pPr>
            <a:r>
              <a:rPr lang="en-US" sz="2200" b="1">
                <a:solidFill>
                  <a:srgbClr val="FF0066"/>
                </a:solidFill>
                <a:latin typeface="Arial" panose="020B0604020202020204" pitchFamily="34" charset="0"/>
                <a:cs typeface="Arial" panose="020B0604020202020204" pitchFamily="34" charset="0"/>
              </a:rPr>
              <a:t>Định luật bảo toàn điện tích:</a:t>
            </a:r>
            <a:endParaRPr lang="en-US" sz="2200" b="1" dirty="0">
              <a:solidFill>
                <a:srgbClr val="FF0066"/>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 xmlns:a16="http://schemas.microsoft.com/office/drawing/2014/main" id="{38897534-207A-75EE-53FB-3DFDEEDFE488}"/>
              </a:ext>
            </a:extLst>
          </p:cNvPr>
          <p:cNvSpPr/>
          <p:nvPr/>
        </p:nvSpPr>
        <p:spPr>
          <a:xfrm>
            <a:off x="578198" y="1588813"/>
            <a:ext cx="2918705" cy="1079579"/>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a:t>
            </a:r>
            <a:r>
              <a:rPr lang="vi-VN" sz="2000">
                <a:solidFill>
                  <a:srgbClr val="000000"/>
                </a:solidFill>
              </a:rPr>
              <a:t>ổng số nucleon của các hạt trước phản ứng </a:t>
            </a:r>
            <a:endParaRPr lang="en-US" sz="2000">
              <a:solidFill>
                <a:srgbClr val="000000"/>
              </a:solidFill>
            </a:endParaRPr>
          </a:p>
        </p:txBody>
      </p:sp>
      <p:grpSp>
        <p:nvGrpSpPr>
          <p:cNvPr id="39" name="Group 38">
            <a:extLst>
              <a:ext uri="{FF2B5EF4-FFF2-40B4-BE49-F238E27FC236}">
                <a16:creationId xmlns="" xmlns:a16="http://schemas.microsoft.com/office/drawing/2014/main" id="{25C80337-AB5B-BCE9-0688-461EBCF3123E}"/>
              </a:ext>
            </a:extLst>
          </p:cNvPr>
          <p:cNvGrpSpPr/>
          <p:nvPr/>
        </p:nvGrpSpPr>
        <p:grpSpPr>
          <a:xfrm>
            <a:off x="2909914" y="158208"/>
            <a:ext cx="3324171" cy="808249"/>
            <a:chOff x="2846649" y="162888"/>
            <a:chExt cx="3324171" cy="808249"/>
          </a:xfrm>
        </p:grpSpPr>
        <p:sp>
          <p:nvSpPr>
            <p:cNvPr id="40" name="TextBox 39">
              <a:extLst>
                <a:ext uri="{FF2B5EF4-FFF2-40B4-BE49-F238E27FC236}">
                  <a16:creationId xmlns="" xmlns:a16="http://schemas.microsoft.com/office/drawing/2014/main" id="{C04E8D4A-A1BB-5189-D925-08510A68CBDC}"/>
                </a:ext>
              </a:extLst>
            </p:cNvPr>
            <p:cNvSpPr txBox="1"/>
            <p:nvPr/>
          </p:nvSpPr>
          <p:spPr>
            <a:xfrm>
              <a:off x="3589105" y="386362"/>
              <a:ext cx="25817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GHI NHỚ</a:t>
              </a:r>
              <a:endParaRPr kumimoji="0" lang="en-US" sz="3200" b="1" i="0" u="none" strike="noStrike" kern="0" cap="none" spc="0" normalizeH="0" baseline="0" noProof="0" dirty="0">
                <a:ln>
                  <a:noFill/>
                </a:ln>
                <a:solidFill>
                  <a:srgbClr val="B94F6B"/>
                </a:solidFill>
                <a:effectLst/>
                <a:uLnTx/>
                <a:uFillTx/>
              </a:endParaRPr>
            </a:p>
          </p:txBody>
        </p:sp>
        <p:pic>
          <p:nvPicPr>
            <p:cNvPr id="41" name="Picture 40">
              <a:extLst>
                <a:ext uri="{FF2B5EF4-FFF2-40B4-BE49-F238E27FC236}">
                  <a16:creationId xmlns="" xmlns:a16="http://schemas.microsoft.com/office/drawing/2014/main" id="{AD332F68-EBF4-FC0D-8B26-8EA748378C55}"/>
                </a:ext>
              </a:extLst>
            </p:cNvPr>
            <p:cNvPicPr>
              <a:picLocks noChangeAspect="1"/>
            </p:cNvPicPr>
            <p:nvPr/>
          </p:nvPicPr>
          <p:blipFill>
            <a:blip r:embed="rId2"/>
            <a:stretch>
              <a:fillRect/>
            </a:stretch>
          </p:blipFill>
          <p:spPr>
            <a:xfrm>
              <a:off x="2846649" y="162888"/>
              <a:ext cx="742456" cy="720114"/>
            </a:xfrm>
            <a:prstGeom prst="rect">
              <a:avLst/>
            </a:prstGeom>
          </p:spPr>
        </p:pic>
      </p:grpSp>
      <p:sp>
        <p:nvSpPr>
          <p:cNvPr id="2" name="Equals 1">
            <a:extLst>
              <a:ext uri="{FF2B5EF4-FFF2-40B4-BE49-F238E27FC236}">
                <a16:creationId xmlns="" xmlns:a16="http://schemas.microsoft.com/office/drawing/2014/main" id="{FDEDCC63-3A75-7E0C-FB03-318FE61C4E5F}"/>
              </a:ext>
            </a:extLst>
          </p:cNvPr>
          <p:cNvSpPr/>
          <p:nvPr/>
        </p:nvSpPr>
        <p:spPr>
          <a:xfrm>
            <a:off x="3735484" y="1696761"/>
            <a:ext cx="914400" cy="914400"/>
          </a:xfrm>
          <a:prstGeom prst="mathEqual">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Rounded Corners 2">
            <a:extLst>
              <a:ext uri="{FF2B5EF4-FFF2-40B4-BE49-F238E27FC236}">
                <a16:creationId xmlns="" xmlns:a16="http://schemas.microsoft.com/office/drawing/2014/main" id="{2660133A-0BC8-27BA-4758-32ECEF80DA38}"/>
              </a:ext>
            </a:extLst>
          </p:cNvPr>
          <p:cNvSpPr/>
          <p:nvPr/>
        </p:nvSpPr>
        <p:spPr>
          <a:xfrm>
            <a:off x="4888465" y="1588813"/>
            <a:ext cx="3630696" cy="1079579"/>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Tổng số nucleon của các hạt tạo thành sau phản ứng</a:t>
            </a:r>
          </a:p>
        </p:txBody>
      </p:sp>
      <p:sp>
        <p:nvSpPr>
          <p:cNvPr id="4" name="Rectangle: Rounded Corners 3">
            <a:extLst>
              <a:ext uri="{FF2B5EF4-FFF2-40B4-BE49-F238E27FC236}">
                <a16:creationId xmlns="" xmlns:a16="http://schemas.microsoft.com/office/drawing/2014/main" id="{854C37D7-9D84-B90E-1C81-A3F10BC48956}"/>
              </a:ext>
            </a:extLst>
          </p:cNvPr>
          <p:cNvSpPr/>
          <p:nvPr/>
        </p:nvSpPr>
        <p:spPr>
          <a:xfrm>
            <a:off x="385923" y="3682239"/>
            <a:ext cx="3392825" cy="1079579"/>
          </a:xfrm>
          <a:prstGeom prst="roundRect">
            <a:avLst>
              <a:gd name="adj" fmla="val 8903"/>
            </a:avLst>
          </a:prstGeom>
          <a:solidFill>
            <a:schemeClr val="accent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Tổng đại số các điện tích của các hạt trước phản ứng </a:t>
            </a:r>
            <a:endParaRPr lang="en-US" sz="2000">
              <a:solidFill>
                <a:srgbClr val="000000"/>
              </a:solidFill>
            </a:endParaRPr>
          </a:p>
        </p:txBody>
      </p:sp>
      <p:sp>
        <p:nvSpPr>
          <p:cNvPr id="5" name="Equals 4">
            <a:extLst>
              <a:ext uri="{FF2B5EF4-FFF2-40B4-BE49-F238E27FC236}">
                <a16:creationId xmlns="" xmlns:a16="http://schemas.microsoft.com/office/drawing/2014/main" id="{12F7805D-2850-E956-83A6-76EF1002F4EE}"/>
              </a:ext>
            </a:extLst>
          </p:cNvPr>
          <p:cNvSpPr/>
          <p:nvPr/>
        </p:nvSpPr>
        <p:spPr>
          <a:xfrm>
            <a:off x="3861862" y="3790187"/>
            <a:ext cx="914400" cy="914400"/>
          </a:xfrm>
          <a:prstGeom prst="mathEqual">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 xmlns:a16="http://schemas.microsoft.com/office/drawing/2014/main" id="{2B79F24E-F65A-D4F4-B834-73AF8EC29351}"/>
              </a:ext>
            </a:extLst>
          </p:cNvPr>
          <p:cNvSpPr/>
          <p:nvPr/>
        </p:nvSpPr>
        <p:spPr>
          <a:xfrm>
            <a:off x="4859376" y="3682239"/>
            <a:ext cx="3868959" cy="1079579"/>
          </a:xfrm>
          <a:prstGeom prst="roundRect">
            <a:avLst>
              <a:gd name="adj" fmla="val 8903"/>
            </a:avLst>
          </a:prstGeom>
          <a:solidFill>
            <a:schemeClr val="accent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Tổng đại số các điện tích của các hạt tạo thành sau phản ứng</a:t>
            </a:r>
          </a:p>
        </p:txBody>
      </p:sp>
    </p:spTree>
    <p:extLst>
      <p:ext uri="{BB962C8B-B14F-4D97-AF65-F5344CB8AC3E}">
        <p14:creationId xmlns:p14="http://schemas.microsoft.com/office/powerpoint/2010/main" val="268323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36" grpId="0" animBg="1"/>
      <p:bldP spid="2" grpId="0" animBg="1"/>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824812B-34D8-060D-73DD-D61C424EE0AA}"/>
            </a:ext>
          </a:extLst>
        </p:cNvPr>
        <p:cNvGrpSpPr/>
        <p:nvPr/>
      </p:nvGrpSpPr>
      <p:grpSpPr>
        <a:xfrm>
          <a:off x="0" y="0"/>
          <a:ext cx="0" cy="0"/>
          <a:chOff x="0" y="0"/>
          <a:chExt cx="0" cy="0"/>
        </a:xfrm>
      </p:grpSpPr>
      <p:grpSp>
        <p:nvGrpSpPr>
          <p:cNvPr id="2" name="Group 1">
            <a:extLst>
              <a:ext uri="{FF2B5EF4-FFF2-40B4-BE49-F238E27FC236}">
                <a16:creationId xmlns="" xmlns:a16="http://schemas.microsoft.com/office/drawing/2014/main" id="{7354066D-1852-3493-610B-BBE79071A953}"/>
              </a:ext>
            </a:extLst>
          </p:cNvPr>
          <p:cNvGrpSpPr/>
          <p:nvPr/>
        </p:nvGrpSpPr>
        <p:grpSpPr>
          <a:xfrm>
            <a:off x="324421" y="197957"/>
            <a:ext cx="8495157" cy="3497412"/>
            <a:chOff x="435933" y="233912"/>
            <a:chExt cx="8495157" cy="3497412"/>
          </a:xfrm>
        </p:grpSpPr>
        <p:grpSp>
          <p:nvGrpSpPr>
            <p:cNvPr id="3" name="Group 2">
              <a:extLst>
                <a:ext uri="{FF2B5EF4-FFF2-40B4-BE49-F238E27FC236}">
                  <a16:creationId xmlns="" xmlns:a16="http://schemas.microsoft.com/office/drawing/2014/main" id="{F4B069DD-7E5C-7E24-0090-908FAF20CC1F}"/>
                </a:ext>
              </a:extLst>
            </p:cNvPr>
            <p:cNvGrpSpPr/>
            <p:nvPr/>
          </p:nvGrpSpPr>
          <p:grpSpPr>
            <a:xfrm>
              <a:off x="435934" y="332891"/>
              <a:ext cx="8495156" cy="3398433"/>
              <a:chOff x="919716" y="408939"/>
              <a:chExt cx="8495156" cy="3398433"/>
            </a:xfrm>
          </p:grpSpPr>
          <p:sp>
            <p:nvSpPr>
              <p:cNvPr id="6" name="Rectangle: Rounded Corners 5">
                <a:extLst>
                  <a:ext uri="{FF2B5EF4-FFF2-40B4-BE49-F238E27FC236}">
                    <a16:creationId xmlns="" xmlns:a16="http://schemas.microsoft.com/office/drawing/2014/main" id="{89909251-94F5-2E10-1D8B-017944797EBE}"/>
                  </a:ext>
                </a:extLst>
              </p:cNvPr>
              <p:cNvSpPr/>
              <p:nvPr/>
            </p:nvSpPr>
            <p:spPr>
              <a:xfrm>
                <a:off x="919716" y="627321"/>
                <a:ext cx="8495156" cy="3180051"/>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1EEE5"/>
                  </a:solidFill>
                  <a:effectLst/>
                  <a:uLnTx/>
                  <a:uFillTx/>
                  <a:latin typeface="Arial"/>
                  <a:ea typeface="+mn-ea"/>
                  <a:cs typeface="+mn-cs"/>
                </a:endParaRPr>
              </a:p>
            </p:txBody>
          </p:sp>
          <p:pic>
            <p:nvPicPr>
              <p:cNvPr id="7" name="Picture 6">
                <a:extLst>
                  <a:ext uri="{FF2B5EF4-FFF2-40B4-BE49-F238E27FC236}">
                    <a16:creationId xmlns="" xmlns:a16="http://schemas.microsoft.com/office/drawing/2014/main" id="{9257BA49-E670-3F3B-F2B0-34FD220470EF}"/>
                  </a:ext>
                </a:extLst>
              </p:cNvPr>
              <p:cNvPicPr>
                <a:picLocks noChangeAspect="1"/>
              </p:cNvPicPr>
              <p:nvPr/>
            </p:nvPicPr>
            <p:blipFill>
              <a:blip r:embed="rId2"/>
              <a:stretch>
                <a:fillRect/>
              </a:stretch>
            </p:blipFill>
            <p:spPr>
              <a:xfrm>
                <a:off x="5859547" y="408939"/>
                <a:ext cx="661164" cy="649632"/>
              </a:xfrm>
              <a:prstGeom prst="rect">
                <a:avLst/>
              </a:prstGeom>
            </p:spPr>
          </p:pic>
        </p:gr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055E8F4F-841B-DB9B-4C33-25B9BB0FB247}"/>
                    </a:ext>
                  </a:extLst>
                </p:cNvPr>
                <p:cNvSpPr txBox="1"/>
                <p:nvPr/>
              </p:nvSpPr>
              <p:spPr>
                <a:xfrm>
                  <a:off x="517674" y="852844"/>
                  <a:ext cx="8413416" cy="2878480"/>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Khi bắn phá </a:t>
                  </a:r>
                  <a14:m>
                    <m:oMath xmlns:m="http://schemas.openxmlformats.org/officeDocument/2006/math">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a:solidFill>
                        <a:srgbClr val="000000"/>
                      </a:solidFill>
                      <a:effectLst/>
                      <a:latin typeface="+mj-lt"/>
                      <a:ea typeface="Times New Roman" panose="02020603050405020304" pitchFamily="18" charset="0"/>
                      <a:cs typeface="Times New Roman" panose="02020603050405020304" pitchFamily="18" charset="0"/>
                    </a:rPr>
                    <a:t>bằng neutron </a:t>
                  </a:r>
                  <a14:m>
                    <m:oMath xmlns:m="http://schemas.openxmlformats.org/officeDocument/2006/math">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000">
                      <a:solidFill>
                        <a:srgbClr val="000000"/>
                      </a:solidFill>
                      <a:effectLst/>
                      <a:latin typeface="+mj-lt"/>
                      <a:ea typeface="Times New Roman" panose="02020603050405020304" pitchFamily="18" charset="0"/>
                      <a:cs typeface="Times New Roman" panose="02020603050405020304" pitchFamily="18" charset="0"/>
                    </a:rPr>
                    <a:t> người ta thấy chúng hợp nhất thành hạt nhân X, ngay sau đó hạt nhân X phân rã thành </a:t>
                  </a:r>
                  <a14:m>
                    <m:oMath xmlns:m="http://schemas.openxmlformats.org/officeDocument/2006/math">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42</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99</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Mo</m:t>
                          </m:r>
                        </m:e>
                      </m:sPre>
                    </m:oMath>
                  </a14:m>
                  <a:r>
                    <a:rPr lang="en-US" sz="2000">
                      <a:solidFill>
                        <a:srgbClr val="000000"/>
                      </a:solidFill>
                      <a:effectLst/>
                      <a:latin typeface="+mj-lt"/>
                      <a:ea typeface="Times New Roman" panose="02020603050405020304" pitchFamily="18" charset="0"/>
                      <a:cs typeface="Times New Roman" panose="02020603050405020304" pitchFamily="18" charset="0"/>
                    </a:rPr>
                    <a:t>, ba hat neutron và một hạt nhân Y.</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a) Viết các phương trình phản ứng hạt nhân mô tả trong quá trình trên.</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b) Sử dụng bảng hệ thống tuần hoàn hãy xác định tên gọi và kí hiệu các hạt nhân X và Y.</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55E8F4F-841B-DB9B-4C33-25B9BB0FB247}"/>
                    </a:ext>
                  </a:extLst>
                </p:cNvPr>
                <p:cNvSpPr txBox="1">
                  <a:spLocks noRot="1" noChangeAspect="1" noMove="1" noResize="1" noEditPoints="1" noAdjustHandles="1" noChangeArrowheads="1" noChangeShapeType="1" noTextEdit="1"/>
                </p:cNvSpPr>
                <p:nvPr/>
              </p:nvSpPr>
              <p:spPr>
                <a:xfrm>
                  <a:off x="517674" y="852844"/>
                  <a:ext cx="8413416" cy="2878480"/>
                </a:xfrm>
                <a:prstGeom prst="rect">
                  <a:avLst/>
                </a:prstGeom>
                <a:blipFill>
                  <a:blip r:embed="rId3"/>
                  <a:stretch>
                    <a:fillRect l="-797" r="-725" b="-2966"/>
                  </a:stretch>
                </a:blipFill>
              </p:spPr>
              <p:txBody>
                <a:bodyPr/>
                <a:lstStyle/>
                <a:p>
                  <a:r>
                    <a:rPr lang="en-US">
                      <a:noFill/>
                    </a:rPr>
                    <a:t> </a:t>
                  </a:r>
                </a:p>
              </p:txBody>
            </p:sp>
          </mc:Fallback>
        </mc:AlternateContent>
        <p:sp>
          <p:nvSpPr>
            <p:cNvPr id="5" name="Rectangle: Rounded Corners 4">
              <a:extLst>
                <a:ext uri="{FF2B5EF4-FFF2-40B4-BE49-F238E27FC236}">
                  <a16:creationId xmlns="" xmlns:a16="http://schemas.microsoft.com/office/drawing/2014/main" id="{2D49A42D-3DE7-9B06-D4B1-582B25CA7072}"/>
                </a:ext>
              </a:extLst>
            </p:cNvPr>
            <p:cNvSpPr/>
            <p:nvPr/>
          </p:nvSpPr>
          <p:spPr>
            <a:xfrm>
              <a:off x="435933" y="233912"/>
              <a:ext cx="3746600" cy="634721"/>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latin typeface="Arial" panose="020B0604020202020204" pitchFamily="34" charset="0"/>
                  <a:cs typeface="Arial" panose="020B0604020202020204" pitchFamily="34" charset="0"/>
                </a:rPr>
                <a:t>Hoạt động 2 – SGK tr.97</a:t>
              </a:r>
              <a:endParaRPr lang="en-US" sz="2200" b="1" dirty="0">
                <a:solidFill>
                  <a:srgbClr val="000000"/>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 xmlns:a16="http://schemas.microsoft.com/office/drawing/2014/main" id="{223454A2-F6B5-6CCD-A559-6F31C02CC074}"/>
              </a:ext>
            </a:extLst>
          </p:cNvPr>
          <p:cNvGrpSpPr/>
          <p:nvPr/>
        </p:nvGrpSpPr>
        <p:grpSpPr>
          <a:xfrm>
            <a:off x="1169520" y="3714380"/>
            <a:ext cx="6804960" cy="1295911"/>
            <a:chOff x="309118" y="2357083"/>
            <a:chExt cx="6804960" cy="1295911"/>
          </a:xfrm>
        </p:grpSpPr>
        <p:grpSp>
          <p:nvGrpSpPr>
            <p:cNvPr id="15" name="Group 14">
              <a:extLst>
                <a:ext uri="{FF2B5EF4-FFF2-40B4-BE49-F238E27FC236}">
                  <a16:creationId xmlns="" xmlns:a16="http://schemas.microsoft.com/office/drawing/2014/main" id="{47BD7AE6-AD73-F103-589D-7AAC280D1ECA}"/>
                </a:ext>
              </a:extLst>
            </p:cNvPr>
            <p:cNvGrpSpPr/>
            <p:nvPr/>
          </p:nvGrpSpPr>
          <p:grpSpPr>
            <a:xfrm>
              <a:off x="309118" y="2357083"/>
              <a:ext cx="1897214" cy="1295911"/>
              <a:chOff x="154456" y="160749"/>
              <a:chExt cx="2093784" cy="1430180"/>
            </a:xfrm>
          </p:grpSpPr>
          <p:pic>
            <p:nvPicPr>
              <p:cNvPr id="17" name="Picture 16">
                <a:extLst>
                  <a:ext uri="{FF2B5EF4-FFF2-40B4-BE49-F238E27FC236}">
                    <a16:creationId xmlns="" xmlns:a16="http://schemas.microsoft.com/office/drawing/2014/main" id="{FC1CCD38-96FD-4822-B48D-8A1D305FF8F4}"/>
                  </a:ext>
                </a:extLst>
              </p:cNvPr>
              <p:cNvPicPr>
                <a:picLocks noChangeAspect="1"/>
              </p:cNvPicPr>
              <p:nvPr/>
            </p:nvPicPr>
            <p:blipFill>
              <a:blip r:embed="rId4">
                <a:duotone>
                  <a:prstClr val="black"/>
                  <a:schemeClr val="accent1">
                    <a:tint val="45000"/>
                    <a:satMod val="400000"/>
                  </a:schemeClr>
                </a:duotone>
              </a:blip>
              <a:stretch>
                <a:fillRect/>
              </a:stretch>
            </p:blipFill>
            <p:spPr>
              <a:xfrm>
                <a:off x="154456" y="160749"/>
                <a:ext cx="2093784" cy="1430180"/>
              </a:xfrm>
              <a:prstGeom prst="rect">
                <a:avLst/>
              </a:prstGeom>
            </p:spPr>
          </p:pic>
          <p:sp>
            <p:nvSpPr>
              <p:cNvPr id="18" name="TextBox 17">
                <a:extLst>
                  <a:ext uri="{FF2B5EF4-FFF2-40B4-BE49-F238E27FC236}">
                    <a16:creationId xmlns="" xmlns:a16="http://schemas.microsoft.com/office/drawing/2014/main" id="{5DBE1236-2E26-512B-37D5-4E967794C286}"/>
                  </a:ext>
                </a:extLst>
              </p:cNvPr>
              <p:cNvSpPr txBox="1"/>
              <p:nvPr/>
            </p:nvSpPr>
            <p:spPr>
              <a:xfrm rot="21200372">
                <a:off x="573146" y="590563"/>
                <a:ext cx="1256408" cy="509498"/>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rPr>
                  <a:t>Trả lời</a:t>
                </a:r>
                <a:endParaRPr kumimoji="0" lang="en-US" sz="2400" b="1" i="0" u="none" strike="noStrike" kern="0" cap="none" spc="0" normalizeH="0" baseline="0" noProof="0" dirty="0">
                  <a:ln>
                    <a:noFill/>
                  </a:ln>
                  <a:solidFill>
                    <a:sysClr val="windowText" lastClr="000000"/>
                  </a:solidFill>
                  <a:effectLst/>
                  <a:uLnTx/>
                  <a:uFillTx/>
                </a:endParaRP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C5BB9868-8111-548B-F099-B3559CE7FB8B}"/>
                    </a:ext>
                  </a:extLst>
                </p:cNvPr>
                <p:cNvSpPr txBox="1"/>
                <p:nvPr/>
              </p:nvSpPr>
              <p:spPr>
                <a:xfrm>
                  <a:off x="2206332" y="2484478"/>
                  <a:ext cx="4907746" cy="1014893"/>
                </a:xfrm>
                <a:prstGeom prst="rect">
                  <a:avLst/>
                </a:prstGeom>
                <a:noFill/>
              </p:spPr>
              <p:txBody>
                <a:bodyPr wrap="square">
                  <a:spAutoFit/>
                </a:bodyPr>
                <a:lstStyle/>
                <a:p>
                  <a:pPr algn="just">
                    <a:lnSpc>
                      <a:spcPct val="150000"/>
                    </a:lnSpc>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Pre>
                        <m:sPrePr>
                          <m:ctrlPr>
                            <a:rPr lang="en-US" sz="2000" i="1" smtClean="0">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236</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X</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42</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99</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Mo</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50</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134</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Y</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e>
                      </m:sPre>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X là </a:t>
                  </a:r>
                  <a14:m>
                    <m:oMath xmlns:m="http://schemas.openxmlformats.org/officeDocument/2006/math">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236</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là </a:t>
                  </a:r>
                  <a14:m>
                    <m:oMath xmlns:m="http://schemas.openxmlformats.org/officeDocument/2006/math">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50</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134</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Sn</m:t>
                          </m:r>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Pre>
                    </m:oMath>
                  </a14:m>
                  <a:endParaRPr lang="en-US" sz="2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C5BB9868-8111-548B-F099-B3559CE7FB8B}"/>
                    </a:ext>
                  </a:extLst>
                </p:cNvPr>
                <p:cNvSpPr txBox="1">
                  <a:spLocks noRot="1" noChangeAspect="1" noMove="1" noResize="1" noEditPoints="1" noAdjustHandles="1" noChangeArrowheads="1" noChangeShapeType="1" noTextEdit="1"/>
                </p:cNvSpPr>
                <p:nvPr/>
              </p:nvSpPr>
              <p:spPr>
                <a:xfrm>
                  <a:off x="2206332" y="2484478"/>
                  <a:ext cx="4907746" cy="1014893"/>
                </a:xfrm>
                <a:prstGeom prst="rect">
                  <a:avLst/>
                </a:prstGeom>
                <a:blipFill>
                  <a:blip r:embed="rId5"/>
                  <a:stretch>
                    <a:fillRect l="-1242" b="-8982"/>
                  </a:stretch>
                </a:blipFill>
              </p:spPr>
              <p:txBody>
                <a:bodyPr/>
                <a:lstStyle/>
                <a:p>
                  <a:r>
                    <a:rPr lang="en-US">
                      <a:noFill/>
                    </a:rPr>
                    <a:t> </a:t>
                  </a:r>
                </a:p>
              </p:txBody>
            </p:sp>
          </mc:Fallback>
        </mc:AlternateContent>
      </p:grpSp>
      <p:pic>
        <p:nvPicPr>
          <p:cNvPr id="8" name="Picture 7">
            <a:extLst>
              <a:ext uri="{FF2B5EF4-FFF2-40B4-BE49-F238E27FC236}">
                <a16:creationId xmlns="" xmlns:a16="http://schemas.microsoft.com/office/drawing/2014/main" id="{FF3861FE-C3A0-879E-400E-012A026D9DE5}"/>
              </a:ext>
            </a:extLst>
          </p:cNvPr>
          <p:cNvPicPr>
            <a:picLocks noChangeAspect="1"/>
          </p:cNvPicPr>
          <p:nvPr/>
        </p:nvPicPr>
        <p:blipFill>
          <a:blip r:embed="rId6"/>
          <a:stretch>
            <a:fillRect/>
          </a:stretch>
        </p:blipFill>
        <p:spPr>
          <a:xfrm>
            <a:off x="0" y="4923582"/>
            <a:ext cx="1230832" cy="219918"/>
          </a:xfrm>
          <a:prstGeom prst="rect">
            <a:avLst/>
          </a:prstGeom>
        </p:spPr>
      </p:pic>
    </p:spTree>
    <p:extLst>
      <p:ext uri="{BB962C8B-B14F-4D97-AF65-F5344CB8AC3E}">
        <p14:creationId xmlns:p14="http://schemas.microsoft.com/office/powerpoint/2010/main" val="190003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42"/>
          <p:cNvGrpSpPr/>
          <p:nvPr/>
        </p:nvGrpSpPr>
        <p:grpSpPr>
          <a:xfrm>
            <a:off x="6630260" y="-112141"/>
            <a:ext cx="3092800" cy="5109204"/>
            <a:chOff x="6630260" y="-112141"/>
            <a:chExt cx="3092800" cy="5109204"/>
          </a:xfrm>
        </p:grpSpPr>
        <p:grpSp>
          <p:nvGrpSpPr>
            <p:cNvPr id="1460" name="Google Shape;1460;p42"/>
            <p:cNvGrpSpPr/>
            <p:nvPr/>
          </p:nvGrpSpPr>
          <p:grpSpPr>
            <a:xfrm>
              <a:off x="6630260" y="-112141"/>
              <a:ext cx="3092800" cy="2761250"/>
              <a:chOff x="6630260" y="-112141"/>
              <a:chExt cx="3092800" cy="2761250"/>
            </a:xfrm>
          </p:grpSpPr>
          <p:sp>
            <p:nvSpPr>
              <p:cNvPr id="1461" name="Google Shape;1461;p42"/>
              <p:cNvSpPr/>
              <p:nvPr/>
            </p:nvSpPr>
            <p:spPr>
              <a:xfrm>
                <a:off x="6630260" y="-112141"/>
                <a:ext cx="3092800" cy="2761250"/>
              </a:xfrm>
              <a:custGeom>
                <a:avLst/>
                <a:gdLst/>
                <a:ahLst/>
                <a:cxnLst/>
                <a:rect l="l" t="t" r="r" b="b"/>
                <a:pathLst>
                  <a:path w="123712" h="110450" extrusionOk="0">
                    <a:moveTo>
                      <a:pt x="64032" y="108576"/>
                    </a:moveTo>
                    <a:cubicBezTo>
                      <a:pt x="62230" y="106774"/>
                      <a:pt x="61708" y="102067"/>
                      <a:pt x="59499" y="99161"/>
                    </a:cubicBezTo>
                    <a:cubicBezTo>
                      <a:pt x="57291" y="96255"/>
                      <a:pt x="53629" y="94221"/>
                      <a:pt x="50781" y="91141"/>
                    </a:cubicBezTo>
                    <a:cubicBezTo>
                      <a:pt x="47933" y="88061"/>
                      <a:pt x="43574" y="85504"/>
                      <a:pt x="42412" y="80680"/>
                    </a:cubicBezTo>
                    <a:cubicBezTo>
                      <a:pt x="41250" y="75856"/>
                      <a:pt x="44679" y="66150"/>
                      <a:pt x="43807" y="62198"/>
                    </a:cubicBezTo>
                    <a:cubicBezTo>
                      <a:pt x="42935" y="58246"/>
                      <a:pt x="39796" y="58420"/>
                      <a:pt x="37181" y="56967"/>
                    </a:cubicBezTo>
                    <a:cubicBezTo>
                      <a:pt x="34566" y="55514"/>
                      <a:pt x="31079" y="55863"/>
                      <a:pt x="28115" y="53480"/>
                    </a:cubicBezTo>
                    <a:cubicBezTo>
                      <a:pt x="25151" y="51097"/>
                      <a:pt x="20153" y="47610"/>
                      <a:pt x="19397" y="42670"/>
                    </a:cubicBezTo>
                    <a:cubicBezTo>
                      <a:pt x="18642" y="37730"/>
                      <a:pt x="23873" y="28141"/>
                      <a:pt x="23582" y="23840"/>
                    </a:cubicBezTo>
                    <a:cubicBezTo>
                      <a:pt x="23291" y="19539"/>
                      <a:pt x="20559" y="19016"/>
                      <a:pt x="17653" y="16865"/>
                    </a:cubicBezTo>
                    <a:cubicBezTo>
                      <a:pt x="14747" y="14715"/>
                      <a:pt x="8994" y="13146"/>
                      <a:pt x="6146" y="10937"/>
                    </a:cubicBezTo>
                    <a:cubicBezTo>
                      <a:pt x="3298" y="8729"/>
                      <a:pt x="1090" y="5299"/>
                      <a:pt x="567" y="3614"/>
                    </a:cubicBezTo>
                    <a:cubicBezTo>
                      <a:pt x="44" y="1929"/>
                      <a:pt x="-653" y="1406"/>
                      <a:pt x="3008" y="825"/>
                    </a:cubicBezTo>
                    <a:cubicBezTo>
                      <a:pt x="6669" y="244"/>
                      <a:pt x="6669" y="-47"/>
                      <a:pt x="22535" y="127"/>
                    </a:cubicBezTo>
                    <a:cubicBezTo>
                      <a:pt x="38401" y="301"/>
                      <a:pt x="81875" y="1580"/>
                      <a:pt x="98206" y="1871"/>
                    </a:cubicBezTo>
                    <a:cubicBezTo>
                      <a:pt x="114537" y="2162"/>
                      <a:pt x="116455" y="-2255"/>
                      <a:pt x="120523" y="1871"/>
                    </a:cubicBezTo>
                    <a:cubicBezTo>
                      <a:pt x="124591" y="5997"/>
                      <a:pt x="124011" y="19481"/>
                      <a:pt x="122616" y="26629"/>
                    </a:cubicBezTo>
                    <a:cubicBezTo>
                      <a:pt x="121221" y="33778"/>
                      <a:pt x="115990" y="40287"/>
                      <a:pt x="112154" y="44762"/>
                    </a:cubicBezTo>
                    <a:cubicBezTo>
                      <a:pt x="108318" y="49237"/>
                      <a:pt x="101170" y="50342"/>
                      <a:pt x="99601" y="53480"/>
                    </a:cubicBezTo>
                    <a:cubicBezTo>
                      <a:pt x="98032" y="56619"/>
                      <a:pt x="102042" y="59815"/>
                      <a:pt x="102739" y="63593"/>
                    </a:cubicBezTo>
                    <a:cubicBezTo>
                      <a:pt x="103436" y="67371"/>
                      <a:pt x="104541" y="73182"/>
                      <a:pt x="103785" y="76146"/>
                    </a:cubicBezTo>
                    <a:cubicBezTo>
                      <a:pt x="103030" y="79110"/>
                      <a:pt x="100531" y="79459"/>
                      <a:pt x="98206" y="81377"/>
                    </a:cubicBezTo>
                    <a:cubicBezTo>
                      <a:pt x="95881" y="83295"/>
                      <a:pt x="91581" y="85329"/>
                      <a:pt x="89837" y="87654"/>
                    </a:cubicBezTo>
                    <a:cubicBezTo>
                      <a:pt x="88094" y="89979"/>
                      <a:pt x="88966" y="93465"/>
                      <a:pt x="87745" y="95325"/>
                    </a:cubicBezTo>
                    <a:cubicBezTo>
                      <a:pt x="86525" y="97185"/>
                      <a:pt x="84374" y="97825"/>
                      <a:pt x="82514" y="98813"/>
                    </a:cubicBezTo>
                    <a:cubicBezTo>
                      <a:pt x="80654" y="99801"/>
                      <a:pt x="78097" y="100382"/>
                      <a:pt x="76586" y="101254"/>
                    </a:cubicBezTo>
                    <a:cubicBezTo>
                      <a:pt x="75075" y="102126"/>
                      <a:pt x="74493" y="102590"/>
                      <a:pt x="73447" y="104043"/>
                    </a:cubicBezTo>
                    <a:cubicBezTo>
                      <a:pt x="72401" y="105496"/>
                      <a:pt x="71878" y="109216"/>
                      <a:pt x="70309" y="109971"/>
                    </a:cubicBezTo>
                    <a:cubicBezTo>
                      <a:pt x="68740" y="110727"/>
                      <a:pt x="65834" y="110378"/>
                      <a:pt x="64032" y="108576"/>
                    </a:cubicBezTo>
                    <a:close/>
                  </a:path>
                </a:pathLst>
              </a:custGeom>
              <a:solidFill>
                <a:schemeClr val="accent1"/>
              </a:solidFill>
              <a:ln>
                <a:noFill/>
              </a:ln>
            </p:spPr>
            <p:txBody>
              <a:bodyPr/>
              <a:lstStyle/>
              <a:p>
                <a:endParaRPr lang="en-US"/>
              </a:p>
            </p:txBody>
          </p:sp>
          <p:grpSp>
            <p:nvGrpSpPr>
              <p:cNvPr id="1462" name="Google Shape;1462;p42"/>
              <p:cNvGrpSpPr/>
              <p:nvPr/>
            </p:nvGrpSpPr>
            <p:grpSpPr>
              <a:xfrm rot="6311785">
                <a:off x="8081464" y="1656798"/>
                <a:ext cx="853852" cy="521968"/>
                <a:chOff x="5942350" y="1555229"/>
                <a:chExt cx="692724" cy="423469"/>
              </a:xfrm>
            </p:grpSpPr>
            <p:sp>
              <p:nvSpPr>
                <p:cNvPr id="1463" name="Google Shape;1463;p4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42"/>
              <p:cNvSpPr/>
              <p:nvPr/>
            </p:nvSpPr>
            <p:spPr>
              <a:xfrm rot="8661995" flipH="1">
                <a:off x="8774262" y="1261194"/>
                <a:ext cx="383768" cy="67991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42"/>
            <p:cNvGrpSpPr/>
            <p:nvPr/>
          </p:nvGrpSpPr>
          <p:grpSpPr>
            <a:xfrm flipH="1">
              <a:off x="8114329" y="2572969"/>
              <a:ext cx="393247" cy="2424094"/>
              <a:chOff x="2037753" y="2780513"/>
              <a:chExt cx="243045" cy="1498204"/>
            </a:xfrm>
          </p:grpSpPr>
          <p:sp>
            <p:nvSpPr>
              <p:cNvPr id="1473" name="Google Shape;1473;p42"/>
              <p:cNvSpPr/>
              <p:nvPr/>
            </p:nvSpPr>
            <p:spPr>
              <a:xfrm>
                <a:off x="2037753" y="2782510"/>
                <a:ext cx="243045" cy="1496208"/>
              </a:xfrm>
              <a:custGeom>
                <a:avLst/>
                <a:gdLst/>
                <a:ahLst/>
                <a:cxnLst/>
                <a:rect l="l" t="t"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2092279" y="2780513"/>
                <a:ext cx="131633" cy="68140"/>
              </a:xfrm>
              <a:custGeom>
                <a:avLst/>
                <a:gdLst/>
                <a:ahLst/>
                <a:cxnLst/>
                <a:rect l="l" t="t"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2087015" y="2917084"/>
                <a:ext cx="144194" cy="96891"/>
              </a:xfrm>
              <a:custGeom>
                <a:avLst/>
                <a:gdLst/>
                <a:ahLst/>
                <a:cxnLst/>
                <a:rect l="l" t="t"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2053290" y="3245404"/>
                <a:ext cx="209647" cy="53946"/>
              </a:xfrm>
              <a:custGeom>
                <a:avLst/>
                <a:gdLst/>
                <a:ahLst/>
                <a:cxnLst/>
                <a:rect l="l" t="t"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2038080" y="3592602"/>
                <a:ext cx="241412" cy="52929"/>
              </a:xfrm>
              <a:custGeom>
                <a:avLst/>
                <a:gdLst/>
                <a:ahLst/>
                <a:cxnLst/>
                <a:rect l="l" t="t"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8" name="Google Shape;1478;p42"/>
          <p:cNvGrpSpPr/>
          <p:nvPr/>
        </p:nvGrpSpPr>
        <p:grpSpPr>
          <a:xfrm>
            <a:off x="5666663" y="4328229"/>
            <a:ext cx="3956700" cy="1153730"/>
            <a:chOff x="5666663" y="4328229"/>
            <a:chExt cx="3956700" cy="1153730"/>
          </a:xfrm>
        </p:grpSpPr>
        <p:sp>
          <p:nvSpPr>
            <p:cNvPr id="1479" name="Google Shape;1479;p42"/>
            <p:cNvSpPr/>
            <p:nvPr/>
          </p:nvSpPr>
          <p:spPr>
            <a:xfrm>
              <a:off x="5666663" y="4328229"/>
              <a:ext cx="3956700" cy="954525"/>
            </a:xfrm>
            <a:custGeom>
              <a:avLst/>
              <a:gdLst/>
              <a:ahLst/>
              <a:cxnLst/>
              <a:rect l="l" t="t" r="r" b="b"/>
              <a:pathLst>
                <a:path w="158268" h="38181" extrusionOk="0">
                  <a:moveTo>
                    <a:pt x="152441" y="239"/>
                  </a:moveTo>
                  <a:cubicBezTo>
                    <a:pt x="148954" y="-1156"/>
                    <a:pt x="142852" y="4482"/>
                    <a:pt x="136749" y="6516"/>
                  </a:cubicBezTo>
                  <a:cubicBezTo>
                    <a:pt x="130647" y="8550"/>
                    <a:pt x="123265" y="11282"/>
                    <a:pt x="115826" y="12444"/>
                  </a:cubicBezTo>
                  <a:cubicBezTo>
                    <a:pt x="108387" y="13606"/>
                    <a:pt x="99728" y="13839"/>
                    <a:pt x="92114" y="13490"/>
                  </a:cubicBezTo>
                  <a:cubicBezTo>
                    <a:pt x="84501" y="13141"/>
                    <a:pt x="77119" y="10759"/>
                    <a:pt x="70145" y="10352"/>
                  </a:cubicBezTo>
                  <a:cubicBezTo>
                    <a:pt x="63171" y="9945"/>
                    <a:pt x="57242" y="10235"/>
                    <a:pt x="50268" y="11049"/>
                  </a:cubicBezTo>
                  <a:cubicBezTo>
                    <a:pt x="43294" y="11863"/>
                    <a:pt x="35215" y="13084"/>
                    <a:pt x="28299" y="15234"/>
                  </a:cubicBezTo>
                  <a:cubicBezTo>
                    <a:pt x="21383" y="17384"/>
                    <a:pt x="13480" y="20871"/>
                    <a:pt x="8772" y="23951"/>
                  </a:cubicBezTo>
                  <a:cubicBezTo>
                    <a:pt x="4065" y="27031"/>
                    <a:pt x="54" y="31565"/>
                    <a:pt x="54" y="33715"/>
                  </a:cubicBezTo>
                  <a:cubicBezTo>
                    <a:pt x="54" y="35866"/>
                    <a:pt x="-817" y="36389"/>
                    <a:pt x="8772" y="36854"/>
                  </a:cubicBezTo>
                  <a:cubicBezTo>
                    <a:pt x="18362" y="37319"/>
                    <a:pt x="34634" y="36563"/>
                    <a:pt x="57591" y="36505"/>
                  </a:cubicBezTo>
                  <a:cubicBezTo>
                    <a:pt x="80548" y="36447"/>
                    <a:pt x="129833" y="40108"/>
                    <a:pt x="146513" y="36505"/>
                  </a:cubicBezTo>
                  <a:cubicBezTo>
                    <a:pt x="163193" y="32902"/>
                    <a:pt x="156684" y="20929"/>
                    <a:pt x="157672" y="14885"/>
                  </a:cubicBezTo>
                  <a:cubicBezTo>
                    <a:pt x="158660" y="8841"/>
                    <a:pt x="155928" y="1634"/>
                    <a:pt x="152441" y="239"/>
                  </a:cubicBezTo>
                  <a:close/>
                </a:path>
              </a:pathLst>
            </a:custGeom>
            <a:solidFill>
              <a:schemeClr val="accent3"/>
            </a:solidFill>
            <a:ln>
              <a:noFill/>
            </a:ln>
          </p:spPr>
          <p:txBody>
            <a:bodyPr/>
            <a:lstStyle/>
            <a:p>
              <a:endParaRPr lang="en-US"/>
            </a:p>
          </p:txBody>
        </p:sp>
        <p:grpSp>
          <p:nvGrpSpPr>
            <p:cNvPr id="1480" name="Google Shape;1480;p42"/>
            <p:cNvGrpSpPr/>
            <p:nvPr/>
          </p:nvGrpSpPr>
          <p:grpSpPr>
            <a:xfrm rot="3200408">
              <a:off x="6208492" y="4615144"/>
              <a:ext cx="648712" cy="380693"/>
              <a:chOff x="5392148" y="1300639"/>
              <a:chExt cx="259599" cy="152362"/>
            </a:xfrm>
          </p:grpSpPr>
          <p:sp>
            <p:nvSpPr>
              <p:cNvPr id="1481" name="Google Shape;1481;p42"/>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42"/>
            <p:cNvGrpSpPr/>
            <p:nvPr/>
          </p:nvGrpSpPr>
          <p:grpSpPr>
            <a:xfrm>
              <a:off x="8682625" y="4396766"/>
              <a:ext cx="692724" cy="423469"/>
              <a:chOff x="5942350" y="1555229"/>
              <a:chExt cx="692724" cy="423469"/>
            </a:xfrm>
          </p:grpSpPr>
          <p:sp>
            <p:nvSpPr>
              <p:cNvPr id="1490" name="Google Shape;1490;p4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42"/>
            <p:cNvGrpSpPr/>
            <p:nvPr/>
          </p:nvGrpSpPr>
          <p:grpSpPr>
            <a:xfrm>
              <a:off x="7989931" y="4820219"/>
              <a:ext cx="692695" cy="661740"/>
              <a:chOff x="7071506" y="424875"/>
              <a:chExt cx="515859" cy="492806"/>
            </a:xfrm>
          </p:grpSpPr>
          <p:sp>
            <p:nvSpPr>
              <p:cNvPr id="1499" name="Google Shape;1499;p42"/>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1" name="Google Shape;1501;p42"/>
            <p:cNvSpPr/>
            <p:nvPr/>
          </p:nvSpPr>
          <p:spPr>
            <a:xfrm rot="-1472701">
              <a:off x="8781243" y="4952879"/>
              <a:ext cx="409614" cy="2940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rot="-2700000">
              <a:off x="5793973" y="4648630"/>
              <a:ext cx="265229" cy="469904"/>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42"/>
          <p:cNvGrpSpPr/>
          <p:nvPr/>
        </p:nvGrpSpPr>
        <p:grpSpPr>
          <a:xfrm>
            <a:off x="4697356" y="-851774"/>
            <a:ext cx="4947041" cy="6137994"/>
            <a:chOff x="4697356" y="-851774"/>
            <a:chExt cx="4947041" cy="6137994"/>
          </a:xfrm>
        </p:grpSpPr>
        <p:grpSp>
          <p:nvGrpSpPr>
            <p:cNvPr id="1511" name="Google Shape;1511;p42"/>
            <p:cNvGrpSpPr/>
            <p:nvPr/>
          </p:nvGrpSpPr>
          <p:grpSpPr>
            <a:xfrm>
              <a:off x="4697356" y="-851774"/>
              <a:ext cx="4947041" cy="4779514"/>
              <a:chOff x="4697356" y="-851774"/>
              <a:chExt cx="4947041" cy="4779514"/>
            </a:xfrm>
          </p:grpSpPr>
          <p:sp>
            <p:nvSpPr>
              <p:cNvPr id="1512" name="Google Shape;1512;p42"/>
              <p:cNvSpPr/>
              <p:nvPr/>
            </p:nvSpPr>
            <p:spPr>
              <a:xfrm>
                <a:off x="4843103" y="-87910"/>
                <a:ext cx="4076650" cy="4015650"/>
              </a:xfrm>
              <a:custGeom>
                <a:avLst/>
                <a:gdLst/>
                <a:ahLst/>
                <a:cxnLst/>
                <a:rect l="l" t="t" r="r" b="b"/>
                <a:pathLst>
                  <a:path w="163066" h="160626" extrusionOk="0">
                    <a:moveTo>
                      <a:pt x="85304" y="149103"/>
                    </a:moveTo>
                    <a:cubicBezTo>
                      <a:pt x="83909" y="146023"/>
                      <a:pt x="83676" y="142129"/>
                      <a:pt x="81119" y="137944"/>
                    </a:cubicBezTo>
                    <a:cubicBezTo>
                      <a:pt x="78562" y="133760"/>
                      <a:pt x="74377" y="127890"/>
                      <a:pt x="69960" y="123996"/>
                    </a:cubicBezTo>
                    <a:cubicBezTo>
                      <a:pt x="65543" y="120102"/>
                      <a:pt x="57581" y="118882"/>
                      <a:pt x="54617" y="114581"/>
                    </a:cubicBezTo>
                    <a:cubicBezTo>
                      <a:pt x="51653" y="110280"/>
                      <a:pt x="51362" y="104177"/>
                      <a:pt x="52176" y="98191"/>
                    </a:cubicBezTo>
                    <a:cubicBezTo>
                      <a:pt x="52990" y="92205"/>
                      <a:pt x="58744" y="83719"/>
                      <a:pt x="59499" y="78663"/>
                    </a:cubicBezTo>
                    <a:cubicBezTo>
                      <a:pt x="60255" y="73607"/>
                      <a:pt x="60545" y="71108"/>
                      <a:pt x="56709" y="67853"/>
                    </a:cubicBezTo>
                    <a:cubicBezTo>
                      <a:pt x="52873" y="64599"/>
                      <a:pt x="42993" y="62274"/>
                      <a:pt x="36484" y="59136"/>
                    </a:cubicBezTo>
                    <a:cubicBezTo>
                      <a:pt x="29975" y="55998"/>
                      <a:pt x="23408" y="53789"/>
                      <a:pt x="17654" y="49023"/>
                    </a:cubicBezTo>
                    <a:cubicBezTo>
                      <a:pt x="11900" y="44257"/>
                      <a:pt x="4809" y="36876"/>
                      <a:pt x="1961" y="30541"/>
                    </a:cubicBezTo>
                    <a:cubicBezTo>
                      <a:pt x="-887" y="24206"/>
                      <a:pt x="160" y="15779"/>
                      <a:pt x="567" y="11013"/>
                    </a:cubicBezTo>
                    <a:cubicBezTo>
                      <a:pt x="974" y="6247"/>
                      <a:pt x="1903" y="3458"/>
                      <a:pt x="4402" y="1947"/>
                    </a:cubicBezTo>
                    <a:cubicBezTo>
                      <a:pt x="6901" y="436"/>
                      <a:pt x="4286" y="2121"/>
                      <a:pt x="15561" y="1947"/>
                    </a:cubicBezTo>
                    <a:cubicBezTo>
                      <a:pt x="26836" y="1773"/>
                      <a:pt x="50200" y="1192"/>
                      <a:pt x="72053" y="901"/>
                    </a:cubicBezTo>
                    <a:cubicBezTo>
                      <a:pt x="93906" y="610"/>
                      <a:pt x="132031" y="-204"/>
                      <a:pt x="146677" y="203"/>
                    </a:cubicBezTo>
                    <a:cubicBezTo>
                      <a:pt x="161323" y="610"/>
                      <a:pt x="157313" y="-378"/>
                      <a:pt x="159928" y="3342"/>
                    </a:cubicBezTo>
                    <a:cubicBezTo>
                      <a:pt x="162543" y="7062"/>
                      <a:pt x="163938" y="16070"/>
                      <a:pt x="162369" y="22521"/>
                    </a:cubicBezTo>
                    <a:cubicBezTo>
                      <a:pt x="160800" y="28972"/>
                      <a:pt x="155046" y="37516"/>
                      <a:pt x="150513" y="42049"/>
                    </a:cubicBezTo>
                    <a:cubicBezTo>
                      <a:pt x="145980" y="46582"/>
                      <a:pt x="139935" y="47221"/>
                      <a:pt x="135169" y="49720"/>
                    </a:cubicBezTo>
                    <a:cubicBezTo>
                      <a:pt x="130403" y="52219"/>
                      <a:pt x="125231" y="54079"/>
                      <a:pt x="121918" y="57043"/>
                    </a:cubicBezTo>
                    <a:cubicBezTo>
                      <a:pt x="118605" y="60007"/>
                      <a:pt x="116223" y="63669"/>
                      <a:pt x="115293" y="67505"/>
                    </a:cubicBezTo>
                    <a:cubicBezTo>
                      <a:pt x="114363" y="71341"/>
                      <a:pt x="114944" y="76513"/>
                      <a:pt x="116339" y="80058"/>
                    </a:cubicBezTo>
                    <a:cubicBezTo>
                      <a:pt x="117734" y="83603"/>
                      <a:pt x="122383" y="85870"/>
                      <a:pt x="123662" y="88776"/>
                    </a:cubicBezTo>
                    <a:cubicBezTo>
                      <a:pt x="124941" y="91682"/>
                      <a:pt x="124767" y="94530"/>
                      <a:pt x="124011" y="97494"/>
                    </a:cubicBezTo>
                    <a:cubicBezTo>
                      <a:pt x="123256" y="100458"/>
                      <a:pt x="120640" y="104119"/>
                      <a:pt x="119129" y="106560"/>
                    </a:cubicBezTo>
                    <a:cubicBezTo>
                      <a:pt x="117618" y="109001"/>
                      <a:pt x="116107" y="109699"/>
                      <a:pt x="114944" y="112140"/>
                    </a:cubicBezTo>
                    <a:cubicBezTo>
                      <a:pt x="113782" y="114581"/>
                      <a:pt x="112910" y="116034"/>
                      <a:pt x="112154" y="121206"/>
                    </a:cubicBezTo>
                    <a:cubicBezTo>
                      <a:pt x="111399" y="126379"/>
                      <a:pt x="110643" y="137247"/>
                      <a:pt x="110411" y="143175"/>
                    </a:cubicBezTo>
                    <a:cubicBezTo>
                      <a:pt x="110179" y="149103"/>
                      <a:pt x="112097" y="153869"/>
                      <a:pt x="110760" y="156775"/>
                    </a:cubicBezTo>
                    <a:cubicBezTo>
                      <a:pt x="109423" y="159681"/>
                      <a:pt x="105935" y="160669"/>
                      <a:pt x="102390" y="160611"/>
                    </a:cubicBezTo>
                    <a:cubicBezTo>
                      <a:pt x="98845" y="160553"/>
                      <a:pt x="92336" y="158344"/>
                      <a:pt x="89488" y="156426"/>
                    </a:cubicBezTo>
                    <a:cubicBezTo>
                      <a:pt x="86640" y="154508"/>
                      <a:pt x="86699" y="152183"/>
                      <a:pt x="85304" y="149103"/>
                    </a:cubicBezTo>
                    <a:close/>
                  </a:path>
                </a:pathLst>
              </a:custGeom>
              <a:solidFill>
                <a:schemeClr val="accent2"/>
              </a:solidFill>
              <a:ln>
                <a:noFill/>
              </a:ln>
            </p:spPr>
            <p:txBody>
              <a:bodyPr/>
              <a:lstStyle/>
              <a:p>
                <a:endParaRPr lang="en-US"/>
              </a:p>
            </p:txBody>
          </p:sp>
          <p:grpSp>
            <p:nvGrpSpPr>
              <p:cNvPr id="1513" name="Google Shape;1513;p42"/>
              <p:cNvGrpSpPr/>
              <p:nvPr/>
            </p:nvGrpSpPr>
            <p:grpSpPr>
              <a:xfrm rot="-5005667">
                <a:off x="5893389" y="565996"/>
                <a:ext cx="823330" cy="483157"/>
                <a:chOff x="5392148" y="1300639"/>
                <a:chExt cx="259599" cy="152362"/>
              </a:xfrm>
            </p:grpSpPr>
            <p:sp>
              <p:nvSpPr>
                <p:cNvPr id="1514" name="Google Shape;1514;p42"/>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42"/>
              <p:cNvGrpSpPr/>
              <p:nvPr/>
            </p:nvGrpSpPr>
            <p:grpSpPr>
              <a:xfrm rot="1045372">
                <a:off x="5197685" y="-356611"/>
                <a:ext cx="829533" cy="965470"/>
                <a:chOff x="7822751" y="578399"/>
                <a:chExt cx="491355" cy="571874"/>
              </a:xfrm>
            </p:grpSpPr>
            <p:sp>
              <p:nvSpPr>
                <p:cNvPr id="1523" name="Google Shape;1523;p42"/>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42"/>
              <p:cNvGrpSpPr/>
              <p:nvPr/>
            </p:nvGrpSpPr>
            <p:grpSpPr>
              <a:xfrm>
                <a:off x="6239941" y="1677538"/>
                <a:ext cx="791100" cy="756480"/>
                <a:chOff x="5124997" y="2462648"/>
                <a:chExt cx="432508" cy="413558"/>
              </a:xfrm>
            </p:grpSpPr>
            <p:sp>
              <p:nvSpPr>
                <p:cNvPr id="1534" name="Google Shape;1534;p42"/>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42"/>
              <p:cNvGrpSpPr/>
              <p:nvPr/>
            </p:nvGrpSpPr>
            <p:grpSpPr>
              <a:xfrm>
                <a:off x="7121245" y="2600955"/>
                <a:ext cx="727491" cy="741010"/>
                <a:chOff x="5312791" y="1981530"/>
                <a:chExt cx="312819" cy="318591"/>
              </a:xfrm>
            </p:grpSpPr>
            <p:sp>
              <p:nvSpPr>
                <p:cNvPr id="1543" name="Google Shape;1543;p42"/>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42"/>
              <p:cNvSpPr/>
              <p:nvPr/>
            </p:nvSpPr>
            <p:spPr>
              <a:xfrm>
                <a:off x="7721084" y="639480"/>
                <a:ext cx="393246" cy="529840"/>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rot="-4350550">
                <a:off x="5628307" y="767531"/>
                <a:ext cx="483492" cy="71738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rot="-5941436">
                <a:off x="6396795" y="2630187"/>
                <a:ext cx="582973" cy="364929"/>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42"/>
              <p:cNvGrpSpPr/>
              <p:nvPr/>
            </p:nvGrpSpPr>
            <p:grpSpPr>
              <a:xfrm>
                <a:off x="7145418" y="1308755"/>
                <a:ext cx="999218" cy="954517"/>
                <a:chOff x="7071506" y="424875"/>
                <a:chExt cx="515859" cy="492806"/>
              </a:xfrm>
            </p:grpSpPr>
            <p:sp>
              <p:nvSpPr>
                <p:cNvPr id="1555" name="Google Shape;1555;p42"/>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7" name="Google Shape;1557;p42"/>
              <p:cNvSpPr/>
              <p:nvPr/>
            </p:nvSpPr>
            <p:spPr>
              <a:xfrm>
                <a:off x="6592177" y="1294504"/>
                <a:ext cx="463470" cy="33272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rot="-8661995">
                <a:off x="4859487" y="195044"/>
                <a:ext cx="383768" cy="67991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rot="7741112">
                <a:off x="6385187" y="-559489"/>
                <a:ext cx="1437300" cy="143652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2"/>
              <p:cNvGrpSpPr/>
              <p:nvPr/>
            </p:nvGrpSpPr>
            <p:grpSpPr>
              <a:xfrm rot="4892875">
                <a:off x="8375737" y="15950"/>
                <a:ext cx="1316916" cy="1038117"/>
                <a:chOff x="6403937" y="768806"/>
                <a:chExt cx="743331" cy="585996"/>
              </a:xfrm>
            </p:grpSpPr>
            <p:sp>
              <p:nvSpPr>
                <p:cNvPr id="1561" name="Google Shape;1561;p42"/>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2"/>
              <p:cNvGrpSpPr/>
              <p:nvPr/>
            </p:nvGrpSpPr>
            <p:grpSpPr>
              <a:xfrm rot="5706037">
                <a:off x="7796187" y="-83907"/>
                <a:ext cx="1133699" cy="693041"/>
                <a:chOff x="5942350" y="1555229"/>
                <a:chExt cx="692724" cy="423469"/>
              </a:xfrm>
            </p:grpSpPr>
            <p:sp>
              <p:nvSpPr>
                <p:cNvPr id="1573" name="Google Shape;1573;p4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 name="Google Shape;1581;p42"/>
            <p:cNvGrpSpPr/>
            <p:nvPr/>
          </p:nvGrpSpPr>
          <p:grpSpPr>
            <a:xfrm flipH="1">
              <a:off x="6592178" y="3525597"/>
              <a:ext cx="1414381" cy="1760623"/>
              <a:chOff x="1400495" y="3132172"/>
              <a:chExt cx="1414381" cy="1760623"/>
            </a:xfrm>
          </p:grpSpPr>
          <p:sp>
            <p:nvSpPr>
              <p:cNvPr id="1582" name="Google Shape;1582;p42"/>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Rectangle: Rounded Corners 15">
            <a:extLst>
              <a:ext uri="{FF2B5EF4-FFF2-40B4-BE49-F238E27FC236}">
                <a16:creationId xmlns="" xmlns:a16="http://schemas.microsoft.com/office/drawing/2014/main" id="{01158C48-3746-9526-B893-A24DA337D8A2}"/>
              </a:ext>
            </a:extLst>
          </p:cNvPr>
          <p:cNvSpPr/>
          <p:nvPr/>
        </p:nvSpPr>
        <p:spPr>
          <a:xfrm>
            <a:off x="1609664" y="112912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I</a:t>
            </a:r>
          </a:p>
        </p:txBody>
      </p:sp>
      <p:sp>
        <p:nvSpPr>
          <p:cNvPr id="17" name="TextBox 16">
            <a:extLst>
              <a:ext uri="{FF2B5EF4-FFF2-40B4-BE49-F238E27FC236}">
                <a16:creationId xmlns="" xmlns:a16="http://schemas.microsoft.com/office/drawing/2014/main" id="{9EF64510-4259-355A-E129-4FC400D5C228}"/>
              </a:ext>
            </a:extLst>
          </p:cNvPr>
          <p:cNvSpPr txBox="1"/>
          <p:nvPr/>
        </p:nvSpPr>
        <p:spPr>
          <a:xfrm>
            <a:off x="210944" y="2244055"/>
            <a:ext cx="5728723" cy="820674"/>
          </a:xfrm>
          <a:prstGeom prst="rect">
            <a:avLst/>
          </a:prstGeom>
          <a:noFill/>
        </p:spPr>
        <p:txBody>
          <a:bodyPr wrap="square" rtlCol="0">
            <a:spAutoFit/>
          </a:bodyPr>
          <a:lstStyle/>
          <a:p>
            <a:pPr algn="ctr">
              <a:lnSpc>
                <a:spcPct val="150000"/>
              </a:lnSpc>
            </a:pPr>
            <a:r>
              <a:rPr lang="en-US" sz="3600" b="1">
                <a:solidFill>
                  <a:srgbClr val="434343"/>
                </a:solidFill>
              </a:rPr>
              <a:t>NĂNG LƯỢNG LIÊN KẾT</a:t>
            </a:r>
          </a:p>
        </p:txBody>
      </p:sp>
      <p:grpSp>
        <p:nvGrpSpPr>
          <p:cNvPr id="18" name="Google Shape;467;p24">
            <a:extLst>
              <a:ext uri="{FF2B5EF4-FFF2-40B4-BE49-F238E27FC236}">
                <a16:creationId xmlns="" xmlns:a16="http://schemas.microsoft.com/office/drawing/2014/main" id="{5146CCE2-F4FF-4091-25F2-D6FCD322FF86}"/>
              </a:ext>
            </a:extLst>
          </p:cNvPr>
          <p:cNvGrpSpPr/>
          <p:nvPr/>
        </p:nvGrpSpPr>
        <p:grpSpPr>
          <a:xfrm rot="15984596" flipH="1">
            <a:off x="1580819" y="1099929"/>
            <a:ext cx="2318198" cy="6351554"/>
            <a:chOff x="7728045" y="-659500"/>
            <a:chExt cx="2318253" cy="6351706"/>
          </a:xfrm>
        </p:grpSpPr>
        <p:sp>
          <p:nvSpPr>
            <p:cNvPr id="19" name="Google Shape;468;p24">
              <a:extLst>
                <a:ext uri="{FF2B5EF4-FFF2-40B4-BE49-F238E27FC236}">
                  <a16:creationId xmlns="" xmlns:a16="http://schemas.microsoft.com/office/drawing/2014/main" id="{E218DE58-ABBF-42F8-6ED3-D627C53BDD33}"/>
                </a:ext>
              </a:extLst>
            </p:cNvPr>
            <p:cNvSpPr/>
            <p:nvPr/>
          </p:nvSpPr>
          <p:spPr>
            <a:xfrm>
              <a:off x="7863098" y="-465894"/>
              <a:ext cx="2183200" cy="6158100"/>
            </a:xfrm>
            <a:custGeom>
              <a:avLst/>
              <a:gdLst/>
              <a:ahLst/>
              <a:cxnLst/>
              <a:rect l="l" t="t" r="r" b="b"/>
              <a:pathLst>
                <a:path w="87328" h="246324" extrusionOk="0">
                  <a:moveTo>
                    <a:pt x="11295" y="6635"/>
                  </a:moveTo>
                  <a:cubicBezTo>
                    <a:pt x="7612" y="8858"/>
                    <a:pt x="4310" y="14636"/>
                    <a:pt x="2532" y="18827"/>
                  </a:cubicBezTo>
                  <a:cubicBezTo>
                    <a:pt x="754" y="23018"/>
                    <a:pt x="-897" y="27336"/>
                    <a:pt x="627" y="31781"/>
                  </a:cubicBezTo>
                  <a:cubicBezTo>
                    <a:pt x="2151" y="36226"/>
                    <a:pt x="7549" y="43021"/>
                    <a:pt x="11676" y="45497"/>
                  </a:cubicBezTo>
                  <a:cubicBezTo>
                    <a:pt x="15804" y="47974"/>
                    <a:pt x="21709" y="45815"/>
                    <a:pt x="25392" y="46640"/>
                  </a:cubicBezTo>
                  <a:cubicBezTo>
                    <a:pt x="29075" y="47466"/>
                    <a:pt x="32060" y="48482"/>
                    <a:pt x="33774" y="50450"/>
                  </a:cubicBezTo>
                  <a:cubicBezTo>
                    <a:pt x="35489" y="52419"/>
                    <a:pt x="36505" y="56165"/>
                    <a:pt x="35679" y="58451"/>
                  </a:cubicBezTo>
                  <a:cubicBezTo>
                    <a:pt x="34854" y="60737"/>
                    <a:pt x="30409" y="61690"/>
                    <a:pt x="28821" y="64166"/>
                  </a:cubicBezTo>
                  <a:cubicBezTo>
                    <a:pt x="27234" y="66643"/>
                    <a:pt x="24884" y="70199"/>
                    <a:pt x="26154" y="73310"/>
                  </a:cubicBezTo>
                  <a:cubicBezTo>
                    <a:pt x="27424" y="76422"/>
                    <a:pt x="32758" y="80359"/>
                    <a:pt x="36441" y="82835"/>
                  </a:cubicBezTo>
                  <a:cubicBezTo>
                    <a:pt x="40124" y="85312"/>
                    <a:pt x="44887" y="85883"/>
                    <a:pt x="48252" y="88169"/>
                  </a:cubicBezTo>
                  <a:cubicBezTo>
                    <a:pt x="51618" y="90455"/>
                    <a:pt x="55047" y="91027"/>
                    <a:pt x="56634" y="96551"/>
                  </a:cubicBezTo>
                  <a:cubicBezTo>
                    <a:pt x="58222" y="102076"/>
                    <a:pt x="58349" y="108553"/>
                    <a:pt x="57777" y="121316"/>
                  </a:cubicBezTo>
                  <a:cubicBezTo>
                    <a:pt x="57206" y="134080"/>
                    <a:pt x="55301" y="160877"/>
                    <a:pt x="53205" y="173132"/>
                  </a:cubicBezTo>
                  <a:cubicBezTo>
                    <a:pt x="51110" y="185388"/>
                    <a:pt x="47871" y="188245"/>
                    <a:pt x="45204" y="194849"/>
                  </a:cubicBezTo>
                  <a:cubicBezTo>
                    <a:pt x="42537" y="201453"/>
                    <a:pt x="37330" y="206724"/>
                    <a:pt x="37203" y="212756"/>
                  </a:cubicBezTo>
                  <a:cubicBezTo>
                    <a:pt x="37076" y="218789"/>
                    <a:pt x="40378" y="227615"/>
                    <a:pt x="44442" y="231044"/>
                  </a:cubicBezTo>
                  <a:cubicBezTo>
                    <a:pt x="48506" y="234473"/>
                    <a:pt x="54475" y="233584"/>
                    <a:pt x="61587" y="233330"/>
                  </a:cubicBezTo>
                  <a:cubicBezTo>
                    <a:pt x="68699" y="233076"/>
                    <a:pt x="85400" y="265017"/>
                    <a:pt x="87114" y="229520"/>
                  </a:cubicBezTo>
                  <a:cubicBezTo>
                    <a:pt x="88829" y="194024"/>
                    <a:pt x="75748" y="57499"/>
                    <a:pt x="71874" y="20351"/>
                  </a:cubicBezTo>
                  <a:cubicBezTo>
                    <a:pt x="68001" y="-16796"/>
                    <a:pt x="71747" y="9112"/>
                    <a:pt x="63873" y="6635"/>
                  </a:cubicBezTo>
                  <a:cubicBezTo>
                    <a:pt x="55999" y="4159"/>
                    <a:pt x="33393" y="5492"/>
                    <a:pt x="24630" y="5492"/>
                  </a:cubicBezTo>
                  <a:cubicBezTo>
                    <a:pt x="15867" y="5492"/>
                    <a:pt x="14978" y="4413"/>
                    <a:pt x="11295" y="6635"/>
                  </a:cubicBezTo>
                  <a:close/>
                </a:path>
              </a:pathLst>
            </a:custGeom>
            <a:solidFill>
              <a:schemeClr val="accent3"/>
            </a:solidFill>
            <a:ln>
              <a:noFill/>
            </a:ln>
          </p:spPr>
          <p:txBody>
            <a:bodyPr/>
            <a:lstStyle/>
            <a:p>
              <a:endParaRPr lang="en-US"/>
            </a:p>
          </p:txBody>
        </p:sp>
        <p:grpSp>
          <p:nvGrpSpPr>
            <p:cNvPr id="20" name="Google Shape;469;p24">
              <a:extLst>
                <a:ext uri="{FF2B5EF4-FFF2-40B4-BE49-F238E27FC236}">
                  <a16:creationId xmlns="" xmlns:a16="http://schemas.microsoft.com/office/drawing/2014/main" id="{184ED50B-AB0F-0527-9AAF-F093C231BEBA}"/>
                </a:ext>
              </a:extLst>
            </p:cNvPr>
            <p:cNvGrpSpPr/>
            <p:nvPr/>
          </p:nvGrpSpPr>
          <p:grpSpPr>
            <a:xfrm rot="-3423883" flipH="1">
              <a:off x="8491027" y="1160262"/>
              <a:ext cx="794710" cy="466369"/>
              <a:chOff x="5392148" y="1300639"/>
              <a:chExt cx="259599" cy="152362"/>
            </a:xfrm>
          </p:grpSpPr>
          <p:sp>
            <p:nvSpPr>
              <p:cNvPr id="27" name="Google Shape;470;p24">
                <a:extLst>
                  <a:ext uri="{FF2B5EF4-FFF2-40B4-BE49-F238E27FC236}">
                    <a16:creationId xmlns="" xmlns:a16="http://schemas.microsoft.com/office/drawing/2014/main" id="{95ACB928-39B2-9C22-13C9-38F4C01953DE}"/>
                  </a:ext>
                </a:extLst>
              </p:cNvPr>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1;p24">
                <a:extLst>
                  <a:ext uri="{FF2B5EF4-FFF2-40B4-BE49-F238E27FC236}">
                    <a16:creationId xmlns="" xmlns:a16="http://schemas.microsoft.com/office/drawing/2014/main" id="{5FB2BB98-CEB1-2E33-3062-7E28753A8A97}"/>
                  </a:ext>
                </a:extLst>
              </p:cNvPr>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2;p24">
                <a:extLst>
                  <a:ext uri="{FF2B5EF4-FFF2-40B4-BE49-F238E27FC236}">
                    <a16:creationId xmlns="" xmlns:a16="http://schemas.microsoft.com/office/drawing/2014/main" id="{0DB52C8D-EC4C-1DD9-544E-95618B3075E7}"/>
                  </a:ext>
                </a:extLst>
              </p:cNvPr>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3;p24">
                <a:extLst>
                  <a:ext uri="{FF2B5EF4-FFF2-40B4-BE49-F238E27FC236}">
                    <a16:creationId xmlns="" xmlns:a16="http://schemas.microsoft.com/office/drawing/2014/main" id="{3C239D27-4FD4-3426-801A-F5C15F24F30E}"/>
                  </a:ext>
                </a:extLst>
              </p:cNvPr>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4;p24">
                <a:extLst>
                  <a:ext uri="{FF2B5EF4-FFF2-40B4-BE49-F238E27FC236}">
                    <a16:creationId xmlns="" xmlns:a16="http://schemas.microsoft.com/office/drawing/2014/main" id="{D4DC7AD2-82CE-98E2-B6E3-F91F8658FAD5}"/>
                  </a:ext>
                </a:extLst>
              </p:cNvPr>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475;p24">
                <a:extLst>
                  <a:ext uri="{FF2B5EF4-FFF2-40B4-BE49-F238E27FC236}">
                    <a16:creationId xmlns="" xmlns:a16="http://schemas.microsoft.com/office/drawing/2014/main" id="{2A0E0C07-8D44-00DA-A571-589ED9BB9BA5}"/>
                  </a:ext>
                </a:extLst>
              </p:cNvPr>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476;p24">
                <a:extLst>
                  <a:ext uri="{FF2B5EF4-FFF2-40B4-BE49-F238E27FC236}">
                    <a16:creationId xmlns="" xmlns:a16="http://schemas.microsoft.com/office/drawing/2014/main" id="{6D076CAD-99A3-5701-C158-A37D5FD37F6D}"/>
                  </a:ext>
                </a:extLst>
              </p:cNvPr>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477;p24">
                <a:extLst>
                  <a:ext uri="{FF2B5EF4-FFF2-40B4-BE49-F238E27FC236}">
                    <a16:creationId xmlns="" xmlns:a16="http://schemas.microsoft.com/office/drawing/2014/main" id="{ECC063F1-E012-FDF9-A208-7A39C37D2D34}"/>
                  </a:ext>
                </a:extLst>
              </p:cNvPr>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78;p24">
              <a:extLst>
                <a:ext uri="{FF2B5EF4-FFF2-40B4-BE49-F238E27FC236}">
                  <a16:creationId xmlns="" xmlns:a16="http://schemas.microsoft.com/office/drawing/2014/main" id="{AF8452B7-0BB2-DBC2-6915-49A6BE0091B6}"/>
                </a:ext>
              </a:extLst>
            </p:cNvPr>
            <p:cNvGrpSpPr/>
            <p:nvPr/>
          </p:nvGrpSpPr>
          <p:grpSpPr>
            <a:xfrm flipH="1">
              <a:off x="8580211" y="4554057"/>
              <a:ext cx="748975" cy="715506"/>
              <a:chOff x="7071506" y="424875"/>
              <a:chExt cx="515859" cy="492806"/>
            </a:xfrm>
          </p:grpSpPr>
          <p:sp>
            <p:nvSpPr>
              <p:cNvPr id="25" name="Google Shape;479;p24">
                <a:extLst>
                  <a:ext uri="{FF2B5EF4-FFF2-40B4-BE49-F238E27FC236}">
                    <a16:creationId xmlns="" xmlns:a16="http://schemas.microsoft.com/office/drawing/2014/main" id="{23B96AB9-14D3-0C4D-5D29-C17462496DD2}"/>
                  </a:ext>
                </a:extLst>
              </p:cNvPr>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0;p24">
                <a:extLst>
                  <a:ext uri="{FF2B5EF4-FFF2-40B4-BE49-F238E27FC236}">
                    <a16:creationId xmlns="" xmlns:a16="http://schemas.microsoft.com/office/drawing/2014/main" id="{EEBBB9DE-9C5F-2E41-5987-29EAD3A4A0EC}"/>
                  </a:ext>
                </a:extLst>
              </p:cNvPr>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81;p24">
              <a:extLst>
                <a:ext uri="{FF2B5EF4-FFF2-40B4-BE49-F238E27FC236}">
                  <a16:creationId xmlns="" xmlns:a16="http://schemas.microsoft.com/office/drawing/2014/main" id="{FBA7C452-4927-0349-E0FA-68DC577C15D5}"/>
                </a:ext>
              </a:extLst>
            </p:cNvPr>
            <p:cNvSpPr/>
            <p:nvPr/>
          </p:nvSpPr>
          <p:spPr>
            <a:xfrm rot="-7236661">
              <a:off x="8503737" y="654386"/>
              <a:ext cx="426804" cy="30637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2;p24">
              <a:extLst>
                <a:ext uri="{FF2B5EF4-FFF2-40B4-BE49-F238E27FC236}">
                  <a16:creationId xmlns="" xmlns:a16="http://schemas.microsoft.com/office/drawing/2014/main" id="{113AD22F-D55A-5A2E-DEAB-8E91D71073E0}"/>
                </a:ext>
              </a:extLst>
            </p:cNvPr>
            <p:cNvSpPr/>
            <p:nvPr/>
          </p:nvSpPr>
          <p:spPr>
            <a:xfrm rot="-7370842">
              <a:off x="7864744" y="-51157"/>
              <a:ext cx="265218" cy="46988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3;p24">
              <a:extLst>
                <a:ext uri="{FF2B5EF4-FFF2-40B4-BE49-F238E27FC236}">
                  <a16:creationId xmlns="" xmlns:a16="http://schemas.microsoft.com/office/drawing/2014/main" id="{348FC65E-D1D9-B42D-3C6D-5DD0E0F7E656}"/>
                </a:ext>
              </a:extLst>
            </p:cNvPr>
            <p:cNvSpPr/>
            <p:nvPr/>
          </p:nvSpPr>
          <p:spPr>
            <a:xfrm rot="-3941650" flipH="1">
              <a:off x="8414897" y="-484989"/>
              <a:ext cx="1079610" cy="107902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8CB43D8B-8917-01EE-2C75-118D10C1A231}"/>
              </a:ext>
            </a:extLst>
          </p:cNvPr>
          <p:cNvSpPr/>
          <p:nvPr/>
        </p:nvSpPr>
        <p:spPr>
          <a:xfrm>
            <a:off x="341974" y="1620720"/>
            <a:ext cx="1040780" cy="2932964"/>
          </a:xfrm>
          <a:prstGeom prst="roundRect">
            <a:avLst>
              <a:gd name="adj" fmla="val 4578"/>
            </a:avLst>
          </a:prstGeom>
          <a:solidFill>
            <a:srgbClr val="7AA02D">
              <a:lumMod val="40000"/>
              <a:lumOff val="60000"/>
            </a:srgbClr>
          </a:solidFill>
          <a:ln w="12700" cap="flat" cmpd="sng" algn="ctr">
            <a:solidFill>
              <a:srgbClr val="CDF0E4">
                <a:shade val="15000"/>
              </a:srgb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a:ea typeface="+mn-ea"/>
                <a:cs typeface="Arial" panose="020B0604020202020204" pitchFamily="34" charset="0"/>
              </a:rPr>
              <a:t>LỰC</a:t>
            </a:r>
            <a:r>
              <a:rPr kumimoji="0" lang="en-US" sz="2000" b="1" i="0" u="none" strike="noStrike" kern="0" cap="none" spc="0" normalizeH="0" noProof="0">
                <a:ln>
                  <a:noFill/>
                </a:ln>
                <a:solidFill>
                  <a:srgbClr val="000000"/>
                </a:solidFill>
                <a:effectLst/>
                <a:uLnTx/>
                <a:uFillTx/>
                <a:latin typeface="Arial"/>
                <a:ea typeface="+mn-ea"/>
                <a:cs typeface="Arial" panose="020B0604020202020204" pitchFamily="34" charset="0"/>
              </a:rPr>
              <a:t> HẠT NHÂN</a:t>
            </a:r>
            <a:endParaRPr kumimoji="0" lang="en-US" sz="2000" b="1"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Rectangle: Rounded Corners 14">
            <a:extLst>
              <a:ext uri="{FF2B5EF4-FFF2-40B4-BE49-F238E27FC236}">
                <a16:creationId xmlns="" xmlns:a16="http://schemas.microsoft.com/office/drawing/2014/main" id="{8A1EA836-106D-BA67-B11B-1B616C904CD4}"/>
              </a:ext>
            </a:extLst>
          </p:cNvPr>
          <p:cNvSpPr/>
          <p:nvPr/>
        </p:nvSpPr>
        <p:spPr>
          <a:xfrm>
            <a:off x="1867047" y="1437836"/>
            <a:ext cx="1389669" cy="548640"/>
          </a:xfrm>
          <a:prstGeom prst="roundRect">
            <a:avLst>
              <a:gd name="adj" fmla="val 4578"/>
            </a:avLst>
          </a:prstGeom>
          <a:solidFill>
            <a:srgbClr val="7AA02D">
              <a:lumMod val="20000"/>
              <a:lumOff val="80000"/>
            </a:srgbClr>
          </a:solidFill>
          <a:ln w="12700" cap="flat" cmpd="sng" algn="ctr">
            <a:solidFill>
              <a:srgbClr val="CDF0E4">
                <a:shade val="15000"/>
              </a:srgbClr>
            </a:solidFill>
            <a:prstDash val="solid"/>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panose="020B0604020202020204" pitchFamily="34" charset="0"/>
              </a:rPr>
              <a:t>Khái</a:t>
            </a:r>
            <a:r>
              <a:rPr kumimoji="0" lang="en-US" sz="2000" b="0" i="0" u="none" strike="noStrike" kern="0" cap="none" spc="0" normalizeH="0" noProof="0">
                <a:ln>
                  <a:noFill/>
                </a:ln>
                <a:solidFill>
                  <a:srgbClr val="000000"/>
                </a:solidFill>
                <a:effectLst/>
                <a:uLnTx/>
                <a:uFillTx/>
                <a:latin typeface="Arial"/>
                <a:ea typeface="+mn-ea"/>
                <a:cs typeface="Arial" panose="020B0604020202020204" pitchFamily="34" charset="0"/>
              </a:rPr>
              <a:t> niệm</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6" name="Rectangle: Rounded Corners 15">
            <a:extLst>
              <a:ext uri="{FF2B5EF4-FFF2-40B4-BE49-F238E27FC236}">
                <a16:creationId xmlns="" xmlns:a16="http://schemas.microsoft.com/office/drawing/2014/main" id="{C0CCE848-852B-BDAB-45F1-86A7D02ECF97}"/>
              </a:ext>
            </a:extLst>
          </p:cNvPr>
          <p:cNvSpPr/>
          <p:nvPr/>
        </p:nvSpPr>
        <p:spPr>
          <a:xfrm>
            <a:off x="1867048" y="3356841"/>
            <a:ext cx="1389669" cy="548640"/>
          </a:xfrm>
          <a:prstGeom prst="roundRect">
            <a:avLst>
              <a:gd name="adj" fmla="val 4578"/>
            </a:avLst>
          </a:prstGeom>
          <a:solidFill>
            <a:srgbClr val="7AA02D">
              <a:lumMod val="20000"/>
              <a:lumOff val="80000"/>
            </a:srgbClr>
          </a:solidFill>
          <a:ln w="12700" cap="flat" cmpd="sng" algn="ctr">
            <a:solidFill>
              <a:srgbClr val="CDF0E4">
                <a:shade val="15000"/>
              </a:srgbClr>
            </a:solidFill>
            <a:prstDash val="solid"/>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000">
                <a:ea typeface="+mn-ea"/>
                <a:cs typeface="Arial" panose="020B0604020202020204" pitchFamily="34" charset="0"/>
              </a:rPr>
              <a:t>Đặc điểm</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7" name="Rectangle: Rounded Corners 16">
            <a:extLst>
              <a:ext uri="{FF2B5EF4-FFF2-40B4-BE49-F238E27FC236}">
                <a16:creationId xmlns="" xmlns:a16="http://schemas.microsoft.com/office/drawing/2014/main" id="{9DD15827-B352-B4B9-AD7B-F36CFB721FA5}"/>
              </a:ext>
            </a:extLst>
          </p:cNvPr>
          <p:cNvSpPr/>
          <p:nvPr/>
        </p:nvSpPr>
        <p:spPr>
          <a:xfrm>
            <a:off x="3687886" y="1254956"/>
            <a:ext cx="5196162" cy="9144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lnSpc>
                <a:spcPct val="150000"/>
              </a:lnSpc>
              <a:spcAft>
                <a:spcPts val="1000"/>
              </a:spcAft>
              <a:buClrTx/>
              <a:defRPr/>
            </a:pPr>
            <a:r>
              <a:rPr lang="vi-VN" sz="2000">
                <a:ea typeface="Calibri" panose="020F0502020204030204" pitchFamily="34" charset="0"/>
                <a:cs typeface="Arial" panose="020B0604020202020204" pitchFamily="34" charset="0"/>
              </a:rPr>
              <a:t>Lực tương tác giữa các nucleon trong hạt nhân là lực hút, gọi là lực hạt nhân.</a:t>
            </a:r>
            <a:endParaRPr lang="fr-FR" sz="2000" dirty="0" err="1">
              <a:ea typeface="Calibri" panose="020F0502020204030204" pitchFamily="34" charset="0"/>
              <a:cs typeface="Arial" panose="020B0604020202020204" pitchFamily="34" charset="0"/>
            </a:endParaRPr>
          </a:p>
        </p:txBody>
      </p:sp>
      <p:sp>
        <p:nvSpPr>
          <p:cNvPr id="19" name="Rectangle: Rounded Corners 18">
            <a:extLst>
              <a:ext uri="{FF2B5EF4-FFF2-40B4-BE49-F238E27FC236}">
                <a16:creationId xmlns="" xmlns:a16="http://schemas.microsoft.com/office/drawing/2014/main" id="{9D183085-C27D-D34F-CD97-3436013FEE2B}"/>
              </a:ext>
            </a:extLst>
          </p:cNvPr>
          <p:cNvSpPr/>
          <p:nvPr/>
        </p:nvSpPr>
        <p:spPr>
          <a:xfrm>
            <a:off x="3681687" y="2332656"/>
            <a:ext cx="5196162" cy="4572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spcAft>
                <a:spcPts val="1000"/>
              </a:spcAft>
              <a:buClrTx/>
              <a:defRPr/>
            </a:pPr>
            <a:r>
              <a:rPr lang="en-US" sz="2000">
                <a:ea typeface="Calibri" panose="020F0502020204030204" pitchFamily="34" charset="0"/>
                <a:cs typeface="Arial" panose="020B0604020202020204" pitchFamily="34" charset="0"/>
              </a:rPr>
              <a:t>Không phụ thuộc vào điện tích của nucleon.</a:t>
            </a:r>
            <a:endParaRPr lang="fr-FR" sz="2000">
              <a:ea typeface="Calibri" panose="020F0502020204030204" pitchFamily="34" charset="0"/>
              <a:cs typeface="Arial" panose="020B0604020202020204" pitchFamily="34" charset="0"/>
            </a:endParaRPr>
          </a:p>
        </p:txBody>
      </p:sp>
      <p:sp>
        <p:nvSpPr>
          <p:cNvPr id="20" name="Rectangle: Rounded Corners 19">
            <a:extLst>
              <a:ext uri="{FF2B5EF4-FFF2-40B4-BE49-F238E27FC236}">
                <a16:creationId xmlns="" xmlns:a16="http://schemas.microsoft.com/office/drawing/2014/main" id="{57E53D58-70F3-102A-6F56-479DD6995DF8}"/>
              </a:ext>
            </a:extLst>
          </p:cNvPr>
          <p:cNvSpPr/>
          <p:nvPr/>
        </p:nvSpPr>
        <p:spPr>
          <a:xfrm>
            <a:off x="3681687" y="2873454"/>
            <a:ext cx="5196162" cy="4572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spcAft>
                <a:spcPts val="1000"/>
              </a:spcAft>
              <a:buClrTx/>
              <a:defRPr/>
            </a:pPr>
            <a:r>
              <a:rPr lang="fr-FR" sz="2000">
                <a:ea typeface="Calibri" panose="020F0502020204030204" pitchFamily="34" charset="0"/>
                <a:cs typeface="Arial" panose="020B0604020202020204" pitchFamily="34" charset="0"/>
              </a:rPr>
              <a:t>Cường độ rất lớn.</a:t>
            </a:r>
            <a:endParaRPr kumimoji="0" lang="en-US" sz="2000" b="0" i="0" u="none" strike="noStrike" kern="0" cap="none" spc="0" normalizeH="0" baseline="0" noProof="0" dirty="0">
              <a:ln>
                <a:noFill/>
              </a:ln>
              <a:solidFill>
                <a:srgbClr val="FBFFF6"/>
              </a:solidFill>
              <a:effectLst/>
              <a:uLnTx/>
              <a:uFillTx/>
              <a:latin typeface="Arial"/>
              <a:ea typeface="Calibri" panose="020F050202020403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3E5AD488-7AA4-2EF7-F9E1-E76BC3E708EF}"/>
              </a:ext>
            </a:extLst>
          </p:cNvPr>
          <p:cNvSpPr/>
          <p:nvPr/>
        </p:nvSpPr>
        <p:spPr>
          <a:xfrm>
            <a:off x="3681687" y="3436266"/>
            <a:ext cx="5196162" cy="4572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spcAft>
                <a:spcPts val="1000"/>
              </a:spcAft>
              <a:buClrTx/>
              <a:defRPr/>
            </a:pPr>
            <a:r>
              <a:rPr lang="en-US" sz="2000">
                <a:ea typeface="Calibri" panose="020F0502020204030204" pitchFamily="34" charset="0"/>
                <a:cs typeface="Arial" panose="020B0604020202020204" pitchFamily="34" charset="0"/>
              </a:rPr>
              <a:t>Bán kính tác dụng = 10</a:t>
            </a:r>
            <a:r>
              <a:rPr lang="en-US" sz="2000" baseline="30000">
                <a:ea typeface="Calibri" panose="020F0502020204030204" pitchFamily="34" charset="0"/>
                <a:cs typeface="Arial" panose="020B0604020202020204" pitchFamily="34" charset="0"/>
              </a:rPr>
              <a:t>-15</a:t>
            </a:r>
            <a:r>
              <a:rPr lang="en-US" sz="2000">
                <a:ea typeface="Calibri" panose="020F0502020204030204" pitchFamily="34" charset="0"/>
                <a:cs typeface="Arial" panose="020B0604020202020204" pitchFamily="34" charset="0"/>
              </a:rPr>
              <a:t>m.</a:t>
            </a:r>
            <a:endParaRPr kumimoji="0" lang="en-US" sz="2000" b="0" i="0" u="none" strike="noStrike" kern="0" cap="none" spc="0" normalizeH="0" baseline="0" noProof="0" dirty="0">
              <a:ln>
                <a:noFill/>
              </a:ln>
              <a:solidFill>
                <a:srgbClr val="FBFFF6"/>
              </a:solidFill>
              <a:effectLst/>
              <a:uLnTx/>
              <a:uFillTx/>
              <a:latin typeface="Arial"/>
              <a:ea typeface="Calibri" panose="020F0502020204030204" pitchFamily="34" charset="0"/>
              <a:cs typeface="Arial" panose="020B0604020202020204" pitchFamily="34" charset="0"/>
            </a:endParaRPr>
          </a:p>
        </p:txBody>
      </p:sp>
      <p:cxnSp>
        <p:nvCxnSpPr>
          <p:cNvPr id="22" name="Connector: Elbow 21">
            <a:extLst>
              <a:ext uri="{FF2B5EF4-FFF2-40B4-BE49-F238E27FC236}">
                <a16:creationId xmlns="" xmlns:a16="http://schemas.microsoft.com/office/drawing/2014/main" id="{47A3C068-236E-DE2C-99ED-78E9FB744FFB}"/>
              </a:ext>
            </a:extLst>
          </p:cNvPr>
          <p:cNvCxnSpPr>
            <a:cxnSpLocks/>
            <a:stCxn id="14" idx="3"/>
            <a:endCxn id="15" idx="1"/>
          </p:cNvCxnSpPr>
          <p:nvPr/>
        </p:nvCxnSpPr>
        <p:spPr>
          <a:xfrm flipV="1">
            <a:off x="1382754" y="1712156"/>
            <a:ext cx="484293" cy="1375046"/>
          </a:xfrm>
          <a:prstGeom prst="bentConnector3">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 xmlns:a16="http://schemas.microsoft.com/office/drawing/2014/main" id="{C49156C4-A6E2-5208-853D-73B4A71A747D}"/>
              </a:ext>
            </a:extLst>
          </p:cNvPr>
          <p:cNvCxnSpPr>
            <a:cxnSpLocks/>
            <a:stCxn id="14" idx="3"/>
            <a:endCxn id="16" idx="1"/>
          </p:cNvCxnSpPr>
          <p:nvPr/>
        </p:nvCxnSpPr>
        <p:spPr>
          <a:xfrm>
            <a:off x="1382754" y="3087202"/>
            <a:ext cx="484294" cy="543959"/>
          </a:xfrm>
          <a:prstGeom prst="bentConnector3">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8CB43CB7-3489-B413-C3F7-D1D47018659A}"/>
              </a:ext>
            </a:extLst>
          </p:cNvPr>
          <p:cNvCxnSpPr>
            <a:cxnSpLocks/>
            <a:stCxn id="15" idx="3"/>
            <a:endCxn id="17" idx="1"/>
          </p:cNvCxnSpPr>
          <p:nvPr/>
        </p:nvCxnSpPr>
        <p:spPr>
          <a:xfrm>
            <a:off x="3256716" y="1712156"/>
            <a:ext cx="43117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6341ACBA-6D23-82F8-9D60-DA7DA6F56612}"/>
              </a:ext>
            </a:extLst>
          </p:cNvPr>
          <p:cNvCxnSpPr>
            <a:cxnSpLocks/>
            <a:stCxn id="16" idx="3"/>
            <a:endCxn id="19" idx="1"/>
          </p:cNvCxnSpPr>
          <p:nvPr/>
        </p:nvCxnSpPr>
        <p:spPr>
          <a:xfrm flipV="1">
            <a:off x="3256717" y="2561256"/>
            <a:ext cx="424970" cy="106990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2F77C2E9-AF52-78D6-8DB7-8203387D1F03}"/>
              </a:ext>
            </a:extLst>
          </p:cNvPr>
          <p:cNvCxnSpPr>
            <a:cxnSpLocks/>
            <a:stCxn id="16" idx="3"/>
            <a:endCxn id="20" idx="1"/>
          </p:cNvCxnSpPr>
          <p:nvPr/>
        </p:nvCxnSpPr>
        <p:spPr>
          <a:xfrm flipV="1">
            <a:off x="3256717" y="3102054"/>
            <a:ext cx="424970" cy="52910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716D8370-2172-A241-8D6B-2882C9701F0C}"/>
              </a:ext>
            </a:extLst>
          </p:cNvPr>
          <p:cNvCxnSpPr>
            <a:cxnSpLocks/>
            <a:stCxn id="16" idx="3"/>
            <a:endCxn id="21" idx="1"/>
          </p:cNvCxnSpPr>
          <p:nvPr/>
        </p:nvCxnSpPr>
        <p:spPr>
          <a:xfrm>
            <a:off x="3256717" y="3631161"/>
            <a:ext cx="424970" cy="3370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 xmlns:a16="http://schemas.microsoft.com/office/drawing/2014/main" id="{587EF606-3422-CDB6-D739-6DBFF14C4C89}"/>
              </a:ext>
            </a:extLst>
          </p:cNvPr>
          <p:cNvSpPr/>
          <p:nvPr/>
        </p:nvSpPr>
        <p:spPr>
          <a:xfrm>
            <a:off x="3681687" y="4000481"/>
            <a:ext cx="5196162" cy="9144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lnSpc>
                <a:spcPct val="150000"/>
              </a:lnSpc>
              <a:spcAft>
                <a:spcPts val="1000"/>
              </a:spcAft>
              <a:buClrTx/>
              <a:defRPr/>
            </a:pPr>
            <a:r>
              <a:rPr lang="en-US" sz="2000">
                <a:ea typeface="Calibri" panose="020F0502020204030204" pitchFamily="34" charset="0"/>
                <a:cs typeface="Arial" panose="020B0604020202020204" pitchFamily="34" charset="0"/>
              </a:rPr>
              <a:t>Muốn tách nucleon ra khỏi hạt nhân, cần phải tốn năng lượng để thắng lực hạt nhân.</a:t>
            </a:r>
            <a:endParaRPr kumimoji="0" lang="en-US" sz="2000" b="0" i="0" u="none" strike="noStrike" kern="0" cap="none" spc="0" normalizeH="0" baseline="0" noProof="0" dirty="0">
              <a:ln>
                <a:noFill/>
              </a:ln>
              <a:solidFill>
                <a:srgbClr val="FBFFF6"/>
              </a:solidFill>
              <a:effectLst/>
              <a:uLnTx/>
              <a:uFillTx/>
              <a:latin typeface="Arial"/>
              <a:ea typeface="Calibri" panose="020F0502020204030204" pitchFamily="34" charset="0"/>
              <a:cs typeface="Arial" panose="020B0604020202020204" pitchFamily="34" charset="0"/>
            </a:endParaRPr>
          </a:p>
        </p:txBody>
      </p:sp>
      <p:cxnSp>
        <p:nvCxnSpPr>
          <p:cNvPr id="48" name="Straight Connector 47">
            <a:extLst>
              <a:ext uri="{FF2B5EF4-FFF2-40B4-BE49-F238E27FC236}">
                <a16:creationId xmlns="" xmlns:a16="http://schemas.microsoft.com/office/drawing/2014/main" id="{1D286730-DEA3-52E7-2E64-2AD299FD1C00}"/>
              </a:ext>
            </a:extLst>
          </p:cNvPr>
          <p:cNvCxnSpPr>
            <a:cxnSpLocks/>
            <a:stCxn id="16" idx="3"/>
            <a:endCxn id="47" idx="1"/>
          </p:cNvCxnSpPr>
          <p:nvPr/>
        </p:nvCxnSpPr>
        <p:spPr>
          <a:xfrm>
            <a:off x="3256717" y="3631161"/>
            <a:ext cx="424970" cy="82652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 xmlns:a16="http://schemas.microsoft.com/office/drawing/2014/main" id="{CC4CE622-A8DF-A824-6551-05FCD36BEE6C}"/>
              </a:ext>
            </a:extLst>
          </p:cNvPr>
          <p:cNvGrpSpPr/>
          <p:nvPr/>
        </p:nvGrpSpPr>
        <p:grpSpPr>
          <a:xfrm>
            <a:off x="0" y="352639"/>
            <a:ext cx="1202077" cy="626724"/>
            <a:chOff x="0" y="328774"/>
            <a:chExt cx="1202077" cy="626724"/>
          </a:xfrm>
        </p:grpSpPr>
        <p:sp>
          <p:nvSpPr>
            <p:cNvPr id="59" name="Oval 58">
              <a:extLst>
                <a:ext uri="{FF2B5EF4-FFF2-40B4-BE49-F238E27FC236}">
                  <a16:creationId xmlns="" xmlns:a16="http://schemas.microsoft.com/office/drawing/2014/main" id="{AD996F7B-9180-136E-17C8-DED73E648F4B}"/>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B3CDE9">
                      <a:lumMod val="25000"/>
                    </a:srgbClr>
                  </a:solidFill>
                  <a:ea typeface="+mn-ea"/>
                  <a:cs typeface="Arial" panose="020B0604020202020204" pitchFamily="34" charset="0"/>
                </a:rPr>
                <a:t>1</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60" name="Straight Connector 59">
              <a:extLst>
                <a:ext uri="{FF2B5EF4-FFF2-40B4-BE49-F238E27FC236}">
                  <a16:creationId xmlns="" xmlns:a16="http://schemas.microsoft.com/office/drawing/2014/main" id="{24B4162C-D829-708F-E9C2-FE3C66BE59EE}"/>
                </a:ext>
              </a:extLst>
            </p:cNvPr>
            <p:cNvCxnSpPr>
              <a:endCxn id="59"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61" name="TextBox 60">
            <a:extLst>
              <a:ext uri="{FF2B5EF4-FFF2-40B4-BE49-F238E27FC236}">
                <a16:creationId xmlns="" xmlns:a16="http://schemas.microsoft.com/office/drawing/2014/main" id="{80E86D53-B412-2494-EB2F-76DA00B8E44D}"/>
              </a:ext>
            </a:extLst>
          </p:cNvPr>
          <p:cNvSpPr txBox="1"/>
          <p:nvPr/>
        </p:nvSpPr>
        <p:spPr>
          <a:xfrm>
            <a:off x="1262516" y="432212"/>
            <a:ext cx="7819755" cy="461665"/>
          </a:xfrm>
          <a:prstGeom prst="rect">
            <a:avLst/>
          </a:prstGeom>
          <a:noFill/>
        </p:spPr>
        <p:txBody>
          <a:bodyPr wrap="square" rtlCol="0">
            <a:spAutoFit/>
          </a:bodyPr>
          <a:lstStyle/>
          <a:p>
            <a:pPr lvl="0">
              <a:buClrTx/>
            </a:pPr>
            <a:r>
              <a:rPr lang="vi-VN" sz="2400" b="1">
                <a:solidFill>
                  <a:srgbClr val="B3CDE9">
                    <a:lumMod val="50000"/>
                  </a:srgbClr>
                </a:solidFill>
              </a:rPr>
              <a:t>LỰC HẠT NHÂN VÀ NĂNG LƯỢNG LIÊN KẾT</a:t>
            </a:r>
          </a:p>
        </p:txBody>
      </p:sp>
    </p:spTree>
    <p:extLst>
      <p:ext uri="{BB962C8B-B14F-4D97-AF65-F5344CB8AC3E}">
        <p14:creationId xmlns:p14="http://schemas.microsoft.com/office/powerpoint/2010/main" val="343408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500"/>
                            </p:stCondLst>
                            <p:childTnLst>
                              <p:par>
                                <p:cTn id="62" presetID="16" presetClass="entr" presetSubtype="2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par>
                          <p:cTn id="70" fill="hold">
                            <p:stCondLst>
                              <p:cond delay="500"/>
                            </p:stCondLst>
                            <p:childTnLst>
                              <p:par>
                                <p:cTn id="71" presetID="16" presetClass="entr" presetSubtype="2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arn(inVertical)">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par>
                          <p:cTn id="79" fill="hold">
                            <p:stCondLst>
                              <p:cond delay="500"/>
                            </p:stCondLst>
                            <p:childTnLst>
                              <p:par>
                                <p:cTn id="80" presetID="16" presetClass="entr" presetSubtype="21"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barn(inVertical)">
                                      <p:cBhvr>
                                        <p:cTn id="8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animBg="1"/>
      <p:bldP spid="20" grpId="0" animBg="1"/>
      <p:bldP spid="21" grpId="0" animBg="1"/>
      <p:bldP spid="47" grpId="0" animBg="1"/>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 xmlns:a16="http://schemas.microsoft.com/office/drawing/2014/main" id="{813591E0-282E-EA60-AC21-A2838744CCC8}"/>
              </a:ext>
            </a:extLst>
          </p:cNvPr>
          <p:cNvSpPr/>
          <p:nvPr/>
        </p:nvSpPr>
        <p:spPr>
          <a:xfrm>
            <a:off x="0" y="395757"/>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0" name="TextBox 9">
            <a:extLst>
              <a:ext uri="{FF2B5EF4-FFF2-40B4-BE49-F238E27FC236}">
                <a16:creationId xmlns="" xmlns:a16="http://schemas.microsoft.com/office/drawing/2014/main" id="{30AA65B2-9625-1169-3F37-2F9DF0E4BD75}"/>
              </a:ext>
            </a:extLst>
          </p:cNvPr>
          <p:cNvSpPr txBox="1"/>
          <p:nvPr/>
        </p:nvSpPr>
        <p:spPr>
          <a:xfrm>
            <a:off x="646421" y="329591"/>
            <a:ext cx="2133949" cy="430887"/>
          </a:xfrm>
          <a:prstGeom prst="rect">
            <a:avLst/>
          </a:prstGeom>
          <a:noFill/>
        </p:spPr>
        <p:txBody>
          <a:bodyPr wrap="square" rtlCol="0">
            <a:spAutoFit/>
          </a:bodyPr>
          <a:lstStyle/>
          <a:p>
            <a:pPr>
              <a:buClrTx/>
              <a:buFontTx/>
              <a:buNone/>
              <a:defRPr/>
            </a:pPr>
            <a:r>
              <a:rPr lang="en-US" sz="2200" b="1">
                <a:solidFill>
                  <a:srgbClr val="E91D28"/>
                </a:solidFill>
                <a:latin typeface="Arial" panose="020B0604020202020204" pitchFamily="34" charset="0"/>
                <a:cs typeface="Arial" panose="020B0604020202020204" pitchFamily="34" charset="0"/>
              </a:rPr>
              <a:t>Công thức: </a:t>
            </a:r>
            <a:endParaRPr lang="en-US" sz="2200" b="1" dirty="0">
              <a:solidFill>
                <a:srgbClr val="E91D28"/>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 xmlns:a16="http://schemas.microsoft.com/office/drawing/2014/main" id="{83F4F3E3-9A8E-F92B-3967-90BD06F5DC10}"/>
              </a:ext>
            </a:extLst>
          </p:cNvPr>
          <p:cNvSpPr/>
          <p:nvPr/>
        </p:nvSpPr>
        <p:spPr>
          <a:xfrm>
            <a:off x="315374" y="916739"/>
            <a:ext cx="4821620" cy="1454002"/>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ea typeface="Calibri" panose="020F0502020204030204" pitchFamily="34" charset="0"/>
              </a:rPr>
              <a:t>Năng lượng tối thiểu dùng để tách toàn bộ số nucleon ra khỏi hạt nhân bằng năng lượng liên kết hạt nhân E</a:t>
            </a:r>
            <a:r>
              <a:rPr lang="en-US" sz="2000" baseline="-25000">
                <a:solidFill>
                  <a:srgbClr val="000000"/>
                </a:solidFill>
                <a:ea typeface="Calibri" panose="020F0502020204030204" pitchFamily="34" charset="0"/>
              </a:rPr>
              <a:t>lk</a:t>
            </a:r>
            <a:r>
              <a:rPr lang="vi-VN" sz="2000">
                <a:solidFill>
                  <a:srgbClr val="000000"/>
                </a:solidFill>
                <a:ea typeface="Calibri" panose="020F0502020204030204" pitchFamily="34" charset="0"/>
              </a:rPr>
              <a:t>.</a:t>
            </a:r>
            <a:endParaRPr lang="en-US" sz="1600">
              <a:solidFill>
                <a:srgbClr val="00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7401F21C-4B1F-A94B-7EFD-396C250CD7A6}"/>
                  </a:ext>
                </a:extLst>
              </p:cNvPr>
              <p:cNvSpPr txBox="1"/>
              <p:nvPr/>
            </p:nvSpPr>
            <p:spPr>
              <a:xfrm>
                <a:off x="1427066" y="2501834"/>
                <a:ext cx="2598234" cy="10111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000000"/>
                              </a:solidFill>
                              <a:latin typeface="Cambria Math"/>
                            </a:rPr>
                          </m:ctrlPr>
                        </m:sSubPr>
                        <m:e>
                          <m:r>
                            <m:rPr>
                              <m:sty m:val="p"/>
                            </m:rPr>
                            <a:rPr lang="en-US" sz="3200" i="0">
                              <a:solidFill>
                                <a:srgbClr val="000000"/>
                              </a:solidFill>
                              <a:latin typeface="Cambria Math" panose="02040503050406030204" pitchFamily="18" charset="0"/>
                            </a:rPr>
                            <m:t>E</m:t>
                          </m:r>
                        </m:e>
                        <m:sub>
                          <m:r>
                            <m:rPr>
                              <m:sty m:val="p"/>
                            </m:rPr>
                            <a:rPr lang="en-US" sz="3200" i="0">
                              <a:solidFill>
                                <a:srgbClr val="000000"/>
                              </a:solidFill>
                              <a:latin typeface="Cambria Math" panose="02040503050406030204" pitchFamily="18" charset="0"/>
                            </a:rPr>
                            <m:t>lkr</m:t>
                          </m:r>
                        </m:sub>
                      </m:sSub>
                      <m:r>
                        <a:rPr lang="en-US" sz="3200" i="0">
                          <a:solidFill>
                            <a:srgbClr val="000000"/>
                          </a:solidFill>
                          <a:latin typeface="Cambria Math" panose="02040503050406030204" pitchFamily="18" charset="0"/>
                        </a:rPr>
                        <m:t>=</m:t>
                      </m:r>
                      <m:f>
                        <m:fPr>
                          <m:ctrlPr>
                            <a:rPr lang="en-US" sz="3200" i="1">
                              <a:solidFill>
                                <a:srgbClr val="000000"/>
                              </a:solidFill>
                              <a:latin typeface="Cambria Math"/>
                            </a:rPr>
                          </m:ctrlPr>
                        </m:fPr>
                        <m:num>
                          <m:sSub>
                            <m:sSubPr>
                              <m:ctrlPr>
                                <a:rPr lang="en-US" sz="3200" i="1">
                                  <a:solidFill>
                                    <a:srgbClr val="000000"/>
                                  </a:solidFill>
                                  <a:latin typeface="Cambria Math"/>
                                </a:rPr>
                              </m:ctrlPr>
                            </m:sSubPr>
                            <m:e>
                              <m:r>
                                <m:rPr>
                                  <m:sty m:val="p"/>
                                </m:rPr>
                                <a:rPr lang="en-US" sz="3200" i="0">
                                  <a:solidFill>
                                    <a:srgbClr val="000000"/>
                                  </a:solidFill>
                                  <a:latin typeface="Cambria Math" panose="02040503050406030204" pitchFamily="18" charset="0"/>
                                </a:rPr>
                                <m:t>E</m:t>
                              </m:r>
                            </m:e>
                            <m:sub>
                              <m:r>
                                <m:rPr>
                                  <m:sty m:val="p"/>
                                </m:rPr>
                                <a:rPr lang="en-US" sz="3200" i="0">
                                  <a:solidFill>
                                    <a:srgbClr val="000000"/>
                                  </a:solidFill>
                                  <a:latin typeface="Cambria Math" panose="02040503050406030204" pitchFamily="18" charset="0"/>
                                </a:rPr>
                                <m:t>lk</m:t>
                              </m:r>
                            </m:sub>
                          </m:sSub>
                        </m:num>
                        <m:den>
                          <m:r>
                            <m:rPr>
                              <m:sty m:val="p"/>
                            </m:rPr>
                            <a:rPr lang="en-US" sz="3200" i="0">
                              <a:solidFill>
                                <a:srgbClr val="000000"/>
                              </a:solidFill>
                              <a:latin typeface="Cambria Math" panose="02040503050406030204" pitchFamily="18" charset="0"/>
                            </a:rPr>
                            <m:t>A</m:t>
                          </m:r>
                        </m:den>
                      </m:f>
                    </m:oMath>
                  </m:oMathPara>
                </a14:m>
                <a:endParaRPr lang="en-US" sz="3200">
                  <a:solidFill>
                    <a:srgbClr val="000000"/>
                  </a:solidFill>
                </a:endParaRPr>
              </a:p>
            </p:txBody>
          </p:sp>
        </mc:Choice>
        <mc:Fallback xmlns="">
          <p:sp>
            <p:nvSpPr>
              <p:cNvPr id="13" name="TextBox 12">
                <a:extLst>
                  <a:ext uri="{FF2B5EF4-FFF2-40B4-BE49-F238E27FC236}">
                    <a16:creationId xmlns:a16="http://schemas.microsoft.com/office/drawing/2014/main" id="{7401F21C-4B1F-A94B-7EFD-396C250CD7A6}"/>
                  </a:ext>
                </a:extLst>
              </p:cNvPr>
              <p:cNvSpPr txBox="1">
                <a:spLocks noRot="1" noChangeAspect="1" noMove="1" noResize="1" noEditPoints="1" noAdjustHandles="1" noChangeArrowheads="1" noChangeShapeType="1" noTextEdit="1"/>
              </p:cNvSpPr>
              <p:nvPr/>
            </p:nvSpPr>
            <p:spPr>
              <a:xfrm>
                <a:off x="1427066" y="2501834"/>
                <a:ext cx="2598234" cy="1011111"/>
              </a:xfrm>
              <a:prstGeom prst="rect">
                <a:avLst/>
              </a:prstGeom>
              <a:blipFill>
                <a:blip r:embed="rId2"/>
                <a:stretch>
                  <a:fillRect/>
                </a:stretch>
              </a:blipFill>
            </p:spPr>
            <p:txBody>
              <a:bodyPr/>
              <a:lstStyle/>
              <a:p>
                <a:r>
                  <a:rPr lang="en-US">
                    <a:noFill/>
                  </a:rPr>
                  <a:t> </a:t>
                </a:r>
              </a:p>
            </p:txBody>
          </p:sp>
        </mc:Fallback>
      </mc:AlternateContent>
      <p:sp>
        <p:nvSpPr>
          <p:cNvPr id="15" name="TextBox 14">
            <a:extLst>
              <a:ext uri="{FF2B5EF4-FFF2-40B4-BE49-F238E27FC236}">
                <a16:creationId xmlns="" xmlns:a16="http://schemas.microsoft.com/office/drawing/2014/main" id="{340668A1-BDB3-1B0B-A144-6131B7D01148}"/>
              </a:ext>
            </a:extLst>
          </p:cNvPr>
          <p:cNvSpPr txBox="1"/>
          <p:nvPr/>
        </p:nvSpPr>
        <p:spPr>
          <a:xfrm>
            <a:off x="315373" y="3611023"/>
            <a:ext cx="4821621" cy="958660"/>
          </a:xfrm>
          <a:prstGeom prst="rect">
            <a:avLst/>
          </a:prstGeom>
          <a:noFill/>
        </p:spPr>
        <p:txBody>
          <a:bodyPr wrap="square">
            <a:spAutoFit/>
          </a:bodyPr>
          <a:lstStyle/>
          <a:p>
            <a:pPr algn="just">
              <a:lnSpc>
                <a:spcPct val="150000"/>
              </a:lnSpc>
            </a:pPr>
            <a:r>
              <a:rPr lang="vi-VN" sz="2000"/>
              <a:t>Hạt nhân E</a:t>
            </a:r>
            <a:r>
              <a:rPr lang="en-US" sz="2000" baseline="-25000"/>
              <a:t>lkr</a:t>
            </a:r>
            <a:r>
              <a:rPr lang="vi-VN" sz="2000"/>
              <a:t> càng lớn thì càng bền vững và ngược lại.</a:t>
            </a:r>
            <a:endParaRPr lang="en-US" sz="2000"/>
          </a:p>
        </p:txBody>
      </p:sp>
      <p:grpSp>
        <p:nvGrpSpPr>
          <p:cNvPr id="16" name="Group 15">
            <a:extLst>
              <a:ext uri="{FF2B5EF4-FFF2-40B4-BE49-F238E27FC236}">
                <a16:creationId xmlns="" xmlns:a16="http://schemas.microsoft.com/office/drawing/2014/main" id="{E06D3D40-6D91-73A2-C9F4-9BE2656EAE6C}"/>
              </a:ext>
            </a:extLst>
          </p:cNvPr>
          <p:cNvGrpSpPr/>
          <p:nvPr/>
        </p:nvGrpSpPr>
        <p:grpSpPr>
          <a:xfrm>
            <a:off x="5400329" y="79546"/>
            <a:ext cx="3498344" cy="3128388"/>
            <a:chOff x="459420" y="3794093"/>
            <a:chExt cx="3498344" cy="3128388"/>
          </a:xfrm>
        </p:grpSpPr>
        <p:sp>
          <p:nvSpPr>
            <p:cNvPr id="17" name="Freeform 11">
              <a:extLst>
                <a:ext uri="{FF2B5EF4-FFF2-40B4-BE49-F238E27FC236}">
                  <a16:creationId xmlns="" xmlns:a16="http://schemas.microsoft.com/office/drawing/2014/main" id="{1219132C-F208-3DFA-3FE7-D84343A7C5BF}"/>
                </a:ext>
              </a:extLst>
            </p:cNvPr>
            <p:cNvSpPr/>
            <p:nvPr/>
          </p:nvSpPr>
          <p:spPr>
            <a:xfrm>
              <a:off x="614812" y="3794093"/>
              <a:ext cx="1412282" cy="1071258"/>
            </a:xfrm>
            <a:custGeom>
              <a:avLst/>
              <a:gdLst/>
              <a:ahLst/>
              <a:cxnLst/>
              <a:rect l="l" t="t" r="r" b="b"/>
              <a:pathLst>
                <a:path w="2821017" h="2109885">
                  <a:moveTo>
                    <a:pt x="0" y="0"/>
                  </a:moveTo>
                  <a:lnTo>
                    <a:pt x="2821017" y="0"/>
                  </a:lnTo>
                  <a:lnTo>
                    <a:pt x="2821017" y="2109885"/>
                  </a:lnTo>
                  <a:lnTo>
                    <a:pt x="0" y="2109885"/>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Speech Bubble: Rectangle with Corners Rounded 17">
              <a:extLst>
                <a:ext uri="{FF2B5EF4-FFF2-40B4-BE49-F238E27FC236}">
                  <a16:creationId xmlns="" xmlns:a16="http://schemas.microsoft.com/office/drawing/2014/main" id="{C46A56E2-7F06-EF90-8B9D-92149E7FE564}"/>
                </a:ext>
              </a:extLst>
            </p:cNvPr>
            <p:cNvSpPr/>
            <p:nvPr/>
          </p:nvSpPr>
          <p:spPr>
            <a:xfrm>
              <a:off x="459420" y="5051860"/>
              <a:ext cx="3498344" cy="1870621"/>
            </a:xfrm>
            <a:prstGeom prst="wedgeRoundRectCallout">
              <a:avLst>
                <a:gd name="adj1" fmla="val -32416"/>
                <a:gd name="adj2" fmla="val -59103"/>
                <a:gd name="adj3" fmla="val 16667"/>
              </a:avLst>
            </a:prstGeom>
            <a:solidFill>
              <a:srgbClr val="FFFFFF"/>
            </a:solidFill>
            <a:ln w="25400" cap="flat" cmpd="sng" algn="ctr">
              <a:solidFill>
                <a:srgbClr val="E0B1BD">
                  <a:shade val="15000"/>
                </a:srgbClr>
              </a:solidFill>
              <a:prstDash val="solid"/>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1" i="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Câu hỏi (SGK – tr98)</a:t>
              </a:r>
              <a:r>
                <a:rPr kumimoji="0" lang="en-US" sz="2000" b="1" i="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Vì sao để tách được các nucleon ra khỏi hạt nhân cần một năng lượng lớn?</a:t>
              </a:r>
            </a:p>
          </p:txBody>
        </p:sp>
      </p:grpSp>
      <p:grpSp>
        <p:nvGrpSpPr>
          <p:cNvPr id="21" name="Group 20">
            <a:extLst>
              <a:ext uri="{FF2B5EF4-FFF2-40B4-BE49-F238E27FC236}">
                <a16:creationId xmlns="" xmlns:a16="http://schemas.microsoft.com/office/drawing/2014/main" id="{DFDFB2EB-9B0D-218F-19DA-9CDC182F0571}"/>
              </a:ext>
            </a:extLst>
          </p:cNvPr>
          <p:cNvGrpSpPr/>
          <p:nvPr/>
        </p:nvGrpSpPr>
        <p:grpSpPr>
          <a:xfrm>
            <a:off x="5585267" y="3122128"/>
            <a:ext cx="3128468" cy="1742378"/>
            <a:chOff x="5585267" y="3122128"/>
            <a:chExt cx="3128468" cy="1742378"/>
          </a:xfrm>
        </p:grpSpPr>
        <p:sp>
          <p:nvSpPr>
            <p:cNvPr id="19" name="TextBox 18">
              <a:extLst>
                <a:ext uri="{FF2B5EF4-FFF2-40B4-BE49-F238E27FC236}">
                  <a16:creationId xmlns="" xmlns:a16="http://schemas.microsoft.com/office/drawing/2014/main" id="{FE1FAD9C-7B26-6DEE-B6BE-2D88AC7D0EE2}"/>
                </a:ext>
              </a:extLst>
            </p:cNvPr>
            <p:cNvSpPr txBox="1"/>
            <p:nvPr/>
          </p:nvSpPr>
          <p:spPr>
            <a:xfrm>
              <a:off x="5585267" y="3905846"/>
              <a:ext cx="3128468" cy="958660"/>
            </a:xfrm>
            <a:prstGeom prst="rect">
              <a:avLst/>
            </a:prstGeom>
            <a:noFill/>
          </p:spPr>
          <p:txBody>
            <a:bodyPr wrap="square">
              <a:spAutoFit/>
            </a:bodyPr>
            <a:lstStyle/>
            <a:p>
              <a:pPr algn="ctr">
                <a:lnSpc>
                  <a:spcPct val="150000"/>
                </a:lnSpc>
              </a:pPr>
              <a:r>
                <a:rPr lang="vi-VN" sz="2000"/>
                <a:t>Vì năng lượng liên kết riêng của nucleon rất lớn</a:t>
              </a:r>
              <a:r>
                <a:rPr lang="en-US" sz="2000"/>
                <a:t>.</a:t>
              </a:r>
              <a:endParaRPr lang="en-US" sz="2000" dirty="0"/>
            </a:p>
          </p:txBody>
        </p:sp>
        <p:pic>
          <p:nvPicPr>
            <p:cNvPr id="20" name="Picture 19">
              <a:extLst>
                <a:ext uri="{FF2B5EF4-FFF2-40B4-BE49-F238E27FC236}">
                  <a16:creationId xmlns="" xmlns:a16="http://schemas.microsoft.com/office/drawing/2014/main" id="{30E63CE9-8585-B91D-9DA6-9ACE4D853A21}"/>
                </a:ext>
              </a:extLst>
            </p:cNvPr>
            <p:cNvPicPr>
              <a:picLocks noChangeAspect="1"/>
            </p:cNvPicPr>
            <p:nvPr/>
          </p:nvPicPr>
          <p:blipFill>
            <a:blip r:embed="rId4"/>
            <a:stretch>
              <a:fillRect/>
            </a:stretch>
          </p:blipFill>
          <p:spPr>
            <a:xfrm rot="5400000">
              <a:off x="6724145" y="3187349"/>
              <a:ext cx="850712" cy="720270"/>
            </a:xfrm>
            <a:prstGeom prst="rect">
              <a:avLst/>
            </a:prstGeom>
          </p:spPr>
        </p:pic>
      </p:grpSp>
    </p:spTree>
    <p:extLst>
      <p:ext uri="{BB962C8B-B14F-4D97-AF65-F5344CB8AC3E}">
        <p14:creationId xmlns:p14="http://schemas.microsoft.com/office/powerpoint/2010/main" val="36147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 xmlns:a16="http://schemas.microsoft.com/office/drawing/2014/main" id="{C26F0594-7B3E-7426-1029-6DD30F742C89}"/>
              </a:ext>
            </a:extLst>
          </p:cNvPr>
          <p:cNvSpPr/>
          <p:nvPr/>
        </p:nvSpPr>
        <p:spPr>
          <a:xfrm>
            <a:off x="5820938" y="3086100"/>
            <a:ext cx="2923481" cy="2057400"/>
          </a:xfrm>
          <a:custGeom>
            <a:avLst/>
            <a:gdLst/>
            <a:ahLst/>
            <a:cxnLst/>
            <a:rect l="l" t="t" r="r" b="b"/>
            <a:pathLst>
              <a:path w="2923481" h="2057400">
                <a:moveTo>
                  <a:pt x="0" y="0"/>
                </a:moveTo>
                <a:lnTo>
                  <a:pt x="2923481" y="0"/>
                </a:lnTo>
                <a:lnTo>
                  <a:pt x="2923481"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 name="Group 9">
            <a:extLst>
              <a:ext uri="{FF2B5EF4-FFF2-40B4-BE49-F238E27FC236}">
                <a16:creationId xmlns="" xmlns:a16="http://schemas.microsoft.com/office/drawing/2014/main" id="{29C7C372-7D4E-80D4-E20B-77875AE76BF0}"/>
              </a:ext>
            </a:extLst>
          </p:cNvPr>
          <p:cNvGrpSpPr/>
          <p:nvPr/>
        </p:nvGrpSpPr>
        <p:grpSpPr>
          <a:xfrm>
            <a:off x="6041388" y="666241"/>
            <a:ext cx="2780160" cy="2144486"/>
            <a:chOff x="6020144" y="521274"/>
            <a:chExt cx="2780160" cy="2144486"/>
          </a:xfrm>
        </p:grpSpPr>
        <p:sp>
          <p:nvSpPr>
            <p:cNvPr id="11" name="Speech Bubble: Oval 10">
              <a:extLst>
                <a:ext uri="{FF2B5EF4-FFF2-40B4-BE49-F238E27FC236}">
                  <a16:creationId xmlns="" xmlns:a16="http://schemas.microsoft.com/office/drawing/2014/main" id="{9E56288D-029A-A15E-4776-276CF54DCF8A}"/>
                </a:ext>
              </a:extLst>
            </p:cNvPr>
            <p:cNvSpPr/>
            <p:nvPr/>
          </p:nvSpPr>
          <p:spPr>
            <a:xfrm>
              <a:off x="6020144" y="521274"/>
              <a:ext cx="2780160" cy="2144486"/>
            </a:xfrm>
            <a:prstGeom prst="wedgeEllipseCallout">
              <a:avLst>
                <a:gd name="adj1" fmla="val 17888"/>
                <a:gd name="adj2" fmla="val 61485"/>
              </a:avLst>
            </a:prstGeom>
            <a:solidFill>
              <a:srgbClr val="182F6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AF1"/>
                </a:solidFill>
                <a:effectLst/>
                <a:uLnTx/>
                <a:uFillTx/>
                <a:latin typeface="Arial"/>
                <a:ea typeface="+mn-ea"/>
                <a:cs typeface="+mn-cs"/>
                <a:sym typeface="Arial"/>
              </a:endParaRPr>
            </a:p>
          </p:txBody>
        </p:sp>
        <p:sp>
          <p:nvSpPr>
            <p:cNvPr id="12" name="TextBox 11">
              <a:extLst>
                <a:ext uri="{FF2B5EF4-FFF2-40B4-BE49-F238E27FC236}">
                  <a16:creationId xmlns="" xmlns:a16="http://schemas.microsoft.com/office/drawing/2014/main" id="{DF74D932-DA74-91BE-D23B-548FAC612FA0}"/>
                </a:ext>
              </a:extLst>
            </p:cNvPr>
            <p:cNvSpPr txBox="1"/>
            <p:nvPr/>
          </p:nvSpPr>
          <p:spPr>
            <a:xfrm>
              <a:off x="6168460" y="883355"/>
              <a:ext cx="2483529" cy="142032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i="0" u="none" strike="noStrike" kern="0" cap="none" spc="0" normalizeH="0" baseline="0" noProof="0">
                  <a:ln>
                    <a:noFill/>
                  </a:ln>
                  <a:solidFill>
                    <a:srgbClr val="FFFFFF"/>
                  </a:solidFill>
                  <a:effectLst/>
                  <a:uLnTx/>
                  <a:uFillTx/>
                  <a:latin typeface="Arial"/>
                  <a:cs typeface="Arial"/>
                  <a:sym typeface="Arial"/>
                </a:rPr>
                <a:t>Thảo luận nhóm đôi và hoàn thành Phiếu học tập số 2</a:t>
              </a:r>
            </a:p>
          </p:txBody>
        </p:sp>
      </p:grpSp>
      <p:sp>
        <p:nvSpPr>
          <p:cNvPr id="14" name="Rectangle: Rounded Corners 13">
            <a:extLst>
              <a:ext uri="{FF2B5EF4-FFF2-40B4-BE49-F238E27FC236}">
                <a16:creationId xmlns="" xmlns:a16="http://schemas.microsoft.com/office/drawing/2014/main" id="{44E31411-3271-9E2F-6B7C-256C0A8328F1}"/>
              </a:ext>
            </a:extLst>
          </p:cNvPr>
          <p:cNvSpPr/>
          <p:nvPr/>
        </p:nvSpPr>
        <p:spPr>
          <a:xfrm>
            <a:off x="549804" y="1133221"/>
            <a:ext cx="5009611" cy="60526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PHIẾU HỌC TẬP SỐ 2</a:t>
            </a:r>
          </a:p>
        </p:txBody>
      </p:sp>
      <p:sp>
        <p:nvSpPr>
          <p:cNvPr id="16" name="TextBox 15">
            <a:extLst>
              <a:ext uri="{FF2B5EF4-FFF2-40B4-BE49-F238E27FC236}">
                <a16:creationId xmlns="" xmlns:a16="http://schemas.microsoft.com/office/drawing/2014/main" id="{70B82CF2-26BB-5ABE-E77F-693C2B1C88F0}"/>
              </a:ext>
            </a:extLst>
          </p:cNvPr>
          <p:cNvSpPr txBox="1"/>
          <p:nvPr/>
        </p:nvSpPr>
        <p:spPr>
          <a:xfrm>
            <a:off x="399581" y="1914272"/>
            <a:ext cx="5310059" cy="2343655"/>
          </a:xfrm>
          <a:prstGeom prst="rect">
            <a:avLst/>
          </a:prstGeom>
          <a:noFill/>
        </p:spPr>
        <p:txBody>
          <a:bodyPr wrap="square">
            <a:spAutoFit/>
          </a:bodyPr>
          <a:lstStyle/>
          <a:p>
            <a:pPr algn="just">
              <a:lnSpc>
                <a:spcPct val="150000"/>
              </a:lnSpc>
            </a:pPr>
            <a:r>
              <a:rPr lang="vi-VN" sz="2000"/>
              <a:t>1. Điền các nội dung thích hợp vào chỗ trống </a:t>
            </a:r>
          </a:p>
          <a:p>
            <a:pPr marL="342900" indent="-342900" algn="just">
              <a:lnSpc>
                <a:spcPct val="150000"/>
              </a:lnSpc>
              <a:buFont typeface="Arial" panose="020B0604020202020204" pitchFamily="34" charset="0"/>
              <a:buChar char="•"/>
            </a:pPr>
            <a:r>
              <a:rPr lang="vi-VN" sz="2000"/>
              <a:t>Mức độ bền vững của một hạt nhân phụ thuộc vào ................................................. </a:t>
            </a:r>
          </a:p>
          <a:p>
            <a:pPr marL="342900" indent="-342900" algn="just">
              <a:lnSpc>
                <a:spcPct val="150000"/>
              </a:lnSpc>
              <a:buFont typeface="Arial" panose="020B0604020202020204" pitchFamily="34" charset="0"/>
              <a:buChar char="•"/>
            </a:pPr>
            <a:r>
              <a:rPr lang="vi-VN" sz="2000"/>
              <a:t>Hạt nhân có năng lượng .................. càng lớn thì càng bền vững và ngược lại.</a:t>
            </a:r>
          </a:p>
        </p:txBody>
      </p:sp>
      <p:pic>
        <p:nvPicPr>
          <p:cNvPr id="2" name="Picture 1">
            <a:extLst>
              <a:ext uri="{FF2B5EF4-FFF2-40B4-BE49-F238E27FC236}">
                <a16:creationId xmlns="" xmlns:a16="http://schemas.microsoft.com/office/drawing/2014/main" id="{780C2A54-59BD-B0A8-DD23-01419D891FFF}"/>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13338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D0FA4B-CC11-D8E2-2512-B3B3E58C51FB}"/>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CF49D2A9-AD17-C84B-92CB-509C909A16D3}"/>
              </a:ext>
            </a:extLst>
          </p:cNvPr>
          <p:cNvSpPr txBox="1"/>
          <p:nvPr/>
        </p:nvSpPr>
        <p:spPr>
          <a:xfrm>
            <a:off x="166337" y="148142"/>
            <a:ext cx="8811323" cy="958660"/>
          </a:xfrm>
          <a:prstGeom prst="rect">
            <a:avLst/>
          </a:prstGeom>
          <a:noFill/>
        </p:spPr>
        <p:txBody>
          <a:bodyPr wrap="square">
            <a:spAutoFit/>
          </a:bodyPr>
          <a:lstStyle/>
          <a:p>
            <a:pPr algn="just">
              <a:lnSpc>
                <a:spcPct val="150000"/>
              </a:lnSpc>
            </a:pPr>
            <a:r>
              <a:rPr lang="vi-VN" sz="2000"/>
              <a:t>2. Quan sát đồ thị hình 22.3 về Phân bố giá trị năng lượng liên kết riêng theo số khối của các hạt nhân và cho biết:</a:t>
            </a:r>
            <a:endParaRPr lang="vi-VN" sz="32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2D2D68D6-0ED9-AF5E-B247-6652CAF734D5}"/>
                  </a:ext>
                </a:extLst>
              </p:cNvPr>
              <p:cNvSpPr txBox="1"/>
              <p:nvPr/>
            </p:nvSpPr>
            <p:spPr>
              <a:xfrm>
                <a:off x="166337" y="1106802"/>
                <a:ext cx="5334932" cy="3827907"/>
              </a:xfrm>
              <a:prstGeom prst="rect">
                <a:avLst/>
              </a:prstGeom>
              <a:noFill/>
            </p:spPr>
            <p:txBody>
              <a:bodyPr wrap="square">
                <a:spAutoFit/>
              </a:bodyPr>
              <a:lstStyle/>
              <a:p>
                <a:pPr algn="just">
                  <a:lnSpc>
                    <a:spcPct val="150000"/>
                  </a:lnSpc>
                  <a:tabLst>
                    <a:tab pos="3000375" algn="ctr"/>
                    <a:tab pos="6000750" algn="r"/>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Trục tung của đồ thị thể hiện giá trị năng lượng liên kết riêng của hạt nhân được tính theo đơn vị MeV. Hãy đổi đơn vị MeV sang J. </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tabLst>
                    <a:tab pos="3000375" algn="ctr"/>
                    <a:tab pos="6000750" algn="r"/>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Sắp xếp các hạt nhân sau theo thứ tự độ bền vững tăng dần: </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18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238</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Li</m:t>
                          </m:r>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12</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t>
                              </m:r>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14</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Pre>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Fe</m:t>
                          </m:r>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 Từ đồ thị, hạt nhân </a:t>
                </a:r>
                <a14:m>
                  <m:oMath xmlns:m="http://schemas.openxmlformats.org/officeDocument/2006/math">
                    <m:sPre>
                      <m:sPrePr>
                        <m:ctrlPr>
                          <a:rPr lang="en-US" sz="18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Fe</m:t>
                        </m:r>
                      </m:e>
                    </m:sPre>
                  </m:oMath>
                </a14:m>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năng lượng liên kết riêng bằng 8,8 MeV/nucleon. Tính năng lượng liên kết hạt nhân của </a:t>
                </a:r>
                <a14:m>
                  <m:oMath xmlns:m="http://schemas.openxmlformats.org/officeDocument/2006/math">
                    <m:sPre>
                      <m:sPrePr>
                        <m:ctrlPr>
                          <a:rPr lang="en-US" sz="18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Fe</m:t>
                        </m:r>
                      </m:e>
                    </m:sPre>
                  </m:oMath>
                </a14:m>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MeV và theo J.</a:t>
                </a:r>
                <a:endParaRPr lang="en-US" sz="18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D2D68D6-0ED9-AF5E-B247-6652CAF734D5}"/>
                  </a:ext>
                </a:extLst>
              </p:cNvPr>
              <p:cNvSpPr txBox="1">
                <a:spLocks noRot="1" noChangeAspect="1" noMove="1" noResize="1" noEditPoints="1" noAdjustHandles="1" noChangeArrowheads="1" noChangeShapeType="1" noTextEdit="1"/>
              </p:cNvSpPr>
              <p:nvPr/>
            </p:nvSpPr>
            <p:spPr>
              <a:xfrm>
                <a:off x="166337" y="1106802"/>
                <a:ext cx="5334932" cy="3827907"/>
              </a:xfrm>
              <a:prstGeom prst="rect">
                <a:avLst/>
              </a:prstGeom>
              <a:blipFill>
                <a:blip r:embed="rId2"/>
                <a:stretch>
                  <a:fillRect l="-914" r="-1029" b="-1754"/>
                </a:stretch>
              </a:blipFill>
            </p:spPr>
            <p:txBody>
              <a:bodyPr/>
              <a:lstStyle/>
              <a:p>
                <a:r>
                  <a:rPr lang="en-US">
                    <a:noFill/>
                  </a:rPr>
                  <a:t> </a:t>
                </a:r>
              </a:p>
            </p:txBody>
          </p:sp>
        </mc:Fallback>
      </mc:AlternateContent>
      <p:pic>
        <p:nvPicPr>
          <p:cNvPr id="9" name="Picture 8">
            <a:extLst>
              <a:ext uri="{FF2B5EF4-FFF2-40B4-BE49-F238E27FC236}">
                <a16:creationId xmlns="" xmlns:a16="http://schemas.microsoft.com/office/drawing/2014/main" id="{4BBF5308-FF90-3925-9568-4852008257EA}"/>
              </a:ext>
            </a:extLst>
          </p:cNvPr>
          <p:cNvPicPr>
            <a:picLocks noChangeAspect="1"/>
          </p:cNvPicPr>
          <p:nvPr/>
        </p:nvPicPr>
        <p:blipFill>
          <a:blip r:embed="rId3"/>
          <a:stretch>
            <a:fillRect/>
          </a:stretch>
        </p:blipFill>
        <p:spPr>
          <a:xfrm>
            <a:off x="5578435" y="1694986"/>
            <a:ext cx="3322058" cy="2324840"/>
          </a:xfrm>
          <a:prstGeom prst="rect">
            <a:avLst/>
          </a:prstGeom>
        </p:spPr>
      </p:pic>
    </p:spTree>
    <p:extLst>
      <p:ext uri="{BB962C8B-B14F-4D97-AF65-F5344CB8AC3E}">
        <p14:creationId xmlns:p14="http://schemas.microsoft.com/office/powerpoint/2010/main" val="21731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C457E8C-4139-4640-E0C6-1A14BB7F4BD5}"/>
            </a:ext>
          </a:extLst>
        </p:cNvPr>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352DDE4-A82B-677B-2C23-A7E255D6E78F}"/>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2</a:t>
            </a:r>
          </a:p>
        </p:txBody>
      </p:sp>
      <p:sp>
        <p:nvSpPr>
          <p:cNvPr id="3" name="TextBox 2">
            <a:extLst>
              <a:ext uri="{FF2B5EF4-FFF2-40B4-BE49-F238E27FC236}">
                <a16:creationId xmlns="" xmlns:a16="http://schemas.microsoft.com/office/drawing/2014/main" id="{9C00CCD4-32D1-94E5-0A21-81B5BB050967}"/>
              </a:ext>
            </a:extLst>
          </p:cNvPr>
          <p:cNvSpPr txBox="1"/>
          <p:nvPr/>
        </p:nvSpPr>
        <p:spPr>
          <a:xfrm>
            <a:off x="302936" y="1698683"/>
            <a:ext cx="6008654" cy="2343655"/>
          </a:xfrm>
          <a:prstGeom prst="rect">
            <a:avLst/>
          </a:prstGeom>
          <a:noFill/>
        </p:spPr>
        <p:txBody>
          <a:bodyPr wrap="square">
            <a:spAutoFit/>
          </a:bodyPr>
          <a:lstStyle/>
          <a:p>
            <a:pPr algn="just">
              <a:lnSpc>
                <a:spcPct val="150000"/>
              </a:lnSpc>
            </a:pPr>
            <a:r>
              <a:rPr lang="vi-VN" sz="2000"/>
              <a:t>1. Điền các nội dung thích hợp vào chỗ trống </a:t>
            </a:r>
          </a:p>
          <a:p>
            <a:pPr marL="342900" indent="-342900" algn="just">
              <a:lnSpc>
                <a:spcPct val="150000"/>
              </a:lnSpc>
              <a:buFont typeface="Arial" panose="020B0604020202020204" pitchFamily="34" charset="0"/>
              <a:buChar char="•"/>
            </a:pPr>
            <a:r>
              <a:rPr lang="vi-VN" sz="2000"/>
              <a:t>Mức độ bền vững của một hạt nhân phụ thuộc vào ..................</a:t>
            </a:r>
            <a:r>
              <a:rPr lang="en-US" sz="2000"/>
              <a:t>.....................................................</a:t>
            </a:r>
          </a:p>
          <a:p>
            <a:pPr marL="342900" indent="-342900" algn="just">
              <a:lnSpc>
                <a:spcPct val="150000"/>
              </a:lnSpc>
              <a:buFont typeface="Arial" panose="020B0604020202020204" pitchFamily="34" charset="0"/>
              <a:buChar char="•"/>
            </a:pPr>
            <a:r>
              <a:rPr lang="vi-VN" sz="2000"/>
              <a:t>Hạt nhân có năng lượng ..................</a:t>
            </a:r>
            <a:r>
              <a:rPr lang="en-US" sz="2000"/>
              <a:t>...................</a:t>
            </a:r>
            <a:r>
              <a:rPr lang="vi-VN" sz="2000"/>
              <a:t> càng lớn thì càng bền vững và ngược lại.</a:t>
            </a:r>
            <a:endParaRPr lang="en-US" sz="2000"/>
          </a:p>
        </p:txBody>
      </p:sp>
      <p:sp>
        <p:nvSpPr>
          <p:cNvPr id="5" name="TextBox 4">
            <a:extLst>
              <a:ext uri="{FF2B5EF4-FFF2-40B4-BE49-F238E27FC236}">
                <a16:creationId xmlns="" xmlns:a16="http://schemas.microsoft.com/office/drawing/2014/main" id="{9DC73065-2B5D-CFD7-B0A2-5F41DA23E504}"/>
              </a:ext>
            </a:extLst>
          </p:cNvPr>
          <p:cNvSpPr txBox="1"/>
          <p:nvPr/>
        </p:nvSpPr>
        <p:spPr>
          <a:xfrm>
            <a:off x="1063082" y="2625162"/>
            <a:ext cx="3687337" cy="400110"/>
          </a:xfrm>
          <a:prstGeom prst="rect">
            <a:avLst/>
          </a:prstGeom>
          <a:noFill/>
        </p:spPr>
        <p:txBody>
          <a:bodyPr wrap="square" rtlCol="0">
            <a:spAutoFit/>
          </a:bodyPr>
          <a:lstStyle/>
          <a:p>
            <a:pPr algn="ctr"/>
            <a:r>
              <a:rPr lang="en-US" sz="2000" b="1">
                <a:solidFill>
                  <a:srgbClr val="FF0000"/>
                </a:solidFill>
              </a:rPr>
              <a:t>năng lượng liên kết riêng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E28DBAA9-A543-D00C-12E4-6386A212EFA8}"/>
                  </a:ext>
                </a:extLst>
              </p:cNvPr>
              <p:cNvSpPr txBox="1"/>
              <p:nvPr/>
            </p:nvSpPr>
            <p:spPr>
              <a:xfrm>
                <a:off x="3588831" y="3048169"/>
                <a:ext cx="2841705" cy="533992"/>
              </a:xfrm>
              <a:prstGeom prst="rect">
                <a:avLst/>
              </a:prstGeom>
              <a:noFill/>
            </p:spPr>
            <p:txBody>
              <a:bodyPr wrap="square" rtlCol="0">
                <a:spAutoFit/>
              </a:bodyPr>
              <a:lstStyle/>
              <a:p>
                <a:pPr algn="ctr"/>
                <a:r>
                  <a:rPr lang="en-US" sz="2000" b="1">
                    <a:solidFill>
                      <a:srgbClr val="FF0000"/>
                    </a:solidFill>
                  </a:rPr>
                  <a:t>liên kết riêng E</a:t>
                </a:r>
                <a:r>
                  <a:rPr lang="en-US" sz="2000" b="1" baseline="-25000">
                    <a:solidFill>
                      <a:srgbClr val="FF0000"/>
                    </a:solidFill>
                  </a:rPr>
                  <a:t>lkr</a:t>
                </a:r>
                <a:r>
                  <a:rPr lang="en-US" sz="2000" b="1">
                    <a:solidFill>
                      <a:srgbClr val="FF0000"/>
                    </a:solidFill>
                  </a:rPr>
                  <a:t> = </a:t>
                </a:r>
                <a14:m>
                  <m:oMath xmlns:m="http://schemas.openxmlformats.org/officeDocument/2006/math">
                    <m:f>
                      <m:fPr>
                        <m:ctrlPr>
                          <a:rPr lang="en-US" sz="2000" b="1" i="1">
                            <a:solidFill>
                              <a:srgbClr val="FF0000"/>
                            </a:solidFill>
                            <a:latin typeface="Cambria Math"/>
                          </a:rPr>
                        </m:ctrlPr>
                      </m:fPr>
                      <m:num>
                        <m:sSub>
                          <m:sSubPr>
                            <m:ctrlPr>
                              <a:rPr lang="en-US" sz="2000" b="1" i="1">
                                <a:solidFill>
                                  <a:srgbClr val="FF0000"/>
                                </a:solidFill>
                                <a:latin typeface="Cambria Math"/>
                              </a:rPr>
                            </m:ctrlPr>
                          </m:sSubPr>
                          <m:e>
                            <m:r>
                              <a:rPr lang="en-US" sz="2000" b="1" i="0">
                                <a:solidFill>
                                  <a:srgbClr val="FF0000"/>
                                </a:solidFill>
                                <a:latin typeface="Cambria Math" panose="02040503050406030204" pitchFamily="18" charset="0"/>
                              </a:rPr>
                              <m:t>𝐄</m:t>
                            </m:r>
                          </m:e>
                          <m:sub>
                            <m:r>
                              <a:rPr lang="en-US" sz="2000" b="1" i="0">
                                <a:solidFill>
                                  <a:srgbClr val="FF0000"/>
                                </a:solidFill>
                                <a:latin typeface="Cambria Math" panose="02040503050406030204" pitchFamily="18" charset="0"/>
                              </a:rPr>
                              <m:t>𝐥𝐤</m:t>
                            </m:r>
                          </m:sub>
                        </m:sSub>
                      </m:num>
                      <m:den>
                        <m:r>
                          <a:rPr lang="en-US" sz="2000" b="1" i="0">
                            <a:solidFill>
                              <a:srgbClr val="FF0000"/>
                            </a:solidFill>
                            <a:latin typeface="Cambria Math" panose="02040503050406030204" pitchFamily="18" charset="0"/>
                          </a:rPr>
                          <m:t>𝐀</m:t>
                        </m:r>
                      </m:den>
                    </m:f>
                  </m:oMath>
                </a14:m>
                <a:endParaRPr lang="en-US" sz="2000" b="1">
                  <a:solidFill>
                    <a:srgbClr val="FF0000"/>
                  </a:solidFill>
                </a:endParaRPr>
              </a:p>
            </p:txBody>
          </p:sp>
        </mc:Choice>
        <mc:Fallback xmlns="">
          <p:sp>
            <p:nvSpPr>
              <p:cNvPr id="9" name="TextBox 8">
                <a:extLst>
                  <a:ext uri="{FF2B5EF4-FFF2-40B4-BE49-F238E27FC236}">
                    <a16:creationId xmlns:a16="http://schemas.microsoft.com/office/drawing/2014/main" id="{E28DBAA9-A543-D00C-12E4-6386A212EFA8}"/>
                  </a:ext>
                </a:extLst>
              </p:cNvPr>
              <p:cNvSpPr txBox="1">
                <a:spLocks noRot="1" noChangeAspect="1" noMove="1" noResize="1" noEditPoints="1" noAdjustHandles="1" noChangeArrowheads="1" noChangeShapeType="1" noTextEdit="1"/>
              </p:cNvSpPr>
              <p:nvPr/>
            </p:nvSpPr>
            <p:spPr>
              <a:xfrm>
                <a:off x="3588831" y="3048169"/>
                <a:ext cx="2841705" cy="533992"/>
              </a:xfrm>
              <a:prstGeom prst="rect">
                <a:avLst/>
              </a:prstGeom>
              <a:blipFill>
                <a:blip r:embed="rId2"/>
                <a:stretch>
                  <a:fillRect l="-644" b="-6818"/>
                </a:stretch>
              </a:blipFill>
            </p:spPr>
            <p:txBody>
              <a:bodyPr/>
              <a:lstStyle/>
              <a:p>
                <a:r>
                  <a:rPr lang="en-US">
                    <a:noFill/>
                  </a:rPr>
                  <a:t> </a:t>
                </a:r>
              </a:p>
            </p:txBody>
          </p:sp>
        </mc:Fallback>
      </mc:AlternateContent>
      <p:pic>
        <p:nvPicPr>
          <p:cNvPr id="19" name="Picture 18">
            <a:extLst>
              <a:ext uri="{FF2B5EF4-FFF2-40B4-BE49-F238E27FC236}">
                <a16:creationId xmlns="" xmlns:a16="http://schemas.microsoft.com/office/drawing/2014/main" id="{03EB2C3D-80BE-F6CD-C3ED-722A164782FC}"/>
              </a:ext>
            </a:extLst>
          </p:cNvPr>
          <p:cNvPicPr>
            <a:picLocks noChangeAspect="1"/>
          </p:cNvPicPr>
          <p:nvPr/>
        </p:nvPicPr>
        <p:blipFill>
          <a:blip r:embed="rId3"/>
          <a:srcRect b="22448"/>
          <a:stretch/>
        </p:blipFill>
        <p:spPr>
          <a:xfrm>
            <a:off x="6311590" y="1361092"/>
            <a:ext cx="2832410" cy="3782408"/>
          </a:xfrm>
          <a:prstGeom prst="rect">
            <a:avLst/>
          </a:prstGeom>
        </p:spPr>
      </p:pic>
    </p:spTree>
    <p:extLst>
      <p:ext uri="{BB962C8B-B14F-4D97-AF65-F5344CB8AC3E}">
        <p14:creationId xmlns:p14="http://schemas.microsoft.com/office/powerpoint/2010/main" val="8543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AE6719F-EBE8-0ED4-7E58-90E1D125FC65}"/>
            </a:ext>
          </a:extLst>
        </p:cNvPr>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195FC0ED-8BA3-EC85-7345-0626ED0298A5}"/>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2</a:t>
            </a:r>
          </a:p>
        </p:txBody>
      </p:sp>
      <p:sp>
        <p:nvSpPr>
          <p:cNvPr id="18" name="TextBox 17">
            <a:extLst>
              <a:ext uri="{FF2B5EF4-FFF2-40B4-BE49-F238E27FC236}">
                <a16:creationId xmlns="" xmlns:a16="http://schemas.microsoft.com/office/drawing/2014/main" id="{3E1DF4FC-FE55-7448-AA1A-5E913B4A0EE8}"/>
              </a:ext>
            </a:extLst>
          </p:cNvPr>
          <p:cNvSpPr txBox="1"/>
          <p:nvPr/>
        </p:nvSpPr>
        <p:spPr>
          <a:xfrm>
            <a:off x="473922" y="1053813"/>
            <a:ext cx="8023307" cy="496996"/>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2.</a:t>
            </a:r>
          </a:p>
        </p:txBody>
      </p:sp>
      <p:sp>
        <p:nvSpPr>
          <p:cNvPr id="4" name="Rectangle: Rounded Corners 3">
            <a:extLst>
              <a:ext uri="{FF2B5EF4-FFF2-40B4-BE49-F238E27FC236}">
                <a16:creationId xmlns="" xmlns:a16="http://schemas.microsoft.com/office/drawing/2014/main" id="{93E372A3-80BA-B049-1237-E645254387B3}"/>
              </a:ext>
            </a:extLst>
          </p:cNvPr>
          <p:cNvSpPr/>
          <p:nvPr/>
        </p:nvSpPr>
        <p:spPr>
          <a:xfrm>
            <a:off x="365545" y="1710644"/>
            <a:ext cx="5492562" cy="548640"/>
          </a:xfrm>
          <a:prstGeom prst="roundRect">
            <a:avLst>
              <a:gd name="adj" fmla="val 50000"/>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a:solidFill>
                  <a:srgbClr val="000000"/>
                </a:solidFill>
              </a:rPr>
              <a:t>Đổi từ MeV sang J: </a:t>
            </a:r>
            <a:endParaRPr lang="en-US" sz="2000">
              <a:solidFill>
                <a:srgbClr val="000000"/>
              </a:solidFill>
            </a:endParaRPr>
          </a:p>
        </p:txBody>
      </p:sp>
      <p:sp>
        <p:nvSpPr>
          <p:cNvPr id="7" name="Rectangle: Rounded Corners 6">
            <a:extLst>
              <a:ext uri="{FF2B5EF4-FFF2-40B4-BE49-F238E27FC236}">
                <a16:creationId xmlns="" xmlns:a16="http://schemas.microsoft.com/office/drawing/2014/main" id="{89517976-0699-1011-F8F9-C0DC5175D709}"/>
              </a:ext>
            </a:extLst>
          </p:cNvPr>
          <p:cNvSpPr/>
          <p:nvPr/>
        </p:nvSpPr>
        <p:spPr>
          <a:xfrm>
            <a:off x="365545" y="2419119"/>
            <a:ext cx="5492562" cy="548640"/>
          </a:xfrm>
          <a:prstGeom prst="roundRect">
            <a:avLst>
              <a:gd name="adj" fmla="val 50000"/>
            </a:avLst>
          </a:prstGeom>
          <a:solidFill>
            <a:srgbClr val="FCF9EB">
              <a:lumMod val="90000"/>
            </a:srgbClr>
          </a:solidFill>
          <a:ln w="25400" cap="flat" cmpd="sng" algn="ctr">
            <a:solidFill>
              <a:srgbClr val="FCF9EB">
                <a:lumMod val="75000"/>
              </a:srgbClr>
            </a:solidFill>
            <a:prstDash val="solid"/>
          </a:ln>
          <a:effectLst>
            <a:outerShdw blurRad="50800" dist="38100" dir="2700000" algn="tl" rotWithShape="0">
              <a:prstClr val="black">
                <a:alpha val="40000"/>
              </a:prstClr>
            </a:outerShdw>
          </a:effectLst>
        </p:spPr>
        <p:txBody>
          <a:bodyPr rtlCol="0" anchor="ctr"/>
          <a:lstStyle/>
          <a:p>
            <a:pPr lvl="0" algn="ctr">
              <a:buClrTx/>
            </a:pPr>
            <a:r>
              <a:rPr lang="en-US" sz="2000">
                <a:ea typeface="+mn-ea"/>
                <a:cs typeface="+mn-cs"/>
              </a:rPr>
              <a:t>Thứ tự độ bền vững tăng dần</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 xmlns:a16="http://schemas.microsoft.com/office/drawing/2014/main" id="{CCCD186C-6004-AADC-48B3-6E3EB2C4DB98}"/>
                  </a:ext>
                </a:extLst>
              </p:cNvPr>
              <p:cNvSpPr/>
              <p:nvPr/>
            </p:nvSpPr>
            <p:spPr>
              <a:xfrm>
                <a:off x="365545" y="3127594"/>
                <a:ext cx="5492562" cy="548640"/>
              </a:xfrm>
              <a:prstGeom prst="roundRect">
                <a:avLst>
                  <a:gd name="adj" fmla="val 50000"/>
                </a:avLst>
              </a:prstGeom>
              <a:solidFill>
                <a:srgbClr val="5C8AD8">
                  <a:lumMod val="20000"/>
                  <a:lumOff val="80000"/>
                </a:srgbClr>
              </a:solid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rtlCol="0" anchor="ctr"/>
              <a:lstStyle/>
              <a:p>
                <a:pPr algn="ctr"/>
                <a:r>
                  <a:rPr lang="en-US" sz="2000">
                    <a:solidFill>
                      <a:srgbClr val="000000"/>
                    </a:solidFill>
                    <a:ea typeface="Times New Roman" panose="02020603050405020304" pitchFamily="18" charset="0"/>
                    <a:cs typeface="Times New Roman" panose="02020603050405020304" pitchFamily="18" charset="0"/>
                  </a:rPr>
                  <a:t>Năng lượng liên kết hạt nhân của </a:t>
                </a:r>
                <a14:m>
                  <m:oMath xmlns:m="http://schemas.openxmlformats.org/officeDocument/2006/math">
                    <m:sPre>
                      <m:sPrePr>
                        <m:ctrlPr>
                          <a:rPr lang="en-US" sz="2000" i="1">
                            <a:solidFill>
                              <a:srgbClr val="000000"/>
                            </a:solidFill>
                            <a:latin typeface="Cambria Math"/>
                            <a:ea typeface="Times New Roman" panose="02020603050405020304" pitchFamily="18" charset="0"/>
                            <a:cs typeface="Times New Roman" panose="02020603050405020304" pitchFamily="18" charset="0"/>
                          </a:rPr>
                        </m:ctrlPr>
                      </m:sPrePr>
                      <m:sub>
                        <m: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26</m:t>
                        </m:r>
                      </m:sub>
                      <m:sup>
                        <m: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Fe</m:t>
                        </m:r>
                      </m:e>
                    </m:sPre>
                  </m:oMath>
                </a14:m>
                <a:r>
                  <a:rPr lang="en-US" sz="2000">
                    <a:solidFill>
                      <a:srgbClr val="000000"/>
                    </a:solidFill>
                    <a:ea typeface="Times New Roman" panose="02020603050405020304" pitchFamily="18" charset="0"/>
                    <a:cs typeface="Times New Roman" panose="02020603050405020304" pitchFamily="18" charset="0"/>
                  </a:rPr>
                  <a:t> là:</a:t>
                </a:r>
                <a:endParaRPr lang="en-US" sz="2000">
                  <a:solidFill>
                    <a:srgbClr val="000000"/>
                  </a:solidFill>
                </a:endParaRPr>
              </a:p>
            </p:txBody>
          </p:sp>
        </mc:Choice>
        <mc:Fallback xmlns="">
          <p:sp>
            <p:nvSpPr>
              <p:cNvPr id="10" name="Rectangle: Rounded Corners 9">
                <a:extLst>
                  <a:ext uri="{FF2B5EF4-FFF2-40B4-BE49-F238E27FC236}">
                    <a16:creationId xmlns:a16="http://schemas.microsoft.com/office/drawing/2014/main" id="{CCCD186C-6004-AADC-48B3-6E3EB2C4DB98}"/>
                  </a:ext>
                </a:extLst>
              </p:cNvPr>
              <p:cNvSpPr>
                <a:spLocks noRot="1" noChangeAspect="1" noMove="1" noResize="1" noEditPoints="1" noAdjustHandles="1" noChangeArrowheads="1" noChangeShapeType="1" noTextEdit="1"/>
              </p:cNvSpPr>
              <p:nvPr/>
            </p:nvSpPr>
            <p:spPr>
              <a:xfrm>
                <a:off x="365545" y="3127594"/>
                <a:ext cx="5492562" cy="548640"/>
              </a:xfrm>
              <a:prstGeom prst="roundRect">
                <a:avLst>
                  <a:gd name="adj" fmla="val 50000"/>
                </a:avLst>
              </a:prstGeom>
              <a:blipFill>
                <a:blip r:embed="rId2"/>
                <a:stretch>
                  <a:fillRect/>
                </a:stretch>
              </a:blip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4" name="TextBox 13">
            <a:extLst>
              <a:ext uri="{FF2B5EF4-FFF2-40B4-BE49-F238E27FC236}">
                <a16:creationId xmlns="" xmlns:a16="http://schemas.microsoft.com/office/drawing/2014/main" id="{98F46245-2EBC-1DDB-738A-F5A11DB180D4}"/>
              </a:ext>
            </a:extLst>
          </p:cNvPr>
          <p:cNvSpPr txBox="1"/>
          <p:nvPr/>
        </p:nvSpPr>
        <p:spPr>
          <a:xfrm>
            <a:off x="6062546" y="1784909"/>
            <a:ext cx="2367776" cy="400110"/>
          </a:xfrm>
          <a:prstGeom prst="rect">
            <a:avLst/>
          </a:prstGeom>
          <a:noFill/>
        </p:spPr>
        <p:txBody>
          <a:bodyPr wrap="square">
            <a:spAutoFit/>
          </a:bodyPr>
          <a:lstStyle/>
          <a:p>
            <a:r>
              <a:rPr lang="en-US" sz="2000">
                <a:solidFill>
                  <a:srgbClr val="000000"/>
                </a:solidFill>
                <a:effectLst/>
                <a:latin typeface="+mj-lt"/>
                <a:ea typeface="Times New Roman" panose="02020603050405020304" pitchFamily="18" charset="0"/>
              </a:rPr>
              <a:t>1 MeV = 1,6.10</a:t>
            </a:r>
            <a:r>
              <a:rPr lang="en-US" sz="2000" baseline="30000">
                <a:solidFill>
                  <a:srgbClr val="000000"/>
                </a:solidFill>
                <a:effectLst/>
                <a:latin typeface="+mj-lt"/>
                <a:ea typeface="Times New Roman" panose="02020603050405020304" pitchFamily="18" charset="0"/>
              </a:rPr>
              <a:t>-13</a:t>
            </a:r>
            <a:r>
              <a:rPr lang="en-US" sz="2000">
                <a:solidFill>
                  <a:srgbClr val="000000"/>
                </a:solidFill>
                <a:effectLst/>
                <a:latin typeface="+mj-lt"/>
                <a:ea typeface="Times New Roman" panose="02020603050405020304" pitchFamily="18" charset="0"/>
              </a:rPr>
              <a:t> J</a:t>
            </a:r>
            <a:endParaRPr lang="en-US" sz="2000">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CF75A524-9201-9A33-0B75-D4471CB0D362}"/>
                  </a:ext>
                </a:extLst>
              </p:cNvPr>
              <p:cNvSpPr txBox="1"/>
              <p:nvPr/>
            </p:nvSpPr>
            <p:spPr>
              <a:xfrm>
                <a:off x="6062546" y="2487196"/>
                <a:ext cx="2895600" cy="4124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2000" i="1" smtClean="0">
                              <a:solidFill>
                                <a:srgbClr val="836967"/>
                              </a:solidFill>
                              <a:latin typeface="Cambria Math"/>
                            </a:rPr>
                          </m:ctrlPr>
                        </m:sPrePr>
                        <m:sub>
                          <m:r>
                            <a:rPr lang="en-US" sz="2000" i="0">
                              <a:latin typeface="Cambria Math" panose="02040503050406030204" pitchFamily="18" charset="0"/>
                            </a:rPr>
                            <m:t>3</m:t>
                          </m:r>
                        </m:sub>
                        <m:sup>
                          <m:r>
                            <a:rPr lang="en-US" sz="2000" i="0">
                              <a:latin typeface="Cambria Math" panose="02040503050406030204" pitchFamily="18" charset="0"/>
                            </a:rPr>
                            <m:t>6</m:t>
                          </m:r>
                        </m:sup>
                        <m:e>
                          <m:r>
                            <m:rPr>
                              <m:sty m:val="p"/>
                            </m:rPr>
                            <a:rPr lang="en-US" sz="2000" i="0">
                              <a:latin typeface="Cambria Math" panose="02040503050406030204" pitchFamily="18" charset="0"/>
                            </a:rPr>
                            <m:t>Li</m:t>
                          </m:r>
                          <m:r>
                            <a:rPr lang="en-US" sz="2000" i="0">
                              <a:latin typeface="Cambria Math" panose="02040503050406030204" pitchFamily="18" charset="0"/>
                            </a:rPr>
                            <m:t>;</m:t>
                          </m:r>
                          <m:sPre>
                            <m:sPrePr>
                              <m:ctrlPr>
                                <a:rPr lang="en-US" sz="2000" i="1">
                                  <a:solidFill>
                                    <a:srgbClr val="836967"/>
                                  </a:solidFill>
                                  <a:latin typeface="Cambria Math"/>
                                </a:rPr>
                              </m:ctrlPr>
                            </m:sPrePr>
                            <m:sub>
                              <m:r>
                                <a:rPr lang="en-US" sz="2000" i="0">
                                  <a:latin typeface="Cambria Math" panose="02040503050406030204" pitchFamily="18" charset="0"/>
                                </a:rPr>
                                <m:t>7</m:t>
                              </m:r>
                            </m:sub>
                            <m:sup>
                              <m:r>
                                <a:rPr lang="en-US" sz="2000" i="0">
                                  <a:latin typeface="Cambria Math" panose="02040503050406030204" pitchFamily="18" charset="0"/>
                                </a:rPr>
                                <m:t>14</m:t>
                              </m:r>
                            </m:sup>
                            <m:e>
                              <m:r>
                                <m:rPr>
                                  <m:sty m:val="p"/>
                                </m:rPr>
                                <a:rPr lang="en-US" sz="2000" i="0">
                                  <a:latin typeface="Cambria Math" panose="02040503050406030204" pitchFamily="18" charset="0"/>
                                </a:rPr>
                                <m:t>N</m:t>
                              </m:r>
                              <m:r>
                                <a:rPr lang="en-US" sz="2000" i="0">
                                  <a:latin typeface="Cambria Math" panose="02040503050406030204" pitchFamily="18" charset="0"/>
                                </a:rPr>
                                <m:t>;</m:t>
                              </m:r>
                            </m:e>
                          </m:sPre>
                          <m:r>
                            <a:rPr lang="en-US" sz="2000" i="0">
                              <a:latin typeface="Cambria Math" panose="02040503050406030204" pitchFamily="18" charset="0"/>
                            </a:rPr>
                            <m:t> </m:t>
                          </m:r>
                          <m:sPre>
                            <m:sPrePr>
                              <m:ctrlPr>
                                <a:rPr lang="en-US" sz="2000" i="1">
                                  <a:solidFill>
                                    <a:srgbClr val="836967"/>
                                  </a:solidFill>
                                  <a:latin typeface="Cambria Math"/>
                                </a:rPr>
                              </m:ctrlPr>
                            </m:sPrePr>
                            <m:sub>
                              <m:r>
                                <a:rPr lang="en-US" sz="2000" i="0">
                                  <a:latin typeface="Cambria Math" panose="02040503050406030204" pitchFamily="18" charset="0"/>
                                </a:rPr>
                                <m:t>6</m:t>
                              </m:r>
                            </m:sub>
                            <m:sup>
                              <m:r>
                                <a:rPr lang="en-US" sz="2000" i="0">
                                  <a:latin typeface="Cambria Math" panose="02040503050406030204" pitchFamily="18" charset="0"/>
                                </a:rPr>
                                <m:t>12</m:t>
                              </m:r>
                            </m:sup>
                            <m:e>
                              <m:r>
                                <m:rPr>
                                  <m:sty m:val="p"/>
                                </m:rPr>
                                <a:rPr lang="en-US" sz="2000" i="0">
                                  <a:latin typeface="Cambria Math" panose="02040503050406030204" pitchFamily="18" charset="0"/>
                                </a:rPr>
                                <m:t>C</m:t>
                              </m:r>
                            </m:e>
                          </m:sPre>
                          <m:r>
                            <a:rPr lang="en-US" sz="2000" i="0">
                              <a:latin typeface="Cambria Math" panose="02040503050406030204" pitchFamily="18" charset="0"/>
                            </a:rPr>
                            <m:t>; </m:t>
                          </m:r>
                          <m:sPre>
                            <m:sPrePr>
                              <m:ctrlPr>
                                <a:rPr lang="en-US" sz="2000" i="1">
                                  <a:solidFill>
                                    <a:srgbClr val="836967"/>
                                  </a:solidFill>
                                  <a:latin typeface="Cambria Math"/>
                                </a:rPr>
                              </m:ctrlPr>
                            </m:sPrePr>
                            <m:sub>
                              <m:r>
                                <a:rPr lang="en-US" sz="2000" i="0">
                                  <a:latin typeface="Cambria Math" panose="02040503050406030204" pitchFamily="18" charset="0"/>
                                </a:rPr>
                                <m:t>92</m:t>
                              </m:r>
                            </m:sub>
                            <m:sup>
                              <m:r>
                                <a:rPr lang="en-US" sz="2000" i="0">
                                  <a:latin typeface="Cambria Math" panose="02040503050406030204" pitchFamily="18" charset="0"/>
                                </a:rPr>
                                <m:t>238</m:t>
                              </m:r>
                            </m:sup>
                            <m:e>
                              <m:r>
                                <m:rPr>
                                  <m:sty m:val="p"/>
                                </m:rPr>
                                <a:rPr lang="en-US" sz="2000" i="0">
                                  <a:latin typeface="Cambria Math" panose="02040503050406030204" pitchFamily="18" charset="0"/>
                                </a:rPr>
                                <m:t>U</m:t>
                              </m:r>
                            </m:e>
                          </m:sPre>
                          <m:r>
                            <a:rPr lang="en-US" sz="2000" i="0">
                              <a:latin typeface="Cambria Math" panose="02040503050406030204" pitchFamily="18" charset="0"/>
                            </a:rPr>
                            <m:t>;</m:t>
                          </m:r>
                        </m:e>
                      </m:sPre>
                      <m:sPre>
                        <m:sPrePr>
                          <m:ctrlPr>
                            <a:rPr lang="en-US" sz="2000" i="1">
                              <a:solidFill>
                                <a:srgbClr val="836967"/>
                              </a:solidFill>
                              <a:latin typeface="Cambria Math"/>
                            </a:rPr>
                          </m:ctrlPr>
                        </m:sPrePr>
                        <m:sub>
                          <m:r>
                            <a:rPr lang="en-US" sz="2000" i="0">
                              <a:latin typeface="Cambria Math" panose="02040503050406030204" pitchFamily="18" charset="0"/>
                            </a:rPr>
                            <m:t>26</m:t>
                          </m:r>
                        </m:sub>
                        <m:sup>
                          <m:r>
                            <a:rPr lang="en-US" sz="2000" i="0">
                              <a:latin typeface="Cambria Math" panose="02040503050406030204" pitchFamily="18" charset="0"/>
                            </a:rPr>
                            <m:t>56</m:t>
                          </m:r>
                        </m:sup>
                        <m:e>
                          <m:r>
                            <m:rPr>
                              <m:sty m:val="p"/>
                            </m:rPr>
                            <a:rPr lang="en-US" sz="2000" i="0">
                              <a:latin typeface="Cambria Math" panose="02040503050406030204" pitchFamily="18" charset="0"/>
                            </a:rPr>
                            <m:t>Fe</m:t>
                          </m:r>
                        </m:e>
                      </m:sPre>
                      <m:r>
                        <a:rPr lang="en-US" sz="2000" i="0">
                          <a:latin typeface="Cambria Math" panose="02040503050406030204" pitchFamily="18" charset="0"/>
                        </a:rPr>
                        <m:t>.</m:t>
                      </m:r>
                    </m:oMath>
                  </m:oMathPara>
                </a14:m>
                <a:endParaRPr lang="en-US" sz="2000"/>
              </a:p>
            </p:txBody>
          </p:sp>
        </mc:Choice>
        <mc:Fallback xmlns="">
          <p:sp>
            <p:nvSpPr>
              <p:cNvPr id="16" name="TextBox 15">
                <a:extLst>
                  <a:ext uri="{FF2B5EF4-FFF2-40B4-BE49-F238E27FC236}">
                    <a16:creationId xmlns:a16="http://schemas.microsoft.com/office/drawing/2014/main" id="{CF75A524-9201-9A33-0B75-D4471CB0D362}"/>
                  </a:ext>
                </a:extLst>
              </p:cNvPr>
              <p:cNvSpPr txBox="1">
                <a:spLocks noRot="1" noChangeAspect="1" noMove="1" noResize="1" noEditPoints="1" noAdjustHandles="1" noChangeArrowheads="1" noChangeShapeType="1" noTextEdit="1"/>
              </p:cNvSpPr>
              <p:nvPr/>
            </p:nvSpPr>
            <p:spPr>
              <a:xfrm>
                <a:off x="6062546" y="2487196"/>
                <a:ext cx="2895600" cy="412485"/>
              </a:xfrm>
              <a:prstGeom prst="rect">
                <a:avLst/>
              </a:prstGeom>
              <a:blipFill>
                <a:blip r:embed="rId3"/>
                <a:stretch>
                  <a:fillRect b="-2941"/>
                </a:stretch>
              </a:blipFill>
            </p:spPr>
            <p:txBody>
              <a:bodyPr/>
              <a:lstStyle/>
              <a:p>
                <a:r>
                  <a:rPr lang="en-US">
                    <a:noFill/>
                  </a:rPr>
                  <a:t> </a:t>
                </a:r>
              </a:p>
            </p:txBody>
          </p:sp>
        </mc:Fallback>
      </mc:AlternateContent>
      <p:sp>
        <p:nvSpPr>
          <p:cNvPr id="19" name="TextBox 18">
            <a:extLst>
              <a:ext uri="{FF2B5EF4-FFF2-40B4-BE49-F238E27FC236}">
                <a16:creationId xmlns="" xmlns:a16="http://schemas.microsoft.com/office/drawing/2014/main" id="{50E29DB8-FE7C-0E53-C1FF-8C8B490173AF}"/>
              </a:ext>
            </a:extLst>
          </p:cNvPr>
          <p:cNvSpPr txBox="1"/>
          <p:nvPr/>
        </p:nvSpPr>
        <p:spPr>
          <a:xfrm>
            <a:off x="2285997" y="3836068"/>
            <a:ext cx="4572000" cy="958660"/>
          </a:xfrm>
          <a:prstGeom prst="rect">
            <a:avLst/>
          </a:prstGeom>
          <a:noFill/>
        </p:spPr>
        <p:txBody>
          <a:bodyPr wrap="square">
            <a:spAutoFit/>
          </a:bodyPr>
          <a:lstStyle/>
          <a:p>
            <a:pPr algn="ctr">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56.8,8 = 492,8 MeV</a:t>
            </a:r>
          </a:p>
          <a:p>
            <a:pPr algn="ctr">
              <a:lnSpc>
                <a:spcPct val="150000"/>
              </a:lnSpc>
            </a:pPr>
            <a:r>
              <a:rPr lang="en-US" sz="2000">
                <a:latin typeface="+mj-lt"/>
                <a:ea typeface="Calibri" panose="020F0502020204030204" pitchFamily="34" charset="0"/>
                <a:cs typeface="Times New Roman" panose="02020603050405020304" pitchFamily="18" charset="0"/>
              </a:rPr>
              <a:t>(788,46.10</a:t>
            </a:r>
            <a:r>
              <a:rPr lang="en-US" sz="2000" baseline="30000">
                <a:latin typeface="+mj-lt"/>
                <a:ea typeface="Calibri" panose="020F0502020204030204" pitchFamily="34" charset="0"/>
                <a:cs typeface="Times New Roman" panose="02020603050405020304" pitchFamily="18" charset="0"/>
              </a:rPr>
              <a:t>-13</a:t>
            </a:r>
            <a:r>
              <a:rPr lang="en-US" sz="2000">
                <a:latin typeface="+mj-lt"/>
                <a:ea typeface="Calibri" panose="020F0502020204030204" pitchFamily="34" charset="0"/>
                <a:cs typeface="Times New Roman" panose="02020603050405020304" pitchFamily="18" charset="0"/>
              </a:rPr>
              <a:t>J)</a:t>
            </a:r>
            <a:endParaRPr lang="en-US" sz="1800">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 xmlns:a16="http://schemas.microsoft.com/office/drawing/2014/main" id="{747CC70A-8BD1-6676-0A42-A147A608879F}"/>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41839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P spid="7" grpId="0" animBg="1"/>
      <p:bldP spid="10" grpId="0" animBg="1"/>
      <p:bldP spid="14" grpId="0"/>
      <p:bldP spid="16"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B186ED9-D748-0014-CFC6-A73525C98F82}"/>
              </a:ext>
            </a:extLst>
          </p:cNvPr>
          <p:cNvGrpSpPr/>
          <p:nvPr/>
        </p:nvGrpSpPr>
        <p:grpSpPr>
          <a:xfrm>
            <a:off x="785330" y="241971"/>
            <a:ext cx="7573339" cy="1125912"/>
            <a:chOff x="-1026697" y="397526"/>
            <a:chExt cx="7573339" cy="1125912"/>
          </a:xfrm>
        </p:grpSpPr>
        <p:sp>
          <p:nvSpPr>
            <p:cNvPr id="3" name="Rectangle: Diagonal Corners Rounded 2">
              <a:extLst>
                <a:ext uri="{FF2B5EF4-FFF2-40B4-BE49-F238E27FC236}">
                  <a16:creationId xmlns="" xmlns:a16="http://schemas.microsoft.com/office/drawing/2014/main" id="{B80F9D07-5DE5-FBAC-8924-1C67E0966C5E}"/>
                </a:ext>
              </a:extLst>
            </p:cNvPr>
            <p:cNvSpPr/>
            <p:nvPr/>
          </p:nvSpPr>
          <p:spPr>
            <a:xfrm>
              <a:off x="-962403" y="447438"/>
              <a:ext cx="7218556" cy="1076000"/>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4" name="Group 3">
              <a:extLst>
                <a:ext uri="{FF2B5EF4-FFF2-40B4-BE49-F238E27FC236}">
                  <a16:creationId xmlns="" xmlns:a16="http://schemas.microsoft.com/office/drawing/2014/main" id="{682D667D-679F-49F2-293F-A7B6B1342267}"/>
                </a:ext>
              </a:extLst>
            </p:cNvPr>
            <p:cNvGrpSpPr/>
            <p:nvPr/>
          </p:nvGrpSpPr>
          <p:grpSpPr>
            <a:xfrm>
              <a:off x="-1026697" y="397526"/>
              <a:ext cx="7573339" cy="1076000"/>
              <a:chOff x="-1431726" y="1638300"/>
              <a:chExt cx="15146677" cy="3285459"/>
            </a:xfrm>
          </p:grpSpPr>
          <p:sp>
            <p:nvSpPr>
              <p:cNvPr id="5" name="Rectangle: Diagonal Corners Rounded 4">
                <a:extLst>
                  <a:ext uri="{FF2B5EF4-FFF2-40B4-BE49-F238E27FC236}">
                    <a16:creationId xmlns="" xmlns:a16="http://schemas.microsoft.com/office/drawing/2014/main" id="{FA17B23E-3A94-857A-4CF3-4CDA153C41B7}"/>
                  </a:ext>
                </a:extLst>
              </p:cNvPr>
              <p:cNvSpPr/>
              <p:nvPr/>
            </p:nvSpPr>
            <p:spPr>
              <a:xfrm>
                <a:off x="-1431726" y="1638300"/>
                <a:ext cx="14437111" cy="3285459"/>
              </a:xfrm>
              <a:prstGeom prst="round2DiagRect">
                <a:avLst/>
              </a:prstGeom>
              <a:solidFill>
                <a:schemeClr val="accent1">
                  <a:lumMod val="50000"/>
                </a:schemeClr>
              </a:solidFill>
              <a:ln w="25400" cap="flat" cmpd="sng" algn="ctr">
                <a:noFill/>
                <a:prstDash val="solid"/>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2,3. Độ hụt khối và mối liên hệ giữa năng lượng và khối lượng</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6" name="Freeform 4">
                <a:extLst>
                  <a:ext uri="{FF2B5EF4-FFF2-40B4-BE49-F238E27FC236}">
                    <a16:creationId xmlns="" xmlns:a16="http://schemas.microsoft.com/office/drawing/2014/main" id="{482A4C9A-C860-A220-D3FC-A90628A3369B}"/>
                  </a:ext>
                </a:extLst>
              </p:cNvPr>
              <p:cNvSpPr/>
              <p:nvPr/>
            </p:nvSpPr>
            <p:spPr>
              <a:xfrm>
                <a:off x="12295817" y="1790701"/>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grpSp>
        <p:nvGrpSpPr>
          <p:cNvPr id="7" name="Group 6">
            <a:extLst>
              <a:ext uri="{FF2B5EF4-FFF2-40B4-BE49-F238E27FC236}">
                <a16:creationId xmlns="" xmlns:a16="http://schemas.microsoft.com/office/drawing/2014/main" id="{0894594B-09E1-9731-1F62-1CDD5B757BB5}"/>
              </a:ext>
            </a:extLst>
          </p:cNvPr>
          <p:cNvGrpSpPr/>
          <p:nvPr/>
        </p:nvGrpSpPr>
        <p:grpSpPr>
          <a:xfrm>
            <a:off x="186303" y="1366004"/>
            <a:ext cx="3856575" cy="1020211"/>
            <a:chOff x="1478009" y="1049896"/>
            <a:chExt cx="3856575" cy="1020211"/>
          </a:xfrm>
        </p:grpSpPr>
        <p:sp>
          <p:nvSpPr>
            <p:cNvPr id="8" name="Rectangle 7">
              <a:extLst>
                <a:ext uri="{FF2B5EF4-FFF2-40B4-BE49-F238E27FC236}">
                  <a16:creationId xmlns="" xmlns:a16="http://schemas.microsoft.com/office/drawing/2014/main" id="{AD1B4E98-1BD3-2E23-0529-B26A36217BD5}"/>
                </a:ext>
              </a:extLst>
            </p:cNvPr>
            <p:cNvSpPr/>
            <p:nvPr/>
          </p:nvSpPr>
          <p:spPr>
            <a:xfrm>
              <a:off x="2284261" y="1359946"/>
              <a:ext cx="3050323" cy="400110"/>
            </a:xfrm>
            <a:prstGeom prst="rect">
              <a:avLst/>
            </a:prstGeom>
          </p:spPr>
          <p:txBody>
            <a:bodyPr wrap="square">
              <a:spAutoFit/>
            </a:bodyPr>
            <a:lstStyle/>
            <a:p>
              <a:pPr algn="just"/>
              <a:r>
                <a:rPr lang="en-US" sz="2000" b="1" i="1">
                  <a:solidFill>
                    <a:srgbClr val="FF0000"/>
                  </a:solidFill>
                </a:rPr>
                <a:t>Đặt vấn đề:</a:t>
              </a:r>
              <a:endParaRPr lang="en-US" sz="2000" b="1" i="1" dirty="0">
                <a:solidFill>
                  <a:srgbClr val="FF0000"/>
                </a:solidFill>
              </a:endParaRPr>
            </a:p>
          </p:txBody>
        </p:sp>
        <p:pic>
          <p:nvPicPr>
            <p:cNvPr id="9" name="Picture 8">
              <a:extLst>
                <a:ext uri="{FF2B5EF4-FFF2-40B4-BE49-F238E27FC236}">
                  <a16:creationId xmlns="" xmlns:a16="http://schemas.microsoft.com/office/drawing/2014/main" id="{93150748-2074-A1B3-0F5C-AC89C5ABDAE7}"/>
                </a:ext>
              </a:extLst>
            </p:cNvPr>
            <p:cNvPicPr>
              <a:picLocks noChangeAspect="1"/>
            </p:cNvPicPr>
            <p:nvPr/>
          </p:nvPicPr>
          <p:blipFill>
            <a:blip r:embed="rId4"/>
            <a:stretch>
              <a:fillRect/>
            </a:stretch>
          </p:blipFill>
          <p:spPr>
            <a:xfrm>
              <a:off x="1478009" y="1049896"/>
              <a:ext cx="886283" cy="1020211"/>
            </a:xfrm>
            <a:prstGeom prst="rect">
              <a:avLst/>
            </a:prstGeom>
          </p:spPr>
        </p:pic>
      </p:grpSp>
      <p:sp>
        <p:nvSpPr>
          <p:cNvPr id="11" name="TextBox 10">
            <a:extLst>
              <a:ext uri="{FF2B5EF4-FFF2-40B4-BE49-F238E27FC236}">
                <a16:creationId xmlns="" xmlns:a16="http://schemas.microsoft.com/office/drawing/2014/main" id="{05B9F597-8E94-9F3E-47BE-BDEF47BF9135}"/>
              </a:ext>
            </a:extLst>
          </p:cNvPr>
          <p:cNvSpPr txBox="1"/>
          <p:nvPr/>
        </p:nvSpPr>
        <p:spPr>
          <a:xfrm>
            <a:off x="992555" y="1963831"/>
            <a:ext cx="7569009" cy="1881990"/>
          </a:xfrm>
          <a:prstGeom prst="rect">
            <a:avLst/>
          </a:prstGeom>
          <a:noFill/>
        </p:spPr>
        <p:txBody>
          <a:bodyPr wrap="square">
            <a:spAutoFit/>
          </a:bodyPr>
          <a:lstStyle/>
          <a:p>
            <a:pPr algn="just">
              <a:lnSpc>
                <a:spcPct val="150000"/>
              </a:lnSpc>
            </a:pPr>
            <a:r>
              <a:rPr lang="en-US" sz="2000"/>
              <a:t>M</a:t>
            </a:r>
            <a:r>
              <a:rPr lang="vi-VN" sz="2000"/>
              <a:t>ức độ bền vững của hạt nhân phụ thuộc vào năng lượng liên kết riêng. Năng lượng tối thiếu dùng để tách toàn bộ số nucleon ra khỏi hạt nhân bằng </a:t>
            </a:r>
            <a:r>
              <a:rPr lang="vi-VN" sz="2000" i="1"/>
              <a:t>năng lượng liên kết hạt nhân</a:t>
            </a:r>
            <a:r>
              <a:rPr lang="vi-VN" sz="2000"/>
              <a:t>. Vậy năng lượng liên kết được xác định như thế nào?</a:t>
            </a:r>
            <a:endParaRPr lang="en-US" sz="2000"/>
          </a:p>
        </p:txBody>
      </p:sp>
      <p:grpSp>
        <p:nvGrpSpPr>
          <p:cNvPr id="14" name="Group 13">
            <a:extLst>
              <a:ext uri="{FF2B5EF4-FFF2-40B4-BE49-F238E27FC236}">
                <a16:creationId xmlns="" xmlns:a16="http://schemas.microsoft.com/office/drawing/2014/main" id="{A38CBFD4-C00F-B63A-61C5-C3C594EB147A}"/>
              </a:ext>
            </a:extLst>
          </p:cNvPr>
          <p:cNvGrpSpPr/>
          <p:nvPr/>
        </p:nvGrpSpPr>
        <p:grpSpPr>
          <a:xfrm>
            <a:off x="512955" y="3784936"/>
            <a:ext cx="8354836" cy="1358564"/>
            <a:chOff x="512955" y="3784936"/>
            <a:chExt cx="8354836" cy="1358564"/>
          </a:xfrm>
        </p:grpSpPr>
        <p:sp>
          <p:nvSpPr>
            <p:cNvPr id="12" name="Speech Bubble: Rectangle with Corners Rounded 11">
              <a:extLst>
                <a:ext uri="{FF2B5EF4-FFF2-40B4-BE49-F238E27FC236}">
                  <a16:creationId xmlns="" xmlns:a16="http://schemas.microsoft.com/office/drawing/2014/main" id="{227430F8-6D33-8F99-E491-A45790895444}"/>
                </a:ext>
              </a:extLst>
            </p:cNvPr>
            <p:cNvSpPr/>
            <p:nvPr/>
          </p:nvSpPr>
          <p:spPr>
            <a:xfrm>
              <a:off x="512955" y="3897269"/>
              <a:ext cx="7054371" cy="986968"/>
            </a:xfrm>
            <a:prstGeom prst="wedgeRoundRectCallout">
              <a:avLst>
                <a:gd name="adj1" fmla="val 52830"/>
                <a:gd name="adj2" fmla="val -33348"/>
                <a:gd name="adj3" fmla="val 16667"/>
              </a:avLst>
            </a:prstGeom>
            <a:solidFill>
              <a:srgbClr val="FFFFFF"/>
            </a:solidFill>
            <a:ln w="12700" cap="flat" cmpd="sng" algn="ctr">
              <a:solidFill>
                <a:srgbClr val="F02425">
                  <a:shade val="15000"/>
                </a:srgbClr>
              </a:solidFill>
              <a:prstDash val="solid"/>
            </a:ln>
            <a:effectLst/>
          </p:spPr>
          <p:txBody>
            <a:bodyPr rtlCol="0" anchor="ctr"/>
            <a:lstStyle/>
            <a:p>
              <a:pPr lvl="0" algn="just">
                <a:lnSpc>
                  <a:spcPct val="150000"/>
                </a:lnSpc>
                <a:buClrTx/>
                <a:defRPr/>
              </a:pPr>
              <a:r>
                <a:rPr lang="en-US" sz="2000">
                  <a:ea typeface="+mn-ea"/>
                  <a:cs typeface="Arial" panose="020B0604020202020204" pitchFamily="34" charset="0"/>
                </a:rPr>
                <a:t>Tìm hiểu mục 2, 3 – SGK tr.99, 100 và làm việc nhóm thực hiện Phiếu học tập số 3 để giải quyết vấn đề đã đặt ra</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3" name="Picture 12">
              <a:extLst>
                <a:ext uri="{FF2B5EF4-FFF2-40B4-BE49-F238E27FC236}">
                  <a16:creationId xmlns="" xmlns:a16="http://schemas.microsoft.com/office/drawing/2014/main" id="{03B27F49-F54C-8112-2F19-A2077CEB0C2F}"/>
                </a:ext>
              </a:extLst>
            </p:cNvPr>
            <p:cNvPicPr>
              <a:picLocks noChangeAspect="1"/>
            </p:cNvPicPr>
            <p:nvPr/>
          </p:nvPicPr>
          <p:blipFill>
            <a:blip r:embed="rId5"/>
            <a:stretch>
              <a:fillRect/>
            </a:stretch>
          </p:blipFill>
          <p:spPr>
            <a:xfrm>
              <a:off x="7321284" y="3784936"/>
              <a:ext cx="1546507" cy="1358564"/>
            </a:xfrm>
            <a:prstGeom prst="rect">
              <a:avLst/>
            </a:prstGeom>
          </p:spPr>
        </p:pic>
      </p:grpSp>
    </p:spTree>
    <p:extLst>
      <p:ext uri="{BB962C8B-B14F-4D97-AF65-F5344CB8AC3E}">
        <p14:creationId xmlns:p14="http://schemas.microsoft.com/office/powerpoint/2010/main" val="426906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4" name="TextBox 10">
            <a:extLst>
              <a:ext uri="{FF2B5EF4-FFF2-40B4-BE49-F238E27FC236}">
                <a16:creationId xmlns="" xmlns:a16="http://schemas.microsoft.com/office/drawing/2014/main" id="{1A42DBB6-1B09-A8C7-4FB6-3D8BA7631CF6}"/>
              </a:ext>
            </a:extLst>
          </p:cNvPr>
          <p:cNvSpPr txBox="1"/>
          <p:nvPr/>
        </p:nvSpPr>
        <p:spPr>
          <a:xfrm>
            <a:off x="794371" y="357862"/>
            <a:ext cx="7555257" cy="553998"/>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KHỞI</a:t>
            </a:r>
            <a:r>
              <a:rPr kumimoji="0" lang="en-US" sz="36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 ĐỘNG</a:t>
            </a:r>
            <a:endPar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a:extLst>
              <a:ext uri="{FF2B5EF4-FFF2-40B4-BE49-F238E27FC236}">
                <a16:creationId xmlns="" xmlns:a16="http://schemas.microsoft.com/office/drawing/2014/main" id="{CDCCF80F-8B5E-B179-F2F6-71562BF1FA68}"/>
              </a:ext>
            </a:extLst>
          </p:cNvPr>
          <p:cNvGrpSpPr/>
          <p:nvPr/>
        </p:nvGrpSpPr>
        <p:grpSpPr>
          <a:xfrm>
            <a:off x="4873637" y="1432560"/>
            <a:ext cx="4116413" cy="2748622"/>
            <a:chOff x="4862783" y="2956453"/>
            <a:chExt cx="4116413" cy="2748622"/>
          </a:xfrm>
        </p:grpSpPr>
        <p:sp>
          <p:nvSpPr>
            <p:cNvPr id="6" name="Rectangle: Rounded Corners 5">
              <a:extLst>
                <a:ext uri="{FF2B5EF4-FFF2-40B4-BE49-F238E27FC236}">
                  <a16:creationId xmlns="" xmlns:a16="http://schemas.microsoft.com/office/drawing/2014/main" id="{29EB5E85-40BF-87B7-9D46-067387715582}"/>
                </a:ext>
              </a:extLst>
            </p:cNvPr>
            <p:cNvSpPr/>
            <p:nvPr/>
          </p:nvSpPr>
          <p:spPr>
            <a:xfrm>
              <a:off x="4862783" y="2956453"/>
              <a:ext cx="3895752" cy="2453640"/>
            </a:xfrm>
            <a:prstGeom prst="roundRect">
              <a:avLst>
                <a:gd name="adj" fmla="val 7165"/>
              </a:avLst>
            </a:prstGeom>
            <a:solidFill>
              <a:schemeClr val="accent6"/>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US" sz="2000" dirty="0" err="1">
                  <a:solidFill>
                    <a:srgbClr val="000000"/>
                  </a:solidFill>
                </a:rPr>
                <a:t>Đọc</a:t>
              </a:r>
              <a:r>
                <a:rPr lang="en-US" sz="2000" dirty="0">
                  <a:solidFill>
                    <a:srgbClr val="000000"/>
                  </a:solidFill>
                </a:rPr>
                <a:t> </a:t>
              </a:r>
              <a:r>
                <a:rPr lang="en-US" sz="2000" dirty="0" err="1">
                  <a:solidFill>
                    <a:srgbClr val="000000"/>
                  </a:solidFill>
                </a:rPr>
                <a:t>phương</a:t>
              </a:r>
              <a:r>
                <a:rPr lang="en-US" sz="2000" dirty="0">
                  <a:solidFill>
                    <a:srgbClr val="000000"/>
                  </a:solidFill>
                </a:rPr>
                <a:t> </a:t>
              </a:r>
              <a:r>
                <a:rPr lang="en-US" sz="2000" dirty="0" err="1">
                  <a:solidFill>
                    <a:srgbClr val="000000"/>
                  </a:solidFill>
                </a:rPr>
                <a:t>trình</a:t>
              </a:r>
              <a:r>
                <a:rPr lang="en-US" sz="2000" dirty="0">
                  <a:solidFill>
                    <a:srgbClr val="000000"/>
                  </a:solidFill>
                </a:rPr>
                <a:t> </a:t>
              </a:r>
              <a:r>
                <a:rPr lang="en-US" sz="2000" dirty="0" err="1">
                  <a:solidFill>
                    <a:srgbClr val="000000"/>
                  </a:solidFill>
                </a:rPr>
                <a:t>phản</a:t>
              </a:r>
              <a:r>
                <a:rPr lang="en-US" sz="2000" dirty="0">
                  <a:solidFill>
                    <a:srgbClr val="000000"/>
                  </a:solidFill>
                </a:rPr>
                <a:t> </a:t>
              </a:r>
              <a:r>
                <a:rPr lang="en-US" sz="2000" dirty="0" err="1">
                  <a:solidFill>
                    <a:srgbClr val="000000"/>
                  </a:solidFill>
                </a:rPr>
                <a:t>ứng</a:t>
              </a:r>
              <a:r>
                <a:rPr lang="en-US" sz="2000" dirty="0">
                  <a:solidFill>
                    <a:srgbClr val="000000"/>
                  </a:solidFill>
                </a:rPr>
                <a:t> </a:t>
              </a:r>
              <a:r>
                <a:rPr lang="en-US" sz="2000" dirty="0" err="1">
                  <a:solidFill>
                    <a:srgbClr val="000000"/>
                  </a:solidFill>
                </a:rPr>
                <a:t>hạt</a:t>
              </a:r>
              <a:r>
                <a:rPr lang="en-US" sz="2000" dirty="0">
                  <a:solidFill>
                    <a:srgbClr val="000000"/>
                  </a:solidFill>
                </a:rPr>
                <a:t> </a:t>
              </a:r>
              <a:r>
                <a:rPr lang="en-US" sz="2000" dirty="0" err="1">
                  <a:solidFill>
                    <a:srgbClr val="000000"/>
                  </a:solidFill>
                </a:rPr>
                <a:t>nhân</a:t>
              </a:r>
              <a:r>
                <a:rPr lang="en-US" sz="2000" dirty="0">
                  <a:solidFill>
                    <a:srgbClr val="000000"/>
                  </a:solidFill>
                </a:rPr>
                <a:t> </a:t>
              </a:r>
              <a:r>
                <a:rPr lang="en-US" sz="2000" dirty="0" err="1">
                  <a:solidFill>
                    <a:srgbClr val="000000"/>
                  </a:solidFill>
                </a:rPr>
                <a:t>trên</a:t>
              </a:r>
              <a:r>
                <a:rPr lang="en-US" sz="2000" dirty="0">
                  <a:solidFill>
                    <a:srgbClr val="000000"/>
                  </a:solidFill>
                </a:rPr>
                <a:t> tem.</a:t>
              </a:r>
            </a:p>
            <a:p>
              <a:pPr marL="342900" indent="-342900" algn="just">
                <a:lnSpc>
                  <a:spcPct val="150000"/>
                </a:lnSpc>
                <a:buFont typeface="Arial" panose="020B0604020202020204" pitchFamily="34" charset="0"/>
                <a:buChar char="•"/>
              </a:pPr>
              <a:r>
                <a:rPr lang="en-US" sz="2000" dirty="0" err="1">
                  <a:solidFill>
                    <a:srgbClr val="000000"/>
                  </a:solidFill>
                </a:rPr>
                <a:t>Nêu</a:t>
              </a:r>
              <a:r>
                <a:rPr lang="en-US" sz="2000" dirty="0">
                  <a:solidFill>
                    <a:srgbClr val="000000"/>
                  </a:solidFill>
                </a:rPr>
                <a:t> </a:t>
              </a:r>
              <a:r>
                <a:rPr lang="en-US" sz="2000" dirty="0" err="1">
                  <a:solidFill>
                    <a:srgbClr val="000000"/>
                  </a:solidFill>
                </a:rPr>
                <a:t>những</a:t>
              </a:r>
              <a:r>
                <a:rPr lang="en-US" sz="2000" dirty="0">
                  <a:solidFill>
                    <a:srgbClr val="000000"/>
                  </a:solidFill>
                </a:rPr>
                <a:t> </a:t>
              </a:r>
              <a:r>
                <a:rPr lang="en-US" sz="2000" dirty="0" err="1">
                  <a:solidFill>
                    <a:srgbClr val="000000"/>
                  </a:solidFill>
                </a:rPr>
                <a:t>điều</a:t>
              </a:r>
              <a:r>
                <a:rPr lang="en-US" sz="2000" dirty="0">
                  <a:solidFill>
                    <a:srgbClr val="000000"/>
                  </a:solidFill>
                </a:rPr>
                <a:t> </a:t>
              </a:r>
              <a:r>
                <a:rPr lang="en-US" sz="2000" dirty="0" err="1">
                  <a:solidFill>
                    <a:srgbClr val="000000"/>
                  </a:solidFill>
                </a:rPr>
                <a:t>em</a:t>
              </a:r>
              <a:r>
                <a:rPr lang="en-US" sz="2000" dirty="0">
                  <a:solidFill>
                    <a:srgbClr val="000000"/>
                  </a:solidFill>
                </a:rPr>
                <a:t> </a:t>
              </a:r>
              <a:r>
                <a:rPr lang="en-US" sz="2000" dirty="0" err="1">
                  <a:solidFill>
                    <a:srgbClr val="000000"/>
                  </a:solidFill>
                </a:rPr>
                <a:t>đã</a:t>
              </a:r>
              <a:r>
                <a:rPr lang="en-US" sz="2000" dirty="0">
                  <a:solidFill>
                    <a:srgbClr val="000000"/>
                  </a:solidFill>
                </a:rPr>
                <a:t> </a:t>
              </a:r>
              <a:r>
                <a:rPr lang="en-US" sz="2000" dirty="0" err="1">
                  <a:solidFill>
                    <a:srgbClr val="000000"/>
                  </a:solidFill>
                </a:rPr>
                <a:t>biết</a:t>
              </a:r>
              <a:r>
                <a:rPr lang="en-US" sz="2000" dirty="0">
                  <a:solidFill>
                    <a:srgbClr val="000000"/>
                  </a:solidFill>
                </a:rPr>
                <a:t> </a:t>
              </a:r>
              <a:r>
                <a:rPr lang="en-US" sz="2000" dirty="0" err="1">
                  <a:solidFill>
                    <a:srgbClr val="000000"/>
                  </a:solidFill>
                </a:rPr>
                <a:t>và</a:t>
              </a:r>
              <a:r>
                <a:rPr lang="en-US" sz="2000" dirty="0">
                  <a:solidFill>
                    <a:srgbClr val="000000"/>
                  </a:solidFill>
                </a:rPr>
                <a:t> </a:t>
              </a:r>
              <a:r>
                <a:rPr lang="en-US" sz="2000" dirty="0" err="1">
                  <a:solidFill>
                    <a:srgbClr val="000000"/>
                  </a:solidFill>
                </a:rPr>
                <a:t>muốn</a:t>
              </a:r>
              <a:r>
                <a:rPr lang="en-US" sz="2000" dirty="0">
                  <a:solidFill>
                    <a:srgbClr val="000000"/>
                  </a:solidFill>
                </a:rPr>
                <a:t> </a:t>
              </a:r>
              <a:r>
                <a:rPr lang="en-US" sz="2000" dirty="0" err="1">
                  <a:solidFill>
                    <a:srgbClr val="000000"/>
                  </a:solidFill>
                </a:rPr>
                <a:t>biết</a:t>
              </a:r>
              <a:r>
                <a:rPr lang="en-US" sz="2000" dirty="0">
                  <a:solidFill>
                    <a:srgbClr val="000000"/>
                  </a:solidFill>
                </a:rPr>
                <a:t> </a:t>
              </a:r>
              <a:r>
                <a:rPr lang="en-US" sz="2000" dirty="0" err="1">
                  <a:solidFill>
                    <a:srgbClr val="000000"/>
                  </a:solidFill>
                </a:rPr>
                <a:t>về</a:t>
              </a:r>
              <a:r>
                <a:rPr lang="en-US" sz="2000" dirty="0">
                  <a:solidFill>
                    <a:srgbClr val="000000"/>
                  </a:solidFill>
                </a:rPr>
                <a:t> </a:t>
              </a:r>
              <a:r>
                <a:rPr lang="en-US" sz="2000" dirty="0" err="1">
                  <a:solidFill>
                    <a:srgbClr val="000000"/>
                  </a:solidFill>
                </a:rPr>
                <a:t>phản</a:t>
              </a:r>
              <a:r>
                <a:rPr lang="en-US" sz="2000" dirty="0">
                  <a:solidFill>
                    <a:srgbClr val="000000"/>
                  </a:solidFill>
                </a:rPr>
                <a:t> </a:t>
              </a:r>
              <a:r>
                <a:rPr lang="en-US" sz="2000" dirty="0" err="1">
                  <a:solidFill>
                    <a:srgbClr val="000000"/>
                  </a:solidFill>
                </a:rPr>
                <a:t>ứng</a:t>
              </a:r>
              <a:r>
                <a:rPr lang="en-US" sz="2000" dirty="0">
                  <a:solidFill>
                    <a:srgbClr val="000000"/>
                  </a:solidFill>
                </a:rPr>
                <a:t> </a:t>
              </a:r>
              <a:r>
                <a:rPr lang="en-US" sz="2000" dirty="0" err="1">
                  <a:solidFill>
                    <a:srgbClr val="000000"/>
                  </a:solidFill>
                </a:rPr>
                <a:t>hạt</a:t>
              </a:r>
              <a:r>
                <a:rPr lang="en-US" sz="2000" dirty="0">
                  <a:solidFill>
                    <a:srgbClr val="000000"/>
                  </a:solidFill>
                </a:rPr>
                <a:t> </a:t>
              </a:r>
              <a:r>
                <a:rPr lang="en-US" sz="2000" dirty="0" err="1">
                  <a:solidFill>
                    <a:srgbClr val="000000"/>
                  </a:solidFill>
                </a:rPr>
                <a:t>nhân</a:t>
              </a:r>
              <a:r>
                <a:rPr lang="en-US" sz="2000" dirty="0">
                  <a:solidFill>
                    <a:srgbClr val="000000"/>
                  </a:solidFill>
                </a:rPr>
                <a:t>.</a:t>
              </a:r>
            </a:p>
          </p:txBody>
        </p:sp>
        <p:pic>
          <p:nvPicPr>
            <p:cNvPr id="7" name="Picture 6">
              <a:extLst>
                <a:ext uri="{FF2B5EF4-FFF2-40B4-BE49-F238E27FC236}">
                  <a16:creationId xmlns="" xmlns:a16="http://schemas.microsoft.com/office/drawing/2014/main" id="{9D7976CC-64C0-E62B-68F7-1668CD8C3346}"/>
                </a:ext>
              </a:extLst>
            </p:cNvPr>
            <p:cNvPicPr>
              <a:picLocks noChangeAspect="1"/>
            </p:cNvPicPr>
            <p:nvPr/>
          </p:nvPicPr>
          <p:blipFill>
            <a:blip r:embed="rId3"/>
            <a:stretch>
              <a:fillRect/>
            </a:stretch>
          </p:blipFill>
          <p:spPr>
            <a:xfrm>
              <a:off x="7957846" y="4917477"/>
              <a:ext cx="1021350" cy="787598"/>
            </a:xfrm>
            <a:prstGeom prst="rect">
              <a:avLst/>
            </a:prstGeom>
          </p:spPr>
        </p:pic>
      </p:grpSp>
      <p:pic>
        <p:nvPicPr>
          <p:cNvPr id="9" name="Picture 8" descr="A brown and white stamp with writing&#10;&#10;Description automatically generated">
            <a:extLst>
              <a:ext uri="{FF2B5EF4-FFF2-40B4-BE49-F238E27FC236}">
                <a16:creationId xmlns="" xmlns:a16="http://schemas.microsoft.com/office/drawing/2014/main" id="{BF3A12C2-9021-5664-4D9B-7437E836F7F9}"/>
              </a:ext>
            </a:extLst>
          </p:cNvPr>
          <p:cNvPicPr>
            <a:picLocks noChangeAspect="1"/>
          </p:cNvPicPr>
          <p:nvPr/>
        </p:nvPicPr>
        <p:blipFill>
          <a:blip r:embed="rId4"/>
          <a:srcRect l="44917" t="1677" r="1416" b="2742"/>
          <a:stretch/>
        </p:blipFill>
        <p:spPr>
          <a:xfrm>
            <a:off x="289560" y="1432560"/>
            <a:ext cx="4401516" cy="2453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DC056EF-D3EE-1D45-D21A-067EA44617DC}"/>
            </a:ext>
          </a:extLst>
        </p:cNvPr>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4D94FA09-53BA-2FBA-4E53-CE1FCB2F8B8E}"/>
              </a:ext>
            </a:extLst>
          </p:cNvPr>
          <p:cNvSpPr/>
          <p:nvPr/>
        </p:nvSpPr>
        <p:spPr>
          <a:xfrm>
            <a:off x="1605314" y="263991"/>
            <a:ext cx="5933367" cy="60526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PHIẾU HỌC TẬP SỐ 3</a:t>
            </a:r>
          </a:p>
        </p:txBody>
      </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97F54B56-839E-67A2-1F74-54D9A2F56165}"/>
                  </a:ext>
                </a:extLst>
              </p:cNvPr>
              <p:cNvSpPr txBox="1"/>
              <p:nvPr/>
            </p:nvSpPr>
            <p:spPr>
              <a:xfrm>
                <a:off x="477177" y="889258"/>
                <a:ext cx="5135603" cy="2372252"/>
              </a:xfrm>
              <a:prstGeom prst="rect">
                <a:avLst/>
              </a:prstGeom>
              <a:noFill/>
            </p:spPr>
            <p:txBody>
              <a:bodyPr wrap="square">
                <a:spAutoFit/>
              </a:bodyPr>
              <a:lstStyle/>
              <a:p>
                <a:pPr algn="just">
                  <a:lnSpc>
                    <a:spcPct val="150000"/>
                  </a:lnSpc>
                </a:pPr>
                <a:r>
                  <a:rPr lang="en-US" sz="2000"/>
                  <a:t>1. Điền nội dung còn thiếu vào chỗ trống: </a:t>
                </a:r>
              </a:p>
              <a:p>
                <a:pPr algn="just">
                  <a:lnSpc>
                    <a:spcPct val="150000"/>
                  </a:lnSpc>
                </a:pPr>
                <a:r>
                  <a:rPr lang="en-US" sz="2000"/>
                  <a:t>Hạt nhân </a:t>
                </a:r>
                <a14:m>
                  <m:oMath xmlns:m="http://schemas.openxmlformats.org/officeDocument/2006/math">
                    <m:sPre>
                      <m:sPrePr>
                        <m:ctrlPr>
                          <a:rPr lang="en-US" sz="2000" i="1">
                            <a:latin typeface="Cambria Math"/>
                          </a:rPr>
                        </m:ctrlPr>
                      </m:sPrePr>
                      <m:sub>
                        <m:r>
                          <a:rPr lang="en-US" sz="2000" i="0">
                            <a:latin typeface="Cambria Math" panose="02040503050406030204" pitchFamily="18" charset="0"/>
                          </a:rPr>
                          <m:t>2</m:t>
                        </m:r>
                      </m:sub>
                      <m:sup>
                        <m:r>
                          <a:rPr lang="en-US" sz="2000" i="0">
                            <a:latin typeface="Cambria Math" panose="02040503050406030204" pitchFamily="18" charset="0"/>
                          </a:rPr>
                          <m:t>4</m:t>
                        </m:r>
                      </m:sup>
                      <m:e>
                        <m:r>
                          <m:rPr>
                            <m:sty m:val="p"/>
                          </m:rPr>
                          <a:rPr lang="en-US" sz="2000" i="0">
                            <a:latin typeface="Cambria Math" panose="02040503050406030204" pitchFamily="18" charset="0"/>
                          </a:rPr>
                          <m:t>He</m:t>
                        </m:r>
                      </m:e>
                    </m:sPre>
                  </m:oMath>
                </a14:m>
                <a:r>
                  <a:rPr lang="en-US" sz="2000"/>
                  <a:t> được tạo thành từ 2p và 2n. Phần II.2, trang 99 SGK đã cho cung cấp thông tin về khối lượng hạt nhân He và tổng khối lượng các nucleon tạo thành. </a:t>
                </a:r>
                <a:endParaRPr lang="vi-VN"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97F54B56-839E-67A2-1F74-54D9A2F56165}"/>
                  </a:ext>
                </a:extLst>
              </p:cNvPr>
              <p:cNvSpPr txBox="1">
                <a:spLocks noRot="1" noChangeAspect="1" noMove="1" noResize="1" noEditPoints="1" noAdjustHandles="1" noChangeArrowheads="1" noChangeShapeType="1" noTextEdit="1"/>
              </p:cNvSpPr>
              <p:nvPr/>
            </p:nvSpPr>
            <p:spPr>
              <a:xfrm>
                <a:off x="477177" y="889258"/>
                <a:ext cx="5135603" cy="2372252"/>
              </a:xfrm>
              <a:prstGeom prst="rect">
                <a:avLst/>
              </a:prstGeom>
              <a:blipFill>
                <a:blip r:embed="rId2"/>
                <a:stretch>
                  <a:fillRect l="-1186" r="-1186" b="-3856"/>
                </a:stretch>
              </a:blipFill>
            </p:spPr>
            <p:txBody>
              <a:bodyPr/>
              <a:lstStyle/>
              <a:p>
                <a:r>
                  <a:rPr lang="en-US">
                    <a:noFill/>
                  </a:rPr>
                  <a:t> </a:t>
                </a:r>
              </a:p>
            </p:txBody>
          </p:sp>
        </mc:Fallback>
      </mc:AlternateContent>
      <p:sp>
        <p:nvSpPr>
          <p:cNvPr id="5" name="TextBox 4">
            <a:extLst>
              <a:ext uri="{FF2B5EF4-FFF2-40B4-BE49-F238E27FC236}">
                <a16:creationId xmlns="" xmlns:a16="http://schemas.microsoft.com/office/drawing/2014/main" id="{BB119427-4628-D834-7F79-FE4EA7AF2387}"/>
              </a:ext>
            </a:extLst>
          </p:cNvPr>
          <p:cNvSpPr txBox="1"/>
          <p:nvPr/>
        </p:nvSpPr>
        <p:spPr>
          <a:xfrm>
            <a:off x="477177" y="3179735"/>
            <a:ext cx="5135603" cy="1881990"/>
          </a:xfrm>
          <a:prstGeom prst="rect">
            <a:avLst/>
          </a:prstGeom>
          <a:noFill/>
        </p:spPr>
        <p:txBody>
          <a:bodyPr wrap="square">
            <a:spAutoFit/>
          </a:bodyPr>
          <a:lstStyle/>
          <a:p>
            <a:pPr marL="342900" indent="-342900" algn="just">
              <a:lnSpc>
                <a:spcPct val="150000"/>
              </a:lnSpc>
              <a:buFont typeface="Arial" panose="020B0604020202020204" pitchFamily="34" charset="0"/>
              <a:buChar char="•"/>
              <a:tabLst>
                <a:tab pos="3000375" algn="ctr"/>
                <a:tab pos="6000750" algn="r"/>
              </a:tabLst>
            </a:pPr>
            <a:r>
              <a:rPr lang="en-US" sz="2000">
                <a:solidFill>
                  <a:srgbClr val="000000"/>
                </a:solidFill>
                <a:effectLst/>
                <a:latin typeface="+mj-lt"/>
                <a:ea typeface="Times New Roman" panose="02020603050405020304" pitchFamily="18" charset="0"/>
                <a:cs typeface="Times New Roman" panose="02020603050405020304" pitchFamily="18" charset="0"/>
              </a:rPr>
              <a:t>Độ chênh lệch này được gọi là: ......................., kí hiệu là .................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tabLst>
                <a:tab pos="3000375" algn="ctr"/>
                <a:tab pos="6000750" algn="r"/>
              </a:tabLst>
            </a:pPr>
            <a:r>
              <a:rPr lang="en-US" sz="2000">
                <a:solidFill>
                  <a:srgbClr val="000000"/>
                </a:solidFill>
                <a:effectLst/>
                <a:latin typeface="+mj-lt"/>
                <a:ea typeface="Times New Roman" panose="02020603050405020304" pitchFamily="18" charset="0"/>
                <a:cs typeface="Times New Roman" panose="02020603050405020304" pitchFamily="18" charset="0"/>
              </a:rPr>
              <a:t>Công thức tính độ chênh lệch này là: ………........................</a:t>
            </a:r>
            <a:endParaRPr lang="en-US" sz="2000">
              <a:effectLst/>
              <a:latin typeface="+mj-lt"/>
              <a:ea typeface="Calibri" panose="020F0502020204030204" pitchFamily="34" charset="0"/>
              <a:cs typeface="Times New Roman" panose="02020603050405020304" pitchFamily="18" charset="0"/>
            </a:endParaRPr>
          </a:p>
        </p:txBody>
      </p:sp>
      <p:pic>
        <p:nvPicPr>
          <p:cNvPr id="7" name="Picture 6" descr="A balance scale with balls and spheres&#10;&#10;Description automatically generated with medium confidence">
            <a:extLst>
              <a:ext uri="{FF2B5EF4-FFF2-40B4-BE49-F238E27FC236}">
                <a16:creationId xmlns="" xmlns:a16="http://schemas.microsoft.com/office/drawing/2014/main" id="{FAF773FD-9ED0-412D-7694-FE5E7DC03DC0}"/>
              </a:ext>
            </a:extLst>
          </p:cNvPr>
          <p:cNvPicPr>
            <a:picLocks noChangeAspect="1"/>
          </p:cNvPicPr>
          <p:nvPr/>
        </p:nvPicPr>
        <p:blipFill>
          <a:blip r:embed="rId3"/>
          <a:stretch>
            <a:fillRect/>
          </a:stretch>
        </p:blipFill>
        <p:spPr>
          <a:xfrm>
            <a:off x="5753564" y="1073484"/>
            <a:ext cx="3155796" cy="3707295"/>
          </a:xfrm>
          <a:prstGeom prst="rect">
            <a:avLst/>
          </a:prstGeom>
        </p:spPr>
      </p:pic>
      <p:sp>
        <p:nvSpPr>
          <p:cNvPr id="8" name="Isosceles Triangle 7">
            <a:extLst>
              <a:ext uri="{FF2B5EF4-FFF2-40B4-BE49-F238E27FC236}">
                <a16:creationId xmlns="" xmlns:a16="http://schemas.microsoft.com/office/drawing/2014/main" id="{1F7B75E2-01FD-E1F5-5F9B-C2A1918A2CFE}"/>
              </a:ext>
            </a:extLst>
          </p:cNvPr>
          <p:cNvSpPr/>
          <p:nvPr/>
        </p:nvSpPr>
        <p:spPr>
          <a:xfrm flipV="1">
            <a:off x="4041645" y="4764359"/>
            <a:ext cx="1060704" cy="379141"/>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5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95F4C13-32C1-D5C0-333F-DFB740FFA9A9}"/>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F4CE9526-C980-2BB7-AE78-EFE440B49EBB}"/>
              </a:ext>
            </a:extLst>
          </p:cNvPr>
          <p:cNvSpPr txBox="1"/>
          <p:nvPr/>
        </p:nvSpPr>
        <p:spPr>
          <a:xfrm>
            <a:off x="844466" y="123540"/>
            <a:ext cx="7455057" cy="958083"/>
          </a:xfrm>
          <a:prstGeom prst="rect">
            <a:avLst/>
          </a:prstGeom>
          <a:noFill/>
        </p:spPr>
        <p:txBody>
          <a:bodyPr wrap="square">
            <a:spAutoFit/>
          </a:bodyPr>
          <a:lstStyle/>
          <a:p>
            <a:pPr algn="just">
              <a:lnSpc>
                <a:spcPct val="150000"/>
              </a:lnSpc>
            </a:pPr>
            <a:r>
              <a:rPr lang="en-US" sz="2000"/>
              <a:t>2. Tính độ hụt khối (theo đơn vị aum) của một số hạt nhân sau. Biết m</a:t>
            </a:r>
            <a:r>
              <a:rPr lang="en-US" sz="2000" baseline="-25000"/>
              <a:t>p</a:t>
            </a:r>
            <a:r>
              <a:rPr lang="en-US" sz="2000"/>
              <a:t> </a:t>
            </a:r>
            <a:r>
              <a:rPr lang="en-US" sz="2000">
                <a:sym typeface="Symbol" panose="05050102010706020507" pitchFamily="18" charset="2"/>
              </a:rPr>
              <a:t></a:t>
            </a:r>
            <a:r>
              <a:rPr lang="en-US" sz="2000"/>
              <a:t>1,00728 aum; m</a:t>
            </a:r>
            <a:r>
              <a:rPr lang="en-US" sz="2000" baseline="-25000"/>
              <a:t>He</a:t>
            </a:r>
            <a:r>
              <a:rPr lang="en-US" sz="2000"/>
              <a:t> </a:t>
            </a:r>
            <a:r>
              <a:rPr lang="en-US" sz="2000">
                <a:sym typeface="Symbol" panose="05050102010706020507" pitchFamily="18" charset="2"/>
              </a:rPr>
              <a:t></a:t>
            </a:r>
            <a:r>
              <a:rPr lang="en-US" sz="2000"/>
              <a:t> 1,00866 aum.</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 xmlns:a16="http://schemas.microsoft.com/office/drawing/2014/main" id="{947D92F0-F11E-D82A-8260-BFAB13417753}"/>
                  </a:ext>
                </a:extLst>
              </p:cNvPr>
              <p:cNvGraphicFramePr>
                <a:graphicFrameLocks noGrp="1"/>
              </p:cNvGraphicFramePr>
              <p:nvPr>
                <p:extLst>
                  <p:ext uri="{D42A27DB-BD31-4B8C-83A1-F6EECF244321}">
                    <p14:modId xmlns:p14="http://schemas.microsoft.com/office/powerpoint/2010/main" val="109142867"/>
                  </p:ext>
                </p:extLst>
              </p:nvPr>
            </p:nvGraphicFramePr>
            <p:xfrm>
              <a:off x="185847" y="1376691"/>
              <a:ext cx="8772293" cy="3108960"/>
            </p:xfrm>
            <a:graphic>
              <a:graphicData uri="http://schemas.openxmlformats.org/drawingml/2006/table">
                <a:tbl>
                  <a:tblPr firstRow="1" firstCol="1" bandRow="1">
                    <a:tableStyleId>{64D8C527-3FCC-45C0-91A0-E26C2E9DFCE1}</a:tableStyleId>
                  </a:tblPr>
                  <a:tblGrid>
                    <a:gridCol w="1603575">
                      <a:extLst>
                        <a:ext uri="{9D8B030D-6E8A-4147-A177-3AD203B41FA5}">
                          <a16:colId xmlns="" xmlns:a16="http://schemas.microsoft.com/office/drawing/2014/main" val="2175008310"/>
                        </a:ext>
                      </a:extLst>
                    </a:gridCol>
                    <a:gridCol w="1035131">
                      <a:extLst>
                        <a:ext uri="{9D8B030D-6E8A-4147-A177-3AD203B41FA5}">
                          <a16:colId xmlns="" xmlns:a16="http://schemas.microsoft.com/office/drawing/2014/main" val="301324497"/>
                        </a:ext>
                      </a:extLst>
                    </a:gridCol>
                    <a:gridCol w="1312334">
                      <a:extLst>
                        <a:ext uri="{9D8B030D-6E8A-4147-A177-3AD203B41FA5}">
                          <a16:colId xmlns="" xmlns:a16="http://schemas.microsoft.com/office/drawing/2014/main" val="754812497"/>
                        </a:ext>
                      </a:extLst>
                    </a:gridCol>
                    <a:gridCol w="3274955">
                      <a:extLst>
                        <a:ext uri="{9D8B030D-6E8A-4147-A177-3AD203B41FA5}">
                          <a16:colId xmlns="" xmlns:a16="http://schemas.microsoft.com/office/drawing/2014/main" val="1828439319"/>
                        </a:ext>
                      </a:extLst>
                    </a:gridCol>
                    <a:gridCol w="1546298">
                      <a:extLst>
                        <a:ext uri="{9D8B030D-6E8A-4147-A177-3AD203B41FA5}">
                          <a16:colId xmlns="" xmlns:a16="http://schemas.microsoft.com/office/drawing/2014/main" val="3665430952"/>
                        </a:ext>
                      </a:extLst>
                    </a:gridCol>
                  </a:tblGrid>
                  <a:tr h="731520">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 xmlns:a16="http://schemas.microsoft.com/office/drawing/2014/main" val="2659148214"/>
                      </a:ext>
                    </a:extLst>
                  </a:tr>
                  <a:tr h="731520">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a:rPr>
                                    </m:ctrlPr>
                                  </m:sPrePr>
                                  <m:sub>
                                    <m:r>
                                      <a:rPr lang="en-US" sz="2000" i="0" smtClean="0">
                                        <a:effectLst/>
                                        <a:latin typeface="Cambria Math" panose="02040503050406030204" pitchFamily="18" charset="0"/>
                                      </a:rPr>
                                      <m:t>6</m:t>
                                    </m:r>
                                  </m:sub>
                                  <m:sup>
                                    <m:r>
                                      <a:rPr lang="en-US" sz="2000" i="0" smtClean="0">
                                        <a:effectLst/>
                                        <a:latin typeface="Cambria Math" panose="02040503050406030204" pitchFamily="18" charset="0"/>
                                      </a:rPr>
                                      <m:t>12</m:t>
                                    </m:r>
                                  </m:sup>
                                  <m:e>
                                    <m:r>
                                      <m:rPr>
                                        <m:sty m:val="p"/>
                                      </m:rPr>
                                      <a:rPr lang="en-US" sz="2000" i="0" smtClean="0">
                                        <a:effectLst/>
                                        <a:latin typeface="Cambria Math" panose="02040503050406030204" pitchFamily="18" charset="0"/>
                                      </a:rPr>
                                      <m:t>C</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 xmlns:a16="http://schemas.microsoft.com/office/drawing/2014/main" val="2533782633"/>
                      </a:ext>
                    </a:extLst>
                  </a:tr>
                  <a:tr h="731520">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a:rPr>
                                    </m:ctrlPr>
                                  </m:sPrePr>
                                  <m:sub>
                                    <m:r>
                                      <a:rPr lang="en-US" sz="2000" i="0" smtClean="0">
                                        <a:effectLst/>
                                        <a:latin typeface="Cambria Math" panose="02040503050406030204" pitchFamily="18" charset="0"/>
                                      </a:rPr>
                                      <m:t>8</m:t>
                                    </m:r>
                                  </m:sub>
                                  <m:sup>
                                    <m:r>
                                      <a:rPr lang="en-US" sz="2000" i="0" smtClean="0">
                                        <a:effectLst/>
                                        <a:latin typeface="Cambria Math" panose="02040503050406030204" pitchFamily="18" charset="0"/>
                                      </a:rPr>
                                      <m:t>16</m:t>
                                    </m:r>
                                  </m:sup>
                                  <m:e>
                                    <m:r>
                                      <m:rPr>
                                        <m:sty m:val="p"/>
                                      </m:rPr>
                                      <a:rPr lang="en-US" sz="2000" i="0" smtClean="0">
                                        <a:effectLst/>
                                        <a:latin typeface="Cambria Math" panose="02040503050406030204" pitchFamily="18" charset="0"/>
                                      </a:rPr>
                                      <m:t>O</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 xmlns:a16="http://schemas.microsoft.com/office/drawing/2014/main" val="2530138318"/>
                      </a:ext>
                    </a:extLst>
                  </a:tr>
                  <a:tr h="731520">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a:rPr>
                                    </m:ctrlPr>
                                  </m:sPrePr>
                                  <m:sub>
                                    <m:r>
                                      <a:rPr lang="en-US" sz="2000" i="0" smtClean="0">
                                        <a:effectLst/>
                                        <a:latin typeface="Cambria Math" panose="02040503050406030204" pitchFamily="18" charset="0"/>
                                      </a:rPr>
                                      <m:t>92</m:t>
                                    </m:r>
                                  </m:sub>
                                  <m:sup>
                                    <m:r>
                                      <a:rPr lang="en-US" sz="2000" i="0" smtClean="0">
                                        <a:effectLst/>
                                        <a:latin typeface="Cambria Math" panose="02040503050406030204" pitchFamily="18" charset="0"/>
                                      </a:rPr>
                                      <m:t>235</m:t>
                                    </m:r>
                                  </m:sup>
                                  <m:e>
                                    <m:r>
                                      <m:rPr>
                                        <m:sty m:val="p"/>
                                      </m:rPr>
                                      <a:rPr lang="en-US" sz="2000" i="0" smtClean="0">
                                        <a:effectLst/>
                                        <a:latin typeface="Cambria Math" panose="02040503050406030204" pitchFamily="18" charset="0"/>
                                      </a:rPr>
                                      <m:t>U</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 xmlns:a16="http://schemas.microsoft.com/office/drawing/2014/main" val="1798913961"/>
                      </a:ext>
                    </a:extLst>
                  </a:tr>
                </a:tbl>
              </a:graphicData>
            </a:graphic>
          </p:graphicFrame>
        </mc:Choice>
        <mc:Fallback xmlns="">
          <p:graphicFrame>
            <p:nvGraphicFramePr>
              <p:cNvPr id="4" name="Table 3">
                <a:extLst>
                  <a:ext uri="{FF2B5EF4-FFF2-40B4-BE49-F238E27FC236}">
                    <a16:creationId xmlns:a16="http://schemas.microsoft.com/office/drawing/2014/main" id="{947D92F0-F11E-D82A-8260-BFAB13417753}"/>
                  </a:ext>
                </a:extLst>
              </p:cNvPr>
              <p:cNvGraphicFramePr>
                <a:graphicFrameLocks noGrp="1"/>
              </p:cNvGraphicFramePr>
              <p:nvPr>
                <p:extLst>
                  <p:ext uri="{D42A27DB-BD31-4B8C-83A1-F6EECF244321}">
                    <p14:modId xmlns:p14="http://schemas.microsoft.com/office/powerpoint/2010/main" val="109142867"/>
                  </p:ext>
                </p:extLst>
              </p:nvPr>
            </p:nvGraphicFramePr>
            <p:xfrm>
              <a:off x="185847" y="1376691"/>
              <a:ext cx="8772293" cy="3059748"/>
            </p:xfrm>
            <a:graphic>
              <a:graphicData uri="http://schemas.openxmlformats.org/drawingml/2006/table">
                <a:tbl>
                  <a:tblPr firstRow="1" firstCol="1" bandRow="1">
                    <a:tableStyleId>{64D8C527-3FCC-45C0-91A0-E26C2E9DFCE1}</a:tableStyleId>
                  </a:tblPr>
                  <a:tblGrid>
                    <a:gridCol w="1603575">
                      <a:extLst>
                        <a:ext uri="{9D8B030D-6E8A-4147-A177-3AD203B41FA5}">
                          <a16:colId xmlns:a16="http://schemas.microsoft.com/office/drawing/2014/main" val="2175008310"/>
                        </a:ext>
                      </a:extLst>
                    </a:gridCol>
                    <a:gridCol w="1035131">
                      <a:extLst>
                        <a:ext uri="{9D8B030D-6E8A-4147-A177-3AD203B41FA5}">
                          <a16:colId xmlns:a16="http://schemas.microsoft.com/office/drawing/2014/main" val="301324497"/>
                        </a:ext>
                      </a:extLst>
                    </a:gridCol>
                    <a:gridCol w="1312334">
                      <a:extLst>
                        <a:ext uri="{9D8B030D-6E8A-4147-A177-3AD203B41FA5}">
                          <a16:colId xmlns:a16="http://schemas.microsoft.com/office/drawing/2014/main" val="754812497"/>
                        </a:ext>
                      </a:extLst>
                    </a:gridCol>
                    <a:gridCol w="3274955">
                      <a:extLst>
                        <a:ext uri="{9D8B030D-6E8A-4147-A177-3AD203B41FA5}">
                          <a16:colId xmlns:a16="http://schemas.microsoft.com/office/drawing/2014/main" val="1828439319"/>
                        </a:ext>
                      </a:extLst>
                    </a:gridCol>
                    <a:gridCol w="1546298">
                      <a:extLst>
                        <a:ext uri="{9D8B030D-6E8A-4147-A177-3AD203B41FA5}">
                          <a16:colId xmlns:a16="http://schemas.microsoft.com/office/drawing/2014/main" val="3665430952"/>
                        </a:ext>
                      </a:extLst>
                    </a:gridCol>
                  </a:tblGrid>
                  <a:tr h="865188">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731520">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119167" r="-593529" b="-202500"/>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731520">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217355" r="-593529" b="-100826"/>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731520">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320000" r="-593529" b="-1667"/>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Fallback>
      </mc:AlternateContent>
      <p:sp>
        <p:nvSpPr>
          <p:cNvPr id="9" name="Isosceles Triangle 8">
            <a:extLst>
              <a:ext uri="{FF2B5EF4-FFF2-40B4-BE49-F238E27FC236}">
                <a16:creationId xmlns="" xmlns:a16="http://schemas.microsoft.com/office/drawing/2014/main" id="{2D20A87E-467F-7E9B-4B4C-5A6FFEE9D2CA}"/>
              </a:ext>
            </a:extLst>
          </p:cNvPr>
          <p:cNvSpPr/>
          <p:nvPr/>
        </p:nvSpPr>
        <p:spPr>
          <a:xfrm flipV="1">
            <a:off x="4041646" y="4764359"/>
            <a:ext cx="1060704" cy="379141"/>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96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EAD1F6A-7A1A-D501-E879-34D9C0CF0F9B}"/>
            </a:ext>
          </a:extLst>
        </p:cNvPr>
        <p:cNvGrpSpPr/>
        <p:nvPr/>
      </p:nvGrpSpPr>
      <p:grpSpPr>
        <a:xfrm>
          <a:off x="0" y="0"/>
          <a:ext cx="0" cy="0"/>
          <a:chOff x="0" y="0"/>
          <a:chExt cx="0" cy="0"/>
        </a:xfrm>
      </p:grpSpPr>
      <p:grpSp>
        <p:nvGrpSpPr>
          <p:cNvPr id="12" name="Group 11">
            <a:extLst>
              <a:ext uri="{FF2B5EF4-FFF2-40B4-BE49-F238E27FC236}">
                <a16:creationId xmlns="" xmlns:a16="http://schemas.microsoft.com/office/drawing/2014/main" id="{BC6107E3-0F62-B664-32A9-414D092E614E}"/>
              </a:ext>
            </a:extLst>
          </p:cNvPr>
          <p:cNvGrpSpPr/>
          <p:nvPr/>
        </p:nvGrpSpPr>
        <p:grpSpPr>
          <a:xfrm>
            <a:off x="237892" y="135939"/>
            <a:ext cx="8668215" cy="4671413"/>
            <a:chOff x="237889" y="923959"/>
            <a:chExt cx="8668215" cy="4671413"/>
          </a:xfrm>
        </p:grpSpPr>
        <p:pic>
          <p:nvPicPr>
            <p:cNvPr id="6" name="Picture 5">
              <a:extLst>
                <a:ext uri="{FF2B5EF4-FFF2-40B4-BE49-F238E27FC236}">
                  <a16:creationId xmlns="" xmlns:a16="http://schemas.microsoft.com/office/drawing/2014/main" id="{A52D4C9E-418B-26D1-B487-FC6970254A9B}"/>
                </a:ext>
              </a:extLst>
            </p:cNvPr>
            <p:cNvPicPr>
              <a:picLocks noChangeAspect="1"/>
            </p:cNvPicPr>
            <p:nvPr/>
          </p:nvPicPr>
          <p:blipFill>
            <a:blip r:embed="rId2"/>
            <a:stretch>
              <a:fillRect/>
            </a:stretch>
          </p:blipFill>
          <p:spPr>
            <a:xfrm>
              <a:off x="4347692" y="2397616"/>
              <a:ext cx="4387430" cy="2799978"/>
            </a:xfrm>
            <a:prstGeom prst="rect">
              <a:avLst/>
            </a:prstGeom>
          </p:spPr>
        </p:pic>
        <p:grpSp>
          <p:nvGrpSpPr>
            <p:cNvPr id="11" name="Group 10">
              <a:extLst>
                <a:ext uri="{FF2B5EF4-FFF2-40B4-BE49-F238E27FC236}">
                  <a16:creationId xmlns="" xmlns:a16="http://schemas.microsoft.com/office/drawing/2014/main" id="{A6047614-782E-EF96-45A3-C67E54FA2F25}"/>
                </a:ext>
              </a:extLst>
            </p:cNvPr>
            <p:cNvGrpSpPr/>
            <p:nvPr/>
          </p:nvGrpSpPr>
          <p:grpSpPr>
            <a:xfrm>
              <a:off x="237889" y="923959"/>
              <a:ext cx="8668215" cy="4671413"/>
              <a:chOff x="237889" y="923959"/>
              <a:chExt cx="8668215" cy="4671413"/>
            </a:xfrm>
          </p:grpSpPr>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7FFE74F6-3883-6A20-9CEA-AFC709ED2E99}"/>
                      </a:ext>
                    </a:extLst>
                  </p:cNvPr>
                  <p:cNvSpPr txBox="1"/>
                  <p:nvPr/>
                </p:nvSpPr>
                <p:spPr>
                  <a:xfrm>
                    <a:off x="237889" y="923959"/>
                    <a:ext cx="8668215" cy="1910010"/>
                  </a:xfrm>
                  <a:prstGeom prst="rect">
                    <a:avLst/>
                  </a:prstGeom>
                  <a:noFill/>
                </p:spPr>
                <p:txBody>
                  <a:bodyPr wrap="square">
                    <a:spAutoFit/>
                  </a:bodyPr>
                  <a:lstStyle/>
                  <a:p>
                    <a:pPr algn="just">
                      <a:lnSpc>
                        <a:spcPct val="150000"/>
                      </a:lnSpc>
                    </a:pPr>
                    <a:r>
                      <a:rPr lang="en-US" sz="2000"/>
                      <a:t>3. Theo thuyết tương đối Einstein, vật có khối lượng m thì có năng lượng tương ứng là E = mc</a:t>
                    </a:r>
                    <a:r>
                      <a:rPr lang="en-US" sz="2000" baseline="30000"/>
                      <a:t>2</a:t>
                    </a:r>
                    <a:r>
                      <a:rPr lang="en-US" sz="2000"/>
                      <a:t>. </a:t>
                    </a:r>
                  </a:p>
                  <a:p>
                    <a:pPr algn="just">
                      <a:lnSpc>
                        <a:spcPct val="150000"/>
                      </a:lnSpc>
                    </a:pPr>
                    <a:r>
                      <a:rPr lang="en-US" sz="2000"/>
                      <a:t>a) Hạt nhân </a:t>
                    </a:r>
                    <a14:m>
                      <m:oMath xmlns:m="http://schemas.openxmlformats.org/officeDocument/2006/math">
                        <m:sPre>
                          <m:sPrePr>
                            <m:ctrlPr>
                              <a:rPr lang="en-US" sz="2000" i="1">
                                <a:latin typeface="Cambria Math"/>
                              </a:rPr>
                            </m:ctrlPr>
                          </m:sPrePr>
                          <m:sub>
                            <m:r>
                              <a:rPr lang="en-US" sz="2000" i="0" smtClean="0">
                                <a:latin typeface="Cambria Math" panose="02040503050406030204" pitchFamily="18" charset="0"/>
                              </a:rPr>
                              <m:t>2</m:t>
                            </m:r>
                          </m:sub>
                          <m:sup>
                            <m:r>
                              <a:rPr lang="en-US" sz="2000" i="0" smtClean="0">
                                <a:latin typeface="Cambria Math" panose="02040503050406030204" pitchFamily="18" charset="0"/>
                              </a:rPr>
                              <m:t>4</m:t>
                            </m:r>
                          </m:sup>
                          <m:e>
                            <m:r>
                              <m:rPr>
                                <m:sty m:val="p"/>
                              </m:rPr>
                              <a:rPr lang="en-US" sz="2000" i="0" smtClean="0">
                                <a:latin typeface="Cambria Math" panose="02040503050406030204" pitchFamily="18" charset="0"/>
                              </a:rPr>
                              <m:t>He</m:t>
                            </m:r>
                          </m:e>
                        </m:sPre>
                        <m:r>
                          <a:rPr lang="en-US" sz="2000" i="0" smtClean="0">
                            <a:latin typeface="Cambria Math" panose="02040503050406030204" pitchFamily="18" charset="0"/>
                          </a:rPr>
                          <m:t> </m:t>
                        </m:r>
                      </m:oMath>
                    </a14:m>
                    <a:r>
                      <a:rPr lang="en-US" sz="2000"/>
                      <a:t>được tạo thành từ 2p và 2n. Biết khối lượng m</a:t>
                    </a:r>
                    <a:r>
                      <a:rPr lang="en-US" sz="2000" baseline="-25000"/>
                      <a:t>He</a:t>
                    </a:r>
                    <a:r>
                      <a:rPr lang="en-US" sz="2000"/>
                      <a:t> </a:t>
                    </a:r>
                    <a:r>
                      <a:rPr lang="en-US" sz="2000">
                        <a:sym typeface="Symbol" panose="05050102010706020507" pitchFamily="18" charset="2"/>
                      </a:rPr>
                      <a:t></a:t>
                    </a:r>
                    <a:r>
                      <a:rPr lang="en-US" sz="2000"/>
                      <a:t> 4,0015 aum; m</a:t>
                    </a:r>
                    <a:r>
                      <a:rPr lang="en-US" sz="2000" baseline="-25000"/>
                      <a:t>p</a:t>
                    </a:r>
                    <a:r>
                      <a:rPr lang="en-US" sz="2000"/>
                      <a:t> </a:t>
                    </a:r>
                    <a:r>
                      <a:rPr lang="en-US" sz="2000">
                        <a:sym typeface="Symbol" panose="05050102010706020507" pitchFamily="18" charset="2"/>
                      </a:rPr>
                      <a:t></a:t>
                    </a:r>
                    <a:r>
                      <a:rPr lang="en-US" sz="2000"/>
                      <a:t> 1,00728 aum; m</a:t>
                    </a:r>
                    <a:r>
                      <a:rPr lang="en-US" sz="2000" baseline="-25000"/>
                      <a:t>He</a:t>
                    </a:r>
                    <a:r>
                      <a:rPr lang="en-US" sz="2000"/>
                      <a:t> </a:t>
                    </a:r>
                    <a:r>
                      <a:rPr lang="en-US" sz="2000">
                        <a:sym typeface="Symbol" panose="05050102010706020507" pitchFamily="18" charset="2"/>
                      </a:rPr>
                      <a:t></a:t>
                    </a:r>
                    <a:r>
                      <a:rPr lang="en-US" sz="2000"/>
                      <a:t> 1,00866 aum. </a:t>
                    </a:r>
                  </a:p>
                </p:txBody>
              </p:sp>
            </mc:Choice>
            <mc:Fallback xmlns="">
              <p:sp>
                <p:nvSpPr>
                  <p:cNvPr id="3" name="TextBox 2">
                    <a:extLst>
                      <a:ext uri="{FF2B5EF4-FFF2-40B4-BE49-F238E27FC236}">
                        <a16:creationId xmlns:a16="http://schemas.microsoft.com/office/drawing/2014/main" id="{7FFE74F6-3883-6A20-9CEA-AFC709ED2E99}"/>
                      </a:ext>
                    </a:extLst>
                  </p:cNvPr>
                  <p:cNvSpPr txBox="1">
                    <a:spLocks noRot="1" noChangeAspect="1" noMove="1" noResize="1" noEditPoints="1" noAdjustHandles="1" noChangeArrowheads="1" noChangeShapeType="1" noTextEdit="1"/>
                  </p:cNvSpPr>
                  <p:nvPr/>
                </p:nvSpPr>
                <p:spPr>
                  <a:xfrm>
                    <a:off x="237889" y="923959"/>
                    <a:ext cx="8668215" cy="1910010"/>
                  </a:xfrm>
                  <a:prstGeom prst="rect">
                    <a:avLst/>
                  </a:prstGeom>
                  <a:blipFill>
                    <a:blip r:embed="rId3"/>
                    <a:stretch>
                      <a:fillRect l="-703" r="-774" b="-3503"/>
                    </a:stretch>
                  </a:blipFill>
                </p:spPr>
                <p:txBody>
                  <a:bodyPr/>
                  <a:lstStyle/>
                  <a:p>
                    <a:r>
                      <a:rPr lang="en-US">
                        <a:noFill/>
                      </a:rPr>
                      <a:t> </a:t>
                    </a:r>
                  </a:p>
                </p:txBody>
              </p:sp>
            </mc:Fallback>
          </mc:AlternateContent>
          <p:sp>
            <p:nvSpPr>
              <p:cNvPr id="8" name="TextBox 7">
                <a:extLst>
                  <a:ext uri="{FF2B5EF4-FFF2-40B4-BE49-F238E27FC236}">
                    <a16:creationId xmlns="" xmlns:a16="http://schemas.microsoft.com/office/drawing/2014/main" id="{699BC7CF-287B-715D-0CF6-70B8872110A3}"/>
                  </a:ext>
                </a:extLst>
              </p:cNvPr>
              <p:cNvSpPr txBox="1"/>
              <p:nvPr/>
            </p:nvSpPr>
            <p:spPr>
              <a:xfrm>
                <a:off x="237889" y="2833969"/>
                <a:ext cx="4044176" cy="2343655"/>
              </a:xfrm>
              <a:prstGeom prst="rect">
                <a:avLst/>
              </a:prstGeom>
              <a:noFill/>
            </p:spPr>
            <p:txBody>
              <a:bodyPr wrap="square">
                <a:spAutoFit/>
              </a:bodyPr>
              <a:lstStyle/>
              <a:p>
                <a:pPr algn="just">
                  <a:lnSpc>
                    <a:spcPct val="150000"/>
                  </a:lnSpc>
                </a:pPr>
                <a:r>
                  <a:rPr lang="en-US" sz="2000"/>
                  <a:t>Hoàn thiện sơ đồ sau để tính khối lượng các nucleon, năng lượng các nucleon, độ hụt khối, năng lượng hạt nhân và từ đó tính năng lượng liên kết của hạt nhân.</a:t>
                </a:r>
              </a:p>
            </p:txBody>
          </p:sp>
          <p:sp>
            <p:nvSpPr>
              <p:cNvPr id="10" name="TextBox 9">
                <a:extLst>
                  <a:ext uri="{FF2B5EF4-FFF2-40B4-BE49-F238E27FC236}">
                    <a16:creationId xmlns="" xmlns:a16="http://schemas.microsoft.com/office/drawing/2014/main" id="{DAF5B4B6-3123-962B-33CD-1E48371DE94E}"/>
                  </a:ext>
                </a:extLst>
              </p:cNvPr>
              <p:cNvSpPr txBox="1"/>
              <p:nvPr/>
            </p:nvSpPr>
            <p:spPr>
              <a:xfrm>
                <a:off x="237889" y="5195262"/>
                <a:ext cx="8497233" cy="400110"/>
              </a:xfrm>
              <a:prstGeom prst="rect">
                <a:avLst/>
              </a:prstGeom>
              <a:noFill/>
            </p:spPr>
            <p:txBody>
              <a:bodyPr wrap="square">
                <a:spAutoFit/>
              </a:bodyPr>
              <a:lstStyle/>
              <a:p>
                <a:pPr algn="just"/>
                <a:r>
                  <a:rPr lang="vi-VN" sz="2000"/>
                  <a:t>b) Năng lượng liên kết của một hạt nhân tính theo công thức nào? </a:t>
                </a:r>
                <a:endParaRPr lang="en-US" sz="2000"/>
              </a:p>
            </p:txBody>
          </p:sp>
        </p:grpSp>
      </p:grpSp>
      <p:pic>
        <p:nvPicPr>
          <p:cNvPr id="2" name="Picture 1">
            <a:extLst>
              <a:ext uri="{FF2B5EF4-FFF2-40B4-BE49-F238E27FC236}">
                <a16:creationId xmlns="" xmlns:a16="http://schemas.microsoft.com/office/drawing/2014/main" id="{7F652FF2-4F79-D0C6-828A-FEFDACA49596}"/>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43977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EB90EBD-FAE9-5B84-503A-61F02306F180}"/>
            </a:ext>
          </a:extLst>
        </p:cNvPr>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C7C312A1-A884-6716-B48F-0FD111401A0A}"/>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3</a:t>
            </a:r>
          </a:p>
        </p:txBody>
      </p:sp>
      <p:sp>
        <p:nvSpPr>
          <p:cNvPr id="18" name="TextBox 17">
            <a:extLst>
              <a:ext uri="{FF2B5EF4-FFF2-40B4-BE49-F238E27FC236}">
                <a16:creationId xmlns="" xmlns:a16="http://schemas.microsoft.com/office/drawing/2014/main" id="{BCE5C54F-9667-84F0-799B-E6A1FC4DBAC2}"/>
              </a:ext>
            </a:extLst>
          </p:cNvPr>
          <p:cNvSpPr txBox="1"/>
          <p:nvPr/>
        </p:nvSpPr>
        <p:spPr>
          <a:xfrm>
            <a:off x="459982" y="994340"/>
            <a:ext cx="8224029" cy="1420325"/>
          </a:xfrm>
          <a:prstGeom prst="rect">
            <a:avLst/>
          </a:prstGeom>
          <a:noFill/>
        </p:spPr>
        <p:txBody>
          <a:bodyPr wrap="square">
            <a:spAutoFit/>
          </a:bodyPr>
          <a:lstStyle/>
          <a:p>
            <a:pPr algn="just">
              <a:lnSpc>
                <a:spcPct val="150000"/>
              </a:lnSpc>
              <a:tabLst>
                <a:tab pos="3000375" algn="ctr"/>
                <a:tab pos="6000750" algn="r"/>
              </a:tabLst>
            </a:pPr>
            <a:r>
              <a:rPr lang="en-US" sz="2000">
                <a:latin typeface="+mj-lt"/>
                <a:ea typeface="Times New Roman" panose="02020603050405020304" pitchFamily="18" charset="0"/>
                <a:cs typeface="Times New Roman" panose="02020603050405020304" pitchFamily="18" charset="0"/>
              </a:rPr>
              <a:t>1</a:t>
            </a:r>
            <a:r>
              <a:rPr lang="en-US" sz="2000">
                <a:solidFill>
                  <a:srgbClr val="000000"/>
                </a:solidFill>
                <a:effectLst/>
                <a:latin typeface="+mj-lt"/>
                <a:ea typeface="Times New Roman" panose="02020603050405020304" pitchFamily="18" charset="0"/>
                <a:cs typeface="Times New Roman" panose="02020603050405020304" pitchFamily="18" charset="0"/>
              </a:rPr>
              <a:t>. </a:t>
            </a:r>
          </a:p>
          <a:p>
            <a:pPr marL="342900" indent="-342900" algn="just">
              <a:lnSpc>
                <a:spcPct val="150000"/>
              </a:lnSpc>
              <a:buFont typeface="Arial" panose="020B0604020202020204" pitchFamily="34" charset="0"/>
              <a:buChar char="•"/>
              <a:tabLst>
                <a:tab pos="3000375" algn="ctr"/>
                <a:tab pos="6000750" algn="r"/>
              </a:tabLst>
            </a:pPr>
            <a:r>
              <a:rPr lang="en-US" sz="2000">
                <a:ea typeface="Times New Roman" panose="02020603050405020304" pitchFamily="18" charset="0"/>
                <a:cs typeface="Times New Roman" panose="02020603050405020304" pitchFamily="18" charset="0"/>
              </a:rPr>
              <a:t>Độ chênh lệch này được gọi là: ......................., kí hiệu là ................. </a:t>
            </a:r>
            <a:endParaRPr lang="en-US" sz="200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tabLst>
                <a:tab pos="3000375" algn="ctr"/>
                <a:tab pos="6000750" algn="r"/>
              </a:tabLst>
            </a:pPr>
            <a:r>
              <a:rPr lang="en-US" sz="2000">
                <a:ea typeface="Times New Roman" panose="02020603050405020304" pitchFamily="18" charset="0"/>
                <a:cs typeface="Times New Roman" panose="02020603050405020304" pitchFamily="18" charset="0"/>
              </a:rPr>
              <a:t>Công thức tính độ chênh lệch này là: ………........................</a:t>
            </a:r>
            <a:endParaRPr lang="en-US" sz="200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4658DD16-BEA1-766C-9860-4B7B13285008}"/>
              </a:ext>
            </a:extLst>
          </p:cNvPr>
          <p:cNvSpPr txBox="1"/>
          <p:nvPr/>
        </p:nvSpPr>
        <p:spPr>
          <a:xfrm>
            <a:off x="4486507" y="1451887"/>
            <a:ext cx="1557454" cy="400110"/>
          </a:xfrm>
          <a:prstGeom prst="rect">
            <a:avLst/>
          </a:prstGeom>
          <a:noFill/>
        </p:spPr>
        <p:txBody>
          <a:bodyPr wrap="square">
            <a:spAutoFit/>
          </a:bodyPr>
          <a:lstStyle/>
          <a:p>
            <a:pPr algn="ctr"/>
            <a:r>
              <a:rPr lang="en-US" sz="2000" b="1">
                <a:solidFill>
                  <a:srgbClr val="FF0000"/>
                </a:solidFill>
              </a:rPr>
              <a:t>độ hụt khối</a:t>
            </a:r>
          </a:p>
        </p:txBody>
      </p:sp>
      <p:sp>
        <p:nvSpPr>
          <p:cNvPr id="6" name="TextBox 5">
            <a:extLst>
              <a:ext uri="{FF2B5EF4-FFF2-40B4-BE49-F238E27FC236}">
                <a16:creationId xmlns="" xmlns:a16="http://schemas.microsoft.com/office/drawing/2014/main" id="{A8AD4A63-F023-6F4E-332C-8C8855C42BA5}"/>
              </a:ext>
            </a:extLst>
          </p:cNvPr>
          <p:cNvSpPr txBox="1"/>
          <p:nvPr/>
        </p:nvSpPr>
        <p:spPr>
          <a:xfrm>
            <a:off x="7389541" y="1451887"/>
            <a:ext cx="951571" cy="400110"/>
          </a:xfrm>
          <a:prstGeom prst="rect">
            <a:avLst/>
          </a:prstGeom>
          <a:noFill/>
        </p:spPr>
        <p:txBody>
          <a:bodyPr wrap="square">
            <a:spAutoFit/>
          </a:bodyPr>
          <a:lstStyle/>
          <a:p>
            <a:pPr algn="ctr"/>
            <a:r>
              <a:rPr lang="en-US" sz="2000" b="1">
                <a:solidFill>
                  <a:srgbClr val="FF0000"/>
                </a:solidFill>
                <a:latin typeface="+mj-lt"/>
              </a:rPr>
              <a:t> ∆m</a:t>
            </a:r>
          </a:p>
        </p:txBody>
      </p:sp>
      <p:sp>
        <p:nvSpPr>
          <p:cNvPr id="8" name="TextBox 7">
            <a:extLst>
              <a:ext uri="{FF2B5EF4-FFF2-40B4-BE49-F238E27FC236}">
                <a16:creationId xmlns="" xmlns:a16="http://schemas.microsoft.com/office/drawing/2014/main" id="{A1EB83E2-152C-E331-B1C7-68471B9B1DCD}"/>
              </a:ext>
            </a:extLst>
          </p:cNvPr>
          <p:cNvSpPr txBox="1"/>
          <p:nvPr/>
        </p:nvSpPr>
        <p:spPr>
          <a:xfrm>
            <a:off x="4813981" y="1909434"/>
            <a:ext cx="3987119" cy="400110"/>
          </a:xfrm>
          <a:prstGeom prst="rect">
            <a:avLst/>
          </a:prstGeom>
          <a:noFill/>
        </p:spPr>
        <p:txBody>
          <a:bodyPr wrap="square">
            <a:spAutoFit/>
          </a:bodyPr>
          <a:lstStyle/>
          <a:p>
            <a:pPr algn="ctr"/>
            <a:r>
              <a:rPr lang="en-US" sz="2000" b="1">
                <a:solidFill>
                  <a:srgbClr val="FF0000"/>
                </a:solidFill>
                <a:latin typeface="Arial" panose="020B0604020202020204" pitchFamily="34" charset="0"/>
                <a:cs typeface="Arial" panose="020B0604020202020204" pitchFamily="34" charset="0"/>
              </a:rPr>
              <a:t> ∆m = </a:t>
            </a: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[Zm</a:t>
            </a:r>
            <a:r>
              <a:rPr lang="en-US" sz="2000" b="1"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p</a:t>
            </a: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 + (A – Z)m</a:t>
            </a:r>
            <a:r>
              <a:rPr lang="en-US" sz="2000" b="1"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n</a:t>
            </a: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 - m</a:t>
            </a:r>
            <a:r>
              <a:rPr lang="en-US" sz="2000" b="1"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b="1">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3A99D60C-B6B1-2614-5F0A-214D93A8A12F}"/>
              </a:ext>
            </a:extLst>
          </p:cNvPr>
          <p:cNvSpPr txBox="1"/>
          <p:nvPr/>
        </p:nvSpPr>
        <p:spPr>
          <a:xfrm>
            <a:off x="459982" y="2354915"/>
            <a:ext cx="7455057" cy="496996"/>
          </a:xfrm>
          <a:prstGeom prst="rect">
            <a:avLst/>
          </a:prstGeom>
          <a:noFill/>
        </p:spPr>
        <p:txBody>
          <a:bodyPr wrap="square">
            <a:spAutoFit/>
          </a:bodyPr>
          <a:lstStyle/>
          <a:p>
            <a:pPr algn="just">
              <a:lnSpc>
                <a:spcPct val="150000"/>
              </a:lnSpc>
            </a:pPr>
            <a:r>
              <a:rPr lang="en-US" sz="2000"/>
              <a:t>2. </a:t>
            </a: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 xmlns:a16="http://schemas.microsoft.com/office/drawing/2014/main" id="{7B4FBBAF-C4E4-1EE7-37C4-2EBF823F1C1D}"/>
                  </a:ext>
                </a:extLst>
              </p:cNvPr>
              <p:cNvGraphicFramePr>
                <a:graphicFrameLocks noGrp="1"/>
              </p:cNvGraphicFramePr>
              <p:nvPr>
                <p:extLst>
                  <p:ext uri="{D42A27DB-BD31-4B8C-83A1-F6EECF244321}">
                    <p14:modId xmlns:p14="http://schemas.microsoft.com/office/powerpoint/2010/main" val="3112651923"/>
                  </p:ext>
                </p:extLst>
              </p:nvPr>
            </p:nvGraphicFramePr>
            <p:xfrm>
              <a:off x="1" y="2917582"/>
              <a:ext cx="9144001" cy="2225916"/>
            </p:xfrm>
            <a:graphic>
              <a:graphicData uri="http://schemas.openxmlformats.org/drawingml/2006/table">
                <a:tbl>
                  <a:tblPr firstRow="1" firstCol="1" bandRow="1">
                    <a:tableStyleId>{64D8C527-3FCC-45C0-91A0-E26C2E9DFCE1}</a:tableStyleId>
                  </a:tblPr>
                  <a:tblGrid>
                    <a:gridCol w="1671523">
                      <a:extLst>
                        <a:ext uri="{9D8B030D-6E8A-4147-A177-3AD203B41FA5}">
                          <a16:colId xmlns="" xmlns:a16="http://schemas.microsoft.com/office/drawing/2014/main" val="2175008310"/>
                        </a:ext>
                      </a:extLst>
                    </a:gridCol>
                    <a:gridCol w="1078992">
                      <a:extLst>
                        <a:ext uri="{9D8B030D-6E8A-4147-A177-3AD203B41FA5}">
                          <a16:colId xmlns="" xmlns:a16="http://schemas.microsoft.com/office/drawing/2014/main" val="301324497"/>
                        </a:ext>
                      </a:extLst>
                    </a:gridCol>
                    <a:gridCol w="1367942">
                      <a:extLst>
                        <a:ext uri="{9D8B030D-6E8A-4147-A177-3AD203B41FA5}">
                          <a16:colId xmlns="" xmlns:a16="http://schemas.microsoft.com/office/drawing/2014/main" val="754812497"/>
                        </a:ext>
                      </a:extLst>
                    </a:gridCol>
                    <a:gridCol w="3481439">
                      <a:extLst>
                        <a:ext uri="{9D8B030D-6E8A-4147-A177-3AD203B41FA5}">
                          <a16:colId xmlns="" xmlns:a16="http://schemas.microsoft.com/office/drawing/2014/main" val="1828439319"/>
                        </a:ext>
                      </a:extLst>
                    </a:gridCol>
                    <a:gridCol w="1544105">
                      <a:extLst>
                        <a:ext uri="{9D8B030D-6E8A-4147-A177-3AD203B41FA5}">
                          <a16:colId xmlns="" xmlns:a16="http://schemas.microsoft.com/office/drawing/2014/main" val="3665430952"/>
                        </a:ext>
                      </a:extLst>
                    </a:gridCol>
                  </a:tblGrid>
                  <a:tr h="556479">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 xmlns:a16="http://schemas.microsoft.com/office/drawing/2014/main" val="2659148214"/>
                      </a:ext>
                    </a:extLst>
                  </a:tr>
                  <a:tr h="556479">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a:rPr>
                                    </m:ctrlPr>
                                  </m:sPrePr>
                                  <m:sub>
                                    <m:r>
                                      <a:rPr lang="en-US" sz="2000" i="0" smtClean="0">
                                        <a:effectLst/>
                                        <a:latin typeface="Cambria Math" panose="02040503050406030204" pitchFamily="18" charset="0"/>
                                      </a:rPr>
                                      <m:t>6</m:t>
                                    </m:r>
                                  </m:sub>
                                  <m:sup>
                                    <m:r>
                                      <a:rPr lang="en-US" sz="2000" i="0" smtClean="0">
                                        <a:effectLst/>
                                        <a:latin typeface="Cambria Math" panose="02040503050406030204" pitchFamily="18" charset="0"/>
                                      </a:rPr>
                                      <m:t>12</m:t>
                                    </m:r>
                                  </m:sup>
                                  <m:e>
                                    <m:r>
                                      <m:rPr>
                                        <m:sty m:val="p"/>
                                      </m:rPr>
                                      <a:rPr lang="en-US" sz="2000" i="0" smtClean="0">
                                        <a:effectLst/>
                                        <a:latin typeface="Cambria Math" panose="02040503050406030204" pitchFamily="18" charset="0"/>
                                      </a:rPr>
                                      <m:t>C</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 xmlns:a16="http://schemas.microsoft.com/office/drawing/2014/main" val="2533782633"/>
                      </a:ext>
                    </a:extLst>
                  </a:tr>
                  <a:tr h="556479">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a:rPr>
                                    </m:ctrlPr>
                                  </m:sPrePr>
                                  <m:sub>
                                    <m:r>
                                      <a:rPr lang="en-US" sz="2000" i="0" smtClean="0">
                                        <a:effectLst/>
                                        <a:latin typeface="Cambria Math" panose="02040503050406030204" pitchFamily="18" charset="0"/>
                                      </a:rPr>
                                      <m:t>8</m:t>
                                    </m:r>
                                  </m:sub>
                                  <m:sup>
                                    <m:r>
                                      <a:rPr lang="en-US" sz="2000" i="0" smtClean="0">
                                        <a:effectLst/>
                                        <a:latin typeface="Cambria Math" panose="02040503050406030204" pitchFamily="18" charset="0"/>
                                      </a:rPr>
                                      <m:t>16</m:t>
                                    </m:r>
                                  </m:sup>
                                  <m:e>
                                    <m:r>
                                      <m:rPr>
                                        <m:sty m:val="p"/>
                                      </m:rPr>
                                      <a:rPr lang="en-US" sz="2000" i="0" smtClean="0">
                                        <a:effectLst/>
                                        <a:latin typeface="Cambria Math" panose="02040503050406030204" pitchFamily="18" charset="0"/>
                                      </a:rPr>
                                      <m:t>O</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 xmlns:a16="http://schemas.microsoft.com/office/drawing/2014/main" val="2530138318"/>
                      </a:ext>
                    </a:extLst>
                  </a:tr>
                  <a:tr h="556479">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a:rPr>
                                    </m:ctrlPr>
                                  </m:sPrePr>
                                  <m:sub>
                                    <m:r>
                                      <a:rPr lang="en-US" sz="2000" i="0" smtClean="0">
                                        <a:effectLst/>
                                        <a:latin typeface="Cambria Math" panose="02040503050406030204" pitchFamily="18" charset="0"/>
                                      </a:rPr>
                                      <m:t>92</m:t>
                                    </m:r>
                                  </m:sub>
                                  <m:sup>
                                    <m:r>
                                      <a:rPr lang="en-US" sz="2000" i="0" smtClean="0">
                                        <a:effectLst/>
                                        <a:latin typeface="Cambria Math" panose="02040503050406030204" pitchFamily="18" charset="0"/>
                                      </a:rPr>
                                      <m:t>235</m:t>
                                    </m:r>
                                  </m:sup>
                                  <m:e>
                                    <m:r>
                                      <m:rPr>
                                        <m:sty m:val="p"/>
                                      </m:rPr>
                                      <a:rPr lang="en-US" sz="2000" i="0" smtClean="0">
                                        <a:effectLst/>
                                        <a:latin typeface="Cambria Math" panose="02040503050406030204" pitchFamily="18" charset="0"/>
                                      </a:rPr>
                                      <m:t>U</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 xmlns:a16="http://schemas.microsoft.com/office/drawing/2014/main" val="1798913961"/>
                      </a:ext>
                    </a:extLst>
                  </a:tr>
                </a:tbl>
              </a:graphicData>
            </a:graphic>
          </p:graphicFrame>
        </mc:Choice>
        <mc:Fallback xmlns="">
          <p:graphicFrame>
            <p:nvGraphicFramePr>
              <p:cNvPr id="11" name="Table 10">
                <a:extLst>
                  <a:ext uri="{FF2B5EF4-FFF2-40B4-BE49-F238E27FC236}">
                    <a16:creationId xmlns:a16="http://schemas.microsoft.com/office/drawing/2014/main" id="{7B4FBBAF-C4E4-1EE7-37C4-2EBF823F1C1D}"/>
                  </a:ext>
                </a:extLst>
              </p:cNvPr>
              <p:cNvGraphicFramePr>
                <a:graphicFrameLocks noGrp="1"/>
              </p:cNvGraphicFramePr>
              <p:nvPr>
                <p:extLst>
                  <p:ext uri="{D42A27DB-BD31-4B8C-83A1-F6EECF244321}">
                    <p14:modId xmlns:p14="http://schemas.microsoft.com/office/powerpoint/2010/main" val="3112651923"/>
                  </p:ext>
                </p:extLst>
              </p:nvPr>
            </p:nvGraphicFramePr>
            <p:xfrm>
              <a:off x="1" y="2917582"/>
              <a:ext cx="9144001" cy="2225916"/>
            </p:xfrm>
            <a:graphic>
              <a:graphicData uri="http://schemas.openxmlformats.org/drawingml/2006/table">
                <a:tbl>
                  <a:tblPr firstRow="1" firstCol="1" bandRow="1">
                    <a:tableStyleId>{64D8C527-3FCC-45C0-91A0-E26C2E9DFCE1}</a:tableStyleId>
                  </a:tblPr>
                  <a:tblGrid>
                    <a:gridCol w="1671523">
                      <a:extLst>
                        <a:ext uri="{9D8B030D-6E8A-4147-A177-3AD203B41FA5}">
                          <a16:colId xmlns:a16="http://schemas.microsoft.com/office/drawing/2014/main" val="2175008310"/>
                        </a:ext>
                      </a:extLst>
                    </a:gridCol>
                    <a:gridCol w="1078992">
                      <a:extLst>
                        <a:ext uri="{9D8B030D-6E8A-4147-A177-3AD203B41FA5}">
                          <a16:colId xmlns:a16="http://schemas.microsoft.com/office/drawing/2014/main" val="301324497"/>
                        </a:ext>
                      </a:extLst>
                    </a:gridCol>
                    <a:gridCol w="1367942">
                      <a:extLst>
                        <a:ext uri="{9D8B030D-6E8A-4147-A177-3AD203B41FA5}">
                          <a16:colId xmlns:a16="http://schemas.microsoft.com/office/drawing/2014/main" val="754812497"/>
                        </a:ext>
                      </a:extLst>
                    </a:gridCol>
                    <a:gridCol w="3481439">
                      <a:extLst>
                        <a:ext uri="{9D8B030D-6E8A-4147-A177-3AD203B41FA5}">
                          <a16:colId xmlns:a16="http://schemas.microsoft.com/office/drawing/2014/main" val="1828439319"/>
                        </a:ext>
                      </a:extLst>
                    </a:gridCol>
                    <a:gridCol w="1544105">
                      <a:extLst>
                        <a:ext uri="{9D8B030D-6E8A-4147-A177-3AD203B41FA5}">
                          <a16:colId xmlns:a16="http://schemas.microsoft.com/office/drawing/2014/main" val="3665430952"/>
                        </a:ext>
                      </a:extLst>
                    </a:gridCol>
                  </a:tblGrid>
                  <a:tr h="556479">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556479">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102198" r="-590449" b="-205495"/>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556479">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200000" r="-590449" b="-103261"/>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556479">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303297" r="-590449" b="-4396"/>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Fallback>
      </mc:AlternateContent>
      <p:sp>
        <p:nvSpPr>
          <p:cNvPr id="12" name="TextBox 11">
            <a:extLst>
              <a:ext uri="{FF2B5EF4-FFF2-40B4-BE49-F238E27FC236}">
                <a16:creationId xmlns="" xmlns:a16="http://schemas.microsoft.com/office/drawing/2014/main" id="{154AE900-CCF3-34B9-A071-03A5EE9BFF24}"/>
              </a:ext>
            </a:extLst>
          </p:cNvPr>
          <p:cNvSpPr txBox="1"/>
          <p:nvPr/>
        </p:nvSpPr>
        <p:spPr>
          <a:xfrm>
            <a:off x="2891882" y="3547324"/>
            <a:ext cx="1100254" cy="400110"/>
          </a:xfrm>
          <a:prstGeom prst="rect">
            <a:avLst/>
          </a:prstGeom>
          <a:noFill/>
        </p:spPr>
        <p:txBody>
          <a:bodyPr wrap="square" rtlCol="0">
            <a:spAutoFit/>
          </a:bodyPr>
          <a:lstStyle/>
          <a:p>
            <a:pPr algn="ctr"/>
            <a:r>
              <a:rPr lang="en-US" sz="2000" b="1">
                <a:solidFill>
                  <a:srgbClr val="FF0000"/>
                </a:solidFill>
              </a:rPr>
              <a:t>6</a:t>
            </a:r>
          </a:p>
        </p:txBody>
      </p:sp>
      <p:sp>
        <p:nvSpPr>
          <p:cNvPr id="13" name="TextBox 12">
            <a:extLst>
              <a:ext uri="{FF2B5EF4-FFF2-40B4-BE49-F238E27FC236}">
                <a16:creationId xmlns="" xmlns:a16="http://schemas.microsoft.com/office/drawing/2014/main" id="{741B57C1-EFDA-3278-E172-4801F416FFFC}"/>
              </a:ext>
            </a:extLst>
          </p:cNvPr>
          <p:cNvSpPr txBox="1"/>
          <p:nvPr/>
        </p:nvSpPr>
        <p:spPr>
          <a:xfrm>
            <a:off x="2891882" y="4095752"/>
            <a:ext cx="1100254" cy="400110"/>
          </a:xfrm>
          <a:prstGeom prst="rect">
            <a:avLst/>
          </a:prstGeom>
          <a:noFill/>
        </p:spPr>
        <p:txBody>
          <a:bodyPr wrap="square" rtlCol="0">
            <a:spAutoFit/>
          </a:bodyPr>
          <a:lstStyle/>
          <a:p>
            <a:pPr algn="ctr"/>
            <a:r>
              <a:rPr lang="en-US" sz="2000" b="1">
                <a:solidFill>
                  <a:srgbClr val="FF0000"/>
                </a:solidFill>
              </a:rPr>
              <a:t>8</a:t>
            </a:r>
          </a:p>
        </p:txBody>
      </p:sp>
      <p:sp>
        <p:nvSpPr>
          <p:cNvPr id="15" name="TextBox 14">
            <a:extLst>
              <a:ext uri="{FF2B5EF4-FFF2-40B4-BE49-F238E27FC236}">
                <a16:creationId xmlns="" xmlns:a16="http://schemas.microsoft.com/office/drawing/2014/main" id="{486BF7F6-4D09-AE61-A09F-04C0B9DD411B}"/>
              </a:ext>
            </a:extLst>
          </p:cNvPr>
          <p:cNvSpPr txBox="1"/>
          <p:nvPr/>
        </p:nvSpPr>
        <p:spPr>
          <a:xfrm>
            <a:off x="2891882" y="4664586"/>
            <a:ext cx="1100254" cy="400110"/>
          </a:xfrm>
          <a:prstGeom prst="rect">
            <a:avLst/>
          </a:prstGeom>
          <a:noFill/>
        </p:spPr>
        <p:txBody>
          <a:bodyPr wrap="square" rtlCol="0">
            <a:spAutoFit/>
          </a:bodyPr>
          <a:lstStyle/>
          <a:p>
            <a:pPr algn="ctr"/>
            <a:r>
              <a:rPr lang="en-US" sz="2000" b="1">
                <a:solidFill>
                  <a:srgbClr val="FF0000"/>
                </a:solidFill>
              </a:rPr>
              <a:t>92</a:t>
            </a:r>
          </a:p>
        </p:txBody>
      </p:sp>
      <p:sp>
        <p:nvSpPr>
          <p:cNvPr id="4" name="TextBox 3">
            <a:extLst>
              <a:ext uri="{FF2B5EF4-FFF2-40B4-BE49-F238E27FC236}">
                <a16:creationId xmlns="" xmlns:a16="http://schemas.microsoft.com/office/drawing/2014/main" id="{70619332-C9E8-8C02-86B5-3751700DF324}"/>
              </a:ext>
            </a:extLst>
          </p:cNvPr>
          <p:cNvSpPr txBox="1"/>
          <p:nvPr/>
        </p:nvSpPr>
        <p:spPr>
          <a:xfrm>
            <a:off x="7751027" y="3547324"/>
            <a:ext cx="1180170" cy="400110"/>
          </a:xfrm>
          <a:prstGeom prst="rect">
            <a:avLst/>
          </a:prstGeom>
          <a:noFill/>
        </p:spPr>
        <p:txBody>
          <a:bodyPr wrap="square">
            <a:spAutoFit/>
          </a:bodyPr>
          <a:lstStyle/>
          <a:p>
            <a:pPr algn="ctr"/>
            <a:r>
              <a:rPr lang="en-US" sz="2000" b="1">
                <a:solidFill>
                  <a:srgbClr val="FF0000"/>
                </a:solidFill>
              </a:rPr>
              <a:t>0,09888</a:t>
            </a:r>
          </a:p>
        </p:txBody>
      </p:sp>
      <p:sp>
        <p:nvSpPr>
          <p:cNvPr id="7" name="TextBox 6">
            <a:extLst>
              <a:ext uri="{FF2B5EF4-FFF2-40B4-BE49-F238E27FC236}">
                <a16:creationId xmlns="" xmlns:a16="http://schemas.microsoft.com/office/drawing/2014/main" id="{D36CE8C4-9BF3-A9D7-E55A-95BB75C2B677}"/>
              </a:ext>
            </a:extLst>
          </p:cNvPr>
          <p:cNvSpPr txBox="1"/>
          <p:nvPr/>
        </p:nvSpPr>
        <p:spPr>
          <a:xfrm>
            <a:off x="7692947" y="4095752"/>
            <a:ext cx="1296329" cy="400110"/>
          </a:xfrm>
          <a:prstGeom prst="rect">
            <a:avLst/>
          </a:prstGeom>
          <a:noFill/>
        </p:spPr>
        <p:txBody>
          <a:bodyPr wrap="square">
            <a:spAutoFit/>
          </a:bodyPr>
          <a:lstStyle/>
          <a:p>
            <a:pPr algn="ctr"/>
            <a:r>
              <a:rPr lang="en-US" sz="2000" b="1">
                <a:solidFill>
                  <a:srgbClr val="FF0000"/>
                </a:solidFill>
              </a:rPr>
              <a:t>0,136997</a:t>
            </a:r>
          </a:p>
        </p:txBody>
      </p:sp>
      <p:sp>
        <p:nvSpPr>
          <p:cNvPr id="16" name="TextBox 15">
            <a:extLst>
              <a:ext uri="{FF2B5EF4-FFF2-40B4-BE49-F238E27FC236}">
                <a16:creationId xmlns="" xmlns:a16="http://schemas.microsoft.com/office/drawing/2014/main" id="{324C6413-1319-BB0D-ACE8-08E7020C45A3}"/>
              </a:ext>
            </a:extLst>
          </p:cNvPr>
          <p:cNvSpPr txBox="1"/>
          <p:nvPr/>
        </p:nvSpPr>
        <p:spPr>
          <a:xfrm>
            <a:off x="7699452" y="4664586"/>
            <a:ext cx="1296329" cy="400110"/>
          </a:xfrm>
          <a:prstGeom prst="rect">
            <a:avLst/>
          </a:prstGeom>
          <a:noFill/>
        </p:spPr>
        <p:txBody>
          <a:bodyPr wrap="square">
            <a:spAutoFit/>
          </a:bodyPr>
          <a:lstStyle/>
          <a:p>
            <a:pPr algn="ctr"/>
            <a:r>
              <a:rPr lang="en-US" sz="2000" b="1">
                <a:solidFill>
                  <a:srgbClr val="FF0000"/>
                </a:solidFill>
              </a:rPr>
              <a:t>1,914718</a:t>
            </a:r>
          </a:p>
        </p:txBody>
      </p:sp>
    </p:spTree>
    <p:extLst>
      <p:ext uri="{BB962C8B-B14F-4D97-AF65-F5344CB8AC3E}">
        <p14:creationId xmlns:p14="http://schemas.microsoft.com/office/powerpoint/2010/main" val="5307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P spid="8" grpId="0"/>
      <p:bldP spid="9" grpId="0"/>
      <p:bldP spid="12" grpId="0"/>
      <p:bldP spid="13" grpId="0"/>
      <p:bldP spid="15" grpId="0"/>
      <p:bldP spid="4" grpId="0"/>
      <p:bldP spid="7"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4B8948A-A32E-4F90-5AAE-A8E5A55A293C}"/>
            </a:ext>
          </a:extLst>
        </p:cNvPr>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EAB01A7-9CFE-CDE5-6E96-8AB009FABB91}"/>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3</a:t>
            </a:r>
          </a:p>
        </p:txBody>
      </p:sp>
      <p:sp>
        <p:nvSpPr>
          <p:cNvPr id="18" name="TextBox 17">
            <a:extLst>
              <a:ext uri="{FF2B5EF4-FFF2-40B4-BE49-F238E27FC236}">
                <a16:creationId xmlns="" xmlns:a16="http://schemas.microsoft.com/office/drawing/2014/main" id="{CE64D7A5-D5DA-70CA-A7E7-D11538479E31}"/>
              </a:ext>
            </a:extLst>
          </p:cNvPr>
          <p:cNvSpPr txBox="1"/>
          <p:nvPr/>
        </p:nvSpPr>
        <p:spPr>
          <a:xfrm>
            <a:off x="459982" y="949736"/>
            <a:ext cx="8224029" cy="400110"/>
          </a:xfrm>
          <a:prstGeom prst="rect">
            <a:avLst/>
          </a:prstGeom>
          <a:noFill/>
        </p:spPr>
        <p:txBody>
          <a:bodyPr wrap="square">
            <a:spAutoFit/>
          </a:bodyPr>
          <a:lstStyle/>
          <a:p>
            <a:pPr algn="just">
              <a:tabLst>
                <a:tab pos="3000375" algn="ctr"/>
                <a:tab pos="6000750" algn="r"/>
              </a:tabLst>
            </a:pPr>
            <a:r>
              <a:rPr lang="en-US" sz="2000">
                <a:latin typeface="+mj-lt"/>
                <a:ea typeface="Times New Roman" panose="02020603050405020304" pitchFamily="18" charset="0"/>
                <a:cs typeface="Times New Roman" panose="02020603050405020304" pitchFamily="18" charset="0"/>
              </a:rPr>
              <a:t>3</a:t>
            </a:r>
            <a:r>
              <a:rPr lang="en-US" sz="2000">
                <a:solidFill>
                  <a:srgbClr val="000000"/>
                </a:solidFill>
                <a:effectLst/>
                <a:latin typeface="+mj-lt"/>
                <a:ea typeface="Times New Roman" panose="02020603050405020304" pitchFamily="18" charset="0"/>
                <a:cs typeface="Times New Roman" panose="02020603050405020304" pitchFamily="18" charset="0"/>
              </a:rPr>
              <a:t>. a.</a:t>
            </a:r>
          </a:p>
        </p:txBody>
      </p:sp>
      <p:sp>
        <p:nvSpPr>
          <p:cNvPr id="9" name="TextBox 8">
            <a:extLst>
              <a:ext uri="{FF2B5EF4-FFF2-40B4-BE49-F238E27FC236}">
                <a16:creationId xmlns="" xmlns:a16="http://schemas.microsoft.com/office/drawing/2014/main" id="{98BD378A-1C04-A2B0-2C5A-27C5E2894C99}"/>
              </a:ext>
            </a:extLst>
          </p:cNvPr>
          <p:cNvSpPr txBox="1"/>
          <p:nvPr/>
        </p:nvSpPr>
        <p:spPr>
          <a:xfrm>
            <a:off x="459982" y="4005296"/>
            <a:ext cx="8224029" cy="958660"/>
          </a:xfrm>
          <a:prstGeom prst="rect">
            <a:avLst/>
          </a:prstGeom>
          <a:noFill/>
        </p:spPr>
        <p:txBody>
          <a:bodyPr wrap="square">
            <a:spAutoFit/>
          </a:bodyPr>
          <a:lstStyle/>
          <a:p>
            <a:pPr algn="just">
              <a:lnSpc>
                <a:spcPct val="150000"/>
              </a:lnSpc>
            </a:pPr>
            <a:r>
              <a:rPr lang="en-US" sz="2000"/>
              <a:t>b. Năng lượng liên kết của hạt nhân được tính bằng tích của độ hụt khối của hạt nhân với thừa số c</a:t>
            </a:r>
            <a:r>
              <a:rPr lang="en-US" sz="2000" baseline="30000"/>
              <a:t>2</a:t>
            </a:r>
            <a:r>
              <a:rPr lang="en-US" sz="2000"/>
              <a:t>.</a:t>
            </a:r>
          </a:p>
        </p:txBody>
      </p:sp>
      <p:graphicFrame>
        <p:nvGraphicFramePr>
          <p:cNvPr id="3" name="Table 2">
            <a:extLst>
              <a:ext uri="{FF2B5EF4-FFF2-40B4-BE49-F238E27FC236}">
                <a16:creationId xmlns="" xmlns:a16="http://schemas.microsoft.com/office/drawing/2014/main" id="{46076ECF-0E4E-3F38-2EBA-324FF54F783C}"/>
              </a:ext>
            </a:extLst>
          </p:cNvPr>
          <p:cNvGraphicFramePr>
            <a:graphicFrameLocks noGrp="1"/>
          </p:cNvGraphicFramePr>
          <p:nvPr>
            <p:extLst>
              <p:ext uri="{D42A27DB-BD31-4B8C-83A1-F6EECF244321}">
                <p14:modId xmlns:p14="http://schemas.microsoft.com/office/powerpoint/2010/main" val="276976224"/>
              </p:ext>
            </p:extLst>
          </p:nvPr>
        </p:nvGraphicFramePr>
        <p:xfrm>
          <a:off x="459982" y="1349846"/>
          <a:ext cx="8224029" cy="2743200"/>
        </p:xfrm>
        <a:graphic>
          <a:graphicData uri="http://schemas.openxmlformats.org/drawingml/2006/table">
            <a:tbl>
              <a:tblPr firstRow="1" firstCol="1" bandRow="1">
                <a:tableStyleId>{69CF1AB2-1976-4502-BF36-3FF5EA218861}</a:tableStyleId>
              </a:tblPr>
              <a:tblGrid>
                <a:gridCol w="2741343">
                  <a:extLst>
                    <a:ext uri="{9D8B030D-6E8A-4147-A177-3AD203B41FA5}">
                      <a16:colId xmlns="" xmlns:a16="http://schemas.microsoft.com/office/drawing/2014/main" val="2458992883"/>
                    </a:ext>
                  </a:extLst>
                </a:gridCol>
                <a:gridCol w="2741343">
                  <a:extLst>
                    <a:ext uri="{9D8B030D-6E8A-4147-A177-3AD203B41FA5}">
                      <a16:colId xmlns="" xmlns:a16="http://schemas.microsoft.com/office/drawing/2014/main" val="1290922051"/>
                    </a:ext>
                  </a:extLst>
                </a:gridCol>
                <a:gridCol w="2741343">
                  <a:extLst>
                    <a:ext uri="{9D8B030D-6E8A-4147-A177-3AD203B41FA5}">
                      <a16:colId xmlns="" xmlns:a16="http://schemas.microsoft.com/office/drawing/2014/main" val="3364584853"/>
                    </a:ext>
                  </a:extLst>
                </a:gridCol>
              </a:tblGrid>
              <a:tr h="0">
                <a:tc>
                  <a:txBody>
                    <a:bodyPr/>
                    <a:lstStyle/>
                    <a:p>
                      <a:pPr algn="ctr">
                        <a:lnSpc>
                          <a:spcPct val="150000"/>
                        </a:lnSpc>
                        <a:spcAft>
                          <a:spcPts val="0"/>
                        </a:spcAft>
                      </a:pPr>
                      <a:r>
                        <a:rPr lang="en-US" sz="2000" b="1">
                          <a:solidFill>
                            <a:srgbClr val="000000"/>
                          </a:solidFill>
                          <a:effectLst/>
                        </a:rPr>
                        <a:t>Khối lượng:</a:t>
                      </a:r>
                    </a:p>
                    <a:p>
                      <a:pPr algn="ctr">
                        <a:lnSpc>
                          <a:spcPct val="150000"/>
                        </a:lnSpc>
                        <a:spcAft>
                          <a:spcPts val="0"/>
                        </a:spcAft>
                      </a:pPr>
                      <a:r>
                        <a:rPr lang="en-US" sz="2000" b="0">
                          <a:solidFill>
                            <a:srgbClr val="000000"/>
                          </a:solidFill>
                          <a:effectLst/>
                        </a:rPr>
                        <a:t>2m</a:t>
                      </a:r>
                      <a:r>
                        <a:rPr lang="en-US" sz="2000" b="0" baseline="-25000">
                          <a:solidFill>
                            <a:srgbClr val="000000"/>
                          </a:solidFill>
                          <a:effectLst/>
                        </a:rPr>
                        <a:t>p</a:t>
                      </a:r>
                      <a:r>
                        <a:rPr lang="en-US" sz="2000" b="0">
                          <a:solidFill>
                            <a:srgbClr val="000000"/>
                          </a:solidFill>
                          <a:effectLst/>
                        </a:rPr>
                        <a:t> = 2,01456 aum</a:t>
                      </a:r>
                    </a:p>
                    <a:p>
                      <a:pPr algn="ctr">
                        <a:lnSpc>
                          <a:spcPct val="150000"/>
                        </a:lnSpc>
                        <a:spcAft>
                          <a:spcPts val="0"/>
                        </a:spcAft>
                      </a:pPr>
                      <a:r>
                        <a:rPr lang="en-US" sz="2000" b="0">
                          <a:solidFill>
                            <a:srgbClr val="000000"/>
                          </a:solidFill>
                          <a:effectLst/>
                        </a:rPr>
                        <a:t>2m</a:t>
                      </a:r>
                      <a:r>
                        <a:rPr lang="en-US" sz="2000" b="0" baseline="-25000">
                          <a:solidFill>
                            <a:srgbClr val="000000"/>
                          </a:solidFill>
                          <a:effectLst/>
                        </a:rPr>
                        <a:t>n</a:t>
                      </a:r>
                      <a:r>
                        <a:rPr lang="en-US" sz="2000" b="0">
                          <a:solidFill>
                            <a:srgbClr val="000000"/>
                          </a:solidFill>
                          <a:effectLst/>
                        </a:rPr>
                        <a:t> = 2,01732 aum</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Độ hụt khối:</a:t>
                      </a:r>
                    </a:p>
                    <a:p>
                      <a:pPr algn="ctr">
                        <a:lnSpc>
                          <a:spcPct val="150000"/>
                        </a:lnSpc>
                        <a:spcAft>
                          <a:spcPts val="0"/>
                        </a:spcAft>
                      </a:pPr>
                      <a:r>
                        <a:rPr lang="en-US" sz="2000" b="0">
                          <a:solidFill>
                            <a:srgbClr val="000000"/>
                          </a:solidFill>
                          <a:effectLst/>
                        </a:rPr>
                        <a:t>0,03038 aum</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Khối lượng:</a:t>
                      </a:r>
                    </a:p>
                    <a:p>
                      <a:pPr algn="ctr">
                        <a:lnSpc>
                          <a:spcPct val="150000"/>
                        </a:lnSpc>
                        <a:spcAft>
                          <a:spcPts val="0"/>
                        </a:spcAft>
                      </a:pPr>
                      <a:r>
                        <a:rPr lang="en-US" sz="2000" b="0">
                          <a:solidFill>
                            <a:srgbClr val="000000"/>
                          </a:solidFill>
                          <a:effectLst/>
                        </a:rPr>
                        <a:t>m</a:t>
                      </a:r>
                      <a:r>
                        <a:rPr lang="en-US" sz="2000" b="0" baseline="-25000">
                          <a:solidFill>
                            <a:srgbClr val="000000"/>
                          </a:solidFill>
                          <a:effectLst/>
                        </a:rPr>
                        <a:t>He</a:t>
                      </a:r>
                      <a:r>
                        <a:rPr lang="en-US" sz="2000" b="0">
                          <a:solidFill>
                            <a:srgbClr val="000000"/>
                          </a:solidFill>
                          <a:effectLst/>
                        </a:rPr>
                        <a:t> = 4,0015 aum</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08853139"/>
                  </a:ext>
                </a:extLst>
              </a:tr>
              <a:tr h="0">
                <a:tc>
                  <a:txBody>
                    <a:bodyPr/>
                    <a:lstStyle/>
                    <a:p>
                      <a:pPr algn="ctr">
                        <a:lnSpc>
                          <a:spcPct val="150000"/>
                        </a:lnSpc>
                        <a:spcAft>
                          <a:spcPts val="0"/>
                        </a:spcAft>
                      </a:pPr>
                      <a:r>
                        <a:rPr lang="en-US" sz="2000" b="1">
                          <a:solidFill>
                            <a:srgbClr val="000000"/>
                          </a:solidFill>
                          <a:effectLst/>
                        </a:rPr>
                        <a:t>Năng lượng: </a:t>
                      </a:r>
                      <a:r>
                        <a:rPr lang="en-US" sz="2000" b="0">
                          <a:solidFill>
                            <a:srgbClr val="000000"/>
                          </a:solidFill>
                          <a:effectLst/>
                        </a:rPr>
                        <a:t>6,025588.10</a:t>
                      </a:r>
                      <a:r>
                        <a:rPr lang="en-US" sz="2000" b="0" baseline="30000">
                          <a:solidFill>
                            <a:srgbClr val="000000"/>
                          </a:solidFill>
                          <a:effectLst/>
                        </a:rPr>
                        <a:t>-10</a:t>
                      </a:r>
                      <a:r>
                        <a:rPr lang="en-US" sz="2000" b="0">
                          <a:solidFill>
                            <a:srgbClr val="000000"/>
                          </a:solidFill>
                          <a:effectLst/>
                        </a:rPr>
                        <a:t> J</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Năng lượng liên kết của hạt nhân: </a:t>
                      </a:r>
                      <a:r>
                        <a:rPr lang="en-US" sz="2000" b="0">
                          <a:solidFill>
                            <a:srgbClr val="000000"/>
                          </a:solidFill>
                          <a:effectLst/>
                        </a:rPr>
                        <a:t>0,042403.10</a:t>
                      </a:r>
                      <a:r>
                        <a:rPr lang="en-US" sz="2000" b="0" baseline="30000">
                          <a:solidFill>
                            <a:srgbClr val="000000"/>
                          </a:solidFill>
                          <a:effectLst/>
                        </a:rPr>
                        <a:t>-10</a:t>
                      </a:r>
                      <a:r>
                        <a:rPr lang="en-US" sz="2000" b="0">
                          <a:solidFill>
                            <a:srgbClr val="000000"/>
                          </a:solidFill>
                          <a:effectLst/>
                        </a:rPr>
                        <a:t> J</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Năng lượng: </a:t>
                      </a:r>
                      <a:r>
                        <a:rPr lang="en-US" sz="2000" b="0">
                          <a:solidFill>
                            <a:srgbClr val="000000"/>
                          </a:solidFill>
                          <a:effectLst/>
                        </a:rPr>
                        <a:t>5,980185.10</a:t>
                      </a:r>
                      <a:r>
                        <a:rPr lang="en-US" sz="2000" b="0" baseline="30000">
                          <a:solidFill>
                            <a:srgbClr val="000000"/>
                          </a:solidFill>
                          <a:effectLst/>
                        </a:rPr>
                        <a:t>-10</a:t>
                      </a:r>
                      <a:r>
                        <a:rPr lang="en-US" sz="2000" b="0">
                          <a:solidFill>
                            <a:srgbClr val="000000"/>
                          </a:solidFill>
                          <a:effectLst/>
                        </a:rPr>
                        <a:t> J</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1076796"/>
                  </a:ext>
                </a:extLst>
              </a:tr>
            </a:tbl>
          </a:graphicData>
        </a:graphic>
      </p:graphicFrame>
    </p:spTree>
    <p:extLst>
      <p:ext uri="{BB962C8B-B14F-4D97-AF65-F5344CB8AC3E}">
        <p14:creationId xmlns:p14="http://schemas.microsoft.com/office/powerpoint/2010/main" val="216232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4BBC17D-27F7-E16D-08D0-7B5EC5390FD9}"/>
              </a:ext>
            </a:extLst>
          </p:cNvPr>
          <p:cNvPicPr>
            <a:picLocks noChangeAspect="1"/>
          </p:cNvPicPr>
          <p:nvPr/>
        </p:nvPicPr>
        <p:blipFill>
          <a:blip r:embed="rId2"/>
          <a:stretch>
            <a:fillRect/>
          </a:stretch>
        </p:blipFill>
        <p:spPr>
          <a:xfrm>
            <a:off x="3776546" y="630796"/>
            <a:ext cx="5136988" cy="4512704"/>
          </a:xfrm>
          <a:prstGeom prst="rect">
            <a:avLst/>
          </a:prstGeom>
        </p:spPr>
      </p:pic>
      <p:sp>
        <p:nvSpPr>
          <p:cNvPr id="3" name="Speech Bubble: Rectangle with Corners Rounded 2">
            <a:extLst>
              <a:ext uri="{FF2B5EF4-FFF2-40B4-BE49-F238E27FC236}">
                <a16:creationId xmlns="" xmlns:a16="http://schemas.microsoft.com/office/drawing/2014/main" id="{B18037B9-FAFC-C1C6-C762-9E9AE621E309}"/>
              </a:ext>
            </a:extLst>
          </p:cNvPr>
          <p:cNvSpPr/>
          <p:nvPr/>
        </p:nvSpPr>
        <p:spPr>
          <a:xfrm>
            <a:off x="447876" y="430075"/>
            <a:ext cx="3886231" cy="2372599"/>
          </a:xfrm>
          <a:prstGeom prst="wedgeRoundRectCallout">
            <a:avLst>
              <a:gd name="adj1" fmla="val 63454"/>
              <a:gd name="adj2" fmla="val -6119"/>
              <a:gd name="adj3" fmla="val 16667"/>
            </a:avLst>
          </a:prstGeom>
          <a:solidFill>
            <a:srgbClr val="FFFFFF"/>
          </a:solidFill>
          <a:ln w="12700" cap="flat" cmpd="sng" algn="ctr">
            <a:solidFill>
              <a:srgbClr val="F02425">
                <a:shade val="15000"/>
              </a:srgbClr>
            </a:solidFill>
            <a:prstDash val="solid"/>
          </a:ln>
          <a:effectLst/>
        </p:spPr>
        <p:txBody>
          <a:bodyPr rtlCol="0" anchor="ctr"/>
          <a:lstStyle/>
          <a:p>
            <a:pPr lvl="0" algn="just">
              <a:lnSpc>
                <a:spcPct val="150000"/>
              </a:lnSpc>
              <a:buClrTx/>
              <a:defRPr/>
            </a:pPr>
            <a:r>
              <a:rPr lang="en-US" sz="2000" b="1" i="1">
                <a:solidFill>
                  <a:srgbClr val="FF0000"/>
                </a:solidFill>
                <a:ea typeface="+mn-ea"/>
                <a:cs typeface="Arial" panose="020B0604020202020204" pitchFamily="34" charset="0"/>
              </a:rPr>
              <a:t>Đọc thông tin mục II.2, 3 – SGK tr.99, 100 và trả lời câu hỏi: </a:t>
            </a:r>
            <a:r>
              <a:rPr lang="en-US" sz="2000">
                <a:ea typeface="+mn-ea"/>
                <a:cs typeface="Arial" panose="020B0604020202020204" pitchFamily="34" charset="0"/>
              </a:rPr>
              <a:t>Em hãy kết luận </a:t>
            </a:r>
            <a:r>
              <a:rPr lang="vi-VN" sz="2000">
                <a:ea typeface="+mn-ea"/>
                <a:cs typeface="Arial" panose="020B0604020202020204" pitchFamily="34" charset="0"/>
              </a:rPr>
              <a:t>về </a:t>
            </a:r>
            <a:r>
              <a:rPr lang="vi-VN" sz="2000" i="1">
                <a:ea typeface="+mn-ea"/>
                <a:cs typeface="Arial" panose="020B0604020202020204" pitchFamily="34" charset="0"/>
              </a:rPr>
              <a:t>Độ hụt khối và mối liên hệ giữa năng lượng và khối lượng</a:t>
            </a:r>
            <a:r>
              <a:rPr lang="vi-VN" sz="2000">
                <a:ea typeface="+mn-ea"/>
                <a:cs typeface="Arial" panose="020B0604020202020204" pitchFamily="34" charset="0"/>
              </a:rPr>
              <a:t>.</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4" name="Picture 3">
            <a:extLst>
              <a:ext uri="{FF2B5EF4-FFF2-40B4-BE49-F238E27FC236}">
                <a16:creationId xmlns="" xmlns:a16="http://schemas.microsoft.com/office/drawing/2014/main" id="{F2EBA584-6634-5E79-9F21-E455D0B29B84}"/>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224426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grpSp>
        <p:nvGrpSpPr>
          <p:cNvPr id="1102" name="Google Shape;1102;p38"/>
          <p:cNvGrpSpPr/>
          <p:nvPr/>
        </p:nvGrpSpPr>
        <p:grpSpPr>
          <a:xfrm>
            <a:off x="-1469391" y="-897148"/>
            <a:ext cx="12082800" cy="3253369"/>
            <a:chOff x="-1469391" y="-897148"/>
            <a:chExt cx="12082800" cy="3253369"/>
          </a:xfrm>
        </p:grpSpPr>
        <p:sp>
          <p:nvSpPr>
            <p:cNvPr id="1103" name="Google Shape;1103;p38"/>
            <p:cNvSpPr/>
            <p:nvPr/>
          </p:nvSpPr>
          <p:spPr>
            <a:xfrm>
              <a:off x="-1469391" y="-473968"/>
              <a:ext cx="12082800" cy="2549250"/>
            </a:xfrm>
            <a:custGeom>
              <a:avLst/>
              <a:gdLst/>
              <a:ahLst/>
              <a:cxnLst/>
              <a:rect l="l" t="t" r="r" b="b"/>
              <a:pathLst>
                <a:path w="483312" h="101970" extrusionOk="0">
                  <a:moveTo>
                    <a:pt x="263056" y="63282"/>
                  </a:moveTo>
                  <a:cubicBezTo>
                    <a:pt x="260770" y="59853"/>
                    <a:pt x="263247" y="57948"/>
                    <a:pt x="261913" y="55662"/>
                  </a:cubicBezTo>
                  <a:cubicBezTo>
                    <a:pt x="260580" y="53376"/>
                    <a:pt x="258167" y="50836"/>
                    <a:pt x="255055" y="49566"/>
                  </a:cubicBezTo>
                  <a:cubicBezTo>
                    <a:pt x="251944" y="48296"/>
                    <a:pt x="247943" y="48169"/>
                    <a:pt x="243244" y="48042"/>
                  </a:cubicBezTo>
                  <a:cubicBezTo>
                    <a:pt x="238545" y="47915"/>
                    <a:pt x="232576" y="48931"/>
                    <a:pt x="226861" y="48804"/>
                  </a:cubicBezTo>
                  <a:cubicBezTo>
                    <a:pt x="221146" y="48677"/>
                    <a:pt x="213844" y="49122"/>
                    <a:pt x="208954" y="47280"/>
                  </a:cubicBezTo>
                  <a:cubicBezTo>
                    <a:pt x="204065" y="45439"/>
                    <a:pt x="203049" y="40295"/>
                    <a:pt x="197524" y="37755"/>
                  </a:cubicBezTo>
                  <a:cubicBezTo>
                    <a:pt x="192000" y="35215"/>
                    <a:pt x="183364" y="32485"/>
                    <a:pt x="175807" y="32040"/>
                  </a:cubicBezTo>
                  <a:cubicBezTo>
                    <a:pt x="168251" y="31596"/>
                    <a:pt x="158281" y="33183"/>
                    <a:pt x="152185" y="35088"/>
                  </a:cubicBezTo>
                  <a:cubicBezTo>
                    <a:pt x="146089" y="36993"/>
                    <a:pt x="145327" y="41819"/>
                    <a:pt x="139231" y="43470"/>
                  </a:cubicBezTo>
                  <a:cubicBezTo>
                    <a:pt x="133135" y="45121"/>
                    <a:pt x="122086" y="42327"/>
                    <a:pt x="115609" y="44994"/>
                  </a:cubicBezTo>
                  <a:cubicBezTo>
                    <a:pt x="109132" y="47661"/>
                    <a:pt x="105068" y="55916"/>
                    <a:pt x="100369" y="59472"/>
                  </a:cubicBezTo>
                  <a:cubicBezTo>
                    <a:pt x="95670" y="63028"/>
                    <a:pt x="91924" y="63917"/>
                    <a:pt x="87415" y="66330"/>
                  </a:cubicBezTo>
                  <a:cubicBezTo>
                    <a:pt x="82907" y="68743"/>
                    <a:pt x="75223" y="70458"/>
                    <a:pt x="73318" y="73950"/>
                  </a:cubicBezTo>
                  <a:cubicBezTo>
                    <a:pt x="71413" y="77443"/>
                    <a:pt x="76239" y="83285"/>
                    <a:pt x="75985" y="87285"/>
                  </a:cubicBezTo>
                  <a:cubicBezTo>
                    <a:pt x="75731" y="91286"/>
                    <a:pt x="74080" y="95604"/>
                    <a:pt x="71794" y="97953"/>
                  </a:cubicBezTo>
                  <a:cubicBezTo>
                    <a:pt x="69508" y="100303"/>
                    <a:pt x="67032" y="101446"/>
                    <a:pt x="62269" y="101382"/>
                  </a:cubicBezTo>
                  <a:cubicBezTo>
                    <a:pt x="57507" y="101319"/>
                    <a:pt x="48236" y="98652"/>
                    <a:pt x="43219" y="97572"/>
                  </a:cubicBezTo>
                  <a:cubicBezTo>
                    <a:pt x="38203" y="96493"/>
                    <a:pt x="34139" y="109637"/>
                    <a:pt x="32170" y="94905"/>
                  </a:cubicBezTo>
                  <a:cubicBezTo>
                    <a:pt x="30202" y="80173"/>
                    <a:pt x="-38505" y="24293"/>
                    <a:pt x="31408" y="9180"/>
                  </a:cubicBezTo>
                  <a:cubicBezTo>
                    <a:pt x="101322" y="-5933"/>
                    <a:pt x="381674" y="1687"/>
                    <a:pt x="451651" y="4227"/>
                  </a:cubicBezTo>
                  <a:cubicBezTo>
                    <a:pt x="521628" y="6767"/>
                    <a:pt x="453810" y="19531"/>
                    <a:pt x="451270" y="24420"/>
                  </a:cubicBezTo>
                  <a:cubicBezTo>
                    <a:pt x="448730" y="29310"/>
                    <a:pt x="439967" y="29818"/>
                    <a:pt x="436411" y="33564"/>
                  </a:cubicBezTo>
                  <a:cubicBezTo>
                    <a:pt x="432855" y="37311"/>
                    <a:pt x="433363" y="44296"/>
                    <a:pt x="429934" y="46899"/>
                  </a:cubicBezTo>
                  <a:cubicBezTo>
                    <a:pt x="426505" y="49503"/>
                    <a:pt x="420981" y="49439"/>
                    <a:pt x="415837" y="49185"/>
                  </a:cubicBezTo>
                  <a:cubicBezTo>
                    <a:pt x="410694" y="48931"/>
                    <a:pt x="403518" y="45756"/>
                    <a:pt x="399073" y="45375"/>
                  </a:cubicBezTo>
                  <a:cubicBezTo>
                    <a:pt x="394628" y="44994"/>
                    <a:pt x="391644" y="45629"/>
                    <a:pt x="389167" y="46899"/>
                  </a:cubicBezTo>
                  <a:cubicBezTo>
                    <a:pt x="386691" y="48169"/>
                    <a:pt x="385675" y="49630"/>
                    <a:pt x="384214" y="52995"/>
                  </a:cubicBezTo>
                  <a:cubicBezTo>
                    <a:pt x="382754" y="56361"/>
                    <a:pt x="381992" y="63282"/>
                    <a:pt x="380404" y="67092"/>
                  </a:cubicBezTo>
                  <a:cubicBezTo>
                    <a:pt x="378817" y="70902"/>
                    <a:pt x="384849" y="73887"/>
                    <a:pt x="374689" y="75855"/>
                  </a:cubicBezTo>
                  <a:cubicBezTo>
                    <a:pt x="364529" y="77824"/>
                    <a:pt x="335954" y="78840"/>
                    <a:pt x="319444" y="78903"/>
                  </a:cubicBezTo>
                  <a:cubicBezTo>
                    <a:pt x="302934" y="78967"/>
                    <a:pt x="285027" y="78840"/>
                    <a:pt x="275629" y="76236"/>
                  </a:cubicBezTo>
                  <a:cubicBezTo>
                    <a:pt x="266231" y="73633"/>
                    <a:pt x="265342" y="66711"/>
                    <a:pt x="263056" y="63282"/>
                  </a:cubicBezTo>
                  <a:close/>
                </a:path>
              </a:pathLst>
            </a:custGeom>
            <a:solidFill>
              <a:schemeClr val="accent3"/>
            </a:solidFill>
            <a:ln>
              <a:noFill/>
            </a:ln>
          </p:spPr>
          <p:txBody>
            <a:bodyPr/>
            <a:lstStyle/>
            <a:p>
              <a:endParaRPr lang="en-US"/>
            </a:p>
          </p:txBody>
        </p:sp>
        <p:grpSp>
          <p:nvGrpSpPr>
            <p:cNvPr id="1104" name="Google Shape;1104;p38"/>
            <p:cNvGrpSpPr/>
            <p:nvPr/>
          </p:nvGrpSpPr>
          <p:grpSpPr>
            <a:xfrm rot="4909978" flipH="1">
              <a:off x="4617161" y="-198417"/>
              <a:ext cx="1549354" cy="1221348"/>
              <a:chOff x="6403937" y="768806"/>
              <a:chExt cx="743331" cy="585996"/>
            </a:xfrm>
          </p:grpSpPr>
          <p:sp>
            <p:nvSpPr>
              <p:cNvPr id="1105" name="Google Shape;1105;p38"/>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38"/>
            <p:cNvSpPr/>
            <p:nvPr/>
          </p:nvSpPr>
          <p:spPr>
            <a:xfrm rot="-9166882" flipH="1">
              <a:off x="7632503" y="-673802"/>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38"/>
            <p:cNvGrpSpPr/>
            <p:nvPr/>
          </p:nvGrpSpPr>
          <p:grpSpPr>
            <a:xfrm rot="9908921">
              <a:off x="-108551" y="611693"/>
              <a:ext cx="683578" cy="653628"/>
              <a:chOff x="5124997" y="2462648"/>
              <a:chExt cx="432508" cy="413558"/>
            </a:xfrm>
          </p:grpSpPr>
          <p:sp>
            <p:nvSpPr>
              <p:cNvPr id="1118" name="Google Shape;1118;p38"/>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8"/>
            <p:cNvSpPr/>
            <p:nvPr/>
          </p:nvSpPr>
          <p:spPr>
            <a:xfrm rot="2251810">
              <a:off x="398445" y="-385526"/>
              <a:ext cx="459969" cy="81490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rot="9919882">
              <a:off x="6142031" y="-437423"/>
              <a:ext cx="459964" cy="81491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38"/>
            <p:cNvGrpSpPr/>
            <p:nvPr/>
          </p:nvGrpSpPr>
          <p:grpSpPr>
            <a:xfrm rot="1339709" flipH="1">
              <a:off x="1035808" y="-543986"/>
              <a:ext cx="1166222" cy="712922"/>
              <a:chOff x="5942350" y="1555229"/>
              <a:chExt cx="692724" cy="423469"/>
            </a:xfrm>
          </p:grpSpPr>
          <p:sp>
            <p:nvSpPr>
              <p:cNvPr id="1129" name="Google Shape;1129;p38"/>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38"/>
            <p:cNvGrpSpPr/>
            <p:nvPr/>
          </p:nvGrpSpPr>
          <p:grpSpPr>
            <a:xfrm>
              <a:off x="3554505" y="-547615"/>
              <a:ext cx="953118" cy="911358"/>
              <a:chOff x="5124997" y="2462648"/>
              <a:chExt cx="432508" cy="413558"/>
            </a:xfrm>
          </p:grpSpPr>
          <p:sp>
            <p:nvSpPr>
              <p:cNvPr id="1138" name="Google Shape;1138;p38"/>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38"/>
            <p:cNvSpPr/>
            <p:nvPr/>
          </p:nvSpPr>
          <p:spPr>
            <a:xfrm rot="3312454">
              <a:off x="-393974" y="1655010"/>
              <a:ext cx="719645" cy="516633"/>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rot="-3010000">
              <a:off x="2099472" y="-457053"/>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rot="-605261">
              <a:off x="8909848" y="-18901"/>
              <a:ext cx="861171" cy="539065"/>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rot="10201509">
              <a:off x="903530" y="240131"/>
              <a:ext cx="542844" cy="73139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8"/>
            <p:cNvGrpSpPr/>
            <p:nvPr/>
          </p:nvGrpSpPr>
          <p:grpSpPr>
            <a:xfrm flipH="1">
              <a:off x="-876166" y="-441304"/>
              <a:ext cx="1258999" cy="1465313"/>
              <a:chOff x="7822751" y="578399"/>
              <a:chExt cx="491355" cy="571874"/>
            </a:xfrm>
          </p:grpSpPr>
          <p:sp>
            <p:nvSpPr>
              <p:cNvPr id="1151" name="Google Shape;1151;p38"/>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p:nvPr/>
          </p:nvSpPr>
          <p:spPr>
            <a:xfrm rot="4116315">
              <a:off x="3126777" y="-90705"/>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8"/>
            <p:cNvGrpSpPr/>
            <p:nvPr/>
          </p:nvGrpSpPr>
          <p:grpSpPr>
            <a:xfrm>
              <a:off x="6556505" y="273718"/>
              <a:ext cx="834917" cy="797558"/>
              <a:chOff x="7071506" y="424875"/>
              <a:chExt cx="515859" cy="492806"/>
            </a:xfrm>
          </p:grpSpPr>
          <p:sp>
            <p:nvSpPr>
              <p:cNvPr id="1163" name="Google Shape;1163;p38"/>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38"/>
            <p:cNvSpPr/>
            <p:nvPr/>
          </p:nvSpPr>
          <p:spPr>
            <a:xfrm rot="-6963962" flipH="1">
              <a:off x="3755971" y="432900"/>
              <a:ext cx="355660" cy="479206"/>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rot="1607689" flipH="1">
              <a:off x="7755348" y="561038"/>
              <a:ext cx="355655" cy="479214"/>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38"/>
          <p:cNvGrpSpPr/>
          <p:nvPr/>
        </p:nvGrpSpPr>
        <p:grpSpPr>
          <a:xfrm>
            <a:off x="7556352" y="3220786"/>
            <a:ext cx="1453033" cy="1480657"/>
            <a:chOff x="7556352" y="3220786"/>
            <a:chExt cx="1453033" cy="1480657"/>
          </a:xfrm>
        </p:grpSpPr>
        <p:sp>
          <p:nvSpPr>
            <p:cNvPr id="1168" name="Google Shape;1168;p38"/>
            <p:cNvSpPr/>
            <p:nvPr/>
          </p:nvSpPr>
          <p:spPr>
            <a:xfrm>
              <a:off x="7588110" y="3271539"/>
              <a:ext cx="1370500" cy="1356875"/>
            </a:xfrm>
            <a:custGeom>
              <a:avLst/>
              <a:gdLst/>
              <a:ahLst/>
              <a:cxnLst/>
              <a:rect l="l" t="t" r="r" b="b"/>
              <a:pathLst>
                <a:path w="54820" h="54275" extrusionOk="0">
                  <a:moveTo>
                    <a:pt x="21185" y="1009"/>
                  </a:moveTo>
                  <a:cubicBezTo>
                    <a:pt x="23161" y="2055"/>
                    <a:pt x="24847" y="6704"/>
                    <a:pt x="27462" y="7983"/>
                  </a:cubicBezTo>
                  <a:cubicBezTo>
                    <a:pt x="30077" y="9262"/>
                    <a:pt x="34727" y="8739"/>
                    <a:pt x="36877" y="8681"/>
                  </a:cubicBezTo>
                  <a:cubicBezTo>
                    <a:pt x="39027" y="8623"/>
                    <a:pt x="38737" y="7809"/>
                    <a:pt x="40364" y="7635"/>
                  </a:cubicBezTo>
                  <a:cubicBezTo>
                    <a:pt x="41991" y="7461"/>
                    <a:pt x="44665" y="7112"/>
                    <a:pt x="46641" y="7635"/>
                  </a:cubicBezTo>
                  <a:cubicBezTo>
                    <a:pt x="48617" y="8158"/>
                    <a:pt x="50942" y="9262"/>
                    <a:pt x="52220" y="10773"/>
                  </a:cubicBezTo>
                  <a:cubicBezTo>
                    <a:pt x="53499" y="12284"/>
                    <a:pt x="53905" y="14434"/>
                    <a:pt x="54312" y="16701"/>
                  </a:cubicBezTo>
                  <a:cubicBezTo>
                    <a:pt x="54719" y="18968"/>
                    <a:pt x="54952" y="21641"/>
                    <a:pt x="54661" y="24373"/>
                  </a:cubicBezTo>
                  <a:cubicBezTo>
                    <a:pt x="54371" y="27105"/>
                    <a:pt x="54313" y="30824"/>
                    <a:pt x="52569" y="33091"/>
                  </a:cubicBezTo>
                  <a:cubicBezTo>
                    <a:pt x="50826" y="35358"/>
                    <a:pt x="47629" y="36927"/>
                    <a:pt x="44200" y="37973"/>
                  </a:cubicBezTo>
                  <a:cubicBezTo>
                    <a:pt x="40771" y="39019"/>
                    <a:pt x="34552" y="38554"/>
                    <a:pt x="31995" y="39368"/>
                  </a:cubicBezTo>
                  <a:cubicBezTo>
                    <a:pt x="29438" y="40182"/>
                    <a:pt x="29613" y="41460"/>
                    <a:pt x="28857" y="42855"/>
                  </a:cubicBezTo>
                  <a:cubicBezTo>
                    <a:pt x="28102" y="44250"/>
                    <a:pt x="28101" y="46284"/>
                    <a:pt x="27462" y="47737"/>
                  </a:cubicBezTo>
                  <a:cubicBezTo>
                    <a:pt x="26823" y="49190"/>
                    <a:pt x="26300" y="50526"/>
                    <a:pt x="25021" y="51572"/>
                  </a:cubicBezTo>
                  <a:cubicBezTo>
                    <a:pt x="23742" y="52618"/>
                    <a:pt x="21708" y="53664"/>
                    <a:pt x="19790" y="54013"/>
                  </a:cubicBezTo>
                  <a:cubicBezTo>
                    <a:pt x="17872" y="54362"/>
                    <a:pt x="15838" y="54362"/>
                    <a:pt x="13513" y="53665"/>
                  </a:cubicBezTo>
                  <a:cubicBezTo>
                    <a:pt x="11188" y="52968"/>
                    <a:pt x="7876" y="51515"/>
                    <a:pt x="5842" y="49829"/>
                  </a:cubicBezTo>
                  <a:cubicBezTo>
                    <a:pt x="3808" y="48144"/>
                    <a:pt x="2238" y="46516"/>
                    <a:pt x="1308" y="43552"/>
                  </a:cubicBezTo>
                  <a:cubicBezTo>
                    <a:pt x="378" y="40588"/>
                    <a:pt x="-261" y="36578"/>
                    <a:pt x="262" y="32045"/>
                  </a:cubicBezTo>
                  <a:cubicBezTo>
                    <a:pt x="785" y="27512"/>
                    <a:pt x="1890" y="21409"/>
                    <a:pt x="4447" y="16353"/>
                  </a:cubicBezTo>
                  <a:cubicBezTo>
                    <a:pt x="7004" y="11297"/>
                    <a:pt x="12815" y="4264"/>
                    <a:pt x="15605" y="1707"/>
                  </a:cubicBezTo>
                  <a:cubicBezTo>
                    <a:pt x="18395" y="-850"/>
                    <a:pt x="19209" y="-37"/>
                    <a:pt x="21185" y="1009"/>
                  </a:cubicBezTo>
                  <a:close/>
                </a:path>
              </a:pathLst>
            </a:custGeom>
            <a:solidFill>
              <a:schemeClr val="accent2"/>
            </a:solidFill>
            <a:ln>
              <a:noFill/>
            </a:ln>
          </p:spPr>
          <p:txBody>
            <a:bodyPr/>
            <a:lstStyle/>
            <a:p>
              <a:endParaRPr lang="en-US"/>
            </a:p>
          </p:txBody>
        </p:sp>
        <p:sp>
          <p:nvSpPr>
            <p:cNvPr id="1169" name="Google Shape;1169;p38"/>
            <p:cNvSpPr/>
            <p:nvPr/>
          </p:nvSpPr>
          <p:spPr>
            <a:xfrm rot="6450034">
              <a:off x="7513424" y="3959355"/>
              <a:ext cx="839501" cy="52551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38"/>
            <p:cNvGrpSpPr/>
            <p:nvPr/>
          </p:nvGrpSpPr>
          <p:grpSpPr>
            <a:xfrm rot="-8466302">
              <a:off x="7929406" y="3466721"/>
              <a:ext cx="998992" cy="610693"/>
              <a:chOff x="5942350" y="1555229"/>
              <a:chExt cx="692724" cy="423469"/>
            </a:xfrm>
          </p:grpSpPr>
          <p:sp>
            <p:nvSpPr>
              <p:cNvPr id="1171" name="Google Shape;1171;p38"/>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2" name="Google Shape;1182;p38"/>
          <p:cNvGrpSpPr/>
          <p:nvPr/>
        </p:nvGrpSpPr>
        <p:grpSpPr>
          <a:xfrm>
            <a:off x="1488071" y="4342921"/>
            <a:ext cx="5559950" cy="1866294"/>
            <a:chOff x="1488071" y="4381021"/>
            <a:chExt cx="5559950" cy="1866294"/>
          </a:xfrm>
        </p:grpSpPr>
        <p:sp>
          <p:nvSpPr>
            <p:cNvPr id="1183" name="Google Shape;1183;p38"/>
            <p:cNvSpPr/>
            <p:nvPr/>
          </p:nvSpPr>
          <p:spPr>
            <a:xfrm>
              <a:off x="1488071" y="4425851"/>
              <a:ext cx="5559950" cy="1381225"/>
            </a:xfrm>
            <a:custGeom>
              <a:avLst/>
              <a:gdLst/>
              <a:ahLst/>
              <a:cxnLst/>
              <a:rect l="l" t="t" r="r" b="b"/>
              <a:pathLst>
                <a:path w="222398" h="55249" extrusionOk="0">
                  <a:moveTo>
                    <a:pt x="6454" y="42930"/>
                  </a:moveTo>
                  <a:cubicBezTo>
                    <a:pt x="9629" y="39755"/>
                    <a:pt x="22837" y="38739"/>
                    <a:pt x="27028" y="35691"/>
                  </a:cubicBezTo>
                  <a:cubicBezTo>
                    <a:pt x="31219" y="32643"/>
                    <a:pt x="29378" y="27754"/>
                    <a:pt x="31600" y="24642"/>
                  </a:cubicBezTo>
                  <a:cubicBezTo>
                    <a:pt x="33823" y="21531"/>
                    <a:pt x="35537" y="18229"/>
                    <a:pt x="40363" y="17022"/>
                  </a:cubicBezTo>
                  <a:cubicBezTo>
                    <a:pt x="45189" y="15816"/>
                    <a:pt x="54143" y="17975"/>
                    <a:pt x="60556" y="17403"/>
                  </a:cubicBezTo>
                  <a:cubicBezTo>
                    <a:pt x="66970" y="16832"/>
                    <a:pt x="73193" y="15816"/>
                    <a:pt x="78844" y="13593"/>
                  </a:cubicBezTo>
                  <a:cubicBezTo>
                    <a:pt x="84496" y="11371"/>
                    <a:pt x="86909" y="6291"/>
                    <a:pt x="94465" y="4068"/>
                  </a:cubicBezTo>
                  <a:cubicBezTo>
                    <a:pt x="102022" y="1846"/>
                    <a:pt x="114404" y="-694"/>
                    <a:pt x="124183" y="258"/>
                  </a:cubicBezTo>
                  <a:cubicBezTo>
                    <a:pt x="133962" y="1211"/>
                    <a:pt x="146472" y="6164"/>
                    <a:pt x="153139" y="9783"/>
                  </a:cubicBezTo>
                  <a:cubicBezTo>
                    <a:pt x="159807" y="13403"/>
                    <a:pt x="159807" y="19753"/>
                    <a:pt x="164188" y="21975"/>
                  </a:cubicBezTo>
                  <a:cubicBezTo>
                    <a:pt x="168570" y="24198"/>
                    <a:pt x="174602" y="23626"/>
                    <a:pt x="179428" y="23118"/>
                  </a:cubicBezTo>
                  <a:cubicBezTo>
                    <a:pt x="184254" y="22610"/>
                    <a:pt x="188636" y="19562"/>
                    <a:pt x="193144" y="18927"/>
                  </a:cubicBezTo>
                  <a:cubicBezTo>
                    <a:pt x="197653" y="18292"/>
                    <a:pt x="202796" y="17848"/>
                    <a:pt x="206479" y="19308"/>
                  </a:cubicBezTo>
                  <a:cubicBezTo>
                    <a:pt x="210162" y="20769"/>
                    <a:pt x="214226" y="22674"/>
                    <a:pt x="215242" y="27690"/>
                  </a:cubicBezTo>
                  <a:cubicBezTo>
                    <a:pt x="216258" y="32707"/>
                    <a:pt x="232387" y="45280"/>
                    <a:pt x="212575" y="49407"/>
                  </a:cubicBezTo>
                  <a:cubicBezTo>
                    <a:pt x="192763" y="53535"/>
                    <a:pt x="130470" y="51566"/>
                    <a:pt x="96370" y="52455"/>
                  </a:cubicBezTo>
                  <a:cubicBezTo>
                    <a:pt x="62271" y="53344"/>
                    <a:pt x="22964" y="56329"/>
                    <a:pt x="7978" y="54741"/>
                  </a:cubicBezTo>
                  <a:cubicBezTo>
                    <a:pt x="-7008" y="53154"/>
                    <a:pt x="3279" y="46105"/>
                    <a:pt x="6454" y="42930"/>
                  </a:cubicBezTo>
                  <a:close/>
                </a:path>
              </a:pathLst>
            </a:custGeom>
            <a:solidFill>
              <a:schemeClr val="accent2"/>
            </a:solidFill>
            <a:ln>
              <a:noFill/>
            </a:ln>
          </p:spPr>
          <p:txBody>
            <a:bodyPr/>
            <a:lstStyle/>
            <a:p>
              <a:endParaRPr lang="en-US"/>
            </a:p>
          </p:txBody>
        </p:sp>
        <p:sp>
          <p:nvSpPr>
            <p:cNvPr id="1184" name="Google Shape;1184;p38"/>
            <p:cNvSpPr/>
            <p:nvPr/>
          </p:nvSpPr>
          <p:spPr>
            <a:xfrm rot="2700000" flipH="1">
              <a:off x="2394324" y="4692767"/>
              <a:ext cx="1288320" cy="128762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8"/>
            <p:cNvGrpSpPr/>
            <p:nvPr/>
          </p:nvGrpSpPr>
          <p:grpSpPr>
            <a:xfrm rot="1253206">
              <a:off x="3675656" y="4510316"/>
              <a:ext cx="880490" cy="841912"/>
              <a:chOff x="5124997" y="2462648"/>
              <a:chExt cx="432508" cy="413558"/>
            </a:xfrm>
          </p:grpSpPr>
          <p:sp>
            <p:nvSpPr>
              <p:cNvPr id="1186" name="Google Shape;1186;p38"/>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8"/>
            <p:cNvGrpSpPr/>
            <p:nvPr/>
          </p:nvGrpSpPr>
          <p:grpSpPr>
            <a:xfrm>
              <a:off x="5853257" y="4739677"/>
              <a:ext cx="953092" cy="559319"/>
              <a:chOff x="5392148" y="1300639"/>
              <a:chExt cx="259599" cy="152362"/>
            </a:xfrm>
          </p:grpSpPr>
          <p:sp>
            <p:nvSpPr>
              <p:cNvPr id="1195" name="Google Shape;1195;p38"/>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38"/>
            <p:cNvSpPr/>
            <p:nvPr/>
          </p:nvSpPr>
          <p:spPr>
            <a:xfrm rot="-891915">
              <a:off x="4737164" y="4646118"/>
              <a:ext cx="794412" cy="57030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38"/>
          <p:cNvGrpSpPr/>
          <p:nvPr/>
        </p:nvGrpSpPr>
        <p:grpSpPr>
          <a:xfrm>
            <a:off x="598942" y="3928708"/>
            <a:ext cx="603417" cy="520277"/>
            <a:chOff x="598942" y="3928708"/>
            <a:chExt cx="603417" cy="520277"/>
          </a:xfrm>
        </p:grpSpPr>
        <p:sp>
          <p:nvSpPr>
            <p:cNvPr id="1205" name="Google Shape;1205;p38"/>
            <p:cNvSpPr/>
            <p:nvPr/>
          </p:nvSpPr>
          <p:spPr>
            <a:xfrm rot="7613891">
              <a:off x="1022928" y="4140855"/>
              <a:ext cx="154083" cy="14038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rot="7613891">
              <a:off x="644165" y="4177704"/>
              <a:ext cx="226059" cy="226059"/>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rot="7613891">
              <a:off x="844900" y="3957321"/>
              <a:ext cx="131233" cy="119423"/>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8" name="Google Shape;1208;p38"/>
          <p:cNvSpPr/>
          <p:nvPr/>
        </p:nvSpPr>
        <p:spPr>
          <a:xfrm>
            <a:off x="6697672" y="3272881"/>
            <a:ext cx="265226" cy="46990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 xmlns:a16="http://schemas.microsoft.com/office/drawing/2014/main" id="{FA57C460-3203-73EB-5997-F20E24001D5F}"/>
              </a:ext>
            </a:extLst>
          </p:cNvPr>
          <p:cNvGrpSpPr/>
          <p:nvPr/>
        </p:nvGrpSpPr>
        <p:grpSpPr>
          <a:xfrm>
            <a:off x="2909914" y="2117428"/>
            <a:ext cx="3324171" cy="808249"/>
            <a:chOff x="2846649" y="162888"/>
            <a:chExt cx="3324171" cy="808249"/>
          </a:xfrm>
        </p:grpSpPr>
        <p:sp>
          <p:nvSpPr>
            <p:cNvPr id="7" name="TextBox 6">
              <a:extLst>
                <a:ext uri="{FF2B5EF4-FFF2-40B4-BE49-F238E27FC236}">
                  <a16:creationId xmlns="" xmlns:a16="http://schemas.microsoft.com/office/drawing/2014/main" id="{B0F229EE-F72C-B8CA-D725-9B032C1DA65D}"/>
                </a:ext>
              </a:extLst>
            </p:cNvPr>
            <p:cNvSpPr txBox="1"/>
            <p:nvPr/>
          </p:nvSpPr>
          <p:spPr>
            <a:xfrm>
              <a:off x="3589105" y="386362"/>
              <a:ext cx="25817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B94F6B"/>
                  </a:solidFill>
                  <a:effectLst/>
                  <a:uLnTx/>
                  <a:uFillTx/>
                </a:rPr>
                <a:t>GHI NHỚ</a:t>
              </a:r>
            </a:p>
          </p:txBody>
        </p:sp>
        <p:pic>
          <p:nvPicPr>
            <p:cNvPr id="8" name="Picture 7">
              <a:extLst>
                <a:ext uri="{FF2B5EF4-FFF2-40B4-BE49-F238E27FC236}">
                  <a16:creationId xmlns="" xmlns:a16="http://schemas.microsoft.com/office/drawing/2014/main" id="{9A1C75CB-BA33-8A4F-1EF5-F6D98F87B2A8}"/>
                </a:ext>
              </a:extLst>
            </p:cNvPr>
            <p:cNvPicPr>
              <a:picLocks noChangeAspect="1"/>
            </p:cNvPicPr>
            <p:nvPr/>
          </p:nvPicPr>
          <p:blipFill>
            <a:blip r:embed="rId3"/>
            <a:stretch>
              <a:fillRect/>
            </a:stretch>
          </p:blipFill>
          <p:spPr>
            <a:xfrm>
              <a:off x="2846649" y="162888"/>
              <a:ext cx="742456" cy="720114"/>
            </a:xfrm>
            <a:prstGeom prst="rect">
              <a:avLst/>
            </a:prstGeom>
          </p:spPr>
        </p:pic>
      </p:grpSp>
    </p:spTree>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80521B09-4BFF-730E-8BB6-F1D19BB38AF9}"/>
              </a:ext>
            </a:extLst>
          </p:cNvPr>
          <p:cNvGrpSpPr/>
          <p:nvPr/>
        </p:nvGrpSpPr>
        <p:grpSpPr>
          <a:xfrm>
            <a:off x="0" y="181655"/>
            <a:ext cx="1202077" cy="626724"/>
            <a:chOff x="0" y="328774"/>
            <a:chExt cx="1202077" cy="626724"/>
          </a:xfrm>
        </p:grpSpPr>
        <p:sp>
          <p:nvSpPr>
            <p:cNvPr id="7" name="Oval 6">
              <a:extLst>
                <a:ext uri="{FF2B5EF4-FFF2-40B4-BE49-F238E27FC236}">
                  <a16:creationId xmlns="" xmlns:a16="http://schemas.microsoft.com/office/drawing/2014/main" id="{0AFB8004-01CA-5758-4C12-06B1E5FA567D}"/>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B3CDE9">
                      <a:lumMod val="25000"/>
                    </a:srgbClr>
                  </a:solidFill>
                  <a:effectLst/>
                  <a:uLnTx/>
                  <a:uFillTx/>
                  <a:latin typeface="Arial"/>
                  <a:ea typeface="+mn-ea"/>
                  <a:cs typeface="Arial" panose="020B0604020202020204" pitchFamily="34" charset="0"/>
                </a:rPr>
                <a:t>2</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8" name="Straight Connector 7">
              <a:extLst>
                <a:ext uri="{FF2B5EF4-FFF2-40B4-BE49-F238E27FC236}">
                  <a16:creationId xmlns="" xmlns:a16="http://schemas.microsoft.com/office/drawing/2014/main" id="{1CB11E10-528B-34DB-6AAC-6F505E9B5765}"/>
                </a:ext>
              </a:extLst>
            </p:cNvPr>
            <p:cNvCxnSpPr>
              <a:endCxn id="7"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9" name="TextBox 8">
            <a:extLst>
              <a:ext uri="{FF2B5EF4-FFF2-40B4-BE49-F238E27FC236}">
                <a16:creationId xmlns="" xmlns:a16="http://schemas.microsoft.com/office/drawing/2014/main" id="{AD0097EC-70CA-6675-B17D-4EFB54CF7195}"/>
              </a:ext>
            </a:extLst>
          </p:cNvPr>
          <p:cNvSpPr txBox="1"/>
          <p:nvPr/>
        </p:nvSpPr>
        <p:spPr>
          <a:xfrm>
            <a:off x="1324245" y="228719"/>
            <a:ext cx="34243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a:solidFill>
                  <a:srgbClr val="B3CDE9">
                    <a:lumMod val="50000"/>
                  </a:srgbClr>
                </a:solidFill>
              </a:rPr>
              <a:t>ĐỘ HỤT KHỐI</a:t>
            </a:r>
            <a:endParaRPr kumimoji="0" lang="en-US" sz="2400" b="1" i="0" u="none" strike="noStrike" kern="0" cap="none" spc="0" normalizeH="0" baseline="0" noProof="0" dirty="0">
              <a:ln>
                <a:noFill/>
              </a:ln>
              <a:solidFill>
                <a:srgbClr val="B3CDE9">
                  <a:lumMod val="50000"/>
                </a:srgbClr>
              </a:solidFill>
              <a:effectLst/>
              <a:uLnTx/>
              <a:uFillTx/>
            </a:endParaRPr>
          </a:p>
        </p:txBody>
      </p:sp>
      <p:sp>
        <p:nvSpPr>
          <p:cNvPr id="10" name="Arrow: Pentagon 9">
            <a:extLst>
              <a:ext uri="{FF2B5EF4-FFF2-40B4-BE49-F238E27FC236}">
                <a16:creationId xmlns="" xmlns:a16="http://schemas.microsoft.com/office/drawing/2014/main" id="{935B756A-53D0-D191-D9DF-CFFD145A1494}"/>
              </a:ext>
            </a:extLst>
          </p:cNvPr>
          <p:cNvSpPr/>
          <p:nvPr/>
        </p:nvSpPr>
        <p:spPr>
          <a:xfrm>
            <a:off x="-1952" y="1071995"/>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1" name="TextBox 10">
            <a:extLst>
              <a:ext uri="{FF2B5EF4-FFF2-40B4-BE49-F238E27FC236}">
                <a16:creationId xmlns="" xmlns:a16="http://schemas.microsoft.com/office/drawing/2014/main" id="{20A994D8-68DF-E1E6-B815-5FE014C46E8E}"/>
              </a:ext>
            </a:extLst>
          </p:cNvPr>
          <p:cNvSpPr txBox="1"/>
          <p:nvPr/>
        </p:nvSpPr>
        <p:spPr>
          <a:xfrm>
            <a:off x="644470" y="883710"/>
            <a:ext cx="7932479" cy="1004827"/>
          </a:xfrm>
          <a:prstGeom prst="rect">
            <a:avLst/>
          </a:prstGeom>
          <a:noFill/>
        </p:spPr>
        <p:txBody>
          <a:bodyPr wrap="square" rtlCol="0">
            <a:spAutoFit/>
          </a:bodyPr>
          <a:lstStyle/>
          <a:p>
            <a:pPr algn="just">
              <a:lnSpc>
                <a:spcPct val="150000"/>
              </a:lnSpc>
              <a:buClrTx/>
              <a:defRPr/>
            </a:pPr>
            <a:r>
              <a:rPr lang="en-US" sz="2200" b="1">
                <a:solidFill>
                  <a:srgbClr val="E91D28"/>
                </a:solidFill>
                <a:latin typeface="Arial" panose="020B0604020202020204" pitchFamily="34" charset="0"/>
                <a:cs typeface="Arial" panose="020B0604020202020204" pitchFamily="34" charset="0"/>
              </a:rPr>
              <a:t>Khái niệm: </a:t>
            </a:r>
            <a:r>
              <a:rPr lang="en-US" sz="2000">
                <a:ea typeface="Calibri" panose="020F0502020204030204" pitchFamily="34" charset="0"/>
              </a:rPr>
              <a:t>L</a:t>
            </a:r>
            <a:r>
              <a:rPr lang="vi-VN" sz="2000">
                <a:ea typeface="Calibri" panose="020F0502020204030204" pitchFamily="34" charset="0"/>
              </a:rPr>
              <a:t>à </a:t>
            </a:r>
            <a:r>
              <a:rPr lang="en-US" sz="2000">
                <a:ea typeface="Calibri" panose="020F0502020204030204" pitchFamily="34" charset="0"/>
              </a:rPr>
              <a:t>đ</a:t>
            </a:r>
            <a:r>
              <a:rPr lang="vi-VN" sz="2000">
                <a:ea typeface="Calibri" panose="020F0502020204030204" pitchFamily="34" charset="0"/>
              </a:rPr>
              <a:t>ộ chênh lệch giữa tổng khối lượng của các nucleon tạo thành hạt nhân và khối lượng m</a:t>
            </a:r>
            <a:r>
              <a:rPr lang="en-US" sz="2000" baseline="-25000">
                <a:ea typeface="Calibri" panose="020F0502020204030204" pitchFamily="34" charset="0"/>
              </a:rPr>
              <a:t>X</a:t>
            </a:r>
            <a:r>
              <a:rPr lang="vi-VN" sz="2000">
                <a:ea typeface="Calibri" panose="020F0502020204030204" pitchFamily="34" charset="0"/>
              </a:rPr>
              <a:t> của hạt nhân</a:t>
            </a:r>
            <a:r>
              <a:rPr lang="en-US" sz="2000">
                <a:ea typeface="Calibri" panose="020F0502020204030204" pitchFamily="34" charset="0"/>
              </a:rPr>
              <a:t>.</a:t>
            </a:r>
            <a:r>
              <a:rPr lang="vi-VN" sz="2000">
                <a:ea typeface="Calibri" panose="020F0502020204030204" pitchFamily="34" charset="0"/>
              </a:rPr>
              <a:t> </a:t>
            </a:r>
            <a:endParaRPr lang="en-US" sz="1800"/>
          </a:p>
        </p:txBody>
      </p:sp>
      <p:sp>
        <p:nvSpPr>
          <p:cNvPr id="13" name="Arrow: Pentagon 12">
            <a:extLst>
              <a:ext uri="{FF2B5EF4-FFF2-40B4-BE49-F238E27FC236}">
                <a16:creationId xmlns="" xmlns:a16="http://schemas.microsoft.com/office/drawing/2014/main" id="{085B9A66-16B4-DFD7-E051-8FF649C2BCB5}"/>
              </a:ext>
            </a:extLst>
          </p:cNvPr>
          <p:cNvSpPr/>
          <p:nvPr/>
        </p:nvSpPr>
        <p:spPr>
          <a:xfrm>
            <a:off x="0" y="2013471"/>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4" name="TextBox 13">
            <a:extLst>
              <a:ext uri="{FF2B5EF4-FFF2-40B4-BE49-F238E27FC236}">
                <a16:creationId xmlns="" xmlns:a16="http://schemas.microsoft.com/office/drawing/2014/main" id="{447E9B62-B1D3-370B-606E-B5E658011728}"/>
              </a:ext>
            </a:extLst>
          </p:cNvPr>
          <p:cNvSpPr txBox="1"/>
          <p:nvPr/>
        </p:nvSpPr>
        <p:spPr>
          <a:xfrm>
            <a:off x="646422" y="1947305"/>
            <a:ext cx="1756398" cy="430887"/>
          </a:xfrm>
          <a:prstGeom prst="rect">
            <a:avLst/>
          </a:prstGeom>
          <a:noFill/>
        </p:spPr>
        <p:txBody>
          <a:bodyPr wrap="square" rtlCol="0">
            <a:spAutoFit/>
          </a:bodyPr>
          <a:lstStyle/>
          <a:p>
            <a:pPr>
              <a:buClrTx/>
              <a:buFontTx/>
              <a:buNone/>
              <a:defRPr/>
            </a:pPr>
            <a:r>
              <a:rPr lang="en-US" sz="2200" b="1">
                <a:solidFill>
                  <a:srgbClr val="3333FF"/>
                </a:solidFill>
                <a:latin typeface="+mj-lt"/>
                <a:cs typeface="Arial" panose="020B0604020202020204" pitchFamily="34" charset="0"/>
              </a:rPr>
              <a:t>Kí hiệu: </a:t>
            </a:r>
            <a:r>
              <a:rPr lang="en-US" sz="2000">
                <a:latin typeface="+mj-lt"/>
                <a:cs typeface="Arial" panose="020B0604020202020204" pitchFamily="34" charset="0"/>
              </a:rPr>
              <a:t>∆m</a:t>
            </a:r>
            <a:endParaRPr lang="en-US" sz="2200" dirty="0">
              <a:latin typeface="+mj-lt"/>
              <a:cs typeface="Arial" panose="020B0604020202020204" pitchFamily="34" charset="0"/>
            </a:endParaRPr>
          </a:p>
        </p:txBody>
      </p:sp>
      <p:sp>
        <p:nvSpPr>
          <p:cNvPr id="18" name="Arrow: Pentagon 17">
            <a:extLst>
              <a:ext uri="{FF2B5EF4-FFF2-40B4-BE49-F238E27FC236}">
                <a16:creationId xmlns="" xmlns:a16="http://schemas.microsoft.com/office/drawing/2014/main" id="{A714CCFB-4A07-632B-3C50-160507E90581}"/>
              </a:ext>
            </a:extLst>
          </p:cNvPr>
          <p:cNvSpPr/>
          <p:nvPr/>
        </p:nvSpPr>
        <p:spPr>
          <a:xfrm>
            <a:off x="-1952" y="2626881"/>
            <a:ext cx="457200" cy="298557"/>
          </a:xfrm>
          <a:prstGeom prst="homePlate">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9" name="TextBox 18">
            <a:extLst>
              <a:ext uri="{FF2B5EF4-FFF2-40B4-BE49-F238E27FC236}">
                <a16:creationId xmlns="" xmlns:a16="http://schemas.microsoft.com/office/drawing/2014/main" id="{0B082AFB-1D41-FBF2-1C43-21FCAD9ABADC}"/>
              </a:ext>
            </a:extLst>
          </p:cNvPr>
          <p:cNvSpPr txBox="1"/>
          <p:nvPr/>
        </p:nvSpPr>
        <p:spPr>
          <a:xfrm>
            <a:off x="644470" y="2560715"/>
            <a:ext cx="1756398" cy="430887"/>
          </a:xfrm>
          <a:prstGeom prst="rect">
            <a:avLst/>
          </a:prstGeom>
          <a:noFill/>
        </p:spPr>
        <p:txBody>
          <a:bodyPr wrap="square" rtlCol="0">
            <a:spAutoFit/>
          </a:bodyPr>
          <a:lstStyle/>
          <a:p>
            <a:pPr>
              <a:buClrTx/>
              <a:buFontTx/>
              <a:buNone/>
              <a:defRPr/>
            </a:pPr>
            <a:r>
              <a:rPr lang="en-US" sz="2200" b="1">
                <a:solidFill>
                  <a:schemeClr val="accent2">
                    <a:lumMod val="75000"/>
                  </a:schemeClr>
                </a:solidFill>
                <a:latin typeface="+mj-lt"/>
                <a:cs typeface="Arial" panose="020B0604020202020204" pitchFamily="34" charset="0"/>
              </a:rPr>
              <a:t>Công thức:</a:t>
            </a:r>
            <a:endParaRPr lang="en-US" sz="2200" dirty="0">
              <a:solidFill>
                <a:schemeClr val="accent2">
                  <a:lumMod val="75000"/>
                </a:schemeClr>
              </a:solidFill>
              <a:latin typeface="+mj-lt"/>
              <a:cs typeface="Arial" panose="020B0604020202020204" pitchFamily="34" charset="0"/>
            </a:endParaRPr>
          </a:p>
        </p:txBody>
      </p:sp>
      <p:sp>
        <p:nvSpPr>
          <p:cNvPr id="20" name="Rectangle 19">
            <a:extLst>
              <a:ext uri="{FF2B5EF4-FFF2-40B4-BE49-F238E27FC236}">
                <a16:creationId xmlns="" xmlns:a16="http://schemas.microsoft.com/office/drawing/2014/main" id="{E90170EC-9F62-C317-A512-EE8257E0E80B}"/>
              </a:ext>
            </a:extLst>
          </p:cNvPr>
          <p:cNvSpPr/>
          <p:nvPr/>
        </p:nvSpPr>
        <p:spPr>
          <a:xfrm>
            <a:off x="2494156" y="2511747"/>
            <a:ext cx="3780263" cy="528822"/>
          </a:xfrm>
          <a:prstGeom prst="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pPr>
            <a:r>
              <a:rPr lang="en-US" sz="2000">
                <a:solidFill>
                  <a:srgbClr val="000000"/>
                </a:solidFill>
                <a:effectLst/>
                <a:latin typeface="+mj-lt"/>
                <a:ea typeface="Times New Roman" panose="02020603050405020304" pitchFamily="18" charset="0"/>
                <a:cs typeface="Times New Roman" panose="02020603050405020304" pitchFamily="18" charset="0"/>
              </a:rPr>
              <a:t>∆m = [Zm</a:t>
            </a:r>
            <a:r>
              <a:rPr lang="en-US" sz="2000" baseline="-25000">
                <a:solidFill>
                  <a:srgbClr val="000000"/>
                </a:solidFill>
                <a:effectLst/>
                <a:latin typeface="+mj-lt"/>
                <a:ea typeface="Times New Roman" panose="02020603050405020304" pitchFamily="18" charset="0"/>
                <a:cs typeface="Times New Roman" panose="02020603050405020304" pitchFamily="18" charset="0"/>
              </a:rPr>
              <a:t>p</a:t>
            </a:r>
            <a:r>
              <a:rPr lang="en-US" sz="2000">
                <a:solidFill>
                  <a:srgbClr val="000000"/>
                </a:solidFill>
                <a:effectLst/>
                <a:latin typeface="+mj-lt"/>
                <a:ea typeface="Times New Roman" panose="02020603050405020304" pitchFamily="18" charset="0"/>
                <a:cs typeface="Times New Roman" panose="02020603050405020304" pitchFamily="18" charset="0"/>
              </a:rPr>
              <a:t> + (A – Z)m</a:t>
            </a:r>
            <a:r>
              <a:rPr lang="en-US" sz="2000" baseline="-25000">
                <a:solidFill>
                  <a:srgbClr val="000000"/>
                </a:solidFill>
                <a:effectLst/>
                <a:latin typeface="+mj-lt"/>
                <a:ea typeface="Times New Roman" panose="02020603050405020304" pitchFamily="18" charset="0"/>
                <a:cs typeface="Times New Roman" panose="02020603050405020304" pitchFamily="18" charset="0"/>
              </a:rPr>
              <a:t>n</a:t>
            </a:r>
            <a:r>
              <a:rPr lang="en-US" sz="2000">
                <a:solidFill>
                  <a:srgbClr val="000000"/>
                </a:solidFill>
                <a:effectLst/>
                <a:latin typeface="+mj-lt"/>
                <a:ea typeface="Times New Roman" panose="02020603050405020304" pitchFamily="18" charset="0"/>
                <a:cs typeface="Times New Roman" panose="02020603050405020304" pitchFamily="18" charset="0"/>
              </a:rPr>
              <a:t>] – m</a:t>
            </a:r>
            <a:r>
              <a:rPr lang="en-US" sz="2000" baseline="-25000">
                <a:solidFill>
                  <a:srgbClr val="000000"/>
                </a:solidFill>
                <a:effectLst/>
                <a:latin typeface="+mj-lt"/>
                <a:ea typeface="Times New Roman" panose="02020603050405020304" pitchFamily="18" charset="0"/>
                <a:cs typeface="Times New Roman" panose="02020603050405020304" pitchFamily="18" charset="0"/>
              </a:rPr>
              <a:t>X</a:t>
            </a:r>
            <a:endParaRPr lang="en-US" sz="2000">
              <a:effectLst/>
              <a:latin typeface="+mj-lt"/>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 xmlns:a16="http://schemas.microsoft.com/office/drawing/2014/main" id="{FFFADE8E-6E06-08AC-E861-CF711C526E4C}"/>
              </a:ext>
            </a:extLst>
          </p:cNvPr>
          <p:cNvGrpSpPr/>
          <p:nvPr/>
        </p:nvGrpSpPr>
        <p:grpSpPr>
          <a:xfrm>
            <a:off x="0" y="3237637"/>
            <a:ext cx="1202077" cy="626724"/>
            <a:chOff x="0" y="328774"/>
            <a:chExt cx="1202077" cy="626724"/>
          </a:xfrm>
        </p:grpSpPr>
        <p:sp>
          <p:nvSpPr>
            <p:cNvPr id="22" name="Oval 21">
              <a:extLst>
                <a:ext uri="{FF2B5EF4-FFF2-40B4-BE49-F238E27FC236}">
                  <a16:creationId xmlns="" xmlns:a16="http://schemas.microsoft.com/office/drawing/2014/main" id="{06DF9E07-1469-1C86-54DB-AFC8168F3711}"/>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B3CDE9">
                      <a:lumMod val="25000"/>
                    </a:srgbClr>
                  </a:solidFill>
                  <a:ea typeface="+mn-ea"/>
                  <a:cs typeface="Arial" panose="020B0604020202020204" pitchFamily="34" charset="0"/>
                </a:rPr>
                <a:t>3</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 xmlns:a16="http://schemas.microsoft.com/office/drawing/2014/main" id="{E6B720F3-63A2-66BE-819F-2864D6F2172F}"/>
                </a:ext>
              </a:extLst>
            </p:cNvPr>
            <p:cNvCxnSpPr>
              <a:endCxn id="22"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24" name="TextBox 23">
            <a:extLst>
              <a:ext uri="{FF2B5EF4-FFF2-40B4-BE49-F238E27FC236}">
                <a16:creationId xmlns="" xmlns:a16="http://schemas.microsoft.com/office/drawing/2014/main" id="{0461F099-6BA5-D9F3-D898-7259FF2FF00C}"/>
              </a:ext>
            </a:extLst>
          </p:cNvPr>
          <p:cNvSpPr txBox="1"/>
          <p:nvPr/>
        </p:nvSpPr>
        <p:spPr>
          <a:xfrm>
            <a:off x="1257337" y="3337524"/>
            <a:ext cx="7819755" cy="461665"/>
          </a:xfrm>
          <a:prstGeom prst="rect">
            <a:avLst/>
          </a:prstGeom>
          <a:noFill/>
        </p:spPr>
        <p:txBody>
          <a:bodyPr wrap="square" rtlCol="0">
            <a:spAutoFit/>
          </a:bodyPr>
          <a:lstStyle/>
          <a:p>
            <a:pPr lvl="0">
              <a:buClrTx/>
              <a:defRPr/>
            </a:pPr>
            <a:r>
              <a:rPr lang="vi-VN" sz="2400" b="1">
                <a:solidFill>
                  <a:srgbClr val="B3CDE9">
                    <a:lumMod val="50000"/>
                  </a:srgbClr>
                </a:solidFill>
              </a:rPr>
              <a:t>MỐI LIÊN HỆ GIỮA NĂNG LƯỢNG VÀ KHỐI LƯỢNG</a:t>
            </a:r>
            <a:endParaRPr kumimoji="0" lang="en-US" sz="2400" b="1" i="0" u="none" strike="noStrike" kern="0" cap="none" spc="0" normalizeH="0" baseline="0" noProof="0" dirty="0">
              <a:ln>
                <a:noFill/>
              </a:ln>
              <a:solidFill>
                <a:srgbClr val="B3CDE9">
                  <a:lumMod val="50000"/>
                </a:srgbClr>
              </a:solidFill>
              <a:effectLst/>
              <a:uLnTx/>
              <a:uFillTx/>
            </a:endParaRPr>
          </a:p>
        </p:txBody>
      </p:sp>
      <p:sp>
        <p:nvSpPr>
          <p:cNvPr id="27" name="Rectangle: Rounded Corners 26">
            <a:extLst>
              <a:ext uri="{FF2B5EF4-FFF2-40B4-BE49-F238E27FC236}">
                <a16:creationId xmlns="" xmlns:a16="http://schemas.microsoft.com/office/drawing/2014/main" id="{6F08EDBA-D06B-114B-C30E-3B02A1246902}"/>
              </a:ext>
            </a:extLst>
          </p:cNvPr>
          <p:cNvSpPr/>
          <p:nvPr/>
        </p:nvSpPr>
        <p:spPr>
          <a:xfrm>
            <a:off x="1612342" y="3950934"/>
            <a:ext cx="6956305" cy="888765"/>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Năng lượng liên kết của hạt nhân được tính bằng tích của độ hụt khối của hạt nhân với thừa số c</a:t>
            </a:r>
            <a:r>
              <a:rPr lang="en-US" sz="2000" baseline="30000">
                <a:solidFill>
                  <a:srgbClr val="000000"/>
                </a:solidFill>
              </a:rPr>
              <a:t>2</a:t>
            </a:r>
            <a:r>
              <a:rPr lang="en-US" sz="2000">
                <a:solidFill>
                  <a:srgbClr val="000000"/>
                </a:solidFill>
              </a:rPr>
              <a:t>.</a:t>
            </a:r>
            <a:endParaRPr lang="en-US" sz="2400">
              <a:solidFill>
                <a:srgbClr val="000000"/>
              </a:solidFill>
            </a:endParaRPr>
          </a:p>
        </p:txBody>
      </p:sp>
      <p:pic>
        <p:nvPicPr>
          <p:cNvPr id="2" name="Picture 1">
            <a:extLst>
              <a:ext uri="{FF2B5EF4-FFF2-40B4-BE49-F238E27FC236}">
                <a16:creationId xmlns="" xmlns:a16="http://schemas.microsoft.com/office/drawing/2014/main" id="{DECF29B0-0495-F43E-A00A-0190333632BD}"/>
              </a:ext>
            </a:extLst>
          </p:cNvPr>
          <p:cNvPicPr>
            <a:picLocks noChangeAspect="1"/>
          </p:cNvPicPr>
          <p:nvPr/>
        </p:nvPicPr>
        <p:blipFill>
          <a:blip r:embed="rId2"/>
          <a:stretch>
            <a:fillRect/>
          </a:stretch>
        </p:blipFill>
        <p:spPr>
          <a:xfrm>
            <a:off x="0" y="4923582"/>
            <a:ext cx="1230832" cy="219918"/>
          </a:xfrm>
          <a:prstGeom prst="rect">
            <a:avLst/>
          </a:prstGeom>
        </p:spPr>
      </p:pic>
    </p:spTree>
    <p:extLst>
      <p:ext uri="{BB962C8B-B14F-4D97-AF65-F5344CB8AC3E}">
        <p14:creationId xmlns:p14="http://schemas.microsoft.com/office/powerpoint/2010/main" val="14230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ppt_x</p:attrName>
                                        </p:attrNameLst>
                                      </p:cBhvr>
                                      <p:tavLst>
                                        <p:tav tm="0">
                                          <p:val>
                                            <p:strVal val="#ppt_x-#ppt_w/2"/>
                                          </p:val>
                                        </p:tav>
                                        <p:tav tm="100000">
                                          <p:val>
                                            <p:strVal val="#ppt_x"/>
                                          </p:val>
                                        </p:tav>
                                      </p:tavLst>
                                    </p:anim>
                                    <p:anim calcmode="lin" valueType="num">
                                      <p:cBhvr>
                                        <p:cTn id="51" dur="500" fill="hold"/>
                                        <p:tgtEl>
                                          <p:spTgt spid="21"/>
                                        </p:tgtEl>
                                        <p:attrNameLst>
                                          <p:attrName>ppt_y</p:attrName>
                                        </p:attrNameLst>
                                      </p:cBhvr>
                                      <p:tavLst>
                                        <p:tav tm="0">
                                          <p:val>
                                            <p:strVal val="#ppt_y"/>
                                          </p:val>
                                        </p:tav>
                                        <p:tav tm="100000">
                                          <p:val>
                                            <p:strVal val="#ppt_y"/>
                                          </p:val>
                                        </p:tav>
                                      </p:tavLst>
                                    </p:anim>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P spid="14" grpId="0"/>
      <p:bldP spid="18" grpId="0" animBg="1"/>
      <p:bldP spid="19" grpId="0"/>
      <p:bldP spid="20" grpId="0" animBg="1"/>
      <p:bldP spid="24" grpId="0"/>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5" name="Google Shape;1335;p41"/>
          <p:cNvGrpSpPr/>
          <p:nvPr/>
        </p:nvGrpSpPr>
        <p:grpSpPr>
          <a:xfrm>
            <a:off x="200904" y="-641064"/>
            <a:ext cx="4151800" cy="2077987"/>
            <a:chOff x="200904" y="-641064"/>
            <a:chExt cx="4151800" cy="2077987"/>
          </a:xfrm>
        </p:grpSpPr>
        <p:sp>
          <p:nvSpPr>
            <p:cNvPr id="1336" name="Google Shape;1336;p41"/>
            <p:cNvSpPr/>
            <p:nvPr/>
          </p:nvSpPr>
          <p:spPr>
            <a:xfrm>
              <a:off x="200904" y="-163927"/>
              <a:ext cx="4151800" cy="1600850"/>
            </a:xfrm>
            <a:custGeom>
              <a:avLst/>
              <a:gdLst/>
              <a:ahLst/>
              <a:cxnLst/>
              <a:rect l="l" t="t" r="r" b="b"/>
              <a:pathLst>
                <a:path w="166072" h="64034" extrusionOk="0">
                  <a:moveTo>
                    <a:pt x="23208" y="62219"/>
                  </a:moveTo>
                  <a:cubicBezTo>
                    <a:pt x="23943" y="59646"/>
                    <a:pt x="17852" y="51192"/>
                    <a:pt x="18797" y="46781"/>
                  </a:cubicBezTo>
                  <a:cubicBezTo>
                    <a:pt x="19742" y="42370"/>
                    <a:pt x="22736" y="37959"/>
                    <a:pt x="28880" y="35753"/>
                  </a:cubicBezTo>
                  <a:cubicBezTo>
                    <a:pt x="35024" y="33548"/>
                    <a:pt x="46733" y="32340"/>
                    <a:pt x="55660" y="33548"/>
                  </a:cubicBezTo>
                  <a:cubicBezTo>
                    <a:pt x="64587" y="34756"/>
                    <a:pt x="73409" y="41530"/>
                    <a:pt x="82441" y="43000"/>
                  </a:cubicBezTo>
                  <a:cubicBezTo>
                    <a:pt x="91473" y="44470"/>
                    <a:pt x="100137" y="45258"/>
                    <a:pt x="109852" y="42370"/>
                  </a:cubicBezTo>
                  <a:cubicBezTo>
                    <a:pt x="119567" y="39482"/>
                    <a:pt x="131435" y="32183"/>
                    <a:pt x="140729" y="25671"/>
                  </a:cubicBezTo>
                  <a:cubicBezTo>
                    <a:pt x="150024" y="19160"/>
                    <a:pt x="169137" y="7449"/>
                    <a:pt x="165619" y="3301"/>
                  </a:cubicBezTo>
                  <a:cubicBezTo>
                    <a:pt x="162101" y="-847"/>
                    <a:pt x="142777" y="1201"/>
                    <a:pt x="119619" y="781"/>
                  </a:cubicBezTo>
                  <a:cubicBezTo>
                    <a:pt x="96462" y="361"/>
                    <a:pt x="46313" y="-689"/>
                    <a:pt x="26674" y="781"/>
                  </a:cubicBezTo>
                  <a:cubicBezTo>
                    <a:pt x="7035" y="2251"/>
                    <a:pt x="5617" y="1569"/>
                    <a:pt x="1784" y="9603"/>
                  </a:cubicBezTo>
                  <a:cubicBezTo>
                    <a:pt x="-2049" y="17637"/>
                    <a:pt x="1574" y="40217"/>
                    <a:pt x="3674" y="48986"/>
                  </a:cubicBezTo>
                  <a:cubicBezTo>
                    <a:pt x="5774" y="57755"/>
                    <a:pt x="11130" y="60014"/>
                    <a:pt x="14386" y="62219"/>
                  </a:cubicBezTo>
                  <a:cubicBezTo>
                    <a:pt x="17642" y="64425"/>
                    <a:pt x="22473" y="64792"/>
                    <a:pt x="23208" y="62219"/>
                  </a:cubicBezTo>
                  <a:close/>
                </a:path>
              </a:pathLst>
            </a:custGeom>
            <a:solidFill>
              <a:schemeClr val="accent1"/>
            </a:solidFill>
            <a:ln>
              <a:noFill/>
            </a:ln>
          </p:spPr>
          <p:txBody>
            <a:bodyPr/>
            <a:lstStyle/>
            <a:p>
              <a:endParaRPr lang="en-US"/>
            </a:p>
          </p:txBody>
        </p:sp>
        <p:sp>
          <p:nvSpPr>
            <p:cNvPr id="1337" name="Google Shape;1337;p41"/>
            <p:cNvSpPr/>
            <p:nvPr/>
          </p:nvSpPr>
          <p:spPr>
            <a:xfrm rot="-10539799">
              <a:off x="1370052" y="-146393"/>
              <a:ext cx="491346" cy="729034"/>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8" name="Google Shape;1338;p41"/>
            <p:cNvGrpSpPr/>
            <p:nvPr/>
          </p:nvGrpSpPr>
          <p:grpSpPr>
            <a:xfrm rot="5400000">
              <a:off x="3058487" y="-292662"/>
              <a:ext cx="994472" cy="950032"/>
              <a:chOff x="7071506" y="424875"/>
              <a:chExt cx="515859" cy="492806"/>
            </a:xfrm>
          </p:grpSpPr>
          <p:sp>
            <p:nvSpPr>
              <p:cNvPr id="1339" name="Google Shape;1339;p41"/>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41"/>
            <p:cNvSpPr/>
            <p:nvPr/>
          </p:nvSpPr>
          <p:spPr>
            <a:xfrm rot="8716648">
              <a:off x="2617862" y="284022"/>
              <a:ext cx="468936" cy="830803"/>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41"/>
            <p:cNvGrpSpPr/>
            <p:nvPr/>
          </p:nvGrpSpPr>
          <p:grpSpPr>
            <a:xfrm rot="5706089">
              <a:off x="1783606" y="279740"/>
              <a:ext cx="835132" cy="510523"/>
              <a:chOff x="5942350" y="1555229"/>
              <a:chExt cx="692724" cy="423469"/>
            </a:xfrm>
          </p:grpSpPr>
          <p:sp>
            <p:nvSpPr>
              <p:cNvPr id="1343" name="Google Shape;1343;p4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41"/>
            <p:cNvSpPr/>
            <p:nvPr/>
          </p:nvSpPr>
          <p:spPr>
            <a:xfrm rot="-7106655">
              <a:off x="2009479" y="-379112"/>
              <a:ext cx="949988" cy="59464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41"/>
          <p:cNvGrpSpPr/>
          <p:nvPr/>
        </p:nvGrpSpPr>
        <p:grpSpPr>
          <a:xfrm>
            <a:off x="-806577" y="-482292"/>
            <a:ext cx="2691434" cy="6111960"/>
            <a:chOff x="-806577" y="-482292"/>
            <a:chExt cx="2691434" cy="6111960"/>
          </a:xfrm>
        </p:grpSpPr>
        <p:sp>
          <p:nvSpPr>
            <p:cNvPr id="1355" name="Google Shape;1355;p41"/>
            <p:cNvSpPr/>
            <p:nvPr/>
          </p:nvSpPr>
          <p:spPr>
            <a:xfrm>
              <a:off x="-367046" y="-184798"/>
              <a:ext cx="2251900" cy="5481100"/>
            </a:xfrm>
            <a:custGeom>
              <a:avLst/>
              <a:gdLst/>
              <a:ahLst/>
              <a:cxnLst/>
              <a:rect l="l" t="t" r="r" b="b"/>
              <a:pathLst>
                <a:path w="90076" h="219244" extrusionOk="0">
                  <a:moveTo>
                    <a:pt x="82042" y="215399"/>
                  </a:moveTo>
                  <a:cubicBezTo>
                    <a:pt x="93201" y="213016"/>
                    <a:pt x="87795" y="209471"/>
                    <a:pt x="88667" y="203194"/>
                  </a:cubicBezTo>
                  <a:cubicBezTo>
                    <a:pt x="89539" y="196917"/>
                    <a:pt x="91863" y="185410"/>
                    <a:pt x="87272" y="177738"/>
                  </a:cubicBezTo>
                  <a:cubicBezTo>
                    <a:pt x="82681" y="170066"/>
                    <a:pt x="68500" y="162104"/>
                    <a:pt x="61119" y="157164"/>
                  </a:cubicBezTo>
                  <a:cubicBezTo>
                    <a:pt x="53738" y="152224"/>
                    <a:pt x="48159" y="152805"/>
                    <a:pt x="42986" y="148097"/>
                  </a:cubicBezTo>
                  <a:cubicBezTo>
                    <a:pt x="37813" y="143389"/>
                    <a:pt x="31885" y="136532"/>
                    <a:pt x="30083" y="128918"/>
                  </a:cubicBezTo>
                  <a:cubicBezTo>
                    <a:pt x="28281" y="121305"/>
                    <a:pt x="28863" y="109448"/>
                    <a:pt x="32176" y="102416"/>
                  </a:cubicBezTo>
                  <a:cubicBezTo>
                    <a:pt x="35489" y="95384"/>
                    <a:pt x="45717" y="91780"/>
                    <a:pt x="49960" y="86724"/>
                  </a:cubicBezTo>
                  <a:cubicBezTo>
                    <a:pt x="54203" y="81668"/>
                    <a:pt x="57167" y="77599"/>
                    <a:pt x="57632" y="72078"/>
                  </a:cubicBezTo>
                  <a:cubicBezTo>
                    <a:pt x="58097" y="66557"/>
                    <a:pt x="55947" y="60280"/>
                    <a:pt x="52750" y="53596"/>
                  </a:cubicBezTo>
                  <a:cubicBezTo>
                    <a:pt x="49554" y="46912"/>
                    <a:pt x="39151" y="38253"/>
                    <a:pt x="38453" y="31976"/>
                  </a:cubicBezTo>
                  <a:cubicBezTo>
                    <a:pt x="37756" y="25699"/>
                    <a:pt x="43625" y="20468"/>
                    <a:pt x="48565" y="15935"/>
                  </a:cubicBezTo>
                  <a:cubicBezTo>
                    <a:pt x="53505" y="11402"/>
                    <a:pt x="67919" y="6811"/>
                    <a:pt x="68093" y="4777"/>
                  </a:cubicBezTo>
                  <a:cubicBezTo>
                    <a:pt x="68267" y="2743"/>
                    <a:pt x="60305" y="3964"/>
                    <a:pt x="49611" y="3731"/>
                  </a:cubicBezTo>
                  <a:cubicBezTo>
                    <a:pt x="38917" y="3499"/>
                    <a:pt x="11776" y="-4231"/>
                    <a:pt x="3930" y="3382"/>
                  </a:cubicBezTo>
                  <a:cubicBezTo>
                    <a:pt x="-3916" y="10996"/>
                    <a:pt x="2419" y="21399"/>
                    <a:pt x="2535" y="49412"/>
                  </a:cubicBezTo>
                  <a:cubicBezTo>
                    <a:pt x="2651" y="77425"/>
                    <a:pt x="3407" y="143855"/>
                    <a:pt x="4627" y="171461"/>
                  </a:cubicBezTo>
                  <a:cubicBezTo>
                    <a:pt x="5848" y="199067"/>
                    <a:pt x="7010" y="207378"/>
                    <a:pt x="9858" y="215050"/>
                  </a:cubicBezTo>
                  <a:cubicBezTo>
                    <a:pt x="12706" y="222722"/>
                    <a:pt x="9683" y="217433"/>
                    <a:pt x="21714" y="217491"/>
                  </a:cubicBezTo>
                  <a:cubicBezTo>
                    <a:pt x="33745" y="217549"/>
                    <a:pt x="70883" y="217782"/>
                    <a:pt x="82042" y="215399"/>
                  </a:cubicBezTo>
                  <a:close/>
                </a:path>
              </a:pathLst>
            </a:custGeom>
            <a:solidFill>
              <a:schemeClr val="accent3"/>
            </a:solidFill>
            <a:ln>
              <a:noFill/>
            </a:ln>
          </p:spPr>
          <p:txBody>
            <a:bodyPr/>
            <a:lstStyle/>
            <a:p>
              <a:endParaRPr lang="en-US"/>
            </a:p>
          </p:txBody>
        </p:sp>
        <p:grpSp>
          <p:nvGrpSpPr>
            <p:cNvPr id="1356" name="Google Shape;1356;p41"/>
            <p:cNvGrpSpPr/>
            <p:nvPr/>
          </p:nvGrpSpPr>
          <p:grpSpPr>
            <a:xfrm rot="5400000">
              <a:off x="-543468" y="4693118"/>
              <a:ext cx="1180372" cy="692727"/>
              <a:chOff x="5392148" y="1300639"/>
              <a:chExt cx="259599" cy="152362"/>
            </a:xfrm>
          </p:grpSpPr>
          <p:sp>
            <p:nvSpPr>
              <p:cNvPr id="1357" name="Google Shape;1357;p41"/>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1"/>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41"/>
            <p:cNvGrpSpPr/>
            <p:nvPr/>
          </p:nvGrpSpPr>
          <p:grpSpPr>
            <a:xfrm rot="2700000">
              <a:off x="-725749" y="2190185"/>
              <a:ext cx="1159918" cy="709068"/>
              <a:chOff x="5942350" y="1555229"/>
              <a:chExt cx="692724" cy="423469"/>
            </a:xfrm>
          </p:grpSpPr>
          <p:sp>
            <p:nvSpPr>
              <p:cNvPr id="1366" name="Google Shape;1366;p4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41"/>
            <p:cNvGrpSpPr/>
            <p:nvPr/>
          </p:nvGrpSpPr>
          <p:grpSpPr>
            <a:xfrm rot="9536550">
              <a:off x="318143" y="-352082"/>
              <a:ext cx="881496" cy="842851"/>
              <a:chOff x="5124997" y="2462648"/>
              <a:chExt cx="432508" cy="413558"/>
            </a:xfrm>
          </p:grpSpPr>
          <p:sp>
            <p:nvSpPr>
              <p:cNvPr id="1375" name="Google Shape;1375;p4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3" name="Google Shape;1383;p41"/>
            <p:cNvSpPr/>
            <p:nvPr/>
          </p:nvSpPr>
          <p:spPr>
            <a:xfrm rot="9609396">
              <a:off x="-183694" y="192309"/>
              <a:ext cx="582744" cy="785167"/>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1"/>
            <p:cNvSpPr/>
            <p:nvPr/>
          </p:nvSpPr>
          <p:spPr>
            <a:xfrm rot="-1218020">
              <a:off x="-367320" y="3105646"/>
              <a:ext cx="949990" cy="5946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1"/>
            <p:cNvSpPr/>
            <p:nvPr/>
          </p:nvSpPr>
          <p:spPr>
            <a:xfrm>
              <a:off x="513227" y="821667"/>
              <a:ext cx="491347" cy="35273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1"/>
            <p:cNvSpPr/>
            <p:nvPr/>
          </p:nvSpPr>
          <p:spPr>
            <a:xfrm>
              <a:off x="393075" y="3652517"/>
              <a:ext cx="1491783" cy="149098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41"/>
            <p:cNvGrpSpPr/>
            <p:nvPr/>
          </p:nvGrpSpPr>
          <p:grpSpPr>
            <a:xfrm rot="1329239">
              <a:off x="-304918" y="1170268"/>
              <a:ext cx="1251708" cy="986768"/>
              <a:chOff x="6403937" y="768806"/>
              <a:chExt cx="743331" cy="585996"/>
            </a:xfrm>
          </p:grpSpPr>
          <p:sp>
            <p:nvSpPr>
              <p:cNvPr id="1388" name="Google Shape;1388;p41"/>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1"/>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1"/>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1"/>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1"/>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1"/>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1"/>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1"/>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1"/>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1"/>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1"/>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41"/>
          <p:cNvGrpSpPr/>
          <p:nvPr/>
        </p:nvGrpSpPr>
        <p:grpSpPr>
          <a:xfrm>
            <a:off x="5301366" y="-314875"/>
            <a:ext cx="4969143" cy="6004472"/>
            <a:chOff x="5301366" y="-314875"/>
            <a:chExt cx="4969143" cy="6004472"/>
          </a:xfrm>
        </p:grpSpPr>
        <p:sp>
          <p:nvSpPr>
            <p:cNvPr id="1400" name="Google Shape;1400;p41"/>
            <p:cNvSpPr/>
            <p:nvPr/>
          </p:nvSpPr>
          <p:spPr>
            <a:xfrm>
              <a:off x="5301366" y="-158542"/>
              <a:ext cx="4113700" cy="5555275"/>
            </a:xfrm>
            <a:custGeom>
              <a:avLst/>
              <a:gdLst/>
              <a:ahLst/>
              <a:cxnLst/>
              <a:rect l="l" t="t" r="r" b="b"/>
              <a:pathLst>
                <a:path w="164548" h="222211" extrusionOk="0">
                  <a:moveTo>
                    <a:pt x="48875" y="3401"/>
                  </a:moveTo>
                  <a:cubicBezTo>
                    <a:pt x="45462" y="5922"/>
                    <a:pt x="39003" y="12591"/>
                    <a:pt x="37217" y="17579"/>
                  </a:cubicBezTo>
                  <a:cubicBezTo>
                    <a:pt x="35432" y="22568"/>
                    <a:pt x="35799" y="28974"/>
                    <a:pt x="38162" y="33332"/>
                  </a:cubicBezTo>
                  <a:cubicBezTo>
                    <a:pt x="40525" y="37691"/>
                    <a:pt x="44253" y="42312"/>
                    <a:pt x="51395" y="43730"/>
                  </a:cubicBezTo>
                  <a:cubicBezTo>
                    <a:pt x="58537" y="45148"/>
                    <a:pt x="72295" y="41577"/>
                    <a:pt x="81012" y="41839"/>
                  </a:cubicBezTo>
                  <a:cubicBezTo>
                    <a:pt x="89729" y="42102"/>
                    <a:pt x="96661" y="42417"/>
                    <a:pt x="103697" y="45305"/>
                  </a:cubicBezTo>
                  <a:cubicBezTo>
                    <a:pt x="110734" y="48193"/>
                    <a:pt x="120816" y="53077"/>
                    <a:pt x="123231" y="59168"/>
                  </a:cubicBezTo>
                  <a:cubicBezTo>
                    <a:pt x="125647" y="65259"/>
                    <a:pt x="117507" y="75184"/>
                    <a:pt x="118190" y="81853"/>
                  </a:cubicBezTo>
                  <a:cubicBezTo>
                    <a:pt x="118873" y="88522"/>
                    <a:pt x="125227" y="94719"/>
                    <a:pt x="127327" y="99182"/>
                  </a:cubicBezTo>
                  <a:cubicBezTo>
                    <a:pt x="129427" y="103646"/>
                    <a:pt x="130635" y="104643"/>
                    <a:pt x="130792" y="108634"/>
                  </a:cubicBezTo>
                  <a:cubicBezTo>
                    <a:pt x="130950" y="112625"/>
                    <a:pt x="131055" y="118401"/>
                    <a:pt x="128272" y="123127"/>
                  </a:cubicBezTo>
                  <a:cubicBezTo>
                    <a:pt x="125489" y="127853"/>
                    <a:pt x="115354" y="131371"/>
                    <a:pt x="114094" y="136990"/>
                  </a:cubicBezTo>
                  <a:cubicBezTo>
                    <a:pt x="112834" y="142609"/>
                    <a:pt x="121813" y="151745"/>
                    <a:pt x="120710" y="156839"/>
                  </a:cubicBezTo>
                  <a:cubicBezTo>
                    <a:pt x="119607" y="161933"/>
                    <a:pt x="112938" y="165189"/>
                    <a:pt x="107477" y="167552"/>
                  </a:cubicBezTo>
                  <a:cubicBezTo>
                    <a:pt x="102016" y="169915"/>
                    <a:pt x="94875" y="168655"/>
                    <a:pt x="87943" y="171018"/>
                  </a:cubicBezTo>
                  <a:cubicBezTo>
                    <a:pt x="81012" y="173381"/>
                    <a:pt x="70404" y="177267"/>
                    <a:pt x="65888" y="181730"/>
                  </a:cubicBezTo>
                  <a:cubicBezTo>
                    <a:pt x="61372" y="186193"/>
                    <a:pt x="64103" y="195698"/>
                    <a:pt x="60847" y="197798"/>
                  </a:cubicBezTo>
                  <a:cubicBezTo>
                    <a:pt x="57591" y="199899"/>
                    <a:pt x="52183" y="196171"/>
                    <a:pt x="46354" y="194333"/>
                  </a:cubicBezTo>
                  <a:cubicBezTo>
                    <a:pt x="40525" y="192495"/>
                    <a:pt x="31966" y="187769"/>
                    <a:pt x="25875" y="186771"/>
                  </a:cubicBezTo>
                  <a:cubicBezTo>
                    <a:pt x="19784" y="185773"/>
                    <a:pt x="14112" y="185721"/>
                    <a:pt x="9806" y="188346"/>
                  </a:cubicBezTo>
                  <a:cubicBezTo>
                    <a:pt x="5500" y="190972"/>
                    <a:pt x="-118" y="198586"/>
                    <a:pt x="39" y="202524"/>
                  </a:cubicBezTo>
                  <a:cubicBezTo>
                    <a:pt x="197" y="206462"/>
                    <a:pt x="6025" y="210191"/>
                    <a:pt x="10751" y="211976"/>
                  </a:cubicBezTo>
                  <a:cubicBezTo>
                    <a:pt x="15477" y="213762"/>
                    <a:pt x="4817" y="212869"/>
                    <a:pt x="28395" y="213237"/>
                  </a:cubicBezTo>
                  <a:cubicBezTo>
                    <a:pt x="51973" y="213605"/>
                    <a:pt x="130162" y="215180"/>
                    <a:pt x="152217" y="214182"/>
                  </a:cubicBezTo>
                  <a:cubicBezTo>
                    <a:pt x="174272" y="213184"/>
                    <a:pt x="159621" y="236814"/>
                    <a:pt x="160724" y="207250"/>
                  </a:cubicBezTo>
                  <a:cubicBezTo>
                    <a:pt x="161827" y="177686"/>
                    <a:pt x="158992" y="70825"/>
                    <a:pt x="158834" y="36798"/>
                  </a:cubicBezTo>
                  <a:cubicBezTo>
                    <a:pt x="158677" y="2771"/>
                    <a:pt x="167971" y="8967"/>
                    <a:pt x="159779" y="3086"/>
                  </a:cubicBezTo>
                  <a:cubicBezTo>
                    <a:pt x="151587" y="-2795"/>
                    <a:pt x="126697" y="1615"/>
                    <a:pt x="109683" y="1510"/>
                  </a:cubicBezTo>
                  <a:cubicBezTo>
                    <a:pt x="92669" y="1405"/>
                    <a:pt x="67832" y="2141"/>
                    <a:pt x="57697" y="2456"/>
                  </a:cubicBezTo>
                  <a:cubicBezTo>
                    <a:pt x="47562" y="2771"/>
                    <a:pt x="52288" y="881"/>
                    <a:pt x="48875" y="3401"/>
                  </a:cubicBezTo>
                  <a:close/>
                </a:path>
              </a:pathLst>
            </a:custGeom>
            <a:solidFill>
              <a:schemeClr val="accent2"/>
            </a:solidFill>
            <a:ln>
              <a:noFill/>
            </a:ln>
          </p:spPr>
          <p:txBody>
            <a:bodyPr/>
            <a:lstStyle/>
            <a:p>
              <a:endParaRPr lang="en-US"/>
            </a:p>
          </p:txBody>
        </p:sp>
        <p:grpSp>
          <p:nvGrpSpPr>
            <p:cNvPr id="1401" name="Google Shape;1401;p41"/>
            <p:cNvGrpSpPr/>
            <p:nvPr/>
          </p:nvGrpSpPr>
          <p:grpSpPr>
            <a:xfrm rot="-9067893">
              <a:off x="8122647" y="3775725"/>
              <a:ext cx="1180962" cy="1374387"/>
              <a:chOff x="7822751" y="578399"/>
              <a:chExt cx="491355" cy="571874"/>
            </a:xfrm>
          </p:grpSpPr>
          <p:sp>
            <p:nvSpPr>
              <p:cNvPr id="1402" name="Google Shape;1402;p41"/>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1"/>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1"/>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1"/>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1"/>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1"/>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1"/>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1"/>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1"/>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41"/>
            <p:cNvGrpSpPr/>
            <p:nvPr/>
          </p:nvGrpSpPr>
          <p:grpSpPr>
            <a:xfrm rot="-9483319">
              <a:off x="6365271" y="-175177"/>
              <a:ext cx="931564" cy="948783"/>
              <a:chOff x="5312791" y="1981530"/>
              <a:chExt cx="312819" cy="318591"/>
            </a:xfrm>
          </p:grpSpPr>
          <p:sp>
            <p:nvSpPr>
              <p:cNvPr id="1413" name="Google Shape;1413;p41"/>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1"/>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1"/>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1"/>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1"/>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1" name="Google Shape;1421;p41"/>
            <p:cNvSpPr/>
            <p:nvPr/>
          </p:nvSpPr>
          <p:spPr>
            <a:xfrm rot="8906210">
              <a:off x="8498817" y="679561"/>
              <a:ext cx="1491813" cy="149101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2" name="Google Shape;1422;p41"/>
            <p:cNvGrpSpPr/>
            <p:nvPr/>
          </p:nvGrpSpPr>
          <p:grpSpPr>
            <a:xfrm rot="-5400000" flipH="1">
              <a:off x="7975120" y="116518"/>
              <a:ext cx="1180372" cy="692727"/>
              <a:chOff x="5392148" y="1300639"/>
              <a:chExt cx="259599" cy="152362"/>
            </a:xfrm>
          </p:grpSpPr>
          <p:sp>
            <p:nvSpPr>
              <p:cNvPr id="1423" name="Google Shape;1423;p41"/>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1"/>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1"/>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1"/>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1"/>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1"/>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1"/>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1"/>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41"/>
            <p:cNvGrpSpPr/>
            <p:nvPr/>
          </p:nvGrpSpPr>
          <p:grpSpPr>
            <a:xfrm rot="2700000">
              <a:off x="8299776" y="2584560"/>
              <a:ext cx="1159918" cy="709068"/>
              <a:chOff x="5942350" y="1555229"/>
              <a:chExt cx="692724" cy="423469"/>
            </a:xfrm>
          </p:grpSpPr>
          <p:sp>
            <p:nvSpPr>
              <p:cNvPr id="1432" name="Google Shape;1432;p4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0" name="Google Shape;1440;p41"/>
            <p:cNvSpPr/>
            <p:nvPr/>
          </p:nvSpPr>
          <p:spPr>
            <a:xfrm rot="1218020" flipH="1">
              <a:off x="5375030" y="4555321"/>
              <a:ext cx="949990" cy="5946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rot="-8099811">
              <a:off x="7513716" y="119604"/>
              <a:ext cx="468929" cy="83079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41"/>
            <p:cNvGrpSpPr/>
            <p:nvPr/>
          </p:nvGrpSpPr>
          <p:grpSpPr>
            <a:xfrm rot="-3879350" flipH="1">
              <a:off x="6390326" y="4689446"/>
              <a:ext cx="881476" cy="842835"/>
              <a:chOff x="5124997" y="2462648"/>
              <a:chExt cx="432508" cy="413558"/>
            </a:xfrm>
          </p:grpSpPr>
          <p:sp>
            <p:nvSpPr>
              <p:cNvPr id="1443" name="Google Shape;1443;p4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41"/>
            <p:cNvSpPr/>
            <p:nvPr/>
          </p:nvSpPr>
          <p:spPr>
            <a:xfrm rot="-4568466" flipH="1">
              <a:off x="7456823" y="3830975"/>
              <a:ext cx="582747" cy="785171"/>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2" name="Google Shape;1452;p41"/>
            <p:cNvGrpSpPr/>
            <p:nvPr/>
          </p:nvGrpSpPr>
          <p:grpSpPr>
            <a:xfrm rot="-194479" flipH="1">
              <a:off x="7314726" y="4635855"/>
              <a:ext cx="994464" cy="950024"/>
              <a:chOff x="7071506" y="424875"/>
              <a:chExt cx="515859" cy="492806"/>
            </a:xfrm>
          </p:grpSpPr>
          <p:sp>
            <p:nvSpPr>
              <p:cNvPr id="1453" name="Google Shape;1453;p41"/>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Rounded Corners 5">
            <a:extLst>
              <a:ext uri="{FF2B5EF4-FFF2-40B4-BE49-F238E27FC236}">
                <a16:creationId xmlns="" xmlns:a16="http://schemas.microsoft.com/office/drawing/2014/main" id="{85649DD3-0BC2-205C-A3B6-24D8D3D57157}"/>
              </a:ext>
            </a:extLst>
          </p:cNvPr>
          <p:cNvSpPr/>
          <p:nvPr/>
        </p:nvSpPr>
        <p:spPr>
          <a:xfrm>
            <a:off x="3382641" y="1099432"/>
            <a:ext cx="2378717"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II, IV</a:t>
            </a:r>
          </a:p>
        </p:txBody>
      </p:sp>
      <p:sp>
        <p:nvSpPr>
          <p:cNvPr id="7" name="TextBox 6">
            <a:extLst>
              <a:ext uri="{FF2B5EF4-FFF2-40B4-BE49-F238E27FC236}">
                <a16:creationId xmlns="" xmlns:a16="http://schemas.microsoft.com/office/drawing/2014/main" id="{E29CA43B-900B-87DC-ACB6-7ED1C33ED7AF}"/>
              </a:ext>
            </a:extLst>
          </p:cNvPr>
          <p:cNvSpPr txBox="1"/>
          <p:nvPr/>
        </p:nvSpPr>
        <p:spPr>
          <a:xfrm>
            <a:off x="1554896" y="2139674"/>
            <a:ext cx="6028961" cy="1651671"/>
          </a:xfrm>
          <a:prstGeom prst="rect">
            <a:avLst/>
          </a:prstGeom>
          <a:noFill/>
        </p:spPr>
        <p:txBody>
          <a:bodyPr wrap="square" rtlCol="0">
            <a:spAutoFit/>
          </a:bodyPr>
          <a:lstStyle/>
          <a:p>
            <a:pPr algn="ctr">
              <a:lnSpc>
                <a:spcPct val="150000"/>
              </a:lnSpc>
            </a:pPr>
            <a:r>
              <a:rPr lang="en-US" sz="3600" b="1">
                <a:solidFill>
                  <a:srgbClr val="434343"/>
                </a:solidFill>
              </a:rPr>
              <a:t>PHẢN ỨNG PHÂN HẠCH VÀ TỔNG HỢP HẠT NHÂN</a:t>
            </a: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lines and dots&#10;&#10;Description automatically generated">
            <a:extLst>
              <a:ext uri="{FF2B5EF4-FFF2-40B4-BE49-F238E27FC236}">
                <a16:creationId xmlns="" xmlns:a16="http://schemas.microsoft.com/office/drawing/2014/main" id="{9D6ACF85-8CC4-1325-BBA5-72C8F609FBFF}"/>
              </a:ext>
            </a:extLst>
          </p:cNvPr>
          <p:cNvPicPr>
            <a:picLocks noChangeAspect="1"/>
          </p:cNvPicPr>
          <p:nvPr/>
        </p:nvPicPr>
        <p:blipFill>
          <a:blip r:embed="rId2"/>
          <a:stretch>
            <a:fillRect/>
          </a:stretch>
        </p:blipFill>
        <p:spPr>
          <a:xfrm>
            <a:off x="251830" y="1508722"/>
            <a:ext cx="4614931" cy="3233702"/>
          </a:xfrm>
          <a:prstGeom prst="rect">
            <a:avLst/>
          </a:prstGeom>
        </p:spPr>
      </p:pic>
      <p:grpSp>
        <p:nvGrpSpPr>
          <p:cNvPr id="6" name="Group 5">
            <a:extLst>
              <a:ext uri="{FF2B5EF4-FFF2-40B4-BE49-F238E27FC236}">
                <a16:creationId xmlns="" xmlns:a16="http://schemas.microsoft.com/office/drawing/2014/main" id="{BAEC7CD0-D559-91CB-3D32-D79F8C384340}"/>
              </a:ext>
            </a:extLst>
          </p:cNvPr>
          <p:cNvGrpSpPr/>
          <p:nvPr/>
        </p:nvGrpSpPr>
        <p:grpSpPr>
          <a:xfrm>
            <a:off x="554781" y="250014"/>
            <a:ext cx="8034438" cy="1027947"/>
            <a:chOff x="838802" y="939906"/>
            <a:chExt cx="8034438" cy="1027947"/>
          </a:xfrm>
        </p:grpSpPr>
        <p:sp>
          <p:nvSpPr>
            <p:cNvPr id="7" name="Rectangle 6">
              <a:extLst>
                <a:ext uri="{FF2B5EF4-FFF2-40B4-BE49-F238E27FC236}">
                  <a16:creationId xmlns="" xmlns:a16="http://schemas.microsoft.com/office/drawing/2014/main" id="{88177875-389E-6212-AB94-9FD8A36F6E0F}"/>
                </a:ext>
              </a:extLst>
            </p:cNvPr>
            <p:cNvSpPr/>
            <p:nvPr/>
          </p:nvSpPr>
          <p:spPr>
            <a:xfrm>
              <a:off x="1633776" y="1009193"/>
              <a:ext cx="7239464" cy="958660"/>
            </a:xfrm>
            <a:prstGeom prst="rect">
              <a:avLst/>
            </a:prstGeom>
          </p:spPr>
          <p:txBody>
            <a:bodyPr wrap="square">
              <a:spAutoFit/>
            </a:bodyPr>
            <a:lstStyle/>
            <a:p>
              <a:pPr algn="just">
                <a:lnSpc>
                  <a:spcPct val="150000"/>
                </a:lnSpc>
              </a:pPr>
              <a:r>
                <a:rPr lang="en-US" sz="2000" b="1" i="1">
                  <a:solidFill>
                    <a:srgbClr val="FF0000"/>
                  </a:solidFill>
                </a:rPr>
                <a:t>Em hãy quan sát Hình 22.5 – SGK tr.100 và trả lời câu hỏi: </a:t>
              </a:r>
              <a:r>
                <a:rPr lang="en-US" sz="2000"/>
                <a:t>Có mấy loại phản ứng hạt nhân từ đồ thị Hình 22.5 </a:t>
              </a:r>
              <a:endParaRPr lang="en-US" sz="2000" dirty="0"/>
            </a:p>
          </p:txBody>
        </p:sp>
        <p:pic>
          <p:nvPicPr>
            <p:cNvPr id="8" name="Picture 7">
              <a:extLst>
                <a:ext uri="{FF2B5EF4-FFF2-40B4-BE49-F238E27FC236}">
                  <a16:creationId xmlns="" xmlns:a16="http://schemas.microsoft.com/office/drawing/2014/main" id="{C1791284-7681-32BE-5EFE-E206529F973C}"/>
                </a:ext>
              </a:extLst>
            </p:cNvPr>
            <p:cNvPicPr>
              <a:picLocks noChangeAspect="1"/>
            </p:cNvPicPr>
            <p:nvPr/>
          </p:nvPicPr>
          <p:blipFill>
            <a:blip r:embed="rId3"/>
            <a:stretch>
              <a:fillRect/>
            </a:stretch>
          </p:blipFill>
          <p:spPr>
            <a:xfrm>
              <a:off x="838802" y="939906"/>
              <a:ext cx="886283" cy="1020211"/>
            </a:xfrm>
            <a:prstGeom prst="rect">
              <a:avLst/>
            </a:prstGeom>
          </p:spPr>
        </p:pic>
      </p:grpSp>
      <p:sp>
        <p:nvSpPr>
          <p:cNvPr id="9" name="Rectangle: Rounded Corners 8">
            <a:extLst>
              <a:ext uri="{FF2B5EF4-FFF2-40B4-BE49-F238E27FC236}">
                <a16:creationId xmlns="" xmlns:a16="http://schemas.microsoft.com/office/drawing/2014/main" id="{5E46ECAD-0809-662B-11CE-AA8A62ADB941}"/>
              </a:ext>
            </a:extLst>
          </p:cNvPr>
          <p:cNvSpPr/>
          <p:nvPr/>
        </p:nvSpPr>
        <p:spPr>
          <a:xfrm>
            <a:off x="5247760" y="2571750"/>
            <a:ext cx="1467878" cy="1700190"/>
          </a:xfrm>
          <a:prstGeom prst="roundRect">
            <a:avLst>
              <a:gd name="adj" fmla="val 9577"/>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Phản ứng phân hạch hạt nhân</a:t>
            </a:r>
          </a:p>
        </p:txBody>
      </p:sp>
      <p:sp>
        <p:nvSpPr>
          <p:cNvPr id="10" name="Rectangle: Rounded Corners 9">
            <a:extLst>
              <a:ext uri="{FF2B5EF4-FFF2-40B4-BE49-F238E27FC236}">
                <a16:creationId xmlns="" xmlns:a16="http://schemas.microsoft.com/office/drawing/2014/main" id="{543C6E47-39AB-F149-5736-E1F52C97E697}"/>
              </a:ext>
            </a:extLst>
          </p:cNvPr>
          <p:cNvSpPr/>
          <p:nvPr/>
        </p:nvSpPr>
        <p:spPr>
          <a:xfrm>
            <a:off x="7189747" y="2571750"/>
            <a:ext cx="1467879" cy="1700190"/>
          </a:xfrm>
          <a:prstGeom prst="roundRect">
            <a:avLst>
              <a:gd name="adj" fmla="val 9186"/>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Phản ứng tổng hợp hạt nhân</a:t>
            </a:r>
          </a:p>
        </p:txBody>
      </p:sp>
      <p:sp>
        <p:nvSpPr>
          <p:cNvPr id="11" name="TextBox 10">
            <a:extLst>
              <a:ext uri="{FF2B5EF4-FFF2-40B4-BE49-F238E27FC236}">
                <a16:creationId xmlns="" xmlns:a16="http://schemas.microsoft.com/office/drawing/2014/main" id="{B7D30BBF-0F3F-7EF0-785E-B2C885D60413}"/>
              </a:ext>
            </a:extLst>
          </p:cNvPr>
          <p:cNvSpPr txBox="1"/>
          <p:nvPr/>
        </p:nvSpPr>
        <p:spPr>
          <a:xfrm>
            <a:off x="5923901" y="1694023"/>
            <a:ext cx="2044391" cy="461665"/>
          </a:xfrm>
          <a:prstGeom prst="rect">
            <a:avLst/>
          </a:prstGeom>
          <a:noFill/>
        </p:spPr>
        <p:txBody>
          <a:bodyPr wrap="square" rtlCol="0">
            <a:spAutoFit/>
          </a:bodyPr>
          <a:lstStyle/>
          <a:p>
            <a:pPr algn="ctr"/>
            <a:r>
              <a:rPr lang="en-US" sz="2400" b="1">
                <a:solidFill>
                  <a:srgbClr val="FF0000"/>
                </a:solidFill>
              </a:rPr>
              <a:t>Có 2 loại:</a:t>
            </a:r>
          </a:p>
        </p:txBody>
      </p:sp>
      <p:cxnSp>
        <p:nvCxnSpPr>
          <p:cNvPr id="13" name="Connector: Elbow 12">
            <a:extLst>
              <a:ext uri="{FF2B5EF4-FFF2-40B4-BE49-F238E27FC236}">
                <a16:creationId xmlns="" xmlns:a16="http://schemas.microsoft.com/office/drawing/2014/main" id="{8F6C4AAC-9420-9949-E813-B761752EBDE1}"/>
              </a:ext>
            </a:extLst>
          </p:cNvPr>
          <p:cNvCxnSpPr>
            <a:stCxn id="11" idx="2"/>
            <a:endCxn id="9" idx="0"/>
          </p:cNvCxnSpPr>
          <p:nvPr/>
        </p:nvCxnSpPr>
        <p:spPr>
          <a:xfrm rot="5400000">
            <a:off x="6255867" y="1881520"/>
            <a:ext cx="416062" cy="964398"/>
          </a:xfrm>
          <a:prstGeom prst="bentConnector3">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 xmlns:a16="http://schemas.microsoft.com/office/drawing/2014/main" id="{5EE87200-16FE-0ED0-FE6D-637785800752}"/>
              </a:ext>
            </a:extLst>
          </p:cNvPr>
          <p:cNvCxnSpPr>
            <a:cxnSpLocks/>
            <a:stCxn id="11" idx="2"/>
            <a:endCxn id="10" idx="0"/>
          </p:cNvCxnSpPr>
          <p:nvPr/>
        </p:nvCxnSpPr>
        <p:spPr>
          <a:xfrm rot="16200000" flipH="1">
            <a:off x="7226861" y="1874924"/>
            <a:ext cx="416062" cy="977590"/>
          </a:xfrm>
          <a:prstGeom prst="bentConnector3">
            <a:avLst>
              <a:gd name="adj1"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ADB80673-4803-D33F-B25B-DCEFC0EB825C}"/>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4059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E06954F9-7E34-626B-58DB-E0D4DE1D3DA9}"/>
                  </a:ext>
                </a:extLst>
              </p:cNvPr>
              <p:cNvSpPr/>
              <p:nvPr/>
            </p:nvSpPr>
            <p:spPr>
              <a:xfrm>
                <a:off x="966083" y="417282"/>
                <a:ext cx="7211833" cy="771276"/>
              </a:xfrm>
              <a:prstGeom prst="rect">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Pre>
                      <m:sPrePr>
                        <m:ctrlPr>
                          <a:rPr lang="en-US" sz="3600" i="1" smtClean="0">
                            <a:solidFill>
                              <a:srgbClr val="434343"/>
                            </a:solidFill>
                            <a:latin typeface="Cambria Math"/>
                          </a:rPr>
                        </m:ctrlPr>
                      </m:sPrePr>
                      <m:sub>
                        <m:r>
                          <a:rPr lang="en-US" sz="3600" b="0" i="0" smtClean="0">
                            <a:solidFill>
                              <a:srgbClr val="434343"/>
                            </a:solidFill>
                            <a:latin typeface="Cambria Math" panose="02040503050406030204" pitchFamily="18" charset="0"/>
                          </a:rPr>
                          <m:t>7</m:t>
                        </m:r>
                      </m:sub>
                      <m:sup>
                        <m:r>
                          <a:rPr lang="en-US" sz="3600" b="0" i="0" smtClean="0">
                            <a:solidFill>
                              <a:srgbClr val="434343"/>
                            </a:solidFill>
                            <a:latin typeface="Cambria Math" panose="02040503050406030204" pitchFamily="18" charset="0"/>
                          </a:rPr>
                          <m:t>14</m:t>
                        </m:r>
                      </m:sup>
                      <m:e>
                        <m:r>
                          <m:rPr>
                            <m:sty m:val="p"/>
                          </m:rPr>
                          <a:rPr lang="en-US" sz="3600" b="0" i="0" smtClean="0">
                            <a:solidFill>
                              <a:srgbClr val="434343"/>
                            </a:solidFill>
                            <a:latin typeface="Cambria Math" panose="02040503050406030204" pitchFamily="18" charset="0"/>
                          </a:rPr>
                          <m:t>N</m:t>
                        </m:r>
                      </m:e>
                    </m:sPre>
                  </m:oMath>
                </a14:m>
                <a:r>
                  <a:rPr lang="en-US" sz="3600">
                    <a:solidFill>
                      <a:srgbClr val="434343"/>
                    </a:solidFill>
                    <a:latin typeface="Arial" panose="020B0604020202020204" pitchFamily="34" charset="0"/>
                    <a:cs typeface="Arial" panose="020B0604020202020204" pitchFamily="34" charset="0"/>
                  </a:rPr>
                  <a:t> + </a:t>
                </a:r>
                <a14:m>
                  <m:oMath xmlns:m="http://schemas.openxmlformats.org/officeDocument/2006/math">
                    <m:sPre>
                      <m:sPrePr>
                        <m:ctrlPr>
                          <a:rPr lang="en-US" sz="3600" i="1">
                            <a:solidFill>
                              <a:srgbClr val="434343"/>
                            </a:solidFill>
                            <a:latin typeface="Cambria Math"/>
                          </a:rPr>
                        </m:ctrlPr>
                      </m:sPrePr>
                      <m:sub>
                        <m:r>
                          <a:rPr lang="en-US" sz="3600" b="0" i="0" smtClean="0">
                            <a:solidFill>
                              <a:srgbClr val="434343"/>
                            </a:solidFill>
                            <a:latin typeface="Cambria Math" panose="02040503050406030204" pitchFamily="18" charset="0"/>
                          </a:rPr>
                          <m:t>2</m:t>
                        </m:r>
                      </m:sub>
                      <m:sup>
                        <m:r>
                          <a:rPr lang="en-US" sz="3600">
                            <a:solidFill>
                              <a:srgbClr val="434343"/>
                            </a:solidFill>
                            <a:latin typeface="Cambria Math" panose="02040503050406030204" pitchFamily="18" charset="0"/>
                          </a:rPr>
                          <m:t>4</m:t>
                        </m:r>
                      </m:sup>
                      <m:e>
                        <m:r>
                          <m:rPr>
                            <m:sty m:val="p"/>
                          </m:rPr>
                          <a:rPr lang="en-US" sz="3600" b="0" i="0" smtClean="0">
                            <a:solidFill>
                              <a:srgbClr val="434343"/>
                            </a:solidFill>
                            <a:latin typeface="Cambria Math" panose="02040503050406030204" pitchFamily="18" charset="0"/>
                          </a:rPr>
                          <m:t>He</m:t>
                        </m:r>
                      </m:e>
                    </m:sPre>
                  </m:oMath>
                </a14:m>
                <a:r>
                  <a:rPr lang="en-US" sz="3600">
                    <a:solidFill>
                      <a:srgbClr val="434343"/>
                    </a:solidFill>
                    <a:latin typeface="Arial" panose="020B0604020202020204" pitchFamily="34" charset="0"/>
                    <a:cs typeface="Arial" panose="020B0604020202020204" pitchFamily="34" charset="0"/>
                  </a:rPr>
                  <a:t> → </a:t>
                </a:r>
                <a14:m>
                  <m:oMath xmlns:m="http://schemas.openxmlformats.org/officeDocument/2006/math">
                    <m:sPre>
                      <m:sPrePr>
                        <m:ctrlPr>
                          <a:rPr lang="en-US" sz="3600" i="1">
                            <a:solidFill>
                              <a:srgbClr val="434343"/>
                            </a:solidFill>
                            <a:latin typeface="Cambria Math"/>
                          </a:rPr>
                        </m:ctrlPr>
                      </m:sPrePr>
                      <m:sub>
                        <m:r>
                          <a:rPr lang="en-US" sz="3600" b="0" i="0" smtClean="0">
                            <a:solidFill>
                              <a:srgbClr val="434343"/>
                            </a:solidFill>
                            <a:latin typeface="Cambria Math" panose="02040503050406030204" pitchFamily="18" charset="0"/>
                          </a:rPr>
                          <m:t>8</m:t>
                        </m:r>
                      </m:sub>
                      <m:sup>
                        <m:r>
                          <a:rPr lang="en-US" sz="3600">
                            <a:solidFill>
                              <a:srgbClr val="434343"/>
                            </a:solidFill>
                            <a:latin typeface="Cambria Math" panose="02040503050406030204" pitchFamily="18" charset="0"/>
                          </a:rPr>
                          <m:t>1</m:t>
                        </m:r>
                        <m:r>
                          <a:rPr lang="en-US" sz="3600" b="0" i="1" smtClean="0">
                            <a:solidFill>
                              <a:srgbClr val="434343"/>
                            </a:solidFill>
                            <a:latin typeface="Cambria Math" panose="02040503050406030204" pitchFamily="18" charset="0"/>
                          </a:rPr>
                          <m:t>7</m:t>
                        </m:r>
                      </m:sup>
                      <m:e>
                        <m:r>
                          <m:rPr>
                            <m:sty m:val="p"/>
                          </m:rPr>
                          <a:rPr lang="en-US" sz="3600" b="0" i="0" smtClean="0">
                            <a:solidFill>
                              <a:srgbClr val="434343"/>
                            </a:solidFill>
                            <a:latin typeface="Cambria Math" panose="02040503050406030204" pitchFamily="18" charset="0"/>
                          </a:rPr>
                          <m:t>O</m:t>
                        </m:r>
                      </m:e>
                    </m:sPre>
                  </m:oMath>
                </a14:m>
                <a:r>
                  <a:rPr lang="en-US" sz="3600">
                    <a:solidFill>
                      <a:srgbClr val="434343"/>
                    </a:solidFill>
                    <a:latin typeface="Arial" panose="020B0604020202020204" pitchFamily="34" charset="0"/>
                    <a:cs typeface="Arial" panose="020B0604020202020204" pitchFamily="34" charset="0"/>
                  </a:rPr>
                  <a:t> + </a:t>
                </a:r>
                <a14:m>
                  <m:oMath xmlns:m="http://schemas.openxmlformats.org/officeDocument/2006/math">
                    <m:sPre>
                      <m:sPrePr>
                        <m:ctrlPr>
                          <a:rPr lang="en-US" sz="3600" i="1">
                            <a:solidFill>
                              <a:srgbClr val="434343"/>
                            </a:solidFill>
                            <a:latin typeface="Cambria Math"/>
                          </a:rPr>
                        </m:ctrlPr>
                      </m:sPrePr>
                      <m:sub>
                        <m:r>
                          <a:rPr lang="en-US" sz="3600" b="0" i="0" smtClean="0">
                            <a:solidFill>
                              <a:srgbClr val="434343"/>
                            </a:solidFill>
                            <a:latin typeface="Cambria Math" panose="02040503050406030204" pitchFamily="18" charset="0"/>
                          </a:rPr>
                          <m:t>1</m:t>
                        </m:r>
                      </m:sub>
                      <m:sup>
                        <m:r>
                          <a:rPr lang="en-US" sz="3600" b="0" i="0" smtClean="0">
                            <a:solidFill>
                              <a:srgbClr val="434343"/>
                            </a:solidFill>
                            <a:latin typeface="Cambria Math" panose="02040503050406030204" pitchFamily="18" charset="0"/>
                          </a:rPr>
                          <m:t>1</m:t>
                        </m:r>
                      </m:sup>
                      <m:e>
                        <m:r>
                          <m:rPr>
                            <m:sty m:val="p"/>
                          </m:rPr>
                          <a:rPr lang="en-US" sz="3600">
                            <a:solidFill>
                              <a:srgbClr val="434343"/>
                            </a:solidFill>
                            <a:latin typeface="Cambria Math" panose="02040503050406030204" pitchFamily="18" charset="0"/>
                          </a:rPr>
                          <m:t>H</m:t>
                        </m:r>
                      </m:e>
                    </m:sPre>
                  </m:oMath>
                </a14:m>
                <a:endParaRPr lang="en-US" sz="3600">
                  <a:solidFill>
                    <a:srgbClr val="434343"/>
                  </a:solidFill>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E06954F9-7E34-626B-58DB-E0D4DE1D3DA9}"/>
                  </a:ext>
                </a:extLst>
              </p:cNvPr>
              <p:cNvSpPr>
                <a:spLocks noRot="1" noChangeAspect="1" noMove="1" noResize="1" noEditPoints="1" noAdjustHandles="1" noChangeArrowheads="1" noChangeShapeType="1" noTextEdit="1"/>
              </p:cNvSpPr>
              <p:nvPr/>
            </p:nvSpPr>
            <p:spPr>
              <a:xfrm>
                <a:off x="966083" y="417282"/>
                <a:ext cx="7211833" cy="771276"/>
              </a:xfrm>
              <a:prstGeom prst="rect">
                <a:avLst/>
              </a:prstGeom>
              <a:blipFill>
                <a:blip r:embed="rId2"/>
                <a:stretch>
                  <a:fillRect/>
                </a:stretch>
              </a:blipFill>
              <a:ln>
                <a:solidFill>
                  <a:schemeClr val="accent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 name="Arrow: Pentagon 4">
            <a:extLst>
              <a:ext uri="{FF2B5EF4-FFF2-40B4-BE49-F238E27FC236}">
                <a16:creationId xmlns="" xmlns:a16="http://schemas.microsoft.com/office/drawing/2014/main" id="{B492C951-F6F0-2E9E-1A29-69C3EBBBF975}"/>
              </a:ext>
            </a:extLst>
          </p:cNvPr>
          <p:cNvSpPr/>
          <p:nvPr/>
        </p:nvSpPr>
        <p:spPr>
          <a:xfrm>
            <a:off x="0" y="1384499"/>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6" name="TextBox 5">
            <a:extLst>
              <a:ext uri="{FF2B5EF4-FFF2-40B4-BE49-F238E27FC236}">
                <a16:creationId xmlns="" xmlns:a16="http://schemas.microsoft.com/office/drawing/2014/main" id="{87CD465B-EA87-FF27-D983-F3E3AB98E9CE}"/>
              </a:ext>
            </a:extLst>
          </p:cNvPr>
          <p:cNvSpPr txBox="1"/>
          <p:nvPr/>
        </p:nvSpPr>
        <p:spPr>
          <a:xfrm>
            <a:off x="656561" y="1325767"/>
            <a:ext cx="3253799" cy="430887"/>
          </a:xfrm>
          <a:prstGeom prst="rect">
            <a:avLst/>
          </a:prstGeom>
          <a:noFill/>
        </p:spPr>
        <p:txBody>
          <a:bodyPr wrap="square" rtlCol="0">
            <a:spAutoFit/>
          </a:bodyPr>
          <a:lstStyle/>
          <a:p>
            <a:pPr>
              <a:buClrTx/>
              <a:buFontTx/>
              <a:buNone/>
              <a:defRPr/>
            </a:pPr>
            <a:r>
              <a:rPr lang="en-US" sz="2200" b="1">
                <a:solidFill>
                  <a:srgbClr val="E91D28"/>
                </a:solidFill>
                <a:latin typeface="Arial" panose="020B0604020202020204" pitchFamily="34" charset="0"/>
                <a:cs typeface="Arial" panose="020B0604020202020204" pitchFamily="34" charset="0"/>
              </a:rPr>
              <a:t>Những điều đã biết:</a:t>
            </a:r>
            <a:endParaRPr lang="en-US" sz="2200" b="1" dirty="0">
              <a:solidFill>
                <a:srgbClr val="E91D28"/>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 xmlns:a16="http://schemas.microsoft.com/office/drawing/2014/main" id="{6C1EA898-9C8C-9F76-0CB7-78AE7E168761}"/>
              </a:ext>
            </a:extLst>
          </p:cNvPr>
          <p:cNvSpPr/>
          <p:nvPr/>
        </p:nvSpPr>
        <p:spPr>
          <a:xfrm>
            <a:off x="1470373" y="1867039"/>
            <a:ext cx="1317432" cy="1079579"/>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a typeface="Calibri" panose="020F0502020204030204" pitchFamily="34" charset="0"/>
              </a:rPr>
              <a:t>xảy ra ở hạt nhân.</a:t>
            </a:r>
            <a:endParaRPr lang="en-US" sz="1600">
              <a:solidFill>
                <a:srgbClr val="000000"/>
              </a:solidFill>
            </a:endParaRPr>
          </a:p>
        </p:txBody>
      </p:sp>
      <p:sp>
        <p:nvSpPr>
          <p:cNvPr id="8" name="Arrow: Pentagon 7">
            <a:extLst>
              <a:ext uri="{FF2B5EF4-FFF2-40B4-BE49-F238E27FC236}">
                <a16:creationId xmlns="" xmlns:a16="http://schemas.microsoft.com/office/drawing/2014/main" id="{7BA7F7E0-BF3D-7EF1-92DB-726645DEAF63}"/>
              </a:ext>
            </a:extLst>
          </p:cNvPr>
          <p:cNvSpPr/>
          <p:nvPr/>
        </p:nvSpPr>
        <p:spPr>
          <a:xfrm>
            <a:off x="0" y="3099129"/>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9" name="TextBox 8">
            <a:extLst>
              <a:ext uri="{FF2B5EF4-FFF2-40B4-BE49-F238E27FC236}">
                <a16:creationId xmlns="" xmlns:a16="http://schemas.microsoft.com/office/drawing/2014/main" id="{A5A3FBA4-6694-FA17-2FBA-A949CD4C0C77}"/>
              </a:ext>
            </a:extLst>
          </p:cNvPr>
          <p:cNvSpPr txBox="1"/>
          <p:nvPr/>
        </p:nvSpPr>
        <p:spPr>
          <a:xfrm>
            <a:off x="646421" y="3032963"/>
            <a:ext cx="3992485" cy="430887"/>
          </a:xfrm>
          <a:prstGeom prst="rect">
            <a:avLst/>
          </a:prstGeom>
          <a:noFill/>
        </p:spPr>
        <p:txBody>
          <a:bodyPr wrap="square" rtlCol="0">
            <a:spAutoFit/>
          </a:bodyPr>
          <a:lstStyle/>
          <a:p>
            <a:pPr>
              <a:buClrTx/>
              <a:buFontTx/>
              <a:buNone/>
              <a:defRPr/>
            </a:pPr>
            <a:r>
              <a:rPr lang="en-US" sz="2200" b="1">
                <a:solidFill>
                  <a:srgbClr val="3333FF"/>
                </a:solidFill>
                <a:latin typeface="Arial" panose="020B0604020202020204" pitchFamily="34" charset="0"/>
                <a:cs typeface="Arial" panose="020B0604020202020204" pitchFamily="34" charset="0"/>
              </a:rPr>
              <a:t>Những điều muốn biết:</a:t>
            </a:r>
            <a:endParaRPr lang="en-US" sz="2200" b="1" dirty="0">
              <a:solidFill>
                <a:srgbClr val="3333FF"/>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 xmlns:a16="http://schemas.microsoft.com/office/drawing/2014/main" id="{B5EBF8A3-A4AA-8BA9-DC88-777034A09B70}"/>
              </a:ext>
            </a:extLst>
          </p:cNvPr>
          <p:cNvSpPr/>
          <p:nvPr/>
        </p:nvSpPr>
        <p:spPr>
          <a:xfrm>
            <a:off x="817281" y="3559390"/>
            <a:ext cx="1899899" cy="1327074"/>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rtlCol="0" anchor="ctr"/>
          <a:lstStyle/>
          <a:p>
            <a:pPr lvl="0" algn="just">
              <a:lnSpc>
                <a:spcPct val="150000"/>
              </a:lnSpc>
              <a:buClrTx/>
              <a:defRPr/>
            </a:pPr>
            <a:r>
              <a:rPr lang="en-US" sz="2000">
                <a:latin typeface="Arial" panose="020B0604020202020204" pitchFamily="34" charset="0"/>
                <a:ea typeface="+mn-ea"/>
                <a:cs typeface="+mn-cs"/>
              </a:rPr>
              <a:t>Có những loại phản ứng hạt nhân nào? </a:t>
            </a:r>
            <a:endParaRPr kumimoji="0" lang="en-US" sz="2000" u="none" strike="noStrike" kern="0" cap="none" spc="0" normalizeH="0" baseline="0" noProof="0">
              <a:ln>
                <a:noFill/>
              </a:ln>
              <a:solidFill>
                <a:srgbClr val="000000"/>
              </a:solidFill>
              <a:effectLst/>
              <a:uLnTx/>
              <a:uFillTx/>
              <a:ea typeface="+mn-ea"/>
              <a:cs typeface="+mn-cs"/>
            </a:endParaRPr>
          </a:p>
        </p:txBody>
      </p:sp>
      <p:sp>
        <p:nvSpPr>
          <p:cNvPr id="11" name="Rectangle: Rounded Corners 10">
            <a:extLst>
              <a:ext uri="{FF2B5EF4-FFF2-40B4-BE49-F238E27FC236}">
                <a16:creationId xmlns="" xmlns:a16="http://schemas.microsoft.com/office/drawing/2014/main" id="{937CA40B-CC0A-0A3B-61CA-0935665EC24C}"/>
              </a:ext>
            </a:extLst>
          </p:cNvPr>
          <p:cNvSpPr/>
          <p:nvPr/>
        </p:nvSpPr>
        <p:spPr>
          <a:xfrm>
            <a:off x="2880494" y="3559388"/>
            <a:ext cx="2814299" cy="1327075"/>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rtlCol="0" anchor="ctr"/>
          <a:lstStyle/>
          <a:p>
            <a:pPr lvl="0" algn="just">
              <a:lnSpc>
                <a:spcPct val="150000"/>
              </a:lnSpc>
              <a:buClrTx/>
              <a:defRPr/>
            </a:pPr>
            <a:r>
              <a:rPr lang="vi-VN" sz="2000">
                <a:latin typeface="Arial" panose="020B0604020202020204" pitchFamily="34" charset="0"/>
                <a:ea typeface="+mn-ea"/>
                <a:cs typeface="+mn-cs"/>
              </a:rPr>
              <a:t>Bảo toàn khối lượng có đúng với phản ứng hạt nhân không? </a:t>
            </a:r>
            <a:endParaRPr kumimoji="0" lang="en-US" sz="2000" u="none" strike="noStrike" kern="0" cap="none" spc="0" normalizeH="0" baseline="0" noProof="0">
              <a:ln>
                <a:noFill/>
              </a:ln>
              <a:solidFill>
                <a:srgbClr val="000000"/>
              </a:solidFill>
              <a:effectLst/>
              <a:uLnTx/>
              <a:uFillTx/>
              <a:ea typeface="+mn-ea"/>
              <a:cs typeface="+mn-cs"/>
            </a:endParaRPr>
          </a:p>
        </p:txBody>
      </p:sp>
      <p:sp>
        <p:nvSpPr>
          <p:cNvPr id="12" name="Rectangle: Rounded Corners 11">
            <a:extLst>
              <a:ext uri="{FF2B5EF4-FFF2-40B4-BE49-F238E27FC236}">
                <a16:creationId xmlns="" xmlns:a16="http://schemas.microsoft.com/office/drawing/2014/main" id="{F3B7D762-1190-C053-DFF4-EC9E12210163}"/>
              </a:ext>
            </a:extLst>
          </p:cNvPr>
          <p:cNvSpPr/>
          <p:nvPr/>
        </p:nvSpPr>
        <p:spPr>
          <a:xfrm>
            <a:off x="5858107" y="3559388"/>
            <a:ext cx="2497874" cy="1327075"/>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rtlCol="0" anchor="ctr"/>
          <a:lstStyle/>
          <a:p>
            <a:pPr lvl="0" algn="just">
              <a:lnSpc>
                <a:spcPct val="150000"/>
              </a:lnSpc>
              <a:buClrTx/>
              <a:defRPr/>
            </a:pPr>
            <a:r>
              <a:rPr lang="vi-VN" sz="2000">
                <a:latin typeface="Arial" panose="020B0604020202020204" pitchFamily="34" charset="0"/>
                <a:ea typeface="+mn-ea"/>
                <a:cs typeface="+mn-cs"/>
              </a:rPr>
              <a:t>Năng lượng trong phản ứng hạt nhân như thế nào?</a:t>
            </a:r>
            <a:endParaRPr kumimoji="0" lang="en-US" sz="2000" u="none" strike="noStrike" kern="0" cap="none" spc="0" normalizeH="0" baseline="0" noProof="0">
              <a:ln>
                <a:noFill/>
              </a:ln>
              <a:solidFill>
                <a:srgbClr val="000000"/>
              </a:solidFill>
              <a:effectLst/>
              <a:uLnTx/>
              <a:uFillTx/>
              <a:ea typeface="+mn-ea"/>
              <a:cs typeface="+mn-cs"/>
            </a:endParaRPr>
          </a:p>
        </p:txBody>
      </p:sp>
      <p:sp>
        <p:nvSpPr>
          <p:cNvPr id="13" name="Rectangle: Rounded Corners 12">
            <a:extLst>
              <a:ext uri="{FF2B5EF4-FFF2-40B4-BE49-F238E27FC236}">
                <a16:creationId xmlns="" xmlns:a16="http://schemas.microsoft.com/office/drawing/2014/main" id="{CC112ABB-DE6E-B38F-6822-B93AEE351307}"/>
              </a:ext>
            </a:extLst>
          </p:cNvPr>
          <p:cNvSpPr/>
          <p:nvPr/>
        </p:nvSpPr>
        <p:spPr>
          <a:xfrm>
            <a:off x="3020392" y="1867039"/>
            <a:ext cx="3157383" cy="1079579"/>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a typeface="Calibri" panose="020F0502020204030204" pitchFamily="34" charset="0"/>
              </a:rPr>
              <a:t>khác phản ứng hoá học (xảy ra ở lớp vỏ electron)</a:t>
            </a:r>
            <a:endParaRPr lang="en-US" sz="1600">
              <a:solidFill>
                <a:srgbClr val="000000"/>
              </a:solidFill>
            </a:endParaRPr>
          </a:p>
        </p:txBody>
      </p:sp>
      <p:sp>
        <p:nvSpPr>
          <p:cNvPr id="14" name="Rectangle: Rounded Corners 13">
            <a:extLst>
              <a:ext uri="{FF2B5EF4-FFF2-40B4-BE49-F238E27FC236}">
                <a16:creationId xmlns="" xmlns:a16="http://schemas.microsoft.com/office/drawing/2014/main" id="{99B10895-7330-D0F2-16B2-BEB7D8E2DBA3}"/>
              </a:ext>
            </a:extLst>
          </p:cNvPr>
          <p:cNvSpPr/>
          <p:nvPr/>
        </p:nvSpPr>
        <p:spPr>
          <a:xfrm>
            <a:off x="6410362" y="1867038"/>
            <a:ext cx="1317433" cy="1079579"/>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a typeface="Calibri" panose="020F0502020204030204" pitchFamily="34" charset="0"/>
              </a:rPr>
              <a:t>điện tích bảo toàn.</a:t>
            </a:r>
            <a:endParaRPr lang="en-US" sz="1600">
              <a:solidFill>
                <a:srgbClr val="000000"/>
              </a:solidFill>
            </a:endParaRPr>
          </a:p>
        </p:txBody>
      </p:sp>
      <p:pic>
        <p:nvPicPr>
          <p:cNvPr id="2" name="Picture 1">
            <a:extLst>
              <a:ext uri="{FF2B5EF4-FFF2-40B4-BE49-F238E27FC236}">
                <a16:creationId xmlns="" xmlns:a16="http://schemas.microsoft.com/office/drawing/2014/main" id="{8A442650-7FD6-049D-469F-75CA73FF6138}"/>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3387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 xmlns:a16="http://schemas.microsoft.com/office/drawing/2014/main" id="{5E8B3EE8-4147-3BBD-FDD3-A7153ED55A0D}"/>
              </a:ext>
            </a:extLst>
          </p:cNvPr>
          <p:cNvSpPr/>
          <p:nvPr/>
        </p:nvSpPr>
        <p:spPr>
          <a:xfrm>
            <a:off x="302221" y="364099"/>
            <a:ext cx="8539558" cy="1687725"/>
          </a:xfrm>
          <a:prstGeom prst="wedgeRoundRectCallout">
            <a:avLst>
              <a:gd name="adj1" fmla="val -35188"/>
              <a:gd name="adj2" fmla="val 65593"/>
              <a:gd name="adj3" fmla="val 16667"/>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FFFFFF"/>
                </a:solidFill>
              </a:rPr>
              <a:t>Đọc mục III và IV, Bài 22, trang 100 – 102 SGK; thực hiện thí nghiệm mô phỏng về phản ứng phân hạch, phản ứng phân hạch dây chuyền và phản ứng tổng hợp hạt nhân để hoàn thiện bảng sau:</a:t>
            </a:r>
          </a:p>
        </p:txBody>
      </p:sp>
      <p:grpSp>
        <p:nvGrpSpPr>
          <p:cNvPr id="6" name="Group 5">
            <a:extLst>
              <a:ext uri="{FF2B5EF4-FFF2-40B4-BE49-F238E27FC236}">
                <a16:creationId xmlns="" xmlns:a16="http://schemas.microsoft.com/office/drawing/2014/main" id="{E15D9C5E-5E52-82F8-CD40-D0C86AC33394}"/>
              </a:ext>
            </a:extLst>
          </p:cNvPr>
          <p:cNvGrpSpPr/>
          <p:nvPr/>
        </p:nvGrpSpPr>
        <p:grpSpPr>
          <a:xfrm>
            <a:off x="5037205" y="2430169"/>
            <a:ext cx="3804574" cy="2259051"/>
            <a:chOff x="694919" y="2682191"/>
            <a:chExt cx="3804574" cy="2259051"/>
          </a:xfrm>
        </p:grpSpPr>
        <p:sp>
          <p:nvSpPr>
            <p:cNvPr id="7" name="Rectangle: Rounded Corners 6">
              <a:extLst>
                <a:ext uri="{FF2B5EF4-FFF2-40B4-BE49-F238E27FC236}">
                  <a16:creationId xmlns="" xmlns:a16="http://schemas.microsoft.com/office/drawing/2014/main" id="{2BB2843C-A7FE-CAE1-7915-A3C1E5FDF26D}"/>
                </a:ext>
              </a:extLst>
            </p:cNvPr>
            <p:cNvSpPr/>
            <p:nvPr/>
          </p:nvSpPr>
          <p:spPr>
            <a:xfrm>
              <a:off x="694919" y="3106274"/>
              <a:ext cx="3804574" cy="1834968"/>
            </a:xfrm>
            <a:prstGeom prst="roundRect">
              <a:avLst>
                <a:gd name="adj" fmla="val 9375"/>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70C0"/>
                  </a:solidFill>
                  <a:hlinkClick r:id="rId2">
                    <a:extLst>
                      <a:ext uri="{A12FA001-AC4F-418D-AE19-62706E023703}">
                        <ahyp:hlinkClr xmlns:ahyp="http://schemas.microsoft.com/office/drawing/2018/hyperlinkcolor" xmlns="" val="tx"/>
                      </a:ext>
                    </a:extLst>
                  </a:hlinkClick>
                </a:rPr>
                <a:t>https://www.vascak.cz/data/android/physicsatschool/template.php?s=jadro_reakce&amp;l=en</a:t>
              </a:r>
              <a:endParaRPr lang="en-US" sz="2000">
                <a:solidFill>
                  <a:srgbClr val="0070C0"/>
                </a:solidFill>
              </a:endParaRPr>
            </a:p>
          </p:txBody>
        </p:sp>
        <p:pic>
          <p:nvPicPr>
            <p:cNvPr id="8" name="Picture 7" descr="A colorful letter g&#10;&#10;Description automatically generated">
              <a:extLst>
                <a:ext uri="{FF2B5EF4-FFF2-40B4-BE49-F238E27FC236}">
                  <a16:creationId xmlns="" xmlns:a16="http://schemas.microsoft.com/office/drawing/2014/main" id="{B64277E1-D55C-3216-0CFE-982C7311C60D}"/>
                </a:ext>
              </a:extLst>
            </p:cNvPr>
            <p:cNvPicPr>
              <a:picLocks noChangeAspect="1"/>
            </p:cNvPicPr>
            <p:nvPr/>
          </p:nvPicPr>
          <p:blipFill>
            <a:blip r:embed="rId3"/>
            <a:stretch>
              <a:fillRect/>
            </a:stretch>
          </p:blipFill>
          <p:spPr>
            <a:xfrm>
              <a:off x="2211950" y="2682191"/>
              <a:ext cx="770512" cy="770512"/>
            </a:xfrm>
            <a:prstGeom prst="rect">
              <a:avLst/>
            </a:prstGeom>
          </p:spPr>
        </p:pic>
      </p:grpSp>
      <p:pic>
        <p:nvPicPr>
          <p:cNvPr id="9" name="Picture 8">
            <a:extLst>
              <a:ext uri="{FF2B5EF4-FFF2-40B4-BE49-F238E27FC236}">
                <a16:creationId xmlns="" xmlns:a16="http://schemas.microsoft.com/office/drawing/2014/main" id="{17766960-6DA1-7A2F-AC9E-01EB20359AF7}"/>
              </a:ext>
            </a:extLst>
          </p:cNvPr>
          <p:cNvPicPr>
            <a:picLocks noChangeAspect="1"/>
          </p:cNvPicPr>
          <p:nvPr/>
        </p:nvPicPr>
        <p:blipFill>
          <a:blip r:embed="rId4"/>
          <a:stretch>
            <a:fillRect/>
          </a:stretch>
        </p:blipFill>
        <p:spPr>
          <a:xfrm>
            <a:off x="302220" y="1975891"/>
            <a:ext cx="4498379" cy="3167609"/>
          </a:xfrm>
          <a:prstGeom prst="rect">
            <a:avLst/>
          </a:prstGeom>
        </p:spPr>
      </p:pic>
    </p:spTree>
    <p:extLst>
      <p:ext uri="{BB962C8B-B14F-4D97-AF65-F5344CB8AC3E}">
        <p14:creationId xmlns:p14="http://schemas.microsoft.com/office/powerpoint/2010/main" val="280860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3D9C46C5-EB6D-CE61-9368-93D32543B5AD}"/>
              </a:ext>
            </a:extLst>
          </p:cNvPr>
          <p:cNvGraphicFramePr>
            <a:graphicFrameLocks noGrp="1"/>
          </p:cNvGraphicFramePr>
          <p:nvPr>
            <p:extLst>
              <p:ext uri="{D42A27DB-BD31-4B8C-83A1-F6EECF244321}">
                <p14:modId xmlns:p14="http://schemas.microsoft.com/office/powerpoint/2010/main" val="632050622"/>
              </p:ext>
            </p:extLst>
          </p:nvPr>
        </p:nvGraphicFramePr>
        <p:xfrm>
          <a:off x="0" y="1"/>
          <a:ext cx="9143999" cy="5143499"/>
        </p:xfrm>
        <a:graphic>
          <a:graphicData uri="http://schemas.openxmlformats.org/drawingml/2006/table">
            <a:tbl>
              <a:tblPr firstRow="1" firstCol="1" bandRow="1">
                <a:tableStyleId>{69CF1AB2-1976-4502-BF36-3FF5EA218861}</a:tableStyleId>
              </a:tblPr>
              <a:tblGrid>
                <a:gridCol w="1880839">
                  <a:extLst>
                    <a:ext uri="{9D8B030D-6E8A-4147-A177-3AD203B41FA5}">
                      <a16:colId xmlns="" xmlns:a16="http://schemas.microsoft.com/office/drawing/2014/main" val="396021260"/>
                    </a:ext>
                  </a:extLst>
                </a:gridCol>
                <a:gridCol w="3612995">
                  <a:extLst>
                    <a:ext uri="{9D8B030D-6E8A-4147-A177-3AD203B41FA5}">
                      <a16:colId xmlns="" xmlns:a16="http://schemas.microsoft.com/office/drawing/2014/main" val="3903827569"/>
                    </a:ext>
                  </a:extLst>
                </a:gridCol>
                <a:gridCol w="3650165">
                  <a:extLst>
                    <a:ext uri="{9D8B030D-6E8A-4147-A177-3AD203B41FA5}">
                      <a16:colId xmlns="" xmlns:a16="http://schemas.microsoft.com/office/drawing/2014/main" val="2156324750"/>
                    </a:ext>
                  </a:extLst>
                </a:gridCol>
              </a:tblGrid>
              <a:tr h="443286">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phân hạch</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tổng hợp hạt nhân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49024049"/>
                  </a:ext>
                </a:extLst>
              </a:tr>
              <a:tr h="443286">
                <a:tc>
                  <a:txBody>
                    <a:bodyPr/>
                    <a:lstStyle/>
                    <a:p>
                      <a:pPr algn="just">
                        <a:lnSpc>
                          <a:spcPct val="150000"/>
                        </a:lnSpc>
                        <a:spcAft>
                          <a:spcPts val="800"/>
                        </a:spcAft>
                        <a:tabLst>
                          <a:tab pos="3000375" algn="ctr"/>
                          <a:tab pos="6000750" algn="r"/>
                        </a:tabLst>
                      </a:pPr>
                      <a:r>
                        <a:rPr lang="en-US" sz="2000" b="0">
                          <a:solidFill>
                            <a:srgbClr val="000000"/>
                          </a:solidFill>
                          <a:effectLst/>
                        </a:rPr>
                        <a:t>Khái niệm</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1343491"/>
                  </a:ext>
                </a:extLst>
              </a:tr>
              <a:tr h="1436799">
                <a:tc>
                  <a:txBody>
                    <a:bodyPr/>
                    <a:lstStyle/>
                    <a:p>
                      <a:pPr algn="just">
                        <a:lnSpc>
                          <a:spcPct val="150000"/>
                        </a:lnSpc>
                        <a:spcAft>
                          <a:spcPts val="800"/>
                        </a:spcAft>
                        <a:tabLst>
                          <a:tab pos="3000375" algn="ctr"/>
                          <a:tab pos="6000750" algn="r"/>
                        </a:tabLst>
                      </a:pPr>
                      <a:r>
                        <a:rPr lang="en-US" sz="2000" b="0">
                          <a:solidFill>
                            <a:srgbClr val="000000"/>
                          </a:solidFill>
                          <a:effectLst/>
                        </a:rPr>
                        <a:t>Phương trình phản ứng khái quát</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90905118"/>
                  </a:ext>
                </a:extLst>
              </a:tr>
              <a:tr h="443286">
                <a:tc>
                  <a:txBody>
                    <a:bodyPr/>
                    <a:lstStyle/>
                    <a:p>
                      <a:pPr algn="just">
                        <a:lnSpc>
                          <a:spcPct val="150000"/>
                        </a:lnSpc>
                        <a:spcAft>
                          <a:spcPts val="800"/>
                        </a:spcAft>
                        <a:tabLst>
                          <a:tab pos="3000375" algn="ctr"/>
                          <a:tab pos="6000750" algn="r"/>
                        </a:tabLst>
                      </a:pPr>
                      <a:r>
                        <a:rPr lang="en-US" sz="2000" b="0">
                          <a:solidFill>
                            <a:srgbClr val="000000"/>
                          </a:solidFill>
                          <a:effectLst/>
                        </a:rPr>
                        <a:t>Nhiên liệu</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38900177"/>
                  </a:ext>
                </a:extLst>
              </a:tr>
              <a:tr h="940043">
                <a:tc>
                  <a:txBody>
                    <a:bodyPr/>
                    <a:lstStyle/>
                    <a:p>
                      <a:pPr algn="just">
                        <a:lnSpc>
                          <a:spcPct val="150000"/>
                        </a:lnSpc>
                        <a:spcAft>
                          <a:spcPts val="800"/>
                        </a:spcAft>
                        <a:tabLst>
                          <a:tab pos="3000375" algn="ctr"/>
                          <a:tab pos="6000750" algn="r"/>
                        </a:tabLst>
                      </a:pPr>
                      <a:r>
                        <a:rPr lang="en-US" sz="2000" b="0">
                          <a:solidFill>
                            <a:srgbClr val="000000"/>
                          </a:solidFill>
                          <a:effectLst/>
                        </a:rPr>
                        <a:t>Điều kiện xảy ra phản ứng</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70723351"/>
                  </a:ext>
                </a:extLst>
              </a:tr>
              <a:tr h="1436799">
                <a:tc>
                  <a:txBody>
                    <a:bodyPr/>
                    <a:lstStyle/>
                    <a:p>
                      <a:pPr algn="just">
                        <a:lnSpc>
                          <a:spcPct val="150000"/>
                        </a:lnSpc>
                        <a:spcAft>
                          <a:spcPts val="800"/>
                        </a:spcAft>
                        <a:tabLst>
                          <a:tab pos="3000375" algn="ctr"/>
                          <a:tab pos="6000750" algn="r"/>
                        </a:tabLst>
                      </a:pPr>
                      <a:r>
                        <a:rPr lang="en-US" sz="2000" b="0">
                          <a:solidFill>
                            <a:srgbClr val="000000"/>
                          </a:solidFill>
                          <a:effectLst/>
                        </a:rPr>
                        <a:t>Nội dung khác</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Phản ứng phân hạch dây chuyền là gì?</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Vì sao phản ứng tổng hợp hạt nhân còn có tên gọi khác là phản ứng nhiệt hạch?</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11449052"/>
                  </a:ext>
                </a:extLst>
              </a:tr>
            </a:tbl>
          </a:graphicData>
        </a:graphic>
      </p:graphicFrame>
    </p:spTree>
    <p:extLst>
      <p:ext uri="{BB962C8B-B14F-4D97-AF65-F5344CB8AC3E}">
        <p14:creationId xmlns:p14="http://schemas.microsoft.com/office/powerpoint/2010/main" val="149788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16E01B3-1EA8-A805-E8AA-331A43AFD6A3}"/>
              </a:ext>
            </a:extLst>
          </p:cNvPr>
          <p:cNvPicPr>
            <a:picLocks noChangeAspect="1"/>
          </p:cNvPicPr>
          <p:nvPr/>
        </p:nvPicPr>
        <p:blipFill>
          <a:blip r:embed="rId2"/>
          <a:stretch>
            <a:fillRect/>
          </a:stretch>
        </p:blipFill>
        <p:spPr>
          <a:xfrm>
            <a:off x="0" y="4923582"/>
            <a:ext cx="1230832" cy="219918"/>
          </a:xfrm>
          <a:prstGeom prst="rect">
            <a:avLst/>
          </a:prstGeom>
        </p:spPr>
      </p:pic>
      <p:graphicFrame>
        <p:nvGraphicFramePr>
          <p:cNvPr id="4" name="Table 3">
            <a:extLst>
              <a:ext uri="{FF2B5EF4-FFF2-40B4-BE49-F238E27FC236}">
                <a16:creationId xmlns="" xmlns:a16="http://schemas.microsoft.com/office/drawing/2014/main" id="{BBA521C4-B776-B6B8-64E9-071C26527BA0}"/>
              </a:ext>
            </a:extLst>
          </p:cNvPr>
          <p:cNvGraphicFramePr>
            <a:graphicFrameLocks noGrp="1"/>
          </p:cNvGraphicFramePr>
          <p:nvPr>
            <p:extLst>
              <p:ext uri="{D42A27DB-BD31-4B8C-83A1-F6EECF244321}">
                <p14:modId xmlns:p14="http://schemas.microsoft.com/office/powerpoint/2010/main" val="1752595567"/>
              </p:ext>
            </p:extLst>
          </p:nvPr>
        </p:nvGraphicFramePr>
        <p:xfrm>
          <a:off x="0" y="0"/>
          <a:ext cx="9144000" cy="5143499"/>
        </p:xfrm>
        <a:graphic>
          <a:graphicData uri="http://schemas.openxmlformats.org/drawingml/2006/table">
            <a:tbl>
              <a:tblPr firstRow="1" firstCol="1" bandRow="1">
                <a:tableStyleId>{69CF1AB2-1976-4502-BF36-3FF5EA218861}</a:tableStyleId>
              </a:tblPr>
              <a:tblGrid>
                <a:gridCol w="1581150">
                  <a:extLst>
                    <a:ext uri="{9D8B030D-6E8A-4147-A177-3AD203B41FA5}">
                      <a16:colId xmlns="" xmlns:a16="http://schemas.microsoft.com/office/drawing/2014/main" val="396021260"/>
                    </a:ext>
                  </a:extLst>
                </a:gridCol>
                <a:gridCol w="3771900">
                  <a:extLst>
                    <a:ext uri="{9D8B030D-6E8A-4147-A177-3AD203B41FA5}">
                      <a16:colId xmlns="" xmlns:a16="http://schemas.microsoft.com/office/drawing/2014/main" val="3903827569"/>
                    </a:ext>
                  </a:extLst>
                </a:gridCol>
                <a:gridCol w="3790950">
                  <a:extLst>
                    <a:ext uri="{9D8B030D-6E8A-4147-A177-3AD203B41FA5}">
                      <a16:colId xmlns="" xmlns:a16="http://schemas.microsoft.com/office/drawing/2014/main" val="2156324750"/>
                    </a:ext>
                  </a:extLst>
                </a:gridCol>
              </a:tblGrid>
              <a:tr h="467937">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Phản ứng phân hạch</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Phản ứng tổng hợp hạt nhân</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449024049"/>
                  </a:ext>
                </a:extLst>
              </a:tr>
              <a:tr h="1925231">
                <a:tc>
                  <a:txBody>
                    <a:bodyPr/>
                    <a:lstStyle/>
                    <a:p>
                      <a:pPr algn="just">
                        <a:lnSpc>
                          <a:spcPct val="150000"/>
                        </a:lnSpc>
                        <a:spcAft>
                          <a:spcPts val="800"/>
                        </a:spcAft>
                        <a:tabLst>
                          <a:tab pos="3000375" algn="ctr"/>
                          <a:tab pos="6000750" algn="r"/>
                        </a:tabLst>
                      </a:pPr>
                      <a:r>
                        <a:rPr lang="en-US" sz="2000" b="0">
                          <a:solidFill>
                            <a:srgbClr val="000000"/>
                          </a:solidFill>
                          <a:effectLst/>
                          <a:latin typeface="Arial" panose="020B0604020202020204" pitchFamily="34" charset="0"/>
                          <a:cs typeface="Arial" panose="020B0604020202020204" pitchFamily="34" charset="0"/>
                        </a:rPr>
                        <a:t>Khái niệm</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31343491"/>
                  </a:ext>
                </a:extLst>
              </a:tr>
              <a:tr h="1466843">
                <a:tc>
                  <a:txBody>
                    <a:bodyPr/>
                    <a:lstStyle/>
                    <a:p>
                      <a:pPr algn="just">
                        <a:lnSpc>
                          <a:spcPct val="150000"/>
                        </a:lnSpc>
                        <a:spcAft>
                          <a:spcPts val="800"/>
                        </a:spcAft>
                        <a:tabLst>
                          <a:tab pos="3000375" algn="ctr"/>
                          <a:tab pos="6000750" algn="r"/>
                        </a:tabLst>
                      </a:pPr>
                      <a:r>
                        <a:rPr lang="en-US" sz="2000" b="0">
                          <a:solidFill>
                            <a:srgbClr val="000000"/>
                          </a:solidFill>
                          <a:effectLst/>
                          <a:latin typeface="Arial" panose="020B0604020202020204" pitchFamily="34" charset="0"/>
                          <a:cs typeface="Arial" panose="020B0604020202020204" pitchFamily="34" charset="0"/>
                        </a:rPr>
                        <a:t>Phương trình khái quát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490905118"/>
                  </a:ext>
                </a:extLst>
              </a:tr>
              <a:tr h="1283488">
                <a:tc>
                  <a:txBody>
                    <a:bodyPr/>
                    <a:lstStyle/>
                    <a:p>
                      <a:pPr algn="just">
                        <a:lnSpc>
                          <a:spcPct val="150000"/>
                        </a:lnSpc>
                        <a:spcAft>
                          <a:spcPts val="800"/>
                        </a:spcAft>
                        <a:tabLst>
                          <a:tab pos="3000375" algn="ctr"/>
                          <a:tab pos="6000750" algn="r"/>
                        </a:tabLst>
                      </a:pPr>
                      <a:r>
                        <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rPr>
                        <a:t>Nhiên liệu</a:t>
                      </a:r>
                    </a:p>
                  </a:txBody>
                  <a:tcPr marL="68580" marR="68580" marT="0" marB="0" anchor="ctr"/>
                </a:tc>
                <a:tc>
                  <a:txBody>
                    <a:bodyPr/>
                    <a:lstStyle/>
                    <a:p>
                      <a:pPr algn="just">
                        <a:lnSpc>
                          <a:spcPct val="150000"/>
                        </a:lnSpc>
                        <a:spcAft>
                          <a:spcPts val="800"/>
                        </a:spcAft>
                        <a:tabLst>
                          <a:tab pos="3000375" algn="ctr"/>
                          <a:tab pos="6000750" algn="r"/>
                        </a:tabLst>
                      </a:pP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991861071"/>
                  </a:ext>
                </a:extLst>
              </a:tr>
            </a:tbl>
          </a:graphicData>
        </a:graphic>
      </p:graphicFrame>
      <p:sp>
        <p:nvSpPr>
          <p:cNvPr id="6" name="TextBox 5">
            <a:extLst>
              <a:ext uri="{FF2B5EF4-FFF2-40B4-BE49-F238E27FC236}">
                <a16:creationId xmlns="" xmlns:a16="http://schemas.microsoft.com/office/drawing/2014/main" id="{04E95B4C-2C20-87CA-0863-A8FCCAEF3436}"/>
              </a:ext>
            </a:extLst>
          </p:cNvPr>
          <p:cNvSpPr txBox="1"/>
          <p:nvPr/>
        </p:nvSpPr>
        <p:spPr>
          <a:xfrm>
            <a:off x="1638300" y="495627"/>
            <a:ext cx="3705225" cy="1420325"/>
          </a:xfrm>
          <a:prstGeom prst="rect">
            <a:avLst/>
          </a:prstGeom>
          <a:noFill/>
        </p:spPr>
        <p:txBody>
          <a:bodyPr wrap="square">
            <a:spAutoFit/>
          </a:bodyPr>
          <a:lstStyle/>
          <a:p>
            <a:pPr algn="just">
              <a:lnSpc>
                <a:spcPct val="150000"/>
              </a:lnSpc>
            </a:pPr>
            <a:r>
              <a:rPr lang="vi-VN" sz="2000"/>
              <a:t>Là phản ứng </a:t>
            </a:r>
            <a:r>
              <a:rPr lang="en-US" sz="2000"/>
              <a:t>hạt nhân trong đó một hạt nhân nặng vỡ thành hai mảnh hạt nhân nhẹ hơn.</a:t>
            </a:r>
          </a:p>
        </p:txBody>
      </p:sp>
      <p:sp>
        <p:nvSpPr>
          <p:cNvPr id="7" name="TextBox 6">
            <a:extLst>
              <a:ext uri="{FF2B5EF4-FFF2-40B4-BE49-F238E27FC236}">
                <a16:creationId xmlns="" xmlns:a16="http://schemas.microsoft.com/office/drawing/2014/main" id="{E54CBA4A-4540-5D6D-A488-3C3228A8D1FD}"/>
              </a:ext>
            </a:extLst>
          </p:cNvPr>
          <p:cNvSpPr txBox="1"/>
          <p:nvPr/>
        </p:nvSpPr>
        <p:spPr>
          <a:xfrm>
            <a:off x="5362575" y="495626"/>
            <a:ext cx="3781425" cy="1881990"/>
          </a:xfrm>
          <a:prstGeom prst="rect">
            <a:avLst/>
          </a:prstGeom>
          <a:noFill/>
        </p:spPr>
        <p:txBody>
          <a:bodyPr wrap="square">
            <a:spAutoFit/>
          </a:bodyPr>
          <a:lstStyle/>
          <a:p>
            <a:pPr algn="just">
              <a:lnSpc>
                <a:spcPct val="150000"/>
              </a:lnSpc>
            </a:pPr>
            <a:r>
              <a:rPr lang="vi-VN" sz="2000"/>
              <a:t>Là phản ứng </a:t>
            </a:r>
            <a:r>
              <a:rPr lang="en-US" sz="2000"/>
              <a:t>hạt nhân trong đó hai hay nhiều hạt nhân nhẹ tổng hợp lại thành một hạt nhân nặng hơn.</a:t>
            </a:r>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48891245-8CCF-8870-0E49-8A1D070C994F}"/>
                  </a:ext>
                </a:extLst>
              </p:cNvPr>
              <p:cNvSpPr txBox="1"/>
              <p:nvPr/>
            </p:nvSpPr>
            <p:spPr>
              <a:xfrm>
                <a:off x="1833562" y="2434766"/>
                <a:ext cx="3314699" cy="1367682"/>
              </a:xfrm>
              <a:prstGeom prst="rect">
                <a:avLst/>
              </a:prstGeom>
              <a:noFill/>
            </p:spPr>
            <p:txBody>
              <a:bodyPr wrap="square">
                <a:spAutoFit/>
              </a:bodyPr>
              <a:lstStyle/>
              <a:p>
                <a:pPr algn="ctr">
                  <a:lnSpc>
                    <a:spcPct val="150000"/>
                  </a:lnSpc>
                </a:pPr>
                <a14:m>
                  <m:oMath xmlns:m="http://schemas.openxmlformats.org/officeDocument/2006/math">
                    <m:sPre>
                      <m:sPrePr>
                        <m:ctrlPr>
                          <a:rPr lang="en-US" sz="2400" i="1" smtClean="0">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400" i="1">
                            <a:latin typeface="Cambria Math"/>
                            <a:ea typeface="Times New Roman" panose="02020603050405020304" pitchFamily="18" charset="0"/>
                            <a:cs typeface="Times New Roman" panose="02020603050405020304" pitchFamily="18" charset="0"/>
                          </a:rPr>
                        </m:ctrlPr>
                      </m:sPrePr>
                      <m:sub>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Z</m:t>
                        </m:r>
                      </m:sub>
                      <m:sup>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A</m:t>
                        </m:r>
                      </m:sup>
                      <m:e>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X</m:t>
                        </m:r>
                      </m:e>
                    </m:sPre>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400" i="1">
                            <a:latin typeface="Cambria Math"/>
                            <a:ea typeface="Times New Roman" panose="02020603050405020304" pitchFamily="18" charset="0"/>
                            <a:cs typeface="Times New Roman" panose="02020603050405020304" pitchFamily="18" charset="0"/>
                          </a:rPr>
                        </m:ctrlPr>
                      </m:sPrePr>
                      <m:sub>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Z</m:t>
                        </m:r>
                      </m:sub>
                      <m:sup>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A</m:t>
                        </m:r>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+1</m:t>
                        </m:r>
                      </m:sup>
                      <m:e>
                        <m:sSup>
                          <m:sSupPr>
                            <m:ctrlPr>
                              <a:rPr lang="en-US" sz="2400" i="1" smtClean="0">
                                <a:latin typeface="Cambria Math"/>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Z</m:t>
                            </m:r>
                          </m:e>
                          <m:sup>
                            <m:r>
                              <a:rPr lang="en-US" sz="2400" b="0" i="0" smtClean="0">
                                <a:latin typeface="Cambria Math" panose="02040503050406030204" pitchFamily="18" charset="0"/>
                                <a:cs typeface="Times New Roman" panose="02020603050405020304" pitchFamily="18" charset="0"/>
                              </a:rPr>
                              <m:t>∗</m:t>
                            </m:r>
                          </m:sup>
                        </m:sSup>
                      </m:e>
                    </m:sPre>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24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400" i="1">
                            <a:latin typeface="Cambria Math"/>
                          </a:rPr>
                        </m:ctrlPr>
                      </m:sPrePr>
                      <m:sub>
                        <m:sSub>
                          <m:sSubPr>
                            <m:ctrlPr>
                              <a:rPr lang="en-US" sz="2400" i="1">
                                <a:latin typeface="Cambria Math"/>
                              </a:rPr>
                            </m:ctrlPr>
                          </m:sSubPr>
                          <m:e>
                            <m:r>
                              <m:rPr>
                                <m:sty m:val="p"/>
                              </m:rPr>
                              <a:rPr lang="en-US" sz="2400">
                                <a:latin typeface="Cambria Math" panose="02040503050406030204" pitchFamily="18" charset="0"/>
                              </a:rPr>
                              <m:t>Z</m:t>
                            </m:r>
                          </m:e>
                          <m:sub>
                            <m:r>
                              <a:rPr lang="en-US" sz="2400">
                                <a:latin typeface="Cambria Math" panose="02040503050406030204" pitchFamily="18" charset="0"/>
                              </a:rPr>
                              <m:t>1</m:t>
                            </m:r>
                          </m:sub>
                        </m:sSub>
                      </m:sub>
                      <m:sup>
                        <m:sSub>
                          <m:sSubPr>
                            <m:ctrlPr>
                              <a:rPr lang="en-US" sz="2400" i="1">
                                <a:latin typeface="Cambria Math"/>
                              </a:rPr>
                            </m:ctrlPr>
                          </m:sSubPr>
                          <m:e>
                            <m:r>
                              <m:rPr>
                                <m:sty m:val="p"/>
                              </m:rPr>
                              <a:rPr lang="en-US" sz="2400">
                                <a:latin typeface="Cambria Math" panose="02040503050406030204" pitchFamily="18" charset="0"/>
                              </a:rPr>
                              <m:t>A</m:t>
                            </m:r>
                          </m:e>
                          <m:sub>
                            <m:r>
                              <a:rPr lang="en-US" sz="2400">
                                <a:latin typeface="Cambria Math" panose="02040503050406030204" pitchFamily="18" charset="0"/>
                              </a:rPr>
                              <m:t>1</m:t>
                            </m:r>
                          </m:sub>
                        </m:sSub>
                      </m:sup>
                      <m:e>
                        <m:sSub>
                          <m:sSubPr>
                            <m:ctrlPr>
                              <a:rPr lang="en-US" sz="2400" i="1">
                                <a:latin typeface="Cambria Math"/>
                              </a:rPr>
                            </m:ctrlPr>
                          </m:sSubPr>
                          <m:e>
                            <m:r>
                              <m:rPr>
                                <m:sty m:val="p"/>
                              </m:rPr>
                              <a:rPr lang="en-US" sz="2400">
                                <a:latin typeface="Cambria Math" panose="02040503050406030204" pitchFamily="18" charset="0"/>
                              </a:rPr>
                              <m:t>X</m:t>
                            </m:r>
                          </m:e>
                          <m:sub>
                            <m:r>
                              <a:rPr lang="en-US" sz="2400">
                                <a:latin typeface="Cambria Math" panose="02040503050406030204" pitchFamily="18" charset="0"/>
                              </a:rPr>
                              <m:t>1</m:t>
                            </m:r>
                          </m:sub>
                        </m:sSub>
                        <m:r>
                          <a:rPr lang="en-US" sz="2400" b="0" i="0" smtClean="0">
                            <a:latin typeface="Cambria Math" panose="02040503050406030204" pitchFamily="18" charset="0"/>
                          </a:rPr>
                          <m:t> </m:t>
                        </m:r>
                      </m:e>
                    </m:sPre>
                  </m:oMath>
                </a14:m>
                <a:r>
                  <a:rPr lang="en-US" sz="2400"/>
                  <a:t>+ </a:t>
                </a:r>
                <a14:m>
                  <m:oMath xmlns:m="http://schemas.openxmlformats.org/officeDocument/2006/math">
                    <m:sPre>
                      <m:sPrePr>
                        <m:ctrlPr>
                          <a:rPr lang="en-US" sz="2400" i="1">
                            <a:latin typeface="Cambria Math"/>
                          </a:rPr>
                        </m:ctrlPr>
                      </m:sPrePr>
                      <m:sub>
                        <m:sSub>
                          <m:sSubPr>
                            <m:ctrlPr>
                              <a:rPr lang="en-US" sz="2400" i="1">
                                <a:latin typeface="Cambria Math"/>
                              </a:rPr>
                            </m:ctrlPr>
                          </m:sSubPr>
                          <m:e>
                            <m:r>
                              <m:rPr>
                                <m:sty m:val="p"/>
                              </m:rPr>
                              <a:rPr lang="en-US" sz="2400">
                                <a:latin typeface="Cambria Math" panose="02040503050406030204" pitchFamily="18" charset="0"/>
                              </a:rPr>
                              <m:t>Z</m:t>
                            </m:r>
                          </m:e>
                          <m:sub>
                            <m:r>
                              <a:rPr lang="en-US" sz="2400">
                                <a:latin typeface="Cambria Math" panose="02040503050406030204" pitchFamily="18" charset="0"/>
                              </a:rPr>
                              <m:t>2</m:t>
                            </m:r>
                          </m:sub>
                        </m:sSub>
                      </m:sub>
                      <m:sup>
                        <m:sSub>
                          <m:sSubPr>
                            <m:ctrlPr>
                              <a:rPr lang="en-US" sz="2400" i="1">
                                <a:latin typeface="Cambria Math"/>
                              </a:rPr>
                            </m:ctrlPr>
                          </m:sSubPr>
                          <m:e>
                            <m:r>
                              <m:rPr>
                                <m:sty m:val="p"/>
                              </m:rPr>
                              <a:rPr lang="en-US" sz="2400">
                                <a:latin typeface="Cambria Math" panose="02040503050406030204" pitchFamily="18" charset="0"/>
                              </a:rPr>
                              <m:t>A</m:t>
                            </m:r>
                          </m:e>
                          <m:sub>
                            <m:r>
                              <a:rPr lang="en-US" sz="2400">
                                <a:latin typeface="Cambria Math" panose="02040503050406030204" pitchFamily="18" charset="0"/>
                              </a:rPr>
                              <m:t>2</m:t>
                            </m:r>
                          </m:sub>
                        </m:sSub>
                      </m:sup>
                      <m:e>
                        <m:sSub>
                          <m:sSubPr>
                            <m:ctrlPr>
                              <a:rPr lang="en-US" sz="2400" i="1">
                                <a:latin typeface="Cambria Math"/>
                              </a:rPr>
                            </m:ctrlPr>
                          </m:sSubPr>
                          <m:e>
                            <m:r>
                              <m:rPr>
                                <m:sty m:val="p"/>
                              </m:rPr>
                              <a:rPr lang="en-US" sz="2400">
                                <a:latin typeface="Cambria Math" panose="02040503050406030204" pitchFamily="18" charset="0"/>
                              </a:rPr>
                              <m:t>X</m:t>
                            </m:r>
                          </m:e>
                          <m:sub>
                            <m:r>
                              <a:rPr lang="en-US" sz="2400">
                                <a:latin typeface="Cambria Math" panose="02040503050406030204" pitchFamily="18" charset="0"/>
                              </a:rPr>
                              <m:t>2</m:t>
                            </m:r>
                          </m:sub>
                        </m:sSub>
                      </m:e>
                    </m:sPre>
                  </m:oMath>
                </a14:m>
                <a:r>
                  <a:rPr lang="en-US" sz="2400"/>
                  <a:t> + k</a:t>
                </a:r>
                <a14:m>
                  <m:oMath xmlns:m="http://schemas.openxmlformats.org/officeDocument/2006/math">
                    <m:sPre>
                      <m:sPrePr>
                        <m:ctrlPr>
                          <a:rPr lang="en-US" sz="2400" i="1">
                            <a:latin typeface="Cambria Math"/>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400">
                    <a:latin typeface="Arial" panose="020B0604020202020204" pitchFamily="34" charset="0"/>
                    <a:ea typeface="Times New Roman" panose="02020603050405020304" pitchFamily="18" charset="0"/>
                    <a:cs typeface="Arial" panose="020B0604020202020204" pitchFamily="34" charset="0"/>
                  </a:rPr>
                  <a:t> </a:t>
                </a:r>
                <a:endParaRPr lang="en-US" sz="2400"/>
              </a:p>
            </p:txBody>
          </p:sp>
        </mc:Choice>
        <mc:Fallback xmlns="">
          <p:sp>
            <p:nvSpPr>
              <p:cNvPr id="9" name="TextBox 8">
                <a:extLst>
                  <a:ext uri="{FF2B5EF4-FFF2-40B4-BE49-F238E27FC236}">
                    <a16:creationId xmlns:a16="http://schemas.microsoft.com/office/drawing/2014/main" id="{48891245-8CCF-8870-0E49-8A1D070C994F}"/>
                  </a:ext>
                </a:extLst>
              </p:cNvPr>
              <p:cNvSpPr txBox="1">
                <a:spLocks noRot="1" noChangeAspect="1" noMove="1" noResize="1" noEditPoints="1" noAdjustHandles="1" noChangeArrowheads="1" noChangeShapeType="1" noTextEdit="1"/>
              </p:cNvSpPr>
              <p:nvPr/>
            </p:nvSpPr>
            <p:spPr>
              <a:xfrm>
                <a:off x="1833562" y="2434766"/>
                <a:ext cx="3314699" cy="1367682"/>
              </a:xfrm>
              <a:prstGeom prst="rect">
                <a:avLst/>
              </a:prstGeom>
              <a:blipFill>
                <a:blip r:embed="rId3"/>
                <a:stretch>
                  <a:fillRect b="-4000"/>
                </a:stretch>
              </a:blipFill>
            </p:spPr>
            <p:txBody>
              <a:bodyPr/>
              <a:lstStyle/>
              <a:p>
                <a:r>
                  <a:rPr lang="en-US">
                    <a:noFill/>
                  </a:rPr>
                  <a:t> </a:t>
                </a:r>
              </a:p>
            </p:txBody>
          </p:sp>
        </mc:Fallback>
      </mc:AlternateContent>
      <p:sp>
        <p:nvSpPr>
          <p:cNvPr id="11" name="TextBox 10">
            <a:extLst>
              <a:ext uri="{FF2B5EF4-FFF2-40B4-BE49-F238E27FC236}">
                <a16:creationId xmlns="" xmlns:a16="http://schemas.microsoft.com/office/drawing/2014/main" id="{91C849BD-60B1-0052-82AA-BC21E4CE96B1}"/>
              </a:ext>
            </a:extLst>
          </p:cNvPr>
          <p:cNvSpPr txBox="1"/>
          <p:nvPr/>
        </p:nvSpPr>
        <p:spPr>
          <a:xfrm>
            <a:off x="1638300" y="3997378"/>
            <a:ext cx="3705225" cy="958660"/>
          </a:xfrm>
          <a:prstGeom prst="rect">
            <a:avLst/>
          </a:prstGeom>
          <a:noFill/>
        </p:spPr>
        <p:txBody>
          <a:bodyPr wrap="square">
            <a:spAutoFit/>
          </a:bodyPr>
          <a:lstStyle/>
          <a:p>
            <a:pPr algn="just">
              <a:lnSpc>
                <a:spcPct val="150000"/>
              </a:lnSpc>
            </a:pPr>
            <a:r>
              <a:rPr lang="vi-VN" sz="2000"/>
              <a:t>Dễ kiếm, giá thành thấp, không gây ô nhiễm môi trường.</a:t>
            </a:r>
            <a:endParaRPr lang="en-US" sz="2000"/>
          </a:p>
        </p:txBody>
      </p:sp>
      <p:sp>
        <p:nvSpPr>
          <p:cNvPr id="12" name="TextBox 11">
            <a:extLst>
              <a:ext uri="{FF2B5EF4-FFF2-40B4-BE49-F238E27FC236}">
                <a16:creationId xmlns="" xmlns:a16="http://schemas.microsoft.com/office/drawing/2014/main" id="{5FEE3141-B276-244C-79DF-58C7D65C5F32}"/>
              </a:ext>
            </a:extLst>
          </p:cNvPr>
          <p:cNvSpPr txBox="1"/>
          <p:nvPr/>
        </p:nvSpPr>
        <p:spPr>
          <a:xfrm>
            <a:off x="5400674" y="3997378"/>
            <a:ext cx="3705225" cy="958660"/>
          </a:xfrm>
          <a:prstGeom prst="rect">
            <a:avLst/>
          </a:prstGeom>
          <a:noFill/>
        </p:spPr>
        <p:txBody>
          <a:bodyPr wrap="square">
            <a:spAutoFit/>
          </a:bodyPr>
          <a:lstStyle/>
          <a:p>
            <a:pPr algn="just">
              <a:lnSpc>
                <a:spcPct val="150000"/>
              </a:lnSpc>
            </a:pPr>
            <a:r>
              <a:rPr lang="vi-VN" sz="2000"/>
              <a:t>Hiếm, giá thành cao, gây ô nhiễm môi trường</a:t>
            </a:r>
            <a:r>
              <a:rPr lang="en-US" sz="2000"/>
              <a:t>.</a:t>
            </a:r>
          </a:p>
        </p:txBody>
      </p:sp>
    </p:spTree>
    <p:extLst>
      <p:ext uri="{BB962C8B-B14F-4D97-AF65-F5344CB8AC3E}">
        <p14:creationId xmlns:p14="http://schemas.microsoft.com/office/powerpoint/2010/main" val="3082129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2EEC5E9-3AFB-CD0F-E125-4D6877FE9D3C}"/>
            </a:ext>
          </a:extLst>
        </p:cNvPr>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CCF85D11-274A-743C-9D62-80D76654CD22}"/>
              </a:ext>
            </a:extLst>
          </p:cNvPr>
          <p:cNvGraphicFramePr>
            <a:graphicFrameLocks noGrp="1"/>
          </p:cNvGraphicFramePr>
          <p:nvPr>
            <p:extLst>
              <p:ext uri="{D42A27DB-BD31-4B8C-83A1-F6EECF244321}">
                <p14:modId xmlns:p14="http://schemas.microsoft.com/office/powerpoint/2010/main" val="1353382660"/>
              </p:ext>
            </p:extLst>
          </p:nvPr>
        </p:nvGraphicFramePr>
        <p:xfrm>
          <a:off x="0" y="1"/>
          <a:ext cx="9143999" cy="5143499"/>
        </p:xfrm>
        <a:graphic>
          <a:graphicData uri="http://schemas.openxmlformats.org/drawingml/2006/table">
            <a:tbl>
              <a:tblPr firstRow="1" firstCol="1" bandRow="1">
                <a:tableStyleId>{69CF1AB2-1976-4502-BF36-3FF5EA218861}</a:tableStyleId>
              </a:tblPr>
              <a:tblGrid>
                <a:gridCol w="1880839">
                  <a:extLst>
                    <a:ext uri="{9D8B030D-6E8A-4147-A177-3AD203B41FA5}">
                      <a16:colId xmlns="" xmlns:a16="http://schemas.microsoft.com/office/drawing/2014/main" val="396021260"/>
                    </a:ext>
                  </a:extLst>
                </a:gridCol>
                <a:gridCol w="3612995">
                  <a:extLst>
                    <a:ext uri="{9D8B030D-6E8A-4147-A177-3AD203B41FA5}">
                      <a16:colId xmlns="" xmlns:a16="http://schemas.microsoft.com/office/drawing/2014/main" val="3903827569"/>
                    </a:ext>
                  </a:extLst>
                </a:gridCol>
                <a:gridCol w="3650165">
                  <a:extLst>
                    <a:ext uri="{9D8B030D-6E8A-4147-A177-3AD203B41FA5}">
                      <a16:colId xmlns="" xmlns:a16="http://schemas.microsoft.com/office/drawing/2014/main" val="2156324750"/>
                    </a:ext>
                  </a:extLst>
                </a:gridCol>
              </a:tblGrid>
              <a:tr h="436652">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phân hạch</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tổng hợp hạt nhân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49024049"/>
                  </a:ext>
                </a:extLst>
              </a:tr>
              <a:tr h="1866091">
                <a:tc>
                  <a:txBody>
                    <a:bodyPr/>
                    <a:lstStyle/>
                    <a:p>
                      <a:pPr algn="just">
                        <a:lnSpc>
                          <a:spcPct val="150000"/>
                        </a:lnSpc>
                        <a:spcAft>
                          <a:spcPts val="800"/>
                        </a:spcAft>
                        <a:tabLst>
                          <a:tab pos="3000375" algn="ctr"/>
                          <a:tab pos="6000750" algn="r"/>
                        </a:tabLst>
                      </a:pPr>
                      <a:r>
                        <a:rPr lang="en-US" sz="2000" b="0">
                          <a:solidFill>
                            <a:srgbClr val="000000"/>
                          </a:solidFill>
                          <a:effectLst/>
                        </a:rPr>
                        <a:t>Điều kiện xảy ra phản ứng</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70723351"/>
                  </a:ext>
                </a:extLst>
              </a:tr>
              <a:tr h="2840756">
                <a:tc>
                  <a:txBody>
                    <a:bodyPr/>
                    <a:lstStyle/>
                    <a:p>
                      <a:pPr algn="just">
                        <a:lnSpc>
                          <a:spcPct val="150000"/>
                        </a:lnSpc>
                        <a:spcAft>
                          <a:spcPts val="800"/>
                        </a:spcAft>
                        <a:tabLst>
                          <a:tab pos="3000375" algn="ctr"/>
                          <a:tab pos="6000750" algn="r"/>
                        </a:tabLst>
                      </a:pPr>
                      <a:r>
                        <a:rPr lang="en-US" sz="2000" b="0">
                          <a:solidFill>
                            <a:srgbClr val="000000"/>
                          </a:solidFill>
                          <a:effectLst/>
                        </a:rPr>
                        <a:t>Nội dung khác</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11449052"/>
                  </a:ext>
                </a:extLst>
              </a:tr>
            </a:tbl>
          </a:graphicData>
        </a:graphic>
      </p:graphicFrame>
      <p:sp>
        <p:nvSpPr>
          <p:cNvPr id="2" name="TextBox 1">
            <a:extLst>
              <a:ext uri="{FF2B5EF4-FFF2-40B4-BE49-F238E27FC236}">
                <a16:creationId xmlns="" xmlns:a16="http://schemas.microsoft.com/office/drawing/2014/main" id="{ACB48FA9-A243-0218-6152-8C8008B37C3C}"/>
              </a:ext>
            </a:extLst>
          </p:cNvPr>
          <p:cNvSpPr txBox="1"/>
          <p:nvPr/>
        </p:nvSpPr>
        <p:spPr>
          <a:xfrm>
            <a:off x="1924050" y="436154"/>
            <a:ext cx="3533774" cy="1881990"/>
          </a:xfrm>
          <a:prstGeom prst="rect">
            <a:avLst/>
          </a:prstGeom>
          <a:noFill/>
        </p:spPr>
        <p:txBody>
          <a:bodyPr wrap="square">
            <a:spAutoFit/>
          </a:bodyPr>
          <a:lstStyle/>
          <a:p>
            <a:pPr algn="just">
              <a:lnSpc>
                <a:spcPct val="150000"/>
              </a:lnSpc>
            </a:pPr>
            <a:r>
              <a:rPr lang="vi-VN" sz="2000"/>
              <a:t>Cần thực hiện ở nhiệt độ cao hàng chục triệu độ cùng với thời gian duy trì nhiệt độ cao cũng phải đủ dài.</a:t>
            </a:r>
            <a:endParaRPr lang="en-US" sz="2000"/>
          </a:p>
        </p:txBody>
      </p:sp>
      <p:sp>
        <p:nvSpPr>
          <p:cNvPr id="3" name="TextBox 2">
            <a:extLst>
              <a:ext uri="{FF2B5EF4-FFF2-40B4-BE49-F238E27FC236}">
                <a16:creationId xmlns="" xmlns:a16="http://schemas.microsoft.com/office/drawing/2014/main" id="{EA09DA22-7EE0-7D90-C5A8-9AAFB192E142}"/>
              </a:ext>
            </a:extLst>
          </p:cNvPr>
          <p:cNvSpPr txBox="1"/>
          <p:nvPr/>
        </p:nvSpPr>
        <p:spPr>
          <a:xfrm>
            <a:off x="5514975" y="436154"/>
            <a:ext cx="3629025" cy="1420325"/>
          </a:xfrm>
          <a:prstGeom prst="rect">
            <a:avLst/>
          </a:prstGeom>
          <a:noFill/>
        </p:spPr>
        <p:txBody>
          <a:bodyPr wrap="square">
            <a:spAutoFit/>
          </a:bodyPr>
          <a:lstStyle/>
          <a:p>
            <a:pPr algn="just">
              <a:lnSpc>
                <a:spcPct val="150000"/>
              </a:lnSpc>
            </a:pPr>
            <a:r>
              <a:rPr lang="vi-VN" sz="2000"/>
              <a:t>Cần thực hiện trong lò phản ứng hạt nhân có xúc tác là neutron chậm.</a:t>
            </a:r>
            <a:endParaRPr lang="en-US" sz="2000"/>
          </a:p>
        </p:txBody>
      </p:sp>
      <p:sp>
        <p:nvSpPr>
          <p:cNvPr id="6" name="TextBox 5">
            <a:extLst>
              <a:ext uri="{FF2B5EF4-FFF2-40B4-BE49-F238E27FC236}">
                <a16:creationId xmlns="" xmlns:a16="http://schemas.microsoft.com/office/drawing/2014/main" id="{A79A53AC-1A7A-5BA0-3A25-5C1013F0D75F}"/>
              </a:ext>
            </a:extLst>
          </p:cNvPr>
          <p:cNvSpPr txBox="1"/>
          <p:nvPr/>
        </p:nvSpPr>
        <p:spPr>
          <a:xfrm>
            <a:off x="1924050" y="2325578"/>
            <a:ext cx="3533774" cy="2805320"/>
          </a:xfrm>
          <a:prstGeom prst="rect">
            <a:avLst/>
          </a:prstGeom>
          <a:noFill/>
        </p:spPr>
        <p:txBody>
          <a:bodyPr wrap="square">
            <a:spAutoFit/>
          </a:bodyPr>
          <a:lstStyle/>
          <a:p>
            <a:pPr algn="just">
              <a:lnSpc>
                <a:spcPct val="150000"/>
              </a:lnSpc>
            </a:pPr>
            <a:r>
              <a:rPr lang="en-US" sz="2000"/>
              <a:t>L</a:t>
            </a:r>
            <a:r>
              <a:rPr lang="vi-VN" sz="2000"/>
              <a:t>à một chuỗi các phản ứng phân hạch xảy ra liên tiếp, trong đó neutron được giải phóng từ một phản ứng phân hạch kích hoạt phản ứng phân hạch tiếp theo.</a:t>
            </a:r>
            <a:endParaRPr lang="en-US" sz="2000"/>
          </a:p>
        </p:txBody>
      </p:sp>
      <p:sp>
        <p:nvSpPr>
          <p:cNvPr id="7" name="TextBox 6">
            <a:extLst>
              <a:ext uri="{FF2B5EF4-FFF2-40B4-BE49-F238E27FC236}">
                <a16:creationId xmlns="" xmlns:a16="http://schemas.microsoft.com/office/drawing/2014/main" id="{803E7734-F62A-BB7C-FC65-D821806023D8}"/>
              </a:ext>
            </a:extLst>
          </p:cNvPr>
          <p:cNvSpPr txBox="1"/>
          <p:nvPr/>
        </p:nvSpPr>
        <p:spPr>
          <a:xfrm>
            <a:off x="5534023" y="2330745"/>
            <a:ext cx="3609975" cy="2343655"/>
          </a:xfrm>
          <a:prstGeom prst="rect">
            <a:avLst/>
          </a:prstGeom>
          <a:noFill/>
        </p:spPr>
        <p:txBody>
          <a:bodyPr wrap="square">
            <a:spAutoFit/>
          </a:bodyPr>
          <a:lstStyle/>
          <a:p>
            <a:pPr algn="just">
              <a:lnSpc>
                <a:spcPct val="150000"/>
              </a:lnSpc>
            </a:pPr>
            <a:r>
              <a:rPr lang="en-US" sz="2000"/>
              <a:t>V</a:t>
            </a:r>
            <a:r>
              <a:rPr lang="vi-VN" sz="2000"/>
              <a:t>iệc tổng hợp hạt nhân thu nhiệt nhiều hơn tỏa nhiệt. </a:t>
            </a:r>
            <a:r>
              <a:rPr lang="en-US" sz="2000"/>
              <a:t>Đ</a:t>
            </a:r>
            <a:r>
              <a:rPr lang="vi-VN" sz="2000"/>
              <a:t>ể khởi động thường đòi hỏi phải nâng nhiệt độ của hệ lên cao trước khi phản ứng xảy ra. </a:t>
            </a:r>
            <a:endParaRPr lang="en-US" sz="2000"/>
          </a:p>
        </p:txBody>
      </p:sp>
    </p:spTree>
    <p:extLst>
      <p:ext uri="{BB962C8B-B14F-4D97-AF65-F5344CB8AC3E}">
        <p14:creationId xmlns:p14="http://schemas.microsoft.com/office/powerpoint/2010/main" val="4051319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B8043E60-C25B-76B4-36A6-E1805286E33D}"/>
              </a:ext>
            </a:extLst>
          </p:cNvPr>
          <p:cNvSpPr/>
          <p:nvPr/>
        </p:nvSpPr>
        <p:spPr>
          <a:xfrm>
            <a:off x="1065006" y="247774"/>
            <a:ext cx="7013988" cy="1060740"/>
          </a:xfrm>
          <a:prstGeom prst="roundRect">
            <a:avLst>
              <a:gd name="adj" fmla="val 938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FF0000"/>
                </a:solidFill>
                <a:effectLst/>
                <a:ea typeface="Calibri" panose="020F0502020204030204" pitchFamily="34" charset="0"/>
              </a:rPr>
              <a:t>Yêu cầu</a:t>
            </a:r>
            <a:r>
              <a:rPr lang="vi-VN" sz="2000" b="1" i="1">
                <a:solidFill>
                  <a:srgbClr val="FF0000"/>
                </a:solidFill>
                <a:effectLst/>
                <a:ea typeface="Calibri" panose="020F0502020204030204" pitchFamily="34" charset="0"/>
              </a:rPr>
              <a:t>:</a:t>
            </a:r>
            <a:r>
              <a:rPr lang="vi-VN" sz="2000" i="1">
                <a:solidFill>
                  <a:srgbClr val="FF0000"/>
                </a:solidFill>
                <a:effectLst/>
                <a:ea typeface="Calibri" panose="020F0502020204030204" pitchFamily="34" charset="0"/>
              </a:rPr>
              <a:t> </a:t>
            </a:r>
            <a:r>
              <a:rPr lang="en-US" sz="2000">
                <a:solidFill>
                  <a:srgbClr val="000000"/>
                </a:solidFill>
                <a:effectLst/>
                <a:ea typeface="Calibri" panose="020F0502020204030204" pitchFamily="34" charset="0"/>
              </a:rPr>
              <a:t>Khai thác mục III, IV – SGK tr.</a:t>
            </a:r>
            <a:r>
              <a:rPr lang="en-US" sz="2000">
                <a:solidFill>
                  <a:srgbClr val="000000"/>
                </a:solidFill>
                <a:ea typeface="Calibri" panose="020F0502020204030204" pitchFamily="34" charset="0"/>
              </a:rPr>
              <a:t>100 – 102 SGK </a:t>
            </a:r>
            <a:r>
              <a:rPr lang="en-US" sz="2000">
                <a:solidFill>
                  <a:srgbClr val="000000"/>
                </a:solidFill>
                <a:effectLst/>
                <a:ea typeface="Calibri" panose="020F0502020204030204" pitchFamily="34" charset="0"/>
              </a:rPr>
              <a:t>và thực hiện nhiệm vụ:</a:t>
            </a:r>
            <a:endParaRPr lang="en-US" sz="1600"/>
          </a:p>
        </p:txBody>
      </p:sp>
      <p:grpSp>
        <p:nvGrpSpPr>
          <p:cNvPr id="5" name="Group 4">
            <a:extLst>
              <a:ext uri="{FF2B5EF4-FFF2-40B4-BE49-F238E27FC236}">
                <a16:creationId xmlns="" xmlns:a16="http://schemas.microsoft.com/office/drawing/2014/main" id="{5E146DE5-4A69-3C7B-46E7-C1510B0E5FB3}"/>
              </a:ext>
            </a:extLst>
          </p:cNvPr>
          <p:cNvGrpSpPr/>
          <p:nvPr/>
        </p:nvGrpSpPr>
        <p:grpSpPr>
          <a:xfrm>
            <a:off x="80083" y="1282898"/>
            <a:ext cx="3810000" cy="3860602"/>
            <a:chOff x="3832860" y="1282898"/>
            <a:chExt cx="3810000" cy="3860602"/>
          </a:xfrm>
        </p:grpSpPr>
        <p:sp>
          <p:nvSpPr>
            <p:cNvPr id="6" name="Freeform 7">
              <a:extLst>
                <a:ext uri="{FF2B5EF4-FFF2-40B4-BE49-F238E27FC236}">
                  <a16:creationId xmlns="" xmlns:a16="http://schemas.microsoft.com/office/drawing/2014/main" id="{0EFE4ABA-2660-6043-13E8-0C941F9E0BEF}"/>
                </a:ext>
              </a:extLst>
            </p:cNvPr>
            <p:cNvSpPr/>
            <p:nvPr/>
          </p:nvSpPr>
          <p:spPr>
            <a:xfrm>
              <a:off x="3832860" y="1282898"/>
              <a:ext cx="3810000" cy="3860602"/>
            </a:xfrm>
            <a:custGeom>
              <a:avLst/>
              <a:gdLst/>
              <a:ahLst/>
              <a:cxnLst/>
              <a:rect l="l" t="t" r="r" b="b"/>
              <a:pathLst>
                <a:path w="3238741" h="3296428">
                  <a:moveTo>
                    <a:pt x="0" y="0"/>
                  </a:moveTo>
                  <a:lnTo>
                    <a:pt x="3238741" y="0"/>
                  </a:lnTo>
                  <a:lnTo>
                    <a:pt x="3238741" y="3296428"/>
                  </a:lnTo>
                  <a:lnTo>
                    <a:pt x="0" y="3296428"/>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 xmlns:a16="http://schemas.microsoft.com/office/drawing/2014/main" id="{C49105AA-0C7C-61E6-F3DF-C68EBAB5873D}"/>
                </a:ext>
              </a:extLst>
            </p:cNvPr>
            <p:cNvSpPr txBox="1"/>
            <p:nvPr/>
          </p:nvSpPr>
          <p:spPr>
            <a:xfrm rot="19208341">
              <a:off x="3884862" y="2679615"/>
              <a:ext cx="1055939" cy="461665"/>
            </a:xfrm>
            <a:prstGeom prst="rect">
              <a:avLst/>
            </a:prstGeom>
            <a:noFill/>
          </p:spPr>
          <p:txBody>
            <a:bodyPr wrap="square" rtlCol="0">
              <a:spAutoFit/>
            </a:bodyPr>
            <a:lstStyle/>
            <a:p>
              <a:pPr algn="ctr"/>
              <a:r>
                <a:rPr lang="en-US" sz="2400" b="1">
                  <a:solidFill>
                    <a:srgbClr val="EAB225"/>
                  </a:solidFill>
                </a:rPr>
                <a:t>THẢO</a:t>
              </a:r>
            </a:p>
          </p:txBody>
        </p:sp>
        <p:sp>
          <p:nvSpPr>
            <p:cNvPr id="8" name="TextBox 7">
              <a:extLst>
                <a:ext uri="{FF2B5EF4-FFF2-40B4-BE49-F238E27FC236}">
                  <a16:creationId xmlns="" xmlns:a16="http://schemas.microsoft.com/office/drawing/2014/main" id="{0646F335-C529-1448-5928-39EF86ED093E}"/>
                </a:ext>
              </a:extLst>
            </p:cNvPr>
            <p:cNvSpPr txBox="1"/>
            <p:nvPr/>
          </p:nvSpPr>
          <p:spPr>
            <a:xfrm rot="179522">
              <a:off x="4349682" y="1692116"/>
              <a:ext cx="1055939" cy="461665"/>
            </a:xfrm>
            <a:prstGeom prst="rect">
              <a:avLst/>
            </a:prstGeom>
            <a:noFill/>
          </p:spPr>
          <p:txBody>
            <a:bodyPr wrap="square" rtlCol="0">
              <a:spAutoFit/>
            </a:bodyPr>
            <a:lstStyle/>
            <a:p>
              <a:pPr algn="ctr"/>
              <a:r>
                <a:rPr lang="en-US" sz="2400" b="1">
                  <a:solidFill>
                    <a:srgbClr val="0331A6"/>
                  </a:solidFill>
                </a:rPr>
                <a:t>LUẬN</a:t>
              </a:r>
            </a:p>
          </p:txBody>
        </p:sp>
        <p:sp>
          <p:nvSpPr>
            <p:cNvPr id="9" name="TextBox 8">
              <a:extLst>
                <a:ext uri="{FF2B5EF4-FFF2-40B4-BE49-F238E27FC236}">
                  <a16:creationId xmlns="" xmlns:a16="http://schemas.microsoft.com/office/drawing/2014/main" id="{33F59EF2-F035-9516-7D1E-BF2ECDEC935E}"/>
                </a:ext>
              </a:extLst>
            </p:cNvPr>
            <p:cNvSpPr txBox="1"/>
            <p:nvPr/>
          </p:nvSpPr>
          <p:spPr>
            <a:xfrm>
              <a:off x="6042660" y="1583160"/>
              <a:ext cx="1148559" cy="461665"/>
            </a:xfrm>
            <a:prstGeom prst="rect">
              <a:avLst/>
            </a:prstGeom>
            <a:noFill/>
          </p:spPr>
          <p:txBody>
            <a:bodyPr wrap="square" rtlCol="0">
              <a:spAutoFit/>
            </a:bodyPr>
            <a:lstStyle/>
            <a:p>
              <a:pPr algn="ctr"/>
              <a:r>
                <a:rPr lang="en-US" sz="2400" b="1">
                  <a:solidFill>
                    <a:srgbClr val="69AB69"/>
                  </a:solidFill>
                </a:rPr>
                <a:t>NHÓM</a:t>
              </a:r>
            </a:p>
          </p:txBody>
        </p:sp>
        <p:sp>
          <p:nvSpPr>
            <p:cNvPr id="10" name="TextBox 9">
              <a:extLst>
                <a:ext uri="{FF2B5EF4-FFF2-40B4-BE49-F238E27FC236}">
                  <a16:creationId xmlns="" xmlns:a16="http://schemas.microsoft.com/office/drawing/2014/main" id="{BA5D9BAC-69B5-7AE5-7ACF-E044E2DCA81B}"/>
                </a:ext>
              </a:extLst>
            </p:cNvPr>
            <p:cNvSpPr txBox="1"/>
            <p:nvPr/>
          </p:nvSpPr>
          <p:spPr>
            <a:xfrm rot="343707">
              <a:off x="5219569" y="4156921"/>
              <a:ext cx="929210" cy="461665"/>
            </a:xfrm>
            <a:prstGeom prst="rect">
              <a:avLst/>
            </a:prstGeom>
            <a:noFill/>
          </p:spPr>
          <p:txBody>
            <a:bodyPr wrap="square" rtlCol="0">
              <a:spAutoFit/>
            </a:bodyPr>
            <a:lstStyle/>
            <a:p>
              <a:pPr algn="ctr"/>
              <a:r>
                <a:rPr lang="en-US" sz="2400" b="1">
                  <a:solidFill>
                    <a:srgbClr val="BC031C"/>
                  </a:solidFill>
                </a:rPr>
                <a:t>VẬT</a:t>
              </a:r>
            </a:p>
          </p:txBody>
        </p:sp>
        <p:sp>
          <p:nvSpPr>
            <p:cNvPr id="11" name="TextBox 10">
              <a:extLst>
                <a:ext uri="{FF2B5EF4-FFF2-40B4-BE49-F238E27FC236}">
                  <a16:creationId xmlns="" xmlns:a16="http://schemas.microsoft.com/office/drawing/2014/main" id="{06B0D9F0-7A63-2618-B4FE-7EFA7B87E6C5}"/>
                </a:ext>
              </a:extLst>
            </p:cNvPr>
            <p:cNvSpPr txBox="1"/>
            <p:nvPr/>
          </p:nvSpPr>
          <p:spPr>
            <a:xfrm rot="21080134">
              <a:off x="6253790" y="4031124"/>
              <a:ext cx="1384830" cy="461665"/>
            </a:xfrm>
            <a:prstGeom prst="rect">
              <a:avLst/>
            </a:prstGeom>
            <a:noFill/>
          </p:spPr>
          <p:txBody>
            <a:bodyPr wrap="square" rtlCol="0">
              <a:spAutoFit/>
            </a:bodyPr>
            <a:lstStyle/>
            <a:p>
              <a:pPr algn="ctr"/>
              <a:r>
                <a:rPr lang="en-US" sz="2400" b="1">
                  <a:solidFill>
                    <a:srgbClr val="FFAB49"/>
                  </a:solidFill>
                </a:rPr>
                <a:t>LÍ 12</a:t>
              </a:r>
            </a:p>
          </p:txBody>
        </p:sp>
      </p:grpSp>
      <p:sp>
        <p:nvSpPr>
          <p:cNvPr id="12" name="Rectangle: Rounded Corners 11">
            <a:extLst>
              <a:ext uri="{FF2B5EF4-FFF2-40B4-BE49-F238E27FC236}">
                <a16:creationId xmlns="" xmlns:a16="http://schemas.microsoft.com/office/drawing/2014/main" id="{E5FEA53E-6C22-8ABD-F0FC-A21D607CBA1E}"/>
              </a:ext>
            </a:extLst>
          </p:cNvPr>
          <p:cNvSpPr/>
          <p:nvPr/>
        </p:nvSpPr>
        <p:spPr>
          <a:xfrm>
            <a:off x="4058231" y="1618690"/>
            <a:ext cx="4892481"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effectLst/>
                <a:ea typeface="Calibri" panose="020F0502020204030204" pitchFamily="34" charset="0"/>
              </a:rPr>
              <a:t>Nhóm </a:t>
            </a:r>
            <a:r>
              <a:rPr lang="en-US" sz="2000" b="1">
                <a:solidFill>
                  <a:srgbClr val="000000"/>
                </a:solidFill>
                <a:ea typeface="Calibri" panose="020F0502020204030204" pitchFamily="34" charset="0"/>
              </a:rPr>
              <a:t>1, 2</a:t>
            </a:r>
            <a:r>
              <a:rPr lang="vi-VN" sz="2000" b="1">
                <a:solidFill>
                  <a:srgbClr val="000000"/>
                </a:solidFill>
                <a:effectLst/>
                <a:ea typeface="Calibri" panose="020F0502020204030204" pitchFamily="34" charset="0"/>
              </a:rPr>
              <a:t>:</a:t>
            </a:r>
            <a:r>
              <a:rPr lang="vi-VN" sz="2000">
                <a:solidFill>
                  <a:srgbClr val="000000"/>
                </a:solidFill>
                <a:effectLst/>
                <a:ea typeface="Calibri" panose="020F0502020204030204" pitchFamily="34" charset="0"/>
              </a:rPr>
              <a:t> Tìm hiểu </a:t>
            </a:r>
            <a:r>
              <a:rPr lang="en-US" sz="2000">
                <a:solidFill>
                  <a:srgbClr val="000000"/>
                </a:solidFill>
                <a:ea typeface="Calibri" panose="020F0502020204030204" pitchFamily="34" charset="0"/>
              </a:rPr>
              <a:t>về sự phân hạch của uranium.</a:t>
            </a:r>
            <a:endParaRPr lang="en-US" sz="1600"/>
          </a:p>
        </p:txBody>
      </p:sp>
      <p:sp>
        <p:nvSpPr>
          <p:cNvPr id="13" name="Rectangle: Rounded Corners 12">
            <a:extLst>
              <a:ext uri="{FF2B5EF4-FFF2-40B4-BE49-F238E27FC236}">
                <a16:creationId xmlns="" xmlns:a16="http://schemas.microsoft.com/office/drawing/2014/main" id="{FFB9074C-123B-5027-C178-E506121F00C2}"/>
              </a:ext>
            </a:extLst>
          </p:cNvPr>
          <p:cNvSpPr/>
          <p:nvPr/>
        </p:nvSpPr>
        <p:spPr>
          <a:xfrm>
            <a:off x="4058231" y="2684049"/>
            <a:ext cx="4892481"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effectLst/>
                <a:ea typeface="Calibri" panose="020F0502020204030204" pitchFamily="34" charset="0"/>
              </a:rPr>
              <a:t>Nhóm </a:t>
            </a:r>
            <a:r>
              <a:rPr lang="en-US" sz="2000" b="1">
                <a:solidFill>
                  <a:srgbClr val="000000"/>
                </a:solidFill>
                <a:ea typeface="Calibri" panose="020F0502020204030204" pitchFamily="34" charset="0"/>
              </a:rPr>
              <a:t>3, 4</a:t>
            </a:r>
            <a:r>
              <a:rPr lang="vi-VN" sz="2000" b="1">
                <a:solidFill>
                  <a:srgbClr val="000000"/>
                </a:solidFill>
                <a:effectLst/>
                <a:ea typeface="Calibri" panose="020F0502020204030204" pitchFamily="34" charset="0"/>
              </a:rPr>
              <a:t>:</a:t>
            </a:r>
            <a:r>
              <a:rPr lang="vi-VN" sz="2000">
                <a:solidFill>
                  <a:srgbClr val="000000"/>
                </a:solidFill>
                <a:effectLst/>
                <a:ea typeface="Calibri" panose="020F0502020204030204" pitchFamily="34" charset="0"/>
              </a:rPr>
              <a:t> </a:t>
            </a:r>
            <a:r>
              <a:rPr lang="en-US" sz="2000">
                <a:solidFill>
                  <a:srgbClr val="000000"/>
                </a:solidFill>
                <a:ea typeface="Calibri" panose="020F0502020204030204" pitchFamily="34" charset="0"/>
              </a:rPr>
              <a:t>Tìm hiểu về phản ứng phân hạch dây chuyền.</a:t>
            </a:r>
            <a:endParaRPr lang="en-US" sz="1600"/>
          </a:p>
        </p:txBody>
      </p:sp>
      <p:sp>
        <p:nvSpPr>
          <p:cNvPr id="14" name="Rectangle: Rounded Corners 13">
            <a:extLst>
              <a:ext uri="{FF2B5EF4-FFF2-40B4-BE49-F238E27FC236}">
                <a16:creationId xmlns="" xmlns:a16="http://schemas.microsoft.com/office/drawing/2014/main" id="{5A7C58B8-2F1C-52E8-19F5-E88138250AF6}"/>
              </a:ext>
            </a:extLst>
          </p:cNvPr>
          <p:cNvSpPr/>
          <p:nvPr/>
        </p:nvSpPr>
        <p:spPr>
          <a:xfrm>
            <a:off x="4058231" y="3749408"/>
            <a:ext cx="4892481"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effectLst/>
                <a:ea typeface="Calibri" panose="020F0502020204030204" pitchFamily="34" charset="0"/>
              </a:rPr>
              <a:t>Nhóm </a:t>
            </a:r>
            <a:r>
              <a:rPr lang="en-US" sz="2000" b="1">
                <a:solidFill>
                  <a:srgbClr val="000000"/>
                </a:solidFill>
                <a:ea typeface="Calibri" panose="020F0502020204030204" pitchFamily="34" charset="0"/>
              </a:rPr>
              <a:t>5, 6</a:t>
            </a:r>
            <a:r>
              <a:rPr lang="vi-VN" sz="2000" b="1">
                <a:solidFill>
                  <a:srgbClr val="000000"/>
                </a:solidFill>
                <a:effectLst/>
                <a:ea typeface="Calibri" panose="020F0502020204030204" pitchFamily="34" charset="0"/>
              </a:rPr>
              <a:t>:</a:t>
            </a:r>
            <a:r>
              <a:rPr lang="vi-VN" sz="2000">
                <a:solidFill>
                  <a:srgbClr val="000000"/>
                </a:solidFill>
                <a:effectLst/>
                <a:ea typeface="Calibri" panose="020F0502020204030204" pitchFamily="34" charset="0"/>
              </a:rPr>
              <a:t> </a:t>
            </a:r>
            <a:r>
              <a:rPr lang="en-US" sz="2000">
                <a:solidFill>
                  <a:srgbClr val="000000"/>
                </a:solidFill>
                <a:ea typeface="Calibri" panose="020F0502020204030204" pitchFamily="34" charset="0"/>
              </a:rPr>
              <a:t>Tìm hiểu về phản ứng tổng hợp hạt nhân.</a:t>
            </a:r>
            <a:endParaRPr lang="en-US" sz="1600"/>
          </a:p>
        </p:txBody>
      </p:sp>
    </p:spTree>
    <p:extLst>
      <p:ext uri="{BB962C8B-B14F-4D97-AF65-F5344CB8AC3E}">
        <p14:creationId xmlns:p14="http://schemas.microsoft.com/office/powerpoint/2010/main" val="234862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98">
          <a:extLst>
            <a:ext uri="{FF2B5EF4-FFF2-40B4-BE49-F238E27FC236}">
              <a16:creationId xmlns="" xmlns:a16="http://schemas.microsoft.com/office/drawing/2014/main" id="{6B283B30-B905-2A64-E67E-A208AA8EB271}"/>
            </a:ext>
          </a:extLst>
        </p:cNvPr>
        <p:cNvGrpSpPr/>
        <p:nvPr/>
      </p:nvGrpSpPr>
      <p:grpSpPr>
        <a:xfrm>
          <a:off x="0" y="0"/>
          <a:ext cx="0" cy="0"/>
          <a:chOff x="0" y="0"/>
          <a:chExt cx="0" cy="0"/>
        </a:xfrm>
      </p:grpSpPr>
      <p:grpSp>
        <p:nvGrpSpPr>
          <p:cNvPr id="1700" name="Google Shape;1700;p44">
            <a:extLst>
              <a:ext uri="{FF2B5EF4-FFF2-40B4-BE49-F238E27FC236}">
                <a16:creationId xmlns="" xmlns:a16="http://schemas.microsoft.com/office/drawing/2014/main" id="{A4934469-8DC0-CA93-F8D9-413F8B9E2C4A}"/>
              </a:ext>
            </a:extLst>
          </p:cNvPr>
          <p:cNvGrpSpPr/>
          <p:nvPr/>
        </p:nvGrpSpPr>
        <p:grpSpPr>
          <a:xfrm>
            <a:off x="-577354" y="-438373"/>
            <a:ext cx="3924600" cy="5174294"/>
            <a:chOff x="-577354" y="-438373"/>
            <a:chExt cx="3924600" cy="5174294"/>
          </a:xfrm>
        </p:grpSpPr>
        <p:grpSp>
          <p:nvGrpSpPr>
            <p:cNvPr id="1701" name="Google Shape;1701;p44">
              <a:extLst>
                <a:ext uri="{FF2B5EF4-FFF2-40B4-BE49-F238E27FC236}">
                  <a16:creationId xmlns="" xmlns:a16="http://schemas.microsoft.com/office/drawing/2014/main" id="{C7D8B314-A42E-CE78-DAC1-94A62F8F2EF1}"/>
                </a:ext>
              </a:extLst>
            </p:cNvPr>
            <p:cNvGrpSpPr/>
            <p:nvPr/>
          </p:nvGrpSpPr>
          <p:grpSpPr>
            <a:xfrm>
              <a:off x="-577354" y="-438373"/>
              <a:ext cx="3924600" cy="3724500"/>
              <a:chOff x="-577354" y="-438373"/>
              <a:chExt cx="3924600" cy="3724500"/>
            </a:xfrm>
          </p:grpSpPr>
          <p:sp>
            <p:nvSpPr>
              <p:cNvPr id="1702" name="Google Shape;1702;p44">
                <a:extLst>
                  <a:ext uri="{FF2B5EF4-FFF2-40B4-BE49-F238E27FC236}">
                    <a16:creationId xmlns="" xmlns:a16="http://schemas.microsoft.com/office/drawing/2014/main" id="{2E869DA7-6719-DCD5-A088-7E9414548D60}"/>
                  </a:ext>
                </a:extLst>
              </p:cNvPr>
              <p:cNvSpPr/>
              <p:nvPr/>
            </p:nvSpPr>
            <p:spPr>
              <a:xfrm>
                <a:off x="-577354" y="-438373"/>
                <a:ext cx="3924600" cy="3724500"/>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endParaRPr lang="en-US"/>
              </a:p>
            </p:txBody>
          </p:sp>
          <p:grpSp>
            <p:nvGrpSpPr>
              <p:cNvPr id="1703" name="Google Shape;1703;p44">
                <a:extLst>
                  <a:ext uri="{FF2B5EF4-FFF2-40B4-BE49-F238E27FC236}">
                    <a16:creationId xmlns="" xmlns:a16="http://schemas.microsoft.com/office/drawing/2014/main" id="{598CE0D8-C523-8263-9690-A5FF7BE7D9EB}"/>
                  </a:ext>
                </a:extLst>
              </p:cNvPr>
              <p:cNvGrpSpPr/>
              <p:nvPr/>
            </p:nvGrpSpPr>
            <p:grpSpPr>
              <a:xfrm rot="-1610354">
                <a:off x="762659" y="1156854"/>
                <a:ext cx="1016516" cy="596529"/>
                <a:chOff x="5392148" y="1300639"/>
                <a:chExt cx="259599" cy="152362"/>
              </a:xfrm>
            </p:grpSpPr>
            <p:sp>
              <p:nvSpPr>
                <p:cNvPr id="1704" name="Google Shape;1704;p44">
                  <a:extLst>
                    <a:ext uri="{FF2B5EF4-FFF2-40B4-BE49-F238E27FC236}">
                      <a16:creationId xmlns="" xmlns:a16="http://schemas.microsoft.com/office/drawing/2014/main" id="{0DE2829D-A4B1-3A87-B9E3-4CEB5DA344E3}"/>
                    </a:ext>
                  </a:extLst>
                </p:cNvPr>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a:extLst>
                    <a:ext uri="{FF2B5EF4-FFF2-40B4-BE49-F238E27FC236}">
                      <a16:creationId xmlns="" xmlns:a16="http://schemas.microsoft.com/office/drawing/2014/main" id="{1EDF5D3A-5353-710F-50B6-7E365FDF1475}"/>
                    </a:ext>
                  </a:extLst>
                </p:cNvPr>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a:extLst>
                    <a:ext uri="{FF2B5EF4-FFF2-40B4-BE49-F238E27FC236}">
                      <a16:creationId xmlns="" xmlns:a16="http://schemas.microsoft.com/office/drawing/2014/main" id="{0269AF17-E85F-C5BB-112E-B70EA7E89E5A}"/>
                    </a:ext>
                  </a:extLst>
                </p:cNvPr>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a:extLst>
                    <a:ext uri="{FF2B5EF4-FFF2-40B4-BE49-F238E27FC236}">
                      <a16:creationId xmlns="" xmlns:a16="http://schemas.microsoft.com/office/drawing/2014/main" id="{F1CC4ECD-EF30-D53D-35A3-33D9745BF6CB}"/>
                    </a:ext>
                  </a:extLst>
                </p:cNvPr>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a:extLst>
                    <a:ext uri="{FF2B5EF4-FFF2-40B4-BE49-F238E27FC236}">
                      <a16:creationId xmlns="" xmlns:a16="http://schemas.microsoft.com/office/drawing/2014/main" id="{76B05CAC-A33F-4676-A713-91E853AD7C3C}"/>
                    </a:ext>
                  </a:extLst>
                </p:cNvPr>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a:extLst>
                    <a:ext uri="{FF2B5EF4-FFF2-40B4-BE49-F238E27FC236}">
                      <a16:creationId xmlns="" xmlns:a16="http://schemas.microsoft.com/office/drawing/2014/main" id="{0D0384BB-F817-06D8-0B10-1E73321ACC4A}"/>
                    </a:ext>
                  </a:extLst>
                </p:cNvPr>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a:extLst>
                    <a:ext uri="{FF2B5EF4-FFF2-40B4-BE49-F238E27FC236}">
                      <a16:creationId xmlns="" xmlns:a16="http://schemas.microsoft.com/office/drawing/2014/main" id="{AE9EDB19-DAD2-5FBA-CB89-7E904E115E68}"/>
                    </a:ext>
                  </a:extLst>
                </p:cNvPr>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a:extLst>
                    <a:ext uri="{FF2B5EF4-FFF2-40B4-BE49-F238E27FC236}">
                      <a16:creationId xmlns="" xmlns:a16="http://schemas.microsoft.com/office/drawing/2014/main" id="{FD40FFFD-263E-5144-1475-41E3C4FBD802}"/>
                    </a:ext>
                  </a:extLst>
                </p:cNvPr>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4">
                <a:extLst>
                  <a:ext uri="{FF2B5EF4-FFF2-40B4-BE49-F238E27FC236}">
                    <a16:creationId xmlns="" xmlns:a16="http://schemas.microsoft.com/office/drawing/2014/main" id="{915D266C-6500-1F95-89CE-B901BF415CAA}"/>
                  </a:ext>
                </a:extLst>
              </p:cNvPr>
              <p:cNvGrpSpPr/>
              <p:nvPr/>
            </p:nvGrpSpPr>
            <p:grpSpPr>
              <a:xfrm rot="-6821618">
                <a:off x="1838300" y="-41540"/>
                <a:ext cx="1082236" cy="661581"/>
                <a:chOff x="5942350" y="1555229"/>
                <a:chExt cx="692724" cy="423469"/>
              </a:xfrm>
            </p:grpSpPr>
            <p:sp>
              <p:nvSpPr>
                <p:cNvPr id="1713" name="Google Shape;1713;p44">
                  <a:extLst>
                    <a:ext uri="{FF2B5EF4-FFF2-40B4-BE49-F238E27FC236}">
                      <a16:creationId xmlns="" xmlns:a16="http://schemas.microsoft.com/office/drawing/2014/main" id="{17726F9F-FDCD-6485-F466-76EAC362E0DE}"/>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a:extLst>
                    <a:ext uri="{FF2B5EF4-FFF2-40B4-BE49-F238E27FC236}">
                      <a16:creationId xmlns="" xmlns:a16="http://schemas.microsoft.com/office/drawing/2014/main" id="{DD4294C9-1C58-7434-A6CE-30BA7A69AA04}"/>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a:extLst>
                    <a:ext uri="{FF2B5EF4-FFF2-40B4-BE49-F238E27FC236}">
                      <a16:creationId xmlns="" xmlns:a16="http://schemas.microsoft.com/office/drawing/2014/main" id="{B89882C6-BC84-E1E1-7F70-BC7BB46814C3}"/>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a:extLst>
                    <a:ext uri="{FF2B5EF4-FFF2-40B4-BE49-F238E27FC236}">
                      <a16:creationId xmlns="" xmlns:a16="http://schemas.microsoft.com/office/drawing/2014/main" id="{A5BA6879-E6B8-8367-48E5-0B0D47BE0F31}"/>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a:extLst>
                    <a:ext uri="{FF2B5EF4-FFF2-40B4-BE49-F238E27FC236}">
                      <a16:creationId xmlns="" xmlns:a16="http://schemas.microsoft.com/office/drawing/2014/main" id="{9018E195-F639-B377-78F8-2C945873E0C2}"/>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a:extLst>
                    <a:ext uri="{FF2B5EF4-FFF2-40B4-BE49-F238E27FC236}">
                      <a16:creationId xmlns="" xmlns:a16="http://schemas.microsoft.com/office/drawing/2014/main" id="{EB63D08A-B108-4C88-AD4A-3ED65BAE12D1}"/>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a:extLst>
                    <a:ext uri="{FF2B5EF4-FFF2-40B4-BE49-F238E27FC236}">
                      <a16:creationId xmlns="" xmlns:a16="http://schemas.microsoft.com/office/drawing/2014/main" id="{65C7C148-A722-7224-5FC0-9222B7E1ACFF}"/>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a:extLst>
                    <a:ext uri="{FF2B5EF4-FFF2-40B4-BE49-F238E27FC236}">
                      <a16:creationId xmlns="" xmlns:a16="http://schemas.microsoft.com/office/drawing/2014/main" id="{676AF29F-1842-7420-95D4-49A71A26DD8A}"/>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4">
                <a:extLst>
                  <a:ext uri="{FF2B5EF4-FFF2-40B4-BE49-F238E27FC236}">
                    <a16:creationId xmlns="" xmlns:a16="http://schemas.microsoft.com/office/drawing/2014/main" id="{EA2D9719-A175-4C6F-17CC-3CC2F31FFE4E}"/>
                  </a:ext>
                </a:extLst>
              </p:cNvPr>
              <p:cNvSpPr/>
              <p:nvPr/>
            </p:nvSpPr>
            <p:spPr>
              <a:xfrm rot="-3314305">
                <a:off x="497726" y="1702664"/>
                <a:ext cx="313797" cy="46559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a:extLst>
                  <a:ext uri="{FF2B5EF4-FFF2-40B4-BE49-F238E27FC236}">
                    <a16:creationId xmlns="" xmlns:a16="http://schemas.microsoft.com/office/drawing/2014/main" id="{A19FFE3D-8DFE-D4CB-755B-8AC170EB90B5}"/>
                  </a:ext>
                </a:extLst>
              </p:cNvPr>
              <p:cNvSpPr/>
              <p:nvPr/>
            </p:nvSpPr>
            <p:spPr>
              <a:xfrm rot="-1815993">
                <a:off x="866142" y="2389288"/>
                <a:ext cx="582969" cy="364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44">
                <a:extLst>
                  <a:ext uri="{FF2B5EF4-FFF2-40B4-BE49-F238E27FC236}">
                    <a16:creationId xmlns="" xmlns:a16="http://schemas.microsoft.com/office/drawing/2014/main" id="{1EBB4063-6860-55D9-A634-169510AF4E68}"/>
                  </a:ext>
                </a:extLst>
              </p:cNvPr>
              <p:cNvGrpSpPr/>
              <p:nvPr/>
            </p:nvGrpSpPr>
            <p:grpSpPr>
              <a:xfrm flipH="1">
                <a:off x="573236" y="-339174"/>
                <a:ext cx="767443" cy="733099"/>
                <a:chOff x="7071506" y="424875"/>
                <a:chExt cx="515859" cy="492806"/>
              </a:xfrm>
            </p:grpSpPr>
            <p:sp>
              <p:nvSpPr>
                <p:cNvPr id="1724" name="Google Shape;1724;p44">
                  <a:extLst>
                    <a:ext uri="{FF2B5EF4-FFF2-40B4-BE49-F238E27FC236}">
                      <a16:creationId xmlns="" xmlns:a16="http://schemas.microsoft.com/office/drawing/2014/main" id="{3E88A14D-8911-4117-31F2-3F030C216658}"/>
                    </a:ext>
                  </a:extLst>
                </p:cNvPr>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a:extLst>
                    <a:ext uri="{FF2B5EF4-FFF2-40B4-BE49-F238E27FC236}">
                      <a16:creationId xmlns="" xmlns:a16="http://schemas.microsoft.com/office/drawing/2014/main" id="{DF7FADA8-1F30-51D7-CD6D-B04E8B8E2324}"/>
                    </a:ext>
                  </a:extLst>
                </p:cNvPr>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44">
                <a:extLst>
                  <a:ext uri="{FF2B5EF4-FFF2-40B4-BE49-F238E27FC236}">
                    <a16:creationId xmlns="" xmlns:a16="http://schemas.microsoft.com/office/drawing/2014/main" id="{7B33B618-33EC-F8AC-4B59-EAC327667A09}"/>
                  </a:ext>
                </a:extLst>
              </p:cNvPr>
              <p:cNvSpPr/>
              <p:nvPr/>
            </p:nvSpPr>
            <p:spPr>
              <a:xfrm>
                <a:off x="345632" y="2405502"/>
                <a:ext cx="463254" cy="3325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a:extLst>
                  <a:ext uri="{FF2B5EF4-FFF2-40B4-BE49-F238E27FC236}">
                    <a16:creationId xmlns="" xmlns:a16="http://schemas.microsoft.com/office/drawing/2014/main" id="{35BF1CB2-8B4A-80C6-3D38-1725F96C4F45}"/>
                  </a:ext>
                </a:extLst>
              </p:cNvPr>
              <p:cNvSpPr/>
              <p:nvPr/>
            </p:nvSpPr>
            <p:spPr>
              <a:xfrm rot="8100000" flipH="1">
                <a:off x="1615442" y="324400"/>
                <a:ext cx="391540" cy="69373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a:extLst>
                  <a:ext uri="{FF2B5EF4-FFF2-40B4-BE49-F238E27FC236}">
                    <a16:creationId xmlns="" xmlns:a16="http://schemas.microsoft.com/office/drawing/2014/main" id="{AAFBCDD1-BE93-D698-DD8A-69369C86E34B}"/>
                  </a:ext>
                </a:extLst>
              </p:cNvPr>
              <p:cNvSpPr/>
              <p:nvPr/>
            </p:nvSpPr>
            <p:spPr>
              <a:xfrm>
                <a:off x="-454475" y="450625"/>
                <a:ext cx="1265989" cy="126538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a:extLst>
                  <a:ext uri="{FF2B5EF4-FFF2-40B4-BE49-F238E27FC236}">
                    <a16:creationId xmlns="" xmlns:a16="http://schemas.microsoft.com/office/drawing/2014/main" id="{C22C23AD-FB20-E416-4CDC-1ACFE916BC54}"/>
                  </a:ext>
                </a:extLst>
              </p:cNvPr>
              <p:cNvSpPr/>
              <p:nvPr/>
            </p:nvSpPr>
            <p:spPr>
              <a:xfrm>
                <a:off x="1022206" y="535001"/>
                <a:ext cx="270851" cy="3649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a:extLst>
                  <a:ext uri="{FF2B5EF4-FFF2-40B4-BE49-F238E27FC236}">
                    <a16:creationId xmlns="" xmlns:a16="http://schemas.microsoft.com/office/drawing/2014/main" id="{D6D15917-0CC9-DCB7-1ECD-CE48EEC0576F}"/>
                  </a:ext>
                </a:extLst>
              </p:cNvPr>
              <p:cNvSpPr/>
              <p:nvPr/>
            </p:nvSpPr>
            <p:spPr>
              <a:xfrm>
                <a:off x="-386550" y="-155075"/>
                <a:ext cx="767443" cy="480400"/>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44">
              <a:extLst>
                <a:ext uri="{FF2B5EF4-FFF2-40B4-BE49-F238E27FC236}">
                  <a16:creationId xmlns="" xmlns:a16="http://schemas.microsoft.com/office/drawing/2014/main" id="{2B97F60A-841C-E023-B193-B465854A48BB}"/>
                </a:ext>
              </a:extLst>
            </p:cNvPr>
            <p:cNvGrpSpPr/>
            <p:nvPr/>
          </p:nvGrpSpPr>
          <p:grpSpPr>
            <a:xfrm>
              <a:off x="345620" y="2975297"/>
              <a:ext cx="1414381" cy="1760623"/>
              <a:chOff x="1400495" y="3132172"/>
              <a:chExt cx="1414381" cy="1760623"/>
            </a:xfrm>
          </p:grpSpPr>
          <p:sp>
            <p:nvSpPr>
              <p:cNvPr id="1732" name="Google Shape;1732;p44">
                <a:extLst>
                  <a:ext uri="{FF2B5EF4-FFF2-40B4-BE49-F238E27FC236}">
                    <a16:creationId xmlns="" xmlns:a16="http://schemas.microsoft.com/office/drawing/2014/main" id="{42D86953-B2B3-B95B-A446-81F495BDAF77}"/>
                  </a:ext>
                </a:extLst>
              </p:cNvPr>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a:extLst>
                  <a:ext uri="{FF2B5EF4-FFF2-40B4-BE49-F238E27FC236}">
                    <a16:creationId xmlns="" xmlns:a16="http://schemas.microsoft.com/office/drawing/2014/main" id="{75E311C5-0A8A-6038-947C-3CE5CB8F8FFB}"/>
                  </a:ext>
                </a:extLst>
              </p:cNvPr>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a:extLst>
                  <a:ext uri="{FF2B5EF4-FFF2-40B4-BE49-F238E27FC236}">
                    <a16:creationId xmlns="" xmlns:a16="http://schemas.microsoft.com/office/drawing/2014/main" id="{1858E4F3-D4EE-8A28-3FC2-8B8AB1F79CA8}"/>
                  </a:ext>
                </a:extLst>
              </p:cNvPr>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a:extLst>
                  <a:ext uri="{FF2B5EF4-FFF2-40B4-BE49-F238E27FC236}">
                    <a16:creationId xmlns="" xmlns:a16="http://schemas.microsoft.com/office/drawing/2014/main" id="{5307B237-37D6-B23C-433F-661A957633DB}"/>
                  </a:ext>
                </a:extLst>
              </p:cNvPr>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a:extLst>
                  <a:ext uri="{FF2B5EF4-FFF2-40B4-BE49-F238E27FC236}">
                    <a16:creationId xmlns="" xmlns:a16="http://schemas.microsoft.com/office/drawing/2014/main" id="{EAD7F776-8490-3F43-825C-D3612B8EC485}"/>
                  </a:ext>
                </a:extLst>
              </p:cNvPr>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a:extLst>
                  <a:ext uri="{FF2B5EF4-FFF2-40B4-BE49-F238E27FC236}">
                    <a16:creationId xmlns="" xmlns:a16="http://schemas.microsoft.com/office/drawing/2014/main" id="{8CDE1C53-33F5-E1D2-8B9D-6C72A3951A43}"/>
                  </a:ext>
                </a:extLst>
              </p:cNvPr>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a:extLst>
                  <a:ext uri="{FF2B5EF4-FFF2-40B4-BE49-F238E27FC236}">
                    <a16:creationId xmlns="" xmlns:a16="http://schemas.microsoft.com/office/drawing/2014/main" id="{B49B84C6-E315-AE03-A90F-AC3CB5B87FEC}"/>
                  </a:ext>
                </a:extLst>
              </p:cNvPr>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9" name="Google Shape;1739;p44">
            <a:extLst>
              <a:ext uri="{FF2B5EF4-FFF2-40B4-BE49-F238E27FC236}">
                <a16:creationId xmlns="" xmlns:a16="http://schemas.microsoft.com/office/drawing/2014/main" id="{C230AFCA-893D-722D-181B-75CB9E39E5AD}"/>
              </a:ext>
            </a:extLst>
          </p:cNvPr>
          <p:cNvGrpSpPr/>
          <p:nvPr/>
        </p:nvGrpSpPr>
        <p:grpSpPr>
          <a:xfrm>
            <a:off x="4917583" y="-501107"/>
            <a:ext cx="4957401" cy="5461305"/>
            <a:chOff x="4917583" y="-501107"/>
            <a:chExt cx="4957401" cy="5461305"/>
          </a:xfrm>
        </p:grpSpPr>
        <p:grpSp>
          <p:nvGrpSpPr>
            <p:cNvPr id="1740" name="Google Shape;1740;p44">
              <a:extLst>
                <a:ext uri="{FF2B5EF4-FFF2-40B4-BE49-F238E27FC236}">
                  <a16:creationId xmlns="" xmlns:a16="http://schemas.microsoft.com/office/drawing/2014/main" id="{2C074148-B918-C569-5E23-B52DB177523F}"/>
                </a:ext>
              </a:extLst>
            </p:cNvPr>
            <p:cNvGrpSpPr/>
            <p:nvPr/>
          </p:nvGrpSpPr>
          <p:grpSpPr>
            <a:xfrm>
              <a:off x="4917583" y="-501107"/>
              <a:ext cx="4957401" cy="4366682"/>
              <a:chOff x="4917583" y="-501107"/>
              <a:chExt cx="4957401" cy="4366682"/>
            </a:xfrm>
          </p:grpSpPr>
          <p:sp>
            <p:nvSpPr>
              <p:cNvPr id="1741" name="Google Shape;1741;p44">
                <a:extLst>
                  <a:ext uri="{FF2B5EF4-FFF2-40B4-BE49-F238E27FC236}">
                    <a16:creationId xmlns="" xmlns:a16="http://schemas.microsoft.com/office/drawing/2014/main" id="{BFA46AD7-97D8-AEEE-D485-AEFFE1C55718}"/>
                  </a:ext>
                </a:extLst>
              </p:cNvPr>
              <p:cNvSpPr/>
              <p:nvPr/>
            </p:nvSpPr>
            <p:spPr>
              <a:xfrm>
                <a:off x="5037745" y="-239725"/>
                <a:ext cx="4465550" cy="4105300"/>
              </a:xfrm>
              <a:custGeom>
                <a:avLst/>
                <a:gdLst/>
                <a:ahLst/>
                <a:cxnLst/>
                <a:rect l="l" t="t" r="r" b="b"/>
                <a:pathLst>
                  <a:path w="178622" h="164212" extrusionOk="0">
                    <a:moveTo>
                      <a:pt x="120118" y="159894"/>
                    </a:moveTo>
                    <a:cubicBezTo>
                      <a:pt x="117705" y="156021"/>
                      <a:pt x="116181" y="149417"/>
                      <a:pt x="116689" y="140844"/>
                    </a:cubicBezTo>
                    <a:cubicBezTo>
                      <a:pt x="117197" y="132272"/>
                      <a:pt x="122404" y="118365"/>
                      <a:pt x="123166" y="108459"/>
                    </a:cubicBezTo>
                    <a:cubicBezTo>
                      <a:pt x="123928" y="98553"/>
                      <a:pt x="120245" y="89473"/>
                      <a:pt x="121261" y="81408"/>
                    </a:cubicBezTo>
                    <a:cubicBezTo>
                      <a:pt x="122277" y="73344"/>
                      <a:pt x="130024" y="65914"/>
                      <a:pt x="129262" y="60072"/>
                    </a:cubicBezTo>
                    <a:cubicBezTo>
                      <a:pt x="128500" y="54230"/>
                      <a:pt x="122849" y="49404"/>
                      <a:pt x="116689" y="46356"/>
                    </a:cubicBezTo>
                    <a:cubicBezTo>
                      <a:pt x="110530" y="43308"/>
                      <a:pt x="99036" y="41594"/>
                      <a:pt x="92305" y="41784"/>
                    </a:cubicBezTo>
                    <a:cubicBezTo>
                      <a:pt x="85574" y="41975"/>
                      <a:pt x="82336" y="46229"/>
                      <a:pt x="76303" y="47499"/>
                    </a:cubicBezTo>
                    <a:cubicBezTo>
                      <a:pt x="70271" y="48769"/>
                      <a:pt x="65572" y="49658"/>
                      <a:pt x="56110" y="49404"/>
                    </a:cubicBezTo>
                    <a:cubicBezTo>
                      <a:pt x="46649" y="49150"/>
                      <a:pt x="28615" y="49722"/>
                      <a:pt x="19534" y="45975"/>
                    </a:cubicBezTo>
                    <a:cubicBezTo>
                      <a:pt x="10454" y="42229"/>
                      <a:pt x="3469" y="33720"/>
                      <a:pt x="1627" y="26925"/>
                    </a:cubicBezTo>
                    <a:cubicBezTo>
                      <a:pt x="-214" y="20131"/>
                      <a:pt x="-2373" y="9399"/>
                      <a:pt x="8485" y="5208"/>
                    </a:cubicBezTo>
                    <a:cubicBezTo>
                      <a:pt x="19344" y="1017"/>
                      <a:pt x="40553" y="2033"/>
                      <a:pt x="66778" y="1779"/>
                    </a:cubicBezTo>
                    <a:cubicBezTo>
                      <a:pt x="93004" y="1525"/>
                      <a:pt x="147296" y="-3047"/>
                      <a:pt x="165838" y="3684"/>
                    </a:cubicBezTo>
                    <a:cubicBezTo>
                      <a:pt x="184380" y="10415"/>
                      <a:pt x="176506" y="25338"/>
                      <a:pt x="178030" y="42165"/>
                    </a:cubicBezTo>
                    <a:cubicBezTo>
                      <a:pt x="179554" y="58993"/>
                      <a:pt x="177903" y="91124"/>
                      <a:pt x="174982" y="104649"/>
                    </a:cubicBezTo>
                    <a:cubicBezTo>
                      <a:pt x="172061" y="118175"/>
                      <a:pt x="164060" y="118238"/>
                      <a:pt x="160504" y="123318"/>
                    </a:cubicBezTo>
                    <a:cubicBezTo>
                      <a:pt x="156948" y="128398"/>
                      <a:pt x="156313" y="132272"/>
                      <a:pt x="153646" y="135129"/>
                    </a:cubicBezTo>
                    <a:cubicBezTo>
                      <a:pt x="150979" y="137987"/>
                      <a:pt x="146534" y="137987"/>
                      <a:pt x="144502" y="140463"/>
                    </a:cubicBezTo>
                    <a:cubicBezTo>
                      <a:pt x="142470" y="142940"/>
                      <a:pt x="142534" y="146496"/>
                      <a:pt x="141454" y="149988"/>
                    </a:cubicBezTo>
                    <a:cubicBezTo>
                      <a:pt x="140375" y="153481"/>
                      <a:pt x="139740" y="159069"/>
                      <a:pt x="138025" y="161418"/>
                    </a:cubicBezTo>
                    <a:cubicBezTo>
                      <a:pt x="136311" y="163768"/>
                      <a:pt x="134152" y="164339"/>
                      <a:pt x="131167" y="164085"/>
                    </a:cubicBezTo>
                    <a:cubicBezTo>
                      <a:pt x="128183" y="163831"/>
                      <a:pt x="122531" y="163768"/>
                      <a:pt x="120118" y="159894"/>
                    </a:cubicBezTo>
                    <a:close/>
                  </a:path>
                </a:pathLst>
              </a:custGeom>
              <a:solidFill>
                <a:schemeClr val="accent2"/>
              </a:solidFill>
              <a:ln>
                <a:noFill/>
              </a:ln>
            </p:spPr>
            <p:txBody>
              <a:bodyPr/>
              <a:lstStyle/>
              <a:p>
                <a:endParaRPr lang="en-US"/>
              </a:p>
            </p:txBody>
          </p:sp>
          <p:grpSp>
            <p:nvGrpSpPr>
              <p:cNvPr id="1742" name="Google Shape;1742;p44">
                <a:extLst>
                  <a:ext uri="{FF2B5EF4-FFF2-40B4-BE49-F238E27FC236}">
                    <a16:creationId xmlns="" xmlns:a16="http://schemas.microsoft.com/office/drawing/2014/main" id="{95212DD1-1668-8A08-3ED9-D4EE5E9EA964}"/>
                  </a:ext>
                </a:extLst>
              </p:cNvPr>
              <p:cNvGrpSpPr/>
              <p:nvPr/>
            </p:nvGrpSpPr>
            <p:grpSpPr>
              <a:xfrm>
                <a:off x="8023540" y="-239725"/>
                <a:ext cx="1040690" cy="1211229"/>
                <a:chOff x="7822751" y="578399"/>
                <a:chExt cx="491355" cy="571874"/>
              </a:xfrm>
            </p:grpSpPr>
            <p:sp>
              <p:nvSpPr>
                <p:cNvPr id="1743" name="Google Shape;1743;p44">
                  <a:extLst>
                    <a:ext uri="{FF2B5EF4-FFF2-40B4-BE49-F238E27FC236}">
                      <a16:creationId xmlns="" xmlns:a16="http://schemas.microsoft.com/office/drawing/2014/main" id="{3B22B492-C51B-955D-18E0-CFE93D10FAE3}"/>
                    </a:ext>
                  </a:extLst>
                </p:cNvPr>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a:extLst>
                    <a:ext uri="{FF2B5EF4-FFF2-40B4-BE49-F238E27FC236}">
                      <a16:creationId xmlns="" xmlns:a16="http://schemas.microsoft.com/office/drawing/2014/main" id="{02DEF6BD-D406-D7D0-EDFD-4CB11693ABB2}"/>
                    </a:ext>
                  </a:extLst>
                </p:cNvPr>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a:extLst>
                    <a:ext uri="{FF2B5EF4-FFF2-40B4-BE49-F238E27FC236}">
                      <a16:creationId xmlns="" xmlns:a16="http://schemas.microsoft.com/office/drawing/2014/main" id="{6918DE68-3092-45FD-2432-03FA35B2189A}"/>
                    </a:ext>
                  </a:extLst>
                </p:cNvPr>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a:extLst>
                    <a:ext uri="{FF2B5EF4-FFF2-40B4-BE49-F238E27FC236}">
                      <a16:creationId xmlns="" xmlns:a16="http://schemas.microsoft.com/office/drawing/2014/main" id="{94B6D850-8D2B-46C4-C2EF-51569351E53C}"/>
                    </a:ext>
                  </a:extLst>
                </p:cNvPr>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a:extLst>
                    <a:ext uri="{FF2B5EF4-FFF2-40B4-BE49-F238E27FC236}">
                      <a16:creationId xmlns="" xmlns:a16="http://schemas.microsoft.com/office/drawing/2014/main" id="{B53B1A1D-16E8-2C4A-1813-075F5C903947}"/>
                    </a:ext>
                  </a:extLst>
                </p:cNvPr>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a:extLst>
                    <a:ext uri="{FF2B5EF4-FFF2-40B4-BE49-F238E27FC236}">
                      <a16:creationId xmlns="" xmlns:a16="http://schemas.microsoft.com/office/drawing/2014/main" id="{D519330C-AB21-EE37-E5FF-56837530FD48}"/>
                    </a:ext>
                  </a:extLst>
                </p:cNvPr>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a:extLst>
                    <a:ext uri="{FF2B5EF4-FFF2-40B4-BE49-F238E27FC236}">
                      <a16:creationId xmlns="" xmlns:a16="http://schemas.microsoft.com/office/drawing/2014/main" id="{18078ABE-1E21-8942-2197-E9097941C1CF}"/>
                    </a:ext>
                  </a:extLst>
                </p:cNvPr>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a:extLst>
                    <a:ext uri="{FF2B5EF4-FFF2-40B4-BE49-F238E27FC236}">
                      <a16:creationId xmlns="" xmlns:a16="http://schemas.microsoft.com/office/drawing/2014/main" id="{2619C5E7-B803-4A8E-71D1-A5ED3F1B5445}"/>
                    </a:ext>
                  </a:extLst>
                </p:cNvPr>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a:extLst>
                    <a:ext uri="{FF2B5EF4-FFF2-40B4-BE49-F238E27FC236}">
                      <a16:creationId xmlns="" xmlns:a16="http://schemas.microsoft.com/office/drawing/2014/main" id="{B921F7A5-AF45-D512-B927-8756EE2E6DF2}"/>
                    </a:ext>
                  </a:extLst>
                </p:cNvPr>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a:extLst>
                    <a:ext uri="{FF2B5EF4-FFF2-40B4-BE49-F238E27FC236}">
                      <a16:creationId xmlns="" xmlns:a16="http://schemas.microsoft.com/office/drawing/2014/main" id="{278D5F5E-7338-BBA0-0CC8-4B9D97E49FEA}"/>
                    </a:ext>
                  </a:extLst>
                </p:cNvPr>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44">
                <a:extLst>
                  <a:ext uri="{FF2B5EF4-FFF2-40B4-BE49-F238E27FC236}">
                    <a16:creationId xmlns="" xmlns:a16="http://schemas.microsoft.com/office/drawing/2014/main" id="{D694D107-B01F-3E64-88A4-CD389C0FB891}"/>
                  </a:ext>
                </a:extLst>
              </p:cNvPr>
              <p:cNvGrpSpPr/>
              <p:nvPr/>
            </p:nvGrpSpPr>
            <p:grpSpPr>
              <a:xfrm rot="-9492321">
                <a:off x="5023400" y="-136754"/>
                <a:ext cx="690039" cy="702842"/>
                <a:chOff x="5312791" y="1981530"/>
                <a:chExt cx="312819" cy="318591"/>
              </a:xfrm>
            </p:grpSpPr>
            <p:sp>
              <p:nvSpPr>
                <p:cNvPr id="1754" name="Google Shape;1754;p44">
                  <a:extLst>
                    <a:ext uri="{FF2B5EF4-FFF2-40B4-BE49-F238E27FC236}">
                      <a16:creationId xmlns="" xmlns:a16="http://schemas.microsoft.com/office/drawing/2014/main" id="{AD36849E-90BA-7DE4-96C3-63665B573BF7}"/>
                    </a:ext>
                  </a:extLst>
                </p:cNvPr>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a:extLst>
                    <a:ext uri="{FF2B5EF4-FFF2-40B4-BE49-F238E27FC236}">
                      <a16:creationId xmlns="" xmlns:a16="http://schemas.microsoft.com/office/drawing/2014/main" id="{67C72AAD-23A3-44DA-F7A3-E3EBD8C9F0F3}"/>
                    </a:ext>
                  </a:extLst>
                </p:cNvPr>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a:extLst>
                    <a:ext uri="{FF2B5EF4-FFF2-40B4-BE49-F238E27FC236}">
                      <a16:creationId xmlns="" xmlns:a16="http://schemas.microsoft.com/office/drawing/2014/main" id="{AF4EB3BA-851A-15AB-62D5-C7929E14282D}"/>
                    </a:ext>
                  </a:extLst>
                </p:cNvPr>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a:extLst>
                    <a:ext uri="{FF2B5EF4-FFF2-40B4-BE49-F238E27FC236}">
                      <a16:creationId xmlns="" xmlns:a16="http://schemas.microsoft.com/office/drawing/2014/main" id="{95A14A53-3DE8-981A-932D-A560B2462412}"/>
                    </a:ext>
                  </a:extLst>
                </p:cNvPr>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a:extLst>
                    <a:ext uri="{FF2B5EF4-FFF2-40B4-BE49-F238E27FC236}">
                      <a16:creationId xmlns="" xmlns:a16="http://schemas.microsoft.com/office/drawing/2014/main" id="{BE82B023-487C-5BF8-7ED1-E0A4CE6990AD}"/>
                    </a:ext>
                  </a:extLst>
                </p:cNvPr>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a:extLst>
                    <a:ext uri="{FF2B5EF4-FFF2-40B4-BE49-F238E27FC236}">
                      <a16:creationId xmlns="" xmlns:a16="http://schemas.microsoft.com/office/drawing/2014/main" id="{D28F590B-0840-24F8-EE6A-699C68CECC89}"/>
                    </a:ext>
                  </a:extLst>
                </p:cNvPr>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a:extLst>
                    <a:ext uri="{FF2B5EF4-FFF2-40B4-BE49-F238E27FC236}">
                      <a16:creationId xmlns="" xmlns:a16="http://schemas.microsoft.com/office/drawing/2014/main" id="{08DC9E43-F25D-C4E7-B35E-F2B402A2ED79}"/>
                    </a:ext>
                  </a:extLst>
                </p:cNvPr>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a:extLst>
                    <a:ext uri="{FF2B5EF4-FFF2-40B4-BE49-F238E27FC236}">
                      <a16:creationId xmlns="" xmlns:a16="http://schemas.microsoft.com/office/drawing/2014/main" id="{A1EDECE3-F50C-6EBF-2E42-8996B133C403}"/>
                    </a:ext>
                  </a:extLst>
                </p:cNvPr>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4">
                <a:extLst>
                  <a:ext uri="{FF2B5EF4-FFF2-40B4-BE49-F238E27FC236}">
                    <a16:creationId xmlns="" xmlns:a16="http://schemas.microsoft.com/office/drawing/2014/main" id="{7D73C541-2040-BF33-4991-6BAE324955CD}"/>
                  </a:ext>
                </a:extLst>
              </p:cNvPr>
              <p:cNvGrpSpPr/>
              <p:nvPr/>
            </p:nvGrpSpPr>
            <p:grpSpPr>
              <a:xfrm rot="-6821618">
                <a:off x="6962075" y="-203465"/>
                <a:ext cx="1082236" cy="661581"/>
                <a:chOff x="5942350" y="1555229"/>
                <a:chExt cx="692724" cy="423469"/>
              </a:xfrm>
            </p:grpSpPr>
            <p:sp>
              <p:nvSpPr>
                <p:cNvPr id="1763" name="Google Shape;1763;p44">
                  <a:extLst>
                    <a:ext uri="{FF2B5EF4-FFF2-40B4-BE49-F238E27FC236}">
                      <a16:creationId xmlns="" xmlns:a16="http://schemas.microsoft.com/office/drawing/2014/main" id="{037CEA8A-F164-2188-5DDE-DA3B01F9584B}"/>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a:extLst>
                    <a:ext uri="{FF2B5EF4-FFF2-40B4-BE49-F238E27FC236}">
                      <a16:creationId xmlns="" xmlns:a16="http://schemas.microsoft.com/office/drawing/2014/main" id="{1BC632C8-1D0E-CF2B-AA49-A93801F066A0}"/>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a:extLst>
                    <a:ext uri="{FF2B5EF4-FFF2-40B4-BE49-F238E27FC236}">
                      <a16:creationId xmlns="" xmlns:a16="http://schemas.microsoft.com/office/drawing/2014/main" id="{A758F8AE-D8B2-48E4-CA89-0915F19EB400}"/>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a:extLst>
                    <a:ext uri="{FF2B5EF4-FFF2-40B4-BE49-F238E27FC236}">
                      <a16:creationId xmlns="" xmlns:a16="http://schemas.microsoft.com/office/drawing/2014/main" id="{02DDF042-4F1D-C2BC-5941-1209CB93CD9E}"/>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a:extLst>
                    <a:ext uri="{FF2B5EF4-FFF2-40B4-BE49-F238E27FC236}">
                      <a16:creationId xmlns="" xmlns:a16="http://schemas.microsoft.com/office/drawing/2014/main" id="{A51E3433-F2B0-4488-EA67-C0C92F912669}"/>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a:extLst>
                    <a:ext uri="{FF2B5EF4-FFF2-40B4-BE49-F238E27FC236}">
                      <a16:creationId xmlns="" xmlns:a16="http://schemas.microsoft.com/office/drawing/2014/main" id="{EB7C46F5-F8A7-744F-3A47-DCC4AF457BE7}"/>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a:extLst>
                    <a:ext uri="{FF2B5EF4-FFF2-40B4-BE49-F238E27FC236}">
                      <a16:creationId xmlns="" xmlns:a16="http://schemas.microsoft.com/office/drawing/2014/main" id="{23558A4B-7CD7-21DD-C6E9-596C28C020B5}"/>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a:extLst>
                    <a:ext uri="{FF2B5EF4-FFF2-40B4-BE49-F238E27FC236}">
                      <a16:creationId xmlns="" xmlns:a16="http://schemas.microsoft.com/office/drawing/2014/main" id="{625060AE-783A-808A-5657-15CEE61C16B0}"/>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44">
                <a:extLst>
                  <a:ext uri="{FF2B5EF4-FFF2-40B4-BE49-F238E27FC236}">
                    <a16:creationId xmlns="" xmlns:a16="http://schemas.microsoft.com/office/drawing/2014/main" id="{82F8E6F3-1983-DE3E-0666-E56E42B2DFE1}"/>
                  </a:ext>
                </a:extLst>
              </p:cNvPr>
              <p:cNvSpPr/>
              <p:nvPr/>
            </p:nvSpPr>
            <p:spPr>
              <a:xfrm rot="-576170">
                <a:off x="8134965" y="3127875"/>
                <a:ext cx="313797" cy="465594"/>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a:extLst>
                  <a:ext uri="{FF2B5EF4-FFF2-40B4-BE49-F238E27FC236}">
                    <a16:creationId xmlns="" xmlns:a16="http://schemas.microsoft.com/office/drawing/2014/main" id="{E175D509-95C2-5439-F796-BE2F095ED610}"/>
                  </a:ext>
                </a:extLst>
              </p:cNvPr>
              <p:cNvSpPr/>
              <p:nvPr/>
            </p:nvSpPr>
            <p:spPr>
              <a:xfrm rot="-8365505" flipH="1">
                <a:off x="8233140" y="799688"/>
                <a:ext cx="391532" cy="69372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a:extLst>
                  <a:ext uri="{FF2B5EF4-FFF2-40B4-BE49-F238E27FC236}">
                    <a16:creationId xmlns="" xmlns:a16="http://schemas.microsoft.com/office/drawing/2014/main" id="{1E1F522A-EB70-9710-3983-920C2B3C6DAC}"/>
                  </a:ext>
                </a:extLst>
              </p:cNvPr>
              <p:cNvSpPr/>
              <p:nvPr/>
            </p:nvSpPr>
            <p:spPr>
              <a:xfrm>
                <a:off x="8234735" y="1551287"/>
                <a:ext cx="388375" cy="52327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a:extLst>
                  <a:ext uri="{FF2B5EF4-FFF2-40B4-BE49-F238E27FC236}">
                    <a16:creationId xmlns="" xmlns:a16="http://schemas.microsoft.com/office/drawing/2014/main" id="{01734870-7CD5-6281-21C0-394E11F250BB}"/>
                  </a:ext>
                </a:extLst>
              </p:cNvPr>
              <p:cNvSpPr/>
              <p:nvPr/>
            </p:nvSpPr>
            <p:spPr>
              <a:xfrm rot="9986887">
                <a:off x="5586797" y="477263"/>
                <a:ext cx="767447" cy="48040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44">
                <a:extLst>
                  <a:ext uri="{FF2B5EF4-FFF2-40B4-BE49-F238E27FC236}">
                    <a16:creationId xmlns="" xmlns:a16="http://schemas.microsoft.com/office/drawing/2014/main" id="{46CBA6AA-8170-4BAC-3302-5DF72F7EC90C}"/>
                  </a:ext>
                </a:extLst>
              </p:cNvPr>
              <p:cNvGrpSpPr/>
              <p:nvPr/>
            </p:nvGrpSpPr>
            <p:grpSpPr>
              <a:xfrm rot="-5650563">
                <a:off x="8392181" y="1974959"/>
                <a:ext cx="1332092" cy="1050134"/>
                <a:chOff x="6403937" y="768806"/>
                <a:chExt cx="743331" cy="585996"/>
              </a:xfrm>
            </p:grpSpPr>
            <p:sp>
              <p:nvSpPr>
                <p:cNvPr id="1776" name="Google Shape;1776;p44">
                  <a:extLst>
                    <a:ext uri="{FF2B5EF4-FFF2-40B4-BE49-F238E27FC236}">
                      <a16:creationId xmlns="" xmlns:a16="http://schemas.microsoft.com/office/drawing/2014/main" id="{28C61D48-0791-DC14-9679-594C5655921C}"/>
                    </a:ext>
                  </a:extLst>
                </p:cNvPr>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a:extLst>
                    <a:ext uri="{FF2B5EF4-FFF2-40B4-BE49-F238E27FC236}">
                      <a16:creationId xmlns="" xmlns:a16="http://schemas.microsoft.com/office/drawing/2014/main" id="{CB3449EC-4C28-69F9-3975-16124D4D1A38}"/>
                    </a:ext>
                  </a:extLst>
                </p:cNvPr>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a:extLst>
                    <a:ext uri="{FF2B5EF4-FFF2-40B4-BE49-F238E27FC236}">
                      <a16:creationId xmlns="" xmlns:a16="http://schemas.microsoft.com/office/drawing/2014/main" id="{B8922AE3-8238-5F3E-FA51-0C4284DEFFA3}"/>
                    </a:ext>
                  </a:extLst>
                </p:cNvPr>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a:extLst>
                    <a:ext uri="{FF2B5EF4-FFF2-40B4-BE49-F238E27FC236}">
                      <a16:creationId xmlns="" xmlns:a16="http://schemas.microsoft.com/office/drawing/2014/main" id="{C7BA3CF9-8878-491F-740B-8B6138FE8295}"/>
                    </a:ext>
                  </a:extLst>
                </p:cNvPr>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a:extLst>
                    <a:ext uri="{FF2B5EF4-FFF2-40B4-BE49-F238E27FC236}">
                      <a16:creationId xmlns="" xmlns:a16="http://schemas.microsoft.com/office/drawing/2014/main" id="{594C6F71-67A7-AD81-3770-180D43BFADCD}"/>
                    </a:ext>
                  </a:extLst>
                </p:cNvPr>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a:extLst>
                    <a:ext uri="{FF2B5EF4-FFF2-40B4-BE49-F238E27FC236}">
                      <a16:creationId xmlns="" xmlns:a16="http://schemas.microsoft.com/office/drawing/2014/main" id="{FBD79DB2-0C7C-9EA8-B349-F122624045F3}"/>
                    </a:ext>
                  </a:extLst>
                </p:cNvPr>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a:extLst>
                    <a:ext uri="{FF2B5EF4-FFF2-40B4-BE49-F238E27FC236}">
                      <a16:creationId xmlns="" xmlns:a16="http://schemas.microsoft.com/office/drawing/2014/main" id="{E1E15A23-EB0C-D15C-3D5B-22D46FC481BD}"/>
                    </a:ext>
                  </a:extLst>
                </p:cNvPr>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a:extLst>
                    <a:ext uri="{FF2B5EF4-FFF2-40B4-BE49-F238E27FC236}">
                      <a16:creationId xmlns="" xmlns:a16="http://schemas.microsoft.com/office/drawing/2014/main" id="{BE12EAA1-02C2-87D4-5604-3CEB5E401EA5}"/>
                    </a:ext>
                  </a:extLst>
                </p:cNvPr>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a:extLst>
                    <a:ext uri="{FF2B5EF4-FFF2-40B4-BE49-F238E27FC236}">
                      <a16:creationId xmlns="" xmlns:a16="http://schemas.microsoft.com/office/drawing/2014/main" id="{3B4FE45F-DAAB-6223-FD5D-9BEC429AB9A1}"/>
                    </a:ext>
                  </a:extLst>
                </p:cNvPr>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a:extLst>
                    <a:ext uri="{FF2B5EF4-FFF2-40B4-BE49-F238E27FC236}">
                      <a16:creationId xmlns="" xmlns:a16="http://schemas.microsoft.com/office/drawing/2014/main" id="{632B4B5B-F954-07BC-CD57-23063B9DF38C}"/>
                    </a:ext>
                  </a:extLst>
                </p:cNvPr>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a:extLst>
                    <a:ext uri="{FF2B5EF4-FFF2-40B4-BE49-F238E27FC236}">
                      <a16:creationId xmlns="" xmlns:a16="http://schemas.microsoft.com/office/drawing/2014/main" id="{C34E0E50-AA16-CC3D-428C-B279BAE9FF5B}"/>
                    </a:ext>
                  </a:extLst>
                </p:cNvPr>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44">
                <a:extLst>
                  <a:ext uri="{FF2B5EF4-FFF2-40B4-BE49-F238E27FC236}">
                    <a16:creationId xmlns="" xmlns:a16="http://schemas.microsoft.com/office/drawing/2014/main" id="{B2D60CF8-90E1-1BBA-95ED-B8BFF7FD981A}"/>
                  </a:ext>
                </a:extLst>
              </p:cNvPr>
              <p:cNvGrpSpPr/>
              <p:nvPr/>
            </p:nvGrpSpPr>
            <p:grpSpPr>
              <a:xfrm rot="6821618" flipH="1">
                <a:off x="8813513" y="991510"/>
                <a:ext cx="1082236" cy="661581"/>
                <a:chOff x="5942350" y="1555229"/>
                <a:chExt cx="692724" cy="423469"/>
              </a:xfrm>
            </p:grpSpPr>
            <p:sp>
              <p:nvSpPr>
                <p:cNvPr id="1788" name="Google Shape;1788;p44">
                  <a:extLst>
                    <a:ext uri="{FF2B5EF4-FFF2-40B4-BE49-F238E27FC236}">
                      <a16:creationId xmlns="" xmlns:a16="http://schemas.microsoft.com/office/drawing/2014/main" id="{2AB032B3-7F26-B8A8-E742-3FB3B6D940F7}"/>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4">
                  <a:extLst>
                    <a:ext uri="{FF2B5EF4-FFF2-40B4-BE49-F238E27FC236}">
                      <a16:creationId xmlns="" xmlns:a16="http://schemas.microsoft.com/office/drawing/2014/main" id="{1EF786C8-81F7-2648-8501-87CAE8C6D5F3}"/>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4">
                  <a:extLst>
                    <a:ext uri="{FF2B5EF4-FFF2-40B4-BE49-F238E27FC236}">
                      <a16:creationId xmlns="" xmlns:a16="http://schemas.microsoft.com/office/drawing/2014/main" id="{7160E236-B4A9-7D03-532E-E0128739FA4C}"/>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a:extLst>
                    <a:ext uri="{FF2B5EF4-FFF2-40B4-BE49-F238E27FC236}">
                      <a16:creationId xmlns="" xmlns:a16="http://schemas.microsoft.com/office/drawing/2014/main" id="{2930F258-8A5C-7D4F-5BC0-BCC15915FC3B}"/>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4">
                  <a:extLst>
                    <a:ext uri="{FF2B5EF4-FFF2-40B4-BE49-F238E27FC236}">
                      <a16:creationId xmlns="" xmlns:a16="http://schemas.microsoft.com/office/drawing/2014/main" id="{B339534F-FC10-61CD-1A0A-DAD9F031582F}"/>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a:extLst>
                    <a:ext uri="{FF2B5EF4-FFF2-40B4-BE49-F238E27FC236}">
                      <a16:creationId xmlns="" xmlns:a16="http://schemas.microsoft.com/office/drawing/2014/main" id="{78842294-B25F-C5DE-5553-16704823678E}"/>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a:extLst>
                    <a:ext uri="{FF2B5EF4-FFF2-40B4-BE49-F238E27FC236}">
                      <a16:creationId xmlns="" xmlns:a16="http://schemas.microsoft.com/office/drawing/2014/main" id="{0591E62F-E276-D313-94E0-E429B324BFCD}"/>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a:extLst>
                    <a:ext uri="{FF2B5EF4-FFF2-40B4-BE49-F238E27FC236}">
                      <a16:creationId xmlns="" xmlns:a16="http://schemas.microsoft.com/office/drawing/2014/main" id="{EC82DCE6-8C6E-2B13-B47C-EFF711FD18E8}"/>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6" name="Google Shape;1796;p44">
                <a:extLst>
                  <a:ext uri="{FF2B5EF4-FFF2-40B4-BE49-F238E27FC236}">
                    <a16:creationId xmlns="" xmlns:a16="http://schemas.microsoft.com/office/drawing/2014/main" id="{89CBF80D-79D9-5EAA-D272-3CF3F4A44616}"/>
                  </a:ext>
                </a:extLst>
              </p:cNvPr>
              <p:cNvSpPr/>
              <p:nvPr/>
            </p:nvSpPr>
            <p:spPr>
              <a:xfrm rot="6236722">
                <a:off x="6377204" y="104917"/>
                <a:ext cx="727039" cy="52192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a:extLst>
                  <a:ext uri="{FF2B5EF4-FFF2-40B4-BE49-F238E27FC236}">
                    <a16:creationId xmlns="" xmlns:a16="http://schemas.microsoft.com/office/drawing/2014/main" id="{4A5C3620-A553-993F-FD50-0F059370D435}"/>
                  </a:ext>
                </a:extLst>
              </p:cNvPr>
              <p:cNvSpPr/>
              <p:nvPr/>
            </p:nvSpPr>
            <p:spPr>
              <a:xfrm>
                <a:off x="8023550" y="2511376"/>
                <a:ext cx="270851" cy="36486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4">
              <a:extLst>
                <a:ext uri="{FF2B5EF4-FFF2-40B4-BE49-F238E27FC236}">
                  <a16:creationId xmlns="" xmlns:a16="http://schemas.microsoft.com/office/drawing/2014/main" id="{4CAB6105-B16A-1E1D-9F0A-2862F91B22AA}"/>
                </a:ext>
              </a:extLst>
            </p:cNvPr>
            <p:cNvGrpSpPr/>
            <p:nvPr/>
          </p:nvGrpSpPr>
          <p:grpSpPr>
            <a:xfrm>
              <a:off x="7747039" y="3694838"/>
              <a:ext cx="1016516" cy="1265360"/>
              <a:chOff x="1400495" y="3132172"/>
              <a:chExt cx="1414381" cy="1760623"/>
            </a:xfrm>
          </p:grpSpPr>
          <p:sp>
            <p:nvSpPr>
              <p:cNvPr id="1799" name="Google Shape;1799;p44">
                <a:extLst>
                  <a:ext uri="{FF2B5EF4-FFF2-40B4-BE49-F238E27FC236}">
                    <a16:creationId xmlns="" xmlns:a16="http://schemas.microsoft.com/office/drawing/2014/main" id="{5BDC345A-259D-EC7B-7D94-A7F34E3C5A99}"/>
                  </a:ext>
                </a:extLst>
              </p:cNvPr>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a:extLst>
                  <a:ext uri="{FF2B5EF4-FFF2-40B4-BE49-F238E27FC236}">
                    <a16:creationId xmlns="" xmlns:a16="http://schemas.microsoft.com/office/drawing/2014/main" id="{BFABAF92-3E7C-AD2E-A532-05EB5147427F}"/>
                  </a:ext>
                </a:extLst>
              </p:cNvPr>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a:extLst>
                  <a:ext uri="{FF2B5EF4-FFF2-40B4-BE49-F238E27FC236}">
                    <a16:creationId xmlns="" xmlns:a16="http://schemas.microsoft.com/office/drawing/2014/main" id="{40BE1ED3-D087-AC54-212D-E42FC0BB2944}"/>
                  </a:ext>
                </a:extLst>
              </p:cNvPr>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a:extLst>
                  <a:ext uri="{FF2B5EF4-FFF2-40B4-BE49-F238E27FC236}">
                    <a16:creationId xmlns="" xmlns:a16="http://schemas.microsoft.com/office/drawing/2014/main" id="{65323E3B-AED3-F722-326C-E42FEA583159}"/>
                  </a:ext>
                </a:extLst>
              </p:cNvPr>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a:extLst>
                  <a:ext uri="{FF2B5EF4-FFF2-40B4-BE49-F238E27FC236}">
                    <a16:creationId xmlns="" xmlns:a16="http://schemas.microsoft.com/office/drawing/2014/main" id="{79064B65-F311-4D79-34E4-A95C039CFA49}"/>
                  </a:ext>
                </a:extLst>
              </p:cNvPr>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a:extLst>
                  <a:ext uri="{FF2B5EF4-FFF2-40B4-BE49-F238E27FC236}">
                    <a16:creationId xmlns="" xmlns:a16="http://schemas.microsoft.com/office/drawing/2014/main" id="{94CE9DA8-C72A-7723-C26E-39C5B2FDE712}"/>
                  </a:ext>
                </a:extLst>
              </p:cNvPr>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a:extLst>
                  <a:ext uri="{FF2B5EF4-FFF2-40B4-BE49-F238E27FC236}">
                    <a16:creationId xmlns="" xmlns:a16="http://schemas.microsoft.com/office/drawing/2014/main" id="{43EB919B-B35E-6B3A-1AA0-5FD11A3D821D}"/>
                  </a:ext>
                </a:extLst>
              </p:cNvPr>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44">
            <a:extLst>
              <a:ext uri="{FF2B5EF4-FFF2-40B4-BE49-F238E27FC236}">
                <a16:creationId xmlns="" xmlns:a16="http://schemas.microsoft.com/office/drawing/2014/main" id="{27332D75-F98D-2F1B-CBF1-2107BA11E015}"/>
              </a:ext>
            </a:extLst>
          </p:cNvPr>
          <p:cNvGrpSpPr/>
          <p:nvPr/>
        </p:nvGrpSpPr>
        <p:grpSpPr>
          <a:xfrm>
            <a:off x="-685068" y="3676911"/>
            <a:ext cx="4224225" cy="2137588"/>
            <a:chOff x="-685068" y="3676911"/>
            <a:chExt cx="4224225" cy="2137588"/>
          </a:xfrm>
        </p:grpSpPr>
        <p:sp>
          <p:nvSpPr>
            <p:cNvPr id="1807" name="Google Shape;1807;p44">
              <a:extLst>
                <a:ext uri="{FF2B5EF4-FFF2-40B4-BE49-F238E27FC236}">
                  <a16:creationId xmlns="" xmlns:a16="http://schemas.microsoft.com/office/drawing/2014/main" id="{B01B18A3-E6E9-B0AD-FDB6-79184ED176E4}"/>
                </a:ext>
              </a:extLst>
            </p:cNvPr>
            <p:cNvSpPr/>
            <p:nvPr/>
          </p:nvSpPr>
          <p:spPr>
            <a:xfrm>
              <a:off x="-685068" y="3676911"/>
              <a:ext cx="4224225" cy="1719600"/>
            </a:xfrm>
            <a:custGeom>
              <a:avLst/>
              <a:gdLst/>
              <a:ahLst/>
              <a:cxnLst/>
              <a:rect l="l" t="t" r="r" b="b"/>
              <a:pathLst>
                <a:path w="168969" h="68784" extrusionOk="0">
                  <a:moveTo>
                    <a:pt x="20990" y="15040"/>
                  </a:moveTo>
                  <a:cubicBezTo>
                    <a:pt x="24610" y="19231"/>
                    <a:pt x="24546" y="22787"/>
                    <a:pt x="28610" y="25708"/>
                  </a:cubicBezTo>
                  <a:cubicBezTo>
                    <a:pt x="32674" y="28629"/>
                    <a:pt x="38199" y="30915"/>
                    <a:pt x="45374" y="32566"/>
                  </a:cubicBezTo>
                  <a:cubicBezTo>
                    <a:pt x="52550" y="34217"/>
                    <a:pt x="62392" y="35170"/>
                    <a:pt x="71663" y="35614"/>
                  </a:cubicBezTo>
                  <a:cubicBezTo>
                    <a:pt x="80934" y="36059"/>
                    <a:pt x="92364" y="34090"/>
                    <a:pt x="101000" y="35233"/>
                  </a:cubicBezTo>
                  <a:cubicBezTo>
                    <a:pt x="109636" y="36376"/>
                    <a:pt x="116240" y="40885"/>
                    <a:pt x="123479" y="42472"/>
                  </a:cubicBezTo>
                  <a:cubicBezTo>
                    <a:pt x="130718" y="44060"/>
                    <a:pt x="137703" y="43425"/>
                    <a:pt x="144434" y="44758"/>
                  </a:cubicBezTo>
                  <a:cubicBezTo>
                    <a:pt x="151165" y="46092"/>
                    <a:pt x="159992" y="47870"/>
                    <a:pt x="163865" y="50473"/>
                  </a:cubicBezTo>
                  <a:cubicBezTo>
                    <a:pt x="167739" y="53077"/>
                    <a:pt x="170660" y="57776"/>
                    <a:pt x="167675" y="60379"/>
                  </a:cubicBezTo>
                  <a:cubicBezTo>
                    <a:pt x="164691" y="62983"/>
                    <a:pt x="158277" y="65015"/>
                    <a:pt x="145958" y="66094"/>
                  </a:cubicBezTo>
                  <a:cubicBezTo>
                    <a:pt x="133639" y="67174"/>
                    <a:pt x="116685" y="66856"/>
                    <a:pt x="93761" y="66856"/>
                  </a:cubicBezTo>
                  <a:cubicBezTo>
                    <a:pt x="70838" y="66856"/>
                    <a:pt x="23530" y="71428"/>
                    <a:pt x="8417" y="66094"/>
                  </a:cubicBezTo>
                  <a:cubicBezTo>
                    <a:pt x="-6696" y="60760"/>
                    <a:pt x="3337" y="45774"/>
                    <a:pt x="3083" y="34852"/>
                  </a:cubicBezTo>
                  <a:cubicBezTo>
                    <a:pt x="2829" y="23930"/>
                    <a:pt x="3909" y="3864"/>
                    <a:pt x="6893" y="562"/>
                  </a:cubicBezTo>
                  <a:cubicBezTo>
                    <a:pt x="9878" y="-2740"/>
                    <a:pt x="17371" y="10849"/>
                    <a:pt x="20990" y="15040"/>
                  </a:cubicBezTo>
                  <a:close/>
                </a:path>
              </a:pathLst>
            </a:custGeom>
            <a:solidFill>
              <a:schemeClr val="accent4"/>
            </a:solidFill>
            <a:ln>
              <a:noFill/>
            </a:ln>
          </p:spPr>
          <p:txBody>
            <a:bodyPr/>
            <a:lstStyle/>
            <a:p>
              <a:endParaRPr lang="en-US"/>
            </a:p>
          </p:txBody>
        </p:sp>
        <p:grpSp>
          <p:nvGrpSpPr>
            <p:cNvPr id="1808" name="Google Shape;1808;p44">
              <a:extLst>
                <a:ext uri="{FF2B5EF4-FFF2-40B4-BE49-F238E27FC236}">
                  <a16:creationId xmlns="" xmlns:a16="http://schemas.microsoft.com/office/drawing/2014/main" id="{8C3071DA-1254-7235-F505-37324251B08A}"/>
                </a:ext>
              </a:extLst>
            </p:cNvPr>
            <p:cNvGrpSpPr/>
            <p:nvPr/>
          </p:nvGrpSpPr>
          <p:grpSpPr>
            <a:xfrm rot="5706019">
              <a:off x="-266212" y="4510832"/>
              <a:ext cx="988831" cy="604523"/>
              <a:chOff x="5942350" y="1555229"/>
              <a:chExt cx="692724" cy="423469"/>
            </a:xfrm>
          </p:grpSpPr>
          <p:sp>
            <p:nvSpPr>
              <p:cNvPr id="1809" name="Google Shape;1809;p44">
                <a:extLst>
                  <a:ext uri="{FF2B5EF4-FFF2-40B4-BE49-F238E27FC236}">
                    <a16:creationId xmlns="" xmlns:a16="http://schemas.microsoft.com/office/drawing/2014/main" id="{E732B60C-E766-5D67-BBD7-3EC7426443C4}"/>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a:extLst>
                  <a:ext uri="{FF2B5EF4-FFF2-40B4-BE49-F238E27FC236}">
                    <a16:creationId xmlns="" xmlns:a16="http://schemas.microsoft.com/office/drawing/2014/main" id="{B255E6F4-BBF2-81EF-B2C1-33B477AD45B4}"/>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a:extLst>
                  <a:ext uri="{FF2B5EF4-FFF2-40B4-BE49-F238E27FC236}">
                    <a16:creationId xmlns="" xmlns:a16="http://schemas.microsoft.com/office/drawing/2014/main" id="{206BBB7C-9795-0F92-A509-D77DE4525EFB}"/>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a:extLst>
                  <a:ext uri="{FF2B5EF4-FFF2-40B4-BE49-F238E27FC236}">
                    <a16:creationId xmlns="" xmlns:a16="http://schemas.microsoft.com/office/drawing/2014/main" id="{E08B4E71-75A8-DE0E-F059-D66C1B6DD775}"/>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a:extLst>
                  <a:ext uri="{FF2B5EF4-FFF2-40B4-BE49-F238E27FC236}">
                    <a16:creationId xmlns="" xmlns:a16="http://schemas.microsoft.com/office/drawing/2014/main" id="{B516717D-1A1E-43BF-47D9-3B68C08BFC2A}"/>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a:extLst>
                  <a:ext uri="{FF2B5EF4-FFF2-40B4-BE49-F238E27FC236}">
                    <a16:creationId xmlns="" xmlns:a16="http://schemas.microsoft.com/office/drawing/2014/main" id="{3413541F-F666-1BE6-BF23-520C5CA8503E}"/>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a:extLst>
                  <a:ext uri="{FF2B5EF4-FFF2-40B4-BE49-F238E27FC236}">
                    <a16:creationId xmlns="" xmlns:a16="http://schemas.microsoft.com/office/drawing/2014/main" id="{34D07C7E-6DBF-BABE-2F93-2E53D93F76B0}"/>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a:extLst>
                  <a:ext uri="{FF2B5EF4-FFF2-40B4-BE49-F238E27FC236}">
                    <a16:creationId xmlns="" xmlns:a16="http://schemas.microsoft.com/office/drawing/2014/main" id="{75569834-CBAF-7142-5A56-8BA0E16A3742}"/>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44">
              <a:extLst>
                <a:ext uri="{FF2B5EF4-FFF2-40B4-BE49-F238E27FC236}">
                  <a16:creationId xmlns="" xmlns:a16="http://schemas.microsoft.com/office/drawing/2014/main" id="{D0A10035-8987-554A-5078-BA009D1BB4E7}"/>
                </a:ext>
              </a:extLst>
            </p:cNvPr>
            <p:cNvGrpSpPr/>
            <p:nvPr/>
          </p:nvGrpSpPr>
          <p:grpSpPr>
            <a:xfrm rot="4930031" flipH="1">
              <a:off x="1618887" y="4284134"/>
              <a:ext cx="1323182" cy="1540014"/>
              <a:chOff x="7822751" y="578399"/>
              <a:chExt cx="491355" cy="571874"/>
            </a:xfrm>
          </p:grpSpPr>
          <p:sp>
            <p:nvSpPr>
              <p:cNvPr id="1818" name="Google Shape;1818;p44">
                <a:extLst>
                  <a:ext uri="{FF2B5EF4-FFF2-40B4-BE49-F238E27FC236}">
                    <a16:creationId xmlns="" xmlns:a16="http://schemas.microsoft.com/office/drawing/2014/main" id="{42D64F7E-7266-069E-8E02-7F02976D2F58}"/>
                  </a:ext>
                </a:extLst>
              </p:cNvPr>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a:extLst>
                  <a:ext uri="{FF2B5EF4-FFF2-40B4-BE49-F238E27FC236}">
                    <a16:creationId xmlns="" xmlns:a16="http://schemas.microsoft.com/office/drawing/2014/main" id="{BDA1C184-13A0-4849-809D-CFE0A9C8092B}"/>
                  </a:ext>
                </a:extLst>
              </p:cNvPr>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a:extLst>
                  <a:ext uri="{FF2B5EF4-FFF2-40B4-BE49-F238E27FC236}">
                    <a16:creationId xmlns="" xmlns:a16="http://schemas.microsoft.com/office/drawing/2014/main" id="{35FEAF68-714A-DA72-F6FE-B50A31C6EECE}"/>
                  </a:ext>
                </a:extLst>
              </p:cNvPr>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a:extLst>
                  <a:ext uri="{FF2B5EF4-FFF2-40B4-BE49-F238E27FC236}">
                    <a16:creationId xmlns="" xmlns:a16="http://schemas.microsoft.com/office/drawing/2014/main" id="{73FF58CB-A505-BA16-C93F-57796822A488}"/>
                  </a:ext>
                </a:extLst>
              </p:cNvPr>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a:extLst>
                  <a:ext uri="{FF2B5EF4-FFF2-40B4-BE49-F238E27FC236}">
                    <a16:creationId xmlns="" xmlns:a16="http://schemas.microsoft.com/office/drawing/2014/main" id="{570F776B-332C-5D53-9296-453FEF7CF2D5}"/>
                  </a:ext>
                </a:extLst>
              </p:cNvPr>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a:extLst>
                  <a:ext uri="{FF2B5EF4-FFF2-40B4-BE49-F238E27FC236}">
                    <a16:creationId xmlns="" xmlns:a16="http://schemas.microsoft.com/office/drawing/2014/main" id="{75FB588C-6F0B-36F7-854B-A3752B22B059}"/>
                  </a:ext>
                </a:extLst>
              </p:cNvPr>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a:extLst>
                  <a:ext uri="{FF2B5EF4-FFF2-40B4-BE49-F238E27FC236}">
                    <a16:creationId xmlns="" xmlns:a16="http://schemas.microsoft.com/office/drawing/2014/main" id="{DD2A4D3F-CC9C-8FF1-D3A5-2DE10C835746}"/>
                  </a:ext>
                </a:extLst>
              </p:cNvPr>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a:extLst>
                  <a:ext uri="{FF2B5EF4-FFF2-40B4-BE49-F238E27FC236}">
                    <a16:creationId xmlns="" xmlns:a16="http://schemas.microsoft.com/office/drawing/2014/main" id="{6CFAEA43-90CB-9EA6-B7D3-7359C20B0CCF}"/>
                  </a:ext>
                </a:extLst>
              </p:cNvPr>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a:extLst>
                  <a:ext uri="{FF2B5EF4-FFF2-40B4-BE49-F238E27FC236}">
                    <a16:creationId xmlns="" xmlns:a16="http://schemas.microsoft.com/office/drawing/2014/main" id="{A4789727-A1F6-4C31-9E97-7E9EAE14180E}"/>
                  </a:ext>
                </a:extLst>
              </p:cNvPr>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a:extLst>
                  <a:ext uri="{FF2B5EF4-FFF2-40B4-BE49-F238E27FC236}">
                    <a16:creationId xmlns="" xmlns:a16="http://schemas.microsoft.com/office/drawing/2014/main" id="{E7A9B06E-91E6-472C-97F4-8EF8D3603EFC}"/>
                  </a:ext>
                </a:extLst>
              </p:cNvPr>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44">
              <a:extLst>
                <a:ext uri="{FF2B5EF4-FFF2-40B4-BE49-F238E27FC236}">
                  <a16:creationId xmlns="" xmlns:a16="http://schemas.microsoft.com/office/drawing/2014/main" id="{8858F870-8C8C-F546-830D-6EBA3D3944B6}"/>
                </a:ext>
              </a:extLst>
            </p:cNvPr>
            <p:cNvSpPr/>
            <p:nvPr/>
          </p:nvSpPr>
          <p:spPr>
            <a:xfrm rot="-480899">
              <a:off x="636845" y="4656626"/>
              <a:ext cx="727039" cy="521930"/>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4">
            <a:extLst>
              <a:ext uri="{FF2B5EF4-FFF2-40B4-BE49-F238E27FC236}">
                <a16:creationId xmlns="" xmlns:a16="http://schemas.microsoft.com/office/drawing/2014/main" id="{FE1FC070-13ED-01A1-F495-E02D3F6A3E4D}"/>
              </a:ext>
            </a:extLst>
          </p:cNvPr>
          <p:cNvGrpSpPr/>
          <p:nvPr/>
        </p:nvGrpSpPr>
        <p:grpSpPr>
          <a:xfrm>
            <a:off x="7439186" y="4814503"/>
            <a:ext cx="1625050" cy="623400"/>
            <a:chOff x="7439186" y="4814503"/>
            <a:chExt cx="1625050" cy="623400"/>
          </a:xfrm>
        </p:grpSpPr>
        <p:sp>
          <p:nvSpPr>
            <p:cNvPr id="1830" name="Google Shape;1830;p44">
              <a:extLst>
                <a:ext uri="{FF2B5EF4-FFF2-40B4-BE49-F238E27FC236}">
                  <a16:creationId xmlns="" xmlns:a16="http://schemas.microsoft.com/office/drawing/2014/main" id="{1BCED7FD-2E56-7EA0-192F-483C87CB93F8}"/>
                </a:ext>
              </a:extLst>
            </p:cNvPr>
            <p:cNvSpPr/>
            <p:nvPr/>
          </p:nvSpPr>
          <p:spPr>
            <a:xfrm>
              <a:off x="7439186" y="4814503"/>
              <a:ext cx="1625050" cy="623400"/>
            </a:xfrm>
            <a:custGeom>
              <a:avLst/>
              <a:gdLst/>
              <a:ahLst/>
              <a:cxnLst/>
              <a:rect l="l" t="t" r="r" b="b"/>
              <a:pathLst>
                <a:path w="65002" h="24936" extrusionOk="0">
                  <a:moveTo>
                    <a:pt x="820" y="24400"/>
                  </a:moveTo>
                  <a:cubicBezTo>
                    <a:pt x="-1085" y="22813"/>
                    <a:pt x="884" y="16653"/>
                    <a:pt x="2725" y="12970"/>
                  </a:cubicBezTo>
                  <a:cubicBezTo>
                    <a:pt x="4567" y="9287"/>
                    <a:pt x="7615" y="4398"/>
                    <a:pt x="11869" y="2302"/>
                  </a:cubicBezTo>
                  <a:cubicBezTo>
                    <a:pt x="16124" y="207"/>
                    <a:pt x="20886" y="-301"/>
                    <a:pt x="28252" y="397"/>
                  </a:cubicBezTo>
                  <a:cubicBezTo>
                    <a:pt x="35618" y="1096"/>
                    <a:pt x="49969" y="4398"/>
                    <a:pt x="56065" y="6493"/>
                  </a:cubicBezTo>
                  <a:cubicBezTo>
                    <a:pt x="62161" y="8589"/>
                    <a:pt x="65527" y="10938"/>
                    <a:pt x="64828" y="12970"/>
                  </a:cubicBezTo>
                  <a:cubicBezTo>
                    <a:pt x="64130" y="15002"/>
                    <a:pt x="60320" y="17098"/>
                    <a:pt x="51874" y="18685"/>
                  </a:cubicBezTo>
                  <a:cubicBezTo>
                    <a:pt x="43429" y="20273"/>
                    <a:pt x="22664" y="21543"/>
                    <a:pt x="14155" y="22495"/>
                  </a:cubicBezTo>
                  <a:cubicBezTo>
                    <a:pt x="5646" y="23448"/>
                    <a:pt x="2725" y="25988"/>
                    <a:pt x="820" y="24400"/>
                  </a:cubicBezTo>
                  <a:close/>
                </a:path>
              </a:pathLst>
            </a:custGeom>
            <a:solidFill>
              <a:schemeClr val="accent4"/>
            </a:solidFill>
            <a:ln>
              <a:noFill/>
            </a:ln>
          </p:spPr>
          <p:txBody>
            <a:bodyPr/>
            <a:lstStyle/>
            <a:p>
              <a:endParaRPr lang="en-US"/>
            </a:p>
          </p:txBody>
        </p:sp>
        <p:sp>
          <p:nvSpPr>
            <p:cNvPr id="1831" name="Google Shape;1831;p44">
              <a:extLst>
                <a:ext uri="{FF2B5EF4-FFF2-40B4-BE49-F238E27FC236}">
                  <a16:creationId xmlns="" xmlns:a16="http://schemas.microsoft.com/office/drawing/2014/main" id="{9CEEABFE-33B8-7AC1-0977-12444FF1B60B}"/>
                </a:ext>
              </a:extLst>
            </p:cNvPr>
            <p:cNvSpPr/>
            <p:nvPr/>
          </p:nvSpPr>
          <p:spPr>
            <a:xfrm rot="3203238">
              <a:off x="7965945" y="4849578"/>
              <a:ext cx="270851" cy="36490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 xmlns:a16="http://schemas.microsoft.com/office/drawing/2014/main" id="{AF22C9C5-FFEA-86D9-72D4-84A1555F44B7}"/>
              </a:ext>
            </a:extLst>
          </p:cNvPr>
          <p:cNvSpPr/>
          <p:nvPr/>
        </p:nvSpPr>
        <p:spPr>
          <a:xfrm>
            <a:off x="3770623" y="128510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II</a:t>
            </a:r>
          </a:p>
        </p:txBody>
      </p:sp>
      <p:sp>
        <p:nvSpPr>
          <p:cNvPr id="5" name="TextBox 4">
            <a:extLst>
              <a:ext uri="{FF2B5EF4-FFF2-40B4-BE49-F238E27FC236}">
                <a16:creationId xmlns="" xmlns:a16="http://schemas.microsoft.com/office/drawing/2014/main" id="{DC120C93-1857-54A3-70F2-99EC578D3762}"/>
              </a:ext>
            </a:extLst>
          </p:cNvPr>
          <p:cNvSpPr txBox="1"/>
          <p:nvPr/>
        </p:nvSpPr>
        <p:spPr>
          <a:xfrm>
            <a:off x="1635410" y="2384074"/>
            <a:ext cx="5809519" cy="1651671"/>
          </a:xfrm>
          <a:prstGeom prst="rect">
            <a:avLst/>
          </a:prstGeom>
          <a:noFill/>
        </p:spPr>
        <p:txBody>
          <a:bodyPr wrap="square" rtlCol="0">
            <a:spAutoFit/>
          </a:bodyPr>
          <a:lstStyle/>
          <a:p>
            <a:pPr algn="ctr">
              <a:lnSpc>
                <a:spcPct val="150000"/>
              </a:lnSpc>
            </a:pPr>
            <a:r>
              <a:rPr lang="en-US" sz="3600" b="1">
                <a:solidFill>
                  <a:srgbClr val="434343"/>
                </a:solidFill>
              </a:rPr>
              <a:t>PHẢN ỨNG PHÂN HẠCH HẠT NHÂN</a:t>
            </a:r>
          </a:p>
        </p:txBody>
      </p:sp>
    </p:spTree>
    <p:extLst>
      <p:ext uri="{BB962C8B-B14F-4D97-AF65-F5344CB8AC3E}">
        <p14:creationId xmlns:p14="http://schemas.microsoft.com/office/powerpoint/2010/main" val="1732804084"/>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FC2D2B1-3A46-FC27-D0B1-B9831A076A3C}"/>
            </a:ext>
          </a:extLst>
        </p:cNvPr>
        <p:cNvGrpSpPr/>
        <p:nvPr/>
      </p:nvGrpSpPr>
      <p:grpSpPr>
        <a:xfrm>
          <a:off x="0" y="0"/>
          <a:ext cx="0" cy="0"/>
          <a:chOff x="0" y="0"/>
          <a:chExt cx="0" cy="0"/>
        </a:xfrm>
      </p:grpSpPr>
      <p:grpSp>
        <p:nvGrpSpPr>
          <p:cNvPr id="58" name="Group 57">
            <a:extLst>
              <a:ext uri="{FF2B5EF4-FFF2-40B4-BE49-F238E27FC236}">
                <a16:creationId xmlns="" xmlns:a16="http://schemas.microsoft.com/office/drawing/2014/main" id="{98594503-0D6A-17C6-507A-B1BB5BD62BA1}"/>
              </a:ext>
            </a:extLst>
          </p:cNvPr>
          <p:cNvGrpSpPr/>
          <p:nvPr/>
        </p:nvGrpSpPr>
        <p:grpSpPr>
          <a:xfrm>
            <a:off x="0" y="266914"/>
            <a:ext cx="1202077" cy="626724"/>
            <a:chOff x="0" y="328774"/>
            <a:chExt cx="1202077" cy="626724"/>
          </a:xfrm>
        </p:grpSpPr>
        <p:sp>
          <p:nvSpPr>
            <p:cNvPr id="59" name="Oval 58">
              <a:extLst>
                <a:ext uri="{FF2B5EF4-FFF2-40B4-BE49-F238E27FC236}">
                  <a16:creationId xmlns="" xmlns:a16="http://schemas.microsoft.com/office/drawing/2014/main" id="{E8BB268E-E2FE-2F8B-99E4-74C42D60A7E4}"/>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B3CDE9">
                      <a:lumMod val="25000"/>
                    </a:srgbClr>
                  </a:solidFill>
                  <a:ea typeface="+mn-ea"/>
                  <a:cs typeface="Arial" panose="020B0604020202020204" pitchFamily="34" charset="0"/>
                </a:rPr>
                <a:t>1</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60" name="Straight Connector 59">
              <a:extLst>
                <a:ext uri="{FF2B5EF4-FFF2-40B4-BE49-F238E27FC236}">
                  <a16:creationId xmlns="" xmlns:a16="http://schemas.microsoft.com/office/drawing/2014/main" id="{ADFEEBA6-3DCF-166E-54A4-FF7910E4EFAB}"/>
                </a:ext>
              </a:extLst>
            </p:cNvPr>
            <p:cNvCxnSpPr>
              <a:endCxn id="59"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61" name="TextBox 60">
            <a:extLst>
              <a:ext uri="{FF2B5EF4-FFF2-40B4-BE49-F238E27FC236}">
                <a16:creationId xmlns="" xmlns:a16="http://schemas.microsoft.com/office/drawing/2014/main" id="{DEAB3AC5-DB75-A249-4CD5-624739D7B508}"/>
              </a:ext>
            </a:extLst>
          </p:cNvPr>
          <p:cNvSpPr txBox="1"/>
          <p:nvPr/>
        </p:nvSpPr>
        <p:spPr>
          <a:xfrm>
            <a:off x="1262516" y="356012"/>
            <a:ext cx="7819755" cy="461665"/>
          </a:xfrm>
          <a:prstGeom prst="rect">
            <a:avLst/>
          </a:prstGeom>
          <a:noFill/>
        </p:spPr>
        <p:txBody>
          <a:bodyPr wrap="square" rtlCol="0">
            <a:spAutoFit/>
          </a:bodyPr>
          <a:lstStyle/>
          <a:p>
            <a:pPr lvl="0">
              <a:buClrTx/>
            </a:pPr>
            <a:r>
              <a:rPr lang="en-US" sz="2400" b="1">
                <a:solidFill>
                  <a:srgbClr val="B3CDE9">
                    <a:lumMod val="50000"/>
                  </a:srgbClr>
                </a:solidFill>
              </a:rPr>
              <a:t>SỰ PHÂN HẠCH CỦA URANIUM</a:t>
            </a:r>
            <a:endParaRPr lang="vi-VN" sz="2400" b="1">
              <a:solidFill>
                <a:srgbClr val="B3CDE9">
                  <a:lumMod val="50000"/>
                </a:srgbClr>
              </a:solidFill>
            </a:endParaRPr>
          </a:p>
        </p:txBody>
      </p:sp>
      <p:sp>
        <p:nvSpPr>
          <p:cNvPr id="2" name="Arrow: Pentagon 1">
            <a:extLst>
              <a:ext uri="{FF2B5EF4-FFF2-40B4-BE49-F238E27FC236}">
                <a16:creationId xmlns="" xmlns:a16="http://schemas.microsoft.com/office/drawing/2014/main" id="{121EF5EB-C430-D8D1-6A61-6ED331AB9047}"/>
              </a:ext>
            </a:extLst>
          </p:cNvPr>
          <p:cNvSpPr/>
          <p:nvPr/>
        </p:nvSpPr>
        <p:spPr>
          <a:xfrm>
            <a:off x="-1952" y="2100695"/>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3" name="TextBox 2">
            <a:extLst>
              <a:ext uri="{FF2B5EF4-FFF2-40B4-BE49-F238E27FC236}">
                <a16:creationId xmlns="" xmlns:a16="http://schemas.microsoft.com/office/drawing/2014/main" id="{96264462-6C28-CF10-AEBC-BB42EAE62D22}"/>
              </a:ext>
            </a:extLst>
          </p:cNvPr>
          <p:cNvSpPr txBox="1"/>
          <p:nvPr/>
        </p:nvSpPr>
        <p:spPr>
          <a:xfrm>
            <a:off x="646422" y="2024467"/>
            <a:ext cx="7932479" cy="430887"/>
          </a:xfrm>
          <a:prstGeom prst="rect">
            <a:avLst/>
          </a:prstGeom>
          <a:noFill/>
        </p:spPr>
        <p:txBody>
          <a:bodyPr wrap="square" rtlCol="0">
            <a:spAutoFit/>
          </a:bodyPr>
          <a:lstStyle/>
          <a:p>
            <a:pPr algn="just">
              <a:buClrTx/>
              <a:defRPr/>
            </a:pPr>
            <a:r>
              <a:rPr lang="en-US" sz="2200" b="1">
                <a:solidFill>
                  <a:srgbClr val="E91D28"/>
                </a:solidFill>
                <a:latin typeface="Arial" panose="020B0604020202020204" pitchFamily="34" charset="0"/>
                <a:cs typeface="Arial" panose="020B0604020202020204" pitchFamily="34" charset="0"/>
              </a:rPr>
              <a:t>Đặc điểm: </a:t>
            </a:r>
            <a:r>
              <a:rPr lang="en-US" sz="2000">
                <a:ea typeface="Calibri" panose="020F0502020204030204" pitchFamily="34" charset="0"/>
              </a:rPr>
              <a:t>L</a:t>
            </a:r>
            <a:r>
              <a:rPr lang="vi-VN" sz="2000">
                <a:ea typeface="Calibri" panose="020F0502020204030204" pitchFamily="34" charset="0"/>
              </a:rPr>
              <a:t>à </a:t>
            </a:r>
            <a:r>
              <a:rPr lang="en-US" sz="2000">
                <a:ea typeface="Calibri" panose="020F0502020204030204" pitchFamily="34" charset="0"/>
              </a:rPr>
              <a:t>phản ứng tỏa năng lượng.</a:t>
            </a:r>
            <a:endParaRPr lang="en-US" sz="1800"/>
          </a:p>
        </p:txBody>
      </p:sp>
      <p:sp>
        <p:nvSpPr>
          <p:cNvPr id="4" name="Arrow: Pentagon 3">
            <a:extLst>
              <a:ext uri="{FF2B5EF4-FFF2-40B4-BE49-F238E27FC236}">
                <a16:creationId xmlns="" xmlns:a16="http://schemas.microsoft.com/office/drawing/2014/main" id="{D9995273-5F29-1CEE-A8B0-510C995631DF}"/>
              </a:ext>
            </a:extLst>
          </p:cNvPr>
          <p:cNvSpPr/>
          <p:nvPr/>
        </p:nvSpPr>
        <p:spPr>
          <a:xfrm>
            <a:off x="0" y="4547121"/>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5" name="TextBox 4">
            <a:extLst>
              <a:ext uri="{FF2B5EF4-FFF2-40B4-BE49-F238E27FC236}">
                <a16:creationId xmlns="" xmlns:a16="http://schemas.microsoft.com/office/drawing/2014/main" id="{D8D986C3-B901-6829-7E9A-88C517AEFAA4}"/>
              </a:ext>
            </a:extLst>
          </p:cNvPr>
          <p:cNvSpPr txBox="1"/>
          <p:nvPr/>
        </p:nvSpPr>
        <p:spPr>
          <a:xfrm>
            <a:off x="646422" y="4480955"/>
            <a:ext cx="4039878" cy="430887"/>
          </a:xfrm>
          <a:prstGeom prst="rect">
            <a:avLst/>
          </a:prstGeom>
          <a:noFill/>
        </p:spPr>
        <p:txBody>
          <a:bodyPr wrap="square" rtlCol="0">
            <a:spAutoFit/>
          </a:bodyPr>
          <a:lstStyle/>
          <a:p>
            <a:pPr>
              <a:buClrTx/>
              <a:buFontTx/>
              <a:buNone/>
              <a:defRPr/>
            </a:pPr>
            <a:r>
              <a:rPr lang="en-US" sz="2200" b="1">
                <a:solidFill>
                  <a:srgbClr val="3333FF"/>
                </a:solidFill>
                <a:latin typeface="+mj-lt"/>
                <a:cs typeface="Arial" panose="020B0604020202020204" pitchFamily="34" charset="0"/>
              </a:rPr>
              <a:t>Phương trình phản ứng:</a:t>
            </a:r>
            <a:endParaRPr lang="en-US" sz="2200" dirty="0">
              <a:latin typeface="+mj-lt"/>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BB9ECB00-D857-D325-4D64-7C5494EC22C2}"/>
                  </a:ext>
                </a:extLst>
              </p:cNvPr>
              <p:cNvSpPr txBox="1"/>
              <p:nvPr/>
            </p:nvSpPr>
            <p:spPr>
              <a:xfrm>
                <a:off x="4180837" y="4480955"/>
                <a:ext cx="4467864" cy="412677"/>
              </a:xfrm>
              <a:prstGeom prst="rect">
                <a:avLst/>
              </a:prstGeom>
              <a:noFill/>
            </p:spPr>
            <p:txBody>
              <a:bodyPr wrap="square">
                <a:spAutoFit/>
              </a:bodyPr>
              <a:lstStyle/>
              <a:p>
                <a:pPr algn="ctr"/>
                <a14:m>
                  <m:oMath xmlns:m="http://schemas.openxmlformats.org/officeDocument/2006/math">
                    <m:sPre>
                      <m:sPrePr>
                        <m:ctrlPr>
                          <a:rPr lang="en-US" sz="2000" i="1" smtClean="0">
                            <a:latin typeface="Cambria Math"/>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236</m:t>
                        </m:r>
                      </m:sup>
                      <m:e>
                        <m:sSup>
                          <m:sSupPr>
                            <m:ctrlPr>
                              <a:rPr lang="en-US" sz="2000" i="1" smtClean="0">
                                <a:latin typeface="Cambria Math"/>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U</m:t>
                            </m:r>
                          </m:e>
                          <m:sup>
                            <m:r>
                              <a:rPr lang="en-US" sz="2000" b="0" i="0" smtClean="0">
                                <a:latin typeface="Cambria Math" panose="02040503050406030204" pitchFamily="18" charset="0"/>
                                <a:cs typeface="Times New Roman" panose="02020603050405020304" pitchFamily="18" charset="0"/>
                              </a:rPr>
                              <m:t>∗</m:t>
                            </m:r>
                          </m:sup>
                        </m:sSup>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39</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9</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5</m:t>
                        </m:r>
                      </m:sup>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Y</m:t>
                        </m:r>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5</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3</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13</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8</m:t>
                        </m:r>
                      </m:sup>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I</m:t>
                        </m:r>
                      </m:e>
                    </m:sPre>
                  </m:oMath>
                </a14:m>
                <a:r>
                  <a:rPr lang="en-US" sz="2000">
                    <a:latin typeface="Arial" panose="020B0604020202020204" pitchFamily="34" charset="0"/>
                    <a:ea typeface="Times New Roman" panose="02020603050405020304" pitchFamily="18" charset="0"/>
                    <a:cs typeface="Arial" panose="020B0604020202020204" pitchFamily="34" charset="0"/>
                  </a:rPr>
                  <a:t> + 3</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n</m:t>
                        </m:r>
                      </m:e>
                    </m:sPre>
                  </m:oMath>
                </a14:m>
                <a:endParaRPr lang="en-US" sz="2000"/>
              </a:p>
            </p:txBody>
          </p:sp>
        </mc:Choice>
        <mc:Fallback xmlns="">
          <p:sp>
            <p:nvSpPr>
              <p:cNvPr id="6" name="TextBox 5">
                <a:extLst>
                  <a:ext uri="{FF2B5EF4-FFF2-40B4-BE49-F238E27FC236}">
                    <a16:creationId xmlns:a16="http://schemas.microsoft.com/office/drawing/2014/main" id="{BB9ECB00-D857-D325-4D64-7C5494EC22C2}"/>
                  </a:ext>
                </a:extLst>
              </p:cNvPr>
              <p:cNvSpPr txBox="1">
                <a:spLocks noRot="1" noChangeAspect="1" noMove="1" noResize="1" noEditPoints="1" noAdjustHandles="1" noChangeArrowheads="1" noChangeShapeType="1" noTextEdit="1"/>
              </p:cNvSpPr>
              <p:nvPr/>
            </p:nvSpPr>
            <p:spPr>
              <a:xfrm>
                <a:off x="4180837" y="4480955"/>
                <a:ext cx="4467864" cy="412677"/>
              </a:xfrm>
              <a:prstGeom prst="rect">
                <a:avLst/>
              </a:prstGeom>
              <a:blipFill>
                <a:blip r:embed="rId2"/>
                <a:stretch>
                  <a:fillRect t="-4412"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6F8102F1-4339-3F54-F806-DF29F829ADAB}"/>
                  </a:ext>
                </a:extLst>
              </p:cNvPr>
              <p:cNvSpPr txBox="1"/>
              <p:nvPr/>
            </p:nvSpPr>
            <p:spPr>
              <a:xfrm>
                <a:off x="287676" y="2439554"/>
                <a:ext cx="8574452" cy="192847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Người ta đã dùng neutron chậm có động năng nhỏ khoảng động năng của chuyển động nhiệt (cỡ 0,1 eV) bắn vào hạt nhân uranium </a:t>
                </a:r>
                <a14:m>
                  <m:oMath xmlns:m="http://schemas.openxmlformats.org/officeDocument/2006/math">
                    <m:sPre>
                      <m:sPrePr>
                        <m:ctrlPr>
                          <a:rPr lang="en-US" sz="2000" i="1" smtClean="0">
                            <a:latin typeface="Cambria Math"/>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t>.</a:t>
                </a:r>
              </a:p>
              <a:p>
                <a:pPr marL="342900" indent="-342900" algn="just">
                  <a:lnSpc>
                    <a:spcPct val="150000"/>
                  </a:lnSpc>
                  <a:buFont typeface="Arial" panose="020B0604020202020204" pitchFamily="34" charset="0"/>
                  <a:buChar char="•"/>
                </a:pPr>
                <a14:m>
                  <m:oMath xmlns:m="http://schemas.openxmlformats.org/officeDocument/2006/math">
                    <m:sPre>
                      <m:sPrePr>
                        <m:ctrlPr>
                          <a:rPr lang="en-US" sz="2000" i="1" smtClean="0">
                            <a:latin typeface="Cambria Math"/>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t> khi bị neutron chậm bắn vào sẽ chuyển thành hạt nhân bị kích thích </a:t>
                </a:r>
                <a14:m>
                  <m:oMath xmlns:m="http://schemas.openxmlformats.org/officeDocument/2006/math">
                    <m:sPre>
                      <m:sPrePr>
                        <m:ctrlPr>
                          <a:rPr lang="en-US" sz="2000" i="1">
                            <a:latin typeface="Cambria Math"/>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236</m:t>
                        </m:r>
                      </m:sup>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t> và sẽ vỡ thành các hạt nhân con.</a:t>
                </a:r>
              </a:p>
            </p:txBody>
          </p:sp>
        </mc:Choice>
        <mc:Fallback xmlns="">
          <p:sp>
            <p:nvSpPr>
              <p:cNvPr id="8" name="TextBox 7">
                <a:extLst>
                  <a:ext uri="{FF2B5EF4-FFF2-40B4-BE49-F238E27FC236}">
                    <a16:creationId xmlns:a16="http://schemas.microsoft.com/office/drawing/2014/main" id="{6F8102F1-4339-3F54-F806-DF29F829ADAB}"/>
                  </a:ext>
                </a:extLst>
              </p:cNvPr>
              <p:cNvSpPr txBox="1">
                <a:spLocks noRot="1" noChangeAspect="1" noMove="1" noResize="1" noEditPoints="1" noAdjustHandles="1" noChangeArrowheads="1" noChangeShapeType="1" noTextEdit="1"/>
              </p:cNvSpPr>
              <p:nvPr/>
            </p:nvSpPr>
            <p:spPr>
              <a:xfrm>
                <a:off x="287676" y="2439554"/>
                <a:ext cx="8574452" cy="1928477"/>
              </a:xfrm>
              <a:prstGeom prst="rect">
                <a:avLst/>
              </a:prstGeom>
              <a:blipFill>
                <a:blip r:embed="rId3"/>
                <a:stretch>
                  <a:fillRect l="-640" r="-782" b="-4732"/>
                </a:stretch>
              </a:blipFill>
            </p:spPr>
            <p:txBody>
              <a:bodyPr/>
              <a:lstStyle/>
              <a:p>
                <a:r>
                  <a:rPr lang="en-US">
                    <a:noFill/>
                  </a:rPr>
                  <a:t> </a:t>
                </a:r>
              </a:p>
            </p:txBody>
          </p:sp>
        </mc:Fallback>
      </mc:AlternateContent>
      <p:sp>
        <p:nvSpPr>
          <p:cNvPr id="9" name="Arrow: Pentagon 8">
            <a:extLst>
              <a:ext uri="{FF2B5EF4-FFF2-40B4-BE49-F238E27FC236}">
                <a16:creationId xmlns="" xmlns:a16="http://schemas.microsoft.com/office/drawing/2014/main" id="{34CB6CB2-10CA-C93F-9AD4-94DE051BEA8C}"/>
              </a:ext>
            </a:extLst>
          </p:cNvPr>
          <p:cNvSpPr/>
          <p:nvPr/>
        </p:nvSpPr>
        <p:spPr>
          <a:xfrm>
            <a:off x="0" y="1078561"/>
            <a:ext cx="457200" cy="298557"/>
          </a:xfrm>
          <a:prstGeom prst="homePlate">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0" name="TextBox 9">
            <a:extLst>
              <a:ext uri="{FF2B5EF4-FFF2-40B4-BE49-F238E27FC236}">
                <a16:creationId xmlns="" xmlns:a16="http://schemas.microsoft.com/office/drawing/2014/main" id="{F13C8F52-7AE0-4F9F-D2F1-674BB557E5DD}"/>
              </a:ext>
            </a:extLst>
          </p:cNvPr>
          <p:cNvSpPr txBox="1"/>
          <p:nvPr/>
        </p:nvSpPr>
        <p:spPr>
          <a:xfrm>
            <a:off x="646422" y="916177"/>
            <a:ext cx="8215706" cy="1045223"/>
          </a:xfrm>
          <a:prstGeom prst="rect">
            <a:avLst/>
          </a:prstGeom>
          <a:noFill/>
        </p:spPr>
        <p:txBody>
          <a:bodyPr wrap="square" rtlCol="0">
            <a:spAutoFit/>
          </a:bodyPr>
          <a:lstStyle/>
          <a:p>
            <a:pPr algn="just">
              <a:lnSpc>
                <a:spcPct val="150000"/>
              </a:lnSpc>
              <a:buClrTx/>
              <a:buFontTx/>
              <a:buNone/>
              <a:defRPr/>
            </a:pPr>
            <a:r>
              <a:rPr lang="en-US" sz="2200" b="1">
                <a:solidFill>
                  <a:srgbClr val="FF9900"/>
                </a:solidFill>
                <a:latin typeface="Arial" panose="020B0604020202020204" pitchFamily="34" charset="0"/>
                <a:cs typeface="Arial" panose="020B0604020202020204" pitchFamily="34" charset="0"/>
              </a:rPr>
              <a:t>Khái niệm: </a:t>
            </a:r>
            <a:r>
              <a:rPr lang="vi-VN" sz="2200">
                <a:latin typeface="Arial" panose="020B0604020202020204" pitchFamily="34" charset="0"/>
                <a:cs typeface="Arial" panose="020B0604020202020204" pitchFamily="34" charset="0"/>
              </a:rPr>
              <a:t>là phản ứng trong đó một hạt nhân nặng vỡ thành hai hạt nhân nhẹ hơn.</a:t>
            </a:r>
            <a:r>
              <a:rPr lang="en-US" sz="220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B5F6819F-0241-06F3-0BA2-4BEB581607D3}"/>
              </a:ext>
            </a:extLst>
          </p:cNvPr>
          <p:cNvPicPr>
            <a:picLocks noChangeAspect="1"/>
          </p:cNvPicPr>
          <p:nvPr/>
        </p:nvPicPr>
        <p:blipFill>
          <a:blip r:embed="rId4"/>
          <a:stretch>
            <a:fillRect/>
          </a:stretch>
        </p:blipFill>
        <p:spPr>
          <a:xfrm>
            <a:off x="0" y="4923582"/>
            <a:ext cx="1230832" cy="219918"/>
          </a:xfrm>
          <a:prstGeom prst="rect">
            <a:avLst/>
          </a:prstGeom>
        </p:spPr>
      </p:pic>
    </p:spTree>
    <p:extLst>
      <p:ext uri="{BB962C8B-B14F-4D97-AF65-F5344CB8AC3E}">
        <p14:creationId xmlns:p14="http://schemas.microsoft.com/office/powerpoint/2010/main" val="40196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animBg="1"/>
      <p:bldP spid="3" grpId="0"/>
      <p:bldP spid="4" grpId="0" animBg="1"/>
      <p:bldP spid="5" grpId="0"/>
      <p:bldP spid="6" grpId="0"/>
      <p:bldP spid="8" grpId="0"/>
      <p:bldP spid="9"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0ED94AA-0445-6199-2B11-44BCCC824432}"/>
            </a:ext>
          </a:extLst>
        </p:cNvPr>
        <p:cNvGrpSpPr/>
        <p:nvPr/>
      </p:nvGrpSpPr>
      <p:grpSpPr>
        <a:xfrm>
          <a:off x="0" y="0"/>
          <a:ext cx="0" cy="0"/>
          <a:chOff x="0" y="0"/>
          <a:chExt cx="0" cy="0"/>
        </a:xfrm>
      </p:grpSpPr>
      <p:grpSp>
        <p:nvGrpSpPr>
          <p:cNvPr id="58" name="Group 57">
            <a:extLst>
              <a:ext uri="{FF2B5EF4-FFF2-40B4-BE49-F238E27FC236}">
                <a16:creationId xmlns="" xmlns:a16="http://schemas.microsoft.com/office/drawing/2014/main" id="{6D501989-07EB-D3FB-6838-01EDC38C3D80}"/>
              </a:ext>
            </a:extLst>
          </p:cNvPr>
          <p:cNvGrpSpPr/>
          <p:nvPr/>
        </p:nvGrpSpPr>
        <p:grpSpPr>
          <a:xfrm>
            <a:off x="0" y="352639"/>
            <a:ext cx="1202077" cy="626724"/>
            <a:chOff x="0" y="328774"/>
            <a:chExt cx="1202077" cy="626724"/>
          </a:xfrm>
        </p:grpSpPr>
        <p:sp>
          <p:nvSpPr>
            <p:cNvPr id="59" name="Oval 58">
              <a:extLst>
                <a:ext uri="{FF2B5EF4-FFF2-40B4-BE49-F238E27FC236}">
                  <a16:creationId xmlns="" xmlns:a16="http://schemas.microsoft.com/office/drawing/2014/main" id="{52B6C207-9419-056B-8FE4-1EDB87BE4E4E}"/>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2</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60" name="Straight Connector 59">
              <a:extLst>
                <a:ext uri="{FF2B5EF4-FFF2-40B4-BE49-F238E27FC236}">
                  <a16:creationId xmlns="" xmlns:a16="http://schemas.microsoft.com/office/drawing/2014/main" id="{EEC6DBEF-71B1-9E2C-8FF5-BA3E9900F503}"/>
                </a:ext>
              </a:extLst>
            </p:cNvPr>
            <p:cNvCxnSpPr>
              <a:endCxn id="59"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61" name="TextBox 60">
            <a:extLst>
              <a:ext uri="{FF2B5EF4-FFF2-40B4-BE49-F238E27FC236}">
                <a16:creationId xmlns="" xmlns:a16="http://schemas.microsoft.com/office/drawing/2014/main" id="{A2351A3C-E039-7291-2866-8F0CE80DB41E}"/>
              </a:ext>
            </a:extLst>
          </p:cNvPr>
          <p:cNvSpPr txBox="1"/>
          <p:nvPr/>
        </p:nvSpPr>
        <p:spPr>
          <a:xfrm>
            <a:off x="1262516" y="432212"/>
            <a:ext cx="7819755" cy="461665"/>
          </a:xfrm>
          <a:prstGeom prst="rect">
            <a:avLst/>
          </a:prstGeom>
          <a:noFill/>
        </p:spPr>
        <p:txBody>
          <a:bodyPr wrap="square" rtlCol="0">
            <a:spAutoFit/>
          </a:bodyPr>
          <a:lstStyle/>
          <a:p>
            <a:pPr lvl="0">
              <a:buClrTx/>
            </a:pPr>
            <a:r>
              <a:rPr lang="en-US" sz="2400" b="1">
                <a:solidFill>
                  <a:srgbClr val="B3CDE9">
                    <a:lumMod val="50000"/>
                  </a:srgbClr>
                </a:solidFill>
              </a:rPr>
              <a:t>PHẢN ỨNG PHÂN HẠCH DÂY CHUYỀN</a:t>
            </a:r>
            <a:endParaRPr lang="vi-VN" sz="2400" b="1">
              <a:solidFill>
                <a:srgbClr val="B3CDE9">
                  <a:lumMod val="50000"/>
                </a:srgbClr>
              </a:solidFill>
            </a:endParaRPr>
          </a:p>
        </p:txBody>
      </p:sp>
      <p:sp>
        <p:nvSpPr>
          <p:cNvPr id="2" name="Arrow: Pentagon 1">
            <a:extLst>
              <a:ext uri="{FF2B5EF4-FFF2-40B4-BE49-F238E27FC236}">
                <a16:creationId xmlns="" xmlns:a16="http://schemas.microsoft.com/office/drawing/2014/main" id="{FFAE714F-03FB-BC9D-8CED-C830E5182E8C}"/>
              </a:ext>
            </a:extLst>
          </p:cNvPr>
          <p:cNvSpPr/>
          <p:nvPr/>
        </p:nvSpPr>
        <p:spPr>
          <a:xfrm>
            <a:off x="-1952" y="1348220"/>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3" name="TextBox 2">
            <a:extLst>
              <a:ext uri="{FF2B5EF4-FFF2-40B4-BE49-F238E27FC236}">
                <a16:creationId xmlns="" xmlns:a16="http://schemas.microsoft.com/office/drawing/2014/main" id="{2BF356E1-8A4A-7073-CC14-7F7FAE7AC204}"/>
              </a:ext>
            </a:extLst>
          </p:cNvPr>
          <p:cNvSpPr txBox="1"/>
          <p:nvPr/>
        </p:nvSpPr>
        <p:spPr>
          <a:xfrm>
            <a:off x="646422" y="1271992"/>
            <a:ext cx="7932479" cy="430887"/>
          </a:xfrm>
          <a:prstGeom prst="rect">
            <a:avLst/>
          </a:prstGeom>
          <a:noFill/>
        </p:spPr>
        <p:txBody>
          <a:bodyPr wrap="square" rtlCol="0">
            <a:spAutoFit/>
          </a:bodyPr>
          <a:lstStyle/>
          <a:p>
            <a:pPr algn="just">
              <a:buClrTx/>
              <a:defRPr/>
            </a:pPr>
            <a:r>
              <a:rPr lang="en-US" sz="2200" b="1">
                <a:solidFill>
                  <a:srgbClr val="E91D28"/>
                </a:solidFill>
                <a:latin typeface="Arial" panose="020B0604020202020204" pitchFamily="34" charset="0"/>
                <a:cs typeface="Arial" panose="020B0604020202020204" pitchFamily="34" charset="0"/>
              </a:rPr>
              <a:t>Đặc điểm:</a:t>
            </a:r>
            <a:endParaRPr lang="en-US" sz="1800"/>
          </a:p>
        </p:txBody>
      </p:sp>
      <p:sp>
        <p:nvSpPr>
          <p:cNvPr id="4" name="Arrow: Pentagon 3">
            <a:extLst>
              <a:ext uri="{FF2B5EF4-FFF2-40B4-BE49-F238E27FC236}">
                <a16:creationId xmlns="" xmlns:a16="http://schemas.microsoft.com/office/drawing/2014/main" id="{ECB5030F-F6CC-64D2-66A3-1BAE04AABA0A}"/>
              </a:ext>
            </a:extLst>
          </p:cNvPr>
          <p:cNvSpPr/>
          <p:nvPr/>
        </p:nvSpPr>
        <p:spPr>
          <a:xfrm>
            <a:off x="0" y="3366021"/>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5" name="TextBox 4">
            <a:extLst>
              <a:ext uri="{FF2B5EF4-FFF2-40B4-BE49-F238E27FC236}">
                <a16:creationId xmlns="" xmlns:a16="http://schemas.microsoft.com/office/drawing/2014/main" id="{DF5D3E2D-24AC-E9E8-C9B2-BB94EBEE8E6F}"/>
              </a:ext>
            </a:extLst>
          </p:cNvPr>
          <p:cNvSpPr txBox="1"/>
          <p:nvPr/>
        </p:nvSpPr>
        <p:spPr>
          <a:xfrm>
            <a:off x="646422" y="3299855"/>
            <a:ext cx="1458603" cy="430887"/>
          </a:xfrm>
          <a:prstGeom prst="rect">
            <a:avLst/>
          </a:prstGeom>
          <a:noFill/>
        </p:spPr>
        <p:txBody>
          <a:bodyPr wrap="square" rtlCol="0">
            <a:spAutoFit/>
          </a:bodyPr>
          <a:lstStyle/>
          <a:p>
            <a:pPr>
              <a:buClrTx/>
              <a:buFontTx/>
              <a:buNone/>
              <a:defRPr/>
            </a:pPr>
            <a:r>
              <a:rPr lang="en-US" sz="2200" b="1">
                <a:solidFill>
                  <a:srgbClr val="3333FF"/>
                </a:solidFill>
                <a:latin typeface="+mj-lt"/>
                <a:cs typeface="Arial" panose="020B0604020202020204" pitchFamily="34" charset="0"/>
              </a:rPr>
              <a:t>Kết quả:</a:t>
            </a:r>
            <a:endParaRPr lang="en-US" sz="2200" dirty="0">
              <a:latin typeface="+mj-lt"/>
              <a:cs typeface="Arial" panose="020B0604020202020204" pitchFamily="34" charset="0"/>
            </a:endParaRPr>
          </a:p>
        </p:txBody>
      </p:sp>
      <p:sp>
        <p:nvSpPr>
          <p:cNvPr id="8" name="TextBox 7">
            <a:extLst>
              <a:ext uri="{FF2B5EF4-FFF2-40B4-BE49-F238E27FC236}">
                <a16:creationId xmlns="" xmlns:a16="http://schemas.microsoft.com/office/drawing/2014/main" id="{EAACA120-BABC-62B2-7667-C4EE90E7442F}"/>
              </a:ext>
            </a:extLst>
          </p:cNvPr>
          <p:cNvSpPr txBox="1"/>
          <p:nvPr/>
        </p:nvSpPr>
        <p:spPr>
          <a:xfrm>
            <a:off x="287676" y="1744229"/>
            <a:ext cx="8574452"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Các neutron sinh ra sau mỗi phân hạch của uranium (hoặc plutonium,...) có thể kích thích các hạt nhân khác trong mẫu chất phân hạch tạo nên những phản ứng phân hạch mới. </a:t>
            </a:r>
            <a:endParaRPr lang="en-US" sz="2000"/>
          </a:p>
        </p:txBody>
      </p:sp>
      <p:sp>
        <p:nvSpPr>
          <p:cNvPr id="7" name="TextBox 6">
            <a:extLst>
              <a:ext uri="{FF2B5EF4-FFF2-40B4-BE49-F238E27FC236}">
                <a16:creationId xmlns="" xmlns:a16="http://schemas.microsoft.com/office/drawing/2014/main" id="{CB5D4319-702F-C4D9-EDB3-11B00B671C1F}"/>
              </a:ext>
            </a:extLst>
          </p:cNvPr>
          <p:cNvSpPr txBox="1"/>
          <p:nvPr/>
        </p:nvSpPr>
        <p:spPr>
          <a:xfrm>
            <a:off x="284774" y="3752628"/>
            <a:ext cx="8574452"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C</a:t>
            </a:r>
            <a:r>
              <a:rPr lang="vi-VN" sz="2000">
                <a:ea typeface="Calibri" panose="020F0502020204030204" pitchFamily="34" charset="0"/>
              </a:rPr>
              <a:t>ác phản ứng phân hạch xảy ra liên tiếp tạo ra phản ứng dây chuyền và toả ra năng lượng rất lớn.</a:t>
            </a:r>
            <a:endParaRPr lang="en-US" sz="2000"/>
          </a:p>
        </p:txBody>
      </p:sp>
      <p:pic>
        <p:nvPicPr>
          <p:cNvPr id="6" name="Picture 5">
            <a:extLst>
              <a:ext uri="{FF2B5EF4-FFF2-40B4-BE49-F238E27FC236}">
                <a16:creationId xmlns="" xmlns:a16="http://schemas.microsoft.com/office/drawing/2014/main" id="{01199CF7-C7E4-2206-C813-D45B678CF577}"/>
              </a:ext>
            </a:extLst>
          </p:cNvPr>
          <p:cNvPicPr>
            <a:picLocks noChangeAspect="1"/>
          </p:cNvPicPr>
          <p:nvPr/>
        </p:nvPicPr>
        <p:blipFill>
          <a:blip r:embed="rId2"/>
          <a:stretch>
            <a:fillRect/>
          </a:stretch>
        </p:blipFill>
        <p:spPr>
          <a:xfrm>
            <a:off x="0" y="4923582"/>
            <a:ext cx="1230832" cy="219918"/>
          </a:xfrm>
          <a:prstGeom prst="rect">
            <a:avLst/>
          </a:prstGeom>
        </p:spPr>
      </p:pic>
    </p:spTree>
    <p:extLst>
      <p:ext uri="{BB962C8B-B14F-4D97-AF65-F5344CB8AC3E}">
        <p14:creationId xmlns:p14="http://schemas.microsoft.com/office/powerpoint/2010/main" val="144054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animBg="1"/>
      <p:bldP spid="3" grpId="0"/>
      <p:bldP spid="4" grpId="0" animBg="1"/>
      <p:bldP spid="5" grpId="0"/>
      <p:bldP spid="8"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 xmlns:a16="http://schemas.microsoft.com/office/drawing/2014/main" id="{17F68423-B3A9-879E-CEC2-7DF847C5C0A5}"/>
              </a:ext>
            </a:extLst>
          </p:cNvPr>
          <p:cNvSpPr/>
          <p:nvPr/>
        </p:nvSpPr>
        <p:spPr>
          <a:xfrm>
            <a:off x="3948163" y="1263805"/>
            <a:ext cx="3281312" cy="2615890"/>
          </a:xfrm>
          <a:prstGeom prst="wedgeRoundRectCallout">
            <a:avLst>
              <a:gd name="adj1" fmla="val 55734"/>
              <a:gd name="adj2" fmla="val -4569"/>
              <a:gd name="adj3" fmla="val 16667"/>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Em hãy đọc mục </a:t>
            </a:r>
            <a:r>
              <a:rPr lang="en-US" sz="2000" b="1" i="1">
                <a:solidFill>
                  <a:srgbClr val="000000"/>
                </a:solidFill>
              </a:rPr>
              <a:t>Em có biết </a:t>
            </a:r>
            <a:r>
              <a:rPr lang="en-US" sz="2000">
                <a:solidFill>
                  <a:srgbClr val="000000"/>
                </a:solidFill>
              </a:rPr>
              <a:t>– SGK tr.102 để tìm hiểu thêm về phản ứng phân hạch dây chuyền của Uranium.</a:t>
            </a:r>
          </a:p>
        </p:txBody>
      </p:sp>
      <p:grpSp>
        <p:nvGrpSpPr>
          <p:cNvPr id="9" name="Group 8">
            <a:extLst>
              <a:ext uri="{FF2B5EF4-FFF2-40B4-BE49-F238E27FC236}">
                <a16:creationId xmlns="" xmlns:a16="http://schemas.microsoft.com/office/drawing/2014/main" id="{673CDCC2-7F70-4112-E650-2B2B63450E46}"/>
              </a:ext>
            </a:extLst>
          </p:cNvPr>
          <p:cNvGrpSpPr/>
          <p:nvPr/>
        </p:nvGrpSpPr>
        <p:grpSpPr>
          <a:xfrm>
            <a:off x="2788258" y="382606"/>
            <a:ext cx="3567484" cy="628328"/>
            <a:chOff x="3353706" y="323132"/>
            <a:chExt cx="3567484" cy="628328"/>
          </a:xfrm>
        </p:grpSpPr>
        <p:pic>
          <p:nvPicPr>
            <p:cNvPr id="10" name="Picture 13">
              <a:extLst>
                <a:ext uri="{FF2B5EF4-FFF2-40B4-BE49-F238E27FC236}">
                  <a16:creationId xmlns="" xmlns:a16="http://schemas.microsoft.com/office/drawing/2014/main" id="{B6628862-A7CB-56EB-D78D-6969215257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53706" y="323132"/>
              <a:ext cx="608693" cy="628328"/>
            </a:xfrm>
            <a:prstGeom prst="rect">
              <a:avLst/>
            </a:prstGeom>
          </p:spPr>
        </p:pic>
        <p:sp>
          <p:nvSpPr>
            <p:cNvPr id="11" name="TextBox 10">
              <a:extLst>
                <a:ext uri="{FF2B5EF4-FFF2-40B4-BE49-F238E27FC236}">
                  <a16:creationId xmlns="" xmlns:a16="http://schemas.microsoft.com/office/drawing/2014/main" id="{F8D4C8EB-1B0D-D7E6-FF60-541FEC6C8E91}"/>
                </a:ext>
              </a:extLst>
            </p:cNvPr>
            <p:cNvSpPr txBox="1"/>
            <p:nvPr/>
          </p:nvSpPr>
          <p:spPr>
            <a:xfrm>
              <a:off x="3882828" y="366685"/>
              <a:ext cx="303836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rPr>
                <a:t>EM CÓ BIẾT?</a:t>
              </a:r>
              <a:endParaRPr kumimoji="0" lang="en-US" sz="3200" b="1" i="0" u="none" strike="noStrike" kern="0" cap="none" spc="0" normalizeH="0" baseline="0" noProof="0" dirty="0">
                <a:ln>
                  <a:noFill/>
                </a:ln>
                <a:solidFill>
                  <a:srgbClr val="FF0000"/>
                </a:solidFill>
                <a:effectLst/>
                <a:uLnTx/>
                <a:uFillTx/>
              </a:endParaRPr>
            </a:p>
          </p:txBody>
        </p:sp>
      </p:grpSp>
      <p:sp>
        <p:nvSpPr>
          <p:cNvPr id="12" name="Freeform 11">
            <a:extLst>
              <a:ext uri="{FF2B5EF4-FFF2-40B4-BE49-F238E27FC236}">
                <a16:creationId xmlns="" xmlns:a16="http://schemas.microsoft.com/office/drawing/2014/main" id="{2EDEE58D-8A0C-4105-A9AA-22EF226EDCC5}"/>
              </a:ext>
            </a:extLst>
          </p:cNvPr>
          <p:cNvSpPr/>
          <p:nvPr/>
        </p:nvSpPr>
        <p:spPr>
          <a:xfrm>
            <a:off x="6858000" y="1533525"/>
            <a:ext cx="2286000" cy="3609975"/>
          </a:xfrm>
          <a:custGeom>
            <a:avLst/>
            <a:gdLst/>
            <a:ahLst/>
            <a:cxnLst/>
            <a:rect l="l" t="t" r="r" b="b"/>
            <a:pathLst>
              <a:path w="2448512" h="3855925">
                <a:moveTo>
                  <a:pt x="0" y="0"/>
                </a:moveTo>
                <a:lnTo>
                  <a:pt x="2448512" y="0"/>
                </a:lnTo>
                <a:lnTo>
                  <a:pt x="2448512" y="3855925"/>
                </a:lnTo>
                <a:lnTo>
                  <a:pt x="0" y="3855925"/>
                </a:lnTo>
                <a:lnTo>
                  <a:pt x="0" y="0"/>
                </a:lnTo>
                <a:close/>
              </a:path>
            </a:pathLst>
          </a:custGeom>
          <a:blipFill>
            <a:blip r:embed="rId4"/>
            <a:stretch>
              <a:fillRect/>
            </a:stretch>
          </a:blipFill>
        </p:spPr>
        <p:txBody>
          <a:bodyPr/>
          <a:lstStyle/>
          <a:p>
            <a:endParaRPr lang="en-US"/>
          </a:p>
        </p:txBody>
      </p:sp>
      <p:pic>
        <p:nvPicPr>
          <p:cNvPr id="18" name="Picture 17" descr="A diagram of a molecule&#10;&#10;Description automatically generated">
            <a:extLst>
              <a:ext uri="{FF2B5EF4-FFF2-40B4-BE49-F238E27FC236}">
                <a16:creationId xmlns="" xmlns:a16="http://schemas.microsoft.com/office/drawing/2014/main" id="{53C3D7C4-3171-2432-A4BC-25CCF4FB75B9}"/>
              </a:ext>
            </a:extLst>
          </p:cNvPr>
          <p:cNvPicPr>
            <a:picLocks noChangeAspect="1"/>
          </p:cNvPicPr>
          <p:nvPr/>
        </p:nvPicPr>
        <p:blipFill>
          <a:blip r:embed="rId5">
            <a:clrChange>
              <a:clrFrom>
                <a:srgbClr val="FEF0ED"/>
              </a:clrFrom>
              <a:clrTo>
                <a:srgbClr val="FEF0ED">
                  <a:alpha val="0"/>
                </a:srgbClr>
              </a:clrTo>
            </a:clrChange>
          </a:blip>
          <a:stretch>
            <a:fillRect/>
          </a:stretch>
        </p:blipFill>
        <p:spPr>
          <a:xfrm>
            <a:off x="356142" y="1263805"/>
            <a:ext cx="3592021" cy="3672057"/>
          </a:xfrm>
          <a:prstGeom prst="rect">
            <a:avLst/>
          </a:prstGeom>
        </p:spPr>
      </p:pic>
    </p:spTree>
    <p:extLst>
      <p:ext uri="{BB962C8B-B14F-4D97-AF65-F5344CB8AC3E}">
        <p14:creationId xmlns:p14="http://schemas.microsoft.com/office/powerpoint/2010/main" val="193798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grpSp>
        <p:nvGrpSpPr>
          <p:cNvPr id="1700" name="Google Shape;1700;p44"/>
          <p:cNvGrpSpPr/>
          <p:nvPr/>
        </p:nvGrpSpPr>
        <p:grpSpPr>
          <a:xfrm>
            <a:off x="-577354" y="-438373"/>
            <a:ext cx="3924600" cy="5174294"/>
            <a:chOff x="-577354" y="-438373"/>
            <a:chExt cx="3924600" cy="5174294"/>
          </a:xfrm>
        </p:grpSpPr>
        <p:grpSp>
          <p:nvGrpSpPr>
            <p:cNvPr id="1701" name="Google Shape;1701;p44"/>
            <p:cNvGrpSpPr/>
            <p:nvPr/>
          </p:nvGrpSpPr>
          <p:grpSpPr>
            <a:xfrm>
              <a:off x="-577354" y="-438373"/>
              <a:ext cx="3924600" cy="3724500"/>
              <a:chOff x="-577354" y="-438373"/>
              <a:chExt cx="3924600" cy="3724500"/>
            </a:xfrm>
          </p:grpSpPr>
          <p:sp>
            <p:nvSpPr>
              <p:cNvPr id="1702" name="Google Shape;1702;p44"/>
              <p:cNvSpPr/>
              <p:nvPr/>
            </p:nvSpPr>
            <p:spPr>
              <a:xfrm>
                <a:off x="-577354" y="-438373"/>
                <a:ext cx="3924600" cy="3724500"/>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endParaRPr lang="en-US"/>
              </a:p>
            </p:txBody>
          </p:sp>
          <p:grpSp>
            <p:nvGrpSpPr>
              <p:cNvPr id="1703" name="Google Shape;1703;p44"/>
              <p:cNvGrpSpPr/>
              <p:nvPr/>
            </p:nvGrpSpPr>
            <p:grpSpPr>
              <a:xfrm rot="-1610354">
                <a:off x="762659" y="1156854"/>
                <a:ext cx="1016516" cy="596529"/>
                <a:chOff x="5392148" y="1300639"/>
                <a:chExt cx="259599" cy="152362"/>
              </a:xfrm>
            </p:grpSpPr>
            <p:sp>
              <p:nvSpPr>
                <p:cNvPr id="1704" name="Google Shape;1704;p44"/>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4"/>
              <p:cNvGrpSpPr/>
              <p:nvPr/>
            </p:nvGrpSpPr>
            <p:grpSpPr>
              <a:xfrm rot="-6821618">
                <a:off x="1838300" y="-41540"/>
                <a:ext cx="1082236" cy="661581"/>
                <a:chOff x="5942350" y="1555229"/>
                <a:chExt cx="692724" cy="423469"/>
              </a:xfrm>
            </p:grpSpPr>
            <p:sp>
              <p:nvSpPr>
                <p:cNvPr id="1713" name="Google Shape;1713;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4"/>
              <p:cNvSpPr/>
              <p:nvPr/>
            </p:nvSpPr>
            <p:spPr>
              <a:xfrm rot="-3314305">
                <a:off x="497726" y="1702664"/>
                <a:ext cx="313797" cy="46559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rot="-1815993">
                <a:off x="866142" y="2389288"/>
                <a:ext cx="582969" cy="364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44"/>
              <p:cNvGrpSpPr/>
              <p:nvPr/>
            </p:nvGrpSpPr>
            <p:grpSpPr>
              <a:xfrm flipH="1">
                <a:off x="573236" y="-339174"/>
                <a:ext cx="767443" cy="733099"/>
                <a:chOff x="7071506" y="424875"/>
                <a:chExt cx="515859" cy="492806"/>
              </a:xfrm>
            </p:grpSpPr>
            <p:sp>
              <p:nvSpPr>
                <p:cNvPr id="1724" name="Google Shape;1724;p44"/>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44"/>
              <p:cNvSpPr/>
              <p:nvPr/>
            </p:nvSpPr>
            <p:spPr>
              <a:xfrm>
                <a:off x="345632" y="2405502"/>
                <a:ext cx="463254" cy="3325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rot="8100000" flipH="1">
                <a:off x="1615442" y="324400"/>
                <a:ext cx="391540" cy="69373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p:cNvSpPr/>
              <p:nvPr/>
            </p:nvSpPr>
            <p:spPr>
              <a:xfrm>
                <a:off x="-454475" y="450625"/>
                <a:ext cx="1265989" cy="126538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p:cNvSpPr/>
              <p:nvPr/>
            </p:nvSpPr>
            <p:spPr>
              <a:xfrm>
                <a:off x="1022206" y="535001"/>
                <a:ext cx="270851" cy="3649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386550" y="-155075"/>
                <a:ext cx="767443" cy="480400"/>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44"/>
            <p:cNvGrpSpPr/>
            <p:nvPr/>
          </p:nvGrpSpPr>
          <p:grpSpPr>
            <a:xfrm>
              <a:off x="345620" y="2975297"/>
              <a:ext cx="1414381" cy="1760623"/>
              <a:chOff x="1400495" y="3132172"/>
              <a:chExt cx="1414381" cy="1760623"/>
            </a:xfrm>
          </p:grpSpPr>
          <p:sp>
            <p:nvSpPr>
              <p:cNvPr id="1732" name="Google Shape;1732;p44"/>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9" name="Google Shape;1739;p44"/>
          <p:cNvGrpSpPr/>
          <p:nvPr/>
        </p:nvGrpSpPr>
        <p:grpSpPr>
          <a:xfrm>
            <a:off x="4917583" y="-501107"/>
            <a:ext cx="4957401" cy="5461305"/>
            <a:chOff x="4917583" y="-501107"/>
            <a:chExt cx="4957401" cy="5461305"/>
          </a:xfrm>
        </p:grpSpPr>
        <p:grpSp>
          <p:nvGrpSpPr>
            <p:cNvPr id="1740" name="Google Shape;1740;p44"/>
            <p:cNvGrpSpPr/>
            <p:nvPr/>
          </p:nvGrpSpPr>
          <p:grpSpPr>
            <a:xfrm>
              <a:off x="4917583" y="-501107"/>
              <a:ext cx="4957401" cy="4366682"/>
              <a:chOff x="4917583" y="-501107"/>
              <a:chExt cx="4957401" cy="4366682"/>
            </a:xfrm>
          </p:grpSpPr>
          <p:sp>
            <p:nvSpPr>
              <p:cNvPr id="1741" name="Google Shape;1741;p44"/>
              <p:cNvSpPr/>
              <p:nvPr/>
            </p:nvSpPr>
            <p:spPr>
              <a:xfrm>
                <a:off x="5037745" y="-239725"/>
                <a:ext cx="4465550" cy="4105300"/>
              </a:xfrm>
              <a:custGeom>
                <a:avLst/>
                <a:gdLst/>
                <a:ahLst/>
                <a:cxnLst/>
                <a:rect l="l" t="t" r="r" b="b"/>
                <a:pathLst>
                  <a:path w="178622" h="164212" extrusionOk="0">
                    <a:moveTo>
                      <a:pt x="120118" y="159894"/>
                    </a:moveTo>
                    <a:cubicBezTo>
                      <a:pt x="117705" y="156021"/>
                      <a:pt x="116181" y="149417"/>
                      <a:pt x="116689" y="140844"/>
                    </a:cubicBezTo>
                    <a:cubicBezTo>
                      <a:pt x="117197" y="132272"/>
                      <a:pt x="122404" y="118365"/>
                      <a:pt x="123166" y="108459"/>
                    </a:cubicBezTo>
                    <a:cubicBezTo>
                      <a:pt x="123928" y="98553"/>
                      <a:pt x="120245" y="89473"/>
                      <a:pt x="121261" y="81408"/>
                    </a:cubicBezTo>
                    <a:cubicBezTo>
                      <a:pt x="122277" y="73344"/>
                      <a:pt x="130024" y="65914"/>
                      <a:pt x="129262" y="60072"/>
                    </a:cubicBezTo>
                    <a:cubicBezTo>
                      <a:pt x="128500" y="54230"/>
                      <a:pt x="122849" y="49404"/>
                      <a:pt x="116689" y="46356"/>
                    </a:cubicBezTo>
                    <a:cubicBezTo>
                      <a:pt x="110530" y="43308"/>
                      <a:pt x="99036" y="41594"/>
                      <a:pt x="92305" y="41784"/>
                    </a:cubicBezTo>
                    <a:cubicBezTo>
                      <a:pt x="85574" y="41975"/>
                      <a:pt x="82336" y="46229"/>
                      <a:pt x="76303" y="47499"/>
                    </a:cubicBezTo>
                    <a:cubicBezTo>
                      <a:pt x="70271" y="48769"/>
                      <a:pt x="65572" y="49658"/>
                      <a:pt x="56110" y="49404"/>
                    </a:cubicBezTo>
                    <a:cubicBezTo>
                      <a:pt x="46649" y="49150"/>
                      <a:pt x="28615" y="49722"/>
                      <a:pt x="19534" y="45975"/>
                    </a:cubicBezTo>
                    <a:cubicBezTo>
                      <a:pt x="10454" y="42229"/>
                      <a:pt x="3469" y="33720"/>
                      <a:pt x="1627" y="26925"/>
                    </a:cubicBezTo>
                    <a:cubicBezTo>
                      <a:pt x="-214" y="20131"/>
                      <a:pt x="-2373" y="9399"/>
                      <a:pt x="8485" y="5208"/>
                    </a:cubicBezTo>
                    <a:cubicBezTo>
                      <a:pt x="19344" y="1017"/>
                      <a:pt x="40553" y="2033"/>
                      <a:pt x="66778" y="1779"/>
                    </a:cubicBezTo>
                    <a:cubicBezTo>
                      <a:pt x="93004" y="1525"/>
                      <a:pt x="147296" y="-3047"/>
                      <a:pt x="165838" y="3684"/>
                    </a:cubicBezTo>
                    <a:cubicBezTo>
                      <a:pt x="184380" y="10415"/>
                      <a:pt x="176506" y="25338"/>
                      <a:pt x="178030" y="42165"/>
                    </a:cubicBezTo>
                    <a:cubicBezTo>
                      <a:pt x="179554" y="58993"/>
                      <a:pt x="177903" y="91124"/>
                      <a:pt x="174982" y="104649"/>
                    </a:cubicBezTo>
                    <a:cubicBezTo>
                      <a:pt x="172061" y="118175"/>
                      <a:pt x="164060" y="118238"/>
                      <a:pt x="160504" y="123318"/>
                    </a:cubicBezTo>
                    <a:cubicBezTo>
                      <a:pt x="156948" y="128398"/>
                      <a:pt x="156313" y="132272"/>
                      <a:pt x="153646" y="135129"/>
                    </a:cubicBezTo>
                    <a:cubicBezTo>
                      <a:pt x="150979" y="137987"/>
                      <a:pt x="146534" y="137987"/>
                      <a:pt x="144502" y="140463"/>
                    </a:cubicBezTo>
                    <a:cubicBezTo>
                      <a:pt x="142470" y="142940"/>
                      <a:pt x="142534" y="146496"/>
                      <a:pt x="141454" y="149988"/>
                    </a:cubicBezTo>
                    <a:cubicBezTo>
                      <a:pt x="140375" y="153481"/>
                      <a:pt x="139740" y="159069"/>
                      <a:pt x="138025" y="161418"/>
                    </a:cubicBezTo>
                    <a:cubicBezTo>
                      <a:pt x="136311" y="163768"/>
                      <a:pt x="134152" y="164339"/>
                      <a:pt x="131167" y="164085"/>
                    </a:cubicBezTo>
                    <a:cubicBezTo>
                      <a:pt x="128183" y="163831"/>
                      <a:pt x="122531" y="163768"/>
                      <a:pt x="120118" y="159894"/>
                    </a:cubicBezTo>
                    <a:close/>
                  </a:path>
                </a:pathLst>
              </a:custGeom>
              <a:solidFill>
                <a:schemeClr val="accent2"/>
              </a:solidFill>
              <a:ln>
                <a:noFill/>
              </a:ln>
            </p:spPr>
            <p:txBody>
              <a:bodyPr/>
              <a:lstStyle/>
              <a:p>
                <a:endParaRPr lang="en-US"/>
              </a:p>
            </p:txBody>
          </p:sp>
          <p:grpSp>
            <p:nvGrpSpPr>
              <p:cNvPr id="1742" name="Google Shape;1742;p44"/>
              <p:cNvGrpSpPr/>
              <p:nvPr/>
            </p:nvGrpSpPr>
            <p:grpSpPr>
              <a:xfrm>
                <a:off x="8023540" y="-239725"/>
                <a:ext cx="1040690" cy="1211229"/>
                <a:chOff x="7822751" y="578399"/>
                <a:chExt cx="491355" cy="571874"/>
              </a:xfrm>
            </p:grpSpPr>
            <p:sp>
              <p:nvSpPr>
                <p:cNvPr id="1743" name="Google Shape;1743;p44"/>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44"/>
              <p:cNvGrpSpPr/>
              <p:nvPr/>
            </p:nvGrpSpPr>
            <p:grpSpPr>
              <a:xfrm rot="-9492321">
                <a:off x="5023400" y="-136754"/>
                <a:ext cx="690039" cy="702842"/>
                <a:chOff x="5312791" y="1981530"/>
                <a:chExt cx="312819" cy="318591"/>
              </a:xfrm>
            </p:grpSpPr>
            <p:sp>
              <p:nvSpPr>
                <p:cNvPr id="1754" name="Google Shape;1754;p44"/>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4"/>
              <p:cNvGrpSpPr/>
              <p:nvPr/>
            </p:nvGrpSpPr>
            <p:grpSpPr>
              <a:xfrm rot="-6821618">
                <a:off x="6962075" y="-203465"/>
                <a:ext cx="1082236" cy="661581"/>
                <a:chOff x="5942350" y="1555229"/>
                <a:chExt cx="692724" cy="423469"/>
              </a:xfrm>
            </p:grpSpPr>
            <p:sp>
              <p:nvSpPr>
                <p:cNvPr id="1763" name="Google Shape;1763;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44"/>
              <p:cNvSpPr/>
              <p:nvPr/>
            </p:nvSpPr>
            <p:spPr>
              <a:xfrm rot="-576170">
                <a:off x="8134965" y="3127875"/>
                <a:ext cx="313797" cy="465594"/>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p:cNvSpPr/>
              <p:nvPr/>
            </p:nvSpPr>
            <p:spPr>
              <a:xfrm rot="-8365505" flipH="1">
                <a:off x="8233140" y="799688"/>
                <a:ext cx="391532" cy="69372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p:cNvSpPr/>
              <p:nvPr/>
            </p:nvSpPr>
            <p:spPr>
              <a:xfrm>
                <a:off x="8234735" y="1551287"/>
                <a:ext cx="388375" cy="52327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rot="9986887">
                <a:off x="5586797" y="477263"/>
                <a:ext cx="767447" cy="48040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44"/>
              <p:cNvGrpSpPr/>
              <p:nvPr/>
            </p:nvGrpSpPr>
            <p:grpSpPr>
              <a:xfrm rot="-5650563">
                <a:off x="8392181" y="1974959"/>
                <a:ext cx="1332092" cy="1050134"/>
                <a:chOff x="6403937" y="768806"/>
                <a:chExt cx="743331" cy="585996"/>
              </a:xfrm>
            </p:grpSpPr>
            <p:sp>
              <p:nvSpPr>
                <p:cNvPr id="1776" name="Google Shape;1776;p44"/>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44"/>
              <p:cNvGrpSpPr/>
              <p:nvPr/>
            </p:nvGrpSpPr>
            <p:grpSpPr>
              <a:xfrm rot="6821618" flipH="1">
                <a:off x="8813513" y="991510"/>
                <a:ext cx="1082236" cy="661581"/>
                <a:chOff x="5942350" y="1555229"/>
                <a:chExt cx="692724" cy="423469"/>
              </a:xfrm>
            </p:grpSpPr>
            <p:sp>
              <p:nvSpPr>
                <p:cNvPr id="1788" name="Google Shape;1788;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6" name="Google Shape;1796;p44"/>
              <p:cNvSpPr/>
              <p:nvPr/>
            </p:nvSpPr>
            <p:spPr>
              <a:xfrm rot="6236722">
                <a:off x="6377204" y="104917"/>
                <a:ext cx="727039" cy="52192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p:cNvSpPr/>
              <p:nvPr/>
            </p:nvSpPr>
            <p:spPr>
              <a:xfrm>
                <a:off x="8023550" y="2511376"/>
                <a:ext cx="270851" cy="36486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4"/>
            <p:cNvGrpSpPr/>
            <p:nvPr/>
          </p:nvGrpSpPr>
          <p:grpSpPr>
            <a:xfrm>
              <a:off x="7747039" y="3694838"/>
              <a:ext cx="1016516" cy="1265360"/>
              <a:chOff x="1400495" y="3132172"/>
              <a:chExt cx="1414381" cy="1760623"/>
            </a:xfrm>
          </p:grpSpPr>
          <p:sp>
            <p:nvSpPr>
              <p:cNvPr id="1799" name="Google Shape;1799;p44"/>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44"/>
          <p:cNvGrpSpPr/>
          <p:nvPr/>
        </p:nvGrpSpPr>
        <p:grpSpPr>
          <a:xfrm>
            <a:off x="-685068" y="3676911"/>
            <a:ext cx="4224225" cy="2137588"/>
            <a:chOff x="-685068" y="3676911"/>
            <a:chExt cx="4224225" cy="2137588"/>
          </a:xfrm>
        </p:grpSpPr>
        <p:sp>
          <p:nvSpPr>
            <p:cNvPr id="1807" name="Google Shape;1807;p44"/>
            <p:cNvSpPr/>
            <p:nvPr/>
          </p:nvSpPr>
          <p:spPr>
            <a:xfrm>
              <a:off x="-685068" y="3676911"/>
              <a:ext cx="4224225" cy="1719600"/>
            </a:xfrm>
            <a:custGeom>
              <a:avLst/>
              <a:gdLst/>
              <a:ahLst/>
              <a:cxnLst/>
              <a:rect l="l" t="t" r="r" b="b"/>
              <a:pathLst>
                <a:path w="168969" h="68784" extrusionOk="0">
                  <a:moveTo>
                    <a:pt x="20990" y="15040"/>
                  </a:moveTo>
                  <a:cubicBezTo>
                    <a:pt x="24610" y="19231"/>
                    <a:pt x="24546" y="22787"/>
                    <a:pt x="28610" y="25708"/>
                  </a:cubicBezTo>
                  <a:cubicBezTo>
                    <a:pt x="32674" y="28629"/>
                    <a:pt x="38199" y="30915"/>
                    <a:pt x="45374" y="32566"/>
                  </a:cubicBezTo>
                  <a:cubicBezTo>
                    <a:pt x="52550" y="34217"/>
                    <a:pt x="62392" y="35170"/>
                    <a:pt x="71663" y="35614"/>
                  </a:cubicBezTo>
                  <a:cubicBezTo>
                    <a:pt x="80934" y="36059"/>
                    <a:pt x="92364" y="34090"/>
                    <a:pt x="101000" y="35233"/>
                  </a:cubicBezTo>
                  <a:cubicBezTo>
                    <a:pt x="109636" y="36376"/>
                    <a:pt x="116240" y="40885"/>
                    <a:pt x="123479" y="42472"/>
                  </a:cubicBezTo>
                  <a:cubicBezTo>
                    <a:pt x="130718" y="44060"/>
                    <a:pt x="137703" y="43425"/>
                    <a:pt x="144434" y="44758"/>
                  </a:cubicBezTo>
                  <a:cubicBezTo>
                    <a:pt x="151165" y="46092"/>
                    <a:pt x="159992" y="47870"/>
                    <a:pt x="163865" y="50473"/>
                  </a:cubicBezTo>
                  <a:cubicBezTo>
                    <a:pt x="167739" y="53077"/>
                    <a:pt x="170660" y="57776"/>
                    <a:pt x="167675" y="60379"/>
                  </a:cubicBezTo>
                  <a:cubicBezTo>
                    <a:pt x="164691" y="62983"/>
                    <a:pt x="158277" y="65015"/>
                    <a:pt x="145958" y="66094"/>
                  </a:cubicBezTo>
                  <a:cubicBezTo>
                    <a:pt x="133639" y="67174"/>
                    <a:pt x="116685" y="66856"/>
                    <a:pt x="93761" y="66856"/>
                  </a:cubicBezTo>
                  <a:cubicBezTo>
                    <a:pt x="70838" y="66856"/>
                    <a:pt x="23530" y="71428"/>
                    <a:pt x="8417" y="66094"/>
                  </a:cubicBezTo>
                  <a:cubicBezTo>
                    <a:pt x="-6696" y="60760"/>
                    <a:pt x="3337" y="45774"/>
                    <a:pt x="3083" y="34852"/>
                  </a:cubicBezTo>
                  <a:cubicBezTo>
                    <a:pt x="2829" y="23930"/>
                    <a:pt x="3909" y="3864"/>
                    <a:pt x="6893" y="562"/>
                  </a:cubicBezTo>
                  <a:cubicBezTo>
                    <a:pt x="9878" y="-2740"/>
                    <a:pt x="17371" y="10849"/>
                    <a:pt x="20990" y="15040"/>
                  </a:cubicBezTo>
                  <a:close/>
                </a:path>
              </a:pathLst>
            </a:custGeom>
            <a:solidFill>
              <a:schemeClr val="accent4"/>
            </a:solidFill>
            <a:ln>
              <a:noFill/>
            </a:ln>
          </p:spPr>
          <p:txBody>
            <a:bodyPr/>
            <a:lstStyle/>
            <a:p>
              <a:endParaRPr lang="en-US"/>
            </a:p>
          </p:txBody>
        </p:sp>
        <p:grpSp>
          <p:nvGrpSpPr>
            <p:cNvPr id="1808" name="Google Shape;1808;p44"/>
            <p:cNvGrpSpPr/>
            <p:nvPr/>
          </p:nvGrpSpPr>
          <p:grpSpPr>
            <a:xfrm rot="5706019">
              <a:off x="-266212" y="4510832"/>
              <a:ext cx="988831" cy="604523"/>
              <a:chOff x="5942350" y="1555229"/>
              <a:chExt cx="692724" cy="423469"/>
            </a:xfrm>
          </p:grpSpPr>
          <p:sp>
            <p:nvSpPr>
              <p:cNvPr id="1809" name="Google Shape;1809;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44"/>
            <p:cNvGrpSpPr/>
            <p:nvPr/>
          </p:nvGrpSpPr>
          <p:grpSpPr>
            <a:xfrm rot="4930031" flipH="1">
              <a:off x="1618887" y="4284134"/>
              <a:ext cx="1323182" cy="1540014"/>
              <a:chOff x="7822751" y="578399"/>
              <a:chExt cx="491355" cy="571874"/>
            </a:xfrm>
          </p:grpSpPr>
          <p:sp>
            <p:nvSpPr>
              <p:cNvPr id="1818" name="Google Shape;1818;p44"/>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44"/>
            <p:cNvSpPr/>
            <p:nvPr/>
          </p:nvSpPr>
          <p:spPr>
            <a:xfrm rot="-480899">
              <a:off x="636845" y="4656626"/>
              <a:ext cx="727039" cy="521930"/>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4"/>
          <p:cNvGrpSpPr/>
          <p:nvPr/>
        </p:nvGrpSpPr>
        <p:grpSpPr>
          <a:xfrm>
            <a:off x="7439186" y="4814503"/>
            <a:ext cx="1625050" cy="623400"/>
            <a:chOff x="7439186" y="4814503"/>
            <a:chExt cx="1625050" cy="623400"/>
          </a:xfrm>
        </p:grpSpPr>
        <p:sp>
          <p:nvSpPr>
            <p:cNvPr id="1830" name="Google Shape;1830;p44"/>
            <p:cNvSpPr/>
            <p:nvPr/>
          </p:nvSpPr>
          <p:spPr>
            <a:xfrm>
              <a:off x="7439186" y="4814503"/>
              <a:ext cx="1625050" cy="623400"/>
            </a:xfrm>
            <a:custGeom>
              <a:avLst/>
              <a:gdLst/>
              <a:ahLst/>
              <a:cxnLst/>
              <a:rect l="l" t="t" r="r" b="b"/>
              <a:pathLst>
                <a:path w="65002" h="24936" extrusionOk="0">
                  <a:moveTo>
                    <a:pt x="820" y="24400"/>
                  </a:moveTo>
                  <a:cubicBezTo>
                    <a:pt x="-1085" y="22813"/>
                    <a:pt x="884" y="16653"/>
                    <a:pt x="2725" y="12970"/>
                  </a:cubicBezTo>
                  <a:cubicBezTo>
                    <a:pt x="4567" y="9287"/>
                    <a:pt x="7615" y="4398"/>
                    <a:pt x="11869" y="2302"/>
                  </a:cubicBezTo>
                  <a:cubicBezTo>
                    <a:pt x="16124" y="207"/>
                    <a:pt x="20886" y="-301"/>
                    <a:pt x="28252" y="397"/>
                  </a:cubicBezTo>
                  <a:cubicBezTo>
                    <a:pt x="35618" y="1096"/>
                    <a:pt x="49969" y="4398"/>
                    <a:pt x="56065" y="6493"/>
                  </a:cubicBezTo>
                  <a:cubicBezTo>
                    <a:pt x="62161" y="8589"/>
                    <a:pt x="65527" y="10938"/>
                    <a:pt x="64828" y="12970"/>
                  </a:cubicBezTo>
                  <a:cubicBezTo>
                    <a:pt x="64130" y="15002"/>
                    <a:pt x="60320" y="17098"/>
                    <a:pt x="51874" y="18685"/>
                  </a:cubicBezTo>
                  <a:cubicBezTo>
                    <a:pt x="43429" y="20273"/>
                    <a:pt x="22664" y="21543"/>
                    <a:pt x="14155" y="22495"/>
                  </a:cubicBezTo>
                  <a:cubicBezTo>
                    <a:pt x="5646" y="23448"/>
                    <a:pt x="2725" y="25988"/>
                    <a:pt x="820" y="24400"/>
                  </a:cubicBezTo>
                  <a:close/>
                </a:path>
              </a:pathLst>
            </a:custGeom>
            <a:solidFill>
              <a:schemeClr val="accent4"/>
            </a:solidFill>
            <a:ln>
              <a:noFill/>
            </a:ln>
          </p:spPr>
          <p:txBody>
            <a:bodyPr/>
            <a:lstStyle/>
            <a:p>
              <a:endParaRPr lang="en-US"/>
            </a:p>
          </p:txBody>
        </p:sp>
        <p:sp>
          <p:nvSpPr>
            <p:cNvPr id="1831" name="Google Shape;1831;p44"/>
            <p:cNvSpPr/>
            <p:nvPr/>
          </p:nvSpPr>
          <p:spPr>
            <a:xfrm rot="3203238">
              <a:off x="7965945" y="4849578"/>
              <a:ext cx="270851" cy="36490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 xmlns:a16="http://schemas.microsoft.com/office/drawing/2014/main" id="{E4C2A4A4-E465-FF74-0FB8-5E56F96D56B8}"/>
              </a:ext>
            </a:extLst>
          </p:cNvPr>
          <p:cNvSpPr/>
          <p:nvPr/>
        </p:nvSpPr>
        <p:spPr>
          <a:xfrm>
            <a:off x="3770623" y="128510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V</a:t>
            </a:r>
          </a:p>
        </p:txBody>
      </p:sp>
      <p:sp>
        <p:nvSpPr>
          <p:cNvPr id="5" name="TextBox 4">
            <a:extLst>
              <a:ext uri="{FF2B5EF4-FFF2-40B4-BE49-F238E27FC236}">
                <a16:creationId xmlns="" xmlns:a16="http://schemas.microsoft.com/office/drawing/2014/main" id="{90B5750E-50C7-6ED0-0229-E8DF19BA70DC}"/>
              </a:ext>
            </a:extLst>
          </p:cNvPr>
          <p:cNvSpPr txBox="1"/>
          <p:nvPr/>
        </p:nvSpPr>
        <p:spPr>
          <a:xfrm>
            <a:off x="1635410" y="2384074"/>
            <a:ext cx="5809519" cy="1651671"/>
          </a:xfrm>
          <a:prstGeom prst="rect">
            <a:avLst/>
          </a:prstGeom>
          <a:noFill/>
        </p:spPr>
        <p:txBody>
          <a:bodyPr wrap="square" rtlCol="0">
            <a:spAutoFit/>
          </a:bodyPr>
          <a:lstStyle/>
          <a:p>
            <a:pPr algn="ctr">
              <a:lnSpc>
                <a:spcPct val="150000"/>
              </a:lnSpc>
            </a:pPr>
            <a:r>
              <a:rPr lang="en-US" sz="3600" b="1">
                <a:solidFill>
                  <a:srgbClr val="434343"/>
                </a:solidFill>
              </a:rPr>
              <a:t>PHẢN ỨNG TỔNG HỢP HẠT NHÂN</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813" name="Google Shape;813;p35"/>
          <p:cNvGrpSpPr/>
          <p:nvPr/>
        </p:nvGrpSpPr>
        <p:grpSpPr>
          <a:xfrm>
            <a:off x="5665899" y="-338720"/>
            <a:ext cx="4071350" cy="4636238"/>
            <a:chOff x="6275499" y="-420871"/>
            <a:chExt cx="4071350" cy="4636238"/>
          </a:xfrm>
        </p:grpSpPr>
        <p:sp>
          <p:nvSpPr>
            <p:cNvPr id="814" name="Google Shape;814;p35"/>
            <p:cNvSpPr/>
            <p:nvPr/>
          </p:nvSpPr>
          <p:spPr>
            <a:xfrm>
              <a:off x="6275499" y="-256908"/>
              <a:ext cx="4071350" cy="4472275"/>
            </a:xfrm>
            <a:custGeom>
              <a:avLst/>
              <a:gdLst/>
              <a:ahLst/>
              <a:cxnLst/>
              <a:rect l="l" t="t" r="r" b="b"/>
              <a:pathLst>
                <a:path w="162854" h="178891" extrusionOk="0">
                  <a:moveTo>
                    <a:pt x="24888" y="3164"/>
                  </a:moveTo>
                  <a:cubicBezTo>
                    <a:pt x="3171" y="4180"/>
                    <a:pt x="11871" y="6530"/>
                    <a:pt x="7743" y="9260"/>
                  </a:cubicBezTo>
                  <a:cubicBezTo>
                    <a:pt x="3616" y="11991"/>
                    <a:pt x="568" y="15928"/>
                    <a:pt x="123" y="19547"/>
                  </a:cubicBezTo>
                  <a:cubicBezTo>
                    <a:pt x="-321" y="23167"/>
                    <a:pt x="822" y="27739"/>
                    <a:pt x="5076" y="30977"/>
                  </a:cubicBezTo>
                  <a:cubicBezTo>
                    <a:pt x="9331" y="34216"/>
                    <a:pt x="18665" y="37264"/>
                    <a:pt x="25650" y="38978"/>
                  </a:cubicBezTo>
                  <a:cubicBezTo>
                    <a:pt x="32635" y="40693"/>
                    <a:pt x="40636" y="41201"/>
                    <a:pt x="46986" y="41264"/>
                  </a:cubicBezTo>
                  <a:cubicBezTo>
                    <a:pt x="53336" y="41328"/>
                    <a:pt x="58035" y="39486"/>
                    <a:pt x="63750" y="39359"/>
                  </a:cubicBezTo>
                  <a:cubicBezTo>
                    <a:pt x="69465" y="39232"/>
                    <a:pt x="77530" y="38788"/>
                    <a:pt x="81276" y="40502"/>
                  </a:cubicBezTo>
                  <a:cubicBezTo>
                    <a:pt x="85023" y="42217"/>
                    <a:pt x="85467" y="46217"/>
                    <a:pt x="86229" y="49646"/>
                  </a:cubicBezTo>
                  <a:cubicBezTo>
                    <a:pt x="86991" y="53075"/>
                    <a:pt x="86420" y="57774"/>
                    <a:pt x="85848" y="61076"/>
                  </a:cubicBezTo>
                  <a:cubicBezTo>
                    <a:pt x="85277" y="64378"/>
                    <a:pt x="83562" y="66474"/>
                    <a:pt x="82800" y="69458"/>
                  </a:cubicBezTo>
                  <a:cubicBezTo>
                    <a:pt x="82038" y="72443"/>
                    <a:pt x="81086" y="75618"/>
                    <a:pt x="81276" y="78983"/>
                  </a:cubicBezTo>
                  <a:cubicBezTo>
                    <a:pt x="81467" y="82349"/>
                    <a:pt x="82165" y="86794"/>
                    <a:pt x="83943" y="89651"/>
                  </a:cubicBezTo>
                  <a:cubicBezTo>
                    <a:pt x="85721" y="92509"/>
                    <a:pt x="89404" y="93842"/>
                    <a:pt x="91944" y="96128"/>
                  </a:cubicBezTo>
                  <a:cubicBezTo>
                    <a:pt x="94484" y="98414"/>
                    <a:pt x="97913" y="100827"/>
                    <a:pt x="99183" y="103367"/>
                  </a:cubicBezTo>
                  <a:cubicBezTo>
                    <a:pt x="100453" y="105907"/>
                    <a:pt x="100263" y="108193"/>
                    <a:pt x="99564" y="111368"/>
                  </a:cubicBezTo>
                  <a:cubicBezTo>
                    <a:pt x="98866" y="114543"/>
                    <a:pt x="96516" y="119242"/>
                    <a:pt x="94992" y="122417"/>
                  </a:cubicBezTo>
                  <a:cubicBezTo>
                    <a:pt x="93468" y="125592"/>
                    <a:pt x="91690" y="127624"/>
                    <a:pt x="90420" y="130418"/>
                  </a:cubicBezTo>
                  <a:cubicBezTo>
                    <a:pt x="89150" y="133212"/>
                    <a:pt x="87880" y="135879"/>
                    <a:pt x="87372" y="139181"/>
                  </a:cubicBezTo>
                  <a:cubicBezTo>
                    <a:pt x="86864" y="142483"/>
                    <a:pt x="86102" y="146420"/>
                    <a:pt x="87372" y="150230"/>
                  </a:cubicBezTo>
                  <a:cubicBezTo>
                    <a:pt x="88642" y="154040"/>
                    <a:pt x="92579" y="158866"/>
                    <a:pt x="94992" y="162041"/>
                  </a:cubicBezTo>
                  <a:cubicBezTo>
                    <a:pt x="97405" y="165216"/>
                    <a:pt x="98993" y="166994"/>
                    <a:pt x="101850" y="169280"/>
                  </a:cubicBezTo>
                  <a:cubicBezTo>
                    <a:pt x="104708" y="171566"/>
                    <a:pt x="107375" y="174360"/>
                    <a:pt x="112137" y="175757"/>
                  </a:cubicBezTo>
                  <a:cubicBezTo>
                    <a:pt x="116900" y="177154"/>
                    <a:pt x="122107" y="180647"/>
                    <a:pt x="130425" y="177662"/>
                  </a:cubicBezTo>
                  <a:cubicBezTo>
                    <a:pt x="138744" y="174678"/>
                    <a:pt x="158492" y="180393"/>
                    <a:pt x="162048" y="157850"/>
                  </a:cubicBezTo>
                  <a:cubicBezTo>
                    <a:pt x="165604" y="135308"/>
                    <a:pt x="155762" y="68188"/>
                    <a:pt x="151761" y="42407"/>
                  </a:cubicBezTo>
                  <a:cubicBezTo>
                    <a:pt x="147761" y="16626"/>
                    <a:pt x="159191" y="9705"/>
                    <a:pt x="138045" y="3164"/>
                  </a:cubicBezTo>
                  <a:cubicBezTo>
                    <a:pt x="116900" y="-3376"/>
                    <a:pt x="46605" y="2148"/>
                    <a:pt x="24888" y="3164"/>
                  </a:cubicBezTo>
                  <a:close/>
                </a:path>
              </a:pathLst>
            </a:custGeom>
            <a:solidFill>
              <a:schemeClr val="accent2"/>
            </a:solidFill>
            <a:ln>
              <a:noFill/>
            </a:ln>
          </p:spPr>
          <p:txBody>
            <a:bodyPr/>
            <a:lstStyle/>
            <a:p>
              <a:endParaRPr lang="en-US"/>
            </a:p>
          </p:txBody>
        </p:sp>
        <p:grpSp>
          <p:nvGrpSpPr>
            <p:cNvPr id="815" name="Google Shape;815;p35"/>
            <p:cNvGrpSpPr/>
            <p:nvPr/>
          </p:nvGrpSpPr>
          <p:grpSpPr>
            <a:xfrm rot="-6722871">
              <a:off x="8445503" y="1626340"/>
              <a:ext cx="1006433" cy="962337"/>
              <a:chOff x="5124997" y="2462648"/>
              <a:chExt cx="432508" cy="413558"/>
            </a:xfrm>
          </p:grpSpPr>
          <p:sp>
            <p:nvSpPr>
              <p:cNvPr id="816" name="Google Shape;816;p35"/>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35"/>
            <p:cNvGrpSpPr/>
            <p:nvPr/>
          </p:nvGrpSpPr>
          <p:grpSpPr>
            <a:xfrm rot="-4789903" flipH="1">
              <a:off x="6306338" y="108768"/>
              <a:ext cx="826118" cy="484795"/>
              <a:chOff x="5392148" y="1300639"/>
              <a:chExt cx="259599" cy="152362"/>
            </a:xfrm>
          </p:grpSpPr>
          <p:sp>
            <p:nvSpPr>
              <p:cNvPr id="825" name="Google Shape;825;p35"/>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35"/>
            <p:cNvGrpSpPr/>
            <p:nvPr/>
          </p:nvGrpSpPr>
          <p:grpSpPr>
            <a:xfrm rot="-165" flipH="1">
              <a:off x="7289766" y="-420834"/>
              <a:ext cx="1549325" cy="1221332"/>
              <a:chOff x="6403937" y="768806"/>
              <a:chExt cx="743331" cy="585996"/>
            </a:xfrm>
          </p:grpSpPr>
          <p:sp>
            <p:nvSpPr>
              <p:cNvPr id="834" name="Google Shape;834;p35"/>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35"/>
            <p:cNvSpPr/>
            <p:nvPr/>
          </p:nvSpPr>
          <p:spPr>
            <a:xfrm rot="2251810">
              <a:off x="8389920" y="856299"/>
              <a:ext cx="459969" cy="81490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rot="4110044">
              <a:off x="8681998" y="3588535"/>
              <a:ext cx="533455" cy="382984"/>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rot="-6985615" flipH="1">
              <a:off x="8913257" y="2641495"/>
              <a:ext cx="514544" cy="763453"/>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5"/>
            <p:cNvGrpSpPr/>
            <p:nvPr/>
          </p:nvGrpSpPr>
          <p:grpSpPr>
            <a:xfrm rot="452399" flipH="1">
              <a:off x="8765080" y="118502"/>
              <a:ext cx="871964" cy="832998"/>
              <a:chOff x="7071506" y="424875"/>
              <a:chExt cx="515859" cy="492806"/>
            </a:xfrm>
          </p:grpSpPr>
          <p:sp>
            <p:nvSpPr>
              <p:cNvPr id="849" name="Google Shape;849;p35"/>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6" name="TextBox 775">
            <a:extLst>
              <a:ext uri="{FF2B5EF4-FFF2-40B4-BE49-F238E27FC236}">
                <a16:creationId xmlns="" xmlns:a16="http://schemas.microsoft.com/office/drawing/2014/main" id="{6B76D776-14F3-47DA-38DD-19B33537A5CA}"/>
              </a:ext>
            </a:extLst>
          </p:cNvPr>
          <p:cNvSpPr txBox="1"/>
          <p:nvPr/>
        </p:nvSpPr>
        <p:spPr>
          <a:xfrm>
            <a:off x="876838" y="450808"/>
            <a:ext cx="457200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0" normalizeH="0" baseline="0" noProof="0" dirty="0">
                <a:ln>
                  <a:noFill/>
                </a:ln>
                <a:solidFill>
                  <a:srgbClr val="434343"/>
                </a:solidFill>
                <a:effectLst/>
                <a:uLnTx/>
                <a:uFillTx/>
                <a:latin typeface="Arial" panose="020B0604020202020204" pitchFamily="34" charset="0"/>
                <a:cs typeface="Arial" panose="020B0604020202020204" pitchFamily="34" charset="0"/>
                <a:sym typeface="Arial"/>
              </a:rPr>
              <a:t>NỘI DUNG BÀI HỌC</a:t>
            </a:r>
          </a:p>
        </p:txBody>
      </p:sp>
      <p:grpSp>
        <p:nvGrpSpPr>
          <p:cNvPr id="777" name="Group 776">
            <a:extLst>
              <a:ext uri="{FF2B5EF4-FFF2-40B4-BE49-F238E27FC236}">
                <a16:creationId xmlns="" xmlns:a16="http://schemas.microsoft.com/office/drawing/2014/main" id="{B5AE03F2-6F9C-1F70-6099-B9A03B3DA0C5}"/>
              </a:ext>
            </a:extLst>
          </p:cNvPr>
          <p:cNvGrpSpPr/>
          <p:nvPr/>
        </p:nvGrpSpPr>
        <p:grpSpPr>
          <a:xfrm>
            <a:off x="1068958" y="1389461"/>
            <a:ext cx="5107258" cy="560400"/>
            <a:chOff x="624469" y="1367883"/>
            <a:chExt cx="5107258" cy="560400"/>
          </a:xfrm>
        </p:grpSpPr>
        <p:sp>
          <p:nvSpPr>
            <p:cNvPr id="778" name="Rectangle: Rounded Corners 777">
              <a:extLst>
                <a:ext uri="{FF2B5EF4-FFF2-40B4-BE49-F238E27FC236}">
                  <a16:creationId xmlns="" xmlns:a16="http://schemas.microsoft.com/office/drawing/2014/main" id="{E5206496-94A7-E8AE-78EF-237DFF01A645}"/>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endParaRPr lang="en-US" sz="3600" b="1">
                <a:solidFill>
                  <a:srgbClr val="DBEBAC"/>
                </a:solidFill>
              </a:endParaRPr>
            </a:p>
          </p:txBody>
        </p:sp>
        <p:sp>
          <p:nvSpPr>
            <p:cNvPr id="779" name="TextBox 778">
              <a:extLst>
                <a:ext uri="{FF2B5EF4-FFF2-40B4-BE49-F238E27FC236}">
                  <a16:creationId xmlns="" xmlns:a16="http://schemas.microsoft.com/office/drawing/2014/main" id="{180213F7-7B13-84DE-A56C-979DC44D1F9A}"/>
                </a:ext>
              </a:extLst>
            </p:cNvPr>
            <p:cNvSpPr txBox="1"/>
            <p:nvPr/>
          </p:nvSpPr>
          <p:spPr>
            <a:xfrm>
              <a:off x="1538869" y="1448028"/>
              <a:ext cx="4192858" cy="400110"/>
            </a:xfrm>
            <a:prstGeom prst="rect">
              <a:avLst/>
            </a:prstGeom>
            <a:noFill/>
          </p:spPr>
          <p:txBody>
            <a:bodyPr wrap="square" rtlCol="0">
              <a:spAutoFit/>
            </a:bodyPr>
            <a:lstStyle/>
            <a:p>
              <a:r>
                <a:rPr lang="en-US" sz="2000"/>
                <a:t>Phản ứng hạt nhân</a:t>
              </a:r>
            </a:p>
          </p:txBody>
        </p:sp>
      </p:grpSp>
      <p:grpSp>
        <p:nvGrpSpPr>
          <p:cNvPr id="780" name="Group 779">
            <a:extLst>
              <a:ext uri="{FF2B5EF4-FFF2-40B4-BE49-F238E27FC236}">
                <a16:creationId xmlns="" xmlns:a16="http://schemas.microsoft.com/office/drawing/2014/main" id="{78305468-72D0-0ED5-2DC9-063A8831E864}"/>
              </a:ext>
            </a:extLst>
          </p:cNvPr>
          <p:cNvGrpSpPr/>
          <p:nvPr/>
        </p:nvGrpSpPr>
        <p:grpSpPr>
          <a:xfrm>
            <a:off x="1068958" y="2242183"/>
            <a:ext cx="5107258" cy="560400"/>
            <a:chOff x="624469" y="1367883"/>
            <a:chExt cx="5107258" cy="560400"/>
          </a:xfrm>
        </p:grpSpPr>
        <p:sp>
          <p:nvSpPr>
            <p:cNvPr id="781" name="Rectangle: Rounded Corners 780">
              <a:extLst>
                <a:ext uri="{FF2B5EF4-FFF2-40B4-BE49-F238E27FC236}">
                  <a16:creationId xmlns="" xmlns:a16="http://schemas.microsoft.com/office/drawing/2014/main" id="{B03B73AB-574D-A418-C56D-68C76A154579}"/>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r>
                <a:rPr lang="en-US" sz="3600" b="1">
                  <a:solidFill>
                    <a:srgbClr val="DBEBAC"/>
                  </a:solidFill>
                </a:rPr>
                <a:t>I</a:t>
              </a:r>
            </a:p>
          </p:txBody>
        </p:sp>
        <p:sp>
          <p:nvSpPr>
            <p:cNvPr id="782" name="TextBox 781">
              <a:extLst>
                <a:ext uri="{FF2B5EF4-FFF2-40B4-BE49-F238E27FC236}">
                  <a16:creationId xmlns="" xmlns:a16="http://schemas.microsoft.com/office/drawing/2014/main" id="{BE33090F-A6F8-91AA-C6C0-10A27148AF58}"/>
                </a:ext>
              </a:extLst>
            </p:cNvPr>
            <p:cNvSpPr txBox="1"/>
            <p:nvPr/>
          </p:nvSpPr>
          <p:spPr>
            <a:xfrm>
              <a:off x="1538869" y="1448028"/>
              <a:ext cx="4192858" cy="400110"/>
            </a:xfrm>
            <a:prstGeom prst="rect">
              <a:avLst/>
            </a:prstGeom>
            <a:noFill/>
          </p:spPr>
          <p:txBody>
            <a:bodyPr wrap="square" rtlCol="0">
              <a:spAutoFit/>
            </a:bodyPr>
            <a:lstStyle/>
            <a:p>
              <a:r>
                <a:rPr lang="en-US" sz="2000"/>
                <a:t>Năng lượng liên kết</a:t>
              </a:r>
            </a:p>
          </p:txBody>
        </p:sp>
      </p:grpSp>
      <p:grpSp>
        <p:nvGrpSpPr>
          <p:cNvPr id="783" name="Group 782">
            <a:extLst>
              <a:ext uri="{FF2B5EF4-FFF2-40B4-BE49-F238E27FC236}">
                <a16:creationId xmlns="" xmlns:a16="http://schemas.microsoft.com/office/drawing/2014/main" id="{8BC9690E-6535-1AD1-A896-6DEDBB22405E}"/>
              </a:ext>
            </a:extLst>
          </p:cNvPr>
          <p:cNvGrpSpPr/>
          <p:nvPr/>
        </p:nvGrpSpPr>
        <p:grpSpPr>
          <a:xfrm>
            <a:off x="1068958" y="3083956"/>
            <a:ext cx="5107258" cy="560400"/>
            <a:chOff x="624469" y="1367883"/>
            <a:chExt cx="5107258" cy="560400"/>
          </a:xfrm>
        </p:grpSpPr>
        <p:sp>
          <p:nvSpPr>
            <p:cNvPr id="784" name="Rectangle: Rounded Corners 783">
              <a:extLst>
                <a:ext uri="{FF2B5EF4-FFF2-40B4-BE49-F238E27FC236}">
                  <a16:creationId xmlns="" xmlns:a16="http://schemas.microsoft.com/office/drawing/2014/main" id="{9EEA2992-923D-00C4-0428-359F1FF02C37}"/>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r>
                <a:rPr lang="en-US" sz="3600" b="1">
                  <a:solidFill>
                    <a:srgbClr val="DBEBAC"/>
                  </a:solidFill>
                </a:rPr>
                <a:t>II</a:t>
              </a:r>
            </a:p>
          </p:txBody>
        </p:sp>
        <p:sp>
          <p:nvSpPr>
            <p:cNvPr id="785" name="TextBox 784">
              <a:extLst>
                <a:ext uri="{FF2B5EF4-FFF2-40B4-BE49-F238E27FC236}">
                  <a16:creationId xmlns="" xmlns:a16="http://schemas.microsoft.com/office/drawing/2014/main" id="{8E48C1E8-85B4-2B11-5AD5-200478632CD3}"/>
                </a:ext>
              </a:extLst>
            </p:cNvPr>
            <p:cNvSpPr txBox="1"/>
            <p:nvPr/>
          </p:nvSpPr>
          <p:spPr>
            <a:xfrm>
              <a:off x="1538869" y="1448028"/>
              <a:ext cx="4192858" cy="400110"/>
            </a:xfrm>
            <a:prstGeom prst="rect">
              <a:avLst/>
            </a:prstGeom>
            <a:noFill/>
          </p:spPr>
          <p:txBody>
            <a:bodyPr wrap="square" rtlCol="0">
              <a:spAutoFit/>
            </a:bodyPr>
            <a:lstStyle/>
            <a:p>
              <a:r>
                <a:rPr lang="en-US" sz="2000"/>
                <a:t>Phản ứng phân hạch hạt nhân</a:t>
              </a:r>
            </a:p>
          </p:txBody>
        </p:sp>
      </p:grpSp>
      <p:grpSp>
        <p:nvGrpSpPr>
          <p:cNvPr id="786" name="Group 785">
            <a:extLst>
              <a:ext uri="{FF2B5EF4-FFF2-40B4-BE49-F238E27FC236}">
                <a16:creationId xmlns="" xmlns:a16="http://schemas.microsoft.com/office/drawing/2014/main" id="{972F8565-8D2A-7363-15FC-3182C75C5D21}"/>
              </a:ext>
            </a:extLst>
          </p:cNvPr>
          <p:cNvGrpSpPr/>
          <p:nvPr/>
        </p:nvGrpSpPr>
        <p:grpSpPr>
          <a:xfrm>
            <a:off x="1068958" y="3935167"/>
            <a:ext cx="5107258" cy="560400"/>
            <a:chOff x="624469" y="1367883"/>
            <a:chExt cx="5107258" cy="560400"/>
          </a:xfrm>
        </p:grpSpPr>
        <p:sp>
          <p:nvSpPr>
            <p:cNvPr id="787" name="Rectangle: Rounded Corners 786">
              <a:extLst>
                <a:ext uri="{FF2B5EF4-FFF2-40B4-BE49-F238E27FC236}">
                  <a16:creationId xmlns="" xmlns:a16="http://schemas.microsoft.com/office/drawing/2014/main" id="{1332EEF9-CAAD-B9AC-9ED6-8FADE17552F3}"/>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r>
                <a:rPr lang="en-US" sz="3600" b="1">
                  <a:solidFill>
                    <a:srgbClr val="DBEBAC"/>
                  </a:solidFill>
                </a:rPr>
                <a:t>V</a:t>
              </a:r>
            </a:p>
          </p:txBody>
        </p:sp>
        <p:sp>
          <p:nvSpPr>
            <p:cNvPr id="788" name="TextBox 787">
              <a:extLst>
                <a:ext uri="{FF2B5EF4-FFF2-40B4-BE49-F238E27FC236}">
                  <a16:creationId xmlns="" xmlns:a16="http://schemas.microsoft.com/office/drawing/2014/main" id="{FD1A18AA-9F67-1A70-0173-D90ADAD0C621}"/>
                </a:ext>
              </a:extLst>
            </p:cNvPr>
            <p:cNvSpPr txBox="1"/>
            <p:nvPr/>
          </p:nvSpPr>
          <p:spPr>
            <a:xfrm>
              <a:off x="1538869" y="1448028"/>
              <a:ext cx="4192858" cy="400110"/>
            </a:xfrm>
            <a:prstGeom prst="rect">
              <a:avLst/>
            </a:prstGeom>
            <a:noFill/>
          </p:spPr>
          <p:txBody>
            <a:bodyPr wrap="square" rtlCol="0">
              <a:spAutoFit/>
            </a:bodyPr>
            <a:lstStyle/>
            <a:p>
              <a:r>
                <a:rPr lang="en-US" sz="2000"/>
                <a:t>Phản ứng tổng hợp hạt nhân</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animEffect transition="in" filter="wipe(left)">
                                      <p:cBhvr>
                                        <p:cTn id="7" dur="500"/>
                                        <p:tgtEl>
                                          <p:spTgt spid="7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80"/>
                                        </p:tgtEl>
                                        <p:attrNameLst>
                                          <p:attrName>style.visibility</p:attrName>
                                        </p:attrNameLst>
                                      </p:cBhvr>
                                      <p:to>
                                        <p:strVal val="visible"/>
                                      </p:to>
                                    </p:set>
                                    <p:animEffect transition="in" filter="wipe(left)">
                                      <p:cBhvr>
                                        <p:cTn id="12" dur="500"/>
                                        <p:tgtEl>
                                          <p:spTgt spid="7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83"/>
                                        </p:tgtEl>
                                        <p:attrNameLst>
                                          <p:attrName>style.visibility</p:attrName>
                                        </p:attrNameLst>
                                      </p:cBhvr>
                                      <p:to>
                                        <p:strVal val="visible"/>
                                      </p:to>
                                    </p:set>
                                    <p:animEffect transition="in" filter="wipe(left)">
                                      <p:cBhvr>
                                        <p:cTn id="17" dur="500"/>
                                        <p:tgtEl>
                                          <p:spTgt spid="7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86"/>
                                        </p:tgtEl>
                                        <p:attrNameLst>
                                          <p:attrName>style.visibility</p:attrName>
                                        </p:attrNameLst>
                                      </p:cBhvr>
                                      <p:to>
                                        <p:strVal val="visible"/>
                                      </p:to>
                                    </p:set>
                                    <p:animEffect transition="in" filter="wipe(left)">
                                      <p:cBhvr>
                                        <p:cTn id="22" dur="50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D9D6283-4E3B-99A9-7DD0-CF59C08577B7}"/>
            </a:ext>
          </a:extLst>
        </p:cNvPr>
        <p:cNvGrpSpPr/>
        <p:nvPr/>
      </p:nvGrpSpPr>
      <p:grpSpPr>
        <a:xfrm>
          <a:off x="0" y="0"/>
          <a:ext cx="0" cy="0"/>
          <a:chOff x="0" y="0"/>
          <a:chExt cx="0" cy="0"/>
        </a:xfrm>
      </p:grpSpPr>
      <p:sp>
        <p:nvSpPr>
          <p:cNvPr id="2" name="Arrow: Pentagon 1">
            <a:extLst>
              <a:ext uri="{FF2B5EF4-FFF2-40B4-BE49-F238E27FC236}">
                <a16:creationId xmlns="" xmlns:a16="http://schemas.microsoft.com/office/drawing/2014/main" id="{1A3AD994-44AE-F818-B3AC-A4B4D90CA185}"/>
              </a:ext>
            </a:extLst>
          </p:cNvPr>
          <p:cNvSpPr/>
          <p:nvPr/>
        </p:nvSpPr>
        <p:spPr>
          <a:xfrm>
            <a:off x="-1952" y="1786370"/>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3" name="TextBox 2">
            <a:extLst>
              <a:ext uri="{FF2B5EF4-FFF2-40B4-BE49-F238E27FC236}">
                <a16:creationId xmlns="" xmlns:a16="http://schemas.microsoft.com/office/drawing/2014/main" id="{716F71D0-5B6A-5AB9-F36C-F56C44572BCB}"/>
              </a:ext>
            </a:extLst>
          </p:cNvPr>
          <p:cNvSpPr txBox="1"/>
          <p:nvPr/>
        </p:nvSpPr>
        <p:spPr>
          <a:xfrm>
            <a:off x="646422" y="1710142"/>
            <a:ext cx="7932479" cy="430887"/>
          </a:xfrm>
          <a:prstGeom prst="rect">
            <a:avLst/>
          </a:prstGeom>
          <a:noFill/>
        </p:spPr>
        <p:txBody>
          <a:bodyPr wrap="square" rtlCol="0">
            <a:spAutoFit/>
          </a:bodyPr>
          <a:lstStyle/>
          <a:p>
            <a:pPr algn="just">
              <a:buClrTx/>
              <a:defRPr/>
            </a:pPr>
            <a:r>
              <a:rPr lang="en-US" sz="2200" b="1">
                <a:solidFill>
                  <a:srgbClr val="E91D28"/>
                </a:solidFill>
                <a:latin typeface="Arial" panose="020B0604020202020204" pitchFamily="34" charset="0"/>
                <a:cs typeface="Arial" panose="020B0604020202020204" pitchFamily="34" charset="0"/>
              </a:rPr>
              <a:t>Điều kiện xảy ra phản ứng:</a:t>
            </a:r>
            <a:endParaRPr lang="en-US" sz="1800"/>
          </a:p>
        </p:txBody>
      </p:sp>
      <p:sp>
        <p:nvSpPr>
          <p:cNvPr id="8" name="TextBox 7">
            <a:extLst>
              <a:ext uri="{FF2B5EF4-FFF2-40B4-BE49-F238E27FC236}">
                <a16:creationId xmlns="" xmlns:a16="http://schemas.microsoft.com/office/drawing/2014/main" id="{A8F27990-0A60-2B24-0684-A4C42CBD02BA}"/>
              </a:ext>
            </a:extLst>
          </p:cNvPr>
          <p:cNvSpPr txBox="1"/>
          <p:nvPr/>
        </p:nvSpPr>
        <p:spPr>
          <a:xfrm>
            <a:off x="455248" y="2262646"/>
            <a:ext cx="3839853"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Phải thực hiện ở nhiệt độ rất cao (hàng chục triệu độ).</a:t>
            </a:r>
          </a:p>
          <a:p>
            <a:pPr marL="342900" indent="-342900" algn="just">
              <a:lnSpc>
                <a:spcPct val="150000"/>
              </a:lnSpc>
              <a:buFont typeface="Arial" panose="020B0604020202020204" pitchFamily="34" charset="0"/>
              <a:buChar char="•"/>
            </a:pPr>
            <a:r>
              <a:rPr lang="en-US" sz="2000">
                <a:ea typeface="Calibri" panose="020F0502020204030204" pitchFamily="34" charset="0"/>
              </a:rPr>
              <a:t>Mật độ hạt nhân phải đủ lớn.</a:t>
            </a:r>
          </a:p>
          <a:p>
            <a:pPr marL="342900" indent="-342900" algn="just">
              <a:lnSpc>
                <a:spcPct val="150000"/>
              </a:lnSpc>
              <a:buFont typeface="Arial" panose="020B0604020202020204" pitchFamily="34" charset="0"/>
              <a:buChar char="•"/>
            </a:pPr>
            <a:r>
              <a:rPr lang="en-US" sz="2000">
                <a:ea typeface="Calibri" panose="020F0502020204030204" pitchFamily="34" charset="0"/>
              </a:rPr>
              <a:t>Thời gian duy trì nhiệt độ cao phải đủ dài.</a:t>
            </a:r>
            <a:endParaRPr lang="en-US" sz="2000"/>
          </a:p>
        </p:txBody>
      </p:sp>
      <p:sp>
        <p:nvSpPr>
          <p:cNvPr id="9" name="Arrow: Pentagon 8">
            <a:extLst>
              <a:ext uri="{FF2B5EF4-FFF2-40B4-BE49-F238E27FC236}">
                <a16:creationId xmlns="" xmlns:a16="http://schemas.microsoft.com/office/drawing/2014/main" id="{7A85EA3A-A38F-DD4B-0BBA-EB7ACE085AD2}"/>
              </a:ext>
            </a:extLst>
          </p:cNvPr>
          <p:cNvSpPr/>
          <p:nvPr/>
        </p:nvSpPr>
        <p:spPr>
          <a:xfrm>
            <a:off x="0" y="583261"/>
            <a:ext cx="457200" cy="298557"/>
          </a:xfrm>
          <a:prstGeom prst="homePlate">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0" name="TextBox 9">
            <a:extLst>
              <a:ext uri="{FF2B5EF4-FFF2-40B4-BE49-F238E27FC236}">
                <a16:creationId xmlns="" xmlns:a16="http://schemas.microsoft.com/office/drawing/2014/main" id="{098185F6-CE57-FC4B-4C7D-DDDD0A6F8EE8}"/>
              </a:ext>
            </a:extLst>
          </p:cNvPr>
          <p:cNvSpPr txBox="1"/>
          <p:nvPr/>
        </p:nvSpPr>
        <p:spPr>
          <a:xfrm>
            <a:off x="646422" y="420877"/>
            <a:ext cx="8215706" cy="1045223"/>
          </a:xfrm>
          <a:prstGeom prst="rect">
            <a:avLst/>
          </a:prstGeom>
          <a:noFill/>
        </p:spPr>
        <p:txBody>
          <a:bodyPr wrap="square" rtlCol="0">
            <a:spAutoFit/>
          </a:bodyPr>
          <a:lstStyle/>
          <a:p>
            <a:pPr algn="just">
              <a:lnSpc>
                <a:spcPct val="150000"/>
              </a:lnSpc>
              <a:buClrTx/>
              <a:buFontTx/>
              <a:buNone/>
              <a:defRPr/>
            </a:pPr>
            <a:r>
              <a:rPr lang="en-US" sz="2200" b="1">
                <a:solidFill>
                  <a:srgbClr val="FF9900"/>
                </a:solidFill>
                <a:latin typeface="Arial" panose="020B0604020202020204" pitchFamily="34" charset="0"/>
                <a:cs typeface="Arial" panose="020B0604020202020204" pitchFamily="34" charset="0"/>
              </a:rPr>
              <a:t>Khái niệm: </a:t>
            </a:r>
            <a:r>
              <a:rPr lang="vi-VN" sz="2200">
                <a:latin typeface="Arial" panose="020B0604020202020204" pitchFamily="34" charset="0"/>
                <a:cs typeface="Arial" panose="020B0604020202020204" pitchFamily="34" charset="0"/>
              </a:rPr>
              <a:t>là phản ứng hạt nhân trong đó hai hay nhiều hạt nhân nhẹ tổng hợp lại thành một hạt nhân nặng hơn.</a:t>
            </a:r>
            <a:r>
              <a:rPr lang="en-US" sz="220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7410731B-D5A5-EC68-9B8E-2A419CC41449}"/>
              </a:ext>
            </a:extLst>
          </p:cNvPr>
          <p:cNvPicPr>
            <a:picLocks noChangeAspect="1"/>
          </p:cNvPicPr>
          <p:nvPr/>
        </p:nvPicPr>
        <p:blipFill>
          <a:blip r:embed="rId2">
            <a:clrChange>
              <a:clrFrom>
                <a:srgbClr val="FFFFFF"/>
              </a:clrFrom>
              <a:clrTo>
                <a:srgbClr val="FFFFFF">
                  <a:alpha val="0"/>
                </a:srgbClr>
              </a:clrTo>
            </a:clrChange>
          </a:blip>
          <a:srcRect/>
          <a:stretch/>
        </p:blipFill>
        <p:spPr>
          <a:xfrm>
            <a:off x="4134801" y="1786370"/>
            <a:ext cx="4824285" cy="3059758"/>
          </a:xfrm>
          <a:prstGeom prst="rect">
            <a:avLst/>
          </a:prstGeom>
        </p:spPr>
      </p:pic>
      <p:pic>
        <p:nvPicPr>
          <p:cNvPr id="4" name="Picture 3">
            <a:extLst>
              <a:ext uri="{FF2B5EF4-FFF2-40B4-BE49-F238E27FC236}">
                <a16:creationId xmlns="" xmlns:a16="http://schemas.microsoft.com/office/drawing/2014/main" id="{2D70A3E1-9744-CBD5-3EB3-B03B0A7B0B6F}"/>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338923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D2C7A59-9A05-CE40-5EAC-7391FD8248AA}"/>
            </a:ext>
          </a:extLst>
        </p:cNvPr>
        <p:cNvGrpSpPr/>
        <p:nvPr/>
      </p:nvGrpSpPr>
      <p:grpSpPr>
        <a:xfrm>
          <a:off x="0" y="0"/>
          <a:ext cx="0" cy="0"/>
          <a:chOff x="0" y="0"/>
          <a:chExt cx="0" cy="0"/>
        </a:xfrm>
      </p:grpSpPr>
      <p:sp>
        <p:nvSpPr>
          <p:cNvPr id="13" name="Speech Bubble: Rectangle with Corners Rounded 12">
            <a:extLst>
              <a:ext uri="{FF2B5EF4-FFF2-40B4-BE49-F238E27FC236}">
                <a16:creationId xmlns="" xmlns:a16="http://schemas.microsoft.com/office/drawing/2014/main" id="{CAA9F0FC-247C-87A2-2F71-AE0DBEFA84FD}"/>
              </a:ext>
            </a:extLst>
          </p:cNvPr>
          <p:cNvSpPr/>
          <p:nvPr/>
        </p:nvSpPr>
        <p:spPr>
          <a:xfrm>
            <a:off x="3140229" y="1259042"/>
            <a:ext cx="3895725" cy="2079470"/>
          </a:xfrm>
          <a:prstGeom prst="wedgeRoundRectCallout">
            <a:avLst>
              <a:gd name="adj1" fmla="val 55734"/>
              <a:gd name="adj2" fmla="val -4569"/>
              <a:gd name="adj3" fmla="val 16667"/>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Em hãy đọc mục </a:t>
            </a:r>
            <a:r>
              <a:rPr lang="en-US" sz="2000" b="1" i="1">
                <a:solidFill>
                  <a:srgbClr val="000000"/>
                </a:solidFill>
              </a:rPr>
              <a:t>Em có biết </a:t>
            </a:r>
            <a:r>
              <a:rPr lang="en-US" sz="2000">
                <a:solidFill>
                  <a:srgbClr val="000000"/>
                </a:solidFill>
              </a:rPr>
              <a:t>– SGK tr.103 để tìm hiểu thêm về điều kiện xảy ra phản ứng tổng hợp hạt nhân.</a:t>
            </a:r>
          </a:p>
        </p:txBody>
      </p:sp>
      <p:grpSp>
        <p:nvGrpSpPr>
          <p:cNvPr id="9" name="Group 8">
            <a:extLst>
              <a:ext uri="{FF2B5EF4-FFF2-40B4-BE49-F238E27FC236}">
                <a16:creationId xmlns="" xmlns:a16="http://schemas.microsoft.com/office/drawing/2014/main" id="{220F2B32-24DD-A81F-8621-8B99F8A793A6}"/>
              </a:ext>
            </a:extLst>
          </p:cNvPr>
          <p:cNvGrpSpPr/>
          <p:nvPr/>
        </p:nvGrpSpPr>
        <p:grpSpPr>
          <a:xfrm>
            <a:off x="2788258" y="382606"/>
            <a:ext cx="3567484" cy="628328"/>
            <a:chOff x="3353706" y="323132"/>
            <a:chExt cx="3567484" cy="628328"/>
          </a:xfrm>
        </p:grpSpPr>
        <p:pic>
          <p:nvPicPr>
            <p:cNvPr id="10" name="Picture 13">
              <a:extLst>
                <a:ext uri="{FF2B5EF4-FFF2-40B4-BE49-F238E27FC236}">
                  <a16:creationId xmlns="" xmlns:a16="http://schemas.microsoft.com/office/drawing/2014/main" id="{B7ECE13D-DD31-B424-9298-F1AE4E8B69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53706" y="323132"/>
              <a:ext cx="608693" cy="628328"/>
            </a:xfrm>
            <a:prstGeom prst="rect">
              <a:avLst/>
            </a:prstGeom>
          </p:spPr>
        </p:pic>
        <p:sp>
          <p:nvSpPr>
            <p:cNvPr id="11" name="TextBox 10">
              <a:extLst>
                <a:ext uri="{FF2B5EF4-FFF2-40B4-BE49-F238E27FC236}">
                  <a16:creationId xmlns="" xmlns:a16="http://schemas.microsoft.com/office/drawing/2014/main" id="{1EDA2D33-E552-3E52-5A4E-CF469A1E8E67}"/>
                </a:ext>
              </a:extLst>
            </p:cNvPr>
            <p:cNvSpPr txBox="1"/>
            <p:nvPr/>
          </p:nvSpPr>
          <p:spPr>
            <a:xfrm>
              <a:off x="3882828" y="366685"/>
              <a:ext cx="303836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rPr>
                <a:t>EM CÓ BIẾT?</a:t>
              </a:r>
              <a:endParaRPr kumimoji="0" lang="en-US" sz="3200" b="1" i="0" u="none" strike="noStrike" kern="0" cap="none" spc="0" normalizeH="0" baseline="0" noProof="0" dirty="0">
                <a:ln>
                  <a:noFill/>
                </a:ln>
                <a:solidFill>
                  <a:srgbClr val="FF0000"/>
                </a:solidFill>
                <a:effectLst/>
                <a:uLnTx/>
                <a:uFillTx/>
              </a:endParaRPr>
            </a:p>
          </p:txBody>
        </p:sp>
      </p:grpSp>
      <p:sp>
        <p:nvSpPr>
          <p:cNvPr id="12" name="Freeform 11">
            <a:extLst>
              <a:ext uri="{FF2B5EF4-FFF2-40B4-BE49-F238E27FC236}">
                <a16:creationId xmlns="" xmlns:a16="http://schemas.microsoft.com/office/drawing/2014/main" id="{BCF6B16F-A373-7AB2-0659-C43B684C033E}"/>
              </a:ext>
            </a:extLst>
          </p:cNvPr>
          <p:cNvSpPr/>
          <p:nvPr/>
        </p:nvSpPr>
        <p:spPr>
          <a:xfrm>
            <a:off x="6858000" y="1533525"/>
            <a:ext cx="2286000" cy="3609975"/>
          </a:xfrm>
          <a:custGeom>
            <a:avLst/>
            <a:gdLst/>
            <a:ahLst/>
            <a:cxnLst/>
            <a:rect l="l" t="t" r="r" b="b"/>
            <a:pathLst>
              <a:path w="2448512" h="3855925">
                <a:moveTo>
                  <a:pt x="0" y="0"/>
                </a:moveTo>
                <a:lnTo>
                  <a:pt x="2448512" y="0"/>
                </a:lnTo>
                <a:lnTo>
                  <a:pt x="2448512" y="3855925"/>
                </a:lnTo>
                <a:lnTo>
                  <a:pt x="0" y="3855925"/>
                </a:lnTo>
                <a:lnTo>
                  <a:pt x="0" y="0"/>
                </a:lnTo>
                <a:close/>
              </a:path>
            </a:pathLst>
          </a:custGeom>
          <a:blipFill>
            <a:blip r:embed="rId4"/>
            <a:stretch>
              <a:fillRect/>
            </a:stretch>
          </a:blipFill>
        </p:spPr>
        <p:txBody>
          <a:bodyPr/>
          <a:lstStyle/>
          <a:p>
            <a:endParaRPr lang="en-US"/>
          </a:p>
        </p:txBody>
      </p:sp>
      <p:pic>
        <p:nvPicPr>
          <p:cNvPr id="18" name="Picture 17">
            <a:extLst>
              <a:ext uri="{FF2B5EF4-FFF2-40B4-BE49-F238E27FC236}">
                <a16:creationId xmlns="" xmlns:a16="http://schemas.microsoft.com/office/drawing/2014/main" id="{0CF33380-A4BA-C180-EBCE-2BFFA7356F52}"/>
              </a:ext>
            </a:extLst>
          </p:cNvPr>
          <p:cNvPicPr>
            <a:picLocks noChangeAspect="1"/>
          </p:cNvPicPr>
          <p:nvPr/>
        </p:nvPicPr>
        <p:blipFill>
          <a:blip r:embed="rId5"/>
          <a:srcRect/>
          <a:stretch/>
        </p:blipFill>
        <p:spPr>
          <a:xfrm>
            <a:off x="522486" y="1263805"/>
            <a:ext cx="2570118" cy="3672057"/>
          </a:xfrm>
          <a:prstGeom prst="rect">
            <a:avLst/>
          </a:prstGeom>
        </p:spPr>
      </p:pic>
    </p:spTree>
    <p:extLst>
      <p:ext uri="{BB962C8B-B14F-4D97-AF65-F5344CB8AC3E}">
        <p14:creationId xmlns:p14="http://schemas.microsoft.com/office/powerpoint/2010/main" val="390578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2400"/>
              </a:pPr>
              <a:r>
                <a:rPr lang="en-US" sz="1800" u="sng">
                  <a:hlinkClick r:id="rId3">
                    <a:extLst>
                      <a:ext uri="{A12FA001-AC4F-418D-AE19-62706E023703}">
                        <ahyp:hlinkClr xmlns:ahyp="http://schemas.microsoft.com/office/drawing/2018/hyperlinkcolor"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defTabSz="685800">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defTabSz="685800">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defTabSz="685800">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algn="ctr" defTabSz="685800">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grpSp>
        <p:nvGrpSpPr>
          <p:cNvPr id="3170" name="Google Shape;3170;p62"/>
          <p:cNvGrpSpPr/>
          <p:nvPr/>
        </p:nvGrpSpPr>
        <p:grpSpPr>
          <a:xfrm>
            <a:off x="12922" y="-1796346"/>
            <a:ext cx="8968429" cy="3395734"/>
            <a:chOff x="72703" y="-970462"/>
            <a:chExt cx="8968429" cy="3395734"/>
          </a:xfrm>
        </p:grpSpPr>
        <p:sp>
          <p:nvSpPr>
            <p:cNvPr id="3171" name="Google Shape;3171;p62"/>
            <p:cNvSpPr/>
            <p:nvPr/>
          </p:nvSpPr>
          <p:spPr>
            <a:xfrm>
              <a:off x="72703" y="-506003"/>
              <a:ext cx="8806325" cy="2931275"/>
            </a:xfrm>
            <a:custGeom>
              <a:avLst/>
              <a:gdLst/>
              <a:ahLst/>
              <a:cxnLst/>
              <a:rect l="l" t="t" r="r" b="b"/>
              <a:pathLst>
                <a:path w="352253" h="117251" extrusionOk="0">
                  <a:moveTo>
                    <a:pt x="4077" y="14716"/>
                  </a:moveTo>
                  <a:cubicBezTo>
                    <a:pt x="7379" y="18653"/>
                    <a:pt x="20524" y="21003"/>
                    <a:pt x="24651" y="26908"/>
                  </a:cubicBezTo>
                  <a:cubicBezTo>
                    <a:pt x="28779" y="32814"/>
                    <a:pt x="25096" y="43164"/>
                    <a:pt x="28842" y="50149"/>
                  </a:cubicBezTo>
                  <a:cubicBezTo>
                    <a:pt x="32589" y="57134"/>
                    <a:pt x="38685" y="65389"/>
                    <a:pt x="47130" y="68818"/>
                  </a:cubicBezTo>
                  <a:cubicBezTo>
                    <a:pt x="55576" y="72247"/>
                    <a:pt x="72022" y="67231"/>
                    <a:pt x="79515" y="70723"/>
                  </a:cubicBezTo>
                  <a:cubicBezTo>
                    <a:pt x="87008" y="74216"/>
                    <a:pt x="88151" y="83233"/>
                    <a:pt x="92088" y="89773"/>
                  </a:cubicBezTo>
                  <a:cubicBezTo>
                    <a:pt x="96025" y="96314"/>
                    <a:pt x="97105" y="105712"/>
                    <a:pt x="103137" y="109966"/>
                  </a:cubicBezTo>
                  <a:cubicBezTo>
                    <a:pt x="109170" y="114221"/>
                    <a:pt x="105042" y="114411"/>
                    <a:pt x="128283" y="115300"/>
                  </a:cubicBezTo>
                  <a:cubicBezTo>
                    <a:pt x="151524" y="116189"/>
                    <a:pt x="216104" y="119047"/>
                    <a:pt x="242583" y="115300"/>
                  </a:cubicBezTo>
                  <a:cubicBezTo>
                    <a:pt x="269063" y="111554"/>
                    <a:pt x="279794" y="100187"/>
                    <a:pt x="287160" y="92821"/>
                  </a:cubicBezTo>
                  <a:cubicBezTo>
                    <a:pt x="294526" y="85455"/>
                    <a:pt x="284176" y="77137"/>
                    <a:pt x="286779" y="71104"/>
                  </a:cubicBezTo>
                  <a:cubicBezTo>
                    <a:pt x="289383" y="65072"/>
                    <a:pt x="295923" y="59547"/>
                    <a:pt x="302781" y="56626"/>
                  </a:cubicBezTo>
                  <a:cubicBezTo>
                    <a:pt x="309639" y="53705"/>
                    <a:pt x="320434" y="56182"/>
                    <a:pt x="327927" y="53578"/>
                  </a:cubicBezTo>
                  <a:cubicBezTo>
                    <a:pt x="335420" y="50975"/>
                    <a:pt x="344056" y="47228"/>
                    <a:pt x="347739" y="41005"/>
                  </a:cubicBezTo>
                  <a:cubicBezTo>
                    <a:pt x="351422" y="34782"/>
                    <a:pt x="354280" y="22590"/>
                    <a:pt x="350025" y="16240"/>
                  </a:cubicBezTo>
                  <a:cubicBezTo>
                    <a:pt x="345771" y="9890"/>
                    <a:pt x="346279" y="5509"/>
                    <a:pt x="322212" y="2905"/>
                  </a:cubicBezTo>
                  <a:cubicBezTo>
                    <a:pt x="298146" y="302"/>
                    <a:pt x="250394" y="1064"/>
                    <a:pt x="205626" y="619"/>
                  </a:cubicBezTo>
                  <a:cubicBezTo>
                    <a:pt x="160859" y="175"/>
                    <a:pt x="87072" y="-206"/>
                    <a:pt x="53607" y="238"/>
                  </a:cubicBezTo>
                  <a:cubicBezTo>
                    <a:pt x="20143" y="683"/>
                    <a:pt x="13094" y="873"/>
                    <a:pt x="4839" y="3286"/>
                  </a:cubicBezTo>
                  <a:cubicBezTo>
                    <a:pt x="-3416" y="5699"/>
                    <a:pt x="775" y="10779"/>
                    <a:pt x="4077" y="14716"/>
                  </a:cubicBezTo>
                  <a:close/>
                </a:path>
              </a:pathLst>
            </a:custGeom>
            <a:solidFill>
              <a:schemeClr val="accent2"/>
            </a:solidFill>
            <a:ln>
              <a:noFill/>
            </a:ln>
          </p:spPr>
          <p:txBody>
            <a:bodyPr/>
            <a:lstStyle/>
            <a:p>
              <a:endParaRPr lang="en-US"/>
            </a:p>
          </p:txBody>
        </p:sp>
        <p:grpSp>
          <p:nvGrpSpPr>
            <p:cNvPr id="3172" name="Google Shape;3172;p62"/>
            <p:cNvGrpSpPr/>
            <p:nvPr/>
          </p:nvGrpSpPr>
          <p:grpSpPr>
            <a:xfrm rot="-6812244">
              <a:off x="2103000" y="1382333"/>
              <a:ext cx="966702" cy="567334"/>
              <a:chOff x="5392148" y="1300639"/>
              <a:chExt cx="259599" cy="152362"/>
            </a:xfrm>
          </p:grpSpPr>
          <p:sp>
            <p:nvSpPr>
              <p:cNvPr id="3173" name="Google Shape;3173;p62"/>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2"/>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2"/>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2"/>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2"/>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2"/>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2"/>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2"/>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1" name="Google Shape;3181;p62"/>
            <p:cNvGrpSpPr/>
            <p:nvPr/>
          </p:nvGrpSpPr>
          <p:grpSpPr>
            <a:xfrm>
              <a:off x="6298393" y="-174557"/>
              <a:ext cx="1089170" cy="665862"/>
              <a:chOff x="5942350" y="1555229"/>
              <a:chExt cx="692724" cy="423469"/>
            </a:xfrm>
          </p:grpSpPr>
          <p:sp>
            <p:nvSpPr>
              <p:cNvPr id="3182" name="Google Shape;3182;p6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0" name="Google Shape;3190;p62"/>
            <p:cNvGrpSpPr/>
            <p:nvPr/>
          </p:nvGrpSpPr>
          <p:grpSpPr>
            <a:xfrm rot="-4247215">
              <a:off x="950910" y="536985"/>
              <a:ext cx="782526" cy="748240"/>
              <a:chOff x="5124997" y="2462648"/>
              <a:chExt cx="432508" cy="413558"/>
            </a:xfrm>
          </p:grpSpPr>
          <p:sp>
            <p:nvSpPr>
              <p:cNvPr id="3191" name="Google Shape;3191;p62"/>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2"/>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2"/>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2"/>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2"/>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2"/>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2"/>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2"/>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9" name="Google Shape;3199;p62"/>
            <p:cNvGrpSpPr/>
            <p:nvPr/>
          </p:nvGrpSpPr>
          <p:grpSpPr>
            <a:xfrm>
              <a:off x="6298408" y="1000985"/>
              <a:ext cx="845455" cy="861183"/>
              <a:chOff x="5312791" y="1981530"/>
              <a:chExt cx="312819" cy="318591"/>
            </a:xfrm>
          </p:grpSpPr>
          <p:sp>
            <p:nvSpPr>
              <p:cNvPr id="3200" name="Google Shape;3200;p62"/>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2"/>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2"/>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2"/>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2"/>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2"/>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2"/>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2"/>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8" name="Google Shape;3208;p62"/>
            <p:cNvSpPr/>
            <p:nvPr/>
          </p:nvSpPr>
          <p:spPr>
            <a:xfrm rot="9123148">
              <a:off x="3560267" y="-419056"/>
              <a:ext cx="558120" cy="751896"/>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2"/>
            <p:cNvSpPr/>
            <p:nvPr/>
          </p:nvSpPr>
          <p:spPr>
            <a:xfrm rot="-1740493">
              <a:off x="1825495" y="428132"/>
              <a:ext cx="821831" cy="5144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2"/>
            <p:cNvSpPr/>
            <p:nvPr/>
          </p:nvSpPr>
          <p:spPr>
            <a:xfrm rot="5834377">
              <a:off x="4256593" y="-62393"/>
              <a:ext cx="615105" cy="44154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2"/>
            <p:cNvSpPr/>
            <p:nvPr/>
          </p:nvSpPr>
          <p:spPr>
            <a:xfrm rot="-1135900">
              <a:off x="2888407" y="121131"/>
              <a:ext cx="419075" cy="742472"/>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2"/>
            <p:cNvSpPr/>
            <p:nvPr/>
          </p:nvSpPr>
          <p:spPr>
            <a:xfrm rot="4205477">
              <a:off x="780407" y="-784833"/>
              <a:ext cx="1320918" cy="132027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3" name="Google Shape;3213;p62"/>
            <p:cNvGrpSpPr/>
            <p:nvPr/>
          </p:nvGrpSpPr>
          <p:grpSpPr>
            <a:xfrm rot="-6170978">
              <a:off x="4810222" y="-341358"/>
              <a:ext cx="1618399" cy="1275901"/>
              <a:chOff x="6403937" y="768806"/>
              <a:chExt cx="743331" cy="585996"/>
            </a:xfrm>
          </p:grpSpPr>
          <p:sp>
            <p:nvSpPr>
              <p:cNvPr id="3214" name="Google Shape;3214;p62"/>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2"/>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2"/>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2"/>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2"/>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2"/>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2"/>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2"/>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2"/>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2"/>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2"/>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5" name="Google Shape;3225;p62"/>
            <p:cNvGrpSpPr/>
            <p:nvPr/>
          </p:nvGrpSpPr>
          <p:grpSpPr>
            <a:xfrm rot="4274823">
              <a:off x="3425224" y="227362"/>
              <a:ext cx="1006481" cy="615271"/>
              <a:chOff x="5942350" y="1555229"/>
              <a:chExt cx="692724" cy="423469"/>
            </a:xfrm>
          </p:grpSpPr>
          <p:sp>
            <p:nvSpPr>
              <p:cNvPr id="3226" name="Google Shape;3226;p6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4" name="Google Shape;3234;p62"/>
            <p:cNvGrpSpPr/>
            <p:nvPr/>
          </p:nvGrpSpPr>
          <p:grpSpPr>
            <a:xfrm rot="4657168">
              <a:off x="7975828" y="-230739"/>
              <a:ext cx="906150" cy="1054698"/>
              <a:chOff x="7822751" y="578399"/>
              <a:chExt cx="491355" cy="571874"/>
            </a:xfrm>
          </p:grpSpPr>
          <p:sp>
            <p:nvSpPr>
              <p:cNvPr id="3235" name="Google Shape;3235;p62"/>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2"/>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2"/>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2"/>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2"/>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2"/>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2"/>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2"/>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2"/>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2"/>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5" name="Google Shape;3245;p62"/>
            <p:cNvSpPr/>
            <p:nvPr/>
          </p:nvSpPr>
          <p:spPr>
            <a:xfrm rot="-8716301">
              <a:off x="7496678" y="-74635"/>
              <a:ext cx="419076" cy="74247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2"/>
            <p:cNvSpPr/>
            <p:nvPr/>
          </p:nvSpPr>
          <p:spPr>
            <a:xfrm rot="4435051" flipH="1">
              <a:off x="6512821" y="1707635"/>
              <a:ext cx="416641" cy="61817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2"/>
            <p:cNvSpPr/>
            <p:nvPr/>
          </p:nvSpPr>
          <p:spPr>
            <a:xfrm rot="-1740536">
              <a:off x="6801859" y="514011"/>
              <a:ext cx="469906" cy="29415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8" name="Google Shape;3248;p62"/>
            <p:cNvGrpSpPr/>
            <p:nvPr/>
          </p:nvGrpSpPr>
          <p:grpSpPr>
            <a:xfrm rot="4657168">
              <a:off x="2404753" y="-907014"/>
              <a:ext cx="906150" cy="1054698"/>
              <a:chOff x="7822751" y="578399"/>
              <a:chExt cx="491355" cy="571874"/>
            </a:xfrm>
          </p:grpSpPr>
          <p:sp>
            <p:nvSpPr>
              <p:cNvPr id="3249" name="Google Shape;3249;p62"/>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2"/>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2"/>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2"/>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2"/>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2"/>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2"/>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2"/>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2"/>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2"/>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1" name="Google Shape;3271;p62"/>
          <p:cNvGrpSpPr/>
          <p:nvPr/>
        </p:nvGrpSpPr>
        <p:grpSpPr>
          <a:xfrm rot="4460512">
            <a:off x="7849846" y="3384281"/>
            <a:ext cx="378994" cy="386098"/>
            <a:chOff x="823369" y="3928708"/>
            <a:chExt cx="378990" cy="386094"/>
          </a:xfrm>
        </p:grpSpPr>
        <p:sp>
          <p:nvSpPr>
            <p:cNvPr id="3272" name="Google Shape;3272;p62"/>
            <p:cNvSpPr/>
            <p:nvPr/>
          </p:nvSpPr>
          <p:spPr>
            <a:xfrm rot="7613891">
              <a:off x="1022928" y="4140855"/>
              <a:ext cx="154083" cy="14038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2"/>
            <p:cNvSpPr/>
            <p:nvPr/>
          </p:nvSpPr>
          <p:spPr>
            <a:xfrm rot="7613891">
              <a:off x="844900" y="3957321"/>
              <a:ext cx="131233" cy="119423"/>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4" name="Google Shape;3274;p62"/>
          <p:cNvSpPr/>
          <p:nvPr/>
        </p:nvSpPr>
        <p:spPr>
          <a:xfrm rot="7613891">
            <a:off x="1168040" y="1922166"/>
            <a:ext cx="226059" cy="226059"/>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90;p6">
            <a:extLst>
              <a:ext uri="{FF2B5EF4-FFF2-40B4-BE49-F238E27FC236}">
                <a16:creationId xmlns="" xmlns:a16="http://schemas.microsoft.com/office/drawing/2014/main" id="{56FF091E-B00F-A822-50A4-8FD4178D6194}"/>
              </a:ext>
            </a:extLst>
          </p:cNvPr>
          <p:cNvGrpSpPr/>
          <p:nvPr/>
        </p:nvGrpSpPr>
        <p:grpSpPr>
          <a:xfrm>
            <a:off x="7545834" y="-754623"/>
            <a:ext cx="2274225" cy="2380014"/>
            <a:chOff x="7545834" y="-754623"/>
            <a:chExt cx="2274225" cy="2380014"/>
          </a:xfrm>
        </p:grpSpPr>
        <p:sp>
          <p:nvSpPr>
            <p:cNvPr id="7" name="Google Shape;91;p6">
              <a:extLst>
                <a:ext uri="{FF2B5EF4-FFF2-40B4-BE49-F238E27FC236}">
                  <a16:creationId xmlns="" xmlns:a16="http://schemas.microsoft.com/office/drawing/2014/main" id="{ADC1DE22-DB91-86C2-6D89-FDBB57F92A0B}"/>
                </a:ext>
              </a:extLst>
            </p:cNvPr>
            <p:cNvSpPr/>
            <p:nvPr/>
          </p:nvSpPr>
          <p:spPr>
            <a:xfrm>
              <a:off x="7545834" y="-281508"/>
              <a:ext cx="2274225" cy="1906900"/>
            </a:xfrm>
            <a:custGeom>
              <a:avLst/>
              <a:gdLst/>
              <a:ahLst/>
              <a:cxnLst/>
              <a:rect l="l" t="t" r="r" b="b"/>
              <a:pathLst>
                <a:path w="90969" h="76276" extrusionOk="0">
                  <a:moveTo>
                    <a:pt x="78088" y="74125"/>
                  </a:moveTo>
                  <a:cubicBezTo>
                    <a:pt x="75548" y="82571"/>
                    <a:pt x="75294" y="62314"/>
                    <a:pt x="71611" y="56980"/>
                  </a:cubicBezTo>
                  <a:cubicBezTo>
                    <a:pt x="67928" y="51646"/>
                    <a:pt x="62086" y="45804"/>
                    <a:pt x="55990" y="42121"/>
                  </a:cubicBezTo>
                  <a:cubicBezTo>
                    <a:pt x="49894" y="38438"/>
                    <a:pt x="39925" y="37740"/>
                    <a:pt x="35035" y="34882"/>
                  </a:cubicBezTo>
                  <a:cubicBezTo>
                    <a:pt x="30146" y="32025"/>
                    <a:pt x="30781" y="27770"/>
                    <a:pt x="26653" y="24976"/>
                  </a:cubicBezTo>
                  <a:cubicBezTo>
                    <a:pt x="22526" y="22182"/>
                    <a:pt x="13826" y="21547"/>
                    <a:pt x="10270" y="18118"/>
                  </a:cubicBezTo>
                  <a:cubicBezTo>
                    <a:pt x="6714" y="14689"/>
                    <a:pt x="-7446" y="6371"/>
                    <a:pt x="5317" y="4402"/>
                  </a:cubicBezTo>
                  <a:cubicBezTo>
                    <a:pt x="18081" y="2434"/>
                    <a:pt x="74723" y="-5313"/>
                    <a:pt x="86851" y="6307"/>
                  </a:cubicBezTo>
                  <a:cubicBezTo>
                    <a:pt x="98980" y="17928"/>
                    <a:pt x="80628" y="65680"/>
                    <a:pt x="78088" y="74125"/>
                  </a:cubicBezTo>
                  <a:close/>
                </a:path>
              </a:pathLst>
            </a:custGeom>
            <a:solidFill>
              <a:schemeClr val="accent2"/>
            </a:solidFill>
            <a:ln>
              <a:noFill/>
            </a:ln>
          </p:spPr>
          <p:txBody>
            <a:bodyPr/>
            <a:lstStyle/>
            <a:p>
              <a:endParaRPr lang="en-US"/>
            </a:p>
          </p:txBody>
        </p:sp>
        <p:sp>
          <p:nvSpPr>
            <p:cNvPr id="8" name="Google Shape;92;p6">
              <a:extLst>
                <a:ext uri="{FF2B5EF4-FFF2-40B4-BE49-F238E27FC236}">
                  <a16:creationId xmlns="" xmlns:a16="http://schemas.microsoft.com/office/drawing/2014/main" id="{E4A08B63-882A-31BB-DB72-9892C57349E2}"/>
                </a:ext>
              </a:extLst>
            </p:cNvPr>
            <p:cNvSpPr/>
            <p:nvPr/>
          </p:nvSpPr>
          <p:spPr>
            <a:xfrm rot="9166882">
              <a:off x="7995328" y="-531277"/>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3;p6">
            <a:extLst>
              <a:ext uri="{FF2B5EF4-FFF2-40B4-BE49-F238E27FC236}">
                <a16:creationId xmlns="" xmlns:a16="http://schemas.microsoft.com/office/drawing/2014/main" id="{799C8FD9-EE6C-0C62-8D4A-EAFDA604304C}"/>
              </a:ext>
            </a:extLst>
          </p:cNvPr>
          <p:cNvGrpSpPr/>
          <p:nvPr/>
        </p:nvGrpSpPr>
        <p:grpSpPr>
          <a:xfrm>
            <a:off x="-954273" y="-506698"/>
            <a:ext cx="2994500" cy="2637450"/>
            <a:chOff x="-954273" y="-506698"/>
            <a:chExt cx="2994500" cy="2637450"/>
          </a:xfrm>
        </p:grpSpPr>
        <p:sp>
          <p:nvSpPr>
            <p:cNvPr id="10" name="Google Shape;94;p6">
              <a:extLst>
                <a:ext uri="{FF2B5EF4-FFF2-40B4-BE49-F238E27FC236}">
                  <a16:creationId xmlns="" xmlns:a16="http://schemas.microsoft.com/office/drawing/2014/main" id="{A1219EBC-E02A-F530-A49B-3A2C574A53AA}"/>
                </a:ext>
              </a:extLst>
            </p:cNvPr>
            <p:cNvSpPr/>
            <p:nvPr/>
          </p:nvSpPr>
          <p:spPr>
            <a:xfrm>
              <a:off x="-954273" y="-506698"/>
              <a:ext cx="2994500" cy="2637450"/>
            </a:xfrm>
            <a:custGeom>
              <a:avLst/>
              <a:gdLst/>
              <a:ahLst/>
              <a:cxnLst/>
              <a:rect l="l" t="t" r="r" b="b"/>
              <a:pathLst>
                <a:path w="119780" h="105498" extrusionOk="0">
                  <a:moveTo>
                    <a:pt x="14994" y="99262"/>
                  </a:moveTo>
                  <a:cubicBezTo>
                    <a:pt x="18931" y="113867"/>
                    <a:pt x="20138" y="98119"/>
                    <a:pt x="24138" y="96595"/>
                  </a:cubicBezTo>
                  <a:cubicBezTo>
                    <a:pt x="28139" y="95071"/>
                    <a:pt x="35314" y="93103"/>
                    <a:pt x="38997" y="90118"/>
                  </a:cubicBezTo>
                  <a:cubicBezTo>
                    <a:pt x="42680" y="87134"/>
                    <a:pt x="44839" y="83006"/>
                    <a:pt x="46236" y="78688"/>
                  </a:cubicBezTo>
                  <a:cubicBezTo>
                    <a:pt x="47633" y="74370"/>
                    <a:pt x="47570" y="68528"/>
                    <a:pt x="47379" y="64210"/>
                  </a:cubicBezTo>
                  <a:cubicBezTo>
                    <a:pt x="47189" y="59892"/>
                    <a:pt x="44839" y="56844"/>
                    <a:pt x="45093" y="52780"/>
                  </a:cubicBezTo>
                  <a:cubicBezTo>
                    <a:pt x="45347" y="48716"/>
                    <a:pt x="46109" y="42620"/>
                    <a:pt x="48903" y="39826"/>
                  </a:cubicBezTo>
                  <a:cubicBezTo>
                    <a:pt x="51697" y="37032"/>
                    <a:pt x="57476" y="36397"/>
                    <a:pt x="61857" y="36016"/>
                  </a:cubicBezTo>
                  <a:cubicBezTo>
                    <a:pt x="66239" y="35635"/>
                    <a:pt x="70493" y="37667"/>
                    <a:pt x="75192" y="37540"/>
                  </a:cubicBezTo>
                  <a:cubicBezTo>
                    <a:pt x="79891" y="37413"/>
                    <a:pt x="84908" y="36905"/>
                    <a:pt x="90051" y="35254"/>
                  </a:cubicBezTo>
                  <a:cubicBezTo>
                    <a:pt x="95195" y="33603"/>
                    <a:pt x="101799" y="31635"/>
                    <a:pt x="106053" y="27634"/>
                  </a:cubicBezTo>
                  <a:cubicBezTo>
                    <a:pt x="110308" y="23634"/>
                    <a:pt x="127643" y="15252"/>
                    <a:pt x="115578" y="11251"/>
                  </a:cubicBezTo>
                  <a:cubicBezTo>
                    <a:pt x="103513" y="7251"/>
                    <a:pt x="52840" y="4012"/>
                    <a:pt x="33663" y="3631"/>
                  </a:cubicBezTo>
                  <a:cubicBezTo>
                    <a:pt x="14486" y="3250"/>
                    <a:pt x="3628" y="-6973"/>
                    <a:pt x="516" y="8965"/>
                  </a:cubicBezTo>
                  <a:cubicBezTo>
                    <a:pt x="-2595" y="24904"/>
                    <a:pt x="11057" y="84657"/>
                    <a:pt x="14994" y="99262"/>
                  </a:cubicBezTo>
                  <a:close/>
                </a:path>
              </a:pathLst>
            </a:custGeom>
            <a:solidFill>
              <a:schemeClr val="accent3"/>
            </a:solidFill>
            <a:ln>
              <a:noFill/>
            </a:ln>
          </p:spPr>
          <p:txBody>
            <a:bodyPr/>
            <a:lstStyle/>
            <a:p>
              <a:endParaRPr lang="en-US"/>
            </a:p>
          </p:txBody>
        </p:sp>
        <p:grpSp>
          <p:nvGrpSpPr>
            <p:cNvPr id="11" name="Google Shape;95;p6">
              <a:extLst>
                <a:ext uri="{FF2B5EF4-FFF2-40B4-BE49-F238E27FC236}">
                  <a16:creationId xmlns="" xmlns:a16="http://schemas.microsoft.com/office/drawing/2014/main" id="{49589D2B-3C8E-A6D9-0176-695E371A8BB4}"/>
                </a:ext>
              </a:extLst>
            </p:cNvPr>
            <p:cNvGrpSpPr/>
            <p:nvPr/>
          </p:nvGrpSpPr>
          <p:grpSpPr>
            <a:xfrm rot="8792795">
              <a:off x="1197060" y="-71321"/>
              <a:ext cx="659285" cy="630399"/>
              <a:chOff x="5124997" y="2462648"/>
              <a:chExt cx="432508" cy="413558"/>
            </a:xfrm>
          </p:grpSpPr>
          <p:sp>
            <p:nvSpPr>
              <p:cNvPr id="15" name="Google Shape;96;p6">
                <a:extLst>
                  <a:ext uri="{FF2B5EF4-FFF2-40B4-BE49-F238E27FC236}">
                    <a16:creationId xmlns="" xmlns:a16="http://schemas.microsoft.com/office/drawing/2014/main" id="{3512A035-5173-70E4-C261-B8BD0C491CAE}"/>
                  </a:ext>
                </a:extLst>
              </p:cNvPr>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p6">
                <a:extLst>
                  <a:ext uri="{FF2B5EF4-FFF2-40B4-BE49-F238E27FC236}">
                    <a16:creationId xmlns="" xmlns:a16="http://schemas.microsoft.com/office/drawing/2014/main" id="{3A1F96DD-A6EC-80A8-E6AC-F3F37AC357F5}"/>
                  </a:ext>
                </a:extLst>
              </p:cNvPr>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p6">
                <a:extLst>
                  <a:ext uri="{FF2B5EF4-FFF2-40B4-BE49-F238E27FC236}">
                    <a16:creationId xmlns="" xmlns:a16="http://schemas.microsoft.com/office/drawing/2014/main" id="{C9F24B45-50F1-0BA8-5BFB-224AA023FE60}"/>
                  </a:ext>
                </a:extLst>
              </p:cNvPr>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9;p6">
                <a:extLst>
                  <a:ext uri="{FF2B5EF4-FFF2-40B4-BE49-F238E27FC236}">
                    <a16:creationId xmlns="" xmlns:a16="http://schemas.microsoft.com/office/drawing/2014/main" id="{C9D55C4D-AB31-E3D5-B168-A8F1A8642160}"/>
                  </a:ext>
                </a:extLst>
              </p:cNvPr>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p6">
                <a:extLst>
                  <a:ext uri="{FF2B5EF4-FFF2-40B4-BE49-F238E27FC236}">
                    <a16:creationId xmlns="" xmlns:a16="http://schemas.microsoft.com/office/drawing/2014/main" id="{EF0BE5B1-E027-F89C-CBC3-5FEF56A07741}"/>
                  </a:ext>
                </a:extLst>
              </p:cNvPr>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p6">
                <a:extLst>
                  <a:ext uri="{FF2B5EF4-FFF2-40B4-BE49-F238E27FC236}">
                    <a16:creationId xmlns="" xmlns:a16="http://schemas.microsoft.com/office/drawing/2014/main" id="{4E5DF978-1F19-829C-99AC-C4F8E61C7441}"/>
                  </a:ext>
                </a:extLst>
              </p:cNvPr>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p6">
                <a:extLst>
                  <a:ext uri="{FF2B5EF4-FFF2-40B4-BE49-F238E27FC236}">
                    <a16:creationId xmlns="" xmlns:a16="http://schemas.microsoft.com/office/drawing/2014/main" id="{655946FB-DA18-7AC5-58D8-4A5E3E68A64E}"/>
                  </a:ext>
                </a:extLst>
              </p:cNvPr>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p6">
                <a:extLst>
                  <a:ext uri="{FF2B5EF4-FFF2-40B4-BE49-F238E27FC236}">
                    <a16:creationId xmlns="" xmlns:a16="http://schemas.microsoft.com/office/drawing/2014/main" id="{9C8371A7-FF43-BD64-333B-99B0B8F00C71}"/>
                  </a:ext>
                </a:extLst>
              </p:cNvPr>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04;p6">
              <a:extLst>
                <a:ext uri="{FF2B5EF4-FFF2-40B4-BE49-F238E27FC236}">
                  <a16:creationId xmlns="" xmlns:a16="http://schemas.microsoft.com/office/drawing/2014/main" id="{5E831239-4D58-0C07-365A-66F4B2DECB27}"/>
                </a:ext>
              </a:extLst>
            </p:cNvPr>
            <p:cNvSpPr/>
            <p:nvPr/>
          </p:nvSpPr>
          <p:spPr>
            <a:xfrm rot="-5245317">
              <a:off x="-453227" y="913592"/>
              <a:ext cx="861182" cy="53907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5;p6">
              <a:extLst>
                <a:ext uri="{FF2B5EF4-FFF2-40B4-BE49-F238E27FC236}">
                  <a16:creationId xmlns="" xmlns:a16="http://schemas.microsoft.com/office/drawing/2014/main" id="{F27FAFDF-400D-E26B-30FA-812DF2EED31C}"/>
                </a:ext>
              </a:extLst>
            </p:cNvPr>
            <p:cNvSpPr/>
            <p:nvPr/>
          </p:nvSpPr>
          <p:spPr>
            <a:xfrm rot="10201509">
              <a:off x="-2345" y="-121819"/>
              <a:ext cx="542844" cy="73139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p6">
              <a:extLst>
                <a:ext uri="{FF2B5EF4-FFF2-40B4-BE49-F238E27FC236}">
                  <a16:creationId xmlns="" xmlns:a16="http://schemas.microsoft.com/office/drawing/2014/main" id="{5E85B17C-09B5-3174-AD3E-B3C7E3F45B8D}"/>
                </a:ext>
              </a:extLst>
            </p:cNvPr>
            <p:cNvSpPr/>
            <p:nvPr/>
          </p:nvSpPr>
          <p:spPr>
            <a:xfrm rot="4116315">
              <a:off x="-306073" y="351258"/>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07;p6">
            <a:extLst>
              <a:ext uri="{FF2B5EF4-FFF2-40B4-BE49-F238E27FC236}">
                <a16:creationId xmlns="" xmlns:a16="http://schemas.microsoft.com/office/drawing/2014/main" id="{B9739796-C574-0ECC-E90D-4EADD01659EE}"/>
              </a:ext>
            </a:extLst>
          </p:cNvPr>
          <p:cNvGrpSpPr/>
          <p:nvPr/>
        </p:nvGrpSpPr>
        <p:grpSpPr>
          <a:xfrm>
            <a:off x="-954273" y="3529943"/>
            <a:ext cx="10976475" cy="2792997"/>
            <a:chOff x="-814321" y="4391127"/>
            <a:chExt cx="10976475" cy="1945983"/>
          </a:xfrm>
        </p:grpSpPr>
        <p:sp>
          <p:nvSpPr>
            <p:cNvPr id="24" name="Google Shape;108;p6">
              <a:extLst>
                <a:ext uri="{FF2B5EF4-FFF2-40B4-BE49-F238E27FC236}">
                  <a16:creationId xmlns="" xmlns:a16="http://schemas.microsoft.com/office/drawing/2014/main" id="{6BA328DD-E675-F9E3-08EA-4A7432B211B6}"/>
                </a:ext>
              </a:extLst>
            </p:cNvPr>
            <p:cNvSpPr/>
            <p:nvPr/>
          </p:nvSpPr>
          <p:spPr>
            <a:xfrm>
              <a:off x="-814321" y="4505325"/>
              <a:ext cx="10976475" cy="1135650"/>
            </a:xfrm>
            <a:custGeom>
              <a:avLst/>
              <a:gdLst/>
              <a:ahLst/>
              <a:cxnLst/>
              <a:rect l="l" t="t" r="r" b="b"/>
              <a:pathLst>
                <a:path w="439059" h="45426" extrusionOk="0">
                  <a:moveTo>
                    <a:pt x="19302" y="25654"/>
                  </a:moveTo>
                  <a:cubicBezTo>
                    <a:pt x="18096" y="21527"/>
                    <a:pt x="20191" y="18733"/>
                    <a:pt x="24636" y="16129"/>
                  </a:cubicBezTo>
                  <a:cubicBezTo>
                    <a:pt x="29081" y="13526"/>
                    <a:pt x="37844" y="10478"/>
                    <a:pt x="45972" y="10033"/>
                  </a:cubicBezTo>
                  <a:cubicBezTo>
                    <a:pt x="54100" y="9589"/>
                    <a:pt x="65022" y="12192"/>
                    <a:pt x="73404" y="13462"/>
                  </a:cubicBezTo>
                  <a:cubicBezTo>
                    <a:pt x="81786" y="14732"/>
                    <a:pt x="87819" y="17399"/>
                    <a:pt x="96264" y="17653"/>
                  </a:cubicBezTo>
                  <a:cubicBezTo>
                    <a:pt x="104710" y="17907"/>
                    <a:pt x="115187" y="16828"/>
                    <a:pt x="124077" y="14986"/>
                  </a:cubicBezTo>
                  <a:cubicBezTo>
                    <a:pt x="132967" y="13145"/>
                    <a:pt x="139825" y="8446"/>
                    <a:pt x="149604" y="6604"/>
                  </a:cubicBezTo>
                  <a:cubicBezTo>
                    <a:pt x="159383" y="4763"/>
                    <a:pt x="172147" y="3429"/>
                    <a:pt x="182751" y="3937"/>
                  </a:cubicBezTo>
                  <a:cubicBezTo>
                    <a:pt x="193356" y="4445"/>
                    <a:pt x="202055" y="7430"/>
                    <a:pt x="213231" y="9652"/>
                  </a:cubicBezTo>
                  <a:cubicBezTo>
                    <a:pt x="224407" y="11875"/>
                    <a:pt x="238314" y="16002"/>
                    <a:pt x="249807" y="17272"/>
                  </a:cubicBezTo>
                  <a:cubicBezTo>
                    <a:pt x="261301" y="18542"/>
                    <a:pt x="273175" y="17399"/>
                    <a:pt x="282192" y="17272"/>
                  </a:cubicBezTo>
                  <a:cubicBezTo>
                    <a:pt x="291209" y="17145"/>
                    <a:pt x="295908" y="18098"/>
                    <a:pt x="303909" y="16510"/>
                  </a:cubicBezTo>
                  <a:cubicBezTo>
                    <a:pt x="311910" y="14923"/>
                    <a:pt x="321181" y="10097"/>
                    <a:pt x="330198" y="7747"/>
                  </a:cubicBezTo>
                  <a:cubicBezTo>
                    <a:pt x="339215" y="5398"/>
                    <a:pt x="348105" y="3683"/>
                    <a:pt x="358011" y="2413"/>
                  </a:cubicBezTo>
                  <a:cubicBezTo>
                    <a:pt x="367917" y="1143"/>
                    <a:pt x="379665" y="-381"/>
                    <a:pt x="389634" y="127"/>
                  </a:cubicBezTo>
                  <a:cubicBezTo>
                    <a:pt x="399604" y="635"/>
                    <a:pt x="411986" y="699"/>
                    <a:pt x="417828" y="5461"/>
                  </a:cubicBezTo>
                  <a:cubicBezTo>
                    <a:pt x="423670" y="10224"/>
                    <a:pt x="426972" y="22162"/>
                    <a:pt x="424686" y="28702"/>
                  </a:cubicBezTo>
                  <a:cubicBezTo>
                    <a:pt x="422400" y="35243"/>
                    <a:pt x="469581" y="42672"/>
                    <a:pt x="404112" y="44704"/>
                  </a:cubicBezTo>
                  <a:cubicBezTo>
                    <a:pt x="338644" y="46736"/>
                    <a:pt x="96010" y="44069"/>
                    <a:pt x="31875" y="40894"/>
                  </a:cubicBezTo>
                  <a:cubicBezTo>
                    <a:pt x="-32260" y="37719"/>
                    <a:pt x="20509" y="29782"/>
                    <a:pt x="19302" y="25654"/>
                  </a:cubicBezTo>
                  <a:close/>
                </a:path>
              </a:pathLst>
            </a:custGeom>
            <a:solidFill>
              <a:schemeClr val="accent2"/>
            </a:solidFill>
            <a:ln>
              <a:noFill/>
            </a:ln>
          </p:spPr>
          <p:txBody>
            <a:bodyPr/>
            <a:lstStyle/>
            <a:p>
              <a:endParaRPr lang="en-US"/>
            </a:p>
          </p:txBody>
        </p:sp>
        <p:sp>
          <p:nvSpPr>
            <p:cNvPr id="25" name="Google Shape;109;p6">
              <a:extLst>
                <a:ext uri="{FF2B5EF4-FFF2-40B4-BE49-F238E27FC236}">
                  <a16:creationId xmlns="" xmlns:a16="http://schemas.microsoft.com/office/drawing/2014/main" id="{B8D1EA4C-B337-C09E-9A6E-3F90EE54E6D8}"/>
                </a:ext>
              </a:extLst>
            </p:cNvPr>
            <p:cNvSpPr/>
            <p:nvPr/>
          </p:nvSpPr>
          <p:spPr>
            <a:xfrm>
              <a:off x="146725" y="4429315"/>
              <a:ext cx="1288368" cy="128767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110;p6">
              <a:extLst>
                <a:ext uri="{FF2B5EF4-FFF2-40B4-BE49-F238E27FC236}">
                  <a16:creationId xmlns="" xmlns:a16="http://schemas.microsoft.com/office/drawing/2014/main" id="{1A0176B8-3AFE-7744-493E-473EB18C481A}"/>
                </a:ext>
              </a:extLst>
            </p:cNvPr>
            <p:cNvGrpSpPr/>
            <p:nvPr/>
          </p:nvGrpSpPr>
          <p:grpSpPr>
            <a:xfrm>
              <a:off x="8234149" y="4391127"/>
              <a:ext cx="897584" cy="858257"/>
              <a:chOff x="5124997" y="2462648"/>
              <a:chExt cx="432508" cy="413558"/>
            </a:xfrm>
          </p:grpSpPr>
          <p:sp>
            <p:nvSpPr>
              <p:cNvPr id="3304" name="Google Shape;111;p6">
                <a:extLst>
                  <a:ext uri="{FF2B5EF4-FFF2-40B4-BE49-F238E27FC236}">
                    <a16:creationId xmlns="" xmlns:a16="http://schemas.microsoft.com/office/drawing/2014/main" id="{3558CBCE-55DB-5A8F-8B72-0424C9AD1E79}"/>
                  </a:ext>
                </a:extLst>
              </p:cNvPr>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112;p6">
                <a:extLst>
                  <a:ext uri="{FF2B5EF4-FFF2-40B4-BE49-F238E27FC236}">
                    <a16:creationId xmlns="" xmlns:a16="http://schemas.microsoft.com/office/drawing/2014/main" id="{B2A23D4F-D4DE-B833-BB9E-D18875329876}"/>
                  </a:ext>
                </a:extLst>
              </p:cNvPr>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113;p6">
                <a:extLst>
                  <a:ext uri="{FF2B5EF4-FFF2-40B4-BE49-F238E27FC236}">
                    <a16:creationId xmlns="" xmlns:a16="http://schemas.microsoft.com/office/drawing/2014/main" id="{76FE3FE3-DFC0-436E-9750-BB7C1A534B1D}"/>
                  </a:ext>
                </a:extLst>
              </p:cNvPr>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114;p6">
                <a:extLst>
                  <a:ext uri="{FF2B5EF4-FFF2-40B4-BE49-F238E27FC236}">
                    <a16:creationId xmlns="" xmlns:a16="http://schemas.microsoft.com/office/drawing/2014/main" id="{9F88BA26-8E1C-29ED-5EE0-5657A5144A37}"/>
                  </a:ext>
                </a:extLst>
              </p:cNvPr>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115;p6">
                <a:extLst>
                  <a:ext uri="{FF2B5EF4-FFF2-40B4-BE49-F238E27FC236}">
                    <a16:creationId xmlns="" xmlns:a16="http://schemas.microsoft.com/office/drawing/2014/main" id="{DE124411-E731-DA41-B5E0-48EAECA3E6D7}"/>
                  </a:ext>
                </a:extLst>
              </p:cNvPr>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116;p6">
                <a:extLst>
                  <a:ext uri="{FF2B5EF4-FFF2-40B4-BE49-F238E27FC236}">
                    <a16:creationId xmlns="" xmlns:a16="http://schemas.microsoft.com/office/drawing/2014/main" id="{F0175559-805E-FBF8-A674-AF9D6678BCDC}"/>
                  </a:ext>
                </a:extLst>
              </p:cNvPr>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117;p6">
                <a:extLst>
                  <a:ext uri="{FF2B5EF4-FFF2-40B4-BE49-F238E27FC236}">
                    <a16:creationId xmlns="" xmlns:a16="http://schemas.microsoft.com/office/drawing/2014/main" id="{1AD7644E-7443-D51B-06E6-A7DDB3BD6B08}"/>
                  </a:ext>
                </a:extLst>
              </p:cNvPr>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118;p6">
                <a:extLst>
                  <a:ext uri="{FF2B5EF4-FFF2-40B4-BE49-F238E27FC236}">
                    <a16:creationId xmlns="" xmlns:a16="http://schemas.microsoft.com/office/drawing/2014/main" id="{AADDE48D-2595-C3B2-5917-695631E22062}"/>
                  </a:ext>
                </a:extLst>
              </p:cNvPr>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19;p6">
              <a:extLst>
                <a:ext uri="{FF2B5EF4-FFF2-40B4-BE49-F238E27FC236}">
                  <a16:creationId xmlns="" xmlns:a16="http://schemas.microsoft.com/office/drawing/2014/main" id="{E1E1701C-E0F7-7326-6E62-73566A652D71}"/>
                </a:ext>
              </a:extLst>
            </p:cNvPr>
            <p:cNvGrpSpPr/>
            <p:nvPr/>
          </p:nvGrpSpPr>
          <p:grpSpPr>
            <a:xfrm rot="-1373543">
              <a:off x="1761006" y="4724892"/>
              <a:ext cx="1288391" cy="787605"/>
              <a:chOff x="5942350" y="1555229"/>
              <a:chExt cx="692724" cy="423469"/>
            </a:xfrm>
          </p:grpSpPr>
          <p:sp>
            <p:nvSpPr>
              <p:cNvPr id="3296" name="Google Shape;120;p6">
                <a:extLst>
                  <a:ext uri="{FF2B5EF4-FFF2-40B4-BE49-F238E27FC236}">
                    <a16:creationId xmlns="" xmlns:a16="http://schemas.microsoft.com/office/drawing/2014/main" id="{B88811E6-A708-38E9-E6B8-38C752037ECD}"/>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121;p6">
                <a:extLst>
                  <a:ext uri="{FF2B5EF4-FFF2-40B4-BE49-F238E27FC236}">
                    <a16:creationId xmlns="" xmlns:a16="http://schemas.microsoft.com/office/drawing/2014/main" id="{01A0AB08-E150-9B21-BC1F-662F4ADB3D92}"/>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122;p6">
                <a:extLst>
                  <a:ext uri="{FF2B5EF4-FFF2-40B4-BE49-F238E27FC236}">
                    <a16:creationId xmlns="" xmlns:a16="http://schemas.microsoft.com/office/drawing/2014/main" id="{581A13FF-F4DA-9FE0-2CCC-447B109A9E82}"/>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123;p6">
                <a:extLst>
                  <a:ext uri="{FF2B5EF4-FFF2-40B4-BE49-F238E27FC236}">
                    <a16:creationId xmlns="" xmlns:a16="http://schemas.microsoft.com/office/drawing/2014/main" id="{0BA2F2B8-C1BD-5C1A-A9A7-F7CC0D37B3AC}"/>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124;p6">
                <a:extLst>
                  <a:ext uri="{FF2B5EF4-FFF2-40B4-BE49-F238E27FC236}">
                    <a16:creationId xmlns="" xmlns:a16="http://schemas.microsoft.com/office/drawing/2014/main" id="{72559AF5-797F-9CE2-AC79-453BD76EEDCB}"/>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125;p6">
                <a:extLst>
                  <a:ext uri="{FF2B5EF4-FFF2-40B4-BE49-F238E27FC236}">
                    <a16:creationId xmlns="" xmlns:a16="http://schemas.microsoft.com/office/drawing/2014/main" id="{505ADD09-A5C0-C32C-7ED2-D6D1CB5D755E}"/>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126;p6">
                <a:extLst>
                  <a:ext uri="{FF2B5EF4-FFF2-40B4-BE49-F238E27FC236}">
                    <a16:creationId xmlns="" xmlns:a16="http://schemas.microsoft.com/office/drawing/2014/main" id="{A8873C2F-F595-8AFA-D9BD-299DDE44EEFB}"/>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127;p6">
                <a:extLst>
                  <a:ext uri="{FF2B5EF4-FFF2-40B4-BE49-F238E27FC236}">
                    <a16:creationId xmlns="" xmlns:a16="http://schemas.microsoft.com/office/drawing/2014/main" id="{EFD934C0-D392-92AF-4814-23729E0E50A5}"/>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28;p6">
              <a:extLst>
                <a:ext uri="{FF2B5EF4-FFF2-40B4-BE49-F238E27FC236}">
                  <a16:creationId xmlns="" xmlns:a16="http://schemas.microsoft.com/office/drawing/2014/main" id="{3A53D46C-3352-7D35-176E-FD089063B426}"/>
                </a:ext>
              </a:extLst>
            </p:cNvPr>
            <p:cNvSpPr/>
            <p:nvPr/>
          </p:nvSpPr>
          <p:spPr>
            <a:xfrm rot="-3010000">
              <a:off x="7052472" y="4739097"/>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129;p6">
              <a:extLst>
                <a:ext uri="{FF2B5EF4-FFF2-40B4-BE49-F238E27FC236}">
                  <a16:creationId xmlns="" xmlns:a16="http://schemas.microsoft.com/office/drawing/2014/main" id="{614CFB73-9DDB-35B3-980C-F265E9EEACAE}"/>
                </a:ext>
              </a:extLst>
            </p:cNvPr>
            <p:cNvGrpSpPr/>
            <p:nvPr/>
          </p:nvGrpSpPr>
          <p:grpSpPr>
            <a:xfrm flipH="1">
              <a:off x="4565229" y="4608511"/>
              <a:ext cx="718138" cy="731389"/>
              <a:chOff x="5312791" y="1981530"/>
              <a:chExt cx="312819" cy="318591"/>
            </a:xfrm>
          </p:grpSpPr>
          <p:sp>
            <p:nvSpPr>
              <p:cNvPr id="3288" name="Google Shape;130;p6">
                <a:extLst>
                  <a:ext uri="{FF2B5EF4-FFF2-40B4-BE49-F238E27FC236}">
                    <a16:creationId xmlns="" xmlns:a16="http://schemas.microsoft.com/office/drawing/2014/main" id="{225E3A45-8284-D8E8-F2FB-5D1B7A534EB6}"/>
                  </a:ext>
                </a:extLst>
              </p:cNvPr>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131;p6">
                <a:extLst>
                  <a:ext uri="{FF2B5EF4-FFF2-40B4-BE49-F238E27FC236}">
                    <a16:creationId xmlns="" xmlns:a16="http://schemas.microsoft.com/office/drawing/2014/main" id="{04C21A4C-F87F-931E-8C4F-A1A57D0CB0D6}"/>
                  </a:ext>
                </a:extLst>
              </p:cNvPr>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132;p6">
                <a:extLst>
                  <a:ext uri="{FF2B5EF4-FFF2-40B4-BE49-F238E27FC236}">
                    <a16:creationId xmlns="" xmlns:a16="http://schemas.microsoft.com/office/drawing/2014/main" id="{4235FCE9-B95C-5BCA-AF96-DE4843B8068F}"/>
                  </a:ext>
                </a:extLst>
              </p:cNvPr>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133;p6">
                <a:extLst>
                  <a:ext uri="{FF2B5EF4-FFF2-40B4-BE49-F238E27FC236}">
                    <a16:creationId xmlns="" xmlns:a16="http://schemas.microsoft.com/office/drawing/2014/main" id="{91B17401-C20A-09F4-B3DF-0A6A3DE8671D}"/>
                  </a:ext>
                </a:extLst>
              </p:cNvPr>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134;p6">
                <a:extLst>
                  <a:ext uri="{FF2B5EF4-FFF2-40B4-BE49-F238E27FC236}">
                    <a16:creationId xmlns="" xmlns:a16="http://schemas.microsoft.com/office/drawing/2014/main" id="{4C6D83A8-0FE8-2A5E-A4A2-D1418465DC9C}"/>
                  </a:ext>
                </a:extLst>
              </p:cNvPr>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135;p6">
                <a:extLst>
                  <a:ext uri="{FF2B5EF4-FFF2-40B4-BE49-F238E27FC236}">
                    <a16:creationId xmlns="" xmlns:a16="http://schemas.microsoft.com/office/drawing/2014/main" id="{7862F78B-85E4-EF6A-DF2F-1658F604033E}"/>
                  </a:ext>
                </a:extLst>
              </p:cNvPr>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136;p6">
                <a:extLst>
                  <a:ext uri="{FF2B5EF4-FFF2-40B4-BE49-F238E27FC236}">
                    <a16:creationId xmlns="" xmlns:a16="http://schemas.microsoft.com/office/drawing/2014/main" id="{6AA817E3-D71B-9A7B-1CF6-A04C2EF412E0}"/>
                  </a:ext>
                </a:extLst>
              </p:cNvPr>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137;p6">
                <a:extLst>
                  <a:ext uri="{FF2B5EF4-FFF2-40B4-BE49-F238E27FC236}">
                    <a16:creationId xmlns="" xmlns:a16="http://schemas.microsoft.com/office/drawing/2014/main" id="{1691FC87-9F2D-FDE3-1C04-55E7E808F1DC}"/>
                  </a:ext>
                </a:extLst>
              </p:cNvPr>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138;p6">
              <a:extLst>
                <a:ext uri="{FF2B5EF4-FFF2-40B4-BE49-F238E27FC236}">
                  <a16:creationId xmlns="" xmlns:a16="http://schemas.microsoft.com/office/drawing/2014/main" id="{9F46F76F-CF40-5C0F-B3B5-A1AF310D8FC5}"/>
                </a:ext>
              </a:extLst>
            </p:cNvPr>
            <p:cNvSpPr/>
            <p:nvPr/>
          </p:nvSpPr>
          <p:spPr>
            <a:xfrm rot="-1372327">
              <a:off x="6416221" y="4818087"/>
              <a:ext cx="530860" cy="38107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139;p6">
              <a:extLst>
                <a:ext uri="{FF2B5EF4-FFF2-40B4-BE49-F238E27FC236}">
                  <a16:creationId xmlns="" xmlns:a16="http://schemas.microsoft.com/office/drawing/2014/main" id="{4D428386-5F54-5A49-5E38-73565C4BB43B}"/>
                </a:ext>
              </a:extLst>
            </p:cNvPr>
            <p:cNvGrpSpPr/>
            <p:nvPr/>
          </p:nvGrpSpPr>
          <p:grpSpPr>
            <a:xfrm rot="6221709" flipH="1">
              <a:off x="3377470" y="4757290"/>
              <a:ext cx="1623200" cy="1279630"/>
              <a:chOff x="6403937" y="768806"/>
              <a:chExt cx="743331" cy="585996"/>
            </a:xfrm>
          </p:grpSpPr>
          <p:sp>
            <p:nvSpPr>
              <p:cNvPr id="3277" name="Google Shape;140;p6">
                <a:extLst>
                  <a:ext uri="{FF2B5EF4-FFF2-40B4-BE49-F238E27FC236}">
                    <a16:creationId xmlns="" xmlns:a16="http://schemas.microsoft.com/office/drawing/2014/main" id="{45B2C8B4-E4C3-1CE8-D591-D89AA8E6DFC0}"/>
                  </a:ext>
                </a:extLst>
              </p:cNvPr>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141;p6">
                <a:extLst>
                  <a:ext uri="{FF2B5EF4-FFF2-40B4-BE49-F238E27FC236}">
                    <a16:creationId xmlns="" xmlns:a16="http://schemas.microsoft.com/office/drawing/2014/main" id="{3800B316-B47C-8701-1F88-FE1251D7E70D}"/>
                  </a:ext>
                </a:extLst>
              </p:cNvPr>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142;p6">
                <a:extLst>
                  <a:ext uri="{FF2B5EF4-FFF2-40B4-BE49-F238E27FC236}">
                    <a16:creationId xmlns="" xmlns:a16="http://schemas.microsoft.com/office/drawing/2014/main" id="{BBEACF18-54B5-2F4C-A162-1B50AD3121AE}"/>
                  </a:ext>
                </a:extLst>
              </p:cNvPr>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143;p6">
                <a:extLst>
                  <a:ext uri="{FF2B5EF4-FFF2-40B4-BE49-F238E27FC236}">
                    <a16:creationId xmlns="" xmlns:a16="http://schemas.microsoft.com/office/drawing/2014/main" id="{8AAB4438-CBFF-62A6-4C15-1E14A1D10B98}"/>
                  </a:ext>
                </a:extLst>
              </p:cNvPr>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144;p6">
                <a:extLst>
                  <a:ext uri="{FF2B5EF4-FFF2-40B4-BE49-F238E27FC236}">
                    <a16:creationId xmlns="" xmlns:a16="http://schemas.microsoft.com/office/drawing/2014/main" id="{82624273-8F49-3CA7-D657-D63D8A096688}"/>
                  </a:ext>
                </a:extLst>
              </p:cNvPr>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145;p6">
                <a:extLst>
                  <a:ext uri="{FF2B5EF4-FFF2-40B4-BE49-F238E27FC236}">
                    <a16:creationId xmlns="" xmlns:a16="http://schemas.microsoft.com/office/drawing/2014/main" id="{D01F04B8-3354-E94F-8A7B-898269D05EA6}"/>
                  </a:ext>
                </a:extLst>
              </p:cNvPr>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146;p6">
                <a:extLst>
                  <a:ext uri="{FF2B5EF4-FFF2-40B4-BE49-F238E27FC236}">
                    <a16:creationId xmlns="" xmlns:a16="http://schemas.microsoft.com/office/drawing/2014/main" id="{AE6CF080-2336-4D4B-C999-06FBE9FEAE79}"/>
                  </a:ext>
                </a:extLst>
              </p:cNvPr>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147;p6">
                <a:extLst>
                  <a:ext uri="{FF2B5EF4-FFF2-40B4-BE49-F238E27FC236}">
                    <a16:creationId xmlns="" xmlns:a16="http://schemas.microsoft.com/office/drawing/2014/main" id="{57CCFB9D-A8CC-B6E3-11BC-C270A2BDFFED}"/>
                  </a:ext>
                </a:extLst>
              </p:cNvPr>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148;p6">
                <a:extLst>
                  <a:ext uri="{FF2B5EF4-FFF2-40B4-BE49-F238E27FC236}">
                    <a16:creationId xmlns="" xmlns:a16="http://schemas.microsoft.com/office/drawing/2014/main" id="{F5D89D3E-C0A7-7D24-CD49-610AC44D6FA5}"/>
                  </a:ext>
                </a:extLst>
              </p:cNvPr>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149;p6">
                <a:extLst>
                  <a:ext uri="{FF2B5EF4-FFF2-40B4-BE49-F238E27FC236}">
                    <a16:creationId xmlns="" xmlns:a16="http://schemas.microsoft.com/office/drawing/2014/main" id="{2AFC4B2D-B045-0CE3-5E52-760BC0352CE1}"/>
                  </a:ext>
                </a:extLst>
              </p:cNvPr>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150;p6">
                <a:extLst>
                  <a:ext uri="{FF2B5EF4-FFF2-40B4-BE49-F238E27FC236}">
                    <a16:creationId xmlns="" xmlns:a16="http://schemas.microsoft.com/office/drawing/2014/main" id="{322BFDA5-29AF-23B2-2A48-9A163BB90694}"/>
                  </a:ext>
                </a:extLst>
              </p:cNvPr>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8" name="Google Shape;151;p6">
              <a:extLst>
                <a:ext uri="{FF2B5EF4-FFF2-40B4-BE49-F238E27FC236}">
                  <a16:creationId xmlns="" xmlns:a16="http://schemas.microsoft.com/office/drawing/2014/main" id="{03CA50E3-2564-3359-C0EA-CD27D0467BC7}"/>
                </a:ext>
              </a:extLst>
            </p:cNvPr>
            <p:cNvGrpSpPr/>
            <p:nvPr/>
          </p:nvGrpSpPr>
          <p:grpSpPr>
            <a:xfrm rot="-1153999">
              <a:off x="5645065" y="4668040"/>
              <a:ext cx="712991" cy="681176"/>
              <a:chOff x="7071506" y="424875"/>
              <a:chExt cx="515859" cy="492806"/>
            </a:xfrm>
          </p:grpSpPr>
          <p:sp>
            <p:nvSpPr>
              <p:cNvPr id="3275" name="Google Shape;152;p6">
                <a:extLst>
                  <a:ext uri="{FF2B5EF4-FFF2-40B4-BE49-F238E27FC236}">
                    <a16:creationId xmlns="" xmlns:a16="http://schemas.microsoft.com/office/drawing/2014/main" id="{A110639C-62C0-9679-0208-7F406096D993}"/>
                  </a:ext>
                </a:extLst>
              </p:cNvPr>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153;p6">
                <a:extLst>
                  <a:ext uri="{FF2B5EF4-FFF2-40B4-BE49-F238E27FC236}">
                    <a16:creationId xmlns="" xmlns:a16="http://schemas.microsoft.com/office/drawing/2014/main" id="{22D0C062-D776-3AE6-5E77-A91A684CCAB7}"/>
                  </a:ext>
                </a:extLst>
              </p:cNvPr>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9" name="Google Shape;154;p6">
              <a:extLst>
                <a:ext uri="{FF2B5EF4-FFF2-40B4-BE49-F238E27FC236}">
                  <a16:creationId xmlns="" xmlns:a16="http://schemas.microsoft.com/office/drawing/2014/main" id="{72BEAD5F-F305-8FBE-86F4-C963A2040F51}"/>
                </a:ext>
              </a:extLst>
            </p:cNvPr>
            <p:cNvSpPr/>
            <p:nvPr/>
          </p:nvSpPr>
          <p:spPr>
            <a:xfrm rot="-7697249" flipH="1">
              <a:off x="3093481" y="4592473"/>
              <a:ext cx="514547" cy="76345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2" name="Rectangle: Rounded Corners 3311">
            <a:extLst>
              <a:ext uri="{FF2B5EF4-FFF2-40B4-BE49-F238E27FC236}">
                <a16:creationId xmlns="" xmlns:a16="http://schemas.microsoft.com/office/drawing/2014/main" id="{F7621050-E4AD-1556-7D2C-8C05BB3E022B}"/>
              </a:ext>
            </a:extLst>
          </p:cNvPr>
          <p:cNvSpPr/>
          <p:nvPr/>
        </p:nvSpPr>
        <p:spPr>
          <a:xfrm>
            <a:off x="1723149" y="2095911"/>
            <a:ext cx="5697701"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6"/>
                </a:solidFill>
              </a:rPr>
              <a:t>LUYỆN TẬP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sp>
        <p:nvSpPr>
          <p:cNvPr id="10" name="TextBox 9">
            <a:extLst>
              <a:ext uri="{FF2B5EF4-FFF2-40B4-BE49-F238E27FC236}">
                <a16:creationId xmlns="" xmlns:a16="http://schemas.microsoft.com/office/drawing/2014/main" id="{EAE8C986-8C9F-D56E-78B7-68053E1AEE84}"/>
              </a:ext>
            </a:extLst>
          </p:cNvPr>
          <p:cNvSpPr txBox="1"/>
          <p:nvPr/>
        </p:nvSpPr>
        <p:spPr>
          <a:xfrm>
            <a:off x="712616" y="675082"/>
            <a:ext cx="7718767" cy="430887"/>
          </a:xfrm>
          <a:prstGeom prst="rect">
            <a:avLst/>
          </a:prstGeom>
          <a:noFill/>
        </p:spPr>
        <p:txBody>
          <a:bodyPr wrap="square">
            <a:spAutoFit/>
          </a:bodyPr>
          <a:lstStyle/>
          <a:p>
            <a:pPr lvl="0" algn="ctr">
              <a:spcAft>
                <a:spcPts val="1000"/>
              </a:spcAft>
            </a:pPr>
            <a:r>
              <a:rPr lang="vi-VN" sz="2200" b="1">
                <a:solidFill>
                  <a:srgbClr val="0D0D0D"/>
                </a:solidFill>
                <a:latin typeface="Arial" panose="020B0604020202020204" pitchFamily="34" charset="0"/>
                <a:ea typeface="Calibri" panose="020F0502020204030204" pitchFamily="34" charset="0"/>
                <a:cs typeface="Arial" panose="020B0604020202020204" pitchFamily="34" charset="0"/>
              </a:rPr>
              <a:t>Câu 1</a:t>
            </a:r>
            <a:r>
              <a:rPr lang="en-US" sz="2200" b="1">
                <a:solidFill>
                  <a:srgbClr val="0D0D0D"/>
                </a:solidFill>
                <a:latin typeface="Arial" panose="020B0604020202020204" pitchFamily="34" charset="0"/>
                <a:ea typeface="Calibri" panose="020F0502020204030204" pitchFamily="34" charset="0"/>
                <a:cs typeface="Arial" panose="020B0604020202020204" pitchFamily="34" charset="0"/>
              </a:rPr>
              <a:t>: </a:t>
            </a:r>
            <a:r>
              <a:rPr lang="vi-VN" sz="2200">
                <a:solidFill>
                  <a:srgbClr val="0D0D0D"/>
                </a:solidFill>
                <a:latin typeface="Arial" panose="020B0604020202020204" pitchFamily="34" charset="0"/>
                <a:ea typeface="Calibri" panose="020F0502020204030204" pitchFamily="34" charset="0"/>
                <a:cs typeface="Arial" panose="020B0604020202020204" pitchFamily="34" charset="0"/>
              </a:rPr>
              <a:t>Phản ứng hạt nhân là gì? </a:t>
            </a:r>
            <a:endParaRPr lang="en-US" sz="22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pic>
        <p:nvPicPr>
          <p:cNvPr id="31" name="Picture 30">
            <a:extLst>
              <a:ext uri="{FF2B5EF4-FFF2-40B4-BE49-F238E27FC236}">
                <a16:creationId xmlns="" xmlns:a16="http://schemas.microsoft.com/office/drawing/2014/main" id="{6FDD481F-50A7-B908-C92C-8DAA20257AD9}"/>
              </a:ext>
            </a:extLst>
          </p:cNvPr>
          <p:cNvPicPr>
            <a:picLocks noChangeAspect="1"/>
          </p:cNvPicPr>
          <p:nvPr/>
        </p:nvPicPr>
        <p:blipFill>
          <a:blip r:embed="rId3"/>
          <a:stretch>
            <a:fillRect/>
          </a:stretch>
        </p:blipFill>
        <p:spPr>
          <a:xfrm>
            <a:off x="0" y="4923582"/>
            <a:ext cx="1230832" cy="219918"/>
          </a:xfrm>
          <a:prstGeom prst="rect">
            <a:avLst/>
          </a:prstGeom>
        </p:spPr>
      </p:pic>
      <p:sp>
        <p:nvSpPr>
          <p:cNvPr id="2592" name="Rectangle: Rounded Corners 2591">
            <a:extLst>
              <a:ext uri="{FF2B5EF4-FFF2-40B4-BE49-F238E27FC236}">
                <a16:creationId xmlns="" xmlns:a16="http://schemas.microsoft.com/office/drawing/2014/main" id="{F34CAA9E-65DA-5CD9-E516-A50E30445C5B}"/>
              </a:ext>
            </a:extLst>
          </p:cNvPr>
          <p:cNvSpPr/>
          <p:nvPr/>
        </p:nvSpPr>
        <p:spPr>
          <a:xfrm>
            <a:off x="581025" y="1374719"/>
            <a:ext cx="3819989"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A. Là quá trình biến đổi hạt nhân này thành hạt nhân khác.</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3" name="Rectangle: Rounded Corners 2592">
            <a:extLst>
              <a:ext uri="{FF2B5EF4-FFF2-40B4-BE49-F238E27FC236}">
                <a16:creationId xmlns="" xmlns:a16="http://schemas.microsoft.com/office/drawing/2014/main" id="{7CD77691-CE72-B7C4-D636-02E0B2B4F155}"/>
              </a:ext>
            </a:extLst>
          </p:cNvPr>
          <p:cNvSpPr/>
          <p:nvPr/>
        </p:nvSpPr>
        <p:spPr>
          <a:xfrm>
            <a:off x="581025" y="3074480"/>
            <a:ext cx="3819989"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B. Là quá trình biến đổi của các nguyên tố hóa học.</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4" name="Rectangle: Rounded Corners 2593">
            <a:extLst>
              <a:ext uri="{FF2B5EF4-FFF2-40B4-BE49-F238E27FC236}">
                <a16:creationId xmlns="" xmlns:a16="http://schemas.microsoft.com/office/drawing/2014/main" id="{FB29CDE9-568B-5080-16C8-C59F3E4BD243}"/>
              </a:ext>
            </a:extLst>
          </p:cNvPr>
          <p:cNvSpPr/>
          <p:nvPr/>
        </p:nvSpPr>
        <p:spPr>
          <a:xfrm>
            <a:off x="4742989" y="1374719"/>
            <a:ext cx="3819986"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C. Là sự phân hủy hạt nhân trong nguyên tử.</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5" name="Rectangle: Rounded Corners 2594">
            <a:extLst>
              <a:ext uri="{FF2B5EF4-FFF2-40B4-BE49-F238E27FC236}">
                <a16:creationId xmlns="" xmlns:a16="http://schemas.microsoft.com/office/drawing/2014/main" id="{C6F9AC86-CFEE-2DB5-069D-F65EA3E96973}"/>
              </a:ext>
            </a:extLst>
          </p:cNvPr>
          <p:cNvSpPr/>
          <p:nvPr/>
        </p:nvSpPr>
        <p:spPr>
          <a:xfrm>
            <a:off x="4742989" y="3074480"/>
            <a:ext cx="3819986"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D. Là sự biến đổi của proton và neutron trong nguyên tử.</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6" name="Rectangle: Rounded Corners 2595">
            <a:extLst>
              <a:ext uri="{FF2B5EF4-FFF2-40B4-BE49-F238E27FC236}">
                <a16:creationId xmlns="" xmlns:a16="http://schemas.microsoft.com/office/drawing/2014/main" id="{1423BCE5-0C24-663A-DDC5-3E2FBAB7A2E8}"/>
              </a:ext>
            </a:extLst>
          </p:cNvPr>
          <p:cNvSpPr/>
          <p:nvPr/>
        </p:nvSpPr>
        <p:spPr>
          <a:xfrm>
            <a:off x="581025" y="1374719"/>
            <a:ext cx="3819989" cy="1419354"/>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A. Là quá trình biến đổi hạt nhân này thành hạt nhân khác.</a:t>
            </a:r>
            <a:endParaRPr lang="en-US" sz="2000">
              <a:solidFill>
                <a:srgbClr val="E2D9CA"/>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 xmlns:a16="http://schemas.microsoft.com/office/drawing/2014/main" id="{9BF5F47A-0279-3D62-FBEC-E7FFC0671410}"/>
            </a:ext>
          </a:extLst>
        </p:cNvPr>
        <p:cNvGrpSpPr/>
        <p:nvPr/>
      </p:nvGrpSpPr>
      <p:grpSpPr>
        <a:xfrm>
          <a:off x="0" y="0"/>
          <a:ext cx="0" cy="0"/>
          <a:chOff x="0" y="0"/>
          <a:chExt cx="0" cy="0"/>
        </a:xfrm>
      </p:grpSpPr>
      <p:sp>
        <p:nvSpPr>
          <p:cNvPr id="10" name="TextBox 9">
            <a:extLst>
              <a:ext uri="{FF2B5EF4-FFF2-40B4-BE49-F238E27FC236}">
                <a16:creationId xmlns="" xmlns:a16="http://schemas.microsoft.com/office/drawing/2014/main" id="{1A94A247-B12F-7E15-7AD3-DB917FBA8E3F}"/>
              </a:ext>
            </a:extLst>
          </p:cNvPr>
          <p:cNvSpPr txBox="1"/>
          <p:nvPr/>
        </p:nvSpPr>
        <p:spPr>
          <a:xfrm>
            <a:off x="975431" y="725865"/>
            <a:ext cx="7193134" cy="1045223"/>
          </a:xfrm>
          <a:prstGeom prst="rect">
            <a:avLst/>
          </a:prstGeom>
          <a:noFill/>
        </p:spPr>
        <p:txBody>
          <a:bodyPr wrap="square">
            <a:spAutoFit/>
          </a:bodyPr>
          <a:lstStyle/>
          <a:p>
            <a:pPr lvl="0" algn="ctr">
              <a:lnSpc>
                <a:spcPct val="150000"/>
              </a:lnSpc>
              <a:spcAft>
                <a:spcPts val="1000"/>
              </a:spcAft>
            </a:pPr>
            <a:r>
              <a:rPr lang="vi-VN" sz="2200" b="1">
                <a:solidFill>
                  <a:srgbClr val="0D0D0D"/>
                </a:solidFill>
                <a:latin typeface="Arial" panose="020B0604020202020204" pitchFamily="34" charset="0"/>
                <a:ea typeface="Calibri" panose="020F0502020204030204" pitchFamily="34" charset="0"/>
                <a:cs typeface="Arial" panose="020B0604020202020204" pitchFamily="34" charset="0"/>
              </a:rPr>
              <a:t>Câu </a:t>
            </a:r>
            <a:r>
              <a:rPr lang="en-US" sz="2200" b="1">
                <a:solidFill>
                  <a:srgbClr val="0D0D0D"/>
                </a:solidFill>
                <a:latin typeface="Arial" panose="020B0604020202020204" pitchFamily="34" charset="0"/>
                <a:ea typeface="Calibri" panose="020F0502020204030204" pitchFamily="34" charset="0"/>
                <a:cs typeface="Arial" panose="020B0604020202020204" pitchFamily="34" charset="0"/>
              </a:rPr>
              <a:t>2: </a:t>
            </a:r>
            <a:r>
              <a:rPr lang="vi-VN" sz="2200">
                <a:solidFill>
                  <a:srgbClr val="0D0D0D"/>
                </a:solidFill>
                <a:latin typeface="Arial" panose="020B0604020202020204" pitchFamily="34" charset="0"/>
                <a:ea typeface="Calibri" panose="020F0502020204030204" pitchFamily="34" charset="0"/>
                <a:cs typeface="Arial" panose="020B0604020202020204" pitchFamily="34" charset="0"/>
              </a:rPr>
              <a:t>Mức độ bền vững của hạt nhân phụ thuộc vào đại lượng vật lí nào?</a:t>
            </a:r>
            <a:endParaRPr lang="en-US" sz="22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sp>
        <p:nvSpPr>
          <p:cNvPr id="2592" name="Rectangle: Rounded Corners 2591">
            <a:extLst>
              <a:ext uri="{FF2B5EF4-FFF2-40B4-BE49-F238E27FC236}">
                <a16:creationId xmlns="" xmlns:a16="http://schemas.microsoft.com/office/drawing/2014/main" id="{A4F5CBAE-F791-D553-1468-1B747DA061BD}"/>
              </a:ext>
            </a:extLst>
          </p:cNvPr>
          <p:cNvSpPr/>
          <p:nvPr/>
        </p:nvSpPr>
        <p:spPr>
          <a:xfrm>
            <a:off x="581025" y="1912244"/>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A. Năng lượng liên kết.</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3" name="Rectangle: Rounded Corners 2592">
            <a:extLst>
              <a:ext uri="{FF2B5EF4-FFF2-40B4-BE49-F238E27FC236}">
                <a16:creationId xmlns="" xmlns:a16="http://schemas.microsoft.com/office/drawing/2014/main" id="{D1A2131C-D15B-AB56-D950-47842F7C42A2}"/>
              </a:ext>
            </a:extLst>
          </p:cNvPr>
          <p:cNvSpPr/>
          <p:nvPr/>
        </p:nvSpPr>
        <p:spPr>
          <a:xfrm>
            <a:off x="581025" y="3150680"/>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B. Độ hụt khối.</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4" name="Rectangle: Rounded Corners 2593">
            <a:extLst>
              <a:ext uri="{FF2B5EF4-FFF2-40B4-BE49-F238E27FC236}">
                <a16:creationId xmlns="" xmlns:a16="http://schemas.microsoft.com/office/drawing/2014/main" id="{367E678E-EABA-2F90-9049-46820F313018}"/>
              </a:ext>
            </a:extLst>
          </p:cNvPr>
          <p:cNvSpPr/>
          <p:nvPr/>
        </p:nvSpPr>
        <p:spPr>
          <a:xfrm>
            <a:off x="4742989" y="1912244"/>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C. Năng lượng liên kết riêng.</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5" name="Rectangle: Rounded Corners 2594">
            <a:extLst>
              <a:ext uri="{FF2B5EF4-FFF2-40B4-BE49-F238E27FC236}">
                <a16:creationId xmlns="" xmlns:a16="http://schemas.microsoft.com/office/drawing/2014/main" id="{D60AC520-6517-6614-E522-D60B4D41E49F}"/>
              </a:ext>
            </a:extLst>
          </p:cNvPr>
          <p:cNvSpPr/>
          <p:nvPr/>
        </p:nvSpPr>
        <p:spPr>
          <a:xfrm>
            <a:off x="4742989" y="3150680"/>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D. Số khối và số neutron.</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6" name="Rectangle: Rounded Corners 2595">
            <a:extLst>
              <a:ext uri="{FF2B5EF4-FFF2-40B4-BE49-F238E27FC236}">
                <a16:creationId xmlns="" xmlns:a16="http://schemas.microsoft.com/office/drawing/2014/main" id="{781E5BA3-51F5-D108-9035-2D63295FF86B}"/>
              </a:ext>
            </a:extLst>
          </p:cNvPr>
          <p:cNvSpPr/>
          <p:nvPr/>
        </p:nvSpPr>
        <p:spPr>
          <a:xfrm>
            <a:off x="4742988" y="1912244"/>
            <a:ext cx="3819989"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C. Năng lượng liên kết riêng.</a:t>
            </a:r>
            <a:endParaRPr lang="en-US" sz="2000">
              <a:solidFill>
                <a:srgbClr val="E2D9CA"/>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67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 xmlns:a16="http://schemas.microsoft.com/office/drawing/2014/main" id="{80A987C1-3886-084C-DDD2-06C6F78E93C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DACB240D-B961-D2CB-50E4-3AE8F9E530D3}"/>
                  </a:ext>
                </a:extLst>
              </p:cNvPr>
              <p:cNvSpPr txBox="1"/>
              <p:nvPr/>
            </p:nvSpPr>
            <p:spPr>
              <a:xfrm>
                <a:off x="1121128" y="668715"/>
                <a:ext cx="6901744" cy="992901"/>
              </a:xfrm>
              <a:prstGeom prst="rect">
                <a:avLst/>
              </a:prstGeom>
              <a:noFill/>
            </p:spPr>
            <p:txBody>
              <a:bodyPr wrap="square">
                <a:spAutoFit/>
              </a:bodyPr>
              <a:lstStyle/>
              <a:p>
                <a:pPr algn="ctr">
                  <a:lnSpc>
                    <a:spcPct val="150000"/>
                  </a:lnSpc>
                </a:pPr>
                <a:r>
                  <a:rPr lang="vi-VN" sz="2000" b="1">
                    <a:solidFill>
                      <a:srgbClr val="0D0D0D"/>
                    </a:solidFill>
                    <a:latin typeface="+mn-lt"/>
                    <a:ea typeface="Calibri" panose="020F0502020204030204" pitchFamily="34" charset="0"/>
                    <a:cs typeface="Arial" panose="020B0604020202020204" pitchFamily="34" charset="0"/>
                  </a:rPr>
                  <a:t>Câu </a:t>
                </a:r>
                <a:r>
                  <a:rPr lang="en-US" sz="2000" b="1">
                    <a:solidFill>
                      <a:srgbClr val="0D0D0D"/>
                    </a:solidFill>
                    <a:latin typeface="+mn-lt"/>
                    <a:ea typeface="Calibri" panose="020F0502020204030204" pitchFamily="34" charset="0"/>
                    <a:cs typeface="Arial" panose="020B0604020202020204" pitchFamily="34" charset="0"/>
                  </a:rPr>
                  <a:t>3: </a:t>
                </a:r>
                <a:r>
                  <a:rPr lang="fr-FR" sz="2000">
                    <a:solidFill>
                      <a:srgbClr val="000000"/>
                    </a:solidFill>
                    <a:effectLst/>
                    <a:latin typeface="+mn-lt"/>
                    <a:ea typeface="Times New Roman" panose="02020603050405020304" pitchFamily="18" charset="0"/>
                    <a:cs typeface="Times New Roman" panose="02020603050405020304" pitchFamily="18" charset="0"/>
                  </a:rPr>
                  <a:t>Cho phương trình phản ứng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37</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𝐶𝑙</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37</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𝐴𝑟</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Pre>
                      </m:e>
                    </m:sPre>
                  </m:oMath>
                </a14:m>
                <a:r>
                  <a:rPr lang="en-US" sz="2000">
                    <a:solidFill>
                      <a:srgbClr val="000000"/>
                    </a:solidFill>
                    <a:effectLst/>
                    <a:latin typeface="+mn-lt"/>
                    <a:ea typeface="Times New Roman" panose="02020603050405020304" pitchFamily="18" charset="0"/>
                    <a:cs typeface="Times New Roman" panose="02020603050405020304" pitchFamily="18" charset="0"/>
                  </a:rPr>
                  <a:t>. Hạt nhân X là:</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CB240D-B961-D2CB-50E4-3AE8F9E530D3}"/>
                  </a:ext>
                </a:extLst>
              </p:cNvPr>
              <p:cNvSpPr txBox="1">
                <a:spLocks noRot="1" noChangeAspect="1" noMove="1" noResize="1" noEditPoints="1" noAdjustHandles="1" noChangeArrowheads="1" noChangeShapeType="1" noTextEdit="1"/>
              </p:cNvSpPr>
              <p:nvPr/>
            </p:nvSpPr>
            <p:spPr>
              <a:xfrm>
                <a:off x="1121128" y="668715"/>
                <a:ext cx="6901744" cy="992901"/>
              </a:xfrm>
              <a:prstGeom prst="rect">
                <a:avLst/>
              </a:prstGeom>
              <a:blipFill>
                <a:blip r:embed="rId3"/>
                <a:stretch>
                  <a:fillRect b="-10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2" name="Rectangle: Rounded Corners 2591">
                <a:extLst>
                  <a:ext uri="{FF2B5EF4-FFF2-40B4-BE49-F238E27FC236}">
                    <a16:creationId xmlns="" xmlns:a16="http://schemas.microsoft.com/office/drawing/2014/main" id="{34D26151-8CB3-3163-B4C1-CD18CF9CDB6C}"/>
                  </a:ext>
                </a:extLst>
              </p:cNvPr>
              <p:cNvSpPr/>
              <p:nvPr/>
            </p:nvSpPr>
            <p:spPr>
              <a:xfrm>
                <a:off x="581025" y="1912244"/>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A. </a:t>
                </a:r>
                <a14:m>
                  <m:oMath xmlns:m="http://schemas.openxmlformats.org/officeDocument/2006/math">
                    <m:sPre>
                      <m:sPrePr>
                        <m:ctrlPr>
                          <a:rPr lang="en-US" sz="2400" i="1">
                            <a:solidFill>
                              <a:srgbClr val="000000"/>
                            </a:solidFill>
                            <a:latin typeface="Cambria Math"/>
                          </a:rPr>
                        </m:ctrlPr>
                      </m:sPrePr>
                      <m:sub>
                        <m:r>
                          <a:rPr lang="fr-FR" sz="2400" i="0">
                            <a:solidFill>
                              <a:srgbClr val="000000"/>
                            </a:solidFill>
                            <a:latin typeface="Cambria Math" panose="02040503050406030204" pitchFamily="18" charset="0"/>
                          </a:rPr>
                          <m:t>1</m:t>
                        </m:r>
                      </m:sub>
                      <m:sup>
                        <m:r>
                          <a:rPr lang="fr-FR" sz="2400" i="0">
                            <a:solidFill>
                              <a:srgbClr val="000000"/>
                            </a:solidFill>
                            <a:latin typeface="Cambria Math" panose="02040503050406030204" pitchFamily="18" charset="0"/>
                          </a:rPr>
                          <m:t>1</m:t>
                        </m:r>
                      </m:sup>
                      <m:e>
                        <m:r>
                          <m:rPr>
                            <m:sty m:val="p"/>
                          </m:rPr>
                          <a:rPr lang="fr-FR" sz="2400" i="0">
                            <a:solidFill>
                              <a:srgbClr val="000000"/>
                            </a:solidFill>
                            <a:latin typeface="Cambria Math" panose="02040503050406030204" pitchFamily="18" charset="0"/>
                          </a:rPr>
                          <m:t>H</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2" name="Rectangle: Rounded Corners 2591">
                <a:extLst>
                  <a:ext uri="{FF2B5EF4-FFF2-40B4-BE49-F238E27FC236}">
                    <a16:creationId xmlns:a16="http://schemas.microsoft.com/office/drawing/2014/main" id="{34D26151-8CB3-3163-B4C1-CD18CF9CDB6C}"/>
                  </a:ext>
                </a:extLst>
              </p:cNvPr>
              <p:cNvSpPr>
                <a:spLocks noRot="1" noChangeAspect="1" noMove="1" noResize="1" noEditPoints="1" noAdjustHandles="1" noChangeArrowheads="1" noChangeShapeType="1" noTextEdit="1"/>
              </p:cNvSpPr>
              <p:nvPr/>
            </p:nvSpPr>
            <p:spPr>
              <a:xfrm>
                <a:off x="581025" y="1912244"/>
                <a:ext cx="3819989" cy="1097280"/>
              </a:xfrm>
              <a:prstGeom prst="roundRect">
                <a:avLst>
                  <a:gd name="adj" fmla="val 13074"/>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3" name="Rectangle: Rounded Corners 2592">
                <a:extLst>
                  <a:ext uri="{FF2B5EF4-FFF2-40B4-BE49-F238E27FC236}">
                    <a16:creationId xmlns="" xmlns:a16="http://schemas.microsoft.com/office/drawing/2014/main" id="{603479E9-9BAC-7EC6-DA9A-6FE70BC7D035}"/>
                  </a:ext>
                </a:extLst>
              </p:cNvPr>
              <p:cNvSpPr/>
              <p:nvPr/>
            </p:nvSpPr>
            <p:spPr>
              <a:xfrm>
                <a:off x="581025" y="3150680"/>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B. </a:t>
                </a:r>
                <a14:m>
                  <m:oMath xmlns:m="http://schemas.openxmlformats.org/officeDocument/2006/math">
                    <m:sPre>
                      <m:sPrePr>
                        <m:ctrlPr>
                          <a:rPr lang="en-US" sz="2400" i="1">
                            <a:solidFill>
                              <a:srgbClr val="000000"/>
                            </a:solidFill>
                            <a:latin typeface="Cambria Math"/>
                          </a:rPr>
                        </m:ctrlPr>
                      </m:sPrePr>
                      <m:sub>
                        <m:r>
                          <a:rPr lang="fr-FR" sz="2400" i="0">
                            <a:solidFill>
                              <a:srgbClr val="000000"/>
                            </a:solidFill>
                            <a:latin typeface="Cambria Math" panose="02040503050406030204" pitchFamily="18" charset="0"/>
                          </a:rPr>
                          <m:t>1</m:t>
                        </m:r>
                      </m:sub>
                      <m:sup>
                        <m:r>
                          <a:rPr lang="fr-FR" sz="2400" i="0">
                            <a:solidFill>
                              <a:srgbClr val="000000"/>
                            </a:solidFill>
                            <a:latin typeface="Cambria Math" panose="02040503050406030204" pitchFamily="18" charset="0"/>
                          </a:rPr>
                          <m:t>2</m:t>
                        </m:r>
                      </m:sup>
                      <m:e>
                        <m:r>
                          <m:rPr>
                            <m:sty m:val="p"/>
                          </m:rPr>
                          <a:rPr lang="fr-FR" sz="2400" i="0">
                            <a:solidFill>
                              <a:srgbClr val="000000"/>
                            </a:solidFill>
                            <a:latin typeface="Cambria Math" panose="02040503050406030204" pitchFamily="18" charset="0"/>
                          </a:rPr>
                          <m:t>D</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3" name="Rectangle: Rounded Corners 2592">
                <a:extLst>
                  <a:ext uri="{FF2B5EF4-FFF2-40B4-BE49-F238E27FC236}">
                    <a16:creationId xmlns:a16="http://schemas.microsoft.com/office/drawing/2014/main" id="{603479E9-9BAC-7EC6-DA9A-6FE70BC7D035}"/>
                  </a:ext>
                </a:extLst>
              </p:cNvPr>
              <p:cNvSpPr>
                <a:spLocks noRot="1" noChangeAspect="1" noMove="1" noResize="1" noEditPoints="1" noAdjustHandles="1" noChangeArrowheads="1" noChangeShapeType="1" noTextEdit="1"/>
              </p:cNvSpPr>
              <p:nvPr/>
            </p:nvSpPr>
            <p:spPr>
              <a:xfrm>
                <a:off x="581025" y="3150680"/>
                <a:ext cx="3819989" cy="1097280"/>
              </a:xfrm>
              <a:prstGeom prst="roundRect">
                <a:avLst>
                  <a:gd name="adj" fmla="val 13074"/>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4" name="Rectangle: Rounded Corners 2593">
                <a:extLst>
                  <a:ext uri="{FF2B5EF4-FFF2-40B4-BE49-F238E27FC236}">
                    <a16:creationId xmlns="" xmlns:a16="http://schemas.microsoft.com/office/drawing/2014/main" id="{BDE7FE80-EA77-38E0-739A-67962594A249}"/>
                  </a:ext>
                </a:extLst>
              </p:cNvPr>
              <p:cNvSpPr/>
              <p:nvPr/>
            </p:nvSpPr>
            <p:spPr>
              <a:xfrm>
                <a:off x="4742989" y="1912244"/>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C. </a:t>
                </a:r>
                <a14:m>
                  <m:oMath xmlns:m="http://schemas.openxmlformats.org/officeDocument/2006/math">
                    <m:sPre>
                      <m:sPrePr>
                        <m:ctrlPr>
                          <a:rPr lang="en-US" sz="2400" i="1">
                            <a:solidFill>
                              <a:srgbClr val="000000"/>
                            </a:solidFill>
                            <a:latin typeface="Cambria Math"/>
                          </a:rPr>
                        </m:ctrlPr>
                      </m:sPrePr>
                      <m:sub>
                        <m:r>
                          <a:rPr lang="fr-FR" sz="2400" i="0">
                            <a:solidFill>
                              <a:srgbClr val="000000"/>
                            </a:solidFill>
                            <a:latin typeface="Cambria Math" panose="02040503050406030204" pitchFamily="18" charset="0"/>
                          </a:rPr>
                          <m:t>1</m:t>
                        </m:r>
                      </m:sub>
                      <m:sup>
                        <m:r>
                          <a:rPr lang="fr-FR" sz="2400" i="0">
                            <a:solidFill>
                              <a:srgbClr val="000000"/>
                            </a:solidFill>
                            <a:latin typeface="Cambria Math" panose="02040503050406030204" pitchFamily="18" charset="0"/>
                          </a:rPr>
                          <m:t>3</m:t>
                        </m:r>
                      </m:sup>
                      <m:e>
                        <m:r>
                          <m:rPr>
                            <m:sty m:val="p"/>
                          </m:rPr>
                          <a:rPr lang="fr-FR" sz="2400" i="0">
                            <a:solidFill>
                              <a:srgbClr val="000000"/>
                            </a:solidFill>
                            <a:latin typeface="Cambria Math" panose="02040503050406030204" pitchFamily="18" charset="0"/>
                          </a:rPr>
                          <m:t>T</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4" name="Rectangle: Rounded Corners 2593">
                <a:extLst>
                  <a:ext uri="{FF2B5EF4-FFF2-40B4-BE49-F238E27FC236}">
                    <a16:creationId xmlns:a16="http://schemas.microsoft.com/office/drawing/2014/main" id="{BDE7FE80-EA77-38E0-739A-67962594A249}"/>
                  </a:ext>
                </a:extLst>
              </p:cNvPr>
              <p:cNvSpPr>
                <a:spLocks noRot="1" noChangeAspect="1" noMove="1" noResize="1" noEditPoints="1" noAdjustHandles="1" noChangeArrowheads="1" noChangeShapeType="1" noTextEdit="1"/>
              </p:cNvSpPr>
              <p:nvPr/>
            </p:nvSpPr>
            <p:spPr>
              <a:xfrm>
                <a:off x="4742989" y="1912244"/>
                <a:ext cx="3819986" cy="1097280"/>
              </a:xfrm>
              <a:prstGeom prst="roundRect">
                <a:avLst>
                  <a:gd name="adj" fmla="val 13074"/>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5" name="Rectangle: Rounded Corners 2594">
                <a:extLst>
                  <a:ext uri="{FF2B5EF4-FFF2-40B4-BE49-F238E27FC236}">
                    <a16:creationId xmlns="" xmlns:a16="http://schemas.microsoft.com/office/drawing/2014/main" id="{11B0A7B6-730A-787C-48F2-7B354FA0485B}"/>
                  </a:ext>
                </a:extLst>
              </p:cNvPr>
              <p:cNvSpPr/>
              <p:nvPr/>
            </p:nvSpPr>
            <p:spPr>
              <a:xfrm>
                <a:off x="4742989" y="3150680"/>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D. </a:t>
                </a:r>
                <a14:m>
                  <m:oMath xmlns:m="http://schemas.openxmlformats.org/officeDocument/2006/math">
                    <m:sPre>
                      <m:sPrePr>
                        <m:ctrlPr>
                          <a:rPr lang="en-US" sz="2400" i="1">
                            <a:solidFill>
                              <a:srgbClr val="000000"/>
                            </a:solidFill>
                            <a:latin typeface="Cambria Math"/>
                          </a:rPr>
                        </m:ctrlPr>
                      </m:sPrePr>
                      <m:sub>
                        <m:r>
                          <a:rPr lang="fr-FR" sz="2400" i="0">
                            <a:solidFill>
                              <a:srgbClr val="000000"/>
                            </a:solidFill>
                            <a:latin typeface="Cambria Math" panose="02040503050406030204" pitchFamily="18" charset="0"/>
                          </a:rPr>
                          <m:t>2</m:t>
                        </m:r>
                      </m:sub>
                      <m:sup>
                        <m:r>
                          <a:rPr lang="fr-FR" sz="2400" i="0">
                            <a:solidFill>
                              <a:srgbClr val="000000"/>
                            </a:solidFill>
                            <a:latin typeface="Cambria Math" panose="02040503050406030204" pitchFamily="18" charset="0"/>
                          </a:rPr>
                          <m:t>4</m:t>
                        </m:r>
                      </m:sup>
                      <m:e>
                        <m:r>
                          <m:rPr>
                            <m:sty m:val="p"/>
                          </m:rPr>
                          <a:rPr lang="fr-FR" sz="2400" i="0">
                            <a:solidFill>
                              <a:srgbClr val="000000"/>
                            </a:solidFill>
                            <a:latin typeface="Cambria Math" panose="02040503050406030204" pitchFamily="18" charset="0"/>
                          </a:rPr>
                          <m:t>He</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5" name="Rectangle: Rounded Corners 2594">
                <a:extLst>
                  <a:ext uri="{FF2B5EF4-FFF2-40B4-BE49-F238E27FC236}">
                    <a16:creationId xmlns:a16="http://schemas.microsoft.com/office/drawing/2014/main" id="{11B0A7B6-730A-787C-48F2-7B354FA0485B}"/>
                  </a:ext>
                </a:extLst>
              </p:cNvPr>
              <p:cNvSpPr>
                <a:spLocks noRot="1" noChangeAspect="1" noMove="1" noResize="1" noEditPoints="1" noAdjustHandles="1" noChangeArrowheads="1" noChangeShapeType="1" noTextEdit="1"/>
              </p:cNvSpPr>
              <p:nvPr/>
            </p:nvSpPr>
            <p:spPr>
              <a:xfrm>
                <a:off x="4742989" y="3150680"/>
                <a:ext cx="3819986" cy="1097280"/>
              </a:xfrm>
              <a:prstGeom prst="roundRect">
                <a:avLst>
                  <a:gd name="adj" fmla="val 13074"/>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6" name="Rectangle: Rounded Corners 2595">
                <a:extLst>
                  <a:ext uri="{FF2B5EF4-FFF2-40B4-BE49-F238E27FC236}">
                    <a16:creationId xmlns="" xmlns:a16="http://schemas.microsoft.com/office/drawing/2014/main" id="{5605140C-100C-AEB2-12F6-C2434D552A76}"/>
                  </a:ext>
                </a:extLst>
              </p:cNvPr>
              <p:cNvSpPr/>
              <p:nvPr/>
            </p:nvSpPr>
            <p:spPr>
              <a:xfrm>
                <a:off x="581024" y="1912244"/>
                <a:ext cx="3819989"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A. </a:t>
                </a:r>
                <a14:m>
                  <m:oMath xmlns:m="http://schemas.openxmlformats.org/officeDocument/2006/math">
                    <m:sPre>
                      <m:sPrePr>
                        <m:ctrlPr>
                          <a:rPr lang="en-US" sz="2400" i="1">
                            <a:solidFill>
                              <a:srgbClr val="000000"/>
                            </a:solidFill>
                            <a:latin typeface="Cambria Math"/>
                          </a:rPr>
                        </m:ctrlPr>
                      </m:sPrePr>
                      <m:sub>
                        <m:r>
                          <a:rPr lang="fr-FR" sz="2400">
                            <a:solidFill>
                              <a:srgbClr val="000000"/>
                            </a:solidFill>
                            <a:latin typeface="Cambria Math" panose="02040503050406030204" pitchFamily="18" charset="0"/>
                          </a:rPr>
                          <m:t>1</m:t>
                        </m:r>
                      </m:sub>
                      <m:sup>
                        <m:r>
                          <a:rPr lang="fr-FR" sz="2400">
                            <a:solidFill>
                              <a:srgbClr val="000000"/>
                            </a:solidFill>
                            <a:latin typeface="Cambria Math" panose="02040503050406030204" pitchFamily="18" charset="0"/>
                          </a:rPr>
                          <m:t>1</m:t>
                        </m:r>
                      </m:sup>
                      <m:e>
                        <m:r>
                          <m:rPr>
                            <m:sty m:val="p"/>
                          </m:rPr>
                          <a:rPr lang="fr-FR" sz="2400">
                            <a:solidFill>
                              <a:srgbClr val="000000"/>
                            </a:solidFill>
                            <a:latin typeface="Cambria Math" panose="02040503050406030204" pitchFamily="18" charset="0"/>
                          </a:rPr>
                          <m:t>H</m:t>
                        </m:r>
                        <m:r>
                          <a:rPr lang="fr-FR" sz="240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6" name="Rectangle: Rounded Corners 2595">
                <a:extLst>
                  <a:ext uri="{FF2B5EF4-FFF2-40B4-BE49-F238E27FC236}">
                    <a16:creationId xmlns:a16="http://schemas.microsoft.com/office/drawing/2014/main" id="{5605140C-100C-AEB2-12F6-C2434D552A76}"/>
                  </a:ext>
                </a:extLst>
              </p:cNvPr>
              <p:cNvSpPr>
                <a:spLocks noRot="1" noChangeAspect="1" noMove="1" noResize="1" noEditPoints="1" noAdjustHandles="1" noChangeArrowheads="1" noChangeShapeType="1" noTextEdit="1"/>
              </p:cNvSpPr>
              <p:nvPr/>
            </p:nvSpPr>
            <p:spPr>
              <a:xfrm>
                <a:off x="581024" y="1912244"/>
                <a:ext cx="3819989" cy="1097280"/>
              </a:xfrm>
              <a:prstGeom prst="roundRect">
                <a:avLst>
                  <a:gd name="adj" fmla="val 13074"/>
                </a:avLst>
              </a:prstGeom>
              <a:blipFill>
                <a:blip r:embed="rId8"/>
                <a:stretch>
                  <a:fillRect/>
                </a:stretch>
              </a:blipFill>
            </p:spPr>
            <p:txBody>
              <a:bodyPr/>
              <a:lstStyle/>
              <a:p>
                <a:r>
                  <a:rPr lang="en-US">
                    <a:noFill/>
                  </a:rPr>
                  <a:t> </a:t>
                </a:r>
              </a:p>
            </p:txBody>
          </p:sp>
        </mc:Fallback>
      </mc:AlternateContent>
      <p:pic>
        <p:nvPicPr>
          <p:cNvPr id="2" name="Picture 1">
            <a:extLst>
              <a:ext uri="{FF2B5EF4-FFF2-40B4-BE49-F238E27FC236}">
                <a16:creationId xmlns="" xmlns:a16="http://schemas.microsoft.com/office/drawing/2014/main" id="{9181D6FE-07B3-647B-057C-371BB9A97E7F}"/>
              </a:ext>
            </a:extLst>
          </p:cNvPr>
          <p:cNvPicPr>
            <a:picLocks noChangeAspect="1"/>
          </p:cNvPicPr>
          <p:nvPr/>
        </p:nvPicPr>
        <p:blipFill>
          <a:blip r:embed="rId9"/>
          <a:stretch>
            <a:fillRect/>
          </a:stretch>
        </p:blipFill>
        <p:spPr>
          <a:xfrm>
            <a:off x="0" y="4923582"/>
            <a:ext cx="1230832" cy="219918"/>
          </a:xfrm>
          <a:prstGeom prst="rect">
            <a:avLst/>
          </a:prstGeom>
        </p:spPr>
      </p:pic>
    </p:spTree>
    <p:extLst>
      <p:ext uri="{BB962C8B-B14F-4D97-AF65-F5344CB8AC3E}">
        <p14:creationId xmlns:p14="http://schemas.microsoft.com/office/powerpoint/2010/main" val="140891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 xmlns:a16="http://schemas.microsoft.com/office/drawing/2014/main" id="{6513EB15-423D-C147-A3E9-99DD783208AF}"/>
            </a:ext>
          </a:extLst>
        </p:cNvPr>
        <p:cNvGrpSpPr/>
        <p:nvPr/>
      </p:nvGrpSpPr>
      <p:grpSpPr>
        <a:xfrm>
          <a:off x="0" y="0"/>
          <a:ext cx="0" cy="0"/>
          <a:chOff x="0" y="0"/>
          <a:chExt cx="0" cy="0"/>
        </a:xfrm>
      </p:grpSpPr>
      <p:sp>
        <p:nvSpPr>
          <p:cNvPr id="10" name="TextBox 9">
            <a:extLst>
              <a:ext uri="{FF2B5EF4-FFF2-40B4-BE49-F238E27FC236}">
                <a16:creationId xmlns="" xmlns:a16="http://schemas.microsoft.com/office/drawing/2014/main" id="{9D3EA6A8-837E-3A2D-EF35-F0C4DC69B144}"/>
              </a:ext>
            </a:extLst>
          </p:cNvPr>
          <p:cNvSpPr txBox="1"/>
          <p:nvPr/>
        </p:nvSpPr>
        <p:spPr>
          <a:xfrm>
            <a:off x="897290" y="744386"/>
            <a:ext cx="7349419" cy="1045223"/>
          </a:xfrm>
          <a:prstGeom prst="rect">
            <a:avLst/>
          </a:prstGeom>
          <a:noFill/>
        </p:spPr>
        <p:txBody>
          <a:bodyPr wrap="square">
            <a:spAutoFit/>
          </a:bodyPr>
          <a:lstStyle/>
          <a:p>
            <a:pPr lvl="0" algn="ctr">
              <a:lnSpc>
                <a:spcPct val="150000"/>
              </a:lnSpc>
              <a:spcAft>
                <a:spcPts val="1000"/>
              </a:spcAft>
            </a:pPr>
            <a:r>
              <a:rPr lang="vi-VN" sz="2200" b="1">
                <a:solidFill>
                  <a:srgbClr val="0D0D0D"/>
                </a:solidFill>
                <a:latin typeface="Arial" panose="020B0604020202020204" pitchFamily="34" charset="0"/>
                <a:ea typeface="Calibri" panose="020F0502020204030204" pitchFamily="34" charset="0"/>
                <a:cs typeface="Arial" panose="020B0604020202020204" pitchFamily="34" charset="0"/>
              </a:rPr>
              <a:t>Câu </a:t>
            </a:r>
            <a:r>
              <a:rPr lang="en-US" sz="2200" b="1">
                <a:solidFill>
                  <a:srgbClr val="0D0D0D"/>
                </a:solidFill>
                <a:latin typeface="Arial" panose="020B0604020202020204" pitchFamily="34" charset="0"/>
                <a:ea typeface="Calibri" panose="020F0502020204030204" pitchFamily="34" charset="0"/>
                <a:cs typeface="Arial" panose="020B0604020202020204" pitchFamily="34" charset="0"/>
              </a:rPr>
              <a:t>4: </a:t>
            </a:r>
            <a:r>
              <a:rPr lang="vi-VN" sz="2200">
                <a:solidFill>
                  <a:srgbClr val="0D0D0D"/>
                </a:solidFill>
                <a:latin typeface="Arial" panose="020B0604020202020204" pitchFamily="34" charset="0"/>
                <a:ea typeface="Calibri" panose="020F0502020204030204" pitchFamily="34" charset="0"/>
                <a:cs typeface="Arial" panose="020B0604020202020204" pitchFamily="34" charset="0"/>
              </a:rPr>
              <a:t>Một hạt tương đối tính có động năng bằng hai lần năng lượng nghỉ. Tốc độ của hạt đó là:</a:t>
            </a:r>
            <a:endParaRPr lang="en-US" sz="22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sp>
        <p:nvSpPr>
          <p:cNvPr id="2592" name="Rectangle: Rounded Corners 2591">
            <a:extLst>
              <a:ext uri="{FF2B5EF4-FFF2-40B4-BE49-F238E27FC236}">
                <a16:creationId xmlns="" xmlns:a16="http://schemas.microsoft.com/office/drawing/2014/main" id="{ABAE0E7A-E44F-7989-2E97-6151F4165EA8}"/>
              </a:ext>
            </a:extLst>
          </p:cNvPr>
          <p:cNvSpPr/>
          <p:nvPr/>
        </p:nvSpPr>
        <p:spPr>
          <a:xfrm>
            <a:off x="581025" y="1912244"/>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 1,86.10</a:t>
            </a:r>
            <a:r>
              <a:rPr lang="en-US" sz="2000" baseline="30000">
                <a:solidFill>
                  <a:srgbClr val="000000"/>
                </a:solidFill>
              </a:rPr>
              <a:t>8</a:t>
            </a:r>
            <a:r>
              <a:rPr lang="en-US" sz="2000">
                <a:solidFill>
                  <a:srgbClr val="000000"/>
                </a:solidFill>
              </a:rPr>
              <a:t> m/s.</a:t>
            </a:r>
          </a:p>
        </p:txBody>
      </p:sp>
      <p:sp>
        <p:nvSpPr>
          <p:cNvPr id="2593" name="Rectangle: Rounded Corners 2592">
            <a:extLst>
              <a:ext uri="{FF2B5EF4-FFF2-40B4-BE49-F238E27FC236}">
                <a16:creationId xmlns="" xmlns:a16="http://schemas.microsoft.com/office/drawing/2014/main" id="{AA43AFFE-09A8-557E-A331-423F9BC800A7}"/>
              </a:ext>
            </a:extLst>
          </p:cNvPr>
          <p:cNvSpPr/>
          <p:nvPr/>
        </p:nvSpPr>
        <p:spPr>
          <a:xfrm>
            <a:off x="581025" y="3150680"/>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 2,15.10</a:t>
            </a:r>
            <a:r>
              <a:rPr lang="en-US" sz="2000" baseline="30000">
                <a:solidFill>
                  <a:srgbClr val="000000"/>
                </a:solidFill>
              </a:rPr>
              <a:t>8</a:t>
            </a:r>
            <a:r>
              <a:rPr lang="en-US" sz="2000">
                <a:solidFill>
                  <a:srgbClr val="000000"/>
                </a:solidFill>
              </a:rPr>
              <a:t> m/s.</a:t>
            </a:r>
          </a:p>
        </p:txBody>
      </p:sp>
      <p:sp>
        <p:nvSpPr>
          <p:cNvPr id="2594" name="Rectangle: Rounded Corners 2593">
            <a:extLst>
              <a:ext uri="{FF2B5EF4-FFF2-40B4-BE49-F238E27FC236}">
                <a16:creationId xmlns="" xmlns:a16="http://schemas.microsoft.com/office/drawing/2014/main" id="{352B5ECD-7408-1E24-E159-2C40D2ED4811}"/>
              </a:ext>
            </a:extLst>
          </p:cNvPr>
          <p:cNvSpPr/>
          <p:nvPr/>
        </p:nvSpPr>
        <p:spPr>
          <a:xfrm>
            <a:off x="4742989" y="1912244"/>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2,56.10</a:t>
            </a:r>
            <a:r>
              <a:rPr lang="en-US" sz="2000" baseline="30000">
                <a:solidFill>
                  <a:srgbClr val="000000"/>
                </a:solidFill>
              </a:rPr>
              <a:t>8</a:t>
            </a:r>
            <a:r>
              <a:rPr lang="en-US" sz="2000">
                <a:solidFill>
                  <a:srgbClr val="000000"/>
                </a:solidFill>
              </a:rPr>
              <a:t> m/s.</a:t>
            </a:r>
          </a:p>
        </p:txBody>
      </p:sp>
      <p:sp>
        <p:nvSpPr>
          <p:cNvPr id="2595" name="Rectangle: Rounded Corners 2594">
            <a:extLst>
              <a:ext uri="{FF2B5EF4-FFF2-40B4-BE49-F238E27FC236}">
                <a16:creationId xmlns="" xmlns:a16="http://schemas.microsoft.com/office/drawing/2014/main" id="{3F4CFDDE-EA6B-3A23-51C8-FD39FA9559E6}"/>
              </a:ext>
            </a:extLst>
          </p:cNvPr>
          <p:cNvSpPr/>
          <p:nvPr/>
        </p:nvSpPr>
        <p:spPr>
          <a:xfrm>
            <a:off x="4742989" y="3150680"/>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 2,83.10</a:t>
            </a:r>
            <a:r>
              <a:rPr lang="en-US" sz="2000" baseline="30000">
                <a:solidFill>
                  <a:srgbClr val="000000"/>
                </a:solidFill>
              </a:rPr>
              <a:t>8</a:t>
            </a:r>
            <a:r>
              <a:rPr lang="en-US" sz="2000">
                <a:solidFill>
                  <a:srgbClr val="000000"/>
                </a:solidFill>
              </a:rPr>
              <a:t> m/s.</a:t>
            </a:r>
          </a:p>
        </p:txBody>
      </p:sp>
      <p:sp>
        <p:nvSpPr>
          <p:cNvPr id="2596" name="Rectangle: Rounded Corners 2595">
            <a:extLst>
              <a:ext uri="{FF2B5EF4-FFF2-40B4-BE49-F238E27FC236}">
                <a16:creationId xmlns="" xmlns:a16="http://schemas.microsoft.com/office/drawing/2014/main" id="{3C3DC426-A429-25A0-C5B3-ACCDFCFBE347}"/>
              </a:ext>
            </a:extLst>
          </p:cNvPr>
          <p:cNvSpPr/>
          <p:nvPr/>
        </p:nvSpPr>
        <p:spPr>
          <a:xfrm>
            <a:off x="4742988" y="1912244"/>
            <a:ext cx="3819989"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2,56.10</a:t>
            </a:r>
            <a:r>
              <a:rPr lang="en-US" sz="2000" baseline="30000">
                <a:solidFill>
                  <a:srgbClr val="000000"/>
                </a:solidFill>
              </a:rPr>
              <a:t>8</a:t>
            </a:r>
            <a:r>
              <a:rPr lang="en-US" sz="2000">
                <a:solidFill>
                  <a:srgbClr val="000000"/>
                </a:solidFill>
              </a:rPr>
              <a:t> m/s.</a:t>
            </a:r>
          </a:p>
        </p:txBody>
      </p:sp>
    </p:spTree>
    <p:extLst>
      <p:ext uri="{BB962C8B-B14F-4D97-AF65-F5344CB8AC3E}">
        <p14:creationId xmlns:p14="http://schemas.microsoft.com/office/powerpoint/2010/main" val="133316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 xmlns:a16="http://schemas.microsoft.com/office/drawing/2014/main" id="{BE426DC1-3E8A-652A-3F42-14EAC256BD0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C29951A3-C7CD-3B5B-449E-168EB81702A5}"/>
                  </a:ext>
                </a:extLst>
              </p:cNvPr>
              <p:cNvSpPr txBox="1"/>
              <p:nvPr/>
            </p:nvSpPr>
            <p:spPr>
              <a:xfrm>
                <a:off x="153798" y="867151"/>
                <a:ext cx="8818289" cy="1923091"/>
              </a:xfrm>
              <a:prstGeom prst="rect">
                <a:avLst/>
              </a:prstGeom>
              <a:noFill/>
            </p:spPr>
            <p:txBody>
              <a:bodyPr wrap="square">
                <a:spAutoFit/>
              </a:bodyPr>
              <a:lstStyle/>
              <a:p>
                <a:pPr lvl="0" algn="ctr">
                  <a:lnSpc>
                    <a:spcPct val="150000"/>
                  </a:lnSpc>
                  <a:spcAft>
                    <a:spcPts val="1000"/>
                  </a:spcAft>
                </a:pPr>
                <a:r>
                  <a:rPr lang="vi-VN" sz="2000" b="1">
                    <a:solidFill>
                      <a:srgbClr val="0D0D0D"/>
                    </a:solidFill>
                    <a:latin typeface="+mn-lt"/>
                    <a:ea typeface="Calibri" panose="020F0502020204030204" pitchFamily="34" charset="0"/>
                    <a:cs typeface="Arial" panose="020B0604020202020204" pitchFamily="34" charset="0"/>
                  </a:rPr>
                  <a:t>Câu </a:t>
                </a:r>
                <a:r>
                  <a:rPr lang="en-US" sz="2000" b="1">
                    <a:solidFill>
                      <a:srgbClr val="0D0D0D"/>
                    </a:solidFill>
                    <a:latin typeface="+mn-lt"/>
                    <a:ea typeface="Calibri" panose="020F0502020204030204" pitchFamily="34" charset="0"/>
                    <a:cs typeface="Arial" panose="020B0604020202020204" pitchFamily="34" charset="0"/>
                  </a:rPr>
                  <a:t>5: </a:t>
                </a:r>
                <a:r>
                  <a:rPr lang="fr-FR" sz="2000">
                    <a:solidFill>
                      <a:srgbClr val="000000"/>
                    </a:solidFill>
                    <a:effectLst/>
                    <a:latin typeface="+mn-lt"/>
                    <a:ea typeface="Times New Roman" panose="02020603050405020304" pitchFamily="18" charset="0"/>
                  </a:rPr>
                  <a:t>Hạt α có động năng 3,1 MeV đập vào hạt nhân nhôm gây ra phản ứng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27</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𝐴𝑙</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Pre>
                      </m:e>
                    </m:sPre>
                  </m:oMath>
                </a14:m>
                <a:r>
                  <a:rPr lang="fr-FR" sz="2000">
                    <a:solidFill>
                      <a:srgbClr val="000000"/>
                    </a:solidFill>
                    <a:effectLst/>
                    <a:latin typeface="+mn-lt"/>
                    <a:ea typeface="Times New Roman" panose="02020603050405020304" pitchFamily="18" charset="0"/>
                  </a:rPr>
                  <a:t>. Biết khối lượng của các hạt nhân là m</a:t>
                </a:r>
                <a:r>
                  <a:rPr lang="fr-FR" sz="2000" baseline="-25000">
                    <a:solidFill>
                      <a:srgbClr val="000000"/>
                    </a:solidFill>
                    <a:effectLst/>
                    <a:latin typeface="+mn-lt"/>
                    <a:ea typeface="Times New Roman" panose="02020603050405020304" pitchFamily="18" charset="0"/>
                  </a:rPr>
                  <a:t>α</a:t>
                </a:r>
                <a:r>
                  <a:rPr lang="fr-FR" sz="2000">
                    <a:solidFill>
                      <a:srgbClr val="000000"/>
                    </a:solidFill>
                    <a:effectLst/>
                    <a:latin typeface="+mn-lt"/>
                    <a:ea typeface="Times New Roman" panose="02020603050405020304" pitchFamily="18" charset="0"/>
                  </a:rPr>
                  <a:t> = 4,0015 amu, m</a:t>
                </a:r>
                <a:r>
                  <a:rPr lang="fr-FR" sz="2000" baseline="-25000">
                    <a:solidFill>
                      <a:srgbClr val="000000"/>
                    </a:solidFill>
                    <a:effectLst/>
                    <a:latin typeface="+mn-lt"/>
                    <a:ea typeface="Times New Roman" panose="02020603050405020304" pitchFamily="18" charset="0"/>
                  </a:rPr>
                  <a:t>Al</a:t>
                </a:r>
                <a:r>
                  <a:rPr lang="fr-FR" sz="2000">
                    <a:solidFill>
                      <a:srgbClr val="000000"/>
                    </a:solidFill>
                    <a:effectLst/>
                    <a:latin typeface="+mn-lt"/>
                    <a:ea typeface="Times New Roman" panose="02020603050405020304" pitchFamily="18" charset="0"/>
                  </a:rPr>
                  <a:t> = 26,97435 amu, m</a:t>
                </a:r>
                <a:r>
                  <a:rPr lang="fr-FR" sz="2000" baseline="-25000">
                    <a:solidFill>
                      <a:srgbClr val="000000"/>
                    </a:solidFill>
                    <a:effectLst/>
                    <a:latin typeface="+mn-lt"/>
                    <a:ea typeface="Times New Roman" panose="02020603050405020304" pitchFamily="18" charset="0"/>
                  </a:rPr>
                  <a:t>p</a:t>
                </a:r>
                <a:r>
                  <a:rPr lang="fr-FR" sz="2000">
                    <a:solidFill>
                      <a:srgbClr val="000000"/>
                    </a:solidFill>
                    <a:effectLst/>
                    <a:latin typeface="+mn-lt"/>
                    <a:ea typeface="Times New Roman" panose="02020603050405020304" pitchFamily="18" charset="0"/>
                  </a:rPr>
                  <a:t> = 29,97005 amu, m</a:t>
                </a:r>
                <a:r>
                  <a:rPr lang="fr-FR" sz="2000" baseline="-25000">
                    <a:solidFill>
                      <a:srgbClr val="000000"/>
                    </a:solidFill>
                    <a:effectLst/>
                    <a:latin typeface="+mn-lt"/>
                    <a:ea typeface="Times New Roman" panose="02020603050405020304" pitchFamily="18" charset="0"/>
                  </a:rPr>
                  <a:t>n</a:t>
                </a:r>
                <a:r>
                  <a:rPr lang="fr-FR" sz="2000">
                    <a:solidFill>
                      <a:srgbClr val="000000"/>
                    </a:solidFill>
                    <a:effectLst/>
                    <a:latin typeface="+mn-lt"/>
                    <a:ea typeface="Times New Roman" panose="02020603050405020304" pitchFamily="18" charset="0"/>
                  </a:rPr>
                  <a:t> = 1,008670 amu, 1 amu = 931Mev/c</a:t>
                </a:r>
                <a:r>
                  <a:rPr lang="fr-FR" sz="2000" baseline="30000">
                    <a:solidFill>
                      <a:srgbClr val="000000"/>
                    </a:solidFill>
                    <a:effectLst/>
                    <a:latin typeface="+mn-lt"/>
                    <a:ea typeface="Times New Roman" panose="02020603050405020304" pitchFamily="18" charset="0"/>
                  </a:rPr>
                  <a:t>2</a:t>
                </a:r>
                <a:r>
                  <a:rPr lang="fr-FR" sz="2000">
                    <a:solidFill>
                      <a:srgbClr val="000000"/>
                    </a:solidFill>
                    <a:effectLst/>
                    <a:latin typeface="+mn-lt"/>
                    <a:ea typeface="Times New Roman" panose="02020603050405020304" pitchFamily="18" charset="0"/>
                  </a:rPr>
                  <a:t>. Giả sử hai hạt sinh ra có cùng vận tốc. Động năng của hạt n là</a:t>
                </a:r>
                <a:endParaRPr lang="en-US" sz="2000">
                  <a:solidFill>
                    <a:srgbClr val="0D0D0D"/>
                  </a:solidFill>
                  <a:latin typeface="+mn-lt"/>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C29951A3-C7CD-3B5B-449E-168EB81702A5}"/>
                  </a:ext>
                </a:extLst>
              </p:cNvPr>
              <p:cNvSpPr txBox="1">
                <a:spLocks noRot="1" noChangeAspect="1" noMove="1" noResize="1" noEditPoints="1" noAdjustHandles="1" noChangeArrowheads="1" noChangeShapeType="1" noTextEdit="1"/>
              </p:cNvSpPr>
              <p:nvPr/>
            </p:nvSpPr>
            <p:spPr>
              <a:xfrm>
                <a:off x="153798" y="867151"/>
                <a:ext cx="8818289" cy="1923091"/>
              </a:xfrm>
              <a:prstGeom prst="rect">
                <a:avLst/>
              </a:prstGeom>
              <a:blipFill>
                <a:blip r:embed="rId3"/>
                <a:stretch>
                  <a:fillRect l="-484" r="-415" b="-4747"/>
                </a:stretch>
              </a:blipFill>
            </p:spPr>
            <p:txBody>
              <a:bodyPr/>
              <a:lstStyle/>
              <a:p>
                <a:r>
                  <a:rPr lang="en-US">
                    <a:noFill/>
                  </a:rPr>
                  <a:t> </a:t>
                </a:r>
              </a:p>
            </p:txBody>
          </p:sp>
        </mc:Fallback>
      </mc:AlternateContent>
      <p:sp>
        <p:nvSpPr>
          <p:cNvPr id="2592" name="Rectangle: Rounded Corners 2591">
            <a:extLst>
              <a:ext uri="{FF2B5EF4-FFF2-40B4-BE49-F238E27FC236}">
                <a16:creationId xmlns="" xmlns:a16="http://schemas.microsoft.com/office/drawing/2014/main" id="{BD762420-FE76-7D20-5C94-5BC9CBE0E2CC}"/>
              </a:ext>
            </a:extLst>
          </p:cNvPr>
          <p:cNvSpPr/>
          <p:nvPr/>
        </p:nvSpPr>
        <p:spPr>
          <a:xfrm>
            <a:off x="325711" y="3093344"/>
            <a:ext cx="1963544"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 8,8716MeV. </a:t>
            </a:r>
          </a:p>
        </p:txBody>
      </p:sp>
      <p:sp>
        <p:nvSpPr>
          <p:cNvPr id="2593" name="Rectangle: Rounded Corners 2592">
            <a:extLst>
              <a:ext uri="{FF2B5EF4-FFF2-40B4-BE49-F238E27FC236}">
                <a16:creationId xmlns="" xmlns:a16="http://schemas.microsoft.com/office/drawing/2014/main" id="{621DD2F4-816F-E105-D046-297A9C29B05B}"/>
              </a:ext>
            </a:extLst>
          </p:cNvPr>
          <p:cNvSpPr/>
          <p:nvPr/>
        </p:nvSpPr>
        <p:spPr>
          <a:xfrm>
            <a:off x="2444327" y="3093344"/>
            <a:ext cx="1963544"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 8,9367MeV.</a:t>
            </a:r>
          </a:p>
        </p:txBody>
      </p:sp>
      <p:sp>
        <p:nvSpPr>
          <p:cNvPr id="2594" name="Rectangle: Rounded Corners 2593">
            <a:extLst>
              <a:ext uri="{FF2B5EF4-FFF2-40B4-BE49-F238E27FC236}">
                <a16:creationId xmlns="" xmlns:a16="http://schemas.microsoft.com/office/drawing/2014/main" id="{DB9D523C-4649-0C75-3B1A-7A68249744AC}"/>
              </a:ext>
            </a:extLst>
          </p:cNvPr>
          <p:cNvSpPr/>
          <p:nvPr/>
        </p:nvSpPr>
        <p:spPr>
          <a:xfrm>
            <a:off x="4562943" y="3093344"/>
            <a:ext cx="1963542"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9,2367MeV. </a:t>
            </a:r>
          </a:p>
        </p:txBody>
      </p:sp>
      <p:sp>
        <p:nvSpPr>
          <p:cNvPr id="2595" name="Rectangle: Rounded Corners 2594">
            <a:extLst>
              <a:ext uri="{FF2B5EF4-FFF2-40B4-BE49-F238E27FC236}">
                <a16:creationId xmlns="" xmlns:a16="http://schemas.microsoft.com/office/drawing/2014/main" id="{3EF83722-C900-D706-D5EB-B4CC0B47BBB1}"/>
              </a:ext>
            </a:extLst>
          </p:cNvPr>
          <p:cNvSpPr/>
          <p:nvPr/>
        </p:nvSpPr>
        <p:spPr>
          <a:xfrm>
            <a:off x="6681557" y="3093344"/>
            <a:ext cx="21054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 10,4699MeV.</a:t>
            </a:r>
          </a:p>
        </p:txBody>
      </p:sp>
      <p:sp>
        <p:nvSpPr>
          <p:cNvPr id="2596" name="Rectangle: Rounded Corners 2595">
            <a:extLst>
              <a:ext uri="{FF2B5EF4-FFF2-40B4-BE49-F238E27FC236}">
                <a16:creationId xmlns="" xmlns:a16="http://schemas.microsoft.com/office/drawing/2014/main" id="{6718F1A9-38CD-5844-E22B-7A2E28A5CECF}"/>
              </a:ext>
            </a:extLst>
          </p:cNvPr>
          <p:cNvSpPr/>
          <p:nvPr/>
        </p:nvSpPr>
        <p:spPr>
          <a:xfrm>
            <a:off x="4562942" y="3093344"/>
            <a:ext cx="1963543"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9,2367MeV. </a:t>
            </a:r>
          </a:p>
        </p:txBody>
      </p:sp>
    </p:spTree>
    <p:extLst>
      <p:ext uri="{BB962C8B-B14F-4D97-AF65-F5344CB8AC3E}">
        <p14:creationId xmlns:p14="http://schemas.microsoft.com/office/powerpoint/2010/main" val="51780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2E42AFF-E56D-F28F-7791-C89B0796FF7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CBADB101-F359-9CE7-E74F-0C4299E93DEE}"/>
                  </a:ext>
                </a:extLst>
              </p:cNvPr>
              <p:cNvSpPr txBox="1"/>
              <p:nvPr/>
            </p:nvSpPr>
            <p:spPr>
              <a:xfrm>
                <a:off x="187086" y="129892"/>
                <a:ext cx="8769827" cy="1923283"/>
              </a:xfrm>
              <a:prstGeom prst="rect">
                <a:avLst/>
              </a:prstGeom>
              <a:noFill/>
            </p:spPr>
            <p:txBody>
              <a:bodyPr wrap="square">
                <a:spAutoFit/>
              </a:bodyPr>
              <a:lstStyle/>
              <a:p>
                <a:pPr algn="ctr">
                  <a:lnSpc>
                    <a:spcPct val="150000"/>
                  </a:lnSpc>
                </a:pPr>
                <a:r>
                  <a:rPr lang="vi-VN" sz="2000" b="1" i="1">
                    <a:latin typeface="Arial" panose="020B0604020202020204" pitchFamily="34" charset="0"/>
                    <a:cs typeface="Arial" panose="020B0604020202020204" pitchFamily="34" charset="0"/>
                  </a:rPr>
                  <a:t>Trong mỗi ý a), b), c), d) ở câu hỏi sau hãy chọn đúng hoặc sai:</a:t>
                </a:r>
                <a:r>
                  <a:rPr lang="en-US" sz="2000" b="1" i="1">
                    <a:latin typeface="Arial" panose="020B0604020202020204" pitchFamily="34" charset="0"/>
                    <a:cs typeface="Arial" panose="020B0604020202020204" pitchFamily="34" charset="0"/>
                  </a:rPr>
                  <a:t> </a:t>
                </a:r>
              </a:p>
              <a:p>
                <a:pPr algn="just">
                  <a:lnSpc>
                    <a:spcPct val="150000"/>
                  </a:lnSpc>
                </a:pPr>
                <a:r>
                  <a:rPr lang="en-US" sz="20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1. </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khối lượng của proton, neutron, hạt nhân </a:t>
                </a:r>
                <a14:m>
                  <m:oMath xmlns:m="http://schemas.openxmlformats.org/officeDocument/2006/math">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hạt nhân </a:t>
                </a:r>
                <a14:m>
                  <m:oMath xmlns:m="http://schemas.openxmlformats.org/officeDocument/2006/math">
                    <m:sPre>
                      <m:sPre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95</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244</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𝐴𝑚</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lần lượt là </a:t>
                </a:r>
                <a14:m>
                  <m:oMath xmlns:m="http://schemas.openxmlformats.org/officeDocument/2006/math">
                    <m:sSub>
                      <m:sSub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=1,007276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=1,008665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=3,016049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2000" i="1">
                            <a:solidFill>
                              <a:srgbClr val="000000"/>
                            </a:solidFill>
                            <a:effectLst/>
                            <a:latin typeface="Cambria Math"/>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𝐴𝑚</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=244,064279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CBADB101-F359-9CE7-E74F-0C4299E93DEE}"/>
                  </a:ext>
                </a:extLst>
              </p:cNvPr>
              <p:cNvSpPr txBox="1">
                <a:spLocks noRot="1" noChangeAspect="1" noMove="1" noResize="1" noEditPoints="1" noAdjustHandles="1" noChangeArrowheads="1" noChangeShapeType="1" noTextEdit="1"/>
              </p:cNvSpPr>
              <p:nvPr/>
            </p:nvSpPr>
            <p:spPr>
              <a:xfrm>
                <a:off x="187086" y="129892"/>
                <a:ext cx="8769827" cy="1923283"/>
              </a:xfrm>
              <a:prstGeom prst="rect">
                <a:avLst/>
              </a:prstGeom>
              <a:blipFill>
                <a:blip r:embed="rId2"/>
                <a:stretch>
                  <a:fillRect l="-765" b="-5380"/>
                </a:stretch>
              </a:blipFill>
            </p:spPr>
            <p:txBody>
              <a:bodyPr/>
              <a:lstStyle/>
              <a:p>
                <a:r>
                  <a:rPr lang="en-US">
                    <a:noFill/>
                  </a:rPr>
                  <a:t> </a:t>
                </a:r>
              </a:p>
            </p:txBody>
          </p:sp>
        </mc:Fallback>
      </mc:AlternateContent>
      <p:sp>
        <p:nvSpPr>
          <p:cNvPr id="4" name="Rectangle: Rounded Corners 3">
            <a:extLst>
              <a:ext uri="{FF2B5EF4-FFF2-40B4-BE49-F238E27FC236}">
                <a16:creationId xmlns="" xmlns:a16="http://schemas.microsoft.com/office/drawing/2014/main" id="{F649FEB8-50FB-C6BD-C418-B17B244CAB62}"/>
              </a:ext>
            </a:extLst>
          </p:cNvPr>
          <p:cNvSpPr/>
          <p:nvPr/>
        </p:nvSpPr>
        <p:spPr>
          <a:xfrm>
            <a:off x="270031" y="2119808"/>
            <a:ext cx="1766254" cy="2328367"/>
          </a:xfrm>
          <a:prstGeom prst="roundRect">
            <a:avLst>
              <a:gd name="adj" fmla="val 5719"/>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1000"/>
              </a:spcAft>
            </a:pPr>
            <a:r>
              <a:rPr lang="fr-FR" sz="2000">
                <a:solidFill>
                  <a:srgbClr val="0D0D0D"/>
                </a:solidFill>
                <a:ea typeface="Times New Roman" panose="02020603050405020304" pitchFamily="18" charset="0"/>
              </a:rPr>
              <a:t>a) Hai hạt nhân này có độ hụt khối bằng nhau.</a:t>
            </a:r>
            <a:endParaRPr kumimoji="0" lang="en-US" sz="2000" b="0" i="0" u="none" strike="noStrike" kern="0" cap="none" spc="0" normalizeH="0" baseline="0" noProof="0">
              <a:ln>
                <a:noFill/>
              </a:ln>
              <a:solidFill>
                <a:srgbClr val="A44729"/>
              </a:solidFill>
              <a:effectLst/>
              <a:uLnTx/>
              <a:uFillTx/>
              <a:latin typeface="Arial"/>
              <a:ea typeface="Calibri" panose="020F0502020204030204" pitchFamily="34" charset="0"/>
              <a:cs typeface="+mn-cs"/>
              <a:sym typeface="Arial"/>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 xmlns:a16="http://schemas.microsoft.com/office/drawing/2014/main" id="{D3FA97A4-C99F-1DF8-B2D0-F67112494F99}"/>
                  </a:ext>
                </a:extLst>
              </p:cNvPr>
              <p:cNvSpPr/>
              <p:nvPr/>
            </p:nvSpPr>
            <p:spPr>
              <a:xfrm>
                <a:off x="2222655" y="2119809"/>
                <a:ext cx="1987395" cy="2328367"/>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b) Năng lượng liên kết của </a:t>
                </a:r>
                <a14:m>
                  <m:oMath xmlns:m="http://schemas.openxmlformats.org/officeDocument/2006/math">
                    <m:sPre>
                      <m:sPrePr>
                        <m:ctrlPr>
                          <a:rPr lang="en-US" sz="2000" i="1">
                            <a:solidFill>
                              <a:srgbClr val="000000"/>
                            </a:solidFill>
                            <a:latin typeface="Cambria Math"/>
                          </a:rPr>
                        </m:ctrlPr>
                      </m:sPrePr>
                      <m:sub>
                        <m:r>
                          <a:rPr lang="en-US" sz="2000" i="0">
                            <a:solidFill>
                              <a:srgbClr val="000000"/>
                            </a:solidFill>
                            <a:latin typeface="Cambria Math" panose="02040503050406030204" pitchFamily="18" charset="0"/>
                          </a:rPr>
                          <m:t>95</m:t>
                        </m:r>
                      </m:sub>
                      <m:sup>
                        <m:r>
                          <a:rPr lang="en-US" sz="2000" i="0">
                            <a:solidFill>
                              <a:srgbClr val="000000"/>
                            </a:solidFill>
                            <a:latin typeface="Cambria Math" panose="02040503050406030204" pitchFamily="18" charset="0"/>
                          </a:rPr>
                          <m:t>244</m:t>
                        </m:r>
                      </m:sup>
                      <m:e>
                        <m:r>
                          <m:rPr>
                            <m:sty m:val="p"/>
                          </m:rPr>
                          <a:rPr lang="en-US" sz="2000" i="0">
                            <a:solidFill>
                              <a:srgbClr val="000000"/>
                            </a:solidFill>
                            <a:latin typeface="Cambria Math" panose="02040503050406030204" pitchFamily="18" charset="0"/>
                          </a:rPr>
                          <m:t>Am</m:t>
                        </m:r>
                      </m:e>
                    </m:sPre>
                  </m:oMath>
                </a14:m>
                <a:r>
                  <a:rPr lang="en-US" sz="2000">
                    <a:solidFill>
                      <a:srgbClr val="000000"/>
                    </a:solidFill>
                    <a:latin typeface="Arial" panose="020B0604020202020204" pitchFamily="34" charset="0"/>
                    <a:cs typeface="Arial" panose="020B0604020202020204" pitchFamily="34" charset="0"/>
                  </a:rPr>
                  <a:t> lớn hơn năng lượng liên kết của </a:t>
                </a:r>
                <a14:m>
                  <m:oMath xmlns:m="http://schemas.openxmlformats.org/officeDocument/2006/math">
                    <m:sPre>
                      <m:sPrePr>
                        <m:ctrlPr>
                          <a:rPr lang="en-US" sz="2000" i="1">
                            <a:solidFill>
                              <a:srgbClr val="000000"/>
                            </a:solidFill>
                            <a:latin typeface="Cambria Math"/>
                          </a:rPr>
                        </m:ctrlPr>
                      </m:sPrePr>
                      <m:sub>
                        <m:r>
                          <a:rPr lang="en-US" sz="2000" i="0">
                            <a:solidFill>
                              <a:srgbClr val="000000"/>
                            </a:solidFill>
                            <a:latin typeface="Cambria Math" panose="02040503050406030204" pitchFamily="18" charset="0"/>
                          </a:rPr>
                          <m:t>1</m:t>
                        </m:r>
                      </m:sub>
                      <m:sup>
                        <m:r>
                          <a:rPr lang="en-US" sz="2000" i="0">
                            <a:solidFill>
                              <a:srgbClr val="000000"/>
                            </a:solidFill>
                            <a:latin typeface="Cambria Math" panose="02040503050406030204" pitchFamily="18" charset="0"/>
                          </a:rPr>
                          <m:t>3</m:t>
                        </m:r>
                      </m:sup>
                      <m:e>
                        <m:r>
                          <m:rPr>
                            <m:sty m:val="p"/>
                          </m:rPr>
                          <a:rPr lang="en-US" sz="2000" i="0">
                            <a:solidFill>
                              <a:srgbClr val="000000"/>
                            </a:solidFill>
                            <a:latin typeface="Cambria Math" panose="02040503050406030204" pitchFamily="18" charset="0"/>
                          </a:rPr>
                          <m:t>T</m:t>
                        </m:r>
                      </m:e>
                    </m:sPre>
                    <m:r>
                      <a:rPr lang="en-US" sz="2000" i="0">
                        <a:solidFill>
                          <a:srgbClr val="000000"/>
                        </a:solidFill>
                        <a:latin typeface="Cambria Math" panose="02040503050406030204" pitchFamily="18" charset="0"/>
                      </a:rPr>
                      <m:t>.</m:t>
                    </m:r>
                  </m:oMath>
                </a14:m>
                <a:endParaRPr lang="en-US" sz="2000">
                  <a:solidFill>
                    <a:srgbClr val="000000"/>
                  </a:solidFill>
                  <a:latin typeface="Arial" panose="020B0604020202020204" pitchFamily="34" charset="0"/>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D3FA97A4-C99F-1DF8-B2D0-F67112494F99}"/>
                  </a:ext>
                </a:extLst>
              </p:cNvPr>
              <p:cNvSpPr>
                <a:spLocks noRot="1" noChangeAspect="1" noMove="1" noResize="1" noEditPoints="1" noAdjustHandles="1" noChangeArrowheads="1" noChangeShapeType="1" noTextEdit="1"/>
              </p:cNvSpPr>
              <p:nvPr/>
            </p:nvSpPr>
            <p:spPr>
              <a:xfrm>
                <a:off x="2222655" y="2119809"/>
                <a:ext cx="1987395" cy="2328367"/>
              </a:xfrm>
              <a:prstGeom prst="roundRect">
                <a:avLst>
                  <a:gd name="adj" fmla="val 5943"/>
                </a:avLst>
              </a:prstGeom>
              <a:blipFill>
                <a:blip r:embed="rId3"/>
                <a:stretch>
                  <a:fillRect l="-909" r="-909" b="-4663"/>
                </a:stretch>
              </a:blipFill>
              <a:ln>
                <a:solidFill>
                  <a:srgbClr val="BE19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 xmlns:a16="http://schemas.microsoft.com/office/drawing/2014/main" id="{C55D938F-2D3D-887A-FEA9-E32DB5E0A6E6}"/>
                  </a:ext>
                </a:extLst>
              </p:cNvPr>
              <p:cNvSpPr/>
              <p:nvPr/>
            </p:nvSpPr>
            <p:spPr>
              <a:xfrm>
                <a:off x="4396419" y="2119808"/>
                <a:ext cx="2311245" cy="2328367"/>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c) Năng lượng liên kết riêng của </a:t>
                </a:r>
                <a14:m>
                  <m:oMath xmlns:m="http://schemas.openxmlformats.org/officeDocument/2006/math">
                    <m:sPre>
                      <m:sPrePr>
                        <m:ctrlPr>
                          <a:rPr lang="en-US" sz="2000" i="1">
                            <a:solidFill>
                              <a:srgbClr val="000000"/>
                            </a:solidFill>
                            <a:latin typeface="Cambria Math"/>
                          </a:rPr>
                        </m:ctrlPr>
                      </m:sPrePr>
                      <m:sub>
                        <m:r>
                          <a:rPr lang="en-US" sz="2000" i="0">
                            <a:solidFill>
                              <a:srgbClr val="000000"/>
                            </a:solidFill>
                            <a:latin typeface="Cambria Math" panose="02040503050406030204" pitchFamily="18" charset="0"/>
                          </a:rPr>
                          <m:t>95</m:t>
                        </m:r>
                      </m:sub>
                      <m:sup>
                        <m:r>
                          <a:rPr lang="en-US" sz="2000" i="0">
                            <a:solidFill>
                              <a:srgbClr val="000000"/>
                            </a:solidFill>
                            <a:latin typeface="Cambria Math" panose="02040503050406030204" pitchFamily="18" charset="0"/>
                          </a:rPr>
                          <m:t>244</m:t>
                        </m:r>
                      </m:sup>
                      <m:e>
                        <m:r>
                          <m:rPr>
                            <m:sty m:val="p"/>
                          </m:rPr>
                          <a:rPr lang="en-US" sz="2000" i="0">
                            <a:solidFill>
                              <a:srgbClr val="000000"/>
                            </a:solidFill>
                            <a:latin typeface="Cambria Math" panose="02040503050406030204" pitchFamily="18" charset="0"/>
                          </a:rPr>
                          <m:t>Am</m:t>
                        </m:r>
                      </m:e>
                    </m:sPre>
                    <m:r>
                      <a:rPr lang="en-US" sz="2000" i="0">
                        <a:solidFill>
                          <a:srgbClr val="000000"/>
                        </a:solidFill>
                        <a:latin typeface="Cambria Math" panose="02040503050406030204" pitchFamily="18" charset="0"/>
                      </a:rPr>
                      <m:t> </m:t>
                    </m:r>
                  </m:oMath>
                </a14:m>
                <a:r>
                  <a:rPr lang="en-US" sz="2000">
                    <a:solidFill>
                      <a:srgbClr val="000000"/>
                    </a:solidFill>
                    <a:latin typeface="Arial" panose="020B0604020202020204" pitchFamily="34" charset="0"/>
                    <a:cs typeface="Arial" panose="020B0604020202020204" pitchFamily="34" charset="0"/>
                  </a:rPr>
                  <a:t>nhỏ hơn năng lượng liên kết riêng của </a:t>
                </a:r>
                <a14:m>
                  <m:oMath xmlns:m="http://schemas.openxmlformats.org/officeDocument/2006/math">
                    <m:sPre>
                      <m:sPrePr>
                        <m:ctrlPr>
                          <a:rPr lang="en-US" sz="2000" i="1">
                            <a:solidFill>
                              <a:srgbClr val="000000"/>
                            </a:solidFill>
                            <a:latin typeface="Cambria Math"/>
                          </a:rPr>
                        </m:ctrlPr>
                      </m:sPrePr>
                      <m:sub>
                        <m:r>
                          <a:rPr lang="en-US" sz="2000" i="0">
                            <a:solidFill>
                              <a:srgbClr val="000000"/>
                            </a:solidFill>
                            <a:latin typeface="Cambria Math" panose="02040503050406030204" pitchFamily="18" charset="0"/>
                          </a:rPr>
                          <m:t>1</m:t>
                        </m:r>
                      </m:sub>
                      <m:sup>
                        <m:r>
                          <a:rPr lang="en-US" sz="2000" i="0">
                            <a:solidFill>
                              <a:srgbClr val="000000"/>
                            </a:solidFill>
                            <a:latin typeface="Cambria Math" panose="02040503050406030204" pitchFamily="18" charset="0"/>
                          </a:rPr>
                          <m:t>3</m:t>
                        </m:r>
                      </m:sup>
                      <m:e>
                        <m:r>
                          <m:rPr>
                            <m:sty m:val="p"/>
                          </m:rPr>
                          <a:rPr lang="en-US" sz="2000" i="0">
                            <a:solidFill>
                              <a:srgbClr val="000000"/>
                            </a:solidFill>
                            <a:latin typeface="Cambria Math" panose="02040503050406030204" pitchFamily="18" charset="0"/>
                          </a:rPr>
                          <m:t>T</m:t>
                        </m:r>
                      </m:e>
                    </m:sPre>
                    <m:r>
                      <a:rPr lang="en-US" sz="2000" i="0">
                        <a:solidFill>
                          <a:srgbClr val="000000"/>
                        </a:solidFill>
                        <a:latin typeface="Cambria Math" panose="02040503050406030204" pitchFamily="18" charset="0"/>
                      </a:rPr>
                      <m:t>.</m:t>
                    </m:r>
                  </m:oMath>
                </a14:m>
                <a:endParaRPr lang="en-US" sz="2000">
                  <a:solidFill>
                    <a:srgbClr val="000000"/>
                  </a:solidFill>
                  <a:latin typeface="Arial" panose="020B0604020202020204" pitchFamily="34" charset="0"/>
                  <a:cs typeface="Arial" panose="020B0604020202020204" pitchFamily="34" charset="0"/>
                </a:endParaRPr>
              </a:p>
            </p:txBody>
          </p:sp>
        </mc:Choice>
        <mc:Fallback xmlns="">
          <p:sp>
            <p:nvSpPr>
              <p:cNvPr id="6" name="Rectangle: Rounded Corners 5">
                <a:extLst>
                  <a:ext uri="{FF2B5EF4-FFF2-40B4-BE49-F238E27FC236}">
                    <a16:creationId xmlns:a16="http://schemas.microsoft.com/office/drawing/2014/main" id="{C55D938F-2D3D-887A-FEA9-E32DB5E0A6E6}"/>
                  </a:ext>
                </a:extLst>
              </p:cNvPr>
              <p:cNvSpPr>
                <a:spLocks noRot="1" noChangeAspect="1" noMove="1" noResize="1" noEditPoints="1" noAdjustHandles="1" noChangeArrowheads="1" noChangeShapeType="1" noTextEdit="1"/>
              </p:cNvSpPr>
              <p:nvPr/>
            </p:nvSpPr>
            <p:spPr>
              <a:xfrm>
                <a:off x="4396419" y="2119808"/>
                <a:ext cx="2311245" cy="2328367"/>
              </a:xfrm>
              <a:prstGeom prst="roundRect">
                <a:avLst>
                  <a:gd name="adj" fmla="val 5943"/>
                </a:avLst>
              </a:prstGeom>
              <a:blipFill>
                <a:blip r:embed="rId4"/>
                <a:stretch>
                  <a:fillRect l="-522" r="-522" b="-4663"/>
                </a:stretch>
              </a:blipFill>
              <a:ln>
                <a:solidFill>
                  <a:srgbClr val="BE19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 xmlns:a16="http://schemas.microsoft.com/office/drawing/2014/main" id="{67DD4DB0-693C-0AFF-986A-EDDBC08E06A6}"/>
                  </a:ext>
                </a:extLst>
              </p:cNvPr>
              <p:cNvSpPr/>
              <p:nvPr/>
            </p:nvSpPr>
            <p:spPr>
              <a:xfrm>
                <a:off x="6894034" y="2119808"/>
                <a:ext cx="1920720" cy="2328367"/>
              </a:xfrm>
              <a:prstGeom prst="roundRect">
                <a:avLst>
                  <a:gd name="adj" fmla="val 6977"/>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d) Mức độ bền vững của hai hạt nhân </a:t>
                </a:r>
                <a14:m>
                  <m:oMath xmlns:m="http://schemas.openxmlformats.org/officeDocument/2006/math">
                    <m:sPre>
                      <m:sPrePr>
                        <m:ctrlPr>
                          <a:rPr lang="en-US" sz="2000" i="1">
                            <a:solidFill>
                              <a:srgbClr val="000000"/>
                            </a:solidFill>
                            <a:latin typeface="Cambria Math"/>
                          </a:rPr>
                        </m:ctrlPr>
                      </m:sPrePr>
                      <m:sub>
                        <m:r>
                          <a:rPr lang="en-US" sz="2000" i="0">
                            <a:solidFill>
                              <a:srgbClr val="000000"/>
                            </a:solidFill>
                            <a:latin typeface="Cambria Math" panose="02040503050406030204" pitchFamily="18" charset="0"/>
                          </a:rPr>
                          <m:t>1</m:t>
                        </m:r>
                      </m:sub>
                      <m:sup>
                        <m:r>
                          <a:rPr lang="en-US" sz="2000" i="0">
                            <a:solidFill>
                              <a:srgbClr val="000000"/>
                            </a:solidFill>
                            <a:latin typeface="Cambria Math" panose="02040503050406030204" pitchFamily="18" charset="0"/>
                          </a:rPr>
                          <m:t>3</m:t>
                        </m:r>
                      </m:sup>
                      <m:e>
                        <m:r>
                          <m:rPr>
                            <m:sty m:val="p"/>
                          </m:rPr>
                          <a:rPr lang="en-US" sz="2000" i="0">
                            <a:solidFill>
                              <a:srgbClr val="000000"/>
                            </a:solidFill>
                            <a:latin typeface="Cambria Math" panose="02040503050406030204" pitchFamily="18" charset="0"/>
                          </a:rPr>
                          <m:t>T</m:t>
                        </m:r>
                      </m:e>
                    </m:sPre>
                  </m:oMath>
                </a14:m>
                <a:r>
                  <a:rPr lang="en-US" sz="2000">
                    <a:solidFill>
                      <a:srgbClr val="000000"/>
                    </a:solidFill>
                    <a:latin typeface="Arial" panose="020B0604020202020204" pitchFamily="34" charset="0"/>
                    <a:cs typeface="Arial" panose="020B0604020202020204" pitchFamily="34" charset="0"/>
                  </a:rPr>
                  <a:t> và </a:t>
                </a:r>
                <a14:m>
                  <m:oMath xmlns:m="http://schemas.openxmlformats.org/officeDocument/2006/math">
                    <m:sPre>
                      <m:sPrePr>
                        <m:ctrlPr>
                          <a:rPr lang="en-US" sz="2000" i="1">
                            <a:solidFill>
                              <a:srgbClr val="000000"/>
                            </a:solidFill>
                            <a:latin typeface="Cambria Math"/>
                          </a:rPr>
                        </m:ctrlPr>
                      </m:sPrePr>
                      <m:sub>
                        <m:r>
                          <a:rPr lang="en-US" sz="2000" i="0">
                            <a:solidFill>
                              <a:srgbClr val="000000"/>
                            </a:solidFill>
                            <a:latin typeface="Cambria Math" panose="02040503050406030204" pitchFamily="18" charset="0"/>
                          </a:rPr>
                          <m:t>95</m:t>
                        </m:r>
                      </m:sub>
                      <m:sup>
                        <m:r>
                          <a:rPr lang="en-US" sz="2000" i="0">
                            <a:solidFill>
                              <a:srgbClr val="000000"/>
                            </a:solidFill>
                            <a:latin typeface="Cambria Math" panose="02040503050406030204" pitchFamily="18" charset="0"/>
                          </a:rPr>
                          <m:t>244</m:t>
                        </m:r>
                      </m:sup>
                      <m:e>
                        <m:r>
                          <m:rPr>
                            <m:sty m:val="p"/>
                          </m:rPr>
                          <a:rPr lang="en-US" sz="2000" i="0">
                            <a:solidFill>
                              <a:srgbClr val="000000"/>
                            </a:solidFill>
                            <a:latin typeface="Cambria Math" panose="02040503050406030204" pitchFamily="18" charset="0"/>
                          </a:rPr>
                          <m:t>Am</m:t>
                        </m:r>
                      </m:e>
                    </m:sPre>
                    <m:r>
                      <a:rPr lang="en-US" sz="2000" i="0">
                        <a:solidFill>
                          <a:srgbClr val="000000"/>
                        </a:solidFill>
                        <a:latin typeface="Cambria Math" panose="02040503050406030204" pitchFamily="18" charset="0"/>
                      </a:rPr>
                      <m:t>  </m:t>
                    </m:r>
                  </m:oMath>
                </a14:m>
                <a:r>
                  <a:rPr lang="en-US" sz="2000">
                    <a:solidFill>
                      <a:srgbClr val="000000"/>
                    </a:solidFill>
                    <a:latin typeface="Arial" panose="020B0604020202020204" pitchFamily="34" charset="0"/>
                    <a:cs typeface="Arial" panose="020B0604020202020204" pitchFamily="34" charset="0"/>
                  </a:rPr>
                  <a:t>là bằng nhau.</a:t>
                </a:r>
              </a:p>
            </p:txBody>
          </p:sp>
        </mc:Choice>
        <mc:Fallback xmlns="">
          <p:sp>
            <p:nvSpPr>
              <p:cNvPr id="7" name="Rectangle: Rounded Corners 6">
                <a:extLst>
                  <a:ext uri="{FF2B5EF4-FFF2-40B4-BE49-F238E27FC236}">
                    <a16:creationId xmlns:a16="http://schemas.microsoft.com/office/drawing/2014/main" id="{67DD4DB0-693C-0AFF-986A-EDDBC08E06A6}"/>
                  </a:ext>
                </a:extLst>
              </p:cNvPr>
              <p:cNvSpPr>
                <a:spLocks noRot="1" noChangeAspect="1" noMove="1" noResize="1" noEditPoints="1" noAdjustHandles="1" noChangeArrowheads="1" noChangeShapeType="1" noTextEdit="1"/>
              </p:cNvSpPr>
              <p:nvPr/>
            </p:nvSpPr>
            <p:spPr>
              <a:xfrm>
                <a:off x="6894034" y="2119808"/>
                <a:ext cx="1920720" cy="2328367"/>
              </a:xfrm>
              <a:prstGeom prst="roundRect">
                <a:avLst>
                  <a:gd name="adj" fmla="val 6977"/>
                </a:avLst>
              </a:prstGeom>
              <a:blipFill>
                <a:blip r:embed="rId5"/>
                <a:stretch>
                  <a:fillRect l="-627" r="-627" b="-4404"/>
                </a:stretch>
              </a:blipFill>
              <a:ln>
                <a:solidFill>
                  <a:srgbClr val="BE1931"/>
                </a:solidFill>
              </a:ln>
            </p:spPr>
            <p:txBody>
              <a:bodyPr/>
              <a:lstStyle/>
              <a:p>
                <a:r>
                  <a:rPr lang="en-US">
                    <a:noFill/>
                  </a:rPr>
                  <a:t> </a:t>
                </a:r>
              </a:p>
            </p:txBody>
          </p:sp>
        </mc:Fallback>
      </mc:AlternateContent>
      <p:sp>
        <p:nvSpPr>
          <p:cNvPr id="2" name="Rectangle: Rounded Corners 1">
            <a:extLst>
              <a:ext uri="{FF2B5EF4-FFF2-40B4-BE49-F238E27FC236}">
                <a16:creationId xmlns="" xmlns:a16="http://schemas.microsoft.com/office/drawing/2014/main" id="{1E55E1F3-3F13-E91E-59D5-83CDABB646F9}"/>
              </a:ext>
            </a:extLst>
          </p:cNvPr>
          <p:cNvSpPr/>
          <p:nvPr/>
        </p:nvSpPr>
        <p:spPr>
          <a:xfrm>
            <a:off x="270031" y="4539319"/>
            <a:ext cx="1766254"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2" name="Rectangle: Rounded Corners 11">
            <a:extLst>
              <a:ext uri="{FF2B5EF4-FFF2-40B4-BE49-F238E27FC236}">
                <a16:creationId xmlns="" xmlns:a16="http://schemas.microsoft.com/office/drawing/2014/main" id="{95D215E5-ECFA-7C3E-5D2C-765655877590}"/>
              </a:ext>
            </a:extLst>
          </p:cNvPr>
          <p:cNvSpPr/>
          <p:nvPr/>
        </p:nvSpPr>
        <p:spPr>
          <a:xfrm>
            <a:off x="2222655" y="4539319"/>
            <a:ext cx="1987394"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defRPr/>
            </a:pPr>
            <a:r>
              <a:rPr lang="en-US" sz="7200">
                <a:solidFill>
                  <a:srgbClr val="00B050"/>
                </a:solidFill>
                <a:ea typeface="Calibri" panose="020F0502020204030204" pitchFamily="34" charset="0"/>
                <a:sym typeface="Wingdings" panose="05000000000000000000" pitchFamily="2" charset="2"/>
              </a:rPr>
              <a:t></a:t>
            </a:r>
            <a:endParaRPr lang="en-US" sz="7200">
              <a:solidFill>
                <a:srgbClr val="00B050"/>
              </a:solidFill>
              <a:ea typeface="Calibri" panose="020F0502020204030204" pitchFamily="34" charset="0"/>
            </a:endParaRPr>
          </a:p>
        </p:txBody>
      </p:sp>
      <p:sp>
        <p:nvSpPr>
          <p:cNvPr id="13" name="Rectangle: Rounded Corners 12">
            <a:extLst>
              <a:ext uri="{FF2B5EF4-FFF2-40B4-BE49-F238E27FC236}">
                <a16:creationId xmlns="" xmlns:a16="http://schemas.microsoft.com/office/drawing/2014/main" id="{00A11CBF-10EE-A0D6-B8F0-2E7B1F670706}"/>
              </a:ext>
            </a:extLst>
          </p:cNvPr>
          <p:cNvSpPr/>
          <p:nvPr/>
        </p:nvSpPr>
        <p:spPr>
          <a:xfrm>
            <a:off x="4396418" y="4539319"/>
            <a:ext cx="2311245"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4" name="Rectangle: Rounded Corners 13">
            <a:extLst>
              <a:ext uri="{FF2B5EF4-FFF2-40B4-BE49-F238E27FC236}">
                <a16:creationId xmlns="" xmlns:a16="http://schemas.microsoft.com/office/drawing/2014/main" id="{8014F571-87D7-0415-265A-E21420E62D98}"/>
              </a:ext>
            </a:extLst>
          </p:cNvPr>
          <p:cNvSpPr/>
          <p:nvPr/>
        </p:nvSpPr>
        <p:spPr>
          <a:xfrm>
            <a:off x="6894032" y="4539319"/>
            <a:ext cx="1920721"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Tree>
    <p:extLst>
      <p:ext uri="{BB962C8B-B14F-4D97-AF65-F5344CB8AC3E}">
        <p14:creationId xmlns:p14="http://schemas.microsoft.com/office/powerpoint/2010/main" val="7926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ppt_w"/>
                                          </p:val>
                                        </p:tav>
                                        <p:tav tm="100000">
                                          <p:val>
                                            <p:strVal val="#ppt_w"/>
                                          </p:val>
                                        </p:tav>
                                      </p:tavLst>
                                    </p:anim>
                                    <p:anim calcmode="lin" valueType="num">
                                      <p:cBhvr>
                                        <p:cTn id="22"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4*#ppt_w"/>
                                          </p:val>
                                        </p:tav>
                                        <p:tav tm="100000">
                                          <p:val>
                                            <p:strVal val="#ppt_w"/>
                                          </p:val>
                                        </p:tav>
                                      </p:tavLst>
                                    </p:anim>
                                    <p:anim calcmode="lin" valueType="num">
                                      <p:cBhvr>
                                        <p:cTn id="2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strVal val="4*#ppt_w"/>
                                          </p:val>
                                        </p:tav>
                                        <p:tav tm="100000">
                                          <p:val>
                                            <p:strVal val="#ppt_w"/>
                                          </p:val>
                                        </p:tav>
                                      </p:tavLst>
                                    </p:anim>
                                    <p:anim calcmode="lin" valueType="num">
                                      <p:cBhvr>
                                        <p:cTn id="34"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4*#ppt_w"/>
                                          </p:val>
                                        </p:tav>
                                        <p:tav tm="100000">
                                          <p:val>
                                            <p:strVal val="#ppt_w"/>
                                          </p:val>
                                        </p:tav>
                                      </p:tavLst>
                                    </p:anim>
                                    <p:anim calcmode="lin" valueType="num">
                                      <p:cBhvr>
                                        <p:cTn id="4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grpSp>
        <p:nvGrpSpPr>
          <p:cNvPr id="930" name="Google Shape;930;p37"/>
          <p:cNvGrpSpPr/>
          <p:nvPr/>
        </p:nvGrpSpPr>
        <p:grpSpPr>
          <a:xfrm>
            <a:off x="-1005582" y="-527434"/>
            <a:ext cx="4800125" cy="5131073"/>
            <a:chOff x="-1005582" y="-527434"/>
            <a:chExt cx="4800125" cy="5131073"/>
          </a:xfrm>
        </p:grpSpPr>
        <p:grpSp>
          <p:nvGrpSpPr>
            <p:cNvPr id="931" name="Google Shape;931;p37"/>
            <p:cNvGrpSpPr/>
            <p:nvPr/>
          </p:nvGrpSpPr>
          <p:grpSpPr>
            <a:xfrm>
              <a:off x="-1005582" y="-527434"/>
              <a:ext cx="4800125" cy="2769800"/>
              <a:chOff x="-1005582" y="-527434"/>
              <a:chExt cx="4800125" cy="2769800"/>
            </a:xfrm>
          </p:grpSpPr>
          <p:sp>
            <p:nvSpPr>
              <p:cNvPr id="932" name="Google Shape;932;p37"/>
              <p:cNvSpPr/>
              <p:nvPr/>
            </p:nvSpPr>
            <p:spPr>
              <a:xfrm>
                <a:off x="-1005582" y="-527434"/>
                <a:ext cx="4800125" cy="2769800"/>
              </a:xfrm>
              <a:custGeom>
                <a:avLst/>
                <a:gdLst/>
                <a:ahLst/>
                <a:cxnLst/>
                <a:rect l="l" t="t" r="r" b="b"/>
                <a:pathLst>
                  <a:path w="192005" h="110792" extrusionOk="0">
                    <a:moveTo>
                      <a:pt x="80292" y="109680"/>
                    </a:moveTo>
                    <a:cubicBezTo>
                      <a:pt x="78768" y="109045"/>
                      <a:pt x="78578" y="108093"/>
                      <a:pt x="78006" y="106632"/>
                    </a:cubicBezTo>
                    <a:cubicBezTo>
                      <a:pt x="77435" y="105172"/>
                      <a:pt x="77244" y="102505"/>
                      <a:pt x="76863" y="100917"/>
                    </a:cubicBezTo>
                    <a:cubicBezTo>
                      <a:pt x="76482" y="99330"/>
                      <a:pt x="76546" y="98377"/>
                      <a:pt x="75720" y="97107"/>
                    </a:cubicBezTo>
                    <a:cubicBezTo>
                      <a:pt x="74895" y="95837"/>
                      <a:pt x="73307" y="93932"/>
                      <a:pt x="71910" y="93297"/>
                    </a:cubicBezTo>
                    <a:cubicBezTo>
                      <a:pt x="70513" y="92662"/>
                      <a:pt x="69180" y="93424"/>
                      <a:pt x="67338" y="93297"/>
                    </a:cubicBezTo>
                    <a:cubicBezTo>
                      <a:pt x="65497" y="93170"/>
                      <a:pt x="62576" y="93361"/>
                      <a:pt x="60861" y="92535"/>
                    </a:cubicBezTo>
                    <a:cubicBezTo>
                      <a:pt x="59147" y="91710"/>
                      <a:pt x="57877" y="90059"/>
                      <a:pt x="57051" y="88344"/>
                    </a:cubicBezTo>
                    <a:cubicBezTo>
                      <a:pt x="56226" y="86630"/>
                      <a:pt x="55908" y="83963"/>
                      <a:pt x="55908" y="82248"/>
                    </a:cubicBezTo>
                    <a:cubicBezTo>
                      <a:pt x="55908" y="80534"/>
                      <a:pt x="56861" y="79708"/>
                      <a:pt x="57051" y="78057"/>
                    </a:cubicBezTo>
                    <a:cubicBezTo>
                      <a:pt x="57242" y="76406"/>
                      <a:pt x="57686" y="73866"/>
                      <a:pt x="57051" y="72342"/>
                    </a:cubicBezTo>
                    <a:cubicBezTo>
                      <a:pt x="56416" y="70818"/>
                      <a:pt x="55083" y="69485"/>
                      <a:pt x="53241" y="68913"/>
                    </a:cubicBezTo>
                    <a:cubicBezTo>
                      <a:pt x="51400" y="68342"/>
                      <a:pt x="47780" y="68596"/>
                      <a:pt x="46002" y="68913"/>
                    </a:cubicBezTo>
                    <a:cubicBezTo>
                      <a:pt x="44224" y="69231"/>
                      <a:pt x="44224" y="70247"/>
                      <a:pt x="42573" y="70818"/>
                    </a:cubicBezTo>
                    <a:cubicBezTo>
                      <a:pt x="40922" y="71390"/>
                      <a:pt x="38827" y="72279"/>
                      <a:pt x="36096" y="72342"/>
                    </a:cubicBezTo>
                    <a:cubicBezTo>
                      <a:pt x="33366" y="72406"/>
                      <a:pt x="30000" y="72596"/>
                      <a:pt x="26190" y="71199"/>
                    </a:cubicBezTo>
                    <a:cubicBezTo>
                      <a:pt x="22380" y="69802"/>
                      <a:pt x="17554" y="69104"/>
                      <a:pt x="13236" y="63960"/>
                    </a:cubicBezTo>
                    <a:cubicBezTo>
                      <a:pt x="8918" y="58817"/>
                      <a:pt x="-35" y="50562"/>
                      <a:pt x="282" y="40338"/>
                    </a:cubicBezTo>
                    <a:cubicBezTo>
                      <a:pt x="600" y="30115"/>
                      <a:pt x="-3972" y="8715"/>
                      <a:pt x="15141" y="2619"/>
                    </a:cubicBezTo>
                    <a:cubicBezTo>
                      <a:pt x="34255" y="-3477"/>
                      <a:pt x="86833" y="3000"/>
                      <a:pt x="114963" y="3762"/>
                    </a:cubicBezTo>
                    <a:cubicBezTo>
                      <a:pt x="143094" y="4524"/>
                      <a:pt x="171415" y="3381"/>
                      <a:pt x="183924" y="7191"/>
                    </a:cubicBezTo>
                    <a:cubicBezTo>
                      <a:pt x="196434" y="11001"/>
                      <a:pt x="190846" y="21479"/>
                      <a:pt x="190020" y="26622"/>
                    </a:cubicBezTo>
                    <a:cubicBezTo>
                      <a:pt x="189195" y="31766"/>
                      <a:pt x="184051" y="35830"/>
                      <a:pt x="178971" y="38052"/>
                    </a:cubicBezTo>
                    <a:cubicBezTo>
                      <a:pt x="173891" y="40275"/>
                      <a:pt x="165255" y="39195"/>
                      <a:pt x="159540" y="39957"/>
                    </a:cubicBezTo>
                    <a:cubicBezTo>
                      <a:pt x="153825" y="40719"/>
                      <a:pt x="147793" y="40910"/>
                      <a:pt x="144681" y="42624"/>
                    </a:cubicBezTo>
                    <a:cubicBezTo>
                      <a:pt x="141570" y="44339"/>
                      <a:pt x="141379" y="47196"/>
                      <a:pt x="140871" y="50244"/>
                    </a:cubicBezTo>
                    <a:cubicBezTo>
                      <a:pt x="140363" y="53292"/>
                      <a:pt x="141760" y="57991"/>
                      <a:pt x="141633" y="60912"/>
                    </a:cubicBezTo>
                    <a:cubicBezTo>
                      <a:pt x="141506" y="63833"/>
                      <a:pt x="141633" y="65865"/>
                      <a:pt x="140109" y="67770"/>
                    </a:cubicBezTo>
                    <a:cubicBezTo>
                      <a:pt x="138585" y="69675"/>
                      <a:pt x="136426" y="71199"/>
                      <a:pt x="132489" y="72342"/>
                    </a:cubicBezTo>
                    <a:cubicBezTo>
                      <a:pt x="128552" y="73485"/>
                      <a:pt x="120551" y="73676"/>
                      <a:pt x="116487" y="74628"/>
                    </a:cubicBezTo>
                    <a:cubicBezTo>
                      <a:pt x="112423" y="75581"/>
                      <a:pt x="109820" y="75962"/>
                      <a:pt x="108105" y="78057"/>
                    </a:cubicBezTo>
                    <a:cubicBezTo>
                      <a:pt x="106391" y="80153"/>
                      <a:pt x="107089" y="84915"/>
                      <a:pt x="106200" y="87201"/>
                    </a:cubicBezTo>
                    <a:cubicBezTo>
                      <a:pt x="105311" y="89487"/>
                      <a:pt x="104549" y="90567"/>
                      <a:pt x="102771" y="91773"/>
                    </a:cubicBezTo>
                    <a:cubicBezTo>
                      <a:pt x="100993" y="92980"/>
                      <a:pt x="97437" y="93361"/>
                      <a:pt x="95532" y="94440"/>
                    </a:cubicBezTo>
                    <a:cubicBezTo>
                      <a:pt x="93627" y="95520"/>
                      <a:pt x="92484" y="96409"/>
                      <a:pt x="91341" y="98250"/>
                    </a:cubicBezTo>
                    <a:cubicBezTo>
                      <a:pt x="90198" y="100092"/>
                      <a:pt x="89373" y="103457"/>
                      <a:pt x="88674" y="105489"/>
                    </a:cubicBezTo>
                    <a:cubicBezTo>
                      <a:pt x="87976" y="107521"/>
                      <a:pt x="88547" y="109744"/>
                      <a:pt x="87150" y="110442"/>
                    </a:cubicBezTo>
                    <a:cubicBezTo>
                      <a:pt x="85753" y="111141"/>
                      <a:pt x="81816" y="110315"/>
                      <a:pt x="80292" y="109680"/>
                    </a:cubicBezTo>
                    <a:close/>
                  </a:path>
                </a:pathLst>
              </a:custGeom>
              <a:solidFill>
                <a:schemeClr val="accent1"/>
              </a:solidFill>
              <a:ln>
                <a:noFill/>
              </a:ln>
            </p:spPr>
            <p:txBody>
              <a:bodyPr/>
              <a:lstStyle/>
              <a:p>
                <a:endParaRPr lang="en-US"/>
              </a:p>
            </p:txBody>
          </p:sp>
          <p:grpSp>
            <p:nvGrpSpPr>
              <p:cNvPr id="933" name="Google Shape;933;p37"/>
              <p:cNvGrpSpPr/>
              <p:nvPr/>
            </p:nvGrpSpPr>
            <p:grpSpPr>
              <a:xfrm rot="3277801">
                <a:off x="-429759" y="461355"/>
                <a:ext cx="888682" cy="543259"/>
                <a:chOff x="5942350" y="1555229"/>
                <a:chExt cx="692724" cy="423469"/>
              </a:xfrm>
            </p:grpSpPr>
            <p:sp>
              <p:nvSpPr>
                <p:cNvPr id="934" name="Google Shape;934;p37"/>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p:nvPr/>
            </p:nvSpPr>
            <p:spPr>
              <a:xfrm rot="10584179">
                <a:off x="301902" y="1368708"/>
                <a:ext cx="313790"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rot="-4860972">
                <a:off x="765953" y="1713578"/>
                <a:ext cx="478771" cy="29968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37"/>
            <p:cNvGrpSpPr/>
            <p:nvPr/>
          </p:nvGrpSpPr>
          <p:grpSpPr>
            <a:xfrm>
              <a:off x="899478" y="2179544"/>
              <a:ext cx="393247" cy="2424094"/>
              <a:chOff x="2037753" y="2780513"/>
              <a:chExt cx="243045" cy="1498204"/>
            </a:xfrm>
          </p:grpSpPr>
          <p:sp>
            <p:nvSpPr>
              <p:cNvPr id="945" name="Google Shape;945;p37"/>
              <p:cNvSpPr/>
              <p:nvPr/>
            </p:nvSpPr>
            <p:spPr>
              <a:xfrm>
                <a:off x="2037753" y="2782510"/>
                <a:ext cx="243045" cy="1496208"/>
              </a:xfrm>
              <a:custGeom>
                <a:avLst/>
                <a:gdLst/>
                <a:ahLst/>
                <a:cxnLst/>
                <a:rect l="l" t="t"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2092279" y="2780513"/>
                <a:ext cx="131633" cy="68140"/>
              </a:xfrm>
              <a:custGeom>
                <a:avLst/>
                <a:gdLst/>
                <a:ahLst/>
                <a:cxnLst/>
                <a:rect l="l" t="t"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2087015" y="2917084"/>
                <a:ext cx="144194" cy="96891"/>
              </a:xfrm>
              <a:custGeom>
                <a:avLst/>
                <a:gdLst/>
                <a:ahLst/>
                <a:cxnLst/>
                <a:rect l="l" t="t"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2053290" y="3245404"/>
                <a:ext cx="209647" cy="53946"/>
              </a:xfrm>
              <a:custGeom>
                <a:avLst/>
                <a:gdLst/>
                <a:ahLst/>
                <a:cxnLst/>
                <a:rect l="l" t="t"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2038080" y="3592602"/>
                <a:ext cx="241412" cy="52929"/>
              </a:xfrm>
              <a:custGeom>
                <a:avLst/>
                <a:gdLst/>
                <a:ahLst/>
                <a:cxnLst/>
                <a:rect l="l" t="t"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3" name="Google Shape;953;p37"/>
          <p:cNvGrpSpPr/>
          <p:nvPr/>
        </p:nvGrpSpPr>
        <p:grpSpPr>
          <a:xfrm>
            <a:off x="416197" y="-450476"/>
            <a:ext cx="4331237" cy="5343242"/>
            <a:chOff x="416197" y="-450476"/>
            <a:chExt cx="4331237" cy="5343242"/>
          </a:xfrm>
        </p:grpSpPr>
        <p:grpSp>
          <p:nvGrpSpPr>
            <p:cNvPr id="954" name="Google Shape;954;p37"/>
            <p:cNvGrpSpPr/>
            <p:nvPr/>
          </p:nvGrpSpPr>
          <p:grpSpPr>
            <a:xfrm>
              <a:off x="416197" y="-450476"/>
              <a:ext cx="4331237" cy="3868651"/>
              <a:chOff x="416197" y="-450476"/>
              <a:chExt cx="4331237" cy="3868651"/>
            </a:xfrm>
          </p:grpSpPr>
          <p:sp>
            <p:nvSpPr>
              <p:cNvPr id="955" name="Google Shape;955;p37"/>
              <p:cNvSpPr/>
              <p:nvPr/>
            </p:nvSpPr>
            <p:spPr>
              <a:xfrm>
                <a:off x="1070484" y="-230101"/>
                <a:ext cx="3676950" cy="3648275"/>
              </a:xfrm>
              <a:custGeom>
                <a:avLst/>
                <a:gdLst/>
                <a:ahLst/>
                <a:cxnLst/>
                <a:rect l="l" t="t" r="r" b="b"/>
                <a:pathLst>
                  <a:path w="147078" h="145931" extrusionOk="0">
                    <a:moveTo>
                      <a:pt x="26206" y="137537"/>
                    </a:moveTo>
                    <a:cubicBezTo>
                      <a:pt x="24746" y="134997"/>
                      <a:pt x="26206" y="131314"/>
                      <a:pt x="25063" y="128393"/>
                    </a:cubicBezTo>
                    <a:cubicBezTo>
                      <a:pt x="23920" y="125472"/>
                      <a:pt x="20745" y="122805"/>
                      <a:pt x="19348" y="120011"/>
                    </a:cubicBezTo>
                    <a:cubicBezTo>
                      <a:pt x="17951" y="117217"/>
                      <a:pt x="16808" y="114804"/>
                      <a:pt x="16681" y="111629"/>
                    </a:cubicBezTo>
                    <a:cubicBezTo>
                      <a:pt x="16554" y="108454"/>
                      <a:pt x="18650" y="104136"/>
                      <a:pt x="18586" y="100961"/>
                    </a:cubicBezTo>
                    <a:cubicBezTo>
                      <a:pt x="18523" y="97786"/>
                      <a:pt x="17507" y="95246"/>
                      <a:pt x="16300" y="92579"/>
                    </a:cubicBezTo>
                    <a:cubicBezTo>
                      <a:pt x="15094" y="89912"/>
                      <a:pt x="13316" y="87753"/>
                      <a:pt x="11347" y="84959"/>
                    </a:cubicBezTo>
                    <a:cubicBezTo>
                      <a:pt x="9379" y="82165"/>
                      <a:pt x="5696" y="79752"/>
                      <a:pt x="4489" y="75815"/>
                    </a:cubicBezTo>
                    <a:cubicBezTo>
                      <a:pt x="3283" y="71878"/>
                      <a:pt x="3473" y="66481"/>
                      <a:pt x="4108" y="61337"/>
                    </a:cubicBezTo>
                    <a:cubicBezTo>
                      <a:pt x="4743" y="56194"/>
                      <a:pt x="8680" y="49463"/>
                      <a:pt x="8299" y="44954"/>
                    </a:cubicBezTo>
                    <a:cubicBezTo>
                      <a:pt x="7918" y="40446"/>
                      <a:pt x="2775" y="40001"/>
                      <a:pt x="1822" y="34286"/>
                    </a:cubicBezTo>
                    <a:cubicBezTo>
                      <a:pt x="870" y="28571"/>
                      <a:pt x="-1988" y="16189"/>
                      <a:pt x="2584" y="10664"/>
                    </a:cubicBezTo>
                    <a:cubicBezTo>
                      <a:pt x="7156" y="5140"/>
                      <a:pt x="7664" y="2663"/>
                      <a:pt x="29254" y="1139"/>
                    </a:cubicBezTo>
                    <a:cubicBezTo>
                      <a:pt x="50844" y="-385"/>
                      <a:pt x="112566" y="-448"/>
                      <a:pt x="132124" y="1520"/>
                    </a:cubicBezTo>
                    <a:cubicBezTo>
                      <a:pt x="151682" y="3489"/>
                      <a:pt x="145015" y="8442"/>
                      <a:pt x="146602" y="12950"/>
                    </a:cubicBezTo>
                    <a:cubicBezTo>
                      <a:pt x="148190" y="17459"/>
                      <a:pt x="144697" y="24698"/>
                      <a:pt x="141649" y="28571"/>
                    </a:cubicBezTo>
                    <a:cubicBezTo>
                      <a:pt x="138601" y="32445"/>
                      <a:pt x="132442" y="33778"/>
                      <a:pt x="128314" y="36191"/>
                    </a:cubicBezTo>
                    <a:cubicBezTo>
                      <a:pt x="124187" y="38604"/>
                      <a:pt x="119551" y="40255"/>
                      <a:pt x="116884" y="43049"/>
                    </a:cubicBezTo>
                    <a:cubicBezTo>
                      <a:pt x="114217" y="45843"/>
                      <a:pt x="112503" y="49399"/>
                      <a:pt x="112312" y="52955"/>
                    </a:cubicBezTo>
                    <a:cubicBezTo>
                      <a:pt x="112122" y="56511"/>
                      <a:pt x="115551" y="61020"/>
                      <a:pt x="115741" y="64385"/>
                    </a:cubicBezTo>
                    <a:cubicBezTo>
                      <a:pt x="115932" y="67751"/>
                      <a:pt x="115170" y="70672"/>
                      <a:pt x="113455" y="73148"/>
                    </a:cubicBezTo>
                    <a:cubicBezTo>
                      <a:pt x="111741" y="75625"/>
                      <a:pt x="108756" y="78355"/>
                      <a:pt x="105454" y="79244"/>
                    </a:cubicBezTo>
                    <a:cubicBezTo>
                      <a:pt x="102152" y="80133"/>
                      <a:pt x="96501" y="78165"/>
                      <a:pt x="93643" y="78482"/>
                    </a:cubicBezTo>
                    <a:cubicBezTo>
                      <a:pt x="90786" y="78800"/>
                      <a:pt x="89516" y="79117"/>
                      <a:pt x="88309" y="81149"/>
                    </a:cubicBezTo>
                    <a:cubicBezTo>
                      <a:pt x="87103" y="83181"/>
                      <a:pt x="86023" y="87944"/>
                      <a:pt x="86404" y="90674"/>
                    </a:cubicBezTo>
                    <a:cubicBezTo>
                      <a:pt x="86785" y="93405"/>
                      <a:pt x="89706" y="94929"/>
                      <a:pt x="90595" y="97532"/>
                    </a:cubicBezTo>
                    <a:cubicBezTo>
                      <a:pt x="91484" y="100136"/>
                      <a:pt x="92183" y="103946"/>
                      <a:pt x="91738" y="106295"/>
                    </a:cubicBezTo>
                    <a:cubicBezTo>
                      <a:pt x="91294" y="108645"/>
                      <a:pt x="90151" y="110359"/>
                      <a:pt x="87928" y="111629"/>
                    </a:cubicBezTo>
                    <a:cubicBezTo>
                      <a:pt x="85706" y="112899"/>
                      <a:pt x="81515" y="112963"/>
                      <a:pt x="78403" y="113915"/>
                    </a:cubicBezTo>
                    <a:cubicBezTo>
                      <a:pt x="75292" y="114868"/>
                      <a:pt x="72307" y="115503"/>
                      <a:pt x="69259" y="117344"/>
                    </a:cubicBezTo>
                    <a:cubicBezTo>
                      <a:pt x="66211" y="119186"/>
                      <a:pt x="62274" y="121726"/>
                      <a:pt x="60115" y="124964"/>
                    </a:cubicBezTo>
                    <a:cubicBezTo>
                      <a:pt x="57956" y="128203"/>
                      <a:pt x="57766" y="133346"/>
                      <a:pt x="56305" y="136775"/>
                    </a:cubicBezTo>
                    <a:cubicBezTo>
                      <a:pt x="54845" y="140204"/>
                      <a:pt x="55099" y="144395"/>
                      <a:pt x="51352" y="145538"/>
                    </a:cubicBezTo>
                    <a:cubicBezTo>
                      <a:pt x="47606" y="146681"/>
                      <a:pt x="38017" y="144967"/>
                      <a:pt x="33826" y="143633"/>
                    </a:cubicBezTo>
                    <a:cubicBezTo>
                      <a:pt x="29635" y="142300"/>
                      <a:pt x="27667" y="140077"/>
                      <a:pt x="26206" y="137537"/>
                    </a:cubicBezTo>
                    <a:close/>
                  </a:path>
                </a:pathLst>
              </a:custGeom>
              <a:solidFill>
                <a:schemeClr val="accent2"/>
              </a:solidFill>
              <a:ln>
                <a:noFill/>
              </a:ln>
            </p:spPr>
            <p:txBody>
              <a:bodyPr/>
              <a:lstStyle/>
              <a:p>
                <a:endParaRPr lang="en-US"/>
              </a:p>
            </p:txBody>
          </p:sp>
          <p:sp>
            <p:nvSpPr>
              <p:cNvPr id="956" name="Google Shape;956;p37"/>
              <p:cNvSpPr/>
              <p:nvPr/>
            </p:nvSpPr>
            <p:spPr>
              <a:xfrm flipH="1">
                <a:off x="416197" y="-2"/>
                <a:ext cx="1359816" cy="1359084"/>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7" name="Google Shape;957;p37"/>
              <p:cNvGrpSpPr/>
              <p:nvPr/>
            </p:nvGrpSpPr>
            <p:grpSpPr>
              <a:xfrm rot="-6221709">
                <a:off x="1390395" y="1602115"/>
                <a:ext cx="1623200" cy="1279630"/>
                <a:chOff x="6403937" y="768806"/>
                <a:chExt cx="743331" cy="585996"/>
              </a:xfrm>
            </p:grpSpPr>
            <p:sp>
              <p:nvSpPr>
                <p:cNvPr id="958" name="Google Shape;958;p37"/>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7"/>
              <p:cNvGrpSpPr/>
              <p:nvPr/>
            </p:nvGrpSpPr>
            <p:grpSpPr>
              <a:xfrm rot="3611971">
                <a:off x="3240641" y="-77656"/>
                <a:ext cx="1080033" cy="1257019"/>
                <a:chOff x="7822751" y="578399"/>
                <a:chExt cx="491355" cy="571874"/>
              </a:xfrm>
            </p:grpSpPr>
            <p:sp>
              <p:nvSpPr>
                <p:cNvPr id="970" name="Google Shape;970;p37"/>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37"/>
              <p:cNvGrpSpPr/>
              <p:nvPr/>
            </p:nvGrpSpPr>
            <p:grpSpPr>
              <a:xfrm rot="-6934172" flipH="1">
                <a:off x="1433155" y="517125"/>
                <a:ext cx="957361" cy="914579"/>
                <a:chOff x="7071506" y="424875"/>
                <a:chExt cx="515859" cy="492806"/>
              </a:xfrm>
            </p:grpSpPr>
            <p:sp>
              <p:nvSpPr>
                <p:cNvPr id="981" name="Google Shape;981;p37"/>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 name="Google Shape;983;p37"/>
              <p:cNvSpPr/>
              <p:nvPr/>
            </p:nvSpPr>
            <p:spPr>
              <a:xfrm rot="-10231304" flipH="1">
                <a:off x="2947250" y="1548113"/>
                <a:ext cx="355931" cy="630627"/>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 name="Google Shape;984;p37"/>
              <p:cNvGrpSpPr/>
              <p:nvPr/>
            </p:nvGrpSpPr>
            <p:grpSpPr>
              <a:xfrm rot="5891611">
                <a:off x="2586868" y="619322"/>
                <a:ext cx="876375" cy="535736"/>
                <a:chOff x="5942350" y="1555229"/>
                <a:chExt cx="692724" cy="423469"/>
              </a:xfrm>
            </p:grpSpPr>
            <p:sp>
              <p:nvSpPr>
                <p:cNvPr id="985" name="Google Shape;985;p37"/>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37"/>
              <p:cNvSpPr/>
              <p:nvPr/>
            </p:nvSpPr>
            <p:spPr>
              <a:xfrm rot="1475046">
                <a:off x="2868166" y="2338963"/>
                <a:ext cx="313796" cy="465590"/>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rot="8863975">
                <a:off x="1147739" y="-153902"/>
                <a:ext cx="675542" cy="484935"/>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 name="Google Shape;995;p37"/>
              <p:cNvGrpSpPr/>
              <p:nvPr/>
            </p:nvGrpSpPr>
            <p:grpSpPr>
              <a:xfrm>
                <a:off x="2259087" y="-450476"/>
                <a:ext cx="756677" cy="770703"/>
                <a:chOff x="5312791" y="1981530"/>
                <a:chExt cx="312819" cy="318591"/>
              </a:xfrm>
            </p:grpSpPr>
            <p:sp>
              <p:nvSpPr>
                <p:cNvPr id="996" name="Google Shape;996;p37"/>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4" name="Google Shape;1004;p37"/>
            <p:cNvGrpSpPr/>
            <p:nvPr/>
          </p:nvGrpSpPr>
          <p:grpSpPr>
            <a:xfrm>
              <a:off x="1400520" y="3132172"/>
              <a:ext cx="1414357" cy="1760594"/>
              <a:chOff x="1400520" y="3132172"/>
              <a:chExt cx="1414357" cy="1760594"/>
            </a:xfrm>
          </p:grpSpPr>
          <p:sp>
            <p:nvSpPr>
              <p:cNvPr id="1005" name="Google Shape;1005;p37"/>
              <p:cNvSpPr/>
              <p:nvPr/>
            </p:nvSpPr>
            <p:spPr>
              <a:xfrm flipH="1">
                <a:off x="1400520" y="3169759"/>
                <a:ext cx="1414357" cy="172300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flipH="1">
                <a:off x="1699638" y="3132172"/>
                <a:ext cx="819517" cy="109302"/>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flipH="1">
                <a:off x="1757083" y="3800548"/>
                <a:ext cx="701278" cy="707368"/>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flipH="1">
                <a:off x="2048728" y="4093640"/>
                <a:ext cx="118724" cy="119202"/>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flipH="1">
                <a:off x="1969022" y="3861927"/>
                <a:ext cx="268910" cy="232474"/>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flipH="1">
                <a:off x="2133253" y="4138451"/>
                <a:ext cx="285878" cy="271330"/>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flipH="1">
                <a:off x="1799205" y="4125366"/>
                <a:ext cx="274735" cy="270612"/>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2" name="Google Shape;1012;p37"/>
          <p:cNvGrpSpPr/>
          <p:nvPr/>
        </p:nvGrpSpPr>
        <p:grpSpPr>
          <a:xfrm>
            <a:off x="-594196" y="3827540"/>
            <a:ext cx="5341624" cy="1859973"/>
            <a:chOff x="-594196" y="3827540"/>
            <a:chExt cx="5341624" cy="1859973"/>
          </a:xfrm>
        </p:grpSpPr>
        <p:sp>
          <p:nvSpPr>
            <p:cNvPr id="1013" name="Google Shape;1013;p37"/>
            <p:cNvSpPr/>
            <p:nvPr/>
          </p:nvSpPr>
          <p:spPr>
            <a:xfrm>
              <a:off x="-594196" y="4064794"/>
              <a:ext cx="5227325" cy="1494025"/>
            </a:xfrm>
            <a:custGeom>
              <a:avLst/>
              <a:gdLst/>
              <a:ahLst/>
              <a:cxnLst/>
              <a:rect l="l" t="t" r="r" b="b"/>
              <a:pathLst>
                <a:path w="209093" h="59761" extrusionOk="0">
                  <a:moveTo>
                    <a:pt x="18498" y="3905"/>
                  </a:moveTo>
                  <a:cubicBezTo>
                    <a:pt x="22308" y="1810"/>
                    <a:pt x="25102" y="1873"/>
                    <a:pt x="28404" y="1238"/>
                  </a:cubicBezTo>
                  <a:cubicBezTo>
                    <a:pt x="31706" y="603"/>
                    <a:pt x="34945" y="-95"/>
                    <a:pt x="38310" y="95"/>
                  </a:cubicBezTo>
                  <a:cubicBezTo>
                    <a:pt x="41676" y="286"/>
                    <a:pt x="45613" y="1429"/>
                    <a:pt x="48597" y="2381"/>
                  </a:cubicBezTo>
                  <a:cubicBezTo>
                    <a:pt x="51582" y="3334"/>
                    <a:pt x="53487" y="4350"/>
                    <a:pt x="56217" y="5810"/>
                  </a:cubicBezTo>
                  <a:cubicBezTo>
                    <a:pt x="58948" y="7271"/>
                    <a:pt x="61424" y="9112"/>
                    <a:pt x="64980" y="11144"/>
                  </a:cubicBezTo>
                  <a:cubicBezTo>
                    <a:pt x="68536" y="13176"/>
                    <a:pt x="73299" y="16161"/>
                    <a:pt x="77553" y="18002"/>
                  </a:cubicBezTo>
                  <a:cubicBezTo>
                    <a:pt x="81808" y="19844"/>
                    <a:pt x="83840" y="21050"/>
                    <a:pt x="90507" y="22193"/>
                  </a:cubicBezTo>
                  <a:cubicBezTo>
                    <a:pt x="97175" y="23336"/>
                    <a:pt x="110383" y="24416"/>
                    <a:pt x="117558" y="24860"/>
                  </a:cubicBezTo>
                  <a:cubicBezTo>
                    <a:pt x="124734" y="25305"/>
                    <a:pt x="129242" y="24860"/>
                    <a:pt x="133560" y="24860"/>
                  </a:cubicBezTo>
                  <a:cubicBezTo>
                    <a:pt x="137878" y="24860"/>
                    <a:pt x="139529" y="23971"/>
                    <a:pt x="143466" y="24860"/>
                  </a:cubicBezTo>
                  <a:cubicBezTo>
                    <a:pt x="147403" y="25749"/>
                    <a:pt x="153372" y="29051"/>
                    <a:pt x="157182" y="30194"/>
                  </a:cubicBezTo>
                  <a:cubicBezTo>
                    <a:pt x="160992" y="31337"/>
                    <a:pt x="163659" y="32290"/>
                    <a:pt x="166326" y="31718"/>
                  </a:cubicBezTo>
                  <a:cubicBezTo>
                    <a:pt x="168993" y="31147"/>
                    <a:pt x="171470" y="28543"/>
                    <a:pt x="173184" y="26765"/>
                  </a:cubicBezTo>
                  <a:cubicBezTo>
                    <a:pt x="174899" y="24987"/>
                    <a:pt x="174772" y="22638"/>
                    <a:pt x="176613" y="21050"/>
                  </a:cubicBezTo>
                  <a:cubicBezTo>
                    <a:pt x="178455" y="19463"/>
                    <a:pt x="181503" y="17748"/>
                    <a:pt x="184233" y="17240"/>
                  </a:cubicBezTo>
                  <a:cubicBezTo>
                    <a:pt x="186964" y="16732"/>
                    <a:pt x="189694" y="17050"/>
                    <a:pt x="192996" y="18002"/>
                  </a:cubicBezTo>
                  <a:cubicBezTo>
                    <a:pt x="196298" y="18955"/>
                    <a:pt x="201505" y="20987"/>
                    <a:pt x="204045" y="22955"/>
                  </a:cubicBezTo>
                  <a:cubicBezTo>
                    <a:pt x="206585" y="24924"/>
                    <a:pt x="207474" y="27210"/>
                    <a:pt x="208236" y="29813"/>
                  </a:cubicBezTo>
                  <a:cubicBezTo>
                    <a:pt x="208998" y="32417"/>
                    <a:pt x="209379" y="36354"/>
                    <a:pt x="208617" y="38576"/>
                  </a:cubicBezTo>
                  <a:cubicBezTo>
                    <a:pt x="207855" y="40799"/>
                    <a:pt x="206903" y="41116"/>
                    <a:pt x="203664" y="43148"/>
                  </a:cubicBezTo>
                  <a:cubicBezTo>
                    <a:pt x="200426" y="45180"/>
                    <a:pt x="205442" y="48292"/>
                    <a:pt x="189186" y="50768"/>
                  </a:cubicBezTo>
                  <a:cubicBezTo>
                    <a:pt x="172930" y="53245"/>
                    <a:pt x="136164" y="57245"/>
                    <a:pt x="106128" y="58007"/>
                  </a:cubicBezTo>
                  <a:cubicBezTo>
                    <a:pt x="76093" y="58769"/>
                    <a:pt x="25737" y="62706"/>
                    <a:pt x="8973" y="55340"/>
                  </a:cubicBezTo>
                  <a:cubicBezTo>
                    <a:pt x="-7791" y="47974"/>
                    <a:pt x="3957" y="22384"/>
                    <a:pt x="5544" y="13811"/>
                  </a:cubicBezTo>
                  <a:cubicBezTo>
                    <a:pt x="7132" y="5239"/>
                    <a:pt x="14688" y="6001"/>
                    <a:pt x="18498" y="3905"/>
                  </a:cubicBezTo>
                  <a:close/>
                </a:path>
              </a:pathLst>
            </a:custGeom>
            <a:solidFill>
              <a:schemeClr val="accent4"/>
            </a:solidFill>
            <a:ln>
              <a:noFill/>
            </a:ln>
          </p:spPr>
          <p:txBody>
            <a:bodyPr/>
            <a:lstStyle/>
            <a:p>
              <a:endParaRPr lang="en-US"/>
            </a:p>
          </p:txBody>
        </p:sp>
        <p:grpSp>
          <p:nvGrpSpPr>
            <p:cNvPr id="1014" name="Google Shape;1014;p37"/>
            <p:cNvGrpSpPr/>
            <p:nvPr/>
          </p:nvGrpSpPr>
          <p:grpSpPr>
            <a:xfrm rot="7188029" flipH="1">
              <a:off x="-190359" y="3979994"/>
              <a:ext cx="1080033" cy="1257019"/>
              <a:chOff x="7822751" y="578399"/>
              <a:chExt cx="491355" cy="571874"/>
            </a:xfrm>
          </p:grpSpPr>
          <p:sp>
            <p:nvSpPr>
              <p:cNvPr id="1015" name="Google Shape;1015;p37"/>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37"/>
            <p:cNvGrpSpPr/>
            <p:nvPr/>
          </p:nvGrpSpPr>
          <p:grpSpPr>
            <a:xfrm rot="5400000">
              <a:off x="960430" y="4622672"/>
              <a:ext cx="868130" cy="830094"/>
              <a:chOff x="5124997" y="2462648"/>
              <a:chExt cx="432508" cy="413558"/>
            </a:xfrm>
          </p:grpSpPr>
          <p:sp>
            <p:nvSpPr>
              <p:cNvPr id="1026" name="Google Shape;1026;p37"/>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7"/>
            <p:cNvSpPr/>
            <p:nvPr/>
          </p:nvSpPr>
          <p:spPr>
            <a:xfrm>
              <a:off x="4268377" y="4681004"/>
              <a:ext cx="479050" cy="343866"/>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369149" y="4608494"/>
              <a:ext cx="1079600" cy="107901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7"/>
          <p:cNvGrpSpPr/>
          <p:nvPr/>
        </p:nvGrpSpPr>
        <p:grpSpPr>
          <a:xfrm>
            <a:off x="6427403" y="4193590"/>
            <a:ext cx="2998675" cy="1299441"/>
            <a:chOff x="6427403" y="4193590"/>
            <a:chExt cx="2998675" cy="1299441"/>
          </a:xfrm>
        </p:grpSpPr>
        <p:sp>
          <p:nvSpPr>
            <p:cNvPr id="1037" name="Google Shape;1037;p37"/>
            <p:cNvSpPr/>
            <p:nvPr/>
          </p:nvSpPr>
          <p:spPr>
            <a:xfrm>
              <a:off x="6427403" y="4464831"/>
              <a:ext cx="2998675" cy="1028200"/>
            </a:xfrm>
            <a:custGeom>
              <a:avLst/>
              <a:gdLst/>
              <a:ahLst/>
              <a:cxnLst/>
              <a:rect l="l" t="t" r="r" b="b"/>
              <a:pathLst>
                <a:path w="119947" h="41128" extrusionOk="0">
                  <a:moveTo>
                    <a:pt x="115586" y="38513"/>
                  </a:moveTo>
                  <a:cubicBezTo>
                    <a:pt x="127778" y="35465"/>
                    <a:pt x="110633" y="26766"/>
                    <a:pt x="107966" y="22130"/>
                  </a:cubicBezTo>
                  <a:cubicBezTo>
                    <a:pt x="105299" y="17495"/>
                    <a:pt x="103521" y="13685"/>
                    <a:pt x="99584" y="10700"/>
                  </a:cubicBezTo>
                  <a:cubicBezTo>
                    <a:pt x="95647" y="7716"/>
                    <a:pt x="89361" y="5620"/>
                    <a:pt x="84344" y="4223"/>
                  </a:cubicBezTo>
                  <a:cubicBezTo>
                    <a:pt x="79328" y="2826"/>
                    <a:pt x="74121" y="2826"/>
                    <a:pt x="69485" y="2318"/>
                  </a:cubicBezTo>
                  <a:cubicBezTo>
                    <a:pt x="64850" y="1810"/>
                    <a:pt x="60976" y="921"/>
                    <a:pt x="56531" y="1175"/>
                  </a:cubicBezTo>
                  <a:cubicBezTo>
                    <a:pt x="52086" y="1429"/>
                    <a:pt x="45482" y="2001"/>
                    <a:pt x="42815" y="3842"/>
                  </a:cubicBezTo>
                  <a:cubicBezTo>
                    <a:pt x="40148" y="5684"/>
                    <a:pt x="41482" y="10065"/>
                    <a:pt x="40529" y="12224"/>
                  </a:cubicBezTo>
                  <a:cubicBezTo>
                    <a:pt x="39577" y="14383"/>
                    <a:pt x="39069" y="16225"/>
                    <a:pt x="37100" y="16796"/>
                  </a:cubicBezTo>
                  <a:cubicBezTo>
                    <a:pt x="35132" y="17368"/>
                    <a:pt x="31385" y="16542"/>
                    <a:pt x="28718" y="15653"/>
                  </a:cubicBezTo>
                  <a:cubicBezTo>
                    <a:pt x="26051" y="14764"/>
                    <a:pt x="22940" y="12923"/>
                    <a:pt x="21098" y="11462"/>
                  </a:cubicBezTo>
                  <a:cubicBezTo>
                    <a:pt x="19257" y="10002"/>
                    <a:pt x="18876" y="8478"/>
                    <a:pt x="17669" y="6890"/>
                  </a:cubicBezTo>
                  <a:cubicBezTo>
                    <a:pt x="16463" y="5303"/>
                    <a:pt x="15447" y="3080"/>
                    <a:pt x="13859" y="1937"/>
                  </a:cubicBezTo>
                  <a:cubicBezTo>
                    <a:pt x="12272" y="794"/>
                    <a:pt x="10303" y="-31"/>
                    <a:pt x="8144" y="32"/>
                  </a:cubicBezTo>
                  <a:cubicBezTo>
                    <a:pt x="5985" y="96"/>
                    <a:pt x="2112" y="540"/>
                    <a:pt x="905" y="2318"/>
                  </a:cubicBezTo>
                  <a:cubicBezTo>
                    <a:pt x="-301" y="4096"/>
                    <a:pt x="-301" y="7906"/>
                    <a:pt x="905" y="10700"/>
                  </a:cubicBezTo>
                  <a:cubicBezTo>
                    <a:pt x="2112" y="13494"/>
                    <a:pt x="6430" y="16733"/>
                    <a:pt x="8144" y="19082"/>
                  </a:cubicBezTo>
                  <a:cubicBezTo>
                    <a:pt x="9859" y="21432"/>
                    <a:pt x="11002" y="22638"/>
                    <a:pt x="11192" y="24797"/>
                  </a:cubicBezTo>
                  <a:cubicBezTo>
                    <a:pt x="11383" y="26956"/>
                    <a:pt x="5350" y="29433"/>
                    <a:pt x="9287" y="32036"/>
                  </a:cubicBezTo>
                  <a:cubicBezTo>
                    <a:pt x="13224" y="34640"/>
                    <a:pt x="17098" y="39339"/>
                    <a:pt x="34814" y="40418"/>
                  </a:cubicBezTo>
                  <a:cubicBezTo>
                    <a:pt x="52531" y="41498"/>
                    <a:pt x="103394" y="41561"/>
                    <a:pt x="115586" y="38513"/>
                  </a:cubicBezTo>
                  <a:close/>
                </a:path>
              </a:pathLst>
            </a:custGeom>
            <a:solidFill>
              <a:schemeClr val="accent1"/>
            </a:solidFill>
            <a:ln>
              <a:noFill/>
            </a:ln>
          </p:spPr>
          <p:txBody>
            <a:bodyPr/>
            <a:lstStyle/>
            <a:p>
              <a:endParaRPr lang="en-US"/>
            </a:p>
          </p:txBody>
        </p:sp>
        <p:grpSp>
          <p:nvGrpSpPr>
            <p:cNvPr id="1038" name="Google Shape;1038;p37"/>
            <p:cNvGrpSpPr/>
            <p:nvPr/>
          </p:nvGrpSpPr>
          <p:grpSpPr>
            <a:xfrm rot="1749387" flipH="1">
              <a:off x="6575408" y="4364943"/>
              <a:ext cx="830113" cy="487129"/>
              <a:chOff x="7309174" y="3786297"/>
              <a:chExt cx="830106" cy="487125"/>
            </a:xfrm>
          </p:grpSpPr>
          <p:sp>
            <p:nvSpPr>
              <p:cNvPr id="1039" name="Google Shape;1039;p37"/>
              <p:cNvSpPr/>
              <p:nvPr/>
            </p:nvSpPr>
            <p:spPr>
              <a:xfrm>
                <a:off x="7309174" y="3786297"/>
                <a:ext cx="830106" cy="487125"/>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7370465" y="3921979"/>
                <a:ext cx="692664" cy="29329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7432917" y="3961441"/>
                <a:ext cx="51889" cy="184079"/>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7606228" y="3822974"/>
                <a:ext cx="113297" cy="213676"/>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7798691" y="3834581"/>
                <a:ext cx="101572" cy="133359"/>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7476216" y="4098864"/>
                <a:ext cx="170409" cy="56175"/>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7650687" y="3996377"/>
                <a:ext cx="193626" cy="112119"/>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7843151" y="3933934"/>
                <a:ext cx="122699" cy="100628"/>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7"/>
            <p:cNvGrpSpPr/>
            <p:nvPr/>
          </p:nvGrpSpPr>
          <p:grpSpPr>
            <a:xfrm>
              <a:off x="7550335" y="4393324"/>
              <a:ext cx="962282" cy="919232"/>
              <a:chOff x="7071506" y="424875"/>
              <a:chExt cx="515859" cy="492806"/>
            </a:xfrm>
          </p:grpSpPr>
          <p:sp>
            <p:nvSpPr>
              <p:cNvPr id="1048" name="Google Shape;1048;p37"/>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37"/>
          <p:cNvGrpSpPr/>
          <p:nvPr/>
        </p:nvGrpSpPr>
        <p:grpSpPr>
          <a:xfrm>
            <a:off x="6896584" y="-644079"/>
            <a:ext cx="3685632" cy="6546220"/>
            <a:chOff x="6896584" y="-644079"/>
            <a:chExt cx="3685632" cy="6546220"/>
          </a:xfrm>
        </p:grpSpPr>
        <p:sp>
          <p:nvSpPr>
            <p:cNvPr id="1051" name="Google Shape;1051;p37"/>
            <p:cNvSpPr/>
            <p:nvPr/>
          </p:nvSpPr>
          <p:spPr>
            <a:xfrm>
              <a:off x="6896584" y="-450484"/>
              <a:ext cx="3280150" cy="6352625"/>
            </a:xfrm>
            <a:custGeom>
              <a:avLst/>
              <a:gdLst/>
              <a:ahLst/>
              <a:cxnLst/>
              <a:rect l="l" t="t" r="r" b="b"/>
              <a:pathLst>
                <a:path w="131206" h="254105" extrusionOk="0">
                  <a:moveTo>
                    <a:pt x="8808" y="9573"/>
                  </a:moveTo>
                  <a:cubicBezTo>
                    <a:pt x="-9861" y="11478"/>
                    <a:pt x="7157" y="15796"/>
                    <a:pt x="7284" y="19860"/>
                  </a:cubicBezTo>
                  <a:cubicBezTo>
                    <a:pt x="7411" y="23924"/>
                    <a:pt x="7538" y="30274"/>
                    <a:pt x="9570" y="33957"/>
                  </a:cubicBezTo>
                  <a:cubicBezTo>
                    <a:pt x="11602" y="37640"/>
                    <a:pt x="15158" y="39799"/>
                    <a:pt x="19476" y="41958"/>
                  </a:cubicBezTo>
                  <a:cubicBezTo>
                    <a:pt x="23794" y="44117"/>
                    <a:pt x="30462" y="45578"/>
                    <a:pt x="35478" y="46911"/>
                  </a:cubicBezTo>
                  <a:cubicBezTo>
                    <a:pt x="40495" y="48245"/>
                    <a:pt x="46210" y="48499"/>
                    <a:pt x="49575" y="49959"/>
                  </a:cubicBezTo>
                  <a:cubicBezTo>
                    <a:pt x="52941" y="51420"/>
                    <a:pt x="54338" y="53007"/>
                    <a:pt x="55671" y="55674"/>
                  </a:cubicBezTo>
                  <a:cubicBezTo>
                    <a:pt x="57005" y="58341"/>
                    <a:pt x="57894" y="62532"/>
                    <a:pt x="57576" y="65961"/>
                  </a:cubicBezTo>
                  <a:cubicBezTo>
                    <a:pt x="57259" y="69390"/>
                    <a:pt x="54465" y="72692"/>
                    <a:pt x="53766" y="76248"/>
                  </a:cubicBezTo>
                  <a:cubicBezTo>
                    <a:pt x="53068" y="79804"/>
                    <a:pt x="52242" y="83551"/>
                    <a:pt x="53385" y="87297"/>
                  </a:cubicBezTo>
                  <a:cubicBezTo>
                    <a:pt x="54528" y="91044"/>
                    <a:pt x="57449" y="95298"/>
                    <a:pt x="60624" y="98727"/>
                  </a:cubicBezTo>
                  <a:cubicBezTo>
                    <a:pt x="63799" y="102156"/>
                    <a:pt x="69387" y="105014"/>
                    <a:pt x="72435" y="107871"/>
                  </a:cubicBezTo>
                  <a:cubicBezTo>
                    <a:pt x="75483" y="110729"/>
                    <a:pt x="77579" y="111872"/>
                    <a:pt x="78912" y="115872"/>
                  </a:cubicBezTo>
                  <a:cubicBezTo>
                    <a:pt x="80246" y="119873"/>
                    <a:pt x="80373" y="127302"/>
                    <a:pt x="80436" y="131874"/>
                  </a:cubicBezTo>
                  <a:cubicBezTo>
                    <a:pt x="80500" y="136446"/>
                    <a:pt x="80563" y="140764"/>
                    <a:pt x="79293" y="143304"/>
                  </a:cubicBezTo>
                  <a:cubicBezTo>
                    <a:pt x="78023" y="145844"/>
                    <a:pt x="74721" y="147114"/>
                    <a:pt x="72816" y="147114"/>
                  </a:cubicBezTo>
                  <a:cubicBezTo>
                    <a:pt x="70911" y="147114"/>
                    <a:pt x="69324" y="144384"/>
                    <a:pt x="67863" y="143304"/>
                  </a:cubicBezTo>
                  <a:cubicBezTo>
                    <a:pt x="66403" y="142225"/>
                    <a:pt x="65323" y="140955"/>
                    <a:pt x="64053" y="140637"/>
                  </a:cubicBezTo>
                  <a:cubicBezTo>
                    <a:pt x="62783" y="140320"/>
                    <a:pt x="61386" y="140447"/>
                    <a:pt x="60243" y="141399"/>
                  </a:cubicBezTo>
                  <a:cubicBezTo>
                    <a:pt x="59100" y="142352"/>
                    <a:pt x="57259" y="144130"/>
                    <a:pt x="57195" y="146352"/>
                  </a:cubicBezTo>
                  <a:cubicBezTo>
                    <a:pt x="57132" y="148575"/>
                    <a:pt x="57322" y="151750"/>
                    <a:pt x="59862" y="154734"/>
                  </a:cubicBezTo>
                  <a:cubicBezTo>
                    <a:pt x="62402" y="157719"/>
                    <a:pt x="69832" y="161148"/>
                    <a:pt x="72435" y="164259"/>
                  </a:cubicBezTo>
                  <a:cubicBezTo>
                    <a:pt x="75039" y="167371"/>
                    <a:pt x="75039" y="169530"/>
                    <a:pt x="75483" y="173403"/>
                  </a:cubicBezTo>
                  <a:cubicBezTo>
                    <a:pt x="75928" y="177277"/>
                    <a:pt x="76309" y="183436"/>
                    <a:pt x="75102" y="187500"/>
                  </a:cubicBezTo>
                  <a:cubicBezTo>
                    <a:pt x="73896" y="191564"/>
                    <a:pt x="70403" y="195057"/>
                    <a:pt x="68244" y="197787"/>
                  </a:cubicBezTo>
                  <a:cubicBezTo>
                    <a:pt x="66085" y="200518"/>
                    <a:pt x="64180" y="201343"/>
                    <a:pt x="62148" y="203883"/>
                  </a:cubicBezTo>
                  <a:cubicBezTo>
                    <a:pt x="60116" y="206423"/>
                    <a:pt x="58021" y="208265"/>
                    <a:pt x="56052" y="213027"/>
                  </a:cubicBezTo>
                  <a:cubicBezTo>
                    <a:pt x="54084" y="217790"/>
                    <a:pt x="46781" y="227188"/>
                    <a:pt x="50337" y="232458"/>
                  </a:cubicBezTo>
                  <a:cubicBezTo>
                    <a:pt x="53893" y="237729"/>
                    <a:pt x="65895" y="242682"/>
                    <a:pt x="77388" y="244650"/>
                  </a:cubicBezTo>
                  <a:cubicBezTo>
                    <a:pt x="88882" y="246619"/>
                    <a:pt x="110853" y="264970"/>
                    <a:pt x="119298" y="244269"/>
                  </a:cubicBezTo>
                  <a:cubicBezTo>
                    <a:pt x="127744" y="223568"/>
                    <a:pt x="128061" y="159751"/>
                    <a:pt x="128061" y="120444"/>
                  </a:cubicBezTo>
                  <a:cubicBezTo>
                    <a:pt x="128061" y="81138"/>
                    <a:pt x="139174" y="26909"/>
                    <a:pt x="119298" y="8430"/>
                  </a:cubicBezTo>
                  <a:cubicBezTo>
                    <a:pt x="99423" y="-10048"/>
                    <a:pt x="27477" y="7668"/>
                    <a:pt x="8808" y="9573"/>
                  </a:cubicBezTo>
                  <a:close/>
                </a:path>
              </a:pathLst>
            </a:custGeom>
            <a:solidFill>
              <a:schemeClr val="accent3"/>
            </a:solidFill>
            <a:ln>
              <a:noFill/>
            </a:ln>
          </p:spPr>
          <p:txBody>
            <a:bodyPr/>
            <a:lstStyle/>
            <a:p>
              <a:endParaRPr lang="en-US"/>
            </a:p>
          </p:txBody>
        </p:sp>
        <p:sp>
          <p:nvSpPr>
            <p:cNvPr id="1052" name="Google Shape;1052;p37"/>
            <p:cNvSpPr/>
            <p:nvPr/>
          </p:nvSpPr>
          <p:spPr>
            <a:xfrm flipH="1">
              <a:off x="8619125" y="964877"/>
              <a:ext cx="1259001" cy="125832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37"/>
            <p:cNvGrpSpPr/>
            <p:nvPr/>
          </p:nvGrpSpPr>
          <p:grpSpPr>
            <a:xfrm>
              <a:off x="6971143" y="-124987"/>
              <a:ext cx="1079611" cy="659976"/>
              <a:chOff x="5942350" y="1555229"/>
              <a:chExt cx="692724" cy="423469"/>
            </a:xfrm>
          </p:grpSpPr>
          <p:sp>
            <p:nvSpPr>
              <p:cNvPr id="1054" name="Google Shape;1054;p37"/>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rot="-1770521" flipH="1">
              <a:off x="8650110" y="2239618"/>
              <a:ext cx="1710903" cy="1348718"/>
              <a:chOff x="6403937" y="768806"/>
              <a:chExt cx="743331" cy="585996"/>
            </a:xfrm>
          </p:grpSpPr>
          <p:sp>
            <p:nvSpPr>
              <p:cNvPr id="1063" name="Google Shape;1063;p37"/>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37"/>
            <p:cNvGrpSpPr/>
            <p:nvPr/>
          </p:nvGrpSpPr>
          <p:grpSpPr>
            <a:xfrm rot="-5095192">
              <a:off x="8630355" y="3947837"/>
              <a:ext cx="756709" cy="770738"/>
              <a:chOff x="5312791" y="1981530"/>
              <a:chExt cx="312819" cy="318591"/>
            </a:xfrm>
          </p:grpSpPr>
          <p:sp>
            <p:nvSpPr>
              <p:cNvPr id="1075" name="Google Shape;1075;p37"/>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37"/>
            <p:cNvSpPr/>
            <p:nvPr/>
          </p:nvSpPr>
          <p:spPr>
            <a:xfrm rot="-1552504">
              <a:off x="8236887" y="1628489"/>
              <a:ext cx="265221" cy="46989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37"/>
            <p:cNvGrpSpPr/>
            <p:nvPr/>
          </p:nvGrpSpPr>
          <p:grpSpPr>
            <a:xfrm flipH="1">
              <a:off x="8241834" y="-644079"/>
              <a:ext cx="1258999" cy="1465313"/>
              <a:chOff x="7822751" y="578399"/>
              <a:chExt cx="491355" cy="571874"/>
            </a:xfrm>
          </p:grpSpPr>
          <p:sp>
            <p:nvSpPr>
              <p:cNvPr id="1085" name="Google Shape;1085;p37"/>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5" name="Google Shape;1095;p37"/>
          <p:cNvGrpSpPr/>
          <p:nvPr/>
        </p:nvGrpSpPr>
        <p:grpSpPr>
          <a:xfrm>
            <a:off x="5460986" y="409372"/>
            <a:ext cx="302357" cy="409312"/>
            <a:chOff x="5460986" y="409372"/>
            <a:chExt cx="302357" cy="409312"/>
          </a:xfrm>
        </p:grpSpPr>
        <p:sp>
          <p:nvSpPr>
            <p:cNvPr id="1096" name="Google Shape;1096;p37"/>
            <p:cNvSpPr/>
            <p:nvPr/>
          </p:nvSpPr>
          <p:spPr>
            <a:xfrm rot="-9673290">
              <a:off x="5479482" y="657231"/>
              <a:ext cx="154085" cy="140388"/>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rot="-9673290">
              <a:off x="5616380" y="427316"/>
              <a:ext cx="131234" cy="119424"/>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Rounded Corners 8">
            <a:extLst>
              <a:ext uri="{FF2B5EF4-FFF2-40B4-BE49-F238E27FC236}">
                <a16:creationId xmlns="" xmlns:a16="http://schemas.microsoft.com/office/drawing/2014/main" id="{D873BD4F-A784-075B-15A3-52FEE0EC5BDD}"/>
              </a:ext>
            </a:extLst>
          </p:cNvPr>
          <p:cNvSpPr/>
          <p:nvPr/>
        </p:nvSpPr>
        <p:spPr>
          <a:xfrm>
            <a:off x="5059240" y="155886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endParaRPr lang="en-US" sz="6000" b="1">
              <a:solidFill>
                <a:srgbClr val="DBEBAC"/>
              </a:solidFill>
            </a:endParaRPr>
          </a:p>
        </p:txBody>
      </p:sp>
      <p:sp>
        <p:nvSpPr>
          <p:cNvPr id="10" name="TextBox 9">
            <a:extLst>
              <a:ext uri="{FF2B5EF4-FFF2-40B4-BE49-F238E27FC236}">
                <a16:creationId xmlns="" xmlns:a16="http://schemas.microsoft.com/office/drawing/2014/main" id="{1CE977F1-DDAD-489E-95DA-61211B10B6F2}"/>
              </a:ext>
            </a:extLst>
          </p:cNvPr>
          <p:cNvSpPr txBox="1"/>
          <p:nvPr/>
        </p:nvSpPr>
        <p:spPr>
          <a:xfrm>
            <a:off x="2952968" y="2649978"/>
            <a:ext cx="5499482" cy="820674"/>
          </a:xfrm>
          <a:prstGeom prst="rect">
            <a:avLst/>
          </a:prstGeom>
          <a:noFill/>
        </p:spPr>
        <p:txBody>
          <a:bodyPr wrap="square" rtlCol="0">
            <a:spAutoFit/>
          </a:bodyPr>
          <a:lstStyle/>
          <a:p>
            <a:pPr algn="ctr">
              <a:lnSpc>
                <a:spcPct val="150000"/>
              </a:lnSpc>
            </a:pPr>
            <a:r>
              <a:rPr lang="en-US" sz="3600" b="1">
                <a:solidFill>
                  <a:srgbClr val="434343"/>
                </a:solidFill>
              </a:rPr>
              <a:t>PHẢN ỨNG HẠT NHÂN</a:t>
            </a:r>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555D3FA-D878-AC3F-3083-DB30C4838AF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48A499C2-1326-A79D-608B-6B1BFA1C2486}"/>
                  </a:ext>
                </a:extLst>
              </p:cNvPr>
              <p:cNvSpPr txBox="1"/>
              <p:nvPr/>
            </p:nvSpPr>
            <p:spPr>
              <a:xfrm>
                <a:off x="187086" y="129892"/>
                <a:ext cx="8627667" cy="1935210"/>
              </a:xfrm>
              <a:prstGeom prst="rect">
                <a:avLst/>
              </a:prstGeom>
              <a:noFill/>
            </p:spPr>
            <p:txBody>
              <a:bodyPr wrap="square">
                <a:spAutoFit/>
              </a:bodyPr>
              <a:lstStyle/>
              <a:p>
                <a:pPr algn="ctr">
                  <a:lnSpc>
                    <a:spcPct val="150000"/>
                  </a:lnSpc>
                </a:pPr>
                <a:r>
                  <a:rPr lang="vi-VN" sz="2000" b="1" i="1">
                    <a:latin typeface="Arial" panose="020B0604020202020204" pitchFamily="34" charset="0"/>
                    <a:cs typeface="Arial" panose="020B0604020202020204" pitchFamily="34" charset="0"/>
                  </a:rPr>
                  <a:t>Trong mỗi ý a), b), c), d) ở câu hỏi sau hãy chọn đúng hoặc sai:</a:t>
                </a:r>
                <a:r>
                  <a:rPr lang="en-US" sz="2000" b="1" i="1">
                    <a:latin typeface="Arial" panose="020B0604020202020204" pitchFamily="34" charset="0"/>
                    <a:cs typeface="Arial" panose="020B0604020202020204" pitchFamily="34" charset="0"/>
                  </a:rPr>
                  <a:t> </a:t>
                </a:r>
              </a:p>
              <a:p>
                <a:pPr algn="just">
                  <a:lnSpc>
                    <a:spcPct val="150000"/>
                  </a:lnSpc>
                </a:pPr>
                <a:r>
                  <a:rPr lang="en-US" sz="20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2. </a:t>
                </a:r>
                <a:r>
                  <a:rPr lang="en-US" sz="2000">
                    <a:latin typeface="Arial" panose="020B0604020202020204" pitchFamily="34" charset="0"/>
                    <a:cs typeface="Arial" panose="020B0604020202020204" pitchFamily="34" charset="0"/>
                  </a:rPr>
                  <a:t>Cho phản ứng hạt nhân: </a:t>
                </a:r>
                <a14:m>
                  <m:oMath xmlns:m="http://schemas.openxmlformats.org/officeDocument/2006/math">
                    <m:sPre>
                      <m:sPrePr>
                        <m:ctrlPr>
                          <a:rPr lang="en-US" sz="2000" i="1">
                            <a:latin typeface="Cambria Math"/>
                          </a:rPr>
                        </m:ctrlPr>
                      </m:sPrePr>
                      <m:sub>
                        <m:r>
                          <a:rPr lang="en-US" sz="2000" i="1">
                            <a:latin typeface="Cambria Math" panose="02040503050406030204" pitchFamily="18" charset="0"/>
                          </a:rPr>
                          <m:t>17</m:t>
                        </m:r>
                      </m:sub>
                      <m:sup>
                        <m:r>
                          <a:rPr lang="en-US" sz="2000" i="1">
                            <a:latin typeface="Cambria Math" panose="02040503050406030204" pitchFamily="18" charset="0"/>
                          </a:rPr>
                          <m:t>37</m:t>
                        </m:r>
                      </m:sup>
                      <m:e>
                        <m:r>
                          <a:rPr lang="en-US" sz="2000" i="1">
                            <a:latin typeface="Cambria Math" panose="02040503050406030204" pitchFamily="18" charset="0"/>
                          </a:rPr>
                          <m:t>𝐶𝑙</m:t>
                        </m:r>
                      </m:e>
                    </m:sPre>
                    <m:r>
                      <a:rPr lang="en-US" sz="2000" i="1">
                        <a:latin typeface="Cambria Math" panose="02040503050406030204" pitchFamily="18" charset="0"/>
                      </a:rPr>
                      <m:t> + </m:t>
                    </m:r>
                    <m:r>
                      <a:rPr lang="en-US" sz="2000" i="1">
                        <a:latin typeface="Cambria Math" panose="02040503050406030204" pitchFamily="18" charset="0"/>
                      </a:rPr>
                      <m:t>𝑋</m:t>
                    </m:r>
                    <m:r>
                      <a:rPr lang="en-US" sz="2000" i="1">
                        <a:latin typeface="Cambria Math" panose="02040503050406030204" pitchFamily="18" charset="0"/>
                      </a:rPr>
                      <m:t> → </m:t>
                    </m:r>
                    <m:sPre>
                      <m:sPrePr>
                        <m:ctrlPr>
                          <a:rPr lang="en-US" sz="2000" i="1">
                            <a:latin typeface="Cambria Math"/>
                          </a:rPr>
                        </m:ctrlPr>
                      </m:sPrePr>
                      <m:sub>
                        <m:r>
                          <a:rPr lang="en-US" sz="2000" i="1">
                            <a:latin typeface="Cambria Math" panose="02040503050406030204" pitchFamily="18" charset="0"/>
                          </a:rPr>
                          <m:t>18</m:t>
                        </m:r>
                      </m:sub>
                      <m:sup>
                        <m:r>
                          <a:rPr lang="en-US" sz="2000" i="1">
                            <a:latin typeface="Cambria Math" panose="02040503050406030204" pitchFamily="18" charset="0"/>
                          </a:rPr>
                          <m:t>37</m:t>
                        </m:r>
                      </m:sup>
                      <m:e>
                        <m:r>
                          <a:rPr lang="en-US" sz="2000" i="1">
                            <a:latin typeface="Cambria Math" panose="02040503050406030204" pitchFamily="18" charset="0"/>
                          </a:rPr>
                          <m:t>𝐴𝑟</m:t>
                        </m:r>
                      </m:e>
                    </m:sPre>
                    <m:r>
                      <a:rPr lang="en-US" sz="2000" i="1">
                        <a:latin typeface="Cambria Math" panose="02040503050406030204" pitchFamily="18" charset="0"/>
                      </a:rPr>
                      <m:t>+</m:t>
                    </m:r>
                    <m:r>
                      <a:rPr lang="en-US" sz="2000" i="1">
                        <a:latin typeface="Cambria Math" panose="02040503050406030204" pitchFamily="18" charset="0"/>
                      </a:rPr>
                      <m:t>𝑛</m:t>
                    </m:r>
                  </m:oMath>
                </a14:m>
                <a:r>
                  <a:rPr lang="en-US" sz="2000">
                    <a:latin typeface="Arial" panose="020B0604020202020204" pitchFamily="34" charset="0"/>
                    <a:cs typeface="Arial" panose="020B0604020202020204" pitchFamily="34" charset="0"/>
                  </a:rPr>
                  <a:t>. Cho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𝑚</m:t>
                        </m:r>
                      </m:e>
                      <m:sub>
                        <m:r>
                          <a:rPr lang="en-US" sz="2000" i="1">
                            <a:latin typeface="Cambria Math" panose="02040503050406030204" pitchFamily="18" charset="0"/>
                          </a:rPr>
                          <m:t>𝐶𝑙</m:t>
                        </m:r>
                      </m:sub>
                    </m:sSub>
                    <m:r>
                      <a:rPr lang="en-US" sz="2000" i="1">
                        <a:latin typeface="Cambria Math" panose="02040503050406030204" pitchFamily="18" charset="0"/>
                      </a:rPr>
                      <m:t> = 36,9566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𝑚</m:t>
                        </m:r>
                      </m:e>
                      <m:sub>
                        <m:r>
                          <a:rPr lang="en-US" sz="2000" i="1">
                            <a:latin typeface="Cambria Math" panose="02040503050406030204" pitchFamily="18" charset="0"/>
                          </a:rPr>
                          <m:t>Ả</m:t>
                        </m:r>
                      </m:sub>
                    </m:sSub>
                    <m:r>
                      <a:rPr lang="en-US" sz="2000" i="1">
                        <a:latin typeface="Cambria Math" panose="02040503050406030204" pitchFamily="18" charset="0"/>
                      </a:rPr>
                      <m:t>𝑏</m:t>
                    </m:r>
                    <m:r>
                      <a:rPr lang="en-US" sz="2000" i="1">
                        <a:latin typeface="Cambria Math" panose="02040503050406030204" pitchFamily="18" charset="0"/>
                      </a:rPr>
                      <m:t> = 36,9569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𝑚</m:t>
                        </m:r>
                      </m:e>
                      <m:sub>
                        <m:r>
                          <a:rPr lang="en-US" sz="2000" i="1">
                            <a:latin typeface="Cambria Math" panose="02040503050406030204" pitchFamily="18" charset="0"/>
                          </a:rPr>
                          <m:t>𝑋</m:t>
                        </m:r>
                      </m:sub>
                    </m:sSub>
                    <m:r>
                      <a:rPr lang="en-US" sz="2000" i="1">
                        <a:latin typeface="Cambria Math" panose="02040503050406030204" pitchFamily="18" charset="0"/>
                      </a:rPr>
                      <m:t> = 1,0073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𝑚</m:t>
                        </m:r>
                      </m:e>
                      <m:sub>
                        <m:r>
                          <a:rPr lang="en-US" sz="2000" i="1">
                            <a:latin typeface="Cambria Math" panose="02040503050406030204" pitchFamily="18" charset="0"/>
                          </a:rPr>
                          <m:t>𝑛</m:t>
                        </m:r>
                      </m:sub>
                    </m:sSub>
                    <m:r>
                      <a:rPr lang="en-US" sz="2000" i="1">
                        <a:latin typeface="Cambria Math" panose="02040503050406030204" pitchFamily="18" charset="0"/>
                      </a:rPr>
                      <m:t> = 1,0087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rPr>
                      <m:t>1</m:t>
                    </m:r>
                    <m:r>
                      <a:rPr lang="en-US" sz="2000" i="1">
                        <a:latin typeface="Cambria Math" panose="02040503050406030204" pitchFamily="18" charset="0"/>
                      </a:rPr>
                      <m:t>𝑢</m:t>
                    </m:r>
                    <m:r>
                      <a:rPr lang="en-US" sz="2000" i="1">
                        <a:latin typeface="Cambria Math" panose="02040503050406030204" pitchFamily="18" charset="0"/>
                      </a:rPr>
                      <m:t> = 931</m:t>
                    </m:r>
                    <m:r>
                      <a:rPr lang="en-US" sz="2000" i="1">
                        <a:latin typeface="Cambria Math" panose="02040503050406030204" pitchFamily="18" charset="0"/>
                      </a:rPr>
                      <m:t>𝑀𝑒𝑉</m:t>
                    </m:r>
                    <m:r>
                      <a:rPr lang="en-US" sz="2000" i="1">
                        <a:latin typeface="Cambria Math" panose="02040503050406030204" pitchFamily="18" charset="0"/>
                      </a:rPr>
                      <m:t>/</m:t>
                    </m:r>
                    <m:sSup>
                      <m:sSupPr>
                        <m:ctrlPr>
                          <a:rPr lang="en-US" sz="2000" i="1">
                            <a:latin typeface="Cambria Math"/>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oMath>
                </a14:m>
                <a:r>
                  <a:rPr lang="en-US" sz="200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48A499C2-1326-A79D-608B-6B1BFA1C2486}"/>
                  </a:ext>
                </a:extLst>
              </p:cNvPr>
              <p:cNvSpPr txBox="1">
                <a:spLocks noRot="1" noChangeAspect="1" noMove="1" noResize="1" noEditPoints="1" noAdjustHandles="1" noChangeArrowheads="1" noChangeShapeType="1" noTextEdit="1"/>
              </p:cNvSpPr>
              <p:nvPr/>
            </p:nvSpPr>
            <p:spPr>
              <a:xfrm>
                <a:off x="187086" y="129892"/>
                <a:ext cx="8627667" cy="1935210"/>
              </a:xfrm>
              <a:prstGeom prst="rect">
                <a:avLst/>
              </a:prstGeom>
              <a:blipFill>
                <a:blip r:embed="rId2"/>
                <a:stretch>
                  <a:fillRect l="-777"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 xmlns:a16="http://schemas.microsoft.com/office/drawing/2014/main" id="{2C2F2038-35A9-86C1-95B1-3279AC92F046}"/>
                  </a:ext>
                </a:extLst>
              </p:cNvPr>
              <p:cNvSpPr/>
              <p:nvPr/>
            </p:nvSpPr>
            <p:spPr>
              <a:xfrm>
                <a:off x="235656" y="2119809"/>
                <a:ext cx="1987393" cy="1935210"/>
              </a:xfrm>
              <a:prstGeom prst="roundRect">
                <a:avLst>
                  <a:gd name="adj" fmla="val 5719"/>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a) Hạt nhân X là </a:t>
                </a:r>
                <a14:m>
                  <m:oMath xmlns:m="http://schemas.openxmlformats.org/officeDocument/2006/math">
                    <m:sPre>
                      <m:sPrePr>
                        <m:ctrlPr>
                          <a:rPr lang="en-US" sz="2000" i="1">
                            <a:solidFill>
                              <a:srgbClr val="000000"/>
                            </a:solidFill>
                            <a:latin typeface="Cambria Math"/>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𝐻</m:t>
                        </m:r>
                      </m:e>
                    </m:sPre>
                  </m:oMath>
                </a14:m>
                <a:r>
                  <a:rPr lang="en-US" sz="2000">
                    <a:solidFill>
                      <a:srgbClr val="000000"/>
                    </a:solidFill>
                  </a:rPr>
                  <a:t> (Hidro).</a:t>
                </a:r>
              </a:p>
            </p:txBody>
          </p:sp>
        </mc:Choice>
        <mc:Fallback xmlns="">
          <p:sp>
            <p:nvSpPr>
              <p:cNvPr id="4" name="Rectangle: Rounded Corners 3">
                <a:extLst>
                  <a:ext uri="{FF2B5EF4-FFF2-40B4-BE49-F238E27FC236}">
                    <a16:creationId xmlns:a16="http://schemas.microsoft.com/office/drawing/2014/main" id="{2C2F2038-35A9-86C1-95B1-3279AC92F046}"/>
                  </a:ext>
                </a:extLst>
              </p:cNvPr>
              <p:cNvSpPr>
                <a:spLocks noRot="1" noChangeAspect="1" noMove="1" noResize="1" noEditPoints="1" noAdjustHandles="1" noChangeArrowheads="1" noChangeShapeType="1" noTextEdit="1"/>
              </p:cNvSpPr>
              <p:nvPr/>
            </p:nvSpPr>
            <p:spPr>
              <a:xfrm>
                <a:off x="235656" y="2119809"/>
                <a:ext cx="1987393" cy="1935210"/>
              </a:xfrm>
              <a:prstGeom prst="roundRect">
                <a:avLst>
                  <a:gd name="adj" fmla="val 5719"/>
                </a:avLst>
              </a:prstGeom>
              <a:blipFill>
                <a:blip r:embed="rId3"/>
                <a:stretch>
                  <a:fillRect l="-1212"/>
                </a:stretch>
              </a:blipFill>
              <a:ln>
                <a:solidFill>
                  <a:srgbClr val="BE1931"/>
                </a:solidFill>
              </a:ln>
            </p:spPr>
            <p:txBody>
              <a:bodyPr/>
              <a:lstStyle/>
              <a:p>
                <a:r>
                  <a:rPr lang="en-US">
                    <a:noFill/>
                  </a:rPr>
                  <a:t> </a:t>
                </a:r>
              </a:p>
            </p:txBody>
          </p:sp>
        </mc:Fallback>
      </mc:AlternateContent>
      <p:sp>
        <p:nvSpPr>
          <p:cNvPr id="5" name="Rectangle: Rounded Corners 4">
            <a:extLst>
              <a:ext uri="{FF2B5EF4-FFF2-40B4-BE49-F238E27FC236}">
                <a16:creationId xmlns="" xmlns:a16="http://schemas.microsoft.com/office/drawing/2014/main" id="{63F72B7F-9C44-E92C-BBBC-B82A6C2885E4}"/>
              </a:ext>
            </a:extLst>
          </p:cNvPr>
          <p:cNvSpPr/>
          <p:nvPr/>
        </p:nvSpPr>
        <p:spPr>
          <a:xfrm>
            <a:off x="2443794" y="2119810"/>
            <a:ext cx="1766256" cy="1935210"/>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 Phản ứng này là phản ứng toả năng lượng.</a:t>
            </a:r>
            <a:endParaRPr lang="en-US" sz="200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 xmlns:a16="http://schemas.microsoft.com/office/drawing/2014/main" id="{931DED55-F905-E342-6030-7CF6C88BBBB0}"/>
              </a:ext>
            </a:extLst>
          </p:cNvPr>
          <p:cNvSpPr/>
          <p:nvPr/>
        </p:nvSpPr>
        <p:spPr>
          <a:xfrm>
            <a:off x="4430790" y="2119809"/>
            <a:ext cx="1987393" cy="1935210"/>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 Năng lượng toả ra của phản ứng là 1,58 MeV.</a:t>
            </a:r>
            <a:endParaRPr lang="en-US" sz="200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 xmlns:a16="http://schemas.microsoft.com/office/drawing/2014/main" id="{55ACE895-EED3-63F6-1021-2CEDFB7CCF9C}"/>
              </a:ext>
            </a:extLst>
          </p:cNvPr>
          <p:cNvSpPr/>
          <p:nvPr/>
        </p:nvSpPr>
        <p:spPr>
          <a:xfrm>
            <a:off x="6638927" y="2119809"/>
            <a:ext cx="2175827" cy="1935210"/>
          </a:xfrm>
          <a:prstGeom prst="roundRect">
            <a:avLst>
              <a:gd name="adj" fmla="val 6977"/>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d) Đồng vị Ar trong phản ứng có số khối là 37.</a:t>
            </a:r>
          </a:p>
        </p:txBody>
      </p:sp>
      <p:sp>
        <p:nvSpPr>
          <p:cNvPr id="2" name="Rectangle: Rounded Corners 1">
            <a:extLst>
              <a:ext uri="{FF2B5EF4-FFF2-40B4-BE49-F238E27FC236}">
                <a16:creationId xmlns="" xmlns:a16="http://schemas.microsoft.com/office/drawing/2014/main" id="{CBC07AEC-18EC-5305-9C7A-38076F3CD14A}"/>
              </a:ext>
            </a:extLst>
          </p:cNvPr>
          <p:cNvSpPr/>
          <p:nvPr/>
        </p:nvSpPr>
        <p:spPr>
          <a:xfrm>
            <a:off x="235656" y="4181475"/>
            <a:ext cx="1987393"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defRPr/>
            </a:pPr>
            <a:r>
              <a:rPr lang="en-US" sz="7200">
                <a:solidFill>
                  <a:srgbClr val="00B050"/>
                </a:solidFill>
                <a:ea typeface="Calibri" panose="020F0502020204030204" pitchFamily="34" charset="0"/>
                <a:sym typeface="Wingdings" panose="05000000000000000000" pitchFamily="2" charset="2"/>
              </a:rPr>
              <a:t></a:t>
            </a:r>
            <a:endParaRPr lang="en-US" sz="7200">
              <a:solidFill>
                <a:srgbClr val="00B050"/>
              </a:solidFill>
              <a:ea typeface="Calibri" panose="020F0502020204030204" pitchFamily="34" charset="0"/>
            </a:endParaRPr>
          </a:p>
        </p:txBody>
      </p:sp>
      <p:sp>
        <p:nvSpPr>
          <p:cNvPr id="12" name="Rectangle: Rounded Corners 11">
            <a:extLst>
              <a:ext uri="{FF2B5EF4-FFF2-40B4-BE49-F238E27FC236}">
                <a16:creationId xmlns="" xmlns:a16="http://schemas.microsoft.com/office/drawing/2014/main" id="{E0F730DD-CF7A-4133-26B8-06989528309F}"/>
              </a:ext>
            </a:extLst>
          </p:cNvPr>
          <p:cNvSpPr/>
          <p:nvPr/>
        </p:nvSpPr>
        <p:spPr>
          <a:xfrm>
            <a:off x="2443793" y="4181475"/>
            <a:ext cx="1766255"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3" name="Rectangle: Rounded Corners 12">
            <a:extLst>
              <a:ext uri="{FF2B5EF4-FFF2-40B4-BE49-F238E27FC236}">
                <a16:creationId xmlns="" xmlns:a16="http://schemas.microsoft.com/office/drawing/2014/main" id="{CA7683A5-96CF-11DF-A77C-7889E36F4115}"/>
              </a:ext>
            </a:extLst>
          </p:cNvPr>
          <p:cNvSpPr/>
          <p:nvPr/>
        </p:nvSpPr>
        <p:spPr>
          <a:xfrm>
            <a:off x="4430789" y="4181475"/>
            <a:ext cx="1987393"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4" name="Rectangle: Rounded Corners 13">
            <a:extLst>
              <a:ext uri="{FF2B5EF4-FFF2-40B4-BE49-F238E27FC236}">
                <a16:creationId xmlns="" xmlns:a16="http://schemas.microsoft.com/office/drawing/2014/main" id="{D6B64723-DF68-C867-41C0-4842CA894550}"/>
              </a:ext>
            </a:extLst>
          </p:cNvPr>
          <p:cNvSpPr/>
          <p:nvPr/>
        </p:nvSpPr>
        <p:spPr>
          <a:xfrm>
            <a:off x="6638926" y="4181475"/>
            <a:ext cx="2175828"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defRPr/>
            </a:pPr>
            <a:r>
              <a:rPr lang="en-US" sz="7200">
                <a:solidFill>
                  <a:srgbClr val="00B050"/>
                </a:solidFill>
                <a:ea typeface="Calibri" panose="020F0502020204030204" pitchFamily="34" charset="0"/>
                <a:sym typeface="Wingdings" panose="05000000000000000000" pitchFamily="2" charset="2"/>
              </a:rPr>
              <a:t></a:t>
            </a:r>
            <a:endParaRPr lang="en-US" sz="7200">
              <a:solidFill>
                <a:srgbClr val="00B050"/>
              </a:solidFill>
              <a:ea typeface="Calibri" panose="020F0502020204030204" pitchFamily="34" charset="0"/>
            </a:endParaRPr>
          </a:p>
        </p:txBody>
      </p:sp>
    </p:spTree>
    <p:extLst>
      <p:ext uri="{BB962C8B-B14F-4D97-AF65-F5344CB8AC3E}">
        <p14:creationId xmlns:p14="http://schemas.microsoft.com/office/powerpoint/2010/main" val="210578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ppt_w"/>
                                          </p:val>
                                        </p:tav>
                                        <p:tav tm="100000">
                                          <p:val>
                                            <p:strVal val="#ppt_w"/>
                                          </p:val>
                                        </p:tav>
                                      </p:tavLst>
                                    </p:anim>
                                    <p:anim calcmode="lin" valueType="num">
                                      <p:cBhvr>
                                        <p:cTn id="22"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4*#ppt_w"/>
                                          </p:val>
                                        </p:tav>
                                        <p:tav tm="100000">
                                          <p:val>
                                            <p:strVal val="#ppt_w"/>
                                          </p:val>
                                        </p:tav>
                                      </p:tavLst>
                                    </p:anim>
                                    <p:anim calcmode="lin" valueType="num">
                                      <p:cBhvr>
                                        <p:cTn id="2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strVal val="4*#ppt_w"/>
                                          </p:val>
                                        </p:tav>
                                        <p:tav tm="100000">
                                          <p:val>
                                            <p:strVal val="#ppt_w"/>
                                          </p:val>
                                        </p:tav>
                                      </p:tavLst>
                                    </p:anim>
                                    <p:anim calcmode="lin" valueType="num">
                                      <p:cBhvr>
                                        <p:cTn id="34"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4*#ppt_w"/>
                                          </p:val>
                                        </p:tav>
                                        <p:tav tm="100000">
                                          <p:val>
                                            <p:strVal val="#ppt_w"/>
                                          </p:val>
                                        </p:tav>
                                      </p:tavLst>
                                    </p:anim>
                                    <p:anim calcmode="lin" valueType="num">
                                      <p:cBhvr>
                                        <p:cTn id="4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P spid="12" grpId="0" animBg="1"/>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FD49BC3-CC9B-21DE-B634-EE546BCD129E}"/>
              </a:ext>
            </a:extLst>
          </p:cNvPr>
          <p:cNvSpPr txBox="1"/>
          <p:nvPr/>
        </p:nvSpPr>
        <p:spPr>
          <a:xfrm>
            <a:off x="2286000" y="770745"/>
            <a:ext cx="45720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4000" b="1" i="0" u="none" strike="noStrike" kern="0" cap="none" spc="0" normalizeH="0" baseline="0" noProof="0">
                <a:ln>
                  <a:noFill/>
                </a:ln>
                <a:solidFill>
                  <a:schemeClr val="accent2">
                    <a:lumMod val="75000"/>
                  </a:schemeClr>
                </a:solidFill>
                <a:effectLst/>
                <a:uLnTx/>
                <a:uFillTx/>
                <a:latin typeface="Arial" panose="020B0604020202020204" pitchFamily="34" charset="0"/>
                <a:cs typeface="Arial" panose="020B0604020202020204" pitchFamily="34" charset="0"/>
                <a:sym typeface="Arial"/>
              </a:rPr>
              <a:t>VẬN DỤNG</a:t>
            </a:r>
            <a:endParaRPr kumimoji="0" lang="en-US" sz="4000" b="1" i="0" u="none" strike="noStrike" kern="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7DC2A3AA-E45B-1AA6-6A4F-8F2474CD5823}"/>
                  </a:ext>
                </a:extLst>
              </p:cNvPr>
              <p:cNvSpPr txBox="1"/>
              <p:nvPr/>
            </p:nvSpPr>
            <p:spPr>
              <a:xfrm>
                <a:off x="266700" y="1623398"/>
                <a:ext cx="8610600" cy="2358723"/>
              </a:xfrm>
              <a:prstGeom prst="rect">
                <a:avLst/>
              </a:prstGeom>
              <a:noFill/>
            </p:spPr>
            <p:txBody>
              <a:bodyPr wrap="square">
                <a:spAutoFit/>
              </a:bodyPr>
              <a:lstStyle/>
              <a:p>
                <a:pPr algn="just">
                  <a:lnSpc>
                    <a:spcPct val="150000"/>
                  </a:lnSpc>
                </a:pPr>
                <a:r>
                  <a:rPr lang="en-US" sz="2000" b="1">
                    <a:effectLst/>
                    <a:latin typeface="+mj-lt"/>
                    <a:ea typeface="Times New Roman" panose="02020603050405020304" pitchFamily="18" charset="0"/>
                    <a:cs typeface="Times New Roman" panose="02020603050405020304" pitchFamily="18" charset="0"/>
                  </a:rPr>
                  <a:t>1. Hoạt động (SGK – tr100): </a:t>
                </a:r>
                <a:r>
                  <a:rPr lang="en-US" sz="2000">
                    <a:effectLst/>
                    <a:latin typeface="+mj-lt"/>
                    <a:ea typeface="Times New Roman" panose="02020603050405020304" pitchFamily="18" charset="0"/>
                    <a:cs typeface="Times New Roman" panose="02020603050405020304" pitchFamily="18" charset="0"/>
                  </a:rPr>
                  <a:t>Hãy thực hiện các yêu cầu sau:</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Times New Roman" panose="02020603050405020304" pitchFamily="18" charset="0"/>
                    <a:cs typeface="Times New Roman" panose="02020603050405020304" pitchFamily="18" charset="0"/>
                  </a:rPr>
                  <a:t>a) Tính năng lượng liên kết và năng lượng liên kết riêng của hạt nhân He.</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Times New Roman" panose="02020603050405020304" pitchFamily="18" charset="0"/>
                    <a:cs typeface="Times New Roman" panose="02020603050405020304" pitchFamily="18" charset="0"/>
                  </a:rPr>
                  <a:t>b) Tìm hệ số chuyển đổi giữa các đơn vị amu và MeV/c².</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b="1">
                    <a:effectLst/>
                    <a:latin typeface="+mj-lt"/>
                    <a:ea typeface="Times New Roman" panose="02020603050405020304" pitchFamily="18" charset="0"/>
                    <a:cs typeface="Times New Roman" panose="02020603050405020304" pitchFamily="18" charset="0"/>
                  </a:rPr>
                  <a:t>2. Câu hỏi 2 (SGK – tr101):</a:t>
                </a:r>
                <a:r>
                  <a:rPr lang="en-US" sz="2000">
                    <a:effectLst/>
                    <a:latin typeface="+mj-lt"/>
                    <a:ea typeface="Times New Roman" panose="02020603050405020304" pitchFamily="18" charset="0"/>
                    <a:cs typeface="Times New Roman" panose="02020603050405020304" pitchFamily="18" charset="0"/>
                  </a:rPr>
                  <a:t> Tính năng lượng toả ra khi phân hạch hoàn toàn 1 kg </a:t>
                </a:r>
                <a14:m>
                  <m:oMath xmlns:m="http://schemas.openxmlformats.org/officeDocument/2006/math">
                    <m:sPre>
                      <m:sPrePr>
                        <m:ctrlPr>
                          <a:rPr lang="en-US" sz="2000" i="1">
                            <a:effectLst/>
                            <a:latin typeface="Cambria Math"/>
                            <a:ea typeface="Times New Roman" panose="02020603050405020304" pitchFamily="18" charset="0"/>
                            <a:cs typeface="Times New Roman" panose="02020603050405020304" pitchFamily="18" charset="0"/>
                          </a:rPr>
                        </m:ctrlPr>
                      </m:sPrePr>
                      <m: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effectLst/>
                    <a:latin typeface="+mj-lt"/>
                    <a:ea typeface="Times New Roman" panose="02020603050405020304" pitchFamily="18" charset="0"/>
                    <a:cs typeface="Times New Roman" panose="02020603050405020304" pitchFamily="18" charset="0"/>
                  </a:rPr>
                  <a:t>. Biết mỗi phân hạch toả ra năng lượng 200 MeV</a:t>
                </a:r>
                <a:r>
                  <a:rPr lang="en-US" sz="2000">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DC2A3AA-E45B-1AA6-6A4F-8F2474CD5823}"/>
                  </a:ext>
                </a:extLst>
              </p:cNvPr>
              <p:cNvSpPr txBox="1">
                <a:spLocks noRot="1" noChangeAspect="1" noMove="1" noResize="1" noEditPoints="1" noAdjustHandles="1" noChangeArrowheads="1" noChangeShapeType="1" noTextEdit="1"/>
              </p:cNvSpPr>
              <p:nvPr/>
            </p:nvSpPr>
            <p:spPr>
              <a:xfrm>
                <a:off x="266700" y="1623398"/>
                <a:ext cx="8610600" cy="2358723"/>
              </a:xfrm>
              <a:prstGeom prst="rect">
                <a:avLst/>
              </a:prstGeom>
              <a:blipFill>
                <a:blip r:embed="rId2"/>
                <a:stretch>
                  <a:fillRect l="-779" r="-708" b="-3618"/>
                </a:stretch>
              </a:blipFill>
            </p:spPr>
            <p:txBody>
              <a:bodyPr/>
              <a:lstStyle/>
              <a:p>
                <a:r>
                  <a:rPr lang="en-US">
                    <a:noFill/>
                  </a:rPr>
                  <a:t> </a:t>
                </a:r>
              </a:p>
            </p:txBody>
          </p:sp>
        </mc:Fallback>
      </mc:AlternateContent>
      <p:pic>
        <p:nvPicPr>
          <p:cNvPr id="3" name="Picture 2">
            <a:extLst>
              <a:ext uri="{FF2B5EF4-FFF2-40B4-BE49-F238E27FC236}">
                <a16:creationId xmlns="" xmlns:a16="http://schemas.microsoft.com/office/drawing/2014/main" id="{889E1A51-1F58-D02D-CCF0-0692CD99D15D}"/>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14605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1AF25E3-4F69-7AAA-A50C-A121AF2710FF}"/>
              </a:ext>
            </a:extLst>
          </p:cNvPr>
          <p:cNvSpPr/>
          <p:nvPr/>
        </p:nvSpPr>
        <p:spPr>
          <a:xfrm>
            <a:off x="2410624" y="421821"/>
            <a:ext cx="4278145" cy="579952"/>
          </a:xfrm>
          <a:prstGeom prst="rect">
            <a:avLst/>
          </a:prstGeom>
          <a:solidFill>
            <a:srgbClr val="FD0209"/>
          </a:solidFill>
          <a:ln w="25400" cap="flat" cmpd="sng" algn="ctr">
            <a:noFill/>
            <a:prstDash val="solid"/>
          </a:ln>
          <a:effectLst/>
        </p:spPr>
        <p:txBody>
          <a:bodyPr rtlCol="0" anchor="ctr"/>
          <a:lstStyle/>
          <a:p>
            <a:pPr algn="ctr">
              <a:buClrTx/>
              <a:buFontTx/>
              <a:buNone/>
              <a:defRPr/>
            </a:pPr>
            <a:r>
              <a:rPr lang="en-US" sz="2200" b="1">
                <a:solidFill>
                  <a:srgbClr val="FFFFFF"/>
                </a:solidFill>
                <a:latin typeface="Aptos Black" panose="020B0004020202020204" pitchFamily="34" charset="0"/>
                <a:ea typeface="+mn-ea"/>
              </a:rPr>
              <a:t>1. Hoạt động – SGK tr.100</a:t>
            </a:r>
            <a:endParaRPr lang="en-US" sz="2200" b="1" dirty="0">
              <a:solidFill>
                <a:srgbClr val="FFFFFF"/>
              </a:solidFill>
              <a:latin typeface="Aptos Black" panose="020B0004020202020204" pitchFamily="34" charset="0"/>
              <a:ea typeface="+mn-ea"/>
            </a:endParaRPr>
          </a:p>
        </p:txBody>
      </p:sp>
      <p:sp>
        <p:nvSpPr>
          <p:cNvPr id="8" name="Arrow: Pentagon 7">
            <a:extLst>
              <a:ext uri="{FF2B5EF4-FFF2-40B4-BE49-F238E27FC236}">
                <a16:creationId xmlns="" xmlns:a16="http://schemas.microsoft.com/office/drawing/2014/main" id="{B33B5581-6E51-42BD-A66B-E633E3BCED1C}"/>
              </a:ext>
            </a:extLst>
          </p:cNvPr>
          <p:cNvSpPr/>
          <p:nvPr/>
        </p:nvSpPr>
        <p:spPr>
          <a:xfrm>
            <a:off x="0" y="1239312"/>
            <a:ext cx="862011" cy="430764"/>
          </a:xfrm>
          <a:prstGeom prst="homePlate">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accent6"/>
                </a:solidFill>
                <a:effectLst/>
                <a:uLnTx/>
                <a:uFillTx/>
                <a:latin typeface="Arial"/>
                <a:ea typeface="+mn-ea"/>
                <a:cs typeface="+mn-cs"/>
              </a:rPr>
              <a:t>a</a:t>
            </a:r>
            <a:endParaRPr kumimoji="0" lang="en-US" sz="2400" b="1" i="0" u="none" strike="noStrike" kern="0" cap="none" spc="0" normalizeH="0" baseline="0" noProof="0" dirty="0">
              <a:ln>
                <a:noFill/>
              </a:ln>
              <a:solidFill>
                <a:schemeClr val="accent6"/>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C2C261D8-0368-85E1-A0C2-3B77846C591D}"/>
                  </a:ext>
                </a:extLst>
              </p:cNvPr>
              <p:cNvSpPr txBox="1"/>
              <p:nvPr/>
            </p:nvSpPr>
            <p:spPr>
              <a:xfrm>
                <a:off x="862012" y="1079526"/>
                <a:ext cx="8081963" cy="326698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Năng lượng liên kết và năng lượng liên kết riêng của hạt nhân </a:t>
                </a:r>
                <a14:m>
                  <m:oMath xmlns:m="http://schemas.openxmlformats.org/officeDocument/2006/math">
                    <m:sPre>
                      <m:sPrePr>
                        <m:ctrlPr>
                          <a:rPr lang="en-US" sz="2000" i="1" smtClean="0">
                            <a:solidFill>
                              <a:srgbClr val="000000"/>
                            </a:solidFill>
                            <a:latin typeface="Cambria Math"/>
                          </a:rPr>
                        </m:ctrlPr>
                      </m:sPrePr>
                      <m:sub>
                        <m:r>
                          <a:rPr lang="fr-FR" sz="2000" i="0">
                            <a:solidFill>
                              <a:srgbClr val="000000"/>
                            </a:solidFill>
                            <a:latin typeface="Cambria Math" panose="02040503050406030204" pitchFamily="18" charset="0"/>
                          </a:rPr>
                          <m:t>2</m:t>
                        </m:r>
                      </m:sub>
                      <m:sup>
                        <m:r>
                          <a:rPr lang="fr-FR" sz="2000" i="0">
                            <a:solidFill>
                              <a:srgbClr val="000000"/>
                            </a:solidFill>
                            <a:latin typeface="Cambria Math" panose="02040503050406030204" pitchFamily="18" charset="0"/>
                          </a:rPr>
                          <m:t>4</m:t>
                        </m:r>
                      </m:sup>
                      <m:e>
                        <m:r>
                          <m:rPr>
                            <m:sty m:val="p"/>
                          </m:rPr>
                          <a:rPr lang="fr-FR" sz="2000" i="0">
                            <a:solidFill>
                              <a:srgbClr val="000000"/>
                            </a:solidFill>
                            <a:latin typeface="Cambria Math" panose="02040503050406030204" pitchFamily="18" charset="0"/>
                          </a:rPr>
                          <m:t>He</m:t>
                        </m:r>
                      </m:e>
                    </m:sPre>
                  </m:oMath>
                </a14:m>
                <a:r>
                  <a:rPr lang="en-US" sz="2000">
                    <a:effectLst/>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Tổng khối lượng của các nucleon tạo thành hạt nhân: </a:t>
                </a:r>
                <a:endParaRPr lang="en-US" sz="2000">
                  <a:effectLst/>
                  <a:latin typeface="+mj-lt"/>
                  <a:ea typeface="Calibri" panose="020F0502020204030204" pitchFamily="34" charset="0"/>
                  <a:cs typeface="Times New Roman" panose="02020603050405020304" pitchFamily="18" charset="0"/>
                </a:endParaRPr>
              </a:p>
              <a:p>
                <a:pPr algn="ctr">
                  <a:lnSpc>
                    <a:spcPct val="150000"/>
                  </a:lnSpc>
                </a:pPr>
                <a:r>
                  <a:rPr lang="en-US" sz="2000">
                    <a:effectLst/>
                    <a:latin typeface="+mj-lt"/>
                    <a:ea typeface="Times New Roman" panose="02020603050405020304" pitchFamily="18" charset="0"/>
                    <a:cs typeface="Times New Roman" panose="02020603050405020304" pitchFamily="18" charset="0"/>
                  </a:rPr>
                  <a:t>2m</a:t>
                </a:r>
                <a:r>
                  <a:rPr lang="en-US" sz="2000" baseline="-25000">
                    <a:effectLst/>
                    <a:latin typeface="+mj-lt"/>
                    <a:ea typeface="Times New Roman" panose="02020603050405020304" pitchFamily="18" charset="0"/>
                    <a:cs typeface="Times New Roman" panose="02020603050405020304" pitchFamily="18" charset="0"/>
                  </a:rPr>
                  <a:t>p</a:t>
                </a:r>
                <a:r>
                  <a:rPr lang="en-US" sz="2000">
                    <a:effectLst/>
                    <a:latin typeface="+mj-lt"/>
                    <a:ea typeface="Times New Roman" panose="02020603050405020304" pitchFamily="18" charset="0"/>
                    <a:cs typeface="Times New Roman" panose="02020603050405020304" pitchFamily="18" charset="0"/>
                  </a:rPr>
                  <a:t> + 2m</a:t>
                </a:r>
                <a:r>
                  <a:rPr lang="en-US" sz="2000" baseline="-25000">
                    <a:effectLst/>
                    <a:latin typeface="+mj-lt"/>
                    <a:ea typeface="Times New Roman" panose="02020603050405020304" pitchFamily="18" charset="0"/>
                    <a:cs typeface="Times New Roman" panose="02020603050405020304" pitchFamily="18" charset="0"/>
                  </a:rPr>
                  <a:t>n</a:t>
                </a:r>
                <a:r>
                  <a:rPr lang="en-US" sz="2000">
                    <a:effectLst/>
                    <a:latin typeface="+mj-lt"/>
                    <a:ea typeface="Times New Roman" panose="02020603050405020304" pitchFamily="18" charset="0"/>
                    <a:cs typeface="Times New Roman" panose="02020603050405020304" pitchFamily="18" charset="0"/>
                  </a:rPr>
                  <a:t> ≈ 2.1,00728 + 2.1,00866 = 4,03188 amu</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Khối lượng hạt nhân He là 4,00015 amu.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Độ hụt khối là: 0,03038 amu.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Năng lượng liên kết: 4,53784.10 </a:t>
                </a:r>
                <a:r>
                  <a:rPr lang="en-US" sz="2000" baseline="30000">
                    <a:effectLst/>
                    <a:latin typeface="+mj-lt"/>
                    <a:ea typeface="Times New Roman" panose="02020603050405020304" pitchFamily="18" charset="0"/>
                    <a:cs typeface="Times New Roman" panose="02020603050405020304" pitchFamily="18" charset="0"/>
                  </a:rPr>
                  <a:t>–12</a:t>
                </a:r>
                <a:r>
                  <a:rPr lang="en-US" sz="2000">
                    <a:effectLst/>
                    <a:latin typeface="+mj-lt"/>
                    <a:ea typeface="Times New Roman" panose="02020603050405020304" pitchFamily="18" charset="0"/>
                    <a:cs typeface="Times New Roman" panose="02020603050405020304" pitchFamily="18" charset="0"/>
                  </a:rPr>
                  <a:t> J.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Năng lượng liên kết riêng: 1,13196.10</a:t>
                </a:r>
                <a:r>
                  <a:rPr lang="en-US" sz="2000" baseline="30000">
                    <a:effectLst/>
                    <a:latin typeface="+mj-lt"/>
                    <a:ea typeface="Times New Roman" panose="02020603050405020304" pitchFamily="18" charset="0"/>
                    <a:cs typeface="Times New Roman" panose="02020603050405020304" pitchFamily="18" charset="0"/>
                  </a:rPr>
                  <a:t>–12</a:t>
                </a:r>
                <a:r>
                  <a:rPr lang="en-US" sz="2000">
                    <a:effectLst/>
                    <a:latin typeface="+mj-lt"/>
                    <a:ea typeface="Times New Roman" panose="02020603050405020304" pitchFamily="18" charset="0"/>
                    <a:cs typeface="Times New Roman" panose="02020603050405020304" pitchFamily="18" charset="0"/>
                  </a:rPr>
                  <a:t> J.</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2C261D8-0368-85E1-A0C2-3B77846C591D}"/>
                  </a:ext>
                </a:extLst>
              </p:cNvPr>
              <p:cNvSpPr txBox="1">
                <a:spLocks noRot="1" noChangeAspect="1" noMove="1" noResize="1" noEditPoints="1" noAdjustHandles="1" noChangeArrowheads="1" noChangeShapeType="1" noTextEdit="1"/>
              </p:cNvSpPr>
              <p:nvPr/>
            </p:nvSpPr>
            <p:spPr>
              <a:xfrm>
                <a:off x="862012" y="1079526"/>
                <a:ext cx="8081963" cy="3266985"/>
              </a:xfrm>
              <a:prstGeom prst="rect">
                <a:avLst/>
              </a:prstGeom>
              <a:blipFill>
                <a:blip r:embed="rId2"/>
                <a:stretch>
                  <a:fillRect l="-679" r="-754" b="-2612"/>
                </a:stretch>
              </a:blipFill>
            </p:spPr>
            <p:txBody>
              <a:bodyPr/>
              <a:lstStyle/>
              <a:p>
                <a:r>
                  <a:rPr lang="en-US">
                    <a:noFill/>
                  </a:rPr>
                  <a:t> </a:t>
                </a:r>
              </a:p>
            </p:txBody>
          </p:sp>
        </mc:Fallback>
      </mc:AlternateContent>
      <p:sp>
        <p:nvSpPr>
          <p:cNvPr id="11" name="Arrow: Pentagon 10">
            <a:extLst>
              <a:ext uri="{FF2B5EF4-FFF2-40B4-BE49-F238E27FC236}">
                <a16:creationId xmlns="" xmlns:a16="http://schemas.microsoft.com/office/drawing/2014/main" id="{2C3994B8-6109-0DFE-4D7E-FE04DF342EF8}"/>
              </a:ext>
            </a:extLst>
          </p:cNvPr>
          <p:cNvSpPr/>
          <p:nvPr/>
        </p:nvSpPr>
        <p:spPr>
          <a:xfrm>
            <a:off x="0" y="4424264"/>
            <a:ext cx="862011" cy="430764"/>
          </a:xfrm>
          <a:prstGeom prst="homePlate">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accent6"/>
                </a:solidFill>
                <a:effectLst/>
                <a:uLnTx/>
                <a:uFillTx/>
                <a:latin typeface="Arial"/>
                <a:ea typeface="+mn-ea"/>
                <a:cs typeface="+mn-cs"/>
              </a:rPr>
              <a:t>b</a:t>
            </a:r>
            <a:endParaRPr kumimoji="0" lang="en-US" sz="2400" b="1" i="0" u="none" strike="noStrike" kern="0" cap="none" spc="0" normalizeH="0" baseline="0" noProof="0" dirty="0">
              <a:ln>
                <a:noFill/>
              </a:ln>
              <a:solidFill>
                <a:schemeClr val="accent6"/>
              </a:solidFill>
              <a:effectLst/>
              <a:uLnTx/>
              <a:uFillTx/>
              <a:latin typeface="Arial"/>
              <a:ea typeface="+mn-ea"/>
              <a:cs typeface="+mn-cs"/>
            </a:endParaRPr>
          </a:p>
        </p:txBody>
      </p:sp>
      <p:sp>
        <p:nvSpPr>
          <p:cNvPr id="13" name="TextBox 12">
            <a:extLst>
              <a:ext uri="{FF2B5EF4-FFF2-40B4-BE49-F238E27FC236}">
                <a16:creationId xmlns="" xmlns:a16="http://schemas.microsoft.com/office/drawing/2014/main" id="{4CD160A4-8342-ECA3-6F77-6E7502287CEA}"/>
              </a:ext>
            </a:extLst>
          </p:cNvPr>
          <p:cNvSpPr txBox="1"/>
          <p:nvPr/>
        </p:nvSpPr>
        <p:spPr>
          <a:xfrm>
            <a:off x="862011" y="4451670"/>
            <a:ext cx="4743450" cy="400110"/>
          </a:xfrm>
          <a:prstGeom prst="rect">
            <a:avLst/>
          </a:prstGeom>
          <a:noFill/>
        </p:spPr>
        <p:txBody>
          <a:bodyPr wrap="square">
            <a:spAutoFit/>
          </a:bodyPr>
          <a:lstStyle/>
          <a:p>
            <a:r>
              <a:rPr lang="en-US" sz="2000">
                <a:effectLst/>
                <a:latin typeface="+mj-lt"/>
                <a:ea typeface="Times New Roman" panose="02020603050405020304" pitchFamily="18" charset="0"/>
              </a:rPr>
              <a:t>931,5 MeV/c</a:t>
            </a:r>
            <a:r>
              <a:rPr lang="en-US" sz="2000" baseline="30000">
                <a:effectLst/>
                <a:latin typeface="+mj-lt"/>
                <a:ea typeface="Times New Roman" panose="02020603050405020304" pitchFamily="18" charset="0"/>
              </a:rPr>
              <a:t>2</a:t>
            </a:r>
            <a:r>
              <a:rPr lang="en-US" sz="2000">
                <a:effectLst/>
                <a:latin typeface="+mj-lt"/>
                <a:ea typeface="Times New Roman" panose="02020603050405020304" pitchFamily="18" charset="0"/>
              </a:rPr>
              <a:t>.</a:t>
            </a:r>
            <a:endParaRPr lang="en-US" sz="2000">
              <a:latin typeface="+mj-lt"/>
            </a:endParaRPr>
          </a:p>
        </p:txBody>
      </p:sp>
    </p:spTree>
    <p:extLst>
      <p:ext uri="{BB962C8B-B14F-4D97-AF65-F5344CB8AC3E}">
        <p14:creationId xmlns:p14="http://schemas.microsoft.com/office/powerpoint/2010/main" val="26017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D0A3B18-83B9-BB4F-5D26-9DCE15AB9516}"/>
            </a:ext>
          </a:extLst>
        </p:cNvPr>
        <p:cNvGrpSpPr/>
        <p:nvPr/>
      </p:nvGrpSpPr>
      <p:grpSpPr>
        <a:xfrm>
          <a:off x="0" y="0"/>
          <a:ext cx="0" cy="0"/>
          <a:chOff x="0" y="0"/>
          <a:chExt cx="0" cy="0"/>
        </a:xfrm>
      </p:grpSpPr>
      <p:sp>
        <p:nvSpPr>
          <p:cNvPr id="6" name="Rectangle 5">
            <a:extLst>
              <a:ext uri="{FF2B5EF4-FFF2-40B4-BE49-F238E27FC236}">
                <a16:creationId xmlns="" xmlns:a16="http://schemas.microsoft.com/office/drawing/2014/main" id="{7457D37B-1BB1-EAB6-48EC-2C5E5FACAEAC}"/>
              </a:ext>
            </a:extLst>
          </p:cNvPr>
          <p:cNvSpPr/>
          <p:nvPr/>
        </p:nvSpPr>
        <p:spPr>
          <a:xfrm>
            <a:off x="2432926" y="802821"/>
            <a:ext cx="4278145" cy="579952"/>
          </a:xfrm>
          <a:prstGeom prst="rect">
            <a:avLst/>
          </a:prstGeom>
          <a:solidFill>
            <a:srgbClr val="FD0209"/>
          </a:solidFill>
          <a:ln w="25400" cap="flat" cmpd="sng" algn="ctr">
            <a:noFill/>
            <a:prstDash val="solid"/>
          </a:ln>
          <a:effectLst/>
        </p:spPr>
        <p:txBody>
          <a:bodyPr rtlCol="0" anchor="ctr"/>
          <a:lstStyle/>
          <a:p>
            <a:pPr algn="ctr">
              <a:buClrTx/>
              <a:buFontTx/>
              <a:buNone/>
              <a:defRPr/>
            </a:pPr>
            <a:r>
              <a:rPr lang="en-US" sz="2200" b="1">
                <a:solidFill>
                  <a:srgbClr val="FFFFFF"/>
                </a:solidFill>
                <a:latin typeface="Aptos Black" panose="020B0004020202020204" pitchFamily="34" charset="0"/>
                <a:ea typeface="+mn-ea"/>
              </a:rPr>
              <a:t>2. Câu hỏi 2 (SGK – tr101)</a:t>
            </a:r>
            <a:endParaRPr lang="en-US" sz="2200" b="1" dirty="0">
              <a:solidFill>
                <a:srgbClr val="FFFFFF"/>
              </a:solidFill>
              <a:latin typeface="Aptos Black" panose="020B0004020202020204" pitchFamily="34" charset="0"/>
              <a:ea typeface="+mn-ea"/>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C1FB9F71-39A2-78CF-C461-D6740D783C1E}"/>
                  </a:ext>
                </a:extLst>
              </p:cNvPr>
              <p:cNvSpPr txBox="1"/>
              <p:nvPr/>
            </p:nvSpPr>
            <p:spPr>
              <a:xfrm>
                <a:off x="531016" y="1698651"/>
                <a:ext cx="8081963" cy="23847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Số nguyên tử </a:t>
                </a:r>
                <a14:m>
                  <m:oMath xmlns:m="http://schemas.openxmlformats.org/officeDocument/2006/math">
                    <m:sPre>
                      <m:sPrePr>
                        <m:ctrlPr>
                          <a:rPr lang="en-US" sz="2000" i="1">
                            <a:latin typeface="Cambria Math"/>
                          </a:rPr>
                        </m:ctrlPr>
                      </m:sPrePr>
                      <m:sub>
                        <m:r>
                          <a:rPr lang="en-US" sz="2000" i="0">
                            <a:latin typeface="Cambria Math" panose="02040503050406030204" pitchFamily="18" charset="0"/>
                          </a:rPr>
                          <m:t>92</m:t>
                        </m:r>
                      </m:sub>
                      <m:sup>
                        <m:r>
                          <a:rPr lang="en-US" sz="2000" i="0">
                            <a:latin typeface="Cambria Math" panose="02040503050406030204" pitchFamily="18" charset="0"/>
                          </a:rPr>
                          <m:t>235</m:t>
                        </m:r>
                      </m:sup>
                      <m:e>
                        <m:r>
                          <m:rPr>
                            <m:sty m:val="p"/>
                          </m:rPr>
                          <a:rPr lang="en-US" sz="2000" i="0">
                            <a:latin typeface="Cambria Math" panose="02040503050406030204" pitchFamily="18" charset="0"/>
                          </a:rPr>
                          <m:t>U</m:t>
                        </m:r>
                      </m:e>
                    </m:sPre>
                  </m:oMath>
                </a14:m>
                <a:r>
                  <a:rPr lang="en-US" sz="2000"/>
                  <a:t> trong 1 kg </a:t>
                </a:r>
                <a14:m>
                  <m:oMath xmlns:m="http://schemas.openxmlformats.org/officeDocument/2006/math">
                    <m:sPre>
                      <m:sPrePr>
                        <m:ctrlPr>
                          <a:rPr lang="en-US" sz="2000" i="1">
                            <a:latin typeface="Cambria Math"/>
                          </a:rPr>
                        </m:ctrlPr>
                      </m:sPrePr>
                      <m:sub>
                        <m:r>
                          <a:rPr lang="en-US" sz="2000" i="0">
                            <a:latin typeface="Cambria Math" panose="02040503050406030204" pitchFamily="18" charset="0"/>
                          </a:rPr>
                          <m:t>92</m:t>
                        </m:r>
                      </m:sub>
                      <m:sup>
                        <m:r>
                          <a:rPr lang="en-US" sz="2000" i="0">
                            <a:latin typeface="Cambria Math" panose="02040503050406030204" pitchFamily="18" charset="0"/>
                          </a:rPr>
                          <m:t>235</m:t>
                        </m:r>
                      </m:sup>
                      <m:e>
                        <m:r>
                          <m:rPr>
                            <m:sty m:val="p"/>
                          </m:rPr>
                          <a:rPr lang="en-US" sz="2000" i="0">
                            <a:latin typeface="Cambria Math" panose="02040503050406030204" pitchFamily="18" charset="0"/>
                          </a:rPr>
                          <m:t>U</m:t>
                        </m:r>
                      </m:e>
                    </m:sPre>
                    <m:r>
                      <a:rPr lang="en-US" sz="2000" i="0">
                        <a:latin typeface="Cambria Math" panose="02040503050406030204" pitchFamily="18" charset="0"/>
                      </a:rPr>
                      <m:t> </m:t>
                    </m:r>
                  </m:oMath>
                </a14:m>
                <a:r>
                  <a:rPr lang="en-US" sz="2000"/>
                  <a:t>là: </a:t>
                </a:r>
              </a:p>
              <a:p>
                <a:pPr algn="ctr">
                  <a:lnSpc>
                    <a:spcPct val="150000"/>
                  </a:lnSpc>
                </a:pPr>
                <a:r>
                  <a:rPr lang="en-US" sz="2000"/>
                  <a:t>N = m</a:t>
                </a:r>
                <a:r>
                  <a:rPr lang="en-US" sz="2000" baseline="-25000"/>
                  <a:t>A</a:t>
                </a:r>
                <a:r>
                  <a:rPr lang="en-US" sz="2000"/>
                  <a:t>.N</a:t>
                </a:r>
                <a:r>
                  <a:rPr lang="en-US" sz="2000" baseline="-25000"/>
                  <a:t>A</a:t>
                </a:r>
                <a:r>
                  <a:rPr lang="en-US" sz="2000"/>
                  <a:t> = 103235.6,02.10</a:t>
                </a:r>
                <a:r>
                  <a:rPr lang="en-US" sz="2000" baseline="30000"/>
                  <a:t>23</a:t>
                </a:r>
                <a:r>
                  <a:rPr lang="en-US" sz="2000"/>
                  <a:t> = 2,5617.10</a:t>
                </a:r>
                <a:r>
                  <a:rPr lang="en-US" sz="2000" baseline="30000"/>
                  <a:t>24</a:t>
                </a:r>
                <a:r>
                  <a:rPr lang="en-US" sz="2000"/>
                  <a:t> nguyên tử. </a:t>
                </a:r>
              </a:p>
              <a:p>
                <a:pPr marL="342900" indent="-342900" algn="just">
                  <a:lnSpc>
                    <a:spcPct val="150000"/>
                  </a:lnSpc>
                  <a:buFont typeface="Arial" panose="020B0604020202020204" pitchFamily="34" charset="0"/>
                  <a:buChar char="•"/>
                </a:pPr>
                <a:r>
                  <a:rPr lang="en-US" sz="2000"/>
                  <a:t>Năng lượng toả ra khi phân hạch một hạt nhân là 200 MeV nên năng lượng toả ra khi phân hạch N nguyên tử là:  </a:t>
                </a:r>
              </a:p>
              <a:p>
                <a:pPr algn="ctr">
                  <a:lnSpc>
                    <a:spcPct val="150000"/>
                  </a:lnSpc>
                </a:pPr>
                <a:r>
                  <a:rPr lang="en-US" sz="2000"/>
                  <a:t>W = 200N = 5,1234.10</a:t>
                </a:r>
                <a:r>
                  <a:rPr lang="en-US" sz="2000" baseline="30000"/>
                  <a:t>26</a:t>
                </a:r>
                <a:endParaRPr lang="en-US" sz="2000"/>
              </a:p>
            </p:txBody>
          </p:sp>
        </mc:Choice>
        <mc:Fallback xmlns="">
          <p:sp>
            <p:nvSpPr>
              <p:cNvPr id="10" name="TextBox 9">
                <a:extLst>
                  <a:ext uri="{FF2B5EF4-FFF2-40B4-BE49-F238E27FC236}">
                    <a16:creationId xmlns:a16="http://schemas.microsoft.com/office/drawing/2014/main" id="{C1FB9F71-39A2-78CF-C461-D6740D783C1E}"/>
                  </a:ext>
                </a:extLst>
              </p:cNvPr>
              <p:cNvSpPr txBox="1">
                <a:spLocks noRot="1" noChangeAspect="1" noMove="1" noResize="1" noEditPoints="1" noAdjustHandles="1" noChangeArrowheads="1" noChangeShapeType="1" noTextEdit="1"/>
              </p:cNvSpPr>
              <p:nvPr/>
            </p:nvSpPr>
            <p:spPr>
              <a:xfrm>
                <a:off x="531016" y="1698651"/>
                <a:ext cx="8081963" cy="2384755"/>
              </a:xfrm>
              <a:prstGeom prst="rect">
                <a:avLst/>
              </a:prstGeom>
              <a:blipFill>
                <a:blip r:embed="rId2"/>
                <a:stretch>
                  <a:fillRect l="-679" r="-830" b="-3836"/>
                </a:stretch>
              </a:blipFill>
            </p:spPr>
            <p:txBody>
              <a:bodyPr/>
              <a:lstStyle/>
              <a:p>
                <a:r>
                  <a:rPr lang="en-US">
                    <a:noFill/>
                  </a:rPr>
                  <a:t> </a:t>
                </a:r>
              </a:p>
            </p:txBody>
          </p:sp>
        </mc:Fallback>
      </mc:AlternateContent>
    </p:spTree>
    <p:extLst>
      <p:ext uri="{BB962C8B-B14F-4D97-AF65-F5344CB8AC3E}">
        <p14:creationId xmlns:p14="http://schemas.microsoft.com/office/powerpoint/2010/main" val="409893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grpSp>
        <p:nvGrpSpPr>
          <p:cNvPr id="4" name="Group 3">
            <a:extLst>
              <a:ext uri="{FF2B5EF4-FFF2-40B4-BE49-F238E27FC236}">
                <a16:creationId xmlns="" xmlns:a16="http://schemas.microsoft.com/office/drawing/2014/main" id="{AC0CFA17-351F-F133-2D8A-2942E401EE99}"/>
              </a:ext>
            </a:extLst>
          </p:cNvPr>
          <p:cNvGrpSpPr/>
          <p:nvPr/>
        </p:nvGrpSpPr>
        <p:grpSpPr>
          <a:xfrm>
            <a:off x="2041299" y="303835"/>
            <a:ext cx="5220626" cy="808249"/>
            <a:chOff x="2846649" y="162888"/>
            <a:chExt cx="5220626" cy="808249"/>
          </a:xfrm>
        </p:grpSpPr>
        <p:sp>
          <p:nvSpPr>
            <p:cNvPr id="5" name="TextBox 4">
              <a:extLst>
                <a:ext uri="{FF2B5EF4-FFF2-40B4-BE49-F238E27FC236}">
                  <a16:creationId xmlns="" xmlns:a16="http://schemas.microsoft.com/office/drawing/2014/main" id="{93E1B0F9-8F86-3C1B-32A0-82114A5D6787}"/>
                </a:ext>
              </a:extLst>
            </p:cNvPr>
            <p:cNvSpPr txBox="1"/>
            <p:nvPr/>
          </p:nvSpPr>
          <p:spPr>
            <a:xfrm>
              <a:off x="3589105" y="386362"/>
              <a:ext cx="447817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KIẾN THỨC CỐT LÕI</a:t>
              </a:r>
              <a:endParaRPr kumimoji="0" lang="en-US" sz="3200" b="1" i="0" u="none" strike="noStrike" kern="0" cap="none" spc="0" normalizeH="0" baseline="0" noProof="0" dirty="0">
                <a:ln>
                  <a:noFill/>
                </a:ln>
                <a:solidFill>
                  <a:srgbClr val="B94F6B"/>
                </a:solidFill>
                <a:effectLst/>
                <a:uLnTx/>
                <a:uFillTx/>
              </a:endParaRPr>
            </a:p>
          </p:txBody>
        </p:sp>
        <p:pic>
          <p:nvPicPr>
            <p:cNvPr id="6" name="Picture 5">
              <a:extLst>
                <a:ext uri="{FF2B5EF4-FFF2-40B4-BE49-F238E27FC236}">
                  <a16:creationId xmlns="" xmlns:a16="http://schemas.microsoft.com/office/drawing/2014/main" id="{5EC33A45-0374-86AF-9BAB-84AD01848A28}"/>
                </a:ext>
              </a:extLst>
            </p:cNvPr>
            <p:cNvPicPr>
              <a:picLocks noChangeAspect="1"/>
            </p:cNvPicPr>
            <p:nvPr/>
          </p:nvPicPr>
          <p:blipFill>
            <a:blip r:embed="rId3"/>
            <a:stretch>
              <a:fillRect/>
            </a:stretch>
          </p:blipFill>
          <p:spPr>
            <a:xfrm>
              <a:off x="2846649" y="162888"/>
              <a:ext cx="742456" cy="720114"/>
            </a:xfrm>
            <a:prstGeom prst="rect">
              <a:avLst/>
            </a:prstGeom>
          </p:spPr>
        </p:pic>
      </p:grpSp>
      <p:sp>
        <p:nvSpPr>
          <p:cNvPr id="7" name="TextBox 6">
            <a:extLst>
              <a:ext uri="{FF2B5EF4-FFF2-40B4-BE49-F238E27FC236}">
                <a16:creationId xmlns="" xmlns:a16="http://schemas.microsoft.com/office/drawing/2014/main" id="{EEF6BAE6-38C5-3636-AF5E-EBA8D34A2036}"/>
              </a:ext>
            </a:extLst>
          </p:cNvPr>
          <p:cNvSpPr txBox="1"/>
          <p:nvPr/>
        </p:nvSpPr>
        <p:spPr>
          <a:xfrm>
            <a:off x="0" y="1112084"/>
            <a:ext cx="9143999" cy="32669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t>Phản ứng hạt nhân là quá trình biến đổi từ hạt nhân này thành hạt nhân khác, bao gồm phản ứng hạt nhân kích thích và phản ứng hạt nhân tự phát.</a:t>
            </a:r>
          </a:p>
          <a:p>
            <a:pPr marL="342900" indent="-342900" algn="just">
              <a:lnSpc>
                <a:spcPct val="150000"/>
              </a:lnSpc>
              <a:buFont typeface="Arial" panose="020B0604020202020204" pitchFamily="34" charset="0"/>
              <a:buChar char="•"/>
            </a:pPr>
            <a:r>
              <a:rPr lang="en-US" sz="2000"/>
              <a:t>Trong phản ứng hạt nhân, số khối và điện tích của hệ được bảo toàn.</a:t>
            </a:r>
          </a:p>
          <a:p>
            <a:pPr marL="342900" indent="-342900" algn="just">
              <a:lnSpc>
                <a:spcPct val="150000"/>
              </a:lnSpc>
              <a:buFont typeface="Arial" panose="020B0604020202020204" pitchFamily="34" charset="0"/>
              <a:buChar char="•"/>
            </a:pPr>
            <a:r>
              <a:rPr lang="en-US" sz="2000"/>
              <a:t>Phản ứng phân hạch là phản ứng hạt nhân trong đó một hạt nhân nặng vỡ thành hai mảnh nhẹ hơn.</a:t>
            </a:r>
          </a:p>
          <a:p>
            <a:pPr marL="342900" indent="-342900" algn="just">
              <a:lnSpc>
                <a:spcPct val="150000"/>
              </a:lnSpc>
              <a:buFont typeface="Arial" panose="020B0604020202020204" pitchFamily="34" charset="0"/>
              <a:buChar char="•"/>
            </a:pPr>
            <a:r>
              <a:rPr lang="en-US" sz="2000"/>
              <a:t>Phản ứng tổng hợp hạt nhân là phản ứng trong đó hai hay nhiều hạt nhân nhẹ tổng hợp lại thành một hạt nhân nặng hơn.</a:t>
            </a:r>
            <a:endParaRPr lang="en-US" sz="2000">
              <a:latin typeface="Arial" panose="020B0604020202020204" pitchFamily="34" charset="0"/>
              <a:cs typeface="Arial" panose="020B0604020202020204" pitchFamily="34" charset="0"/>
            </a:endParaRPr>
          </a:p>
        </p:txBody>
      </p:sp>
      <p:pic>
        <p:nvPicPr>
          <p:cNvPr id="2" name="Picture 1">
            <a:extLst>
              <a:ext uri="{FF2B5EF4-FFF2-40B4-BE49-F238E27FC236}">
                <a16:creationId xmlns="" xmlns:a16="http://schemas.microsoft.com/office/drawing/2014/main" id="{FC59B259-FA35-C69D-51C5-0C0FF158CE69}"/>
              </a:ext>
            </a:extLst>
          </p:cNvPr>
          <p:cNvPicPr>
            <a:picLocks noChangeAspect="1"/>
          </p:cNvPicPr>
          <p:nvPr/>
        </p:nvPicPr>
        <p:blipFill>
          <a:blip r:embed="rId4"/>
          <a:stretch>
            <a:fillRect/>
          </a:stretch>
        </p:blipFill>
        <p:spPr>
          <a:xfrm>
            <a:off x="0" y="4923582"/>
            <a:ext cx="1230832" cy="2199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97">
          <a:extLst>
            <a:ext uri="{FF2B5EF4-FFF2-40B4-BE49-F238E27FC236}">
              <a16:creationId xmlns="" xmlns:a16="http://schemas.microsoft.com/office/drawing/2014/main" id="{7F2C044F-31C7-1012-FB11-B152FA36D9E9}"/>
            </a:ext>
          </a:extLst>
        </p:cNvPr>
        <p:cNvGrpSpPr/>
        <p:nvPr/>
      </p:nvGrpSpPr>
      <p:grpSpPr>
        <a:xfrm>
          <a:off x="0" y="0"/>
          <a:ext cx="0" cy="0"/>
          <a:chOff x="0" y="0"/>
          <a:chExt cx="0" cy="0"/>
        </a:xfrm>
      </p:grpSpPr>
      <p:grpSp>
        <p:nvGrpSpPr>
          <p:cNvPr id="4" name="Group 3">
            <a:extLst>
              <a:ext uri="{FF2B5EF4-FFF2-40B4-BE49-F238E27FC236}">
                <a16:creationId xmlns="" xmlns:a16="http://schemas.microsoft.com/office/drawing/2014/main" id="{8728446F-4D10-D475-7C8F-3EE6122F0AD2}"/>
              </a:ext>
            </a:extLst>
          </p:cNvPr>
          <p:cNvGrpSpPr/>
          <p:nvPr/>
        </p:nvGrpSpPr>
        <p:grpSpPr>
          <a:xfrm>
            <a:off x="2041299" y="303835"/>
            <a:ext cx="5220626" cy="808249"/>
            <a:chOff x="2846649" y="162888"/>
            <a:chExt cx="5220626" cy="808249"/>
          </a:xfrm>
        </p:grpSpPr>
        <p:sp>
          <p:nvSpPr>
            <p:cNvPr id="5" name="TextBox 4">
              <a:extLst>
                <a:ext uri="{FF2B5EF4-FFF2-40B4-BE49-F238E27FC236}">
                  <a16:creationId xmlns="" xmlns:a16="http://schemas.microsoft.com/office/drawing/2014/main" id="{0FFEECCA-BA8A-D609-C86A-899EF473B359}"/>
                </a:ext>
              </a:extLst>
            </p:cNvPr>
            <p:cNvSpPr txBox="1"/>
            <p:nvPr/>
          </p:nvSpPr>
          <p:spPr>
            <a:xfrm>
              <a:off x="3589105" y="386362"/>
              <a:ext cx="447817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KIẾN THỨC CỐT LÕI</a:t>
              </a:r>
              <a:endParaRPr kumimoji="0" lang="en-US" sz="3200" b="1" i="0" u="none" strike="noStrike" kern="0" cap="none" spc="0" normalizeH="0" baseline="0" noProof="0" dirty="0">
                <a:ln>
                  <a:noFill/>
                </a:ln>
                <a:solidFill>
                  <a:srgbClr val="B94F6B"/>
                </a:solidFill>
                <a:effectLst/>
                <a:uLnTx/>
                <a:uFillTx/>
              </a:endParaRPr>
            </a:p>
          </p:txBody>
        </p:sp>
        <p:pic>
          <p:nvPicPr>
            <p:cNvPr id="6" name="Picture 5">
              <a:extLst>
                <a:ext uri="{FF2B5EF4-FFF2-40B4-BE49-F238E27FC236}">
                  <a16:creationId xmlns="" xmlns:a16="http://schemas.microsoft.com/office/drawing/2014/main" id="{EC9126D5-4B85-5C85-CF0A-E1054D17CB50}"/>
                </a:ext>
              </a:extLst>
            </p:cNvPr>
            <p:cNvPicPr>
              <a:picLocks noChangeAspect="1"/>
            </p:cNvPicPr>
            <p:nvPr/>
          </p:nvPicPr>
          <p:blipFill>
            <a:blip r:embed="rId3"/>
            <a:stretch>
              <a:fillRect/>
            </a:stretch>
          </p:blipFill>
          <p:spPr>
            <a:xfrm>
              <a:off x="2846649" y="162888"/>
              <a:ext cx="742456" cy="720114"/>
            </a:xfrm>
            <a:prstGeom prst="rect">
              <a:avLst/>
            </a:prstGeom>
          </p:spPr>
        </p:pic>
      </p:grpSp>
      <p:sp>
        <p:nvSpPr>
          <p:cNvPr id="7" name="TextBox 6">
            <a:extLst>
              <a:ext uri="{FF2B5EF4-FFF2-40B4-BE49-F238E27FC236}">
                <a16:creationId xmlns="" xmlns:a16="http://schemas.microsoft.com/office/drawing/2014/main" id="{7F817A2B-B558-CA31-2397-2BC23CF0AC15}"/>
              </a:ext>
            </a:extLst>
          </p:cNvPr>
          <p:cNvSpPr txBox="1"/>
          <p:nvPr/>
        </p:nvSpPr>
        <p:spPr>
          <a:xfrm>
            <a:off x="385762" y="1112084"/>
            <a:ext cx="8372475" cy="32669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Độ hụt khối (∆m) của hạt nhân là độ chênh lệch tổng khối lượng của các nucleon tạo thành hạt nhân và khối lượng của hạt nhân.</a:t>
            </a:r>
          </a:p>
          <a:p>
            <a:pPr algn="ctr">
              <a:lnSpc>
                <a:spcPct val="150000"/>
              </a:lnSpc>
            </a:pPr>
            <a:r>
              <a:rPr lang="en-US" sz="2000">
                <a:latin typeface="Arial" panose="020B0604020202020204" pitchFamily="34" charset="0"/>
                <a:cs typeface="Arial" panose="020B0604020202020204" pitchFamily="34" charset="0"/>
              </a:rPr>
              <a:t>∆m = </a:t>
            </a:r>
            <a:r>
              <a:rPr lang="en-US" sz="2000">
                <a:latin typeface="Arial" panose="020B0604020202020204" pitchFamily="34" charset="0"/>
                <a:ea typeface="Times New Roman" panose="02020603050405020304" pitchFamily="18" charset="0"/>
                <a:cs typeface="Arial" panose="020B0604020202020204" pitchFamily="34" charset="0"/>
              </a:rPr>
              <a:t>[Zm</a:t>
            </a:r>
            <a:r>
              <a:rPr lang="en-US" sz="2000" baseline="-25000">
                <a:latin typeface="Arial" panose="020B0604020202020204" pitchFamily="34" charset="0"/>
                <a:ea typeface="Times New Roman" panose="02020603050405020304" pitchFamily="18" charset="0"/>
                <a:cs typeface="Arial" panose="020B0604020202020204" pitchFamily="34" charset="0"/>
              </a:rPr>
              <a:t>p</a:t>
            </a:r>
            <a:r>
              <a:rPr lang="en-US" sz="2000">
                <a:latin typeface="Arial" panose="020B0604020202020204" pitchFamily="34" charset="0"/>
                <a:ea typeface="Times New Roman" panose="02020603050405020304" pitchFamily="18" charset="0"/>
                <a:cs typeface="Arial" panose="020B0604020202020204" pitchFamily="34" charset="0"/>
              </a:rPr>
              <a:t> + (A – Z)m</a:t>
            </a:r>
            <a:r>
              <a:rPr lang="en-US" sz="2000" baseline="-25000">
                <a:latin typeface="Arial" panose="020B0604020202020204" pitchFamily="34" charset="0"/>
                <a:ea typeface="Times New Roman" panose="02020603050405020304" pitchFamily="18" charset="0"/>
                <a:cs typeface="Arial" panose="020B0604020202020204" pitchFamily="34" charset="0"/>
              </a:rPr>
              <a:t>n</a:t>
            </a:r>
            <a:r>
              <a:rPr lang="en-US" sz="2000">
                <a:latin typeface="Arial" panose="020B0604020202020204" pitchFamily="34" charset="0"/>
                <a:ea typeface="Times New Roman" panose="02020603050405020304" pitchFamily="18" charset="0"/>
                <a:cs typeface="Arial" panose="020B0604020202020204" pitchFamily="34" charset="0"/>
              </a:rPr>
              <a:t>] – m</a:t>
            </a:r>
            <a:r>
              <a:rPr lang="en-US" sz="2000" baseline="-25000">
                <a:latin typeface="Arial" panose="020B0604020202020204" pitchFamily="34" charset="0"/>
                <a:ea typeface="Times New Roman" panose="02020603050405020304" pitchFamily="18" charset="0"/>
                <a:cs typeface="Arial" panose="020B0604020202020204" pitchFamily="34" charset="0"/>
              </a:rPr>
              <a:t>X</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Năng lượng E và khối lượng m tương ứng của cùng một vật được liên hệ với nhau thông qua hệ thức Einstein:</a:t>
            </a:r>
          </a:p>
          <a:p>
            <a:pPr algn="ctr">
              <a:lnSpc>
                <a:spcPct val="150000"/>
              </a:lnSpc>
            </a:pPr>
            <a:r>
              <a:rPr lang="en-US" sz="2000">
                <a:latin typeface="Arial" panose="020B0604020202020204" pitchFamily="34" charset="0"/>
                <a:cs typeface="Arial" panose="020B0604020202020204" pitchFamily="34" charset="0"/>
              </a:rPr>
              <a:t>E = mc</a:t>
            </a:r>
            <a:r>
              <a:rPr lang="en-US" sz="2000" baseline="30000">
                <a:latin typeface="Arial" panose="020B0604020202020204" pitchFamily="34" charset="0"/>
                <a:cs typeface="Arial" panose="020B0604020202020204" pitchFamily="34" charset="0"/>
              </a:rPr>
              <a:t>2</a:t>
            </a:r>
            <a:endParaRPr lang="en-US" sz="2000">
              <a:latin typeface="Arial" panose="020B0604020202020204" pitchFamily="34" charset="0"/>
              <a:cs typeface="Arial" panose="020B0604020202020204" pitchFamily="34" charset="0"/>
            </a:endParaRPr>
          </a:p>
          <a:p>
            <a:pPr>
              <a:lnSpc>
                <a:spcPct val="150000"/>
              </a:lnSpc>
            </a:pPr>
            <a:r>
              <a:rPr lang="en-US" sz="2000">
                <a:latin typeface="Arial" panose="020B0604020202020204" pitchFamily="34" charset="0"/>
                <a:cs typeface="Arial" panose="020B0604020202020204" pitchFamily="34" charset="0"/>
              </a:rPr>
              <a:t>trong đó, c là tốc độ của ánh sáng trong chân không.</a:t>
            </a:r>
          </a:p>
        </p:txBody>
      </p:sp>
    </p:spTree>
    <p:extLst>
      <p:ext uri="{BB962C8B-B14F-4D97-AF65-F5344CB8AC3E}">
        <p14:creationId xmlns:p14="http://schemas.microsoft.com/office/powerpoint/2010/main" val="129746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97">
          <a:extLst>
            <a:ext uri="{FF2B5EF4-FFF2-40B4-BE49-F238E27FC236}">
              <a16:creationId xmlns="" xmlns:a16="http://schemas.microsoft.com/office/drawing/2014/main" id="{8502AC0C-D9FC-1C36-29B7-A895EAF3E69A}"/>
            </a:ext>
          </a:extLst>
        </p:cNvPr>
        <p:cNvGrpSpPr/>
        <p:nvPr/>
      </p:nvGrpSpPr>
      <p:grpSpPr>
        <a:xfrm>
          <a:off x="0" y="0"/>
          <a:ext cx="0" cy="0"/>
          <a:chOff x="0" y="0"/>
          <a:chExt cx="0" cy="0"/>
        </a:xfrm>
      </p:grpSpPr>
      <p:grpSp>
        <p:nvGrpSpPr>
          <p:cNvPr id="4" name="Group 3">
            <a:extLst>
              <a:ext uri="{FF2B5EF4-FFF2-40B4-BE49-F238E27FC236}">
                <a16:creationId xmlns="" xmlns:a16="http://schemas.microsoft.com/office/drawing/2014/main" id="{7D481183-1826-96AE-070B-DC9F2492A235}"/>
              </a:ext>
            </a:extLst>
          </p:cNvPr>
          <p:cNvGrpSpPr/>
          <p:nvPr/>
        </p:nvGrpSpPr>
        <p:grpSpPr>
          <a:xfrm>
            <a:off x="2041299" y="303835"/>
            <a:ext cx="5220626" cy="808249"/>
            <a:chOff x="2846649" y="162888"/>
            <a:chExt cx="5220626" cy="808249"/>
          </a:xfrm>
        </p:grpSpPr>
        <p:sp>
          <p:nvSpPr>
            <p:cNvPr id="5" name="TextBox 4">
              <a:extLst>
                <a:ext uri="{FF2B5EF4-FFF2-40B4-BE49-F238E27FC236}">
                  <a16:creationId xmlns="" xmlns:a16="http://schemas.microsoft.com/office/drawing/2014/main" id="{21DE656A-1978-FA6B-2B93-C1EF033B47E2}"/>
                </a:ext>
              </a:extLst>
            </p:cNvPr>
            <p:cNvSpPr txBox="1"/>
            <p:nvPr/>
          </p:nvSpPr>
          <p:spPr>
            <a:xfrm>
              <a:off x="3589105" y="386362"/>
              <a:ext cx="447817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KIẾN THỨC CỐT LÕI</a:t>
              </a:r>
              <a:endParaRPr kumimoji="0" lang="en-US" sz="3200" b="1" i="0" u="none" strike="noStrike" kern="0" cap="none" spc="0" normalizeH="0" baseline="0" noProof="0" dirty="0">
                <a:ln>
                  <a:noFill/>
                </a:ln>
                <a:solidFill>
                  <a:srgbClr val="B94F6B"/>
                </a:solidFill>
                <a:effectLst/>
                <a:uLnTx/>
                <a:uFillTx/>
              </a:endParaRPr>
            </a:p>
          </p:txBody>
        </p:sp>
        <p:pic>
          <p:nvPicPr>
            <p:cNvPr id="6" name="Picture 5">
              <a:extLst>
                <a:ext uri="{FF2B5EF4-FFF2-40B4-BE49-F238E27FC236}">
                  <a16:creationId xmlns="" xmlns:a16="http://schemas.microsoft.com/office/drawing/2014/main" id="{8FFE4EC9-9FC8-4001-9E6F-1BDA62C36CB5}"/>
                </a:ext>
              </a:extLst>
            </p:cNvPr>
            <p:cNvPicPr>
              <a:picLocks noChangeAspect="1"/>
            </p:cNvPicPr>
            <p:nvPr/>
          </p:nvPicPr>
          <p:blipFill>
            <a:blip r:embed="rId3"/>
            <a:stretch>
              <a:fillRect/>
            </a:stretch>
          </p:blipFill>
          <p:spPr>
            <a:xfrm>
              <a:off x="2846649" y="162888"/>
              <a:ext cx="742456" cy="720114"/>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49D53579-CCD4-139F-FB86-5A61002BEC25}"/>
                  </a:ext>
                </a:extLst>
              </p:cNvPr>
              <p:cNvSpPr txBox="1"/>
              <p:nvPr/>
            </p:nvSpPr>
            <p:spPr>
              <a:xfrm>
                <a:off x="385762" y="1445459"/>
                <a:ext cx="8372475" cy="25351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Năng lượng liên kết riêng E</a:t>
                </a:r>
                <a:r>
                  <a:rPr lang="en-US" sz="2000" baseline="-25000">
                    <a:latin typeface="Arial" panose="020B0604020202020204" pitchFamily="34" charset="0"/>
                    <a:cs typeface="Arial" panose="020B0604020202020204" pitchFamily="34" charset="0"/>
                  </a:rPr>
                  <a:t>lkr </a:t>
                </a:r>
                <a:r>
                  <a:rPr lang="en-US" sz="2000">
                    <a:latin typeface="Arial" panose="020B0604020202020204" pitchFamily="34" charset="0"/>
                    <a:cs typeface="Arial" panose="020B0604020202020204" pitchFamily="34" charset="0"/>
                  </a:rPr>
                  <a:t>của một hạt nhân có số khối A bằng:</a:t>
                </a:r>
              </a:p>
              <a:p>
                <a:pPr algn="ctr">
                  <a:lnSpc>
                    <a:spcPct val="150000"/>
                  </a:lnSpc>
                </a:pPr>
                <a:r>
                  <a:rPr lang="en-US" sz="2000">
                    <a:latin typeface="Arial" panose="020B0604020202020204" pitchFamily="34" charset="0"/>
                    <a:cs typeface="Arial" panose="020B0604020202020204" pitchFamily="34" charset="0"/>
                  </a:rPr>
                  <a:t>E</a:t>
                </a:r>
                <a:r>
                  <a:rPr lang="en-US" sz="2000" baseline="-25000">
                    <a:latin typeface="Arial" panose="020B0604020202020204" pitchFamily="34" charset="0"/>
                    <a:cs typeface="Arial" panose="020B0604020202020204" pitchFamily="34" charset="0"/>
                  </a:rPr>
                  <a:t>lkr</a:t>
                </a:r>
                <a:r>
                  <a:rPr lang="en-US" sz="2000">
                    <a:latin typeface="Arial" panose="020B0604020202020204" pitchFamily="34" charset="0"/>
                    <a:cs typeface="Arial" panose="020B0604020202020204" pitchFamily="34" charset="0"/>
                  </a:rPr>
                  <a:t> = </a:t>
                </a:r>
                <a14:m>
                  <m:oMath xmlns:m="http://schemas.openxmlformats.org/officeDocument/2006/math">
                    <m:f>
                      <m:fPr>
                        <m:ctrlPr>
                          <a:rPr lang="en-US" sz="2000" i="1" smtClean="0">
                            <a:latin typeface="Cambria Math"/>
                            <a:cs typeface="Arial" panose="020B0604020202020204" pitchFamily="34" charset="0"/>
                          </a:rPr>
                        </m:ctrlPr>
                      </m:fPr>
                      <m:num>
                        <m:sSub>
                          <m:sSubPr>
                            <m:ctrlPr>
                              <a:rPr lang="en-US" sz="2000" i="1" smtClean="0">
                                <a:latin typeface="Cambria Math"/>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𝐸</m:t>
                            </m:r>
                          </m:e>
                          <m:sub>
                            <m:r>
                              <a:rPr lang="en-US" sz="2000" b="0" i="1" smtClean="0">
                                <a:latin typeface="Cambria Math" panose="02040503050406030204" pitchFamily="18" charset="0"/>
                                <a:cs typeface="Arial" panose="020B0604020202020204" pitchFamily="34" charset="0"/>
                              </a:rPr>
                              <m:t>𝑙𝑘</m:t>
                            </m:r>
                          </m:sub>
                        </m:sSub>
                      </m:num>
                      <m:den>
                        <m:r>
                          <a:rPr lang="en-US" sz="2000" b="0" i="1" smtClean="0">
                            <a:latin typeface="Cambria Math" panose="02040503050406030204" pitchFamily="18" charset="0"/>
                            <a:cs typeface="Arial" panose="020B0604020202020204" pitchFamily="34" charset="0"/>
                          </a:rPr>
                          <m:t>𝐴</m:t>
                        </m:r>
                      </m:den>
                    </m:f>
                  </m:oMath>
                </a14:m>
                <a:endParaRPr lang="en-US" sz="2000">
                  <a:latin typeface="Arial" panose="020B0604020202020204" pitchFamily="34" charset="0"/>
                  <a:cs typeface="Arial" panose="020B0604020202020204" pitchFamily="34" charset="0"/>
                </a:endParaRPr>
              </a:p>
              <a:p>
                <a:pPr algn="just">
                  <a:lnSpc>
                    <a:spcPct val="150000"/>
                  </a:lnSpc>
                </a:pPr>
                <a:r>
                  <a:rPr lang="en-US" sz="2000">
                    <a:latin typeface="Arial" panose="020B0604020202020204" pitchFamily="34" charset="0"/>
                    <a:cs typeface="Arial" panose="020B0604020202020204" pitchFamily="34" charset="0"/>
                  </a:rPr>
                  <a:t>Trong đó, E</a:t>
                </a:r>
                <a:r>
                  <a:rPr lang="en-US" sz="2000" baseline="-25000">
                    <a:latin typeface="Arial" panose="020B0604020202020204" pitchFamily="34" charset="0"/>
                    <a:cs typeface="Arial" panose="020B0604020202020204" pitchFamily="34" charset="0"/>
                  </a:rPr>
                  <a:t>lk</a:t>
                </a:r>
                <a:r>
                  <a:rPr lang="en-US" sz="2000">
                    <a:latin typeface="Arial" panose="020B0604020202020204" pitchFamily="34" charset="0"/>
                    <a:cs typeface="Arial" panose="020B0604020202020204" pitchFamily="34" charset="0"/>
                  </a:rPr>
                  <a:t> là năng lượng tối thiểu dùng để tách toàn bộ số nucleon ra khỏi hạt nhân, gọi là năng lượng liên kết hạt nhân. Hạt nhân càng bền vững khi E</a:t>
                </a:r>
                <a:r>
                  <a:rPr lang="en-US" sz="2000" baseline="-25000">
                    <a:latin typeface="Arial" panose="020B0604020202020204" pitchFamily="34" charset="0"/>
                    <a:cs typeface="Arial" panose="020B0604020202020204" pitchFamily="34" charset="0"/>
                  </a:rPr>
                  <a:t>lkr</a:t>
                </a:r>
                <a:r>
                  <a:rPr lang="en-US" sz="2000">
                    <a:latin typeface="Arial" panose="020B0604020202020204" pitchFamily="34" charset="0"/>
                    <a:cs typeface="Arial" panose="020B0604020202020204" pitchFamily="34" charset="0"/>
                  </a:rPr>
                  <a:t> càng lớn.</a:t>
                </a:r>
              </a:p>
            </p:txBody>
          </p:sp>
        </mc:Choice>
        <mc:Fallback xmlns="">
          <p:sp>
            <p:nvSpPr>
              <p:cNvPr id="7" name="TextBox 6">
                <a:extLst>
                  <a:ext uri="{FF2B5EF4-FFF2-40B4-BE49-F238E27FC236}">
                    <a16:creationId xmlns:a16="http://schemas.microsoft.com/office/drawing/2014/main" id="{49D53579-CCD4-139F-FB86-5A61002BEC25}"/>
                  </a:ext>
                </a:extLst>
              </p:cNvPr>
              <p:cNvSpPr txBox="1">
                <a:spLocks noRot="1" noChangeAspect="1" noMove="1" noResize="1" noEditPoints="1" noAdjustHandles="1" noChangeArrowheads="1" noChangeShapeType="1" noTextEdit="1"/>
              </p:cNvSpPr>
              <p:nvPr/>
            </p:nvSpPr>
            <p:spPr>
              <a:xfrm>
                <a:off x="385762" y="1445459"/>
                <a:ext cx="8372475" cy="2535181"/>
              </a:xfrm>
              <a:prstGeom prst="rect">
                <a:avLst/>
              </a:prstGeom>
              <a:blipFill>
                <a:blip r:embed="rId4"/>
                <a:stretch>
                  <a:fillRect l="-728" r="-728" b="-3365"/>
                </a:stretch>
              </a:blipFill>
            </p:spPr>
            <p:txBody>
              <a:bodyPr/>
              <a:lstStyle/>
              <a:p>
                <a:r>
                  <a:rPr lang="en-US">
                    <a:noFill/>
                  </a:rPr>
                  <a:t> </a:t>
                </a:r>
              </a:p>
            </p:txBody>
          </p:sp>
        </mc:Fallback>
      </mc:AlternateContent>
      <p:pic>
        <p:nvPicPr>
          <p:cNvPr id="2" name="Picture 1">
            <a:extLst>
              <a:ext uri="{FF2B5EF4-FFF2-40B4-BE49-F238E27FC236}">
                <a16:creationId xmlns="" xmlns:a16="http://schemas.microsoft.com/office/drawing/2014/main" id="{0ACE7978-2720-BD45-440C-D0D58D55330A}"/>
              </a:ext>
            </a:extLst>
          </p:cNvPr>
          <p:cNvPicPr>
            <a:picLocks noChangeAspect="1"/>
          </p:cNvPicPr>
          <p:nvPr/>
        </p:nvPicPr>
        <p:blipFill>
          <a:blip r:embed="rId5"/>
          <a:stretch>
            <a:fillRect/>
          </a:stretch>
        </p:blipFill>
        <p:spPr>
          <a:xfrm>
            <a:off x="0" y="4923582"/>
            <a:ext cx="1230832" cy="219918"/>
          </a:xfrm>
          <a:prstGeom prst="rect">
            <a:avLst/>
          </a:prstGeom>
        </p:spPr>
      </p:pic>
    </p:spTree>
    <p:extLst>
      <p:ext uri="{BB962C8B-B14F-4D97-AF65-F5344CB8AC3E}">
        <p14:creationId xmlns:p14="http://schemas.microsoft.com/office/powerpoint/2010/main" val="32017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grpSp>
        <p:nvGrpSpPr>
          <p:cNvPr id="3094" name="Google Shape;3094;p61"/>
          <p:cNvGrpSpPr/>
          <p:nvPr/>
        </p:nvGrpSpPr>
        <p:grpSpPr>
          <a:xfrm>
            <a:off x="-801520" y="1867478"/>
            <a:ext cx="3616675" cy="3926947"/>
            <a:chOff x="-801520" y="1867478"/>
            <a:chExt cx="3616675" cy="3926947"/>
          </a:xfrm>
        </p:grpSpPr>
        <p:sp>
          <p:nvSpPr>
            <p:cNvPr id="3095" name="Google Shape;3095;p61"/>
            <p:cNvSpPr/>
            <p:nvPr/>
          </p:nvSpPr>
          <p:spPr>
            <a:xfrm>
              <a:off x="-801520" y="1923455"/>
              <a:ext cx="3616675" cy="3715125"/>
            </a:xfrm>
            <a:custGeom>
              <a:avLst/>
              <a:gdLst/>
              <a:ahLst/>
              <a:cxnLst/>
              <a:rect l="l" t="t" r="r" b="b"/>
              <a:pathLst>
                <a:path w="144667" h="148605" extrusionOk="0">
                  <a:moveTo>
                    <a:pt x="18790" y="532"/>
                  </a:moveTo>
                  <a:cubicBezTo>
                    <a:pt x="22791" y="-1246"/>
                    <a:pt x="32189" y="2691"/>
                    <a:pt x="36697" y="5866"/>
                  </a:cubicBezTo>
                  <a:cubicBezTo>
                    <a:pt x="41206" y="9041"/>
                    <a:pt x="44127" y="12724"/>
                    <a:pt x="45841" y="19582"/>
                  </a:cubicBezTo>
                  <a:cubicBezTo>
                    <a:pt x="47556" y="26440"/>
                    <a:pt x="47365" y="40347"/>
                    <a:pt x="46984" y="47014"/>
                  </a:cubicBezTo>
                  <a:cubicBezTo>
                    <a:pt x="46603" y="53682"/>
                    <a:pt x="43555" y="55206"/>
                    <a:pt x="43555" y="59587"/>
                  </a:cubicBezTo>
                  <a:cubicBezTo>
                    <a:pt x="43555" y="63969"/>
                    <a:pt x="43111" y="70319"/>
                    <a:pt x="46984" y="73303"/>
                  </a:cubicBezTo>
                  <a:cubicBezTo>
                    <a:pt x="50858" y="76288"/>
                    <a:pt x="61462" y="74891"/>
                    <a:pt x="66796" y="77494"/>
                  </a:cubicBezTo>
                  <a:cubicBezTo>
                    <a:pt x="72130" y="80098"/>
                    <a:pt x="76893" y="84225"/>
                    <a:pt x="78988" y="88924"/>
                  </a:cubicBezTo>
                  <a:cubicBezTo>
                    <a:pt x="81084" y="93623"/>
                    <a:pt x="76639" y="101307"/>
                    <a:pt x="79369" y="105688"/>
                  </a:cubicBezTo>
                  <a:cubicBezTo>
                    <a:pt x="82100" y="110070"/>
                    <a:pt x="87307" y="113562"/>
                    <a:pt x="95371" y="115213"/>
                  </a:cubicBezTo>
                  <a:cubicBezTo>
                    <a:pt x="103436" y="116864"/>
                    <a:pt x="120263" y="115531"/>
                    <a:pt x="127756" y="115594"/>
                  </a:cubicBezTo>
                  <a:cubicBezTo>
                    <a:pt x="135249" y="115658"/>
                    <a:pt x="137599" y="114070"/>
                    <a:pt x="140329" y="115594"/>
                  </a:cubicBezTo>
                  <a:cubicBezTo>
                    <a:pt x="143060" y="117118"/>
                    <a:pt x="145346" y="121436"/>
                    <a:pt x="144139" y="124738"/>
                  </a:cubicBezTo>
                  <a:cubicBezTo>
                    <a:pt x="142933" y="128040"/>
                    <a:pt x="149727" y="132168"/>
                    <a:pt x="133090" y="135406"/>
                  </a:cubicBezTo>
                  <a:cubicBezTo>
                    <a:pt x="116453" y="138645"/>
                    <a:pt x="66288" y="143979"/>
                    <a:pt x="44317" y="144169"/>
                  </a:cubicBezTo>
                  <a:cubicBezTo>
                    <a:pt x="22346" y="144360"/>
                    <a:pt x="6535" y="157822"/>
                    <a:pt x="1264" y="136549"/>
                  </a:cubicBezTo>
                  <a:cubicBezTo>
                    <a:pt x="-4006" y="115277"/>
                    <a:pt x="9773" y="39204"/>
                    <a:pt x="12694" y="16534"/>
                  </a:cubicBezTo>
                  <a:cubicBezTo>
                    <a:pt x="15615" y="-6135"/>
                    <a:pt x="14790" y="2310"/>
                    <a:pt x="18790" y="532"/>
                  </a:cubicBezTo>
                  <a:close/>
                </a:path>
              </a:pathLst>
            </a:custGeom>
            <a:solidFill>
              <a:schemeClr val="accent3"/>
            </a:solidFill>
            <a:ln>
              <a:noFill/>
            </a:ln>
          </p:spPr>
          <p:txBody>
            <a:bodyPr/>
            <a:lstStyle/>
            <a:p>
              <a:endParaRPr lang="en-US"/>
            </a:p>
          </p:txBody>
        </p:sp>
        <p:sp>
          <p:nvSpPr>
            <p:cNvPr id="3096" name="Google Shape;3096;p61"/>
            <p:cNvSpPr/>
            <p:nvPr/>
          </p:nvSpPr>
          <p:spPr>
            <a:xfrm rot="4297855" flipH="1">
              <a:off x="564974" y="4336333"/>
              <a:ext cx="1288366" cy="128767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61"/>
            <p:cNvGrpSpPr/>
            <p:nvPr/>
          </p:nvGrpSpPr>
          <p:grpSpPr>
            <a:xfrm rot="3549473">
              <a:off x="-316112" y="2040324"/>
              <a:ext cx="880498" cy="841920"/>
              <a:chOff x="5124997" y="2462648"/>
              <a:chExt cx="432508" cy="413558"/>
            </a:xfrm>
          </p:grpSpPr>
          <p:sp>
            <p:nvSpPr>
              <p:cNvPr id="3098" name="Google Shape;3098;p6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6" name="Google Shape;3106;p61"/>
            <p:cNvGrpSpPr/>
            <p:nvPr/>
          </p:nvGrpSpPr>
          <p:grpSpPr>
            <a:xfrm rot="-4909978">
              <a:off x="-473389" y="3170333"/>
              <a:ext cx="1549354" cy="1221348"/>
              <a:chOff x="6403937" y="768806"/>
              <a:chExt cx="743331" cy="585996"/>
            </a:xfrm>
          </p:grpSpPr>
          <p:sp>
            <p:nvSpPr>
              <p:cNvPr id="3107" name="Google Shape;3107;p61"/>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1"/>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1"/>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1"/>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1"/>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1"/>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1"/>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1"/>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1"/>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1"/>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1"/>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8" name="Google Shape;3118;p61"/>
            <p:cNvGrpSpPr/>
            <p:nvPr/>
          </p:nvGrpSpPr>
          <p:grpSpPr>
            <a:xfrm rot="-1337646">
              <a:off x="-463017" y="4673704"/>
              <a:ext cx="1174320" cy="717872"/>
              <a:chOff x="5942350" y="1555229"/>
              <a:chExt cx="692724" cy="423469"/>
            </a:xfrm>
          </p:grpSpPr>
          <p:sp>
            <p:nvSpPr>
              <p:cNvPr id="3119" name="Google Shape;3119;p6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7" name="Google Shape;3127;p61"/>
          <p:cNvGrpSpPr/>
          <p:nvPr/>
        </p:nvGrpSpPr>
        <p:grpSpPr>
          <a:xfrm>
            <a:off x="5506355" y="-831229"/>
            <a:ext cx="4456075" cy="4151043"/>
            <a:chOff x="5506355" y="-831229"/>
            <a:chExt cx="4456075" cy="4151043"/>
          </a:xfrm>
        </p:grpSpPr>
        <p:sp>
          <p:nvSpPr>
            <p:cNvPr id="3128" name="Google Shape;3128;p61"/>
            <p:cNvSpPr/>
            <p:nvPr/>
          </p:nvSpPr>
          <p:spPr>
            <a:xfrm>
              <a:off x="5506355" y="-446261"/>
              <a:ext cx="4456075" cy="3766075"/>
            </a:xfrm>
            <a:custGeom>
              <a:avLst/>
              <a:gdLst/>
              <a:ahLst/>
              <a:cxnLst/>
              <a:rect l="l" t="t" r="r" b="b"/>
              <a:pathLst>
                <a:path w="178243" h="150643" extrusionOk="0">
                  <a:moveTo>
                    <a:pt x="30508" y="12643"/>
                  </a:moveTo>
                  <a:cubicBezTo>
                    <a:pt x="4664" y="14104"/>
                    <a:pt x="15141" y="14612"/>
                    <a:pt x="10315" y="16834"/>
                  </a:cubicBezTo>
                  <a:cubicBezTo>
                    <a:pt x="5489" y="19057"/>
                    <a:pt x="2886" y="21978"/>
                    <a:pt x="1552" y="25978"/>
                  </a:cubicBezTo>
                  <a:cubicBezTo>
                    <a:pt x="219" y="29979"/>
                    <a:pt x="-1369" y="36646"/>
                    <a:pt x="2314" y="40837"/>
                  </a:cubicBezTo>
                  <a:cubicBezTo>
                    <a:pt x="5997" y="45028"/>
                    <a:pt x="14824" y="49029"/>
                    <a:pt x="23650" y="51124"/>
                  </a:cubicBezTo>
                  <a:cubicBezTo>
                    <a:pt x="32477" y="53220"/>
                    <a:pt x="46701" y="54172"/>
                    <a:pt x="55273" y="53410"/>
                  </a:cubicBezTo>
                  <a:cubicBezTo>
                    <a:pt x="63846" y="52648"/>
                    <a:pt x="66767" y="47886"/>
                    <a:pt x="75085" y="46552"/>
                  </a:cubicBezTo>
                  <a:cubicBezTo>
                    <a:pt x="83404" y="45219"/>
                    <a:pt x="98580" y="42996"/>
                    <a:pt x="105184" y="45409"/>
                  </a:cubicBezTo>
                  <a:cubicBezTo>
                    <a:pt x="111788" y="47822"/>
                    <a:pt x="113566" y="56649"/>
                    <a:pt x="114709" y="61030"/>
                  </a:cubicBezTo>
                  <a:cubicBezTo>
                    <a:pt x="115852" y="65412"/>
                    <a:pt x="112169" y="68460"/>
                    <a:pt x="112042" y="71698"/>
                  </a:cubicBezTo>
                  <a:cubicBezTo>
                    <a:pt x="111915" y="74937"/>
                    <a:pt x="111852" y="78620"/>
                    <a:pt x="113947" y="80461"/>
                  </a:cubicBezTo>
                  <a:cubicBezTo>
                    <a:pt x="116043" y="82303"/>
                    <a:pt x="121504" y="81287"/>
                    <a:pt x="124615" y="82747"/>
                  </a:cubicBezTo>
                  <a:cubicBezTo>
                    <a:pt x="127727" y="84208"/>
                    <a:pt x="130965" y="85160"/>
                    <a:pt x="132616" y="89224"/>
                  </a:cubicBezTo>
                  <a:cubicBezTo>
                    <a:pt x="134267" y="93288"/>
                    <a:pt x="135601" y="103067"/>
                    <a:pt x="134521" y="107131"/>
                  </a:cubicBezTo>
                  <a:cubicBezTo>
                    <a:pt x="133442" y="111195"/>
                    <a:pt x="128235" y="111449"/>
                    <a:pt x="126139" y="113608"/>
                  </a:cubicBezTo>
                  <a:cubicBezTo>
                    <a:pt x="124044" y="115767"/>
                    <a:pt x="122710" y="117863"/>
                    <a:pt x="121948" y="120085"/>
                  </a:cubicBezTo>
                  <a:cubicBezTo>
                    <a:pt x="121186" y="122308"/>
                    <a:pt x="120297" y="124149"/>
                    <a:pt x="121567" y="126943"/>
                  </a:cubicBezTo>
                  <a:cubicBezTo>
                    <a:pt x="122837" y="129737"/>
                    <a:pt x="124806" y="133674"/>
                    <a:pt x="129568" y="136849"/>
                  </a:cubicBezTo>
                  <a:cubicBezTo>
                    <a:pt x="134331" y="140024"/>
                    <a:pt x="142395" y="143834"/>
                    <a:pt x="150142" y="145993"/>
                  </a:cubicBezTo>
                  <a:cubicBezTo>
                    <a:pt x="157889" y="148152"/>
                    <a:pt x="172113" y="152407"/>
                    <a:pt x="176050" y="149803"/>
                  </a:cubicBezTo>
                  <a:cubicBezTo>
                    <a:pt x="179987" y="147200"/>
                    <a:pt x="175542" y="153994"/>
                    <a:pt x="173764" y="130372"/>
                  </a:cubicBezTo>
                  <a:cubicBezTo>
                    <a:pt x="171986" y="106750"/>
                    <a:pt x="189258" y="27693"/>
                    <a:pt x="165382" y="8071"/>
                  </a:cubicBezTo>
                  <a:cubicBezTo>
                    <a:pt x="141506" y="-11550"/>
                    <a:pt x="56353" y="11183"/>
                    <a:pt x="30508" y="12643"/>
                  </a:cubicBezTo>
                  <a:close/>
                </a:path>
              </a:pathLst>
            </a:custGeom>
            <a:solidFill>
              <a:schemeClr val="accent4"/>
            </a:solidFill>
            <a:ln>
              <a:noFill/>
            </a:ln>
          </p:spPr>
          <p:txBody>
            <a:bodyPr/>
            <a:lstStyle/>
            <a:p>
              <a:endParaRPr lang="en-US"/>
            </a:p>
          </p:txBody>
        </p:sp>
        <p:sp>
          <p:nvSpPr>
            <p:cNvPr id="3129" name="Google Shape;3129;p61"/>
            <p:cNvSpPr/>
            <p:nvPr/>
          </p:nvSpPr>
          <p:spPr>
            <a:xfrm rot="-6529999" flipH="1">
              <a:off x="8220037" y="-657532"/>
              <a:ext cx="1288349" cy="1287656"/>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0" name="Google Shape;3130;p61"/>
            <p:cNvGrpSpPr/>
            <p:nvPr/>
          </p:nvGrpSpPr>
          <p:grpSpPr>
            <a:xfrm rot="-4869409" flipH="1">
              <a:off x="8402082" y="1206289"/>
              <a:ext cx="785566" cy="460995"/>
              <a:chOff x="5392148" y="1300639"/>
              <a:chExt cx="259599" cy="152362"/>
            </a:xfrm>
          </p:grpSpPr>
          <p:sp>
            <p:nvSpPr>
              <p:cNvPr id="3131" name="Google Shape;3131;p61"/>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1"/>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1"/>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1"/>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1"/>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1"/>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1"/>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1"/>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61"/>
            <p:cNvGrpSpPr/>
            <p:nvPr/>
          </p:nvGrpSpPr>
          <p:grpSpPr>
            <a:xfrm flipH="1">
              <a:off x="5808865" y="-446252"/>
              <a:ext cx="1121125" cy="1304845"/>
              <a:chOff x="7822751" y="578399"/>
              <a:chExt cx="491355" cy="571874"/>
            </a:xfrm>
          </p:grpSpPr>
          <p:sp>
            <p:nvSpPr>
              <p:cNvPr id="3140" name="Google Shape;3140;p61"/>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1"/>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1"/>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1"/>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1"/>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1"/>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1"/>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1"/>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1"/>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1"/>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0" name="Google Shape;3150;p61"/>
            <p:cNvSpPr/>
            <p:nvPr/>
          </p:nvSpPr>
          <p:spPr>
            <a:xfrm rot="-7713662">
              <a:off x="8913799" y="2164297"/>
              <a:ext cx="459974" cy="81490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1" name="Google Shape;3151;p61"/>
            <p:cNvGrpSpPr/>
            <p:nvPr/>
          </p:nvGrpSpPr>
          <p:grpSpPr>
            <a:xfrm rot="-6084839">
              <a:off x="6819158" y="-205054"/>
              <a:ext cx="896721" cy="857432"/>
              <a:chOff x="5124997" y="2462648"/>
              <a:chExt cx="432508" cy="413558"/>
            </a:xfrm>
          </p:grpSpPr>
          <p:sp>
            <p:nvSpPr>
              <p:cNvPr id="3152" name="Google Shape;3152;p6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0" name="Google Shape;3160;p61"/>
            <p:cNvSpPr/>
            <p:nvPr/>
          </p:nvSpPr>
          <p:spPr>
            <a:xfrm rot="-3010000">
              <a:off x="7591272" y="-142728"/>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1"/>
            <p:cNvSpPr/>
            <p:nvPr/>
          </p:nvSpPr>
          <p:spPr>
            <a:xfrm rot="4116315">
              <a:off x="8950502" y="1769983"/>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 xmlns:a16="http://schemas.microsoft.com/office/drawing/2014/main" id="{74ED9EE5-5E4E-D156-561F-D9BA003CB7C5}"/>
              </a:ext>
            </a:extLst>
          </p:cNvPr>
          <p:cNvSpPr txBox="1"/>
          <p:nvPr/>
        </p:nvSpPr>
        <p:spPr>
          <a:xfrm>
            <a:off x="660527" y="808512"/>
            <a:ext cx="5476874" cy="646331"/>
          </a:xfrm>
          <a:prstGeom prst="rect">
            <a:avLst/>
          </a:prstGeom>
          <a:noFill/>
        </p:spPr>
        <p:txBody>
          <a:bodyPr wrap="square">
            <a:spAutoFit/>
          </a:bodyPr>
          <a:lstStyle/>
          <a:p>
            <a:pPr algn="ctr"/>
            <a:r>
              <a:rPr lang="vi-VN" sz="3600" b="1">
                <a:solidFill>
                  <a:schemeClr val="tx1">
                    <a:lumMod val="75000"/>
                  </a:schemeClr>
                </a:solidFill>
                <a:latin typeface="Arial" panose="020B0604020202020204" pitchFamily="34" charset="0"/>
                <a:cs typeface="Arial" panose="020B0604020202020204" pitchFamily="34" charset="0"/>
              </a:rPr>
              <a:t>HƯỚNG DẪN VỀ NHÀ</a:t>
            </a:r>
            <a:endParaRPr lang="en-US" sz="3600" b="1">
              <a:solidFill>
                <a:schemeClr val="tx1">
                  <a:lumMod val="75000"/>
                </a:schemeClr>
              </a:solidFill>
            </a:endParaRPr>
          </a:p>
        </p:txBody>
      </p:sp>
      <p:sp>
        <p:nvSpPr>
          <p:cNvPr id="5" name="Rectangle: Rounded Corners 4">
            <a:extLst>
              <a:ext uri="{FF2B5EF4-FFF2-40B4-BE49-F238E27FC236}">
                <a16:creationId xmlns="" xmlns:a16="http://schemas.microsoft.com/office/drawing/2014/main" id="{848C113D-4A6A-AB02-896C-194CA4A7E1CE}"/>
              </a:ext>
            </a:extLst>
          </p:cNvPr>
          <p:cNvSpPr/>
          <p:nvPr/>
        </p:nvSpPr>
        <p:spPr>
          <a:xfrm>
            <a:off x="980578" y="1829825"/>
            <a:ext cx="2464638" cy="2146435"/>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rtlCol="0" anchor="ctr"/>
          <a:lstStyle/>
          <a:p>
            <a:pPr lvl="0" algn="ctr">
              <a:lnSpc>
                <a:spcPct val="150000"/>
              </a:lnSpc>
              <a:buClrTx/>
              <a:defRPr/>
            </a:pPr>
            <a:r>
              <a:rPr lang="vi-VN" sz="2000">
                <a:latin typeface="Arial" panose="020B0604020202020204" pitchFamily="34" charset="0"/>
                <a:ea typeface="Times New Roman" panose="02020603050405020304" pitchFamily="18" charset="0"/>
              </a:rPr>
              <a:t>Ôn lại kiến thức đã học và hoàn thành bài tập về nhà.</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Arial"/>
            </a:endParaRPr>
          </a:p>
        </p:txBody>
      </p:sp>
      <p:sp>
        <p:nvSpPr>
          <p:cNvPr id="6" name="Rectangle: Rounded Corners 5">
            <a:extLst>
              <a:ext uri="{FF2B5EF4-FFF2-40B4-BE49-F238E27FC236}">
                <a16:creationId xmlns="" xmlns:a16="http://schemas.microsoft.com/office/drawing/2014/main" id="{50E453CB-5951-A844-03C1-880BF54E868C}"/>
              </a:ext>
            </a:extLst>
          </p:cNvPr>
          <p:cNvSpPr/>
          <p:nvPr/>
        </p:nvSpPr>
        <p:spPr>
          <a:xfrm>
            <a:off x="3700042" y="1829825"/>
            <a:ext cx="1966478" cy="2146435"/>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Làm bài tập</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bài 22</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SBT</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Vật</a:t>
            </a:r>
            <a:r>
              <a:rPr kumimoji="0" lang="en-US" sz="2000" b="0" i="0" u="none" strike="noStrike" kern="0" cap="none" spc="0" normalizeH="0" noProof="0">
                <a:ln>
                  <a:noFill/>
                </a:ln>
                <a:solidFill>
                  <a:srgbClr val="000000"/>
                </a:solidFill>
                <a:effectLst/>
                <a:uLnTx/>
                <a:uFillTx/>
                <a:latin typeface="Arial" panose="020B0604020202020204" pitchFamily="34" charset="0"/>
                <a:ea typeface="Times New Roman" panose="02020603050405020304" pitchFamily="18" charset="0"/>
                <a:cs typeface="Arial"/>
              </a:rPr>
              <a:t> lí </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12</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Arial"/>
            </a:endParaRPr>
          </a:p>
        </p:txBody>
      </p:sp>
      <p:sp>
        <p:nvSpPr>
          <p:cNvPr id="7" name="Rectangle: Rounded Corners 6">
            <a:extLst>
              <a:ext uri="{FF2B5EF4-FFF2-40B4-BE49-F238E27FC236}">
                <a16:creationId xmlns="" xmlns:a16="http://schemas.microsoft.com/office/drawing/2014/main" id="{0283BCF4-7F82-12FF-432F-58F371DB7E0E}"/>
              </a:ext>
            </a:extLst>
          </p:cNvPr>
          <p:cNvSpPr/>
          <p:nvPr/>
        </p:nvSpPr>
        <p:spPr>
          <a:xfrm>
            <a:off x="5919116" y="1829825"/>
            <a:ext cx="2381597" cy="2146435"/>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rtlCol="0" anchor="ctr"/>
          <a:lstStyle/>
          <a:p>
            <a:pPr lvl="0" algn="ctr">
              <a:lnSpc>
                <a:spcPct val="150000"/>
              </a:lnSpc>
              <a:buClrTx/>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Chuẩn bị</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bài mới</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a:t>
            </a:r>
            <a:r>
              <a:rPr lang="vi-VN" sz="2000" b="1" i="1">
                <a:latin typeface="Arial" panose="020B0604020202020204" pitchFamily="34" charset="0"/>
                <a:ea typeface="Times New Roman" panose="02020603050405020304" pitchFamily="18" charset="0"/>
              </a:rPr>
              <a:t>Bài 23: Hiện tượng phóng xạ.</a:t>
            </a:r>
            <a:endParaRPr kumimoji="0" lang="en-US" sz="2000" b="1" i="1" u="none" strike="noStrike" kern="0" cap="none" spc="0" normalizeH="0" baseline="0" noProof="0">
              <a:ln>
                <a:noFill/>
              </a:ln>
              <a:solidFill>
                <a:srgbClr val="000000"/>
              </a:solidFill>
              <a:effectLst/>
              <a:uLnTx/>
              <a:uFillTx/>
              <a:latin typeface="Arial"/>
              <a:ea typeface="Calibri" panose="020F0502020204030204" pitchFamily="34" charset="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278"/>
        <p:cNvGrpSpPr/>
        <p:nvPr/>
      </p:nvGrpSpPr>
      <p:grpSpPr>
        <a:xfrm>
          <a:off x="0" y="0"/>
          <a:ext cx="0" cy="0"/>
          <a:chOff x="0" y="0"/>
          <a:chExt cx="0" cy="0"/>
        </a:xfrm>
      </p:grpSpPr>
      <p:grpSp>
        <p:nvGrpSpPr>
          <p:cNvPr id="3279" name="Google Shape;3279;p63"/>
          <p:cNvGrpSpPr/>
          <p:nvPr/>
        </p:nvGrpSpPr>
        <p:grpSpPr>
          <a:xfrm>
            <a:off x="-1786632" y="-298834"/>
            <a:ext cx="4800125" cy="5131073"/>
            <a:chOff x="-1005582" y="-527434"/>
            <a:chExt cx="4800125" cy="5131073"/>
          </a:xfrm>
        </p:grpSpPr>
        <p:grpSp>
          <p:nvGrpSpPr>
            <p:cNvPr id="3280" name="Google Shape;3280;p63"/>
            <p:cNvGrpSpPr/>
            <p:nvPr/>
          </p:nvGrpSpPr>
          <p:grpSpPr>
            <a:xfrm>
              <a:off x="-1005582" y="-527434"/>
              <a:ext cx="4800125" cy="2769800"/>
              <a:chOff x="-1005582" y="-527434"/>
              <a:chExt cx="4800125" cy="2769800"/>
            </a:xfrm>
          </p:grpSpPr>
          <p:sp>
            <p:nvSpPr>
              <p:cNvPr id="3281" name="Google Shape;3281;p63"/>
              <p:cNvSpPr/>
              <p:nvPr/>
            </p:nvSpPr>
            <p:spPr>
              <a:xfrm>
                <a:off x="-1005582" y="-527434"/>
                <a:ext cx="4800125" cy="2769800"/>
              </a:xfrm>
              <a:custGeom>
                <a:avLst/>
                <a:gdLst/>
                <a:ahLst/>
                <a:cxnLst/>
                <a:rect l="l" t="t" r="r" b="b"/>
                <a:pathLst>
                  <a:path w="192005" h="110792" extrusionOk="0">
                    <a:moveTo>
                      <a:pt x="80292" y="109680"/>
                    </a:moveTo>
                    <a:cubicBezTo>
                      <a:pt x="78768" y="109045"/>
                      <a:pt x="78578" y="108093"/>
                      <a:pt x="78006" y="106632"/>
                    </a:cubicBezTo>
                    <a:cubicBezTo>
                      <a:pt x="77435" y="105172"/>
                      <a:pt x="77244" y="102505"/>
                      <a:pt x="76863" y="100917"/>
                    </a:cubicBezTo>
                    <a:cubicBezTo>
                      <a:pt x="76482" y="99330"/>
                      <a:pt x="76546" y="98377"/>
                      <a:pt x="75720" y="97107"/>
                    </a:cubicBezTo>
                    <a:cubicBezTo>
                      <a:pt x="74895" y="95837"/>
                      <a:pt x="73307" y="93932"/>
                      <a:pt x="71910" y="93297"/>
                    </a:cubicBezTo>
                    <a:cubicBezTo>
                      <a:pt x="70513" y="92662"/>
                      <a:pt x="69180" y="93424"/>
                      <a:pt x="67338" y="93297"/>
                    </a:cubicBezTo>
                    <a:cubicBezTo>
                      <a:pt x="65497" y="93170"/>
                      <a:pt x="62576" y="93361"/>
                      <a:pt x="60861" y="92535"/>
                    </a:cubicBezTo>
                    <a:cubicBezTo>
                      <a:pt x="59147" y="91710"/>
                      <a:pt x="57877" y="90059"/>
                      <a:pt x="57051" y="88344"/>
                    </a:cubicBezTo>
                    <a:cubicBezTo>
                      <a:pt x="56226" y="86630"/>
                      <a:pt x="55908" y="83963"/>
                      <a:pt x="55908" y="82248"/>
                    </a:cubicBezTo>
                    <a:cubicBezTo>
                      <a:pt x="55908" y="80534"/>
                      <a:pt x="56861" y="79708"/>
                      <a:pt x="57051" y="78057"/>
                    </a:cubicBezTo>
                    <a:cubicBezTo>
                      <a:pt x="57242" y="76406"/>
                      <a:pt x="57686" y="73866"/>
                      <a:pt x="57051" y="72342"/>
                    </a:cubicBezTo>
                    <a:cubicBezTo>
                      <a:pt x="56416" y="70818"/>
                      <a:pt x="55083" y="69485"/>
                      <a:pt x="53241" y="68913"/>
                    </a:cubicBezTo>
                    <a:cubicBezTo>
                      <a:pt x="51400" y="68342"/>
                      <a:pt x="47780" y="68596"/>
                      <a:pt x="46002" y="68913"/>
                    </a:cubicBezTo>
                    <a:cubicBezTo>
                      <a:pt x="44224" y="69231"/>
                      <a:pt x="44224" y="70247"/>
                      <a:pt x="42573" y="70818"/>
                    </a:cubicBezTo>
                    <a:cubicBezTo>
                      <a:pt x="40922" y="71390"/>
                      <a:pt x="38827" y="72279"/>
                      <a:pt x="36096" y="72342"/>
                    </a:cubicBezTo>
                    <a:cubicBezTo>
                      <a:pt x="33366" y="72406"/>
                      <a:pt x="30000" y="72596"/>
                      <a:pt x="26190" y="71199"/>
                    </a:cubicBezTo>
                    <a:cubicBezTo>
                      <a:pt x="22380" y="69802"/>
                      <a:pt x="17554" y="69104"/>
                      <a:pt x="13236" y="63960"/>
                    </a:cubicBezTo>
                    <a:cubicBezTo>
                      <a:pt x="8918" y="58817"/>
                      <a:pt x="-35" y="50562"/>
                      <a:pt x="282" y="40338"/>
                    </a:cubicBezTo>
                    <a:cubicBezTo>
                      <a:pt x="600" y="30115"/>
                      <a:pt x="-3972" y="8715"/>
                      <a:pt x="15141" y="2619"/>
                    </a:cubicBezTo>
                    <a:cubicBezTo>
                      <a:pt x="34255" y="-3477"/>
                      <a:pt x="86833" y="3000"/>
                      <a:pt x="114963" y="3762"/>
                    </a:cubicBezTo>
                    <a:cubicBezTo>
                      <a:pt x="143094" y="4524"/>
                      <a:pt x="171415" y="3381"/>
                      <a:pt x="183924" y="7191"/>
                    </a:cubicBezTo>
                    <a:cubicBezTo>
                      <a:pt x="196434" y="11001"/>
                      <a:pt x="190846" y="21479"/>
                      <a:pt x="190020" y="26622"/>
                    </a:cubicBezTo>
                    <a:cubicBezTo>
                      <a:pt x="189195" y="31766"/>
                      <a:pt x="184051" y="35830"/>
                      <a:pt x="178971" y="38052"/>
                    </a:cubicBezTo>
                    <a:cubicBezTo>
                      <a:pt x="173891" y="40275"/>
                      <a:pt x="165255" y="39195"/>
                      <a:pt x="159540" y="39957"/>
                    </a:cubicBezTo>
                    <a:cubicBezTo>
                      <a:pt x="153825" y="40719"/>
                      <a:pt x="147793" y="40910"/>
                      <a:pt x="144681" y="42624"/>
                    </a:cubicBezTo>
                    <a:cubicBezTo>
                      <a:pt x="141570" y="44339"/>
                      <a:pt x="141379" y="47196"/>
                      <a:pt x="140871" y="50244"/>
                    </a:cubicBezTo>
                    <a:cubicBezTo>
                      <a:pt x="140363" y="53292"/>
                      <a:pt x="141760" y="57991"/>
                      <a:pt x="141633" y="60912"/>
                    </a:cubicBezTo>
                    <a:cubicBezTo>
                      <a:pt x="141506" y="63833"/>
                      <a:pt x="141633" y="65865"/>
                      <a:pt x="140109" y="67770"/>
                    </a:cubicBezTo>
                    <a:cubicBezTo>
                      <a:pt x="138585" y="69675"/>
                      <a:pt x="136426" y="71199"/>
                      <a:pt x="132489" y="72342"/>
                    </a:cubicBezTo>
                    <a:cubicBezTo>
                      <a:pt x="128552" y="73485"/>
                      <a:pt x="120551" y="73676"/>
                      <a:pt x="116487" y="74628"/>
                    </a:cubicBezTo>
                    <a:cubicBezTo>
                      <a:pt x="112423" y="75581"/>
                      <a:pt x="109820" y="75962"/>
                      <a:pt x="108105" y="78057"/>
                    </a:cubicBezTo>
                    <a:cubicBezTo>
                      <a:pt x="106391" y="80153"/>
                      <a:pt x="107089" y="84915"/>
                      <a:pt x="106200" y="87201"/>
                    </a:cubicBezTo>
                    <a:cubicBezTo>
                      <a:pt x="105311" y="89487"/>
                      <a:pt x="104549" y="90567"/>
                      <a:pt x="102771" y="91773"/>
                    </a:cubicBezTo>
                    <a:cubicBezTo>
                      <a:pt x="100993" y="92980"/>
                      <a:pt x="97437" y="93361"/>
                      <a:pt x="95532" y="94440"/>
                    </a:cubicBezTo>
                    <a:cubicBezTo>
                      <a:pt x="93627" y="95520"/>
                      <a:pt x="92484" y="96409"/>
                      <a:pt x="91341" y="98250"/>
                    </a:cubicBezTo>
                    <a:cubicBezTo>
                      <a:pt x="90198" y="100092"/>
                      <a:pt x="89373" y="103457"/>
                      <a:pt x="88674" y="105489"/>
                    </a:cubicBezTo>
                    <a:cubicBezTo>
                      <a:pt x="87976" y="107521"/>
                      <a:pt x="88547" y="109744"/>
                      <a:pt x="87150" y="110442"/>
                    </a:cubicBezTo>
                    <a:cubicBezTo>
                      <a:pt x="85753" y="111141"/>
                      <a:pt x="81816" y="110315"/>
                      <a:pt x="80292" y="109680"/>
                    </a:cubicBezTo>
                    <a:close/>
                  </a:path>
                </a:pathLst>
              </a:custGeom>
              <a:solidFill>
                <a:schemeClr val="accent1"/>
              </a:solidFill>
              <a:ln>
                <a:noFill/>
              </a:ln>
            </p:spPr>
            <p:txBody>
              <a:bodyPr/>
              <a:lstStyle/>
              <a:p>
                <a:endParaRPr lang="en-US"/>
              </a:p>
            </p:txBody>
          </p:sp>
          <p:grpSp>
            <p:nvGrpSpPr>
              <p:cNvPr id="3282" name="Google Shape;3282;p63"/>
              <p:cNvGrpSpPr/>
              <p:nvPr/>
            </p:nvGrpSpPr>
            <p:grpSpPr>
              <a:xfrm rot="3277801">
                <a:off x="-429759" y="461355"/>
                <a:ext cx="888682" cy="543259"/>
                <a:chOff x="5942350" y="1555229"/>
                <a:chExt cx="692724" cy="423469"/>
              </a:xfrm>
            </p:grpSpPr>
            <p:sp>
              <p:nvSpPr>
                <p:cNvPr id="3283" name="Google Shape;3283;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1" name="Google Shape;3291;p63"/>
              <p:cNvSpPr/>
              <p:nvPr/>
            </p:nvSpPr>
            <p:spPr>
              <a:xfrm rot="10584179">
                <a:off x="301902" y="1368708"/>
                <a:ext cx="313790"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3"/>
              <p:cNvSpPr/>
              <p:nvPr/>
            </p:nvSpPr>
            <p:spPr>
              <a:xfrm rot="-4860972">
                <a:off x="765953" y="1713578"/>
                <a:ext cx="478771" cy="29968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3" name="Google Shape;3293;p63"/>
            <p:cNvGrpSpPr/>
            <p:nvPr/>
          </p:nvGrpSpPr>
          <p:grpSpPr>
            <a:xfrm>
              <a:off x="899478" y="2179544"/>
              <a:ext cx="393247" cy="2424094"/>
              <a:chOff x="2037753" y="2780513"/>
              <a:chExt cx="243045" cy="1498204"/>
            </a:xfrm>
          </p:grpSpPr>
          <p:sp>
            <p:nvSpPr>
              <p:cNvPr id="3294" name="Google Shape;3294;p63"/>
              <p:cNvSpPr/>
              <p:nvPr/>
            </p:nvSpPr>
            <p:spPr>
              <a:xfrm>
                <a:off x="2037753" y="2782510"/>
                <a:ext cx="243045" cy="1496208"/>
              </a:xfrm>
              <a:custGeom>
                <a:avLst/>
                <a:gdLst/>
                <a:ahLst/>
                <a:cxnLst/>
                <a:rect l="l" t="t"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3"/>
              <p:cNvSpPr/>
              <p:nvPr/>
            </p:nvSpPr>
            <p:spPr>
              <a:xfrm>
                <a:off x="2092279" y="2780513"/>
                <a:ext cx="131633" cy="68140"/>
              </a:xfrm>
              <a:custGeom>
                <a:avLst/>
                <a:gdLst/>
                <a:ahLst/>
                <a:cxnLst/>
                <a:rect l="l" t="t"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3"/>
              <p:cNvSpPr/>
              <p:nvPr/>
            </p:nvSpPr>
            <p:spPr>
              <a:xfrm>
                <a:off x="2087015" y="2917084"/>
                <a:ext cx="144194" cy="96891"/>
              </a:xfrm>
              <a:custGeom>
                <a:avLst/>
                <a:gdLst/>
                <a:ahLst/>
                <a:cxnLst/>
                <a:rect l="l" t="t"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3"/>
              <p:cNvSpPr/>
              <p:nvPr/>
            </p:nvSpPr>
            <p:spPr>
              <a:xfrm>
                <a:off x="2053290" y="3245404"/>
                <a:ext cx="209647" cy="53946"/>
              </a:xfrm>
              <a:custGeom>
                <a:avLst/>
                <a:gdLst/>
                <a:ahLst/>
                <a:cxnLst/>
                <a:rect l="l" t="t"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3"/>
              <p:cNvSpPr/>
              <p:nvPr/>
            </p:nvSpPr>
            <p:spPr>
              <a:xfrm>
                <a:off x="2038080" y="3592602"/>
                <a:ext cx="241412" cy="52929"/>
              </a:xfrm>
              <a:custGeom>
                <a:avLst/>
                <a:gdLst/>
                <a:ahLst/>
                <a:cxnLst/>
                <a:rect l="l" t="t"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63"/>
          <p:cNvGrpSpPr/>
          <p:nvPr/>
        </p:nvGrpSpPr>
        <p:grpSpPr>
          <a:xfrm>
            <a:off x="-224929" y="-432023"/>
            <a:ext cx="3924600" cy="5174294"/>
            <a:chOff x="-224929" y="-432023"/>
            <a:chExt cx="3924600" cy="5174294"/>
          </a:xfrm>
        </p:grpSpPr>
        <p:grpSp>
          <p:nvGrpSpPr>
            <p:cNvPr id="3315" name="Google Shape;3315;p63"/>
            <p:cNvGrpSpPr/>
            <p:nvPr/>
          </p:nvGrpSpPr>
          <p:grpSpPr>
            <a:xfrm>
              <a:off x="-224929" y="-432023"/>
              <a:ext cx="3924600" cy="3724500"/>
              <a:chOff x="-577354" y="-438373"/>
              <a:chExt cx="3924600" cy="3724500"/>
            </a:xfrm>
          </p:grpSpPr>
          <p:sp>
            <p:nvSpPr>
              <p:cNvPr id="3316" name="Google Shape;3316;p63"/>
              <p:cNvSpPr/>
              <p:nvPr/>
            </p:nvSpPr>
            <p:spPr>
              <a:xfrm>
                <a:off x="-577354" y="-438373"/>
                <a:ext cx="3924600" cy="3724500"/>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endParaRPr lang="en-US"/>
              </a:p>
            </p:txBody>
          </p:sp>
          <p:grpSp>
            <p:nvGrpSpPr>
              <p:cNvPr id="3317" name="Google Shape;3317;p63"/>
              <p:cNvGrpSpPr/>
              <p:nvPr/>
            </p:nvGrpSpPr>
            <p:grpSpPr>
              <a:xfrm rot="-1610354">
                <a:off x="762659" y="1156854"/>
                <a:ext cx="1016516" cy="596529"/>
                <a:chOff x="5392148" y="1300639"/>
                <a:chExt cx="259599" cy="152362"/>
              </a:xfrm>
            </p:grpSpPr>
            <p:sp>
              <p:nvSpPr>
                <p:cNvPr id="3318" name="Google Shape;3318;p63"/>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3"/>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3"/>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3"/>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3"/>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3"/>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3"/>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3"/>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63"/>
              <p:cNvGrpSpPr/>
              <p:nvPr/>
            </p:nvGrpSpPr>
            <p:grpSpPr>
              <a:xfrm rot="-6821618">
                <a:off x="1838300" y="-41540"/>
                <a:ext cx="1082236" cy="661581"/>
                <a:chOff x="5942350" y="1555229"/>
                <a:chExt cx="692724" cy="423469"/>
              </a:xfrm>
            </p:grpSpPr>
            <p:sp>
              <p:nvSpPr>
                <p:cNvPr id="3327" name="Google Shape;3327;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5" name="Google Shape;3335;p63"/>
              <p:cNvSpPr/>
              <p:nvPr/>
            </p:nvSpPr>
            <p:spPr>
              <a:xfrm rot="-3314305">
                <a:off x="497726" y="1702664"/>
                <a:ext cx="313797" cy="46559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3"/>
              <p:cNvSpPr/>
              <p:nvPr/>
            </p:nvSpPr>
            <p:spPr>
              <a:xfrm rot="-1815993">
                <a:off x="866142" y="2389288"/>
                <a:ext cx="582969" cy="364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7" name="Google Shape;3337;p63"/>
              <p:cNvGrpSpPr/>
              <p:nvPr/>
            </p:nvGrpSpPr>
            <p:grpSpPr>
              <a:xfrm flipH="1">
                <a:off x="573236" y="-339174"/>
                <a:ext cx="767443" cy="733099"/>
                <a:chOff x="7071506" y="424875"/>
                <a:chExt cx="515859" cy="492806"/>
              </a:xfrm>
            </p:grpSpPr>
            <p:sp>
              <p:nvSpPr>
                <p:cNvPr id="3338" name="Google Shape;3338;p6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0" name="Google Shape;3340;p63"/>
              <p:cNvSpPr/>
              <p:nvPr/>
            </p:nvSpPr>
            <p:spPr>
              <a:xfrm>
                <a:off x="345632" y="2405502"/>
                <a:ext cx="463254" cy="3325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3"/>
              <p:cNvSpPr/>
              <p:nvPr/>
            </p:nvSpPr>
            <p:spPr>
              <a:xfrm rot="8100000" flipH="1">
                <a:off x="1615442" y="324400"/>
                <a:ext cx="391540" cy="69373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3"/>
              <p:cNvSpPr/>
              <p:nvPr/>
            </p:nvSpPr>
            <p:spPr>
              <a:xfrm>
                <a:off x="-454475" y="450625"/>
                <a:ext cx="1265989" cy="126538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3"/>
              <p:cNvSpPr/>
              <p:nvPr/>
            </p:nvSpPr>
            <p:spPr>
              <a:xfrm>
                <a:off x="1022206" y="535001"/>
                <a:ext cx="270851" cy="3649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3"/>
              <p:cNvSpPr/>
              <p:nvPr/>
            </p:nvSpPr>
            <p:spPr>
              <a:xfrm>
                <a:off x="-386550" y="-155075"/>
                <a:ext cx="767443" cy="480400"/>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5" name="Google Shape;3345;p63"/>
            <p:cNvGrpSpPr/>
            <p:nvPr/>
          </p:nvGrpSpPr>
          <p:grpSpPr>
            <a:xfrm>
              <a:off x="698045" y="2981647"/>
              <a:ext cx="1414381" cy="1760623"/>
              <a:chOff x="1400495" y="3132172"/>
              <a:chExt cx="1414381" cy="1760623"/>
            </a:xfrm>
          </p:grpSpPr>
          <p:sp>
            <p:nvSpPr>
              <p:cNvPr id="3346" name="Google Shape;3346;p63"/>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3"/>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3"/>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3"/>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3"/>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3"/>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3"/>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3" name="Google Shape;3353;p63"/>
          <p:cNvGrpSpPr/>
          <p:nvPr/>
        </p:nvGrpSpPr>
        <p:grpSpPr>
          <a:xfrm>
            <a:off x="5834766" y="-238675"/>
            <a:ext cx="4969143" cy="6004472"/>
            <a:chOff x="5301366" y="-314875"/>
            <a:chExt cx="4969143" cy="6004472"/>
          </a:xfrm>
        </p:grpSpPr>
        <p:sp>
          <p:nvSpPr>
            <p:cNvPr id="3354" name="Google Shape;3354;p63"/>
            <p:cNvSpPr/>
            <p:nvPr/>
          </p:nvSpPr>
          <p:spPr>
            <a:xfrm>
              <a:off x="5301366" y="-158542"/>
              <a:ext cx="4113700" cy="5555275"/>
            </a:xfrm>
            <a:custGeom>
              <a:avLst/>
              <a:gdLst/>
              <a:ahLst/>
              <a:cxnLst/>
              <a:rect l="l" t="t" r="r" b="b"/>
              <a:pathLst>
                <a:path w="164548" h="222211" extrusionOk="0">
                  <a:moveTo>
                    <a:pt x="48875" y="3401"/>
                  </a:moveTo>
                  <a:cubicBezTo>
                    <a:pt x="45462" y="5922"/>
                    <a:pt x="39003" y="12591"/>
                    <a:pt x="37217" y="17579"/>
                  </a:cubicBezTo>
                  <a:cubicBezTo>
                    <a:pt x="35432" y="22568"/>
                    <a:pt x="35799" y="28974"/>
                    <a:pt x="38162" y="33332"/>
                  </a:cubicBezTo>
                  <a:cubicBezTo>
                    <a:pt x="40525" y="37691"/>
                    <a:pt x="44253" y="42312"/>
                    <a:pt x="51395" y="43730"/>
                  </a:cubicBezTo>
                  <a:cubicBezTo>
                    <a:pt x="58537" y="45148"/>
                    <a:pt x="72295" y="41577"/>
                    <a:pt x="81012" y="41839"/>
                  </a:cubicBezTo>
                  <a:cubicBezTo>
                    <a:pt x="89729" y="42102"/>
                    <a:pt x="96661" y="42417"/>
                    <a:pt x="103697" y="45305"/>
                  </a:cubicBezTo>
                  <a:cubicBezTo>
                    <a:pt x="110734" y="48193"/>
                    <a:pt x="120816" y="53077"/>
                    <a:pt x="123231" y="59168"/>
                  </a:cubicBezTo>
                  <a:cubicBezTo>
                    <a:pt x="125647" y="65259"/>
                    <a:pt x="117507" y="75184"/>
                    <a:pt x="118190" y="81853"/>
                  </a:cubicBezTo>
                  <a:cubicBezTo>
                    <a:pt x="118873" y="88522"/>
                    <a:pt x="125227" y="94719"/>
                    <a:pt x="127327" y="99182"/>
                  </a:cubicBezTo>
                  <a:cubicBezTo>
                    <a:pt x="129427" y="103646"/>
                    <a:pt x="130635" y="104643"/>
                    <a:pt x="130792" y="108634"/>
                  </a:cubicBezTo>
                  <a:cubicBezTo>
                    <a:pt x="130950" y="112625"/>
                    <a:pt x="131055" y="118401"/>
                    <a:pt x="128272" y="123127"/>
                  </a:cubicBezTo>
                  <a:cubicBezTo>
                    <a:pt x="125489" y="127853"/>
                    <a:pt x="115354" y="131371"/>
                    <a:pt x="114094" y="136990"/>
                  </a:cubicBezTo>
                  <a:cubicBezTo>
                    <a:pt x="112834" y="142609"/>
                    <a:pt x="121813" y="151745"/>
                    <a:pt x="120710" y="156839"/>
                  </a:cubicBezTo>
                  <a:cubicBezTo>
                    <a:pt x="119607" y="161933"/>
                    <a:pt x="112938" y="165189"/>
                    <a:pt x="107477" y="167552"/>
                  </a:cubicBezTo>
                  <a:cubicBezTo>
                    <a:pt x="102016" y="169915"/>
                    <a:pt x="94875" y="168655"/>
                    <a:pt x="87943" y="171018"/>
                  </a:cubicBezTo>
                  <a:cubicBezTo>
                    <a:pt x="81012" y="173381"/>
                    <a:pt x="70404" y="177267"/>
                    <a:pt x="65888" y="181730"/>
                  </a:cubicBezTo>
                  <a:cubicBezTo>
                    <a:pt x="61372" y="186193"/>
                    <a:pt x="64103" y="195698"/>
                    <a:pt x="60847" y="197798"/>
                  </a:cubicBezTo>
                  <a:cubicBezTo>
                    <a:pt x="57591" y="199899"/>
                    <a:pt x="52183" y="196171"/>
                    <a:pt x="46354" y="194333"/>
                  </a:cubicBezTo>
                  <a:cubicBezTo>
                    <a:pt x="40525" y="192495"/>
                    <a:pt x="31966" y="187769"/>
                    <a:pt x="25875" y="186771"/>
                  </a:cubicBezTo>
                  <a:cubicBezTo>
                    <a:pt x="19784" y="185773"/>
                    <a:pt x="14112" y="185721"/>
                    <a:pt x="9806" y="188346"/>
                  </a:cubicBezTo>
                  <a:cubicBezTo>
                    <a:pt x="5500" y="190972"/>
                    <a:pt x="-118" y="198586"/>
                    <a:pt x="39" y="202524"/>
                  </a:cubicBezTo>
                  <a:cubicBezTo>
                    <a:pt x="197" y="206462"/>
                    <a:pt x="6025" y="210191"/>
                    <a:pt x="10751" y="211976"/>
                  </a:cubicBezTo>
                  <a:cubicBezTo>
                    <a:pt x="15477" y="213762"/>
                    <a:pt x="4817" y="212869"/>
                    <a:pt x="28395" y="213237"/>
                  </a:cubicBezTo>
                  <a:cubicBezTo>
                    <a:pt x="51973" y="213605"/>
                    <a:pt x="130162" y="215180"/>
                    <a:pt x="152217" y="214182"/>
                  </a:cubicBezTo>
                  <a:cubicBezTo>
                    <a:pt x="174272" y="213184"/>
                    <a:pt x="159621" y="236814"/>
                    <a:pt x="160724" y="207250"/>
                  </a:cubicBezTo>
                  <a:cubicBezTo>
                    <a:pt x="161827" y="177686"/>
                    <a:pt x="158992" y="70825"/>
                    <a:pt x="158834" y="36798"/>
                  </a:cubicBezTo>
                  <a:cubicBezTo>
                    <a:pt x="158677" y="2771"/>
                    <a:pt x="167971" y="8967"/>
                    <a:pt x="159779" y="3086"/>
                  </a:cubicBezTo>
                  <a:cubicBezTo>
                    <a:pt x="151587" y="-2795"/>
                    <a:pt x="126697" y="1615"/>
                    <a:pt x="109683" y="1510"/>
                  </a:cubicBezTo>
                  <a:cubicBezTo>
                    <a:pt x="92669" y="1405"/>
                    <a:pt x="67832" y="2141"/>
                    <a:pt x="57697" y="2456"/>
                  </a:cubicBezTo>
                  <a:cubicBezTo>
                    <a:pt x="47562" y="2771"/>
                    <a:pt x="52288" y="881"/>
                    <a:pt x="48875" y="3401"/>
                  </a:cubicBezTo>
                  <a:close/>
                </a:path>
              </a:pathLst>
            </a:custGeom>
            <a:solidFill>
              <a:schemeClr val="accent4"/>
            </a:solidFill>
            <a:ln>
              <a:noFill/>
            </a:ln>
          </p:spPr>
          <p:txBody>
            <a:bodyPr/>
            <a:lstStyle/>
            <a:p>
              <a:endParaRPr lang="en-US"/>
            </a:p>
          </p:txBody>
        </p:sp>
        <p:grpSp>
          <p:nvGrpSpPr>
            <p:cNvPr id="3355" name="Google Shape;3355;p63"/>
            <p:cNvGrpSpPr/>
            <p:nvPr/>
          </p:nvGrpSpPr>
          <p:grpSpPr>
            <a:xfrm rot="-9067893">
              <a:off x="8122647" y="3775725"/>
              <a:ext cx="1180962" cy="1374387"/>
              <a:chOff x="7822751" y="578399"/>
              <a:chExt cx="491355" cy="571874"/>
            </a:xfrm>
          </p:grpSpPr>
          <p:sp>
            <p:nvSpPr>
              <p:cNvPr id="3356" name="Google Shape;3356;p6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6" name="Google Shape;3366;p63"/>
            <p:cNvGrpSpPr/>
            <p:nvPr/>
          </p:nvGrpSpPr>
          <p:grpSpPr>
            <a:xfrm rot="-9483319">
              <a:off x="6365271" y="-175177"/>
              <a:ext cx="931564" cy="948783"/>
              <a:chOff x="5312791" y="1981530"/>
              <a:chExt cx="312819" cy="318591"/>
            </a:xfrm>
          </p:grpSpPr>
          <p:sp>
            <p:nvSpPr>
              <p:cNvPr id="3367" name="Google Shape;3367;p63"/>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3"/>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3"/>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3"/>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3"/>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3"/>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3"/>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3"/>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5" name="Google Shape;3375;p63"/>
            <p:cNvSpPr/>
            <p:nvPr/>
          </p:nvSpPr>
          <p:spPr>
            <a:xfrm rot="8906210">
              <a:off x="8498817" y="679561"/>
              <a:ext cx="1491813" cy="149101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6" name="Google Shape;3376;p63"/>
            <p:cNvGrpSpPr/>
            <p:nvPr/>
          </p:nvGrpSpPr>
          <p:grpSpPr>
            <a:xfrm rot="-5400000" flipH="1">
              <a:off x="7975120" y="116518"/>
              <a:ext cx="1180372" cy="692727"/>
              <a:chOff x="5392148" y="1300639"/>
              <a:chExt cx="259599" cy="152362"/>
            </a:xfrm>
          </p:grpSpPr>
          <p:sp>
            <p:nvSpPr>
              <p:cNvPr id="3377" name="Google Shape;3377;p63"/>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3"/>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3"/>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3"/>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3"/>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3"/>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3"/>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3"/>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5" name="Google Shape;3385;p63"/>
            <p:cNvGrpSpPr/>
            <p:nvPr/>
          </p:nvGrpSpPr>
          <p:grpSpPr>
            <a:xfrm rot="2700000">
              <a:off x="8299776" y="2584560"/>
              <a:ext cx="1159918" cy="709068"/>
              <a:chOff x="5942350" y="1555229"/>
              <a:chExt cx="692724" cy="423469"/>
            </a:xfrm>
          </p:grpSpPr>
          <p:sp>
            <p:nvSpPr>
              <p:cNvPr id="3386" name="Google Shape;3386;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4" name="Google Shape;3394;p63"/>
            <p:cNvSpPr/>
            <p:nvPr/>
          </p:nvSpPr>
          <p:spPr>
            <a:xfrm rot="1218020" flipH="1">
              <a:off x="5375030" y="4555321"/>
              <a:ext cx="949990" cy="5946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3"/>
            <p:cNvSpPr/>
            <p:nvPr/>
          </p:nvSpPr>
          <p:spPr>
            <a:xfrm rot="-8099811">
              <a:off x="7513716" y="119604"/>
              <a:ext cx="468929" cy="83079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6" name="Google Shape;3396;p63"/>
            <p:cNvGrpSpPr/>
            <p:nvPr/>
          </p:nvGrpSpPr>
          <p:grpSpPr>
            <a:xfrm rot="-3879350" flipH="1">
              <a:off x="6390326" y="4689446"/>
              <a:ext cx="881476" cy="842835"/>
              <a:chOff x="5124997" y="2462648"/>
              <a:chExt cx="432508" cy="413558"/>
            </a:xfrm>
          </p:grpSpPr>
          <p:sp>
            <p:nvSpPr>
              <p:cNvPr id="3397" name="Google Shape;3397;p6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5" name="Google Shape;3405;p63"/>
            <p:cNvSpPr/>
            <p:nvPr/>
          </p:nvSpPr>
          <p:spPr>
            <a:xfrm rot="-4568466" flipH="1">
              <a:off x="7456823" y="3830975"/>
              <a:ext cx="582747" cy="785171"/>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6" name="Google Shape;3406;p63"/>
            <p:cNvGrpSpPr/>
            <p:nvPr/>
          </p:nvGrpSpPr>
          <p:grpSpPr>
            <a:xfrm rot="-194479" flipH="1">
              <a:off x="7314726" y="4635855"/>
              <a:ext cx="994464" cy="950024"/>
              <a:chOff x="7071506" y="424875"/>
              <a:chExt cx="515859" cy="492806"/>
            </a:xfrm>
          </p:grpSpPr>
          <p:sp>
            <p:nvSpPr>
              <p:cNvPr id="3407" name="Google Shape;3407;p6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6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09" name="Google Shape;3409;p63"/>
          <p:cNvGrpSpPr/>
          <p:nvPr/>
        </p:nvGrpSpPr>
        <p:grpSpPr>
          <a:xfrm>
            <a:off x="-852655" y="4271578"/>
            <a:ext cx="3694583" cy="1822247"/>
            <a:chOff x="-852655" y="4271578"/>
            <a:chExt cx="3694583" cy="1822247"/>
          </a:xfrm>
        </p:grpSpPr>
        <p:sp>
          <p:nvSpPr>
            <p:cNvPr id="3410" name="Google Shape;3410;p63"/>
            <p:cNvSpPr/>
            <p:nvPr/>
          </p:nvSpPr>
          <p:spPr>
            <a:xfrm>
              <a:off x="-610183" y="4271578"/>
              <a:ext cx="3314900" cy="1143550"/>
            </a:xfrm>
            <a:custGeom>
              <a:avLst/>
              <a:gdLst/>
              <a:ahLst/>
              <a:cxnLst/>
              <a:rect l="l" t="t" r="r" b="b"/>
              <a:pathLst>
                <a:path w="132596" h="45742" extrusionOk="0">
                  <a:moveTo>
                    <a:pt x="18756" y="397"/>
                  </a:moveTo>
                  <a:cubicBezTo>
                    <a:pt x="20090" y="905"/>
                    <a:pt x="24090" y="5795"/>
                    <a:pt x="27519" y="7255"/>
                  </a:cubicBezTo>
                  <a:cubicBezTo>
                    <a:pt x="30948" y="8716"/>
                    <a:pt x="35584" y="7763"/>
                    <a:pt x="39330" y="9160"/>
                  </a:cubicBezTo>
                  <a:cubicBezTo>
                    <a:pt x="43077" y="10557"/>
                    <a:pt x="44728" y="14304"/>
                    <a:pt x="49998" y="15637"/>
                  </a:cubicBezTo>
                  <a:cubicBezTo>
                    <a:pt x="55269" y="16971"/>
                    <a:pt x="63587" y="17288"/>
                    <a:pt x="70953" y="17161"/>
                  </a:cubicBezTo>
                  <a:cubicBezTo>
                    <a:pt x="78319" y="17034"/>
                    <a:pt x="87336" y="15066"/>
                    <a:pt x="94194" y="14875"/>
                  </a:cubicBezTo>
                  <a:cubicBezTo>
                    <a:pt x="101052" y="14685"/>
                    <a:pt x="106259" y="14685"/>
                    <a:pt x="112101" y="16018"/>
                  </a:cubicBezTo>
                  <a:cubicBezTo>
                    <a:pt x="117943" y="17352"/>
                    <a:pt x="125881" y="20209"/>
                    <a:pt x="129246" y="22876"/>
                  </a:cubicBezTo>
                  <a:cubicBezTo>
                    <a:pt x="132612" y="25543"/>
                    <a:pt x="132993" y="29099"/>
                    <a:pt x="132294" y="32020"/>
                  </a:cubicBezTo>
                  <a:cubicBezTo>
                    <a:pt x="131596" y="34941"/>
                    <a:pt x="134580" y="38497"/>
                    <a:pt x="125055" y="40402"/>
                  </a:cubicBezTo>
                  <a:cubicBezTo>
                    <a:pt x="115530" y="42307"/>
                    <a:pt x="92035" y="42688"/>
                    <a:pt x="75144" y="43450"/>
                  </a:cubicBezTo>
                  <a:cubicBezTo>
                    <a:pt x="58253" y="44212"/>
                    <a:pt x="36219" y="47070"/>
                    <a:pt x="23709" y="44974"/>
                  </a:cubicBezTo>
                  <a:cubicBezTo>
                    <a:pt x="11200" y="42879"/>
                    <a:pt x="786" y="37672"/>
                    <a:pt x="87" y="30877"/>
                  </a:cubicBezTo>
                  <a:cubicBezTo>
                    <a:pt x="-611" y="24083"/>
                    <a:pt x="16407" y="9287"/>
                    <a:pt x="19518" y="4207"/>
                  </a:cubicBezTo>
                  <a:cubicBezTo>
                    <a:pt x="22630" y="-873"/>
                    <a:pt x="17423" y="-111"/>
                    <a:pt x="18756" y="397"/>
                  </a:cubicBezTo>
                  <a:close/>
                </a:path>
              </a:pathLst>
            </a:custGeom>
            <a:solidFill>
              <a:schemeClr val="accent3"/>
            </a:solidFill>
            <a:ln>
              <a:noFill/>
            </a:ln>
          </p:spPr>
          <p:txBody>
            <a:bodyPr/>
            <a:lstStyle/>
            <a:p>
              <a:endParaRPr lang="en-US"/>
            </a:p>
          </p:txBody>
        </p:sp>
        <p:sp>
          <p:nvSpPr>
            <p:cNvPr id="3411" name="Google Shape;3411;p63"/>
            <p:cNvSpPr/>
            <p:nvPr/>
          </p:nvSpPr>
          <p:spPr>
            <a:xfrm rot="4297855" flipH="1">
              <a:off x="-682801" y="4635733"/>
              <a:ext cx="1288366" cy="128767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2" name="Google Shape;3412;p63"/>
            <p:cNvGrpSpPr/>
            <p:nvPr/>
          </p:nvGrpSpPr>
          <p:grpSpPr>
            <a:xfrm rot="3549473">
              <a:off x="607025" y="4564449"/>
              <a:ext cx="880498" cy="841920"/>
              <a:chOff x="5124997" y="2462648"/>
              <a:chExt cx="432508" cy="413558"/>
            </a:xfrm>
          </p:grpSpPr>
          <p:sp>
            <p:nvSpPr>
              <p:cNvPr id="3413" name="Google Shape;3413;p6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1" name="Google Shape;3421;p63"/>
            <p:cNvGrpSpPr/>
            <p:nvPr/>
          </p:nvGrpSpPr>
          <p:grpSpPr>
            <a:xfrm rot="-1337646">
              <a:off x="1575333" y="4804404"/>
              <a:ext cx="1174320" cy="717872"/>
              <a:chOff x="5942350" y="1555229"/>
              <a:chExt cx="692724" cy="423469"/>
            </a:xfrm>
          </p:grpSpPr>
          <p:sp>
            <p:nvSpPr>
              <p:cNvPr id="3422" name="Google Shape;3422;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Box 2">
            <a:extLst>
              <a:ext uri="{FF2B5EF4-FFF2-40B4-BE49-F238E27FC236}">
                <a16:creationId xmlns="" xmlns:a16="http://schemas.microsoft.com/office/drawing/2014/main" id="{B3FEAFC0-658D-99D2-3785-1DE7B17608C2}"/>
              </a:ext>
            </a:extLst>
          </p:cNvPr>
          <p:cNvSpPr txBox="1"/>
          <p:nvPr/>
        </p:nvSpPr>
        <p:spPr>
          <a:xfrm>
            <a:off x="2069613" y="1157302"/>
            <a:ext cx="5836444" cy="982513"/>
          </a:xfrm>
          <a:prstGeom prst="rect">
            <a:avLst/>
          </a:prstGeom>
          <a:noFill/>
        </p:spPr>
        <p:txBody>
          <a:bodyPr wrap="square">
            <a:spAutoFit/>
          </a:bodyPr>
          <a:lstStyle/>
          <a:p>
            <a:pPr algn="ctr">
              <a:lnSpc>
                <a:spcPct val="150000"/>
              </a:lnSpc>
            </a:pPr>
            <a:r>
              <a:rPr lang="en-US" sz="4400" b="1" dirty="0" smtClean="0">
                <a:solidFill>
                  <a:schemeClr val="accent1">
                    <a:lumMod val="75000"/>
                  </a:schemeClr>
                </a:solidFill>
              </a:rPr>
              <a:t>HẾT </a:t>
            </a:r>
            <a:endParaRPr lang="en-US" sz="4400" b="1" dirty="0">
              <a:solidFill>
                <a:schemeClr val="accent1">
                  <a:lumMod val="75000"/>
                </a:schemeClr>
              </a:solidFill>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F5091A6-244B-4E86-4AB0-AED0D6C746E1}"/>
            </a:ext>
          </a:extLst>
        </p:cNvPr>
        <p:cNvGrpSpPr/>
        <p:nvPr/>
      </p:nvGrpSpPr>
      <p:grpSpPr>
        <a:xfrm>
          <a:off x="0" y="0"/>
          <a:ext cx="0" cy="0"/>
          <a:chOff x="0" y="0"/>
          <a:chExt cx="0" cy="0"/>
        </a:xfrm>
      </p:grpSpPr>
      <p:grpSp>
        <p:nvGrpSpPr>
          <p:cNvPr id="5" name="Group 4">
            <a:extLst>
              <a:ext uri="{FF2B5EF4-FFF2-40B4-BE49-F238E27FC236}">
                <a16:creationId xmlns="" xmlns:a16="http://schemas.microsoft.com/office/drawing/2014/main" id="{2502B073-5BA3-6420-A5CF-86EA499C02FF}"/>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 xmlns:a16="http://schemas.microsoft.com/office/drawing/2014/main" id="{F8515B1E-4B28-031E-5FF3-48485FE06988}"/>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 xmlns:a16="http://schemas.microsoft.com/office/drawing/2014/main" id="{7FF84659-0068-1A0D-17B0-DDBD86E3B313}"/>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 xmlns:a16="http://schemas.microsoft.com/office/drawing/2014/main" id="{B0D90A18-6EF9-78C5-5D3A-343A4E42582B}"/>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 xmlns:a16="http://schemas.microsoft.com/office/drawing/2014/main" id="{64AA2041-1842-D091-936B-A66585211D1F}"/>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 xmlns:a16="http://schemas.microsoft.com/office/drawing/2014/main" id="{7BBDE75F-674C-8841-23E7-3F7368275947}"/>
              </a:ext>
            </a:extLst>
          </p:cNvPr>
          <p:cNvSpPr/>
          <p:nvPr/>
        </p:nvSpPr>
        <p:spPr>
          <a:xfrm>
            <a:off x="0" y="1335125"/>
            <a:ext cx="4497659"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a. Thí nghiệm của Rutherford</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6AA768A8-E639-C54B-8E50-4F865E84C451}"/>
                  </a:ext>
                </a:extLst>
              </p:cNvPr>
              <p:cNvSpPr txBox="1"/>
              <p:nvPr/>
            </p:nvSpPr>
            <p:spPr>
              <a:xfrm>
                <a:off x="165274" y="2072936"/>
                <a:ext cx="5173320" cy="282545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Cho chùm hạt alpha (</a:t>
                </a:r>
                <a14:m>
                  <m:oMath xmlns:m="http://schemas.openxmlformats.org/officeDocument/2006/math">
                    <m:sPre>
                      <m:sPrePr>
                        <m:ctrlPr>
                          <a:rPr lang="en-US" sz="2000" i="1" smtClean="0">
                            <a:latin typeface="Cambria Math"/>
                          </a:rPr>
                        </m:ctrlPr>
                      </m:sPrePr>
                      <m:sub>
                        <m:r>
                          <a:rPr lang="en-US" sz="2000" b="0" i="0" smtClean="0">
                            <a:latin typeface="Cambria Math" panose="02040503050406030204" pitchFamily="18" charset="0"/>
                          </a:rPr>
                          <m:t>2</m:t>
                        </m:r>
                      </m:sub>
                      <m:sup>
                        <m:r>
                          <a:rPr lang="en-US" sz="2000" b="0" i="0" smtClean="0">
                            <a:latin typeface="Cambria Math" panose="02040503050406030204" pitchFamily="18" charset="0"/>
                          </a:rPr>
                          <m:t>4</m:t>
                        </m:r>
                      </m:sup>
                      <m:e>
                        <m:r>
                          <m:rPr>
                            <m:sty m:val="p"/>
                          </m:rPr>
                          <a:rPr lang="en-US" sz="2000" b="0" i="0" smtClean="0">
                            <a:latin typeface="Cambria Math" panose="02040503050406030204" pitchFamily="18" charset="0"/>
                          </a:rPr>
                          <m:t>He</m:t>
                        </m:r>
                      </m:e>
                    </m:sPre>
                  </m:oMath>
                </a14:m>
                <a:r>
                  <a:rPr lang="en-US" sz="2000">
                    <a:latin typeface="Arial" panose="020B0604020202020204" pitchFamily="34" charset="0"/>
                    <a:cs typeface="Arial" panose="020B0604020202020204" pitchFamily="34" charset="0"/>
                  </a:rPr>
                  <a:t>), phóng ra từ nguồn phóng xạ </a:t>
                </a:r>
                <a14:m>
                  <m:oMath xmlns:m="http://schemas.openxmlformats.org/officeDocument/2006/math">
                    <m:sPre>
                      <m:sPrePr>
                        <m:ctrlPr>
                          <a:rPr lang="en-US" sz="2000" i="1">
                            <a:latin typeface="Cambria Math"/>
                          </a:rPr>
                        </m:ctrlPr>
                      </m:sPrePr>
                      <m:sub>
                        <m:r>
                          <a:rPr lang="en-US" sz="2000" b="0" i="0" smtClean="0">
                            <a:latin typeface="Cambria Math" panose="02040503050406030204" pitchFamily="18" charset="0"/>
                          </a:rPr>
                          <m:t>84</m:t>
                        </m:r>
                      </m:sub>
                      <m:sup>
                        <m:r>
                          <a:rPr lang="en-US" sz="2000" b="0" i="0" smtClean="0">
                            <a:latin typeface="Cambria Math" panose="02040503050406030204" pitchFamily="18" charset="0"/>
                          </a:rPr>
                          <m:t>210</m:t>
                        </m:r>
                      </m:sup>
                      <m:e>
                        <m:r>
                          <m:rPr>
                            <m:sty m:val="p"/>
                          </m:rPr>
                          <a:rPr lang="en-US" sz="2000" b="0" i="0" smtClean="0">
                            <a:latin typeface="Cambria Math" panose="02040503050406030204" pitchFamily="18" charset="0"/>
                          </a:rPr>
                          <m:t>Po</m:t>
                        </m:r>
                      </m:e>
                    </m:sPre>
                  </m:oMath>
                </a14:m>
                <a:r>
                  <a:rPr lang="en-US" sz="2000">
                    <a:latin typeface="Arial" panose="020B0604020202020204" pitchFamily="34" charset="0"/>
                    <a:cs typeface="Arial" panose="020B0604020202020204" pitchFamily="34" charset="0"/>
                  </a:rPr>
                  <a:t> đặt tại P.</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Bắn phá hạt nhân </a:t>
                </a:r>
                <a14:m>
                  <m:oMath xmlns:m="http://schemas.openxmlformats.org/officeDocument/2006/math">
                    <m:sPre>
                      <m:sPrePr>
                        <m:ctrlPr>
                          <a:rPr lang="en-US" sz="2000" i="1">
                            <a:latin typeface="Cambria Math"/>
                          </a:rPr>
                        </m:ctrlPr>
                      </m:sPrePr>
                      <m:sub>
                        <m:r>
                          <a:rPr lang="en-US" sz="2000" b="0" i="0" smtClean="0">
                            <a:latin typeface="Cambria Math" panose="02040503050406030204" pitchFamily="18" charset="0"/>
                          </a:rPr>
                          <m:t>7</m:t>
                        </m:r>
                      </m:sub>
                      <m:sup>
                        <m:r>
                          <a:rPr lang="en-US" sz="2000" b="0" i="0" smtClean="0">
                            <a:latin typeface="Cambria Math" panose="02040503050406030204" pitchFamily="18" charset="0"/>
                          </a:rPr>
                          <m:t>1</m:t>
                        </m:r>
                        <m:r>
                          <a:rPr lang="en-US" sz="2000">
                            <a:latin typeface="Cambria Math" panose="02040503050406030204" pitchFamily="18" charset="0"/>
                          </a:rPr>
                          <m:t>4</m:t>
                        </m:r>
                      </m:sup>
                      <m:e>
                        <m:r>
                          <m:rPr>
                            <m:sty m:val="p"/>
                          </m:rPr>
                          <a:rPr lang="en-US" sz="2000" b="0" i="0" smtClean="0">
                            <a:latin typeface="Cambria Math" panose="02040503050406030204" pitchFamily="18" charset="0"/>
                          </a:rPr>
                          <m:t>N</m:t>
                        </m:r>
                      </m:e>
                    </m:sPre>
                  </m:oMath>
                </a14:m>
                <a:r>
                  <a:rPr lang="en-US" sz="2000">
                    <a:latin typeface="Arial" panose="020B0604020202020204" pitchFamily="34" charset="0"/>
                    <a:cs typeface="Arial" panose="020B0604020202020204" pitchFamily="34" charset="0"/>
                  </a:rPr>
                  <a:t> có trong không khí được dẫn theo đường nạp và hút khí A.</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Kính hiển vi K dùng để quan sát vệt sáng được tạo ra. </a:t>
                </a:r>
              </a:p>
            </p:txBody>
          </p:sp>
        </mc:Choice>
        <mc:Fallback xmlns="">
          <p:sp>
            <p:nvSpPr>
              <p:cNvPr id="11" name="TextBox 10">
                <a:extLst>
                  <a:ext uri="{FF2B5EF4-FFF2-40B4-BE49-F238E27FC236}">
                    <a16:creationId xmlns:a16="http://schemas.microsoft.com/office/drawing/2014/main" id="{6AA768A8-E639-C54B-8E50-4F865E84C451}"/>
                  </a:ext>
                </a:extLst>
              </p:cNvPr>
              <p:cNvSpPr txBox="1">
                <a:spLocks noRot="1" noChangeAspect="1" noMove="1" noResize="1" noEditPoints="1" noAdjustHandles="1" noChangeArrowheads="1" noChangeShapeType="1" noTextEdit="1"/>
              </p:cNvSpPr>
              <p:nvPr/>
            </p:nvSpPr>
            <p:spPr>
              <a:xfrm>
                <a:off x="165274" y="2072936"/>
                <a:ext cx="5173320" cy="2825453"/>
              </a:xfrm>
              <a:prstGeom prst="rect">
                <a:avLst/>
              </a:prstGeom>
              <a:blipFill>
                <a:blip r:embed="rId4"/>
                <a:stretch>
                  <a:fillRect l="-1060" r="-1178" b="-3017"/>
                </a:stretch>
              </a:blipFill>
            </p:spPr>
            <p:txBody>
              <a:bodyPr/>
              <a:lstStyle/>
              <a:p>
                <a:r>
                  <a:rPr lang="en-US">
                    <a:noFill/>
                  </a:rPr>
                  <a:t> </a:t>
                </a:r>
              </a:p>
            </p:txBody>
          </p:sp>
        </mc:Fallback>
      </mc:AlternateContent>
      <p:pic>
        <p:nvPicPr>
          <p:cNvPr id="13" name="Picture 12" descr="A diagram of a machine&#10;&#10;Description automatically generated">
            <a:extLst>
              <a:ext uri="{FF2B5EF4-FFF2-40B4-BE49-F238E27FC236}">
                <a16:creationId xmlns="" xmlns:a16="http://schemas.microsoft.com/office/drawing/2014/main" id="{2DE88A52-2D18-C47F-B8EA-BD84A0551610}"/>
              </a:ext>
            </a:extLst>
          </p:cNvPr>
          <p:cNvPicPr>
            <a:picLocks noChangeAspect="1"/>
          </p:cNvPicPr>
          <p:nvPr/>
        </p:nvPicPr>
        <p:blipFill>
          <a:blip r:embed="rId5"/>
          <a:stretch>
            <a:fillRect/>
          </a:stretch>
        </p:blipFill>
        <p:spPr>
          <a:xfrm>
            <a:off x="5367454" y="2072936"/>
            <a:ext cx="3611272" cy="2476758"/>
          </a:xfrm>
          <a:prstGeom prst="rect">
            <a:avLst/>
          </a:prstGeom>
        </p:spPr>
      </p:pic>
      <p:pic>
        <p:nvPicPr>
          <p:cNvPr id="2" name="Picture 1">
            <a:extLst>
              <a:ext uri="{FF2B5EF4-FFF2-40B4-BE49-F238E27FC236}">
                <a16:creationId xmlns="" xmlns:a16="http://schemas.microsoft.com/office/drawing/2014/main" id="{2F7499A5-AF14-B0FD-AB8B-DB6EBCEF0BD8}"/>
              </a:ext>
            </a:extLst>
          </p:cNvPr>
          <p:cNvPicPr>
            <a:picLocks noChangeAspect="1"/>
          </p:cNvPicPr>
          <p:nvPr/>
        </p:nvPicPr>
        <p:blipFill>
          <a:blip r:embed="rId6"/>
          <a:stretch>
            <a:fillRect/>
          </a:stretch>
        </p:blipFill>
        <p:spPr>
          <a:xfrm>
            <a:off x="0" y="4923582"/>
            <a:ext cx="1230832" cy="219918"/>
          </a:xfrm>
          <a:prstGeom prst="rect">
            <a:avLst/>
          </a:prstGeom>
        </p:spPr>
      </p:pic>
    </p:spTree>
    <p:extLst>
      <p:ext uri="{BB962C8B-B14F-4D97-AF65-F5344CB8AC3E}">
        <p14:creationId xmlns:p14="http://schemas.microsoft.com/office/powerpoint/2010/main" val="110925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797C229A-E197-A70B-6E8A-BA4EA3F254FE}"/>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 xmlns:a16="http://schemas.microsoft.com/office/drawing/2014/main" id="{09985573-22B2-27E8-14DB-569243070A57}"/>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 xmlns:a16="http://schemas.microsoft.com/office/drawing/2014/main" id="{B0755EF5-C2C8-6543-AF18-0F618E74CEA8}"/>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 xmlns:a16="http://schemas.microsoft.com/office/drawing/2014/main" id="{9ED0302B-0CD5-4FAD-A01F-419297301446}"/>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 xmlns:a16="http://schemas.microsoft.com/office/drawing/2014/main" id="{5B148C9F-75EA-8F86-7A3E-F5A10CB1E10D}"/>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 xmlns:a16="http://schemas.microsoft.com/office/drawing/2014/main" id="{86480B9A-A11C-CA79-E243-362C4965737A}"/>
              </a:ext>
            </a:extLst>
          </p:cNvPr>
          <p:cNvSpPr/>
          <p:nvPr/>
        </p:nvSpPr>
        <p:spPr>
          <a:xfrm>
            <a:off x="0" y="1335125"/>
            <a:ext cx="4497659"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a. Thí nghiệm của Rutherford</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A08227C5-9F51-A06D-E7E8-A99820907F07}"/>
                  </a:ext>
                </a:extLst>
              </p:cNvPr>
              <p:cNvSpPr txBox="1"/>
              <p:nvPr/>
            </p:nvSpPr>
            <p:spPr>
              <a:xfrm>
                <a:off x="192137" y="2436527"/>
                <a:ext cx="4259765" cy="1886414"/>
              </a:xfrm>
              <a:prstGeom prst="rect">
                <a:avLst/>
              </a:prstGeom>
              <a:noFill/>
            </p:spPr>
            <p:txBody>
              <a:bodyPr wrap="square" rtlCol="0">
                <a:spAutoFit/>
              </a:bodyPr>
              <a:lstStyle/>
              <a:p>
                <a:pPr algn="just">
                  <a:lnSpc>
                    <a:spcPct val="150000"/>
                  </a:lnSpc>
                </a:pPr>
                <a:r>
                  <a:rPr lang="en-US" sz="2000" b="1" i="1">
                    <a:solidFill>
                      <a:srgbClr val="FF0000"/>
                    </a:solidFill>
                  </a:rPr>
                  <a:t>Kết quả:</a:t>
                </a:r>
              </a:p>
              <a:p>
                <a:pPr marL="342900" indent="-342900" algn="just">
                  <a:lnSpc>
                    <a:spcPct val="150000"/>
                  </a:lnSpc>
                  <a:buFont typeface="Arial" panose="020B0604020202020204" pitchFamily="34" charset="0"/>
                  <a:buChar char="•"/>
                </a:pPr>
                <a:r>
                  <a:rPr lang="en-US" sz="2000">
                    <a:solidFill>
                      <a:schemeClr val="tx1">
                        <a:lumMod val="50000"/>
                      </a:schemeClr>
                    </a:solidFill>
                  </a:rPr>
                  <a:t>Có hạt nhân </a:t>
                </a:r>
                <a14:m>
                  <m:oMath xmlns:m="http://schemas.openxmlformats.org/officeDocument/2006/math">
                    <m:sPre>
                      <m:sPrePr>
                        <m:ctrlPr>
                          <a:rPr lang="en-US" sz="2000" i="1" smtClean="0">
                            <a:latin typeface="Cambria Math"/>
                          </a:rPr>
                        </m:ctrlPr>
                      </m:sPrePr>
                      <m:sub>
                        <m:r>
                          <a:rPr lang="en-US" sz="2000" b="0" i="0" smtClean="0">
                            <a:latin typeface="Cambria Math" panose="02040503050406030204" pitchFamily="18" charset="0"/>
                          </a:rPr>
                          <m:t>1</m:t>
                        </m:r>
                      </m:sub>
                      <m:sup>
                        <m:r>
                          <a:rPr lang="en-US" sz="2000" b="0" i="0" smtClean="0">
                            <a:latin typeface="Cambria Math" panose="02040503050406030204" pitchFamily="18" charset="0"/>
                          </a:rPr>
                          <m:t>1</m:t>
                        </m:r>
                      </m:sup>
                      <m:e>
                        <m:r>
                          <m:rPr>
                            <m:sty m:val="p"/>
                          </m:rPr>
                          <a:rPr lang="en-US" sz="2000" b="0" i="0" smtClean="0">
                            <a:latin typeface="Cambria Math" panose="02040503050406030204" pitchFamily="18" charset="0"/>
                          </a:rPr>
                          <m:t>H</m:t>
                        </m:r>
                      </m:e>
                    </m:sPre>
                  </m:oMath>
                </a14:m>
                <a:r>
                  <a:rPr lang="en-US" sz="2000">
                    <a:solidFill>
                      <a:schemeClr val="tx1">
                        <a:lumMod val="50000"/>
                      </a:schemeClr>
                    </a:solidFill>
                  </a:rPr>
                  <a:t> trong sản phẩm.</a:t>
                </a:r>
              </a:p>
              <a:p>
                <a:pPr marL="342900" indent="-342900" algn="just">
                  <a:lnSpc>
                    <a:spcPct val="150000"/>
                  </a:lnSpc>
                  <a:buFont typeface="Arial" panose="020B0604020202020204" pitchFamily="34" charset="0"/>
                  <a:buChar char="•"/>
                </a:pPr>
                <a:r>
                  <a:rPr lang="en-US" sz="2000">
                    <a:solidFill>
                      <a:schemeClr val="tx1">
                        <a:lumMod val="50000"/>
                      </a:schemeClr>
                    </a:solidFill>
                  </a:rPr>
                  <a:t>Chưa có kết luận về bản chất diễn biến của quá trình trên. </a:t>
                </a:r>
              </a:p>
            </p:txBody>
          </p:sp>
        </mc:Choice>
        <mc:Fallback xmlns="">
          <p:sp>
            <p:nvSpPr>
              <p:cNvPr id="14" name="TextBox 13">
                <a:extLst>
                  <a:ext uri="{FF2B5EF4-FFF2-40B4-BE49-F238E27FC236}">
                    <a16:creationId xmlns:a16="http://schemas.microsoft.com/office/drawing/2014/main" id="{A08227C5-9F51-A06D-E7E8-A99820907F07}"/>
                  </a:ext>
                </a:extLst>
              </p:cNvPr>
              <p:cNvSpPr txBox="1">
                <a:spLocks noRot="1" noChangeAspect="1" noMove="1" noResize="1" noEditPoints="1" noAdjustHandles="1" noChangeArrowheads="1" noChangeShapeType="1" noTextEdit="1"/>
              </p:cNvSpPr>
              <p:nvPr/>
            </p:nvSpPr>
            <p:spPr>
              <a:xfrm>
                <a:off x="192137" y="2436527"/>
                <a:ext cx="4259765" cy="1886414"/>
              </a:xfrm>
              <a:prstGeom prst="rect">
                <a:avLst/>
              </a:prstGeom>
              <a:blipFill>
                <a:blip r:embed="rId4"/>
                <a:stretch>
                  <a:fillRect l="-1576" r="-1576" b="-5178"/>
                </a:stretch>
              </a:blipFill>
            </p:spPr>
            <p:txBody>
              <a:bodyPr/>
              <a:lstStyle/>
              <a:p>
                <a:r>
                  <a:rPr lang="en-US">
                    <a:noFill/>
                  </a:rPr>
                  <a:t> </a:t>
                </a:r>
              </a:p>
            </p:txBody>
          </p:sp>
        </mc:Fallback>
      </mc:AlternateContent>
      <p:pic>
        <p:nvPicPr>
          <p:cNvPr id="15" name="Picture 14" descr="A diagram of a machine&#10;&#10;Description automatically generated">
            <a:extLst>
              <a:ext uri="{FF2B5EF4-FFF2-40B4-BE49-F238E27FC236}">
                <a16:creationId xmlns="" xmlns:a16="http://schemas.microsoft.com/office/drawing/2014/main" id="{31C16343-E68D-D017-317F-F7FA6A125C01}"/>
              </a:ext>
            </a:extLst>
          </p:cNvPr>
          <p:cNvPicPr>
            <a:picLocks noChangeAspect="1"/>
          </p:cNvPicPr>
          <p:nvPr/>
        </p:nvPicPr>
        <p:blipFill>
          <a:blip r:embed="rId5"/>
          <a:stretch>
            <a:fillRect/>
          </a:stretch>
        </p:blipFill>
        <p:spPr>
          <a:xfrm>
            <a:off x="4572000" y="1877790"/>
            <a:ext cx="4379863" cy="3003889"/>
          </a:xfrm>
          <a:prstGeom prst="rect">
            <a:avLst/>
          </a:prstGeom>
        </p:spPr>
      </p:pic>
    </p:spTree>
    <p:extLst>
      <p:ext uri="{BB962C8B-B14F-4D97-AF65-F5344CB8AC3E}">
        <p14:creationId xmlns:p14="http://schemas.microsoft.com/office/powerpoint/2010/main" val="368362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3D869F0-8A51-1828-1DF8-33285366FD10}"/>
            </a:ext>
          </a:extLst>
        </p:cNvPr>
        <p:cNvGrpSpPr/>
        <p:nvPr/>
      </p:nvGrpSpPr>
      <p:grpSpPr>
        <a:xfrm>
          <a:off x="0" y="0"/>
          <a:ext cx="0" cy="0"/>
          <a:chOff x="0" y="0"/>
          <a:chExt cx="0" cy="0"/>
        </a:xfrm>
      </p:grpSpPr>
      <p:grpSp>
        <p:nvGrpSpPr>
          <p:cNvPr id="5" name="Group 4">
            <a:extLst>
              <a:ext uri="{FF2B5EF4-FFF2-40B4-BE49-F238E27FC236}">
                <a16:creationId xmlns="" xmlns:a16="http://schemas.microsoft.com/office/drawing/2014/main" id="{9962EB76-B415-151B-2549-7D9C6606B076}"/>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 xmlns:a16="http://schemas.microsoft.com/office/drawing/2014/main" id="{4153D750-FA36-B6FE-8CCE-98E135208315}"/>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 xmlns:a16="http://schemas.microsoft.com/office/drawing/2014/main" id="{475BC3C9-86B0-5C35-FE89-071BCB815E90}"/>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 xmlns:a16="http://schemas.microsoft.com/office/drawing/2014/main" id="{7E28CA93-201D-F037-4DE9-56CCD6DBB07D}"/>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 xmlns:a16="http://schemas.microsoft.com/office/drawing/2014/main" id="{A5ED5BE1-4076-AA46-8BB6-AFA0DBA3F640}"/>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 xmlns:a16="http://schemas.microsoft.com/office/drawing/2014/main" id="{01304A32-ADBC-A28C-02EA-2EED4A5A6DE4}"/>
              </a:ext>
            </a:extLst>
          </p:cNvPr>
          <p:cNvSpPr/>
          <p:nvPr/>
        </p:nvSpPr>
        <p:spPr>
          <a:xfrm>
            <a:off x="0" y="1335125"/>
            <a:ext cx="5501268"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b. Thí nghiệm của Patrick Blackett</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p:pic>
        <p:nvPicPr>
          <p:cNvPr id="16" name="Picture 15">
            <a:extLst>
              <a:ext uri="{FF2B5EF4-FFF2-40B4-BE49-F238E27FC236}">
                <a16:creationId xmlns="" xmlns:a16="http://schemas.microsoft.com/office/drawing/2014/main" id="{DCDD6090-A604-CDC0-F055-16FF61E9D2AA}"/>
              </a:ext>
            </a:extLst>
          </p:cNvPr>
          <p:cNvPicPr>
            <a:picLocks noChangeAspect="1"/>
          </p:cNvPicPr>
          <p:nvPr/>
        </p:nvPicPr>
        <p:blipFill>
          <a:blip r:embed="rId4"/>
          <a:stretch>
            <a:fillRect/>
          </a:stretch>
        </p:blipFill>
        <p:spPr>
          <a:xfrm>
            <a:off x="4259766" y="3206538"/>
            <a:ext cx="2802673" cy="1744377"/>
          </a:xfrm>
          <a:prstGeom prst="rect">
            <a:avLst/>
          </a:prstGeom>
        </p:spPr>
      </p:pic>
      <p:grpSp>
        <p:nvGrpSpPr>
          <p:cNvPr id="17" name="Group 16">
            <a:extLst>
              <a:ext uri="{FF2B5EF4-FFF2-40B4-BE49-F238E27FC236}">
                <a16:creationId xmlns="" xmlns:a16="http://schemas.microsoft.com/office/drawing/2014/main" id="{30D7AC0C-8CDE-A6E0-B3D4-2BBB0A70E148}"/>
              </a:ext>
            </a:extLst>
          </p:cNvPr>
          <p:cNvGrpSpPr/>
          <p:nvPr/>
        </p:nvGrpSpPr>
        <p:grpSpPr>
          <a:xfrm>
            <a:off x="321437" y="2299344"/>
            <a:ext cx="3715304" cy="2157697"/>
            <a:chOff x="694919" y="3588150"/>
            <a:chExt cx="3715304" cy="2157697"/>
          </a:xfrm>
        </p:grpSpPr>
        <p:sp>
          <p:nvSpPr>
            <p:cNvPr id="18" name="Rectangle: Rounded Corners 17">
              <a:extLst>
                <a:ext uri="{FF2B5EF4-FFF2-40B4-BE49-F238E27FC236}">
                  <a16:creationId xmlns="" xmlns:a16="http://schemas.microsoft.com/office/drawing/2014/main" id="{D1E93E5A-8492-F462-EBDD-C76F2006849E}"/>
                </a:ext>
              </a:extLst>
            </p:cNvPr>
            <p:cNvSpPr/>
            <p:nvPr/>
          </p:nvSpPr>
          <p:spPr>
            <a:xfrm>
              <a:off x="694919" y="4037262"/>
              <a:ext cx="3715304" cy="1708585"/>
            </a:xfrm>
            <a:prstGeom prst="roundRect">
              <a:avLst>
                <a:gd name="adj" fmla="val 4049"/>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70C0"/>
                  </a:solidFill>
                  <a:hlinkClick r:id="rId5">
                    <a:extLst>
                      <a:ext uri="{A12FA001-AC4F-418D-AE19-62706E023703}">
                        <ahyp:hlinkClr xmlns:ahyp="http://schemas.microsoft.com/office/drawing/2018/hyperlinkcolor" xmlns="" val="tx"/>
                      </a:ext>
                    </a:extLst>
                  </a:hlinkClick>
                </a:rPr>
                <a:t>https://www.vascak.cz/data/android/physicsatschool/template.php?s=jadro_reakce&amp;l=en</a:t>
              </a:r>
              <a:endParaRPr lang="en-US" sz="2000">
                <a:solidFill>
                  <a:srgbClr val="0070C0"/>
                </a:solidFill>
              </a:endParaRPr>
            </a:p>
          </p:txBody>
        </p:sp>
        <p:pic>
          <p:nvPicPr>
            <p:cNvPr id="19" name="Picture 18" descr="A colorful letter g&#10;&#10;Description automatically generated">
              <a:extLst>
                <a:ext uri="{FF2B5EF4-FFF2-40B4-BE49-F238E27FC236}">
                  <a16:creationId xmlns="" xmlns:a16="http://schemas.microsoft.com/office/drawing/2014/main" id="{46C1C0BB-4446-0103-6AFB-F0B3E6A4180C}"/>
                </a:ext>
              </a:extLst>
            </p:cNvPr>
            <p:cNvPicPr>
              <a:picLocks noChangeAspect="1"/>
            </p:cNvPicPr>
            <p:nvPr/>
          </p:nvPicPr>
          <p:blipFill>
            <a:blip r:embed="rId6"/>
            <a:stretch>
              <a:fillRect/>
            </a:stretch>
          </p:blipFill>
          <p:spPr>
            <a:xfrm>
              <a:off x="2167315" y="3588150"/>
              <a:ext cx="770512" cy="770512"/>
            </a:xfrm>
            <a:prstGeom prst="rect">
              <a:avLst/>
            </a:prstGeom>
          </p:spPr>
        </p:pic>
      </p:grpSp>
      <p:grpSp>
        <p:nvGrpSpPr>
          <p:cNvPr id="20" name="Group 19">
            <a:extLst>
              <a:ext uri="{FF2B5EF4-FFF2-40B4-BE49-F238E27FC236}">
                <a16:creationId xmlns="" xmlns:a16="http://schemas.microsoft.com/office/drawing/2014/main" id="{4A777B33-4C8B-BF13-549E-159D8C20BE87}"/>
              </a:ext>
            </a:extLst>
          </p:cNvPr>
          <p:cNvGrpSpPr/>
          <p:nvPr/>
        </p:nvGrpSpPr>
        <p:grpSpPr>
          <a:xfrm>
            <a:off x="5639256" y="1265645"/>
            <a:ext cx="3292416" cy="3877855"/>
            <a:chOff x="5552501" y="1265645"/>
            <a:chExt cx="3292416" cy="3877855"/>
          </a:xfrm>
        </p:grpSpPr>
        <p:pic>
          <p:nvPicPr>
            <p:cNvPr id="21" name="Picture 20">
              <a:extLst>
                <a:ext uri="{FF2B5EF4-FFF2-40B4-BE49-F238E27FC236}">
                  <a16:creationId xmlns="" xmlns:a16="http://schemas.microsoft.com/office/drawing/2014/main" id="{B4616120-4EC6-F138-2D1E-3CF3614C141E}"/>
                </a:ext>
              </a:extLst>
            </p:cNvPr>
            <p:cNvPicPr>
              <a:picLocks noChangeAspect="1"/>
            </p:cNvPicPr>
            <p:nvPr/>
          </p:nvPicPr>
          <p:blipFill rotWithShape="1">
            <a:blip r:embed="rId7"/>
            <a:srcRect b="39093"/>
            <a:stretch/>
          </p:blipFill>
          <p:spPr>
            <a:xfrm>
              <a:off x="7283768" y="3059649"/>
              <a:ext cx="1561149" cy="2083851"/>
            </a:xfrm>
            <a:prstGeom prst="rect">
              <a:avLst/>
            </a:prstGeom>
          </p:spPr>
        </p:pic>
        <p:grpSp>
          <p:nvGrpSpPr>
            <p:cNvPr id="22" name="Group 21">
              <a:extLst>
                <a:ext uri="{FF2B5EF4-FFF2-40B4-BE49-F238E27FC236}">
                  <a16:creationId xmlns="" xmlns:a16="http://schemas.microsoft.com/office/drawing/2014/main" id="{8BCA93FA-6DCF-1506-8B54-53E41DA4DED8}"/>
                </a:ext>
              </a:extLst>
            </p:cNvPr>
            <p:cNvGrpSpPr/>
            <p:nvPr/>
          </p:nvGrpSpPr>
          <p:grpSpPr>
            <a:xfrm>
              <a:off x="5552501" y="1265645"/>
              <a:ext cx="2732183" cy="1794004"/>
              <a:chOff x="5552501" y="1265645"/>
              <a:chExt cx="2732183" cy="1794004"/>
            </a:xfrm>
          </p:grpSpPr>
          <p:sp>
            <p:nvSpPr>
              <p:cNvPr id="23" name="Speech Bubble: Oval 22">
                <a:extLst>
                  <a:ext uri="{FF2B5EF4-FFF2-40B4-BE49-F238E27FC236}">
                    <a16:creationId xmlns="" xmlns:a16="http://schemas.microsoft.com/office/drawing/2014/main" id="{5F4CA9F6-5036-3ACE-1CC0-35B2DEB410D7}"/>
                  </a:ext>
                </a:extLst>
              </p:cNvPr>
              <p:cNvSpPr/>
              <p:nvPr/>
            </p:nvSpPr>
            <p:spPr>
              <a:xfrm>
                <a:off x="5552501" y="1265645"/>
                <a:ext cx="2732183" cy="1794004"/>
              </a:xfrm>
              <a:prstGeom prst="wedgeEllipseCallout">
                <a:avLst>
                  <a:gd name="adj1" fmla="val 36901"/>
                  <a:gd name="adj2" fmla="val 57294"/>
                </a:avLst>
              </a:prstGeom>
              <a:solidFill>
                <a:srgbClr val="FFE9C5"/>
              </a:solidFill>
              <a:ln w="19050">
                <a:solidFill>
                  <a:srgbClr val="FE9D00"/>
                </a:solidFill>
                <a:prstDash val="sysDot"/>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DA597901-7598-AA0D-97C7-F0CB55CAA3EA}"/>
                  </a:ext>
                </a:extLst>
              </p:cNvPr>
              <p:cNvSpPr txBox="1"/>
              <p:nvPr/>
            </p:nvSpPr>
            <p:spPr>
              <a:xfrm>
                <a:off x="5602147" y="1565879"/>
                <a:ext cx="2641192" cy="1420325"/>
              </a:xfrm>
              <a:prstGeom prst="rect">
                <a:avLst/>
              </a:prstGeom>
              <a:noFill/>
            </p:spPr>
            <p:txBody>
              <a:bodyPr wrap="square">
                <a:spAutoFit/>
              </a:bodyPr>
              <a:lstStyle/>
              <a:p>
                <a:pPr algn="ctr">
                  <a:lnSpc>
                    <a:spcPct val="150000"/>
                  </a:lnSpc>
                </a:pPr>
                <a:r>
                  <a:rPr lang="en-US" sz="2000"/>
                  <a:t>Quan sát thí nghiệm, mô tả và viết phản ứng hạt nhân</a:t>
                </a:r>
                <a:endParaRPr lang="en-US" sz="2000" dirty="0"/>
              </a:p>
            </p:txBody>
          </p:sp>
        </p:grpSp>
      </p:grpSp>
    </p:spTree>
    <p:extLst>
      <p:ext uri="{BB962C8B-B14F-4D97-AF65-F5344CB8AC3E}">
        <p14:creationId xmlns:p14="http://schemas.microsoft.com/office/powerpoint/2010/main" val="145282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Nuclear Energy Campaign by Slidesgo">
  <a:themeElements>
    <a:clrScheme name="Simple Light">
      <a:dk1>
        <a:srgbClr val="434343"/>
      </a:dk1>
      <a:lt1>
        <a:srgbClr val="DBEBAC"/>
      </a:lt1>
      <a:dk2>
        <a:srgbClr val="999999"/>
      </a:dk2>
      <a:lt2>
        <a:srgbClr val="CCCCCC"/>
      </a:lt2>
      <a:accent1>
        <a:srgbClr val="BECF41"/>
      </a:accent1>
      <a:accent2>
        <a:srgbClr val="8CB333"/>
      </a:accent2>
      <a:accent3>
        <a:srgbClr val="6AA23D"/>
      </a:accent3>
      <a:accent4>
        <a:srgbClr val="41854A"/>
      </a:accent4>
      <a:accent5>
        <a:srgbClr val="256851"/>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4844</Words>
  <Application>Microsoft Office PowerPoint</Application>
  <PresentationFormat>On-screen Show (16:9)</PresentationFormat>
  <Paragraphs>445</Paragraphs>
  <Slides>68</Slides>
  <Notes>22</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68</vt:i4>
      </vt:variant>
    </vt:vector>
  </HeadingPairs>
  <TitlesOfParts>
    <vt:vector size="82" baseType="lpstr">
      <vt:lpstr>Arial</vt:lpstr>
      <vt:lpstr>Aptos Black</vt:lpstr>
      <vt:lpstr>Archivo Black</vt:lpstr>
      <vt:lpstr>Cambria Math</vt:lpstr>
      <vt:lpstr>1FTV Akira Expanded</vt:lpstr>
      <vt:lpstr>Times New Roman</vt:lpstr>
      <vt:lpstr>Calibri</vt:lpstr>
      <vt:lpstr>Aharoni</vt:lpstr>
      <vt:lpstr>Archivo</vt:lpstr>
      <vt:lpstr>Bebas Neue</vt:lpstr>
      <vt:lpstr>Symbol</vt:lpstr>
      <vt:lpstr>Wingdings</vt:lpstr>
      <vt:lpstr>Nuclear Energy Campaign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modified xsi:type="dcterms:W3CDTF">2025-09-04T00:58:53Z</dcterms:modified>
</cp:coreProperties>
</file>