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4" r:id="rId2"/>
    <p:sldId id="293" r:id="rId3"/>
    <p:sldId id="256" r:id="rId4"/>
    <p:sldId id="259" r:id="rId5"/>
    <p:sldId id="261" r:id="rId6"/>
    <p:sldId id="262" r:id="rId7"/>
    <p:sldId id="263" r:id="rId8"/>
    <p:sldId id="264" r:id="rId9"/>
    <p:sldId id="270" r:id="rId10"/>
    <p:sldId id="271" r:id="rId11"/>
    <p:sldId id="272" r:id="rId12"/>
    <p:sldId id="273" r:id="rId13"/>
    <p:sldId id="291" r:id="rId14"/>
    <p:sldId id="269" r:id="rId15"/>
    <p:sldId id="265" r:id="rId16"/>
    <p:sldId id="266" r:id="rId17"/>
    <p:sldId id="26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A8F"/>
    <a:srgbClr val="0070CC"/>
    <a:srgbClr val="DE50D7"/>
    <a:srgbClr val="D657B7"/>
    <a:srgbClr val="301BB1"/>
    <a:srgbClr val="1C0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98" autoAdjust="0"/>
    <p:restoredTop sz="94648"/>
  </p:normalViewPr>
  <p:slideViewPr>
    <p:cSldViewPr snapToGrid="0">
      <p:cViewPr varScale="1">
        <p:scale>
          <a:sx n="52" d="100"/>
          <a:sy n="52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41DB0-0C5E-431E-987A-233A122DA77B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25026-80B3-417B-BAC5-8FF78080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3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5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80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3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1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9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7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4 is set to correct here. To edit it, please watch the “how to set it up” video.</a:t>
            </a:r>
            <a:endParaRPr dirty="0"/>
          </a:p>
        </p:txBody>
      </p:sp>
      <p:sp>
        <p:nvSpPr>
          <p:cNvPr id="245" name="Google Shape;2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427c30be6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c427c30be6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427c30be6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Answer 1 is set to correct here. To edit it, please watch the “how to set it up” video.</a:t>
            </a:r>
            <a:endParaRPr/>
          </a:p>
        </p:txBody>
      </p:sp>
      <p:sp>
        <p:nvSpPr>
          <p:cNvPr id="269" name="Google Shape;269;gc427c30be6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427c30be6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c427c30be6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427c30be6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c427c30be6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427c30be6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Answer 3 is set to correct here. To edit it, please watch the “how to set it up” video.</a:t>
            </a:r>
            <a:endParaRPr/>
          </a:p>
        </p:txBody>
      </p:sp>
      <p:sp>
        <p:nvSpPr>
          <p:cNvPr id="293" name="Google Shape;293;gc427c30be6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427c30be6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c427c30be6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427c30be6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c427c30be6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427c30be6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Answer 2 is set to correct here. To edit it, please watch the “how to set it up” video.</a:t>
            </a:r>
            <a:endParaRPr/>
          </a:p>
        </p:txBody>
      </p:sp>
      <p:sp>
        <p:nvSpPr>
          <p:cNvPr id="317" name="Google Shape;317;gc427c30be6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427c30be6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c427c30be6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08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427c30be6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c427c30be6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427c30be6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Answer 1 is set to correct here. To edit it, please watch the “how to set it up” video.</a:t>
            </a:r>
            <a:endParaRPr/>
          </a:p>
        </p:txBody>
      </p:sp>
      <p:sp>
        <p:nvSpPr>
          <p:cNvPr id="344" name="Google Shape;344;gc427c30be6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c427c30be6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c427c30be6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427c30be6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c427c30be6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3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8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5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4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1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25026-80B3-417B-BAC5-8FF7808060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0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2E8FBC-FE1E-25CC-A9D8-5CCCF9E69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E5DECD5-1A34-3F95-D51A-DFC90557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F0EFF9-2BE2-CDC1-E83F-C3CC7992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6FE410-29DA-6556-C8E6-5678B429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4D8A84-9DF3-6FFF-41C5-0B170A64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0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5E714-65A5-3F94-DBAE-07EBB20A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9AA6DD-95EC-E8E9-A517-76B4B28DE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19B563-D44D-B2F3-4527-2D8DFE54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00111D-D823-98F1-A362-F6A2B486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EA312B-0E8F-9D7E-BBAB-8B4D8CB0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2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D05AF3-55AD-2351-3AF3-1986255E5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E08DF41-9606-DF01-B4FE-026CEBFF7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D2AC14-A78F-E55A-F6B3-B1A99102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444DEE-2917-8751-7C7A-B4C34552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1DD360-78B8-3049-362E-741715E1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6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2505950" y="2231175"/>
            <a:ext cx="72621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Learn and </a:t>
            </a:r>
            <a:r>
              <a:rPr lang="en-US" sz="80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Play!</a:t>
            </a:r>
            <a:endParaRPr sz="80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37978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1">
  <p:cSld name="Question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2412675" y="1524000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1</a:t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808157" y="1524000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2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412675" y="3457969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3</a:t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808157" y="3457969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4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7203625" y="1571850"/>
            <a:ext cx="2817300" cy="3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is your question 1</a:t>
            </a:r>
            <a:endParaRPr sz="2000" i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16317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" type="titleOnly">
  <p:cSld name="O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1357490" y="434553"/>
            <a:ext cx="9477000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468075" y="1812925"/>
            <a:ext cx="9219000" cy="28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Awesome!</a:t>
            </a:r>
            <a:endParaRPr sz="68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02859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y again">
  <p:cSld name="Try agai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1357490" y="434553"/>
            <a:ext cx="9477000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1468075" y="1736725"/>
            <a:ext cx="9219000" cy="28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Oops! Do you want to try </a:t>
            </a:r>
            <a:r>
              <a:rPr lang="en-US" sz="6800" b="1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again?</a:t>
            </a:r>
            <a:endParaRPr sz="6800" b="1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38216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2">
  <p:cSld name="Ques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/>
          <p:nvPr/>
        </p:nvSpPr>
        <p:spPr>
          <a:xfrm>
            <a:off x="2412675" y="1524000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1</a:t>
            </a: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4808157" y="1524000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2</a:t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412675" y="3457969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3</a:t>
            </a: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4808157" y="3457969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4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" name="Google Shape;26;p4"/>
          <p:cNvSpPr txBox="1"/>
          <p:nvPr/>
        </p:nvSpPr>
        <p:spPr>
          <a:xfrm>
            <a:off x="7203625" y="1571850"/>
            <a:ext cx="2817300" cy="3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is your question 2</a:t>
            </a:r>
            <a:endParaRPr sz="2000" i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315144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3">
  <p:cSld name="Question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2412675" y="1524000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1</a:t>
            </a: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4808157" y="1524000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2</a:t>
            </a: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412675" y="3457969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3</a:t>
            </a: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4808157" y="3457969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4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7203625" y="1571850"/>
            <a:ext cx="2817300" cy="3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is your question 3</a:t>
            </a:r>
            <a:endParaRPr sz="2000" i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596906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4">
  <p:cSld name="Question 4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"/>
          <p:cNvSpPr/>
          <p:nvPr/>
        </p:nvSpPr>
        <p:spPr>
          <a:xfrm>
            <a:off x="2412675" y="1524000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1</a:t>
            </a: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4808157" y="1524000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2</a:t>
            </a: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2412675" y="3457969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3</a:t>
            </a: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4808157" y="3457969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4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" name="Google Shape;40;p6"/>
          <p:cNvSpPr txBox="1"/>
          <p:nvPr/>
        </p:nvSpPr>
        <p:spPr>
          <a:xfrm>
            <a:off x="7203625" y="1571850"/>
            <a:ext cx="2817300" cy="3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is your question 4</a:t>
            </a:r>
            <a:endParaRPr sz="2000" i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90802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5">
  <p:cSld name="Question 5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342142" y="448117"/>
            <a:ext cx="11548450" cy="5917321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2412675" y="1524000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1</a:t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808157" y="1524000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2</a:t>
            </a: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2412675" y="3457969"/>
            <a:ext cx="2222400" cy="1666500"/>
          </a:xfrm>
          <a:prstGeom prst="roundRect">
            <a:avLst>
              <a:gd name="adj" fmla="val 120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3</a:t>
            </a: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4808157" y="3457969"/>
            <a:ext cx="2222400" cy="1666500"/>
          </a:xfrm>
          <a:prstGeom prst="roundRect">
            <a:avLst>
              <a:gd name="adj" fmla="val 96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Possible Answer 4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7" name="Google Shape;47;p7"/>
          <p:cNvSpPr txBox="1"/>
          <p:nvPr/>
        </p:nvSpPr>
        <p:spPr>
          <a:xfrm>
            <a:off x="7203625" y="1571850"/>
            <a:ext cx="2817300" cy="3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is your question 5</a:t>
            </a:r>
            <a:endParaRPr sz="2000" i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4254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F00EB-3CFC-1B20-672C-9B4B15A60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CCF18F-F421-6BA1-AC06-B88D9BBE7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79BA3C-0EFA-E2D4-CD4E-358298AC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0DD270-46FB-7303-260C-BB1D807F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B02544-F421-D704-69B2-F38A4F6E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A8F9E3-E577-8381-91AC-8EE567DF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0060B7-70E0-7D65-34CC-1ECCE8B14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54C7B2-A5C4-381F-209C-67585190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CA58E8-925C-7382-3066-C32036CC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F8144F-81CD-7608-56F8-753B5A97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255D5B-17C0-DC5B-EEC9-4CF7FC94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074DCA-9FC8-2717-199B-2FCB89287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C7A33C-42A1-6530-8593-DE76EAC7C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4FB454-C328-FE49-4F2A-3042432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84D7B3-4F10-655B-FC9B-217BD96B9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8DD5FF-64D1-92F1-93E2-157BF420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69A276-AAF2-64D4-CEEE-3EC0AB51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D341F8-F444-2469-F7CD-133DCB0C9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7099C18-34F6-B00B-A532-81A7ABB99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CE186E-254E-7F0C-8ACE-980715C59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27FE2B-8ED3-BDB5-166F-F134FA666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B5D403E-635D-0D07-9729-0CF2BBDB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17DC446-5B09-388E-20C4-08218EE2B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BA1FB01-25E5-42DC-BD45-30BE74D8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B6254-8F1B-C055-C3AC-DB638BDC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3FEA34-1050-3E1F-6640-AD4AB9B4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4423DF-F407-817C-6139-F3A00516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A67935-B3A4-B302-63C0-AC7C237D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F64DDA3-76FF-5E72-1FE8-3B7685DB4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2B34AD6-2AFD-D99D-ACA0-8ED49EE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A7DBB1-8231-0259-C9B5-838893EA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3D62D-CB34-648E-16E4-8A4C5514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11673B-24D2-6456-36B3-33012A79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282293-E0A5-970C-97B2-D753A5A02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3438E9-F642-0CFB-2E7F-F7D1EDDE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E69D47-73D9-117F-971F-9FB75636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E70D66-74A4-B55D-233B-D6712652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F0C05C-EE73-F1B7-2FE0-0AA8AFE9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BB9AA9-B527-68DC-C7D2-2A681027A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88CA89-A02F-BACF-F1BC-29322980C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B4BB63-82B4-54F4-5826-9955641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34A436-FEAD-FA6C-F29D-D3893003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F95501-B24C-7FDF-4E3E-D3167592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2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9EFF0F-0D9C-CEAB-1F69-A75BF47C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F12C52-C6A1-AE49-F7CA-D7DAB6E1E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3B8E08-2A26-0383-46B0-F54F82D14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8C696-5F05-40F4-8B71-B92C1BB4F65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E3B929-8746-8C07-C248-ED0948574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F00871-4383-3DEF-FF76-BD2691E8B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2A56-2CC9-4495-AD99-9B82D0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3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1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r8VJEgBZ7W0A91ZWixxcqpubhxIfIjkm/view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0B6GJcqI94gkC4nMD3SVsBg1s1M5twiX/vi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4.xml"/><Relationship Id="rId5" Type="http://schemas.openxmlformats.org/officeDocument/2006/relationships/slide" Target="slide25.xml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r8VJEgBZ7W0A91ZWixxcqpubhxIfIjkm/view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0B6GJcqI94gkC4nMD3SVsBg1s1M5twiX/view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7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r8VJEgBZ7W0A91ZWixxcqpubhxIfIjkm/view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slide" Target="slide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8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0B6GJcqI94gkC4nMD3SVsBg1s1M5twiX/vie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0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3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0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r8VJEgBZ7W0A91ZWixxcqpubhxIfIjkm/view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slide" Target="slide2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1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0B6GJcqI94gkC4nMD3SVsBg1s1M5twiX/vie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3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3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r8VJEgBZ7W0A91ZWixxcqpubhxIfIjkm/view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4.xml"/><Relationship Id="rId5" Type="http://schemas.openxmlformats.org/officeDocument/2006/relationships/image" Target="../media/image37.png"/><Relationship Id="rId4" Type="http://schemas.openxmlformats.org/officeDocument/2006/relationships/hyperlink" Target="http://drive.google.com/file/d/10B6GJcqI94gkC4nMD3SVsBg1s1M5twiX/view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235200" y="2914260"/>
            <a:ext cx="7315200" cy="162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633262-5075-8729-BC58-9E213CE38FAF}"/>
              </a:ext>
            </a:extLst>
          </p:cNvPr>
          <p:cNvSpPr txBox="1"/>
          <p:nvPr/>
        </p:nvSpPr>
        <p:spPr>
          <a:xfrm>
            <a:off x="2743200" y="2985726"/>
            <a:ext cx="59473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FF00"/>
                </a:solidFill>
              </a:rPr>
              <a:t>MÔN </a:t>
            </a:r>
            <a:r>
              <a:rPr lang="en-US" sz="2100" b="1" dirty="0" smtClean="0">
                <a:solidFill>
                  <a:srgbClr val="FFFF00"/>
                </a:solidFill>
              </a:rPr>
              <a:t>TIẾNG ANH LỚP 10</a:t>
            </a:r>
            <a:endParaRPr lang="en-US" sz="2100" b="1" dirty="0">
              <a:solidFill>
                <a:srgbClr val="FFFF00"/>
              </a:solidFill>
            </a:endParaRPr>
          </a:p>
          <a:p>
            <a:pPr algn="ctr"/>
            <a:r>
              <a:rPr lang="en-US" sz="2100" b="1" dirty="0" err="1">
                <a:solidFill>
                  <a:srgbClr val="FFFF00"/>
                </a:solidFill>
              </a:rPr>
              <a:t>Năm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n-US" sz="2100" b="1" dirty="0" err="1">
                <a:solidFill>
                  <a:srgbClr val="FFFF00"/>
                </a:solidFill>
              </a:rPr>
              <a:t>học</a:t>
            </a:r>
            <a:r>
              <a:rPr lang="en-US" sz="2100" b="1" dirty="0">
                <a:solidFill>
                  <a:srgbClr val="FFFF00"/>
                </a:solidFill>
              </a:rPr>
              <a:t> 2024 - 2025</a:t>
            </a:r>
            <a:endParaRPr lang="en-AU" sz="21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79B85D2-BB7B-5E96-6595-499AA417A915}"/>
              </a:ext>
            </a:extLst>
          </p:cNvPr>
          <p:cNvSpPr txBox="1"/>
          <p:nvPr/>
        </p:nvSpPr>
        <p:spPr>
          <a:xfrm>
            <a:off x="1904297" y="3836891"/>
            <a:ext cx="7563796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Gv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thực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hiện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</a:rPr>
              <a:t>Hồ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Thị</a:t>
            </a:r>
            <a:r>
              <a:rPr lang="en-US" b="1" dirty="0" smtClean="0">
                <a:solidFill>
                  <a:srgbClr val="FFFF00"/>
                </a:solidFill>
              </a:rPr>
              <a:t> Thu </a:t>
            </a:r>
            <a:r>
              <a:rPr lang="en-US" b="1" dirty="0" err="1" smtClean="0">
                <a:solidFill>
                  <a:srgbClr val="FFFF00"/>
                </a:solidFill>
              </a:rPr>
              <a:t>Trang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11200" y="482600"/>
            <a:ext cx="10871200" cy="132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368EA2-D516-834D-2E78-158D1DABA2E9}"/>
              </a:ext>
            </a:extLst>
          </p:cNvPr>
          <p:cNvSpPr txBox="1"/>
          <p:nvPr/>
        </p:nvSpPr>
        <p:spPr>
          <a:xfrm>
            <a:off x="1422400" y="584201"/>
            <a:ext cx="9245600" cy="102592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  <a:latin typeface="+mj-lt"/>
              </a:rPr>
              <a:t>SỞ GIÁO DỤC  </a:t>
            </a:r>
            <a:r>
              <a:rPr lang="en-US" sz="2900" b="1" dirty="0" smtClean="0">
                <a:solidFill>
                  <a:srgbClr val="FFFF00"/>
                </a:solidFill>
                <a:latin typeface="+mj-lt"/>
              </a:rPr>
              <a:t>VÀ  ĐÀO </a:t>
            </a:r>
            <a:r>
              <a:rPr lang="en-US" sz="2900" b="1" dirty="0">
                <a:solidFill>
                  <a:srgbClr val="FFFF00"/>
                </a:solidFill>
                <a:latin typeface="+mj-lt"/>
              </a:rPr>
              <a:t>TẠO BÌNH ĐỊNH</a:t>
            </a:r>
            <a:endParaRPr lang="en-AU" sz="2900" b="1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en-AU" sz="2900" b="1" dirty="0">
                <a:solidFill>
                  <a:srgbClr val="FFFF00"/>
                </a:solidFill>
              </a:rPr>
              <a:t>     TRƯỜNG THPT LÝ TỰ TRỌNG</a:t>
            </a:r>
            <a:endParaRPr lang="en-US" sz="2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846748" y="1009990"/>
            <a:ext cx="13264298" cy="5770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AD79C0-EC4A-2F74-47A3-265D63A33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231" y1="27660" x2="24231" y2="27660"/>
                        <a14:foregroundMark x1="41410" y1="27660" x2="41410" y2="27660"/>
                        <a14:foregroundMark x1="40000" y1="23191" x2="40000" y2="23191"/>
                        <a14:foregroundMark x1="40513" y1="13404" x2="40513" y2="13404"/>
                        <a14:foregroundMark x1="42308" y1="16170" x2="42308" y2="16170"/>
                      </a14:backgroundRemoval>
                    </a14:imgEffect>
                  </a14:imgLayer>
                </a14:imgProps>
              </a:ext>
            </a:extLst>
          </a:blip>
          <a:srcRect l="10953" t="9202" r="10338" b="9518"/>
          <a:stretch/>
        </p:blipFill>
        <p:spPr>
          <a:xfrm>
            <a:off x="991883" y="1994758"/>
            <a:ext cx="4590855" cy="4083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C89ED9-322E-7B86-FE6C-D444BD260CA9}"/>
              </a:ext>
            </a:extLst>
          </p:cNvPr>
          <p:cNvSpPr txBox="1"/>
          <p:nvPr/>
        </p:nvSpPr>
        <p:spPr>
          <a:xfrm>
            <a:off x="5993219" y="2766590"/>
            <a:ext cx="52341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equal opportunity </a:t>
            </a:r>
            <a:r>
              <a:rPr lang="vi-VN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/ˈiːkwəl ˌɒpəˈtjuːnɪti/</a:t>
            </a:r>
            <a:endParaRPr lang="en-US" sz="44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27E38C-62E8-9F46-8D68-DF5448CAC3A8}"/>
              </a:ext>
            </a:extLst>
          </p:cNvPr>
          <p:cNvSpPr/>
          <p:nvPr/>
        </p:nvSpPr>
        <p:spPr>
          <a:xfrm>
            <a:off x="6954786" y="4436373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(n/p): cơ hội bình đẳng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522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638930" y="1327847"/>
            <a:ext cx="13264298" cy="577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87E5F7-E998-AC98-7071-A55687790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491" y="2341774"/>
            <a:ext cx="3777006" cy="3777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C738959-9D7E-FCDC-5140-494A0AC280A0}"/>
              </a:ext>
            </a:extLst>
          </p:cNvPr>
          <p:cNvSpPr txBox="1"/>
          <p:nvPr/>
        </p:nvSpPr>
        <p:spPr>
          <a:xfrm>
            <a:off x="5865044" y="4212851"/>
            <a:ext cx="52341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adorable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əˈdɔːrəbl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(adj):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đáng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yêu</a:t>
            </a:r>
            <a:endParaRPr lang="en-US" sz="44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3A3E7C-95F7-FF2F-670A-675A3422F01D}"/>
              </a:ext>
            </a:extLst>
          </p:cNvPr>
          <p:cNvSpPr txBox="1"/>
          <p:nvPr/>
        </p:nvSpPr>
        <p:spPr>
          <a:xfrm>
            <a:off x="5389418" y="2459504"/>
            <a:ext cx="6054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(An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 _______: used to describe someone or something that makes you love or like them, usually because they are attractive and often small.</a:t>
            </a:r>
          </a:p>
        </p:txBody>
      </p:sp>
    </p:spTree>
    <p:extLst>
      <p:ext uri="{BB962C8B-B14F-4D97-AF65-F5344CB8AC3E}">
        <p14:creationId xmlns:p14="http://schemas.microsoft.com/office/powerpoint/2010/main" val="3454847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638930" y="1327847"/>
            <a:ext cx="13264298" cy="5770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97E54A-44A5-850C-3717-A064A1DC8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621" y="2609653"/>
            <a:ext cx="4792798" cy="3241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10C02D-42DC-C846-9B53-5495AC2EFCC6}"/>
              </a:ext>
            </a:extLst>
          </p:cNvPr>
          <p:cNvSpPr txBox="1"/>
          <p:nvPr/>
        </p:nvSpPr>
        <p:spPr>
          <a:xfrm>
            <a:off x="6370217" y="3065799"/>
            <a:ext cx="52341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surgeon </a:t>
            </a:r>
          </a:p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/ˈ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sɜːdʒən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</a:t>
            </a:r>
          </a:p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(n):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bác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sĩ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phẫu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thuật</a:t>
            </a:r>
            <a:endParaRPr lang="en-US" sz="44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476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536730" y="1357321"/>
            <a:ext cx="13264298" cy="5770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C7306A8-CC81-B844-BE6A-7D457085AAC1}"/>
              </a:ext>
            </a:extLst>
          </p:cNvPr>
          <p:cNvSpPr/>
          <p:nvPr/>
        </p:nvSpPr>
        <p:spPr>
          <a:xfrm>
            <a:off x="7379412" y="4057659"/>
            <a:ext cx="2291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D2A57"/>
                </a:solidFill>
                <a:latin typeface="Arial" panose="020B0604020202020204" pitchFamily="34" charset="0"/>
              </a:rPr>
              <a:t>C. come back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3D74BD1-F9F1-0D47-A408-E9092793996D}"/>
              </a:ext>
            </a:extLst>
          </p:cNvPr>
          <p:cNvSpPr/>
          <p:nvPr/>
        </p:nvSpPr>
        <p:spPr>
          <a:xfrm>
            <a:off x="4511086" y="4045611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1D2A57"/>
                </a:solidFill>
                <a:latin typeface="Arial" panose="020B0604020202020204" pitchFamily="34" charset="0"/>
              </a:rPr>
              <a:t>B. come on 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3124393-74DB-1441-B006-1D55B55C2409}"/>
              </a:ext>
            </a:extLst>
          </p:cNvPr>
          <p:cNvSpPr/>
          <p:nvPr/>
        </p:nvSpPr>
        <p:spPr>
          <a:xfrm>
            <a:off x="1414696" y="2655442"/>
            <a:ext cx="8972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keep working hard, your goals will_________.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B6B7E0-6941-2547-B541-9FD6773F546F}"/>
              </a:ext>
            </a:extLst>
          </p:cNvPr>
          <p:cNvSpPr/>
          <p:nvPr/>
        </p:nvSpPr>
        <p:spPr>
          <a:xfrm>
            <a:off x="1873754" y="3989586"/>
            <a:ext cx="2047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come true</a:t>
            </a:r>
            <a:endParaRPr lang="en-US" sz="2800" dirty="0"/>
          </a:p>
        </p:txBody>
      </p:sp>
      <p:sp>
        <p:nvSpPr>
          <p:cNvPr id="14" name="5-Point Star 13">
            <a:extLst>
              <a:ext uri="{FF2B5EF4-FFF2-40B4-BE49-F238E27FC236}">
                <a16:creationId xmlns="" xmlns:a16="http://schemas.microsoft.com/office/drawing/2014/main" id="{66152208-7313-2C42-9A80-7C8B1D48A6DF}"/>
              </a:ext>
            </a:extLst>
          </p:cNvPr>
          <p:cNvSpPr/>
          <p:nvPr/>
        </p:nvSpPr>
        <p:spPr>
          <a:xfrm>
            <a:off x="1121566" y="358841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66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749757-45C6-2BCE-4094-33AB34D11D42}"/>
              </a:ext>
            </a:extLst>
          </p:cNvPr>
          <p:cNvSpPr txBox="1"/>
          <p:nvPr/>
        </p:nvSpPr>
        <p:spPr>
          <a:xfrm>
            <a:off x="345687" y="1524552"/>
            <a:ext cx="111829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1.gender equality: (n)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bình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đẳng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giới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2. career choices: (n)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lựa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chọn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nghề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nghiệp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3. equal opportunity: (n)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cơ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hội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bình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đẳng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4. adorable: (adj)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đáng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yêu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5. surgeon: (n)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bác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sĩ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phẩu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thuật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6. come true: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hiện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48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thực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  <a:p>
            <a:endParaRPr lang="en-US" sz="40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35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TRUE -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FC6F13-20D5-0B7C-D031-44918240FC33}"/>
              </a:ext>
            </a:extLst>
          </p:cNvPr>
          <p:cNvSpPr txBox="1"/>
          <p:nvPr/>
        </p:nvSpPr>
        <p:spPr>
          <a:xfrm>
            <a:off x="377070" y="1875933"/>
            <a:ext cx="1120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1. Linda would like to be a kindergarten teacher</a:t>
            </a:r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A5A2E2-4452-D643-79F0-71EF9EBFBFBE}"/>
              </a:ext>
            </a:extLst>
          </p:cNvPr>
          <p:cNvSpPr txBox="1"/>
          <p:nvPr/>
        </p:nvSpPr>
        <p:spPr>
          <a:xfrm>
            <a:off x="377055" y="2596257"/>
            <a:ext cx="120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Key: F -  Linda: Oh, I’ve always wanted to be a surgeon, so I’ll go to medical school. </a:t>
            </a:r>
            <a:endParaRPr lang="en-US" sz="2800" dirty="0">
              <a:solidFill>
                <a:schemeClr val="accent4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E38AF7D-1E87-C5B5-3845-FA296D7091C0}"/>
              </a:ext>
            </a:extLst>
          </p:cNvPr>
          <p:cNvSpPr txBox="1"/>
          <p:nvPr/>
        </p:nvSpPr>
        <p:spPr>
          <a:xfrm>
            <a:off x="377055" y="3148651"/>
            <a:ext cx="1181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2. Lan wants to be a teacher of </a:t>
            </a:r>
            <a:r>
              <a:rPr lang="en-US" sz="36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maths</a:t>
            </a:r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and physics in the future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E28826-824A-8A55-DEC9-AD9C98D7803A}"/>
              </a:ext>
            </a:extLst>
          </p:cNvPr>
          <p:cNvSpPr txBox="1"/>
          <p:nvPr/>
        </p:nvSpPr>
        <p:spPr>
          <a:xfrm>
            <a:off x="377055" y="3812950"/>
            <a:ext cx="1120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Key: F - Lan: Me? My dream is to become an airline pilot</a:t>
            </a:r>
            <a:endParaRPr lang="en-US" sz="2800" dirty="0">
              <a:solidFill>
                <a:schemeClr val="accent4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91A1F8-4824-CE16-1181-EF5EB1E8B75E}"/>
              </a:ext>
            </a:extLst>
          </p:cNvPr>
          <p:cNvSpPr txBox="1"/>
          <p:nvPr/>
        </p:nvSpPr>
        <p:spPr>
          <a:xfrm>
            <a:off x="377054" y="4354139"/>
            <a:ext cx="116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3. Mark says that girls mustn’t be kept home in today’s world.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45B093-0833-3AA8-9730-0511A9BBB0CF}"/>
              </a:ext>
            </a:extLst>
          </p:cNvPr>
          <p:cNvSpPr txBox="1"/>
          <p:nvPr/>
        </p:nvSpPr>
        <p:spPr>
          <a:xfrm>
            <a:off x="377055" y="5000470"/>
            <a:ext cx="11208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Key: T - Mark: I couldn’t agree more. Girls mustn’t be kept home in today’s world. Boys and girls should be treated equally and given the same job opportunities.</a:t>
            </a:r>
            <a:endParaRPr lang="en-US" sz="2800" dirty="0">
              <a:solidFill>
                <a:schemeClr val="accent4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99895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-2"/>
            <a:ext cx="12193159" cy="1602557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0" y="1522808"/>
            <a:ext cx="12193159" cy="5255444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1400224" y="76258"/>
            <a:ext cx="91766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E50D7"/>
                </a:solidFill>
              </a:rPr>
              <a:t>MATCH THE WORD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D99D691-96F6-2DBC-EBD3-7397B353D9B1}"/>
              </a:ext>
            </a:extLst>
          </p:cNvPr>
          <p:cNvGrpSpPr/>
          <p:nvPr/>
        </p:nvGrpSpPr>
        <p:grpSpPr>
          <a:xfrm>
            <a:off x="1802267" y="1443061"/>
            <a:ext cx="2911479" cy="1602557"/>
            <a:chOff x="1802267" y="1443061"/>
            <a:chExt cx="2911479" cy="160255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DEF4C9B-5C42-A629-A98F-30D3363AA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2267" y="1443061"/>
              <a:ext cx="2911479" cy="16025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BAA77B8-1910-55C9-DDE0-F507279A3F95}"/>
                </a:ext>
              </a:extLst>
            </p:cNvPr>
            <p:cNvSpPr txBox="1"/>
            <p:nvPr/>
          </p:nvSpPr>
          <p:spPr>
            <a:xfrm>
              <a:off x="2395452" y="2200970"/>
              <a:ext cx="172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DE50D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TREATED</a:t>
              </a:r>
              <a:endParaRPr lang="en-US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5B316BF-7A9E-E994-3607-2486008AA5E0}"/>
              </a:ext>
            </a:extLst>
          </p:cNvPr>
          <p:cNvGrpSpPr/>
          <p:nvPr/>
        </p:nvGrpSpPr>
        <p:grpSpPr>
          <a:xfrm>
            <a:off x="1802267" y="3046187"/>
            <a:ext cx="2911479" cy="1602557"/>
            <a:chOff x="1802267" y="3046187"/>
            <a:chExt cx="2911479" cy="1602557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A7AE05E-FC69-E62A-E19D-80C59210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2267" y="3046187"/>
              <a:ext cx="2911479" cy="160255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D2EE3AA-5734-0E9A-8B23-42A81AC19029}"/>
                </a:ext>
              </a:extLst>
            </p:cNvPr>
            <p:cNvSpPr txBox="1"/>
            <p:nvPr/>
          </p:nvSpPr>
          <p:spPr>
            <a:xfrm>
              <a:off x="2423917" y="3803527"/>
              <a:ext cx="172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DE50D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MEDICAL</a:t>
              </a:r>
              <a:endParaRPr lang="en-US" sz="28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48EE58F-86D0-1CC7-A326-7A557844A7E6}"/>
              </a:ext>
            </a:extLst>
          </p:cNvPr>
          <p:cNvGrpSpPr/>
          <p:nvPr/>
        </p:nvGrpSpPr>
        <p:grpSpPr>
          <a:xfrm>
            <a:off x="1802266" y="4648744"/>
            <a:ext cx="2911479" cy="1602557"/>
            <a:chOff x="1802266" y="4648744"/>
            <a:chExt cx="2911479" cy="1602557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2088385-C96B-97DD-5495-1A2A1EEA3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2266" y="4648744"/>
              <a:ext cx="2911479" cy="1602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9C7740BF-BA8B-BD1D-D68C-045D972ECE2B}"/>
                </a:ext>
              </a:extLst>
            </p:cNvPr>
            <p:cNvSpPr txBox="1"/>
            <p:nvPr/>
          </p:nvSpPr>
          <p:spPr>
            <a:xfrm>
              <a:off x="2829084" y="5374646"/>
              <a:ext cx="172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DE50D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JOB</a:t>
              </a:r>
              <a:endParaRPr lang="en-US" sz="28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6B32C50-8396-DD40-29ED-CF012D3C8D6E}"/>
              </a:ext>
            </a:extLst>
          </p:cNvPr>
          <p:cNvGrpSpPr/>
          <p:nvPr/>
        </p:nvGrpSpPr>
        <p:grpSpPr>
          <a:xfrm>
            <a:off x="6856604" y="1443061"/>
            <a:ext cx="2911479" cy="1602557"/>
            <a:chOff x="6856604" y="1443061"/>
            <a:chExt cx="2911479" cy="1602557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316E926-0C6F-611A-E0CD-9640057E7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6604" y="1443061"/>
              <a:ext cx="2911479" cy="160255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7D128D3-8EAD-B201-6673-725677512B81}"/>
                </a:ext>
              </a:extLst>
            </p:cNvPr>
            <p:cNvSpPr txBox="1"/>
            <p:nvPr/>
          </p:nvSpPr>
          <p:spPr>
            <a:xfrm>
              <a:off x="7584821" y="2200970"/>
              <a:ext cx="172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0070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SCHOOL</a:t>
              </a:r>
              <a:endParaRPr lang="en-US" sz="2800" dirty="0">
                <a:solidFill>
                  <a:srgbClr val="0070CC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69A0FE7-14F5-8B1C-B523-60BBA6B906C3}"/>
              </a:ext>
            </a:extLst>
          </p:cNvPr>
          <p:cNvGrpSpPr/>
          <p:nvPr/>
        </p:nvGrpSpPr>
        <p:grpSpPr>
          <a:xfrm>
            <a:off x="6856604" y="3046187"/>
            <a:ext cx="2911479" cy="1602557"/>
            <a:chOff x="6856604" y="3046187"/>
            <a:chExt cx="2911479" cy="1602557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89681F7-D0D7-CE82-D122-259D23C2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6604" y="3046187"/>
              <a:ext cx="2911479" cy="16025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0A413F6-D938-2FA1-98B3-BEDCF957391C}"/>
                </a:ext>
              </a:extLst>
            </p:cNvPr>
            <p:cNvSpPr txBox="1"/>
            <p:nvPr/>
          </p:nvSpPr>
          <p:spPr>
            <a:xfrm>
              <a:off x="6958244" y="3803527"/>
              <a:ext cx="2708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0070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OPPORTUNITIES</a:t>
              </a:r>
              <a:endParaRPr lang="en-US" sz="2800" dirty="0">
                <a:solidFill>
                  <a:srgbClr val="0070CC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0B0D7753-C886-9BC3-2E0C-3214CAE672F5}"/>
              </a:ext>
            </a:extLst>
          </p:cNvPr>
          <p:cNvGrpSpPr/>
          <p:nvPr/>
        </p:nvGrpSpPr>
        <p:grpSpPr>
          <a:xfrm>
            <a:off x="6856604" y="4649313"/>
            <a:ext cx="2911479" cy="1602557"/>
            <a:chOff x="6856604" y="4649313"/>
            <a:chExt cx="2911479" cy="1602557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ADF97D6-01C5-7AEB-52F6-BAB2EB59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6604" y="4649313"/>
              <a:ext cx="2911479" cy="1602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9B2FBA4-9A08-7E51-76AC-0856B23B7AC2}"/>
                </a:ext>
              </a:extLst>
            </p:cNvPr>
            <p:cNvSpPr txBox="1"/>
            <p:nvPr/>
          </p:nvSpPr>
          <p:spPr>
            <a:xfrm>
              <a:off x="7449790" y="5374646"/>
              <a:ext cx="172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0">
                    <a:solidFill>
                      <a:schemeClr val="tx1"/>
                    </a:solidFill>
                  </a:ln>
                  <a:solidFill>
                    <a:srgbClr val="0070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EQUALLY</a:t>
              </a:r>
              <a:endParaRPr lang="en-US" sz="2800" dirty="0">
                <a:solidFill>
                  <a:srgbClr val="0070CC"/>
                </a:solidFill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4009D01-A42C-8B88-DAA9-42CF3B23CED4}"/>
              </a:ext>
            </a:extLst>
          </p:cNvPr>
          <p:cNvCxnSpPr>
            <a:cxnSpLocks/>
          </p:cNvCxnSpPr>
          <p:nvPr/>
        </p:nvCxnSpPr>
        <p:spPr>
          <a:xfrm>
            <a:off x="4815385" y="2366128"/>
            <a:ext cx="1915353" cy="3219252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B2C45C4-71EB-7468-605C-ABC578A3B1F5}"/>
              </a:ext>
            </a:extLst>
          </p:cNvPr>
          <p:cNvCxnSpPr>
            <a:cxnSpLocks/>
          </p:cNvCxnSpPr>
          <p:nvPr/>
        </p:nvCxnSpPr>
        <p:spPr>
          <a:xfrm flipV="1">
            <a:off x="4886548" y="2366128"/>
            <a:ext cx="1773026" cy="1699009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30F72DC3-D59E-470B-F40B-95587E6D81DE}"/>
              </a:ext>
            </a:extLst>
          </p:cNvPr>
          <p:cNvCxnSpPr>
            <a:cxnSpLocks/>
          </p:cNvCxnSpPr>
          <p:nvPr/>
        </p:nvCxnSpPr>
        <p:spPr>
          <a:xfrm flipV="1">
            <a:off x="4854050" y="3947766"/>
            <a:ext cx="1773026" cy="1699009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9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-2"/>
            <a:ext cx="12193159" cy="1602557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1522808"/>
            <a:ext cx="12193159" cy="5335191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385271" y="99684"/>
            <a:ext cx="11806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E50D7"/>
                </a:solidFill>
              </a:rPr>
              <a:t>COMPLETE THE SUMMARY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210195D-3AED-C7DB-8849-6F343B1E2E73}"/>
              </a:ext>
            </a:extLst>
          </p:cNvPr>
          <p:cNvGrpSpPr/>
          <p:nvPr/>
        </p:nvGrpSpPr>
        <p:grpSpPr>
          <a:xfrm>
            <a:off x="-443060" y="1356374"/>
            <a:ext cx="13291794" cy="4054612"/>
            <a:chOff x="-443060" y="1356374"/>
            <a:chExt cx="13291794" cy="4054612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E781F0D-7B14-9120-B20C-13921C072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3060" y="1356374"/>
              <a:ext cx="13291794" cy="40546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7BA9457-E7F1-4DB3-CC50-6DF317FA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350" y="1933766"/>
              <a:ext cx="10048973" cy="2882183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C023CA9-3231-D8EF-DEE4-15381D584C82}"/>
              </a:ext>
            </a:extLst>
          </p:cNvPr>
          <p:cNvSpPr txBox="1"/>
          <p:nvPr/>
        </p:nvSpPr>
        <p:spPr>
          <a:xfrm>
            <a:off x="641022" y="5211162"/>
            <a:ext cx="459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007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1/ May not be allow</a:t>
            </a:r>
            <a:endParaRPr lang="en-US" sz="3600" dirty="0">
              <a:solidFill>
                <a:srgbClr val="0070CC"/>
              </a:solidFill>
            </a:endParaRP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4DB3EAD-3031-9776-9188-B8E4DE56C6CA}"/>
              </a:ext>
            </a:extLst>
          </p:cNvPr>
          <p:cNvSpPr txBox="1"/>
          <p:nvPr/>
        </p:nvSpPr>
        <p:spPr>
          <a:xfrm>
            <a:off x="6523347" y="5215822"/>
            <a:ext cx="459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007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2/ Mustn’t be kept</a:t>
            </a:r>
            <a:endParaRPr lang="en-US" sz="3600" dirty="0">
              <a:solidFill>
                <a:srgbClr val="0070CC"/>
              </a:solidFill>
            </a:endParaRP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5716E71-8518-8BDA-9D01-32EA2B824A5F}"/>
              </a:ext>
            </a:extLst>
          </p:cNvPr>
          <p:cNvSpPr txBox="1"/>
          <p:nvPr/>
        </p:nvSpPr>
        <p:spPr>
          <a:xfrm>
            <a:off x="3582185" y="5934670"/>
            <a:ext cx="459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chemeClr val="tx1"/>
                  </a:solidFill>
                </a:ln>
                <a:solidFill>
                  <a:srgbClr val="007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3/ Should be treated</a:t>
            </a:r>
            <a:endParaRPr lang="en-US" sz="3600" dirty="0">
              <a:solidFill>
                <a:srgbClr val="0070CC"/>
              </a:solidFill>
            </a:endParaRPr>
          </a:p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4723838-E321-A288-20CF-BBCA805A5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7849" y="4453627"/>
            <a:ext cx="2438400" cy="2438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8F83BB5-27A6-44ED-2E77-9C2EDB4A5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3248" y="5211162"/>
            <a:ext cx="3320386" cy="33203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152E859-9F71-1759-F3C1-933BEE663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5167" y="428918"/>
            <a:ext cx="2347274" cy="23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83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593580"/>
            <a:ext cx="12193159" cy="526442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0" y="-8976"/>
            <a:ext cx="12193159" cy="1602556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3240053" y="130582"/>
            <a:ext cx="5710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QUIZ 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CD94D3-3746-F195-5EF8-876B7B4E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93" y="1138084"/>
            <a:ext cx="4876800" cy="487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99871F6-0A34-F6FE-D643-91DDEF6FA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503" y="-81116"/>
            <a:ext cx="24384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9525E1-A406-A7E2-6B54-9CEB6D7CF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806" y="2736151"/>
            <a:ext cx="3742981" cy="37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04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>
            <a:hlinkClick r:id="rId5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E605AB-F017-81B1-0466-E1C8A2923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7" name="Google Shape;187;p24">
            <a:hlinkClick r:id="rId7" action="ppaction://hlinksldjump"/>
          </p:cNvPr>
          <p:cNvSpPr/>
          <p:nvPr/>
        </p:nvSpPr>
        <p:spPr>
          <a:xfrm>
            <a:off x="514311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Start &gt;</a:t>
            </a:r>
            <a:endParaRPr/>
          </a:p>
        </p:txBody>
      </p:sp>
      <p:pic>
        <p:nvPicPr>
          <p:cNvPr id="6" name="y2mate.com - Nhạc Xổ số Kiến thiết miền Bắc Bản kinh điển  KHÔNG QUẢNG CÁO">
            <a:hlinkClick r:id="" action="ppaction://media"/>
            <a:extLst>
              <a:ext uri="{FF2B5EF4-FFF2-40B4-BE49-F238E27FC236}">
                <a16:creationId xmlns="" xmlns:a16="http://schemas.microsoft.com/office/drawing/2014/main" id="{0E12F8BB-50DF-5B96-FC44-FD23B06D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60824" y="62581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801D3C-4E94-ECDF-45C1-52DFF5D60AC7}"/>
              </a:ext>
            </a:extLst>
          </p:cNvPr>
          <p:cNvSpPr txBox="1"/>
          <p:nvPr/>
        </p:nvSpPr>
        <p:spPr>
          <a:xfrm>
            <a:off x="1319750" y="6708761"/>
            <a:ext cx="10454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E50D7"/>
                </a:solidFill>
              </a:rPr>
              <a:t>GENDER</a:t>
            </a:r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EQUALITY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168ED3-65FA-72C8-A6A2-BDC454171B80}"/>
              </a:ext>
            </a:extLst>
          </p:cNvPr>
          <p:cNvSpPr txBox="1"/>
          <p:nvPr/>
        </p:nvSpPr>
        <p:spPr>
          <a:xfrm>
            <a:off x="-2123632" y="1464047"/>
            <a:ext cx="230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F32DDF-D107-3A56-2243-069D1BA2FA2A}"/>
              </a:ext>
            </a:extLst>
          </p:cNvPr>
          <p:cNvSpPr txBox="1"/>
          <p:nvPr/>
        </p:nvSpPr>
        <p:spPr>
          <a:xfrm>
            <a:off x="-2253006" y="7046016"/>
            <a:ext cx="294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Content by: Quang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Mỹ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70CC"/>
              </a:solidFill>
            </a:endParaRPr>
          </a:p>
          <a:p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Powerpoint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 by: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Đăng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0070CC"/>
                </a:solidFill>
              </a:rPr>
              <a:t>Nguyên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70C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AD41C3-CC2D-22F1-A07C-13C7110E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2675" y="6582043"/>
            <a:ext cx="2220609" cy="2220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0C9C6C-3139-EED6-5227-DFDC100F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9478" y="4056072"/>
            <a:ext cx="2273799" cy="22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99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E7424D-4730-3CAD-6F85-B5BF5A65C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48" name="Google Shape;248;p33">
            <a:hlinkClick r:id="rId4" action="ppaction://hlinksldjump"/>
          </p:cNvPr>
          <p:cNvSpPr/>
          <p:nvPr/>
        </p:nvSpPr>
        <p:spPr>
          <a:xfrm>
            <a:off x="4787649" y="3429000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33">
            <a:hlinkClick r:id="rId5" action="ppaction://hlinksldjump"/>
          </p:cNvPr>
          <p:cNvSpPr/>
          <p:nvPr/>
        </p:nvSpPr>
        <p:spPr>
          <a:xfrm>
            <a:off x="2421425" y="153754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>
            <a:hlinkClick r:id="rId5" action="ppaction://hlinksldjump"/>
          </p:cNvPr>
          <p:cNvSpPr/>
          <p:nvPr/>
        </p:nvSpPr>
        <p:spPr>
          <a:xfrm>
            <a:off x="2437460" y="340836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>
            <a:hlinkClick r:id="rId5" action="ppaction://hlinksldjump"/>
          </p:cNvPr>
          <p:cNvSpPr/>
          <p:nvPr/>
        </p:nvSpPr>
        <p:spPr>
          <a:xfrm>
            <a:off x="4787649" y="1537552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1A64BB-A508-07FC-D4BB-E0BC5C19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56" name="Google Shape;256;p3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62" y="7013500"/>
            <a:ext cx="12192000" cy="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>
            <a:hlinkClick r:id="rId6" action="ppaction://hlinksldjump"/>
          </p:cNvPr>
          <p:cNvSpPr/>
          <p:nvPr/>
        </p:nvSpPr>
        <p:spPr>
          <a:xfrm>
            <a:off x="-7562" y="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34">
            <a:hlinkClick r:id="rId7" action="ppaction://hlinksldjump"/>
          </p:cNvPr>
          <p:cNvSpPr/>
          <p:nvPr/>
        </p:nvSpPr>
        <p:spPr>
          <a:xfrm>
            <a:off x="513556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Next &gt;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8DA79C-C159-AB87-479B-C1E792B8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63" name="Google Shape;263;p3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525" y="7017375"/>
            <a:ext cx="12192000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>
            <a:hlinkClick r:id="rId6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>
            <a:hlinkClick r:id="rId7" action="ppaction://hlinksldjump"/>
          </p:cNvPr>
          <p:cNvSpPr/>
          <p:nvPr/>
        </p:nvSpPr>
        <p:spPr>
          <a:xfrm>
            <a:off x="514311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Yes! &gt;</a:t>
            </a:r>
            <a:endParaRPr/>
          </a:p>
        </p:txBody>
      </p:sp>
      <p:sp>
        <p:nvSpPr>
          <p:cNvPr id="266" name="Google Shape;266;p35">
            <a:hlinkClick r:id="rId8" action="ppaction://hlinksldjump"/>
          </p:cNvPr>
          <p:cNvSpPr txBox="1"/>
          <p:nvPr/>
        </p:nvSpPr>
        <p:spPr>
          <a:xfrm>
            <a:off x="1382400" y="5944200"/>
            <a:ext cx="94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I want to study a bit more!</a:t>
            </a: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512C31-F86C-BA39-5796-40ACAF18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71" name="Google Shape;271;p36">
            <a:hlinkClick r:id="rId4" action="ppaction://hlinksldjump"/>
          </p:cNvPr>
          <p:cNvSpPr/>
          <p:nvPr/>
        </p:nvSpPr>
        <p:spPr>
          <a:xfrm>
            <a:off x="-139800" y="-7620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>
            <a:hlinkClick r:id="rId5" action="ppaction://hlinksldjump"/>
          </p:cNvPr>
          <p:cNvSpPr/>
          <p:nvPr/>
        </p:nvSpPr>
        <p:spPr>
          <a:xfrm>
            <a:off x="4787660" y="3388886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>
            <a:hlinkClick r:id="rId6" action="ppaction://hlinksldjump"/>
          </p:cNvPr>
          <p:cNvSpPr/>
          <p:nvPr/>
        </p:nvSpPr>
        <p:spPr>
          <a:xfrm>
            <a:off x="2421425" y="153754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6">
            <a:hlinkClick r:id="rId5" action="ppaction://hlinksldjump"/>
          </p:cNvPr>
          <p:cNvSpPr/>
          <p:nvPr/>
        </p:nvSpPr>
        <p:spPr>
          <a:xfrm>
            <a:off x="4787649" y="1537552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6">
            <a:hlinkClick r:id="rId5" action="ppaction://hlinksldjump"/>
          </p:cNvPr>
          <p:cNvSpPr/>
          <p:nvPr/>
        </p:nvSpPr>
        <p:spPr>
          <a:xfrm>
            <a:off x="2437460" y="340836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685D77-2FD8-BC47-3807-FC33C0235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80" name="Google Shape;280;p3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62" y="7013500"/>
            <a:ext cx="12192000" cy="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7">
            <a:hlinkClick r:id="rId6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7">
            <a:hlinkClick r:id="rId7" action="ppaction://hlinksldjump"/>
          </p:cNvPr>
          <p:cNvSpPr/>
          <p:nvPr/>
        </p:nvSpPr>
        <p:spPr>
          <a:xfrm>
            <a:off x="514311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Next &gt;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D0C0D3-C783-58B2-A284-8BE795FCB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87" name="Google Shape;287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525" y="7017375"/>
            <a:ext cx="12192000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>
            <a:hlinkClick r:id="rId6" action="ppaction://hlinksldjump"/>
          </p:cNvPr>
          <p:cNvSpPr/>
          <p:nvPr/>
        </p:nvSpPr>
        <p:spPr>
          <a:xfrm>
            <a:off x="-157325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8">
            <a:hlinkClick r:id="rId7" action="ppaction://hlinksldjump"/>
          </p:cNvPr>
          <p:cNvSpPr/>
          <p:nvPr/>
        </p:nvSpPr>
        <p:spPr>
          <a:xfrm>
            <a:off x="5125593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Yes! &gt;</a:t>
            </a:r>
            <a:endParaRPr/>
          </a:p>
        </p:txBody>
      </p:sp>
      <p:sp>
        <p:nvSpPr>
          <p:cNvPr id="290" name="Google Shape;290;p38">
            <a:hlinkClick r:id="rId8" action="ppaction://hlinksldjump"/>
          </p:cNvPr>
          <p:cNvSpPr txBox="1"/>
          <p:nvPr/>
        </p:nvSpPr>
        <p:spPr>
          <a:xfrm>
            <a:off x="1382400" y="5944200"/>
            <a:ext cx="94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I want to study a bit more!</a:t>
            </a: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A13AF-89BA-C84E-ABFA-5A0EAFC0A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95" name="Google Shape;295;p39">
            <a:hlinkClick r:id="rId4" action="ppaction://hlinksldjump"/>
          </p:cNvPr>
          <p:cNvSpPr/>
          <p:nvPr/>
        </p:nvSpPr>
        <p:spPr>
          <a:xfrm>
            <a:off x="-120750" y="-87725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9">
            <a:hlinkClick r:id="rId5" action="ppaction://hlinksldjump"/>
          </p:cNvPr>
          <p:cNvSpPr/>
          <p:nvPr/>
        </p:nvSpPr>
        <p:spPr>
          <a:xfrm>
            <a:off x="4787660" y="3388886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9">
            <a:hlinkClick r:id="rId5" action="ppaction://hlinksldjump"/>
          </p:cNvPr>
          <p:cNvSpPr/>
          <p:nvPr/>
        </p:nvSpPr>
        <p:spPr>
          <a:xfrm>
            <a:off x="2421425" y="153754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9">
            <a:hlinkClick r:id="rId5" action="ppaction://hlinksldjump"/>
          </p:cNvPr>
          <p:cNvSpPr/>
          <p:nvPr/>
        </p:nvSpPr>
        <p:spPr>
          <a:xfrm>
            <a:off x="4787649" y="1537552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9">
            <a:hlinkClick r:id="rId6" action="ppaction://hlinksldjump"/>
          </p:cNvPr>
          <p:cNvSpPr/>
          <p:nvPr/>
        </p:nvSpPr>
        <p:spPr>
          <a:xfrm>
            <a:off x="2437460" y="340836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985B39-17C1-AC2F-ECDC-1920D067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04" name="Google Shape;304;p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62" y="7013500"/>
            <a:ext cx="12192000" cy="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>
            <a:hlinkClick r:id="rId6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0">
            <a:hlinkClick r:id="rId7" action="ppaction://hlinksldjump"/>
          </p:cNvPr>
          <p:cNvSpPr/>
          <p:nvPr/>
        </p:nvSpPr>
        <p:spPr>
          <a:xfrm>
            <a:off x="514311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Next &gt;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9E59C0-9470-E351-AD7B-54EA0AC0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11" name="Google Shape;311;p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525" y="7017375"/>
            <a:ext cx="12192000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>
            <a:hlinkClick r:id="rId6" action="ppaction://hlinksldjump"/>
          </p:cNvPr>
          <p:cNvSpPr/>
          <p:nvPr/>
        </p:nvSpPr>
        <p:spPr>
          <a:xfrm>
            <a:off x="-169925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1">
            <a:hlinkClick r:id="rId7" action="ppaction://hlinksldjump"/>
          </p:cNvPr>
          <p:cNvSpPr/>
          <p:nvPr/>
        </p:nvSpPr>
        <p:spPr>
          <a:xfrm>
            <a:off x="5112993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Yes! &gt;</a:t>
            </a:r>
            <a:endParaRPr dirty="0"/>
          </a:p>
        </p:txBody>
      </p:sp>
      <p:sp>
        <p:nvSpPr>
          <p:cNvPr id="314" name="Google Shape;314;p41">
            <a:hlinkClick r:id="rId8" action="ppaction://hlinksldjump"/>
          </p:cNvPr>
          <p:cNvSpPr txBox="1"/>
          <p:nvPr/>
        </p:nvSpPr>
        <p:spPr>
          <a:xfrm>
            <a:off x="1382400" y="5944200"/>
            <a:ext cx="94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I want to study a bit more!</a:t>
            </a: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A23B61-3EB6-80EB-636D-844CA249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319" name="Google Shape;319;p42">
            <a:hlinkClick r:id="rId4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2">
            <a:hlinkClick r:id="rId5" action="ppaction://hlinksldjump"/>
          </p:cNvPr>
          <p:cNvSpPr/>
          <p:nvPr/>
        </p:nvSpPr>
        <p:spPr>
          <a:xfrm>
            <a:off x="2457025" y="4299850"/>
            <a:ext cx="1760400" cy="15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2">
            <a:hlinkClick r:id="rId5" action="ppaction://hlinksldjump"/>
          </p:cNvPr>
          <p:cNvSpPr/>
          <p:nvPr/>
        </p:nvSpPr>
        <p:spPr>
          <a:xfrm>
            <a:off x="4152800" y="4277400"/>
            <a:ext cx="1760400" cy="15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2">
            <a:hlinkClick r:id="rId5" action="ppaction://hlinksldjump"/>
          </p:cNvPr>
          <p:cNvSpPr/>
          <p:nvPr/>
        </p:nvSpPr>
        <p:spPr>
          <a:xfrm>
            <a:off x="5905400" y="4277400"/>
            <a:ext cx="1760400" cy="15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2">
            <a:hlinkClick r:id="rId5" action="ppaction://hlinksldjump"/>
          </p:cNvPr>
          <p:cNvSpPr/>
          <p:nvPr/>
        </p:nvSpPr>
        <p:spPr>
          <a:xfrm>
            <a:off x="4787660" y="3388886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2">
            <a:hlinkClick r:id="rId5" action="ppaction://hlinksldjump"/>
          </p:cNvPr>
          <p:cNvSpPr/>
          <p:nvPr/>
        </p:nvSpPr>
        <p:spPr>
          <a:xfrm>
            <a:off x="2421425" y="153754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2">
            <a:hlinkClick r:id="rId6" action="ppaction://hlinksldjump"/>
          </p:cNvPr>
          <p:cNvSpPr/>
          <p:nvPr/>
        </p:nvSpPr>
        <p:spPr>
          <a:xfrm>
            <a:off x="4787649" y="1537552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2">
            <a:hlinkClick r:id="rId5" action="ppaction://hlinksldjump"/>
          </p:cNvPr>
          <p:cNvSpPr/>
          <p:nvPr/>
        </p:nvSpPr>
        <p:spPr>
          <a:xfrm>
            <a:off x="2437460" y="340836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801D3C-4E94-ECDF-45C1-52DFF5D60AC7}"/>
              </a:ext>
            </a:extLst>
          </p:cNvPr>
          <p:cNvSpPr txBox="1"/>
          <p:nvPr/>
        </p:nvSpPr>
        <p:spPr>
          <a:xfrm>
            <a:off x="1432872" y="2613392"/>
            <a:ext cx="10454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E50D7"/>
                </a:solidFill>
              </a:rPr>
              <a:t>GENDER</a:t>
            </a:r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EQUALITY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168ED3-65FA-72C8-A6A2-BDC454171B80}"/>
              </a:ext>
            </a:extLst>
          </p:cNvPr>
          <p:cNvSpPr txBox="1"/>
          <p:nvPr/>
        </p:nvSpPr>
        <p:spPr>
          <a:xfrm>
            <a:off x="738431" y="1611983"/>
            <a:ext cx="230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AD41C3-CC2D-22F1-A07C-13C7110E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96" y="353743"/>
            <a:ext cx="2220609" cy="2220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0C9C6C-3139-EED6-5227-DFDC100F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00" y="4244608"/>
            <a:ext cx="2273799" cy="2273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259321F-802D-B18B-56C7-A1C52F927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0206" y="707634"/>
            <a:ext cx="1905758" cy="19057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85FA69-67D1-91D6-4CC4-6ACADA95A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5123" y="4510256"/>
            <a:ext cx="2266335" cy="22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05F1A9-BCBA-5781-E55A-ABCFD911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31" name="Google Shape;331;p4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62" y="7013500"/>
            <a:ext cx="12192000" cy="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3">
            <a:hlinkClick r:id="rId6" action="ppaction://hlinksldjump"/>
          </p:cNvPr>
          <p:cNvSpPr/>
          <p:nvPr/>
        </p:nvSpPr>
        <p:spPr>
          <a:xfrm>
            <a:off x="-14735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3">
            <a:hlinkClick r:id="rId7" action="ppaction://hlinksldjump"/>
          </p:cNvPr>
          <p:cNvSpPr/>
          <p:nvPr/>
        </p:nvSpPr>
        <p:spPr>
          <a:xfrm>
            <a:off x="513556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Next &gt;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9B7086-EE45-BC13-FB0E-A0490962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38" name="Google Shape;338;p4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525" y="7017375"/>
            <a:ext cx="12192000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4">
            <a:hlinkClick r:id="rId6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4">
            <a:hlinkClick r:id="rId7" action="ppaction://hlinksldjump"/>
          </p:cNvPr>
          <p:cNvSpPr/>
          <p:nvPr/>
        </p:nvSpPr>
        <p:spPr>
          <a:xfrm>
            <a:off x="514311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Yes! &gt;</a:t>
            </a:r>
            <a:endParaRPr/>
          </a:p>
        </p:txBody>
      </p:sp>
      <p:sp>
        <p:nvSpPr>
          <p:cNvPr id="341" name="Google Shape;341;p44">
            <a:hlinkClick r:id="rId8" action="ppaction://hlinksldjump"/>
          </p:cNvPr>
          <p:cNvSpPr txBox="1"/>
          <p:nvPr/>
        </p:nvSpPr>
        <p:spPr>
          <a:xfrm>
            <a:off x="1382400" y="5944200"/>
            <a:ext cx="94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I want to study a bit more!</a:t>
            </a: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2C5295-108E-F00D-2099-19B1FDD52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346" name="Google Shape;346;p45">
            <a:hlinkClick r:id="rId4" action="ppaction://hlinksldjump"/>
          </p:cNvPr>
          <p:cNvSpPr/>
          <p:nvPr/>
        </p:nvSpPr>
        <p:spPr>
          <a:xfrm>
            <a:off x="-13980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45">
            <a:hlinkClick r:id="rId5" action="ppaction://hlinksldjump"/>
          </p:cNvPr>
          <p:cNvSpPr/>
          <p:nvPr/>
        </p:nvSpPr>
        <p:spPr>
          <a:xfrm>
            <a:off x="4787660" y="3388886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5">
            <a:hlinkClick r:id="rId6" action="ppaction://hlinksldjump"/>
          </p:cNvPr>
          <p:cNvSpPr/>
          <p:nvPr/>
        </p:nvSpPr>
        <p:spPr>
          <a:xfrm>
            <a:off x="2421425" y="153754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5">
            <a:hlinkClick r:id="rId5" action="ppaction://hlinksldjump"/>
          </p:cNvPr>
          <p:cNvSpPr/>
          <p:nvPr/>
        </p:nvSpPr>
        <p:spPr>
          <a:xfrm>
            <a:off x="4787649" y="1537552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5">
            <a:hlinkClick r:id="rId5" action="ppaction://hlinksldjump"/>
          </p:cNvPr>
          <p:cNvSpPr/>
          <p:nvPr/>
        </p:nvSpPr>
        <p:spPr>
          <a:xfrm>
            <a:off x="2437460" y="3408364"/>
            <a:ext cx="22227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78A9EC-8A52-0F4B-1645-60C8A3332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55" name="Google Shape;355;p4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562" y="7013500"/>
            <a:ext cx="12192000" cy="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6">
            <a:hlinkClick r:id="rId6" action="ppaction://hlinksldjump"/>
          </p:cNvPr>
          <p:cNvSpPr/>
          <p:nvPr/>
        </p:nvSpPr>
        <p:spPr>
          <a:xfrm>
            <a:off x="-147350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6">
            <a:hlinkClick r:id="rId7" action="ppaction://hlinksldjump"/>
          </p:cNvPr>
          <p:cNvSpPr/>
          <p:nvPr/>
        </p:nvSpPr>
        <p:spPr>
          <a:xfrm>
            <a:off x="5135568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Next &gt;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16B84A-E95D-FE08-8D33-74E2417C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62" name="Google Shape;362;p4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525" y="7017375"/>
            <a:ext cx="12192000" cy="5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7">
            <a:hlinkClick r:id="rId6" action="ppaction://hlinksldjump"/>
          </p:cNvPr>
          <p:cNvSpPr/>
          <p:nvPr/>
        </p:nvSpPr>
        <p:spPr>
          <a:xfrm>
            <a:off x="-157325" y="-115350"/>
            <a:ext cx="12471600" cy="7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7">
            <a:hlinkClick r:id="rId7" action="ppaction://hlinksldjump"/>
          </p:cNvPr>
          <p:cNvSpPr/>
          <p:nvPr/>
        </p:nvSpPr>
        <p:spPr>
          <a:xfrm>
            <a:off x="5125593" y="5169871"/>
            <a:ext cx="2070900" cy="545100"/>
          </a:xfrm>
          <a:prstGeom prst="roundRect">
            <a:avLst>
              <a:gd name="adj" fmla="val 50000"/>
            </a:avLst>
          </a:prstGeom>
          <a:solidFill>
            <a:srgbClr val="FDAA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Yes! &gt;</a:t>
            </a:r>
            <a:endParaRPr/>
          </a:p>
        </p:txBody>
      </p:sp>
      <p:sp>
        <p:nvSpPr>
          <p:cNvPr id="365" name="Google Shape;365;p47">
            <a:hlinkClick r:id="rId8" action="ppaction://hlinksldjump"/>
          </p:cNvPr>
          <p:cNvSpPr txBox="1"/>
          <p:nvPr/>
        </p:nvSpPr>
        <p:spPr>
          <a:xfrm>
            <a:off x="1382400" y="5944200"/>
            <a:ext cx="94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4A545E"/>
                </a:solidFill>
                <a:latin typeface="DM Sans"/>
                <a:ea typeface="DM Sans"/>
                <a:cs typeface="DM Sans"/>
                <a:sym typeface="DM Sans"/>
              </a:rPr>
              <a:t>I want to study a bit more!</a:t>
            </a: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A5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6096000" y="-2"/>
            <a:ext cx="6097159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2"/>
            <a:ext cx="6097159" cy="6858000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75414" y="2739189"/>
            <a:ext cx="130466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THANK FOR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7270C6-2202-181C-A4AE-1ADDE4CD1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363" y="541256"/>
            <a:ext cx="2347274" cy="2347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9F4F35-D7F8-9227-F78D-9B3CC0412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107" y="3847913"/>
            <a:ext cx="3320386" cy="3320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ABE2593-1B3E-6662-EE27-A12545446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595" y="4192571"/>
            <a:ext cx="2438400" cy="2438400"/>
          </a:xfrm>
          <a:prstGeom prst="rect">
            <a:avLst/>
          </a:prstGeom>
        </p:spPr>
      </p:pic>
      <p:pic>
        <p:nvPicPr>
          <p:cNvPr id="5" name="y2mate.com - Funny Master Outro by Fantoo gaming  very funny Funny videos">
            <a:hlinkClick r:id="" action="ppaction://media"/>
            <a:extLst>
              <a:ext uri="{FF2B5EF4-FFF2-40B4-BE49-F238E27FC236}">
                <a16:creationId xmlns="" xmlns:a16="http://schemas.microsoft.com/office/drawing/2014/main" id="{2A6E86C6-ED43-2075-B7D2-388CC189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3966" y="70357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02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0" y="0"/>
            <a:ext cx="12192000" cy="2574352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801D3C-4E94-ECDF-45C1-52DFF5D60AC7}"/>
              </a:ext>
            </a:extLst>
          </p:cNvPr>
          <p:cNvSpPr txBox="1"/>
          <p:nvPr/>
        </p:nvSpPr>
        <p:spPr>
          <a:xfrm>
            <a:off x="3192366" y="481471"/>
            <a:ext cx="5807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168ED3-65FA-72C8-A6A2-BDC454171B80}"/>
              </a:ext>
            </a:extLst>
          </p:cNvPr>
          <p:cNvSpPr txBox="1"/>
          <p:nvPr/>
        </p:nvSpPr>
        <p:spPr>
          <a:xfrm>
            <a:off x="1494401" y="3246610"/>
            <a:ext cx="9606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 you know about the other gender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AD41C3-CC2D-22F1-A07C-13C7110E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0609" y="6718428"/>
            <a:ext cx="2220609" cy="2220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0C9C6C-3139-EED6-5227-DFDC100F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4645" y="5554934"/>
            <a:ext cx="2273799" cy="227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2D52FC-C739-8E81-D111-C77A0F552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431" y="4421766"/>
            <a:ext cx="2266335" cy="2266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28B292-B4BD-6E07-3BE9-C99B6C919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04" y="417853"/>
            <a:ext cx="1905758" cy="19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65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9756742" y="0"/>
            <a:ext cx="2435258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-2" y="0"/>
            <a:ext cx="9756744" cy="6858000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801D3C-4E94-ECDF-45C1-52DFF5D60AC7}"/>
              </a:ext>
            </a:extLst>
          </p:cNvPr>
          <p:cNvSpPr txBox="1"/>
          <p:nvPr/>
        </p:nvSpPr>
        <p:spPr>
          <a:xfrm>
            <a:off x="-2520176" y="6799726"/>
            <a:ext cx="5807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168ED3-65FA-72C8-A6A2-BDC454171B80}"/>
              </a:ext>
            </a:extLst>
          </p:cNvPr>
          <p:cNvSpPr txBox="1"/>
          <p:nvPr/>
        </p:nvSpPr>
        <p:spPr>
          <a:xfrm>
            <a:off x="1292889" y="6943539"/>
            <a:ext cx="9606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 you know about the other gender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2D52FC-C739-8E81-D111-C77A0F552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6335" y="4400772"/>
            <a:ext cx="2266335" cy="2266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28B292-B4BD-6E07-3BE9-C99B6C919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8219" y="668594"/>
            <a:ext cx="1905758" cy="19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2806F24-5C12-6687-4E61-02DAFF9AD52C}"/>
              </a:ext>
            </a:extLst>
          </p:cNvPr>
          <p:cNvSpPr txBox="1"/>
          <p:nvPr/>
        </p:nvSpPr>
        <p:spPr>
          <a:xfrm>
            <a:off x="3401973" y="668594"/>
            <a:ext cx="31199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GIRL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8BFFD9B-9494-EFEA-BDB8-1D618224272B}"/>
              </a:ext>
            </a:extLst>
          </p:cNvPr>
          <p:cNvGrpSpPr/>
          <p:nvPr/>
        </p:nvGrpSpPr>
        <p:grpSpPr>
          <a:xfrm>
            <a:off x="242182" y="1351616"/>
            <a:ext cx="9244400" cy="2445471"/>
            <a:chOff x="242182" y="1351616"/>
            <a:chExt cx="9244400" cy="244547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33A0AA2-976F-3944-5EE1-1948B79F0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182" y="1852981"/>
              <a:ext cx="6724226" cy="181404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3BC408C-32A7-9943-1068-22DDCD0F7E22}"/>
                </a:ext>
              </a:extLst>
            </p:cNvPr>
            <p:cNvSpPr txBox="1"/>
            <p:nvPr/>
          </p:nvSpPr>
          <p:spPr>
            <a:xfrm>
              <a:off x="1393709" y="2451586"/>
              <a:ext cx="4421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WOMEN ARE BETTER AT DISTINGGUISHING THAN MEN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780BEFE-98F9-CDCE-9735-70E4DF52F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1111" y="1351616"/>
              <a:ext cx="2445471" cy="244547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C2B7884-AA6D-46D8-D463-16B4116EBF2E}"/>
              </a:ext>
            </a:extLst>
          </p:cNvPr>
          <p:cNvGrpSpPr/>
          <p:nvPr/>
        </p:nvGrpSpPr>
        <p:grpSpPr>
          <a:xfrm>
            <a:off x="787997" y="3484197"/>
            <a:ext cx="8641647" cy="1814046"/>
            <a:chOff x="787997" y="3484197"/>
            <a:chExt cx="8641647" cy="181404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183D420-85F2-7AAC-23E0-23FD088C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5418" y="3484197"/>
              <a:ext cx="6724226" cy="18140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EBC782-41FF-1CE2-79AF-3D10F1E84760}"/>
                </a:ext>
              </a:extLst>
            </p:cNvPr>
            <p:cNvSpPr txBox="1"/>
            <p:nvPr/>
          </p:nvSpPr>
          <p:spPr>
            <a:xfrm>
              <a:off x="4312941" y="4178333"/>
              <a:ext cx="4392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WOMEN LIVE LONGER THAN MEN</a:t>
              </a:r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38F8C93E-83F1-6060-D59E-79C060D1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997" y="3578744"/>
              <a:ext cx="1568509" cy="156850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D8B9814-3DAF-BBEB-29F5-EDB8F7AE73E8}"/>
              </a:ext>
            </a:extLst>
          </p:cNvPr>
          <p:cNvGrpSpPr/>
          <p:nvPr/>
        </p:nvGrpSpPr>
        <p:grpSpPr>
          <a:xfrm>
            <a:off x="368873" y="5071782"/>
            <a:ext cx="8761457" cy="1814046"/>
            <a:chOff x="368873" y="5071782"/>
            <a:chExt cx="8761457" cy="1814046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B6DB615F-C991-231E-EEDB-49E1062408C4}"/>
                </a:ext>
              </a:extLst>
            </p:cNvPr>
            <p:cNvGrpSpPr/>
            <p:nvPr/>
          </p:nvGrpSpPr>
          <p:grpSpPr>
            <a:xfrm>
              <a:off x="368873" y="5071782"/>
              <a:ext cx="6724226" cy="1814046"/>
              <a:chOff x="368873" y="5071782"/>
              <a:chExt cx="6724226" cy="181404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0E1A4429-5A19-86FC-D6EB-89E3DFD50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873" y="5071782"/>
                <a:ext cx="6724226" cy="181404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E8AEACCF-2FA0-3B5B-5DAC-DF1CC6A37A18}"/>
                  </a:ext>
                </a:extLst>
              </p:cNvPr>
              <p:cNvSpPr txBox="1"/>
              <p:nvPr/>
            </p:nvSpPr>
            <p:spPr>
              <a:xfrm>
                <a:off x="1471910" y="5655639"/>
                <a:ext cx="47677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WOMEN ARE BETTER AT RECOGNIZING COLORS THAN MEN</a:t>
                </a:r>
                <a:endParaRPr lang="en-US" dirty="0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0617D7B-370D-F2F8-84EF-C52BECF72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1126" y="5179073"/>
              <a:ext cx="1639204" cy="163920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01B3969-234C-A9A1-B773-E1151031A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79" y="159547"/>
            <a:ext cx="1811213" cy="18112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C7A2C2F-7ED3-8F4A-F876-183284846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5811" y="287049"/>
            <a:ext cx="1434998" cy="14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7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2435256" y="7374"/>
            <a:ext cx="9756744" cy="685800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30216" y="-8920"/>
            <a:ext cx="2435258" cy="6858000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2806F24-5C12-6687-4E61-02DAFF9AD52C}"/>
              </a:ext>
            </a:extLst>
          </p:cNvPr>
          <p:cNvSpPr txBox="1"/>
          <p:nvPr/>
        </p:nvSpPr>
        <p:spPr>
          <a:xfrm>
            <a:off x="6164027" y="805865"/>
            <a:ext cx="31199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E50D7"/>
                </a:solidFill>
              </a:rPr>
              <a:t>BOY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CFFD03B-978C-DBFC-7517-113C63DBE7DF}"/>
              </a:ext>
            </a:extLst>
          </p:cNvPr>
          <p:cNvGrpSpPr/>
          <p:nvPr/>
        </p:nvGrpSpPr>
        <p:grpSpPr>
          <a:xfrm>
            <a:off x="2559744" y="1059196"/>
            <a:ext cx="9378240" cy="2786941"/>
            <a:chOff x="2559744" y="1059196"/>
            <a:chExt cx="9378240" cy="2786941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E2F7CF5B-1ACE-C5A0-36D4-BD93B333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9744" y="2032091"/>
              <a:ext cx="6724226" cy="1814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C5FB23B-E17D-C856-58C9-E83832B07325}"/>
                </a:ext>
              </a:extLst>
            </p:cNvPr>
            <p:cNvSpPr txBox="1"/>
            <p:nvPr/>
          </p:nvSpPr>
          <p:spPr>
            <a:xfrm>
              <a:off x="3638606" y="2754448"/>
              <a:ext cx="45665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MEN LOVE COMPLIMENTS FROM OTHER MEN</a:t>
              </a:r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5B443A5-8925-856D-49B7-DEB90E63B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8458" y="1059196"/>
              <a:ext cx="2529526" cy="252952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443A37C-2357-4A3B-D1E9-B34C237884B6}"/>
              </a:ext>
            </a:extLst>
          </p:cNvPr>
          <p:cNvGrpSpPr/>
          <p:nvPr/>
        </p:nvGrpSpPr>
        <p:grpSpPr>
          <a:xfrm>
            <a:off x="3024489" y="3488903"/>
            <a:ext cx="8913495" cy="1866852"/>
            <a:chOff x="3024489" y="3488903"/>
            <a:chExt cx="8913495" cy="1866852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3FB2965-5CD0-07B3-3DD2-D0CACB06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3758" y="3488903"/>
              <a:ext cx="6724226" cy="18140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D0C8499-386C-90A0-8379-A1EE82CD6780}"/>
                </a:ext>
              </a:extLst>
            </p:cNvPr>
            <p:cNvSpPr txBox="1"/>
            <p:nvPr/>
          </p:nvSpPr>
          <p:spPr>
            <a:xfrm>
              <a:off x="6263298" y="4126413"/>
              <a:ext cx="46358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IN MAN’S LIFE, THE TIME HE LOOKS AT WOMAN IS EQUAL TO A YEAR</a:t>
              </a:r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9BB027A-1458-7B96-753E-4A7B1BA7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4489" y="3631231"/>
              <a:ext cx="1724524" cy="172452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BF3CB12-AB1B-AB06-891D-771F9209371E}"/>
              </a:ext>
            </a:extLst>
          </p:cNvPr>
          <p:cNvGrpSpPr/>
          <p:nvPr/>
        </p:nvGrpSpPr>
        <p:grpSpPr>
          <a:xfrm>
            <a:off x="2654014" y="5086022"/>
            <a:ext cx="8922994" cy="1878760"/>
            <a:chOff x="2654014" y="5086022"/>
            <a:chExt cx="8922994" cy="187876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9075BFF-18C0-8217-5383-58C73C52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014" y="5150736"/>
              <a:ext cx="6724226" cy="18140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005FA07-3DB2-6141-1B69-FECFDEC6595F}"/>
                </a:ext>
              </a:extLst>
            </p:cNvPr>
            <p:cNvSpPr txBox="1"/>
            <p:nvPr/>
          </p:nvSpPr>
          <p:spPr>
            <a:xfrm>
              <a:off x="3711878" y="5863206"/>
              <a:ext cx="44932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MEN LIE TWICE AS MUCH AS WOMEN</a:t>
              </a:r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19237F20-B3AB-BAB3-6CA1-4EB3066A6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2484" y="5086022"/>
              <a:ext cx="1724524" cy="172452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FC23910-38DC-45DC-0254-F07F04697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7916" y="164915"/>
            <a:ext cx="2124125" cy="2124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976403B-35FC-61C1-539B-306B87C93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966" y="152832"/>
            <a:ext cx="1598983" cy="15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48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-1159" y="1"/>
            <a:ext cx="12193159" cy="1569660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>
            <a:off x="-1159" y="1574784"/>
            <a:ext cx="12193159" cy="5283216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1968909" y="61556"/>
            <a:ext cx="85122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D657B7"/>
                </a:solidFill>
              </a:rPr>
              <a:t>LISTEN AND READ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AF969E6-B3A7-D510-B52E-8B56F5B6C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57" y="299686"/>
            <a:ext cx="8109157" cy="785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31777B-DEB4-B29F-F398-8A2CABB9F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569661"/>
            <a:ext cx="9393382" cy="5283216"/>
          </a:xfrm>
          <a:prstGeom prst="rect">
            <a:avLst/>
          </a:prstGeom>
        </p:spPr>
      </p:pic>
      <p:pic>
        <p:nvPicPr>
          <p:cNvPr id="30" name="044">
            <a:hlinkClick r:id="" action="ppaction://media"/>
            <a:extLst>
              <a:ext uri="{FF2B5EF4-FFF2-40B4-BE49-F238E27FC236}">
                <a16:creationId xmlns="" xmlns:a16="http://schemas.microsoft.com/office/drawing/2014/main" id="{100EFD75-FC4C-7D0F-01C3-79CE48AAE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7113" y="3244311"/>
            <a:ext cx="1524334" cy="15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1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638930" y="1327847"/>
            <a:ext cx="13264298" cy="5770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AF6215-70FB-72F9-762D-D6403DEC6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863" y="2715580"/>
            <a:ext cx="5425563" cy="3269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56C8D-B1A6-234B-BC26-C0746A372DDB}"/>
              </a:ext>
            </a:extLst>
          </p:cNvPr>
          <p:cNvSpPr txBox="1"/>
          <p:nvPr/>
        </p:nvSpPr>
        <p:spPr>
          <a:xfrm>
            <a:off x="6389070" y="3131787"/>
            <a:ext cx="52341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gender equality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/ˈ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ʤɛndər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(ː)ˈ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kwɒlɪti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endParaRPr lang="en-US" sz="44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249754-8CFD-FB40-9C46-B799649DA3FF}"/>
              </a:ext>
            </a:extLst>
          </p:cNvPr>
          <p:cNvSpPr/>
          <p:nvPr/>
        </p:nvSpPr>
        <p:spPr>
          <a:xfrm>
            <a:off x="7651230" y="4853045"/>
            <a:ext cx="2744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(n/p):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bình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đẳng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7696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404C9D-FFCE-83C3-4D84-AFF004B5946F}"/>
              </a:ext>
            </a:extLst>
          </p:cNvPr>
          <p:cNvSpPr/>
          <p:nvPr/>
        </p:nvSpPr>
        <p:spPr>
          <a:xfrm>
            <a:off x="0" y="1602555"/>
            <a:ext cx="12193159" cy="5255444"/>
          </a:xfrm>
          <a:prstGeom prst="rect">
            <a:avLst/>
          </a:prstGeom>
          <a:solidFill>
            <a:srgbClr val="007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0">
                <a:solidFill>
                  <a:schemeClr val="tx1"/>
                </a:solidFill>
              </a:ln>
              <a:solidFill>
                <a:srgbClr val="DE50D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34EEB3-F2C2-1AD9-FC96-8E3A94926064}"/>
              </a:ext>
            </a:extLst>
          </p:cNvPr>
          <p:cNvSpPr/>
          <p:nvPr/>
        </p:nvSpPr>
        <p:spPr>
          <a:xfrm flipV="1">
            <a:off x="-1159" y="-1"/>
            <a:ext cx="12193159" cy="1602557"/>
          </a:xfrm>
          <a:prstGeom prst="rect">
            <a:avLst/>
          </a:prstGeom>
          <a:solidFill>
            <a:srgbClr val="DE50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2388BD-7AF2-66F6-9F72-E61B1FA18DDD}"/>
              </a:ext>
            </a:extLst>
          </p:cNvPr>
          <p:cNvSpPr txBox="1"/>
          <p:nvPr/>
        </p:nvSpPr>
        <p:spPr>
          <a:xfrm>
            <a:off x="2719977" y="78002"/>
            <a:ext cx="6750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C"/>
                </a:solidFill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A7F63D-2EAC-A614-81DA-C9A1E83F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5" b="90714" l="9913" r="89942">
                        <a14:foregroundMark x1="24708" y1="8367" x2="24708" y2="8367"/>
                        <a14:foregroundMark x1="74417" y1="90714" x2="74417" y2="90714"/>
                        <a14:foregroundMark x1="83892" y1="22143" x2="82070" y2="41020"/>
                        <a14:foregroundMark x1="82070" y1="41020" x2="84257" y2="57857"/>
                        <a14:foregroundMark x1="83746" y1="81327" x2="84257" y2="86327"/>
                        <a14:foregroundMark x1="20481" y1="88061" x2="43294" y2="86531"/>
                        <a14:foregroundMark x1="43294" y1="86531" x2="71866" y2="88265"/>
                      </a14:backgroundRemoval>
                    </a14:imgEffect>
                  </a14:imgLayer>
                </a14:imgProps>
              </a:ext>
            </a:extLst>
          </a:blip>
          <a:srcRect l="9748" t="4168" r="9711" b="3864"/>
          <a:stretch/>
        </p:blipFill>
        <p:spPr>
          <a:xfrm>
            <a:off x="-638930" y="1327847"/>
            <a:ext cx="13264298" cy="577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E86A98-A63B-CB78-5F94-085F5FDF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8" t="6664" r="201" b="-247"/>
          <a:stretch/>
        </p:blipFill>
        <p:spPr>
          <a:xfrm>
            <a:off x="1809136" y="2540515"/>
            <a:ext cx="4483509" cy="3876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FFE003-CC84-64FC-E84B-151B87BDA968}"/>
              </a:ext>
            </a:extLst>
          </p:cNvPr>
          <p:cNvSpPr txBox="1"/>
          <p:nvPr/>
        </p:nvSpPr>
        <p:spPr>
          <a:xfrm>
            <a:off x="6315451" y="2540515"/>
            <a:ext cx="50267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career choices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kəˈrɪə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ˈ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ʧɔɪsɪz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DE50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6F2D44-777E-F549-A4DE-83576C0C504A}"/>
              </a:ext>
            </a:extLst>
          </p:cNvPr>
          <p:cNvSpPr/>
          <p:nvPr/>
        </p:nvSpPr>
        <p:spPr>
          <a:xfrm>
            <a:off x="6432516" y="5345487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(n/p): </a:t>
            </a:r>
            <a:r>
              <a:rPr lang="en-US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lựa</a:t>
            </a:r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chọn</a:t>
            </a:r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nghề</a:t>
            </a:r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nghiệp</a:t>
            </a:r>
            <a:endParaRPr lang="en-US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99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642</Words>
  <Application>Microsoft Office PowerPoint</Application>
  <PresentationFormat>Custom</PresentationFormat>
  <Paragraphs>111</Paragraphs>
  <Slides>35</Slides>
  <Notes>34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2024-09-11T14:04:53Z</dcterms:created>
  <dcterms:modified xsi:type="dcterms:W3CDTF">2025-08-30T08:40:17Z</dcterms:modified>
</cp:coreProperties>
</file>