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Lst>
  <p:notesMasterIdLst>
    <p:notesMasterId r:id="rId31"/>
  </p:notesMasterIdLst>
  <p:sldIdLst>
    <p:sldId id="352" r:id="rId4"/>
    <p:sldId id="276" r:id="rId5"/>
    <p:sldId id="278" r:id="rId6"/>
    <p:sldId id="279" r:id="rId7"/>
    <p:sldId id="330" r:id="rId8"/>
    <p:sldId id="332" r:id="rId9"/>
    <p:sldId id="333" r:id="rId10"/>
    <p:sldId id="348" r:id="rId11"/>
    <p:sldId id="331" r:id="rId12"/>
    <p:sldId id="349" r:id="rId13"/>
    <p:sldId id="337" r:id="rId14"/>
    <p:sldId id="338" r:id="rId15"/>
    <p:sldId id="339" r:id="rId16"/>
    <p:sldId id="340" r:id="rId17"/>
    <p:sldId id="341" r:id="rId18"/>
    <p:sldId id="327" r:id="rId19"/>
    <p:sldId id="353" r:id="rId20"/>
    <p:sldId id="350" r:id="rId21"/>
    <p:sldId id="325" r:id="rId22"/>
    <p:sldId id="343" r:id="rId23"/>
    <p:sldId id="344" r:id="rId24"/>
    <p:sldId id="354" r:id="rId25"/>
    <p:sldId id="345" r:id="rId26"/>
    <p:sldId id="351" r:id="rId27"/>
    <p:sldId id="292" r:id="rId28"/>
    <p:sldId id="293" r:id="rId29"/>
    <p:sldId id="3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048DA4"/>
    <a:srgbClr val="F26532"/>
    <a:srgbClr val="05A0B8"/>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4" autoAdjust="0"/>
    <p:restoredTop sz="94118" autoAdjust="0"/>
  </p:normalViewPr>
  <p:slideViewPr>
    <p:cSldViewPr snapToGrid="0" showGuides="1">
      <p:cViewPr varScale="1">
        <p:scale>
          <a:sx n="54" d="100"/>
          <a:sy n="54" d="100"/>
        </p:scale>
        <p:origin x="-3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30462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79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646760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33460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AF4E3-4835-4388-ADC4-5B83328D9A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12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16525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52962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8820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34970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8054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15913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5076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43293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descr="图片包含 鲜花, 植物&#10;&#10;描述已自动生成">
            <a:extLst>
              <a:ext uri="{FF2B5EF4-FFF2-40B4-BE49-F238E27FC236}">
                <a16:creationId xmlns="" xmlns:a16="http://schemas.microsoft.com/office/drawing/2014/main" id="{40FFDD12-50E7-4CCA-9F59-04894C9489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27641"/>
            <a:ext cx="4220308" cy="5347709"/>
          </a:xfrm>
          <a:prstGeom prst="rect">
            <a:avLst/>
          </a:prstGeom>
        </p:spPr>
      </p:pic>
      <p:pic>
        <p:nvPicPr>
          <p:cNvPr id="6" name="图片 5" descr="图片包含 鲜花, 植物&#10;&#10;描述已自动生成">
            <a:extLst>
              <a:ext uri="{FF2B5EF4-FFF2-40B4-BE49-F238E27FC236}">
                <a16:creationId xmlns="" xmlns:a16="http://schemas.microsoft.com/office/drawing/2014/main" id="{E3CA46E6-D095-42FA-8AB2-5126617A63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49864" y="-227641"/>
            <a:ext cx="5042136" cy="6389077"/>
          </a:xfrm>
          <a:prstGeom prst="rect">
            <a:avLst/>
          </a:prstGeom>
        </p:spPr>
      </p:pic>
      <p:sp>
        <p:nvSpPr>
          <p:cNvPr id="9" name="椭圆 8">
            <a:extLst>
              <a:ext uri="{FF2B5EF4-FFF2-40B4-BE49-F238E27FC236}">
                <a16:creationId xmlns="" xmlns:a16="http://schemas.microsoft.com/office/drawing/2014/main" id="{714A353E-9F80-4651-875A-ECD0F001B257}"/>
              </a:ext>
            </a:extLst>
          </p:cNvPr>
          <p:cNvSpPr/>
          <p:nvPr userDrawn="1"/>
        </p:nvSpPr>
        <p:spPr>
          <a:xfrm>
            <a:off x="1246774" y="850808"/>
            <a:ext cx="5367735" cy="5156383"/>
          </a:xfrm>
          <a:prstGeom prst="ellipse">
            <a:avLst/>
          </a:prstGeom>
          <a:gradFill>
            <a:gsLst>
              <a:gs pos="0">
                <a:schemeClr val="accent1">
                  <a:lumMod val="5000"/>
                  <a:lumOff val="95000"/>
                  <a:alpha val="0"/>
                </a:schemeClr>
              </a:gs>
              <a:gs pos="57000">
                <a:srgbClr val="EEC0CE"/>
              </a:gs>
              <a:gs pos="83000">
                <a:srgbClr val="EEC0CE"/>
              </a:gs>
              <a:gs pos="100000">
                <a:srgbClr val="EEC0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zihun95hao-shoukesong" pitchFamily="2" charset="-122"/>
              <a:ea typeface="zihun95hao-shoukesong" pitchFamily="2" charset="-122"/>
              <a:cs typeface="+mn-cs"/>
            </a:endParaRPr>
          </a:p>
        </p:txBody>
      </p:sp>
      <p:pic>
        <p:nvPicPr>
          <p:cNvPr id="11" name="图片 10">
            <a:extLst>
              <a:ext uri="{FF2B5EF4-FFF2-40B4-BE49-F238E27FC236}">
                <a16:creationId xmlns="" xmlns:a16="http://schemas.microsoft.com/office/drawing/2014/main" id="{49884F63-4455-4836-84C3-2CFD7DEA8B1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220573" y="190461"/>
            <a:ext cx="1740646" cy="2200644"/>
          </a:xfrm>
          <a:prstGeom prst="rect">
            <a:avLst/>
          </a:prstGeom>
        </p:spPr>
      </p:pic>
    </p:spTree>
    <p:extLst>
      <p:ext uri="{BB962C8B-B14F-4D97-AF65-F5344CB8AC3E}">
        <p14:creationId xmlns:p14="http://schemas.microsoft.com/office/powerpoint/2010/main" val="207644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0" name="图片 9" descr="图片包含 鲜花, 植物&#10;&#10;描述已自动生成">
            <a:extLst>
              <a:ext uri="{FF2B5EF4-FFF2-40B4-BE49-F238E27FC236}">
                <a16:creationId xmlns="" xmlns:a16="http://schemas.microsoft.com/office/drawing/2014/main" id="{855B2C96-BC1B-41E9-B753-FBFA561F2BD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flipH="1">
            <a:off x="3501921" y="3429000"/>
            <a:ext cx="2885750" cy="3656641"/>
          </a:xfrm>
          <a:prstGeom prst="rect">
            <a:avLst/>
          </a:prstGeom>
        </p:spPr>
      </p:pic>
      <p:grpSp>
        <p:nvGrpSpPr>
          <p:cNvPr id="2" name="组合 1">
            <a:extLst>
              <a:ext uri="{FF2B5EF4-FFF2-40B4-BE49-F238E27FC236}">
                <a16:creationId xmlns="" xmlns:a16="http://schemas.microsoft.com/office/drawing/2014/main" id="{73CB3403-1934-994E-9536-36275F66A30D}"/>
              </a:ext>
            </a:extLst>
          </p:cNvPr>
          <p:cNvGrpSpPr/>
          <p:nvPr userDrawn="1"/>
        </p:nvGrpSpPr>
        <p:grpSpPr>
          <a:xfrm flipH="1">
            <a:off x="-1841500" y="-757281"/>
            <a:ext cx="5549900" cy="6858000"/>
            <a:chOff x="6642100" y="0"/>
            <a:chExt cx="5549900" cy="6858000"/>
          </a:xfrm>
        </p:grpSpPr>
        <p:pic>
          <p:nvPicPr>
            <p:cNvPr id="7" name="图片 6" descr="图片包含 鲜花, 植物&#10;&#10;描述已自动生成">
              <a:extLst>
                <a:ext uri="{FF2B5EF4-FFF2-40B4-BE49-F238E27FC236}">
                  <a16:creationId xmlns="" xmlns:a16="http://schemas.microsoft.com/office/drawing/2014/main" id="{3AB9D5D4-689B-4E49-B093-B27685BC2D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779799" y="0"/>
              <a:ext cx="5412201" cy="6858000"/>
            </a:xfrm>
            <a:prstGeom prst="rect">
              <a:avLst/>
            </a:prstGeom>
          </p:spPr>
        </p:pic>
        <p:sp>
          <p:nvSpPr>
            <p:cNvPr id="8" name="椭圆 7">
              <a:extLst>
                <a:ext uri="{FF2B5EF4-FFF2-40B4-BE49-F238E27FC236}">
                  <a16:creationId xmlns="" xmlns:a16="http://schemas.microsoft.com/office/drawing/2014/main" id="{E28D5D52-E838-4372-AEAE-12440AB7DCF1}"/>
                </a:ext>
              </a:extLst>
            </p:cNvPr>
            <p:cNvSpPr/>
            <p:nvPr userDrawn="1"/>
          </p:nvSpPr>
          <p:spPr>
            <a:xfrm>
              <a:off x="6642100" y="1519281"/>
              <a:ext cx="3825866" cy="3873500"/>
            </a:xfrm>
            <a:prstGeom prst="ellipse">
              <a:avLst/>
            </a:prstGeom>
            <a:gradFill>
              <a:gsLst>
                <a:gs pos="0">
                  <a:schemeClr val="accent1">
                    <a:lumMod val="5000"/>
                    <a:lumOff val="95000"/>
                    <a:alpha val="0"/>
                  </a:schemeClr>
                </a:gs>
                <a:gs pos="57000">
                  <a:srgbClr val="EEC0CE"/>
                </a:gs>
                <a:gs pos="83000">
                  <a:srgbClr val="EEC0CE"/>
                </a:gs>
                <a:gs pos="100000">
                  <a:srgbClr val="EEC0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zihun95hao-shoukesong" pitchFamily="2" charset="-122"/>
                <a:ea typeface="zihun95hao-shoukesong" pitchFamily="2" charset="-122"/>
                <a:cs typeface="+mn-cs"/>
              </a:endParaRPr>
            </a:p>
          </p:txBody>
        </p:sp>
        <p:pic>
          <p:nvPicPr>
            <p:cNvPr id="11" name="图片 10">
              <a:extLst>
                <a:ext uri="{FF2B5EF4-FFF2-40B4-BE49-F238E27FC236}">
                  <a16:creationId xmlns="" xmlns:a16="http://schemas.microsoft.com/office/drawing/2014/main" id="{F65141F7-F355-41DE-AEA3-5632AD187C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79897" y="4336993"/>
              <a:ext cx="1171305" cy="1345973"/>
            </a:xfrm>
            <a:prstGeom prst="rect">
              <a:avLst/>
            </a:prstGeom>
          </p:spPr>
        </p:pic>
      </p:grpSp>
      <p:pic>
        <p:nvPicPr>
          <p:cNvPr id="16" name="图片 15">
            <a:extLst>
              <a:ext uri="{FF2B5EF4-FFF2-40B4-BE49-F238E27FC236}">
                <a16:creationId xmlns="" xmlns:a16="http://schemas.microsoft.com/office/drawing/2014/main" id="{85E676AE-46BD-4CCF-BC75-0940C11B7712}"/>
              </a:ext>
            </a:extLst>
          </p:cNvPr>
          <p:cNvPicPr>
            <a:picLocks noChangeAspect="1"/>
          </p:cNvPicPr>
          <p:nvPr userDrawn="1"/>
        </p:nvPicPr>
        <p:blipFill rotWithShape="1">
          <a:blip r:embed="rId5" cstate="screen">
            <a:alphaModFix amt="35000"/>
            <a:extLst>
              <a:ext uri="{28A0092B-C50C-407E-A947-70E740481C1C}">
                <a14:useLocalDpi xmlns:a14="http://schemas.microsoft.com/office/drawing/2010/main"/>
              </a:ext>
            </a:extLst>
          </a:blip>
          <a:srcRect/>
          <a:stretch/>
        </p:blipFill>
        <p:spPr>
          <a:xfrm>
            <a:off x="10027419" y="314963"/>
            <a:ext cx="1740646" cy="2200644"/>
          </a:xfrm>
          <a:prstGeom prst="rect">
            <a:avLst/>
          </a:prstGeom>
        </p:spPr>
      </p:pic>
    </p:spTree>
    <p:extLst>
      <p:ext uri="{BB962C8B-B14F-4D97-AF65-F5344CB8AC3E}">
        <p14:creationId xmlns:p14="http://schemas.microsoft.com/office/powerpoint/2010/main" val="394627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图片包含 鲜花, 植物&#10;&#10;描述已自动生成">
            <a:extLst>
              <a:ext uri="{FF2B5EF4-FFF2-40B4-BE49-F238E27FC236}">
                <a16:creationId xmlns="" xmlns:a16="http://schemas.microsoft.com/office/drawing/2014/main" id="{3AB9D5D4-689B-4E49-B093-B27685BC2D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79799" y="0"/>
            <a:ext cx="5412201" cy="6858000"/>
          </a:xfrm>
          <a:prstGeom prst="rect">
            <a:avLst/>
          </a:prstGeom>
        </p:spPr>
      </p:pic>
      <p:pic>
        <p:nvPicPr>
          <p:cNvPr id="10" name="图片 9" descr="图片包含 鲜花, 植物&#10;&#10;描述已自动生成">
            <a:extLst>
              <a:ext uri="{FF2B5EF4-FFF2-40B4-BE49-F238E27FC236}">
                <a16:creationId xmlns="" xmlns:a16="http://schemas.microsoft.com/office/drawing/2014/main" id="{855B2C96-BC1B-41E9-B753-FBFA561F2BDD}"/>
              </a:ext>
            </a:extLst>
          </p:cNvPr>
          <p:cNvPicPr>
            <a:picLocks noChangeAspect="1"/>
          </p:cNvPicPr>
          <p:nvPr userDrawn="1"/>
        </p:nvPicPr>
        <p:blipFill rotWithShape="1">
          <a:blip r:embed="rId3" cstate="screen">
            <a:alphaModFix amt="35000"/>
            <a:extLst>
              <a:ext uri="{28A0092B-C50C-407E-A947-70E740481C1C}">
                <a14:useLocalDpi xmlns:a14="http://schemas.microsoft.com/office/drawing/2010/main"/>
              </a:ext>
            </a:extLst>
          </a:blip>
          <a:srcRect/>
          <a:stretch/>
        </p:blipFill>
        <p:spPr>
          <a:xfrm flipH="1">
            <a:off x="0" y="-16983"/>
            <a:ext cx="2885750" cy="3656641"/>
          </a:xfrm>
          <a:prstGeom prst="rect">
            <a:avLst/>
          </a:prstGeom>
        </p:spPr>
      </p:pic>
      <p:pic>
        <p:nvPicPr>
          <p:cNvPr id="16" name="图片 15">
            <a:extLst>
              <a:ext uri="{FF2B5EF4-FFF2-40B4-BE49-F238E27FC236}">
                <a16:creationId xmlns="" xmlns:a16="http://schemas.microsoft.com/office/drawing/2014/main" id="{85E676AE-46BD-4CCF-BC75-0940C11B7712}"/>
              </a:ext>
            </a:extLst>
          </p:cNvPr>
          <p:cNvPicPr>
            <a:picLocks noChangeAspect="1"/>
          </p:cNvPicPr>
          <p:nvPr userDrawn="1"/>
        </p:nvPicPr>
        <p:blipFill rotWithShape="1">
          <a:blip r:embed="rId4" cstate="screen">
            <a:alphaModFix amt="35000"/>
            <a:extLst>
              <a:ext uri="{28A0092B-C50C-407E-A947-70E740481C1C}">
                <a14:useLocalDpi xmlns:a14="http://schemas.microsoft.com/office/drawing/2010/main"/>
              </a:ext>
            </a:extLst>
          </a:blip>
          <a:srcRect/>
          <a:stretch/>
        </p:blipFill>
        <p:spPr>
          <a:xfrm>
            <a:off x="392079" y="4588485"/>
            <a:ext cx="1740646" cy="2200644"/>
          </a:xfrm>
          <a:prstGeom prst="rect">
            <a:avLst/>
          </a:prstGeom>
        </p:spPr>
      </p:pic>
    </p:spTree>
    <p:extLst>
      <p:ext uri="{BB962C8B-B14F-4D97-AF65-F5344CB8AC3E}">
        <p14:creationId xmlns:p14="http://schemas.microsoft.com/office/powerpoint/2010/main" val="152114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椭圆 7">
            <a:extLst>
              <a:ext uri="{FF2B5EF4-FFF2-40B4-BE49-F238E27FC236}">
                <a16:creationId xmlns="" xmlns:a16="http://schemas.microsoft.com/office/drawing/2014/main" id="{D3EF423D-1AC7-43A6-9F6D-E9035B0923C8}"/>
              </a:ext>
            </a:extLst>
          </p:cNvPr>
          <p:cNvSpPr/>
          <p:nvPr userDrawn="1"/>
        </p:nvSpPr>
        <p:spPr>
          <a:xfrm>
            <a:off x="4518645" y="1029423"/>
            <a:ext cx="3154709" cy="3154709"/>
          </a:xfrm>
          <a:prstGeom prst="ellipse">
            <a:avLst/>
          </a:prstGeom>
          <a:gradFill>
            <a:gsLst>
              <a:gs pos="0">
                <a:schemeClr val="accent1">
                  <a:lumMod val="5000"/>
                  <a:lumOff val="95000"/>
                  <a:alpha val="0"/>
                </a:schemeClr>
              </a:gs>
              <a:gs pos="57000">
                <a:srgbClr val="EEC0CE"/>
              </a:gs>
              <a:gs pos="83000">
                <a:srgbClr val="EEC0CE"/>
              </a:gs>
              <a:gs pos="100000">
                <a:srgbClr val="EEC0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zihun95hao-shoukesong" pitchFamily="2" charset="-122"/>
              <a:ea typeface="zihun95hao-shoukesong" pitchFamily="2" charset="-122"/>
              <a:cs typeface="+mn-cs"/>
            </a:endParaRPr>
          </a:p>
        </p:txBody>
      </p:sp>
      <p:pic>
        <p:nvPicPr>
          <p:cNvPr id="9" name="图片 8" descr="图片包含 鲜花, 植物&#10;&#10;描述已自动生成">
            <a:extLst>
              <a:ext uri="{FF2B5EF4-FFF2-40B4-BE49-F238E27FC236}">
                <a16:creationId xmlns="" xmlns:a16="http://schemas.microsoft.com/office/drawing/2014/main" id="{EDD8FEAE-7BDE-42A0-AF24-D80C960521C4}"/>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flipH="1">
            <a:off x="0" y="0"/>
            <a:ext cx="4220308" cy="5347709"/>
          </a:xfrm>
          <a:prstGeom prst="rect">
            <a:avLst/>
          </a:prstGeom>
        </p:spPr>
      </p:pic>
      <p:pic>
        <p:nvPicPr>
          <p:cNvPr id="10" name="图片 9" descr="图片包含 鲜花, 植物&#10;&#10;描述已自动生成">
            <a:extLst>
              <a:ext uri="{FF2B5EF4-FFF2-40B4-BE49-F238E27FC236}">
                <a16:creationId xmlns="" xmlns:a16="http://schemas.microsoft.com/office/drawing/2014/main" id="{B45A2DC0-3D0A-4EB8-B352-C5E63271AB6B}"/>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7971690" y="-1"/>
            <a:ext cx="4220308" cy="5347709"/>
          </a:xfrm>
          <a:prstGeom prst="rect">
            <a:avLst/>
          </a:prstGeom>
        </p:spPr>
      </p:pic>
      <p:grpSp>
        <p:nvGrpSpPr>
          <p:cNvPr id="6" name="组合 5">
            <a:extLst>
              <a:ext uri="{FF2B5EF4-FFF2-40B4-BE49-F238E27FC236}">
                <a16:creationId xmlns="" xmlns:a16="http://schemas.microsoft.com/office/drawing/2014/main" id="{11903D51-E7D2-4516-BA24-E0FD17830900}"/>
              </a:ext>
            </a:extLst>
          </p:cNvPr>
          <p:cNvGrpSpPr/>
          <p:nvPr userDrawn="1"/>
        </p:nvGrpSpPr>
        <p:grpSpPr>
          <a:xfrm>
            <a:off x="3562336" y="-372515"/>
            <a:ext cx="1702667" cy="3545950"/>
            <a:chOff x="4446613" y="-372515"/>
            <a:chExt cx="1702667" cy="3545950"/>
          </a:xfrm>
        </p:grpSpPr>
        <p:pic>
          <p:nvPicPr>
            <p:cNvPr id="11" name="图片 10" descr="图片包含 物体&#10;&#10;描述已自动生成">
              <a:extLst>
                <a:ext uri="{FF2B5EF4-FFF2-40B4-BE49-F238E27FC236}">
                  <a16:creationId xmlns="" xmlns:a16="http://schemas.microsoft.com/office/drawing/2014/main" id="{A38CC65D-CFF9-47C9-9F86-5672819828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46613" y="-372515"/>
              <a:ext cx="1422918" cy="3545950"/>
            </a:xfrm>
            <a:prstGeom prst="rect">
              <a:avLst/>
            </a:prstGeom>
          </p:spPr>
        </p:pic>
        <p:pic>
          <p:nvPicPr>
            <p:cNvPr id="12" name="图片 11" descr="图片包含 物体&#10;&#10;描述已自动生成">
              <a:extLst>
                <a:ext uri="{FF2B5EF4-FFF2-40B4-BE49-F238E27FC236}">
                  <a16:creationId xmlns="" xmlns:a16="http://schemas.microsoft.com/office/drawing/2014/main" id="{F5F46920-0DC6-47E2-8F7D-14C7DDCCF0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249862" y="-213392"/>
              <a:ext cx="899418" cy="2241375"/>
            </a:xfrm>
            <a:prstGeom prst="rect">
              <a:avLst/>
            </a:prstGeom>
          </p:spPr>
        </p:pic>
      </p:grpSp>
    </p:spTree>
    <p:extLst>
      <p:ext uri="{BB962C8B-B14F-4D97-AF65-F5344CB8AC3E}">
        <p14:creationId xmlns:p14="http://schemas.microsoft.com/office/powerpoint/2010/main" val="201794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 presetClass="entr" presetSubtype="3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1500"/>
                                        <p:tgtEl>
                                          <p:spTgt spid="9"/>
                                        </p:tgtEl>
                                      </p:cBhvr>
                                    </p:animEffect>
                                  </p:childTnLst>
                                </p:cTn>
                              </p:par>
                              <p:par>
                                <p:cTn id="11" presetID="6" presetClass="entr" presetSubtype="3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out)">
                                      <p:cBhvr>
                                        <p:cTn id="13" dur="1500"/>
                                        <p:tgtEl>
                                          <p:spTgt spid="10"/>
                                        </p:tgtEl>
                                      </p:cBhvr>
                                    </p:animEffect>
                                  </p:childTnLst>
                                </p:cTn>
                              </p:par>
                              <p:par>
                                <p:cTn id="14" presetID="47"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缺角矩形 1">
            <a:extLst>
              <a:ext uri="{FF2B5EF4-FFF2-40B4-BE49-F238E27FC236}">
                <a16:creationId xmlns="" xmlns:a16="http://schemas.microsoft.com/office/drawing/2014/main" id="{23EDB95C-71D9-E244-83C4-F769FEA2D9AE}"/>
              </a:ext>
            </a:extLst>
          </p:cNvPr>
          <p:cNvSpPr/>
          <p:nvPr userDrawn="1"/>
        </p:nvSpPr>
        <p:spPr>
          <a:xfrm>
            <a:off x="545592" y="554426"/>
            <a:ext cx="11100816" cy="5749147"/>
          </a:xfrm>
          <a:prstGeom prst="plaque">
            <a:avLst>
              <a:gd name="adj" fmla="val 6316"/>
            </a:avLst>
          </a:prstGeom>
          <a:solidFill>
            <a:schemeClr val="bg1">
              <a:alpha val="50000"/>
            </a:schemeClr>
          </a:solidFill>
          <a:ln w="38100">
            <a:solidFill>
              <a:srgbClr val="DB7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zihun95hao-shoukesong" pitchFamily="2" charset="-122"/>
              <a:ea typeface="zihun95hao-shoukesong" pitchFamily="2" charset="-122"/>
              <a:cs typeface="+mn-cs"/>
            </a:endParaRPr>
          </a:p>
        </p:txBody>
      </p:sp>
      <p:pic>
        <p:nvPicPr>
          <p:cNvPr id="8" name="图片 7" descr="图片包含 鲜花, 植物&#10;&#10;描述已自动生成">
            <a:extLst>
              <a:ext uri="{FF2B5EF4-FFF2-40B4-BE49-F238E27FC236}">
                <a16:creationId xmlns="" xmlns:a16="http://schemas.microsoft.com/office/drawing/2014/main" id="{2C9B5A25-31A9-4F1C-9148-1BD20DB1FF69}"/>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flipH="1">
            <a:off x="0" y="0"/>
            <a:ext cx="4220308" cy="5347709"/>
          </a:xfrm>
          <a:prstGeom prst="rect">
            <a:avLst/>
          </a:prstGeom>
        </p:spPr>
      </p:pic>
      <p:sp>
        <p:nvSpPr>
          <p:cNvPr id="9" name="椭圆 8">
            <a:extLst>
              <a:ext uri="{FF2B5EF4-FFF2-40B4-BE49-F238E27FC236}">
                <a16:creationId xmlns="" xmlns:a16="http://schemas.microsoft.com/office/drawing/2014/main" id="{00410129-7A4B-4C4A-B36D-BBBC0D28F7B1}"/>
              </a:ext>
            </a:extLst>
          </p:cNvPr>
          <p:cNvSpPr/>
          <p:nvPr userDrawn="1"/>
        </p:nvSpPr>
        <p:spPr>
          <a:xfrm>
            <a:off x="5130859" y="554426"/>
            <a:ext cx="1930281" cy="1930281"/>
          </a:xfrm>
          <a:prstGeom prst="ellipse">
            <a:avLst/>
          </a:prstGeom>
          <a:gradFill>
            <a:gsLst>
              <a:gs pos="0">
                <a:schemeClr val="accent1">
                  <a:lumMod val="5000"/>
                  <a:lumOff val="95000"/>
                  <a:alpha val="0"/>
                </a:schemeClr>
              </a:gs>
              <a:gs pos="57000">
                <a:srgbClr val="EEC0CE"/>
              </a:gs>
              <a:gs pos="83000">
                <a:srgbClr val="EEC0CE"/>
              </a:gs>
              <a:gs pos="100000">
                <a:srgbClr val="EEC0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zihun95hao-shoukesong" pitchFamily="2" charset="-122"/>
              <a:ea typeface="zihun95hao-shoukesong" pitchFamily="2" charset="-122"/>
              <a:cs typeface="+mn-cs"/>
            </a:endParaRPr>
          </a:p>
        </p:txBody>
      </p:sp>
      <p:grpSp>
        <p:nvGrpSpPr>
          <p:cNvPr id="5" name="组合 4">
            <a:extLst>
              <a:ext uri="{FF2B5EF4-FFF2-40B4-BE49-F238E27FC236}">
                <a16:creationId xmlns="" xmlns:a16="http://schemas.microsoft.com/office/drawing/2014/main" id="{E4CCE7E7-5AD8-F84B-817D-5AA256103F15}"/>
              </a:ext>
            </a:extLst>
          </p:cNvPr>
          <p:cNvGrpSpPr/>
          <p:nvPr userDrawn="1"/>
        </p:nvGrpSpPr>
        <p:grpSpPr>
          <a:xfrm>
            <a:off x="10120791" y="-372515"/>
            <a:ext cx="1702667" cy="3545950"/>
            <a:chOff x="4446613" y="-372515"/>
            <a:chExt cx="1702667" cy="3545950"/>
          </a:xfrm>
        </p:grpSpPr>
        <p:pic>
          <p:nvPicPr>
            <p:cNvPr id="6" name="图片 5" descr="图片包含 物体&#10;&#10;描述已自动生成">
              <a:extLst>
                <a:ext uri="{FF2B5EF4-FFF2-40B4-BE49-F238E27FC236}">
                  <a16:creationId xmlns="" xmlns:a16="http://schemas.microsoft.com/office/drawing/2014/main" id="{3175564D-4D9B-494C-AAE9-959AFEE6ED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46613" y="-372515"/>
              <a:ext cx="1422918" cy="3545950"/>
            </a:xfrm>
            <a:prstGeom prst="rect">
              <a:avLst/>
            </a:prstGeom>
          </p:spPr>
        </p:pic>
        <p:pic>
          <p:nvPicPr>
            <p:cNvPr id="7" name="图片 6" descr="图片包含 物体&#10;&#10;描述已自动生成">
              <a:extLst>
                <a:ext uri="{FF2B5EF4-FFF2-40B4-BE49-F238E27FC236}">
                  <a16:creationId xmlns="" xmlns:a16="http://schemas.microsoft.com/office/drawing/2014/main" id="{DD99C6DE-AEC7-084B-B8C4-30CAE03821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249862" y="-213392"/>
              <a:ext cx="899418" cy="2241375"/>
            </a:xfrm>
            <a:prstGeom prst="rect">
              <a:avLst/>
            </a:prstGeom>
          </p:spPr>
        </p:pic>
      </p:grpSp>
    </p:spTree>
    <p:extLst>
      <p:ext uri="{BB962C8B-B14F-4D97-AF65-F5344CB8AC3E}">
        <p14:creationId xmlns:p14="http://schemas.microsoft.com/office/powerpoint/2010/main" val="37191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descr="图片包含 鲜花, 植物&#10;&#10;描述已自动生成">
            <a:extLst>
              <a:ext uri="{FF2B5EF4-FFF2-40B4-BE49-F238E27FC236}">
                <a16:creationId xmlns="" xmlns:a16="http://schemas.microsoft.com/office/drawing/2014/main" id="{15A26148-9DAC-467E-B961-E1864B98E343}"/>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7971692" y="0"/>
            <a:ext cx="4220308" cy="5347709"/>
          </a:xfrm>
          <a:prstGeom prst="rect">
            <a:avLst/>
          </a:prstGeom>
        </p:spPr>
      </p:pic>
    </p:spTree>
    <p:extLst>
      <p:ext uri="{BB962C8B-B14F-4D97-AF65-F5344CB8AC3E}">
        <p14:creationId xmlns:p14="http://schemas.microsoft.com/office/powerpoint/2010/main" val="41133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缺角矩形 3">
            <a:extLst>
              <a:ext uri="{FF2B5EF4-FFF2-40B4-BE49-F238E27FC236}">
                <a16:creationId xmlns="" xmlns:a16="http://schemas.microsoft.com/office/drawing/2014/main" id="{24AF8965-9D99-7943-8E4D-C93B9C54288E}"/>
              </a:ext>
            </a:extLst>
          </p:cNvPr>
          <p:cNvSpPr/>
          <p:nvPr userDrawn="1"/>
        </p:nvSpPr>
        <p:spPr>
          <a:xfrm>
            <a:off x="545592" y="554426"/>
            <a:ext cx="11100816" cy="5749147"/>
          </a:xfrm>
          <a:prstGeom prst="plaque">
            <a:avLst>
              <a:gd name="adj" fmla="val 6316"/>
            </a:avLst>
          </a:prstGeom>
          <a:solidFill>
            <a:schemeClr val="bg1">
              <a:alpha val="50000"/>
            </a:schemeClr>
          </a:solidFill>
          <a:ln w="38100">
            <a:solidFill>
              <a:srgbClr val="DB7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zihun95hao-shoukesong" pitchFamily="2" charset="-122"/>
              <a:ea typeface="zihun95hao-shoukesong" pitchFamily="2" charset="-122"/>
              <a:cs typeface="+mn-cs"/>
            </a:endParaRPr>
          </a:p>
        </p:txBody>
      </p:sp>
      <p:pic>
        <p:nvPicPr>
          <p:cNvPr id="6" name="图片 5" descr="图片包含 鲜花, 植物&#10;&#10;描述已自动生成">
            <a:extLst>
              <a:ext uri="{FF2B5EF4-FFF2-40B4-BE49-F238E27FC236}">
                <a16:creationId xmlns="" xmlns:a16="http://schemas.microsoft.com/office/drawing/2014/main" id="{0EF6C2D5-56AD-4F4E-8DA8-10A1B6898D5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flipH="1">
            <a:off x="0" y="0"/>
            <a:ext cx="4220308" cy="5347709"/>
          </a:xfrm>
          <a:prstGeom prst="rect">
            <a:avLst/>
          </a:prstGeom>
        </p:spPr>
      </p:pic>
    </p:spTree>
    <p:extLst>
      <p:ext uri="{BB962C8B-B14F-4D97-AF65-F5344CB8AC3E}">
        <p14:creationId xmlns:p14="http://schemas.microsoft.com/office/powerpoint/2010/main" val="257399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缺角矩形 3">
            <a:extLst>
              <a:ext uri="{FF2B5EF4-FFF2-40B4-BE49-F238E27FC236}">
                <a16:creationId xmlns="" xmlns:a16="http://schemas.microsoft.com/office/drawing/2014/main" id="{32F1921A-8F73-B64F-9A7B-1AE21988A25F}"/>
              </a:ext>
            </a:extLst>
          </p:cNvPr>
          <p:cNvSpPr/>
          <p:nvPr userDrawn="1"/>
        </p:nvSpPr>
        <p:spPr>
          <a:xfrm>
            <a:off x="545592" y="554426"/>
            <a:ext cx="11100816" cy="5749147"/>
          </a:xfrm>
          <a:prstGeom prst="plaque">
            <a:avLst>
              <a:gd name="adj" fmla="val 6316"/>
            </a:avLst>
          </a:prstGeom>
          <a:solidFill>
            <a:schemeClr val="bg1">
              <a:alpha val="50000"/>
            </a:schemeClr>
          </a:solidFill>
          <a:ln w="38100">
            <a:solidFill>
              <a:srgbClr val="DB7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zihun95hao-shoukesong" pitchFamily="2" charset="-122"/>
              <a:ea typeface="zihun95hao-shoukesong" pitchFamily="2" charset="-122"/>
              <a:cs typeface="+mn-cs"/>
            </a:endParaRPr>
          </a:p>
        </p:txBody>
      </p:sp>
      <p:pic>
        <p:nvPicPr>
          <p:cNvPr id="5" name="图片 4" descr="图片包含 鲜花, 植物&#10;&#10;描述已自动生成">
            <a:extLst>
              <a:ext uri="{FF2B5EF4-FFF2-40B4-BE49-F238E27FC236}">
                <a16:creationId xmlns="" xmlns:a16="http://schemas.microsoft.com/office/drawing/2014/main" id="{E9CB1EFA-7491-47C1-98F1-3DBDE9B77FD3}"/>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7971692" y="0"/>
            <a:ext cx="4220308" cy="5347709"/>
          </a:xfrm>
          <a:prstGeom prst="rect">
            <a:avLst/>
          </a:prstGeom>
        </p:spPr>
      </p:pic>
      <p:sp>
        <p:nvSpPr>
          <p:cNvPr id="7" name="椭圆 6">
            <a:extLst>
              <a:ext uri="{FF2B5EF4-FFF2-40B4-BE49-F238E27FC236}">
                <a16:creationId xmlns="" xmlns:a16="http://schemas.microsoft.com/office/drawing/2014/main" id="{59F198EC-0BAF-5A45-BBDC-3860618232DB}"/>
              </a:ext>
            </a:extLst>
          </p:cNvPr>
          <p:cNvSpPr/>
          <p:nvPr userDrawn="1"/>
        </p:nvSpPr>
        <p:spPr>
          <a:xfrm>
            <a:off x="5130859" y="554426"/>
            <a:ext cx="1930281" cy="1930281"/>
          </a:xfrm>
          <a:prstGeom prst="ellipse">
            <a:avLst/>
          </a:prstGeom>
          <a:gradFill>
            <a:gsLst>
              <a:gs pos="0">
                <a:schemeClr val="accent1">
                  <a:lumMod val="5000"/>
                  <a:lumOff val="95000"/>
                  <a:alpha val="0"/>
                </a:schemeClr>
              </a:gs>
              <a:gs pos="57000">
                <a:srgbClr val="EEC0CE"/>
              </a:gs>
              <a:gs pos="83000">
                <a:srgbClr val="EEC0CE"/>
              </a:gs>
              <a:gs pos="100000">
                <a:srgbClr val="EEC0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zihun95hao-shoukesong" pitchFamily="2" charset="-122"/>
              <a:ea typeface="zihun95hao-shoukesong" pitchFamily="2" charset="-122"/>
              <a:cs typeface="+mn-cs"/>
            </a:endParaRPr>
          </a:p>
        </p:txBody>
      </p:sp>
      <p:grpSp>
        <p:nvGrpSpPr>
          <p:cNvPr id="8" name="组合 7">
            <a:extLst>
              <a:ext uri="{FF2B5EF4-FFF2-40B4-BE49-F238E27FC236}">
                <a16:creationId xmlns="" xmlns:a16="http://schemas.microsoft.com/office/drawing/2014/main" id="{E299A3C3-0859-5743-AB0E-B775E29FA101}"/>
              </a:ext>
            </a:extLst>
          </p:cNvPr>
          <p:cNvGrpSpPr/>
          <p:nvPr userDrawn="1"/>
        </p:nvGrpSpPr>
        <p:grpSpPr>
          <a:xfrm flipH="1">
            <a:off x="284225" y="-372515"/>
            <a:ext cx="1702667" cy="3545950"/>
            <a:chOff x="4446613" y="-372515"/>
            <a:chExt cx="1702667" cy="3545950"/>
          </a:xfrm>
        </p:grpSpPr>
        <p:pic>
          <p:nvPicPr>
            <p:cNvPr id="9" name="图片 8" descr="图片包含 物体&#10;&#10;描述已自动生成">
              <a:extLst>
                <a:ext uri="{FF2B5EF4-FFF2-40B4-BE49-F238E27FC236}">
                  <a16:creationId xmlns="" xmlns:a16="http://schemas.microsoft.com/office/drawing/2014/main" id="{F93B6A94-B431-7844-B182-F664E8A511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46613" y="-372515"/>
              <a:ext cx="1422918" cy="3545950"/>
            </a:xfrm>
            <a:prstGeom prst="rect">
              <a:avLst/>
            </a:prstGeom>
          </p:spPr>
        </p:pic>
        <p:pic>
          <p:nvPicPr>
            <p:cNvPr id="10" name="图片 9" descr="图片包含 物体&#10;&#10;描述已自动生成">
              <a:extLst>
                <a:ext uri="{FF2B5EF4-FFF2-40B4-BE49-F238E27FC236}">
                  <a16:creationId xmlns="" xmlns:a16="http://schemas.microsoft.com/office/drawing/2014/main" id="{92166E72-4BC5-BD43-8878-3C8474252E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249862" y="-213392"/>
              <a:ext cx="899418" cy="2241375"/>
            </a:xfrm>
            <a:prstGeom prst="rect">
              <a:avLst/>
            </a:prstGeom>
          </p:spPr>
        </p:pic>
      </p:grpSp>
    </p:spTree>
    <p:extLst>
      <p:ext uri="{BB962C8B-B14F-4D97-AF65-F5344CB8AC3E}">
        <p14:creationId xmlns:p14="http://schemas.microsoft.com/office/powerpoint/2010/main" val="229657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4" name="图片 13" descr="图片包含 鲜花, 植物&#10;&#10;描述已自动生成">
            <a:extLst>
              <a:ext uri="{FF2B5EF4-FFF2-40B4-BE49-F238E27FC236}">
                <a16:creationId xmlns="" xmlns:a16="http://schemas.microsoft.com/office/drawing/2014/main" id="{CD187E01-7F0C-1E4F-96B4-8AF1482E67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27641"/>
            <a:ext cx="4220308" cy="5347709"/>
          </a:xfrm>
          <a:prstGeom prst="rect">
            <a:avLst/>
          </a:prstGeom>
        </p:spPr>
      </p:pic>
      <p:pic>
        <p:nvPicPr>
          <p:cNvPr id="15" name="图片 14" descr="图片包含 鲜花, 植物&#10;&#10;描述已自动生成">
            <a:extLst>
              <a:ext uri="{FF2B5EF4-FFF2-40B4-BE49-F238E27FC236}">
                <a16:creationId xmlns="" xmlns:a16="http://schemas.microsoft.com/office/drawing/2014/main" id="{71F444AD-8BFF-E24B-8A23-3E62956D15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49864" y="468922"/>
            <a:ext cx="5042136" cy="6389077"/>
          </a:xfrm>
          <a:prstGeom prst="rect">
            <a:avLst/>
          </a:prstGeom>
        </p:spPr>
      </p:pic>
      <p:pic>
        <p:nvPicPr>
          <p:cNvPr id="16" name="图片 15">
            <a:extLst>
              <a:ext uri="{FF2B5EF4-FFF2-40B4-BE49-F238E27FC236}">
                <a16:creationId xmlns="" xmlns:a16="http://schemas.microsoft.com/office/drawing/2014/main" id="{2F809B7D-8B37-2D4D-BD60-0821739878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8789914" y="4269917"/>
            <a:ext cx="1171305" cy="1345973"/>
          </a:xfrm>
          <a:prstGeom prst="rect">
            <a:avLst/>
          </a:prstGeom>
        </p:spPr>
      </p:pic>
      <p:sp>
        <p:nvSpPr>
          <p:cNvPr id="17" name="椭圆 16">
            <a:extLst>
              <a:ext uri="{FF2B5EF4-FFF2-40B4-BE49-F238E27FC236}">
                <a16:creationId xmlns="" xmlns:a16="http://schemas.microsoft.com/office/drawing/2014/main" id="{2837CBCE-9237-7340-8F6B-3AA11EEECB32}"/>
              </a:ext>
            </a:extLst>
          </p:cNvPr>
          <p:cNvSpPr/>
          <p:nvPr userDrawn="1"/>
        </p:nvSpPr>
        <p:spPr>
          <a:xfrm>
            <a:off x="4518645" y="1029423"/>
            <a:ext cx="3154709" cy="3154709"/>
          </a:xfrm>
          <a:prstGeom prst="ellipse">
            <a:avLst/>
          </a:prstGeom>
          <a:gradFill>
            <a:gsLst>
              <a:gs pos="0">
                <a:schemeClr val="accent1">
                  <a:lumMod val="5000"/>
                  <a:lumOff val="95000"/>
                  <a:alpha val="0"/>
                </a:schemeClr>
              </a:gs>
              <a:gs pos="57000">
                <a:srgbClr val="EEC0CE"/>
              </a:gs>
              <a:gs pos="83000">
                <a:srgbClr val="EEC0CE"/>
              </a:gs>
              <a:gs pos="100000">
                <a:srgbClr val="EEC0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zihun95hao-shoukesong" pitchFamily="2" charset="-122"/>
              <a:ea typeface="zihun95hao-shoukesong" pitchFamily="2" charset="-122"/>
              <a:cs typeface="+mn-cs"/>
            </a:endParaRPr>
          </a:p>
        </p:txBody>
      </p:sp>
      <p:pic>
        <p:nvPicPr>
          <p:cNvPr id="18" name="图片 17" descr="图片包含 戴着, 人员, 服装, 室内&#10;&#10;描述已自动生成">
            <a:extLst>
              <a:ext uri="{FF2B5EF4-FFF2-40B4-BE49-F238E27FC236}">
                <a16:creationId xmlns="" xmlns:a16="http://schemas.microsoft.com/office/drawing/2014/main" id="{C086671A-81E6-D744-93DF-58EBBD15759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631218" y="3248610"/>
            <a:ext cx="4003712" cy="3609390"/>
          </a:xfrm>
          <a:prstGeom prst="rect">
            <a:avLst/>
          </a:prstGeom>
        </p:spPr>
      </p:pic>
      <p:pic>
        <p:nvPicPr>
          <p:cNvPr id="19" name="图片 18">
            <a:extLst>
              <a:ext uri="{FF2B5EF4-FFF2-40B4-BE49-F238E27FC236}">
                <a16:creationId xmlns="" xmlns:a16="http://schemas.microsoft.com/office/drawing/2014/main" id="{97E3B4C0-8781-5749-A347-91C46A6C419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220573" y="190461"/>
            <a:ext cx="1740646" cy="2200644"/>
          </a:xfrm>
          <a:prstGeom prst="rect">
            <a:avLst/>
          </a:prstGeom>
        </p:spPr>
      </p:pic>
    </p:spTree>
    <p:extLst>
      <p:ext uri="{BB962C8B-B14F-4D97-AF65-F5344CB8AC3E}">
        <p14:creationId xmlns:p14="http://schemas.microsoft.com/office/powerpoint/2010/main" val="100129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4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16" presetClass="entr" presetSubtype="37"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out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descr="图片包含 鲜花, 植物&#10;&#10;描述已自动生成">
            <a:extLst>
              <a:ext uri="{FF2B5EF4-FFF2-40B4-BE49-F238E27FC236}">
                <a16:creationId xmlns="" xmlns:a16="http://schemas.microsoft.com/office/drawing/2014/main" id="{A0142358-1D88-4B3D-84A6-80E3CCF71207}"/>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flipH="1">
            <a:off x="0" y="0"/>
            <a:ext cx="4220308" cy="5347709"/>
          </a:xfrm>
          <a:prstGeom prst="rect">
            <a:avLst/>
          </a:prstGeom>
        </p:spPr>
      </p:pic>
    </p:spTree>
    <p:extLst>
      <p:ext uri="{BB962C8B-B14F-4D97-AF65-F5344CB8AC3E}">
        <p14:creationId xmlns:p14="http://schemas.microsoft.com/office/powerpoint/2010/main" val="10668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50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3244F4-8239-4FBA-BAF8-1D7BA70E9511}"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2025/8/30</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03B9C-3929-4105-9A36-5366D33C22D3}"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24906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054165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88475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78472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57008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84375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7221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58200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903376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99251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23687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1012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1219170">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a:defRPr/>
            </a:pPr>
            <a:fld id="{0840095C-10A0-406C-A071-8986A7BD7903}"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24509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天空, 山, 户外&#10;&#10;描述已自动生成">
            <a:extLst>
              <a:ext uri="{FF2B5EF4-FFF2-40B4-BE49-F238E27FC236}">
                <a16:creationId xmlns="" xmlns:a16="http://schemas.microsoft.com/office/drawing/2014/main" id="{62D1CAF4-4DA7-41E8-B122-08E8905E35D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spTree>
    <p:extLst>
      <p:ext uri="{BB962C8B-B14F-4D97-AF65-F5344CB8AC3E}">
        <p14:creationId xmlns:p14="http://schemas.microsoft.com/office/powerpoint/2010/main" val="1950389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1D8BD707-D9CF-40AE-B4C6-C98DA3205C09}" type="datetimeFigureOut">
              <a:rPr lang="en-US" smtClean="0">
                <a:solidFill>
                  <a:prstClr val="black">
                    <a:tint val="75000"/>
                  </a:prstClr>
                </a:solidFill>
              </a:rPr>
              <a:pPr defTabSz="1219170"/>
              <a:t>8/30/2025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6F15528-21DE-4FAA-801E-634DDDAF4B2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873368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media1.mp3"/><Relationship Id="rId7" Type="http://schemas.openxmlformats.org/officeDocument/2006/relationships/image" Target="../media/image34.gif"/><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3.jpeg"/><Relationship Id="rId5" Type="http://schemas.openxmlformats.org/officeDocument/2006/relationships/notesSlide" Target="../notesSlides/notesSlide15.xml"/><Relationship Id="rId4"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4622"/>
            <a:ext cx="6096000" cy="83099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SỞ GIÁO DỤC VÀ ĐÀO TẠO BÌNH ĐỊNH</a:t>
            </a:r>
            <a:endParaRPr kumimoji="0" lang="en-US" sz="2400" b="1" i="0" u="none" strike="noStrike" kern="1200" cap="none" spc="0" normalizeH="0" baseline="0" noProof="0"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TRƯỜNG THPT LÝ TỰ TRỌNG</a:t>
            </a:r>
          </a:p>
        </p:txBody>
      </p:sp>
      <p:sp>
        <p:nvSpPr>
          <p:cNvPr id="3" name="Rectangle 2"/>
          <p:cNvSpPr/>
          <p:nvPr/>
        </p:nvSpPr>
        <p:spPr>
          <a:xfrm>
            <a:off x="1512828" y="1816370"/>
            <a:ext cx="9166356"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44546A">
                      <a:lumMod val="75000"/>
                    </a:srgbClr>
                  </a:solidFill>
                  <a:prstDash val="solid"/>
                </a:ln>
                <a:solidFill>
                  <a:srgbClr val="3105EB"/>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MÔN </a:t>
            </a:r>
            <a:r>
              <a:rPr kumimoji="0" lang="en-US" sz="3600" b="1" i="0" u="none" strike="noStrike" kern="1200" cap="none" spc="0" normalizeH="0" baseline="0" noProof="0" dirty="0" smtClean="0">
                <a:ln w="12700">
                  <a:solidFill>
                    <a:srgbClr val="44546A">
                      <a:lumMod val="75000"/>
                    </a:srgbClr>
                  </a:solidFill>
                  <a:prstDash val="solid"/>
                </a:ln>
                <a:solidFill>
                  <a:srgbClr val="3105EB"/>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TIẾNG ANH 10 (GLOBAL SUCCESS)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12700">
                  <a:solidFill>
                    <a:srgbClr val="44546A">
                      <a:lumMod val="75000"/>
                    </a:srgbClr>
                  </a:solidFill>
                  <a:prstDash val="solid"/>
                </a:ln>
                <a:solidFill>
                  <a:srgbClr val="3105EB"/>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NĂM HỌC 2024-2025</a:t>
            </a:r>
            <a:endParaRPr kumimoji="0" lang="en-US" sz="1800" b="1" i="0" u="none" strike="noStrike" kern="1200" cap="none" spc="0" normalizeH="0" baseline="0" noProof="0" dirty="0">
              <a:ln w="12700">
                <a:solidFill>
                  <a:srgbClr val="44546A">
                    <a:lumMod val="75000"/>
                  </a:srgbClr>
                </a:solidFill>
                <a:prstDash val="solid"/>
              </a:ln>
              <a:solidFill>
                <a:srgbClr val="3105EB"/>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767" y="4452284"/>
            <a:ext cx="623606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GV </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THỰC HIỆN: NGUYỄN</a:t>
            </a:r>
            <a:r>
              <a:rPr kumimoji="0" lang="en-US" sz="2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HỮU PHƯỜNG</a:t>
            </a:r>
            <a:endParaRPr kumimoji="0" lang="en-US" sz="2400" b="1" i="0" u="none" strike="noStrike" kern="1200" cap="none" spc="0" normalizeH="0" baseline="0" noProof="0" dirty="0">
              <a:ln>
                <a:noFill/>
              </a:ln>
              <a:solidFill>
                <a:srgbClr val="FF0000"/>
              </a:solidFill>
              <a:effectLst/>
              <a:uLnTx/>
              <a:uFillTx/>
              <a:latin typeface="等线"/>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299" y="3185651"/>
            <a:ext cx="5067252" cy="3598607"/>
          </a:xfrm>
          <a:prstGeom prst="rect">
            <a:avLst/>
          </a:prstGeom>
        </p:spPr>
      </p:pic>
      <p:sp>
        <p:nvSpPr>
          <p:cNvPr id="7" name="Rectangle 6"/>
          <p:cNvSpPr/>
          <p:nvPr/>
        </p:nvSpPr>
        <p:spPr>
          <a:xfrm>
            <a:off x="1994181" y="5082901"/>
            <a:ext cx="167225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Lớp</a:t>
            </a:r>
            <a:r>
              <a:rPr kumimoji="0" lang="en-US" sz="2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10A1</a:t>
            </a:r>
            <a:endParaRPr kumimoji="0" lang="en-US" sz="2400" b="1" i="0" u="none" strike="noStrike" kern="1200" cap="none" spc="0" normalizeH="0" baseline="0" noProof="0" dirty="0">
              <a:ln>
                <a:noFill/>
              </a:ln>
              <a:solidFill>
                <a:srgbClr val="FF0000"/>
              </a:solidFill>
              <a:effectLst/>
              <a:uLnTx/>
              <a:uFillTx/>
              <a:latin typeface="等线"/>
              <a:ea typeface="+mn-ea"/>
              <a:cs typeface="+mn-cs"/>
            </a:endParaRPr>
          </a:p>
        </p:txBody>
      </p:sp>
    </p:spTree>
    <p:extLst>
      <p:ext uri="{BB962C8B-B14F-4D97-AF65-F5344CB8AC3E}">
        <p14:creationId xmlns:p14="http://schemas.microsoft.com/office/powerpoint/2010/main" val="51598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2041246"/>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15417" y="303414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283243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t>Read the brochures below. Then work in pairs to solve the crossword using words from the brochures. </a:t>
            </a:r>
            <a:endParaRPr lang="x-none" sz="2800" b="1" dirty="0"/>
          </a:p>
        </p:txBody>
      </p:sp>
      <p:pic>
        <p:nvPicPr>
          <p:cNvPr id="13" name="Picture 12">
            <a:extLst>
              <a:ext uri="{FF2B5EF4-FFF2-40B4-BE49-F238E27FC236}">
                <a16:creationId xmlns=""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pic>
        <p:nvPicPr>
          <p:cNvPr id="11" name="Picture 10">
            <a:extLst>
              <a:ext uri="{FF2B5EF4-FFF2-40B4-BE49-F238E27FC236}">
                <a16:creationId xmlns="" xmlns:a16="http://schemas.microsoft.com/office/drawing/2014/main" id="{BC116B3A-8412-DAFD-D7E7-615741184B4F}"/>
              </a:ext>
            </a:extLst>
          </p:cNvPr>
          <p:cNvPicPr>
            <a:picLocks noChangeAspect="1"/>
          </p:cNvPicPr>
          <p:nvPr/>
        </p:nvPicPr>
        <p:blipFill>
          <a:blip r:embed="rId5"/>
          <a:stretch>
            <a:fillRect/>
          </a:stretch>
        </p:blipFill>
        <p:spPr>
          <a:xfrm>
            <a:off x="526464" y="2118939"/>
            <a:ext cx="3908549" cy="4450427"/>
          </a:xfrm>
          <a:prstGeom prst="rect">
            <a:avLst/>
          </a:prstGeom>
        </p:spPr>
      </p:pic>
      <p:sp>
        <p:nvSpPr>
          <p:cNvPr id="15" name="TextBox 14">
            <a:extLst>
              <a:ext uri="{FF2B5EF4-FFF2-40B4-BE49-F238E27FC236}">
                <a16:creationId xmlns=""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ACROSS</a:t>
            </a:r>
            <a:r>
              <a:rPr lang="en-US" sz="2800" dirty="0"/>
              <a:t> </a:t>
            </a:r>
            <a:r>
              <a:rPr lang="en-US" sz="2000" dirty="0"/>
              <a:t/>
            </a:r>
            <a:br>
              <a:rPr lang="en-US" sz="2000" dirty="0"/>
            </a:br>
            <a:r>
              <a:rPr lang="en-US" sz="2000" b="1" i="0" dirty="0">
                <a:solidFill>
                  <a:srgbClr val="007B83"/>
                </a:solidFill>
                <a:effectLst/>
                <a:latin typeface="UTMDaxlineBold"/>
              </a:rPr>
              <a:t>1. </a:t>
            </a:r>
            <a:r>
              <a:rPr lang="en-US" sz="2000" b="0" i="0" dirty="0">
                <a:solidFill>
                  <a:srgbClr val="242021"/>
                </a:solidFill>
                <a:effectLst/>
                <a:latin typeface="UTM-Daxline"/>
              </a:rPr>
              <a:t>(v) to keep something safe from damage or harm</a:t>
            </a:r>
            <a:endParaRPr lang="en-US" sz="2000" dirty="0"/>
          </a:p>
        </p:txBody>
      </p:sp>
      <p:pic>
        <p:nvPicPr>
          <p:cNvPr id="7" name="Picture 6">
            <a:extLst>
              <a:ext uri="{FF2B5EF4-FFF2-40B4-BE49-F238E27FC236}">
                <a16:creationId xmlns="" xmlns:a16="http://schemas.microsoft.com/office/drawing/2014/main" id="{499FA0C8-2086-C8B3-5E28-2CB92F186AA2}"/>
              </a:ext>
            </a:extLst>
          </p:cNvPr>
          <p:cNvPicPr>
            <a:picLocks noChangeAspect="1"/>
          </p:cNvPicPr>
          <p:nvPr/>
        </p:nvPicPr>
        <p:blipFill>
          <a:blip r:embed="rId6"/>
          <a:stretch>
            <a:fillRect/>
          </a:stretch>
        </p:blipFill>
        <p:spPr>
          <a:xfrm>
            <a:off x="5786651" y="2615415"/>
            <a:ext cx="2831910" cy="393150"/>
          </a:xfrm>
          <a:prstGeom prst="rect">
            <a:avLst/>
          </a:prstGeom>
        </p:spPr>
      </p:pic>
    </p:spTree>
    <p:extLst>
      <p:ext uri="{BB962C8B-B14F-4D97-AF65-F5344CB8AC3E}">
        <p14:creationId xmlns:p14="http://schemas.microsoft.com/office/powerpoint/2010/main" val="33252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DOWN</a:t>
            </a:r>
            <a:r>
              <a:rPr lang="en-US" sz="2800" dirty="0"/>
              <a:t> </a:t>
            </a:r>
            <a:r>
              <a:rPr lang="en-US" sz="2000" dirty="0"/>
              <a:t/>
            </a:r>
            <a:br>
              <a:rPr lang="en-US" sz="2000" dirty="0"/>
            </a:br>
            <a:r>
              <a:rPr lang="en-US" sz="2000" b="1" i="0" dirty="0">
                <a:solidFill>
                  <a:srgbClr val="007B83"/>
                </a:solidFill>
                <a:effectLst/>
                <a:latin typeface="UTMDaxlineBold"/>
              </a:rPr>
              <a:t>2. </a:t>
            </a:r>
            <a:r>
              <a:rPr lang="en-US" sz="2000" b="0" i="0" dirty="0">
                <a:solidFill>
                  <a:srgbClr val="242021"/>
                </a:solidFill>
                <a:effectLst/>
                <a:latin typeface="UTM-Daxline"/>
              </a:rPr>
              <a:t>(n) the way of life of a group of people or countries</a:t>
            </a:r>
            <a:endParaRPr lang="en-US" sz="2000" dirty="0"/>
          </a:p>
        </p:txBody>
      </p:sp>
      <p:pic>
        <p:nvPicPr>
          <p:cNvPr id="12" name="Picture 11">
            <a:extLst>
              <a:ext uri="{FF2B5EF4-FFF2-40B4-BE49-F238E27FC236}">
                <a16:creationId xmlns="" xmlns:a16="http://schemas.microsoft.com/office/drawing/2014/main" id="{C437AD17-3393-EBE1-838B-11A07996B40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 xmlns:a16="http://schemas.microsoft.com/office/drawing/2014/main" id="{FB0B4B58-8168-0916-06E2-89EDCB5626F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 xmlns:a16="http://schemas.microsoft.com/office/drawing/2014/main" id="{2C11B080-DCDD-967D-F170-BD0FA6AED90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4" name="Picture 3">
            <a:extLst>
              <a:ext uri="{FF2B5EF4-FFF2-40B4-BE49-F238E27FC236}">
                <a16:creationId xmlns="" xmlns:a16="http://schemas.microsoft.com/office/drawing/2014/main" id="{E8112CF2-7F5A-46A8-CAB0-81404C102AF7}"/>
              </a:ext>
            </a:extLst>
          </p:cNvPr>
          <p:cNvPicPr>
            <a:picLocks noChangeAspect="1"/>
          </p:cNvPicPr>
          <p:nvPr/>
        </p:nvPicPr>
        <p:blipFill>
          <a:blip r:embed="rId7"/>
          <a:stretch>
            <a:fillRect/>
          </a:stretch>
        </p:blipFill>
        <p:spPr>
          <a:xfrm>
            <a:off x="7822769" y="2599508"/>
            <a:ext cx="403371" cy="2853841"/>
          </a:xfrm>
          <a:prstGeom prst="rect">
            <a:avLst/>
          </a:prstGeom>
        </p:spPr>
      </p:pic>
    </p:spTree>
    <p:extLst>
      <p:ext uri="{BB962C8B-B14F-4D97-AF65-F5344CB8AC3E}">
        <p14:creationId xmlns:p14="http://schemas.microsoft.com/office/powerpoint/2010/main" val="1643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 xmlns:a16="http://schemas.microsoft.com/office/drawing/2014/main" id="{7F3CC66F-5292-5CC8-4525-D544D136B700}"/>
              </a:ext>
            </a:extLst>
          </p:cNvPr>
          <p:cNvSpPr txBox="1"/>
          <p:nvPr/>
        </p:nvSpPr>
        <p:spPr>
          <a:xfrm>
            <a:off x="5301272" y="5674748"/>
            <a:ext cx="6288474" cy="1077218"/>
          </a:xfrm>
          <a:prstGeom prst="rect">
            <a:avLst/>
          </a:prstGeom>
          <a:noFill/>
        </p:spPr>
        <p:txBody>
          <a:bodyPr wrap="square">
            <a:spAutoFit/>
          </a:bodyPr>
          <a:lstStyle/>
          <a:p>
            <a:r>
              <a:rPr lang="en-US" sz="2400" b="1" i="0" dirty="0">
                <a:solidFill>
                  <a:srgbClr val="242021"/>
                </a:solidFill>
                <a:effectLst/>
              </a:rPr>
              <a:t>ACROSS</a:t>
            </a:r>
            <a:r>
              <a:rPr lang="en-US" sz="3200" dirty="0"/>
              <a:t> </a:t>
            </a:r>
            <a:r>
              <a:rPr lang="en-US" sz="2400" dirty="0"/>
              <a:t/>
            </a:r>
            <a:br>
              <a:rPr lang="en-US" sz="2400" dirty="0"/>
            </a:br>
            <a:r>
              <a:rPr lang="en-US" sz="2400" b="1" i="0" dirty="0">
                <a:solidFill>
                  <a:srgbClr val="007B83"/>
                </a:solidFill>
                <a:effectLst/>
              </a:rPr>
              <a:t>3. </a:t>
            </a:r>
            <a:r>
              <a:rPr lang="en-US" sz="2400" b="0" i="0" dirty="0">
                <a:solidFill>
                  <a:srgbClr val="242021"/>
                </a:solidFill>
                <a:effectLst/>
              </a:rPr>
              <a:t>(adj) connected with the place you are living</a:t>
            </a:r>
            <a:r>
              <a:rPr lang="en-US" sz="3200" dirty="0"/>
              <a:t> </a:t>
            </a:r>
            <a:endParaRPr lang="en-US" sz="2400" dirty="0"/>
          </a:p>
        </p:txBody>
      </p:sp>
      <p:pic>
        <p:nvPicPr>
          <p:cNvPr id="12" name="Picture 11">
            <a:extLst>
              <a:ext uri="{FF2B5EF4-FFF2-40B4-BE49-F238E27FC236}">
                <a16:creationId xmlns="" xmlns:a16="http://schemas.microsoft.com/office/drawing/2014/main" id="{ABB60C51-01DC-FD2D-022A-F30B068D0A2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 xmlns:a16="http://schemas.microsoft.com/office/drawing/2014/main" id="{667AC29F-0A4E-0B45-A1E9-E13A1301161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 xmlns:a16="http://schemas.microsoft.com/office/drawing/2014/main" id="{097FEAAF-0D2C-C718-5EC2-74BDD450B567}"/>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20" name="Picture 19">
            <a:extLst>
              <a:ext uri="{FF2B5EF4-FFF2-40B4-BE49-F238E27FC236}">
                <a16:creationId xmlns="" xmlns:a16="http://schemas.microsoft.com/office/drawing/2014/main" id="{41A792EB-F3DF-BED7-D1AC-7557FC888B9C}"/>
              </a:ext>
            </a:extLst>
          </p:cNvPr>
          <p:cNvPicPr>
            <a:picLocks noChangeAspect="1"/>
          </p:cNvPicPr>
          <p:nvPr/>
        </p:nvPicPr>
        <p:blipFill>
          <a:blip r:embed="rId7"/>
          <a:stretch>
            <a:fillRect/>
          </a:stretch>
        </p:blipFill>
        <p:spPr>
          <a:xfrm>
            <a:off x="7822769" y="2599508"/>
            <a:ext cx="403371" cy="2864858"/>
          </a:xfrm>
          <a:prstGeom prst="rect">
            <a:avLst/>
          </a:prstGeom>
        </p:spPr>
      </p:pic>
      <p:pic>
        <p:nvPicPr>
          <p:cNvPr id="4" name="Picture 3">
            <a:extLst>
              <a:ext uri="{FF2B5EF4-FFF2-40B4-BE49-F238E27FC236}">
                <a16:creationId xmlns="" xmlns:a16="http://schemas.microsoft.com/office/drawing/2014/main" id="{0453DA6A-D4D8-116B-1B4E-8568E5108D5A}"/>
              </a:ext>
            </a:extLst>
          </p:cNvPr>
          <p:cNvPicPr>
            <a:picLocks noChangeAspect="1"/>
          </p:cNvPicPr>
          <p:nvPr/>
        </p:nvPicPr>
        <p:blipFill>
          <a:blip r:embed="rId8"/>
          <a:stretch>
            <a:fillRect/>
          </a:stretch>
        </p:blipFill>
        <p:spPr>
          <a:xfrm>
            <a:off x="6167368" y="3414650"/>
            <a:ext cx="2036738" cy="412867"/>
          </a:xfrm>
          <a:prstGeom prst="rect">
            <a:avLst/>
          </a:prstGeom>
        </p:spPr>
      </p:pic>
    </p:spTree>
    <p:extLst>
      <p:ext uri="{BB962C8B-B14F-4D97-AF65-F5344CB8AC3E}">
        <p14:creationId xmlns:p14="http://schemas.microsoft.com/office/powerpoint/2010/main" val="36952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D792F594-17BD-D1CC-81BA-D816C5216878}"/>
              </a:ext>
            </a:extLst>
          </p:cNvPr>
          <p:cNvPicPr>
            <a:picLocks noChangeAspect="1"/>
          </p:cNvPicPr>
          <p:nvPr/>
        </p:nvPicPr>
        <p:blipFill>
          <a:blip r:embed="rId3"/>
          <a:stretch>
            <a:fillRect/>
          </a:stretch>
        </p:blipFill>
        <p:spPr>
          <a:xfrm>
            <a:off x="659112" y="2064661"/>
            <a:ext cx="3835769" cy="4503967"/>
          </a:xfrm>
          <a:prstGeom prst="rect">
            <a:avLst/>
          </a:prstGeom>
        </p:spPr>
      </p:pic>
      <p:sp>
        <p:nvSpPr>
          <p:cNvPr id="10" name="TextBox 9">
            <a:extLst>
              <a:ext uri="{FF2B5EF4-FFF2-40B4-BE49-F238E27FC236}">
                <a16:creationId xmlns=""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 xmlns:a16="http://schemas.microsoft.com/office/drawing/2014/main" id="{2C00353E-CF96-18B2-95C6-0143C80B5F52}"/>
              </a:ext>
            </a:extLst>
          </p:cNvPr>
          <p:cNvPicPr>
            <a:picLocks noChangeAspect="1"/>
          </p:cNvPicPr>
          <p:nvPr/>
        </p:nvPicPr>
        <p:blipFill>
          <a:blip r:embed="rId5"/>
          <a:stretch>
            <a:fillRect/>
          </a:stretch>
        </p:blipFill>
        <p:spPr>
          <a:xfrm>
            <a:off x="5301271" y="2182406"/>
            <a:ext cx="5746966" cy="3510762"/>
          </a:xfrm>
          <a:prstGeom prst="rect">
            <a:avLst/>
          </a:prstGeom>
        </p:spPr>
      </p:pic>
      <p:sp>
        <p:nvSpPr>
          <p:cNvPr id="15" name="TextBox 14">
            <a:extLst>
              <a:ext uri="{FF2B5EF4-FFF2-40B4-BE49-F238E27FC236}">
                <a16:creationId xmlns="" xmlns:a16="http://schemas.microsoft.com/office/drawing/2014/main" id="{7F3CC66F-5292-5CC8-4525-D544D136B700}"/>
              </a:ext>
            </a:extLst>
          </p:cNvPr>
          <p:cNvSpPr txBox="1"/>
          <p:nvPr/>
        </p:nvSpPr>
        <p:spPr>
          <a:xfrm>
            <a:off x="5301271" y="5264255"/>
            <a:ext cx="6535880" cy="1446550"/>
          </a:xfrm>
          <a:prstGeom prst="rect">
            <a:avLst/>
          </a:prstGeom>
          <a:noFill/>
        </p:spPr>
        <p:txBody>
          <a:bodyPr wrap="square">
            <a:spAutoFit/>
          </a:bodyPr>
          <a:lstStyle/>
          <a:p>
            <a:r>
              <a:rPr lang="en-US" sz="2400" b="1" i="0" dirty="0">
                <a:solidFill>
                  <a:srgbClr val="242021"/>
                </a:solidFill>
                <a:effectLst/>
              </a:rPr>
              <a:t>ACROSS</a:t>
            </a:r>
            <a:r>
              <a:rPr lang="en-US" sz="3200" dirty="0"/>
              <a:t> </a:t>
            </a:r>
            <a:r>
              <a:rPr lang="en-US" sz="2400" dirty="0"/>
              <a:t/>
            </a:r>
            <a:br>
              <a:rPr lang="en-US" sz="2400" dirty="0"/>
            </a:br>
            <a:r>
              <a:rPr lang="en-US" sz="2400" b="1" i="0" dirty="0">
                <a:solidFill>
                  <a:srgbClr val="007B83"/>
                </a:solidFill>
                <a:effectLst/>
              </a:rPr>
              <a:t>4. </a:t>
            </a:r>
            <a:r>
              <a:rPr lang="en-US" sz="2400" b="0" i="0" dirty="0">
                <a:solidFill>
                  <a:srgbClr val="242021"/>
                </a:solidFill>
                <a:effectLst/>
              </a:rPr>
              <a:t>(n) things you buy or keep to remind yourself of a place or holiday</a:t>
            </a:r>
            <a:r>
              <a:rPr lang="en-US" sz="3200" dirty="0"/>
              <a:t> </a:t>
            </a:r>
            <a:endParaRPr lang="en-US" sz="2400" dirty="0"/>
          </a:p>
        </p:txBody>
      </p:sp>
      <p:pic>
        <p:nvPicPr>
          <p:cNvPr id="16" name="Picture 15">
            <a:extLst>
              <a:ext uri="{FF2B5EF4-FFF2-40B4-BE49-F238E27FC236}">
                <a16:creationId xmlns="" xmlns:a16="http://schemas.microsoft.com/office/drawing/2014/main" id="{C0933005-3C94-A25E-875F-37FCBB5ABBD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 xmlns:a16="http://schemas.microsoft.com/office/drawing/2014/main" id="{2F049C92-C7DB-52C5-B3BD-A9631640E943}"/>
              </a:ext>
            </a:extLst>
          </p:cNvPr>
          <p:cNvPicPr>
            <a:picLocks noChangeAspect="1"/>
          </p:cNvPicPr>
          <p:nvPr/>
        </p:nvPicPr>
        <p:blipFill>
          <a:blip r:embed="rId7"/>
          <a:stretch>
            <a:fillRect/>
          </a:stretch>
        </p:blipFill>
        <p:spPr>
          <a:xfrm>
            <a:off x="7833786" y="2599508"/>
            <a:ext cx="403371" cy="2873244"/>
          </a:xfrm>
          <a:prstGeom prst="rect">
            <a:avLst/>
          </a:prstGeom>
        </p:spPr>
      </p:pic>
      <p:pic>
        <p:nvPicPr>
          <p:cNvPr id="20" name="Picture 19">
            <a:extLst>
              <a:ext uri="{FF2B5EF4-FFF2-40B4-BE49-F238E27FC236}">
                <a16:creationId xmlns="" xmlns:a16="http://schemas.microsoft.com/office/drawing/2014/main" id="{000CD8C0-64C7-A68F-66B8-7EA49BB532E8}"/>
              </a:ext>
            </a:extLst>
          </p:cNvPr>
          <p:cNvPicPr>
            <a:picLocks noChangeAspect="1"/>
          </p:cNvPicPr>
          <p:nvPr/>
        </p:nvPicPr>
        <p:blipFill>
          <a:blip r:embed="rId8"/>
          <a:stretch>
            <a:fillRect/>
          </a:stretch>
        </p:blipFill>
        <p:spPr>
          <a:xfrm>
            <a:off x="6178385" y="3425667"/>
            <a:ext cx="2036738" cy="412867"/>
          </a:xfrm>
          <a:prstGeom prst="rect">
            <a:avLst/>
          </a:prstGeom>
        </p:spPr>
      </p:pic>
      <p:pic>
        <p:nvPicPr>
          <p:cNvPr id="4" name="Picture 3">
            <a:extLst>
              <a:ext uri="{FF2B5EF4-FFF2-40B4-BE49-F238E27FC236}">
                <a16:creationId xmlns="" xmlns:a16="http://schemas.microsoft.com/office/drawing/2014/main" id="{C6A08657-BCBB-ADB5-9536-844CEDC5DB4A}"/>
              </a:ext>
            </a:extLst>
          </p:cNvPr>
          <p:cNvPicPr>
            <a:picLocks noChangeAspect="1"/>
          </p:cNvPicPr>
          <p:nvPr/>
        </p:nvPicPr>
        <p:blipFill>
          <a:blip r:embed="rId9"/>
          <a:stretch>
            <a:fillRect/>
          </a:stretch>
        </p:blipFill>
        <p:spPr>
          <a:xfrm>
            <a:off x="7021871" y="4257635"/>
            <a:ext cx="3643854" cy="385820"/>
          </a:xfrm>
          <a:prstGeom prst="rect">
            <a:avLst/>
          </a:prstGeom>
        </p:spPr>
      </p:pic>
    </p:spTree>
    <p:extLst>
      <p:ext uri="{BB962C8B-B14F-4D97-AF65-F5344CB8AC3E}">
        <p14:creationId xmlns:p14="http://schemas.microsoft.com/office/powerpoint/2010/main" val="9522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 xmlns:a16="http://schemas.microsoft.com/office/drawing/2014/main" id="{7F3CC66F-5292-5CC8-4525-D544D136B700}"/>
              </a:ext>
            </a:extLst>
          </p:cNvPr>
          <p:cNvSpPr txBox="1"/>
          <p:nvPr/>
        </p:nvSpPr>
        <p:spPr>
          <a:xfrm>
            <a:off x="5301271" y="5583382"/>
            <a:ext cx="6786817" cy="1077218"/>
          </a:xfrm>
          <a:prstGeom prst="rect">
            <a:avLst/>
          </a:prstGeom>
          <a:noFill/>
        </p:spPr>
        <p:txBody>
          <a:bodyPr wrap="square">
            <a:spAutoFit/>
          </a:bodyPr>
          <a:lstStyle/>
          <a:p>
            <a:r>
              <a:rPr lang="en-US" sz="2400" b="1" i="0" dirty="0">
                <a:solidFill>
                  <a:srgbClr val="242021"/>
                </a:solidFill>
                <a:effectLst/>
              </a:rPr>
              <a:t>ACROSS</a:t>
            </a:r>
            <a:r>
              <a:rPr lang="en-US" sz="3200" dirty="0"/>
              <a:t> </a:t>
            </a:r>
            <a:r>
              <a:rPr lang="en-US" sz="2400" dirty="0"/>
              <a:t/>
            </a:r>
            <a:br>
              <a:rPr lang="en-US" sz="2400" dirty="0"/>
            </a:br>
            <a:r>
              <a:rPr lang="en-US" sz="2400" b="1" i="0" dirty="0">
                <a:solidFill>
                  <a:srgbClr val="007B83"/>
                </a:solidFill>
                <a:effectLst/>
              </a:rPr>
              <a:t>5. </a:t>
            </a:r>
            <a:r>
              <a:rPr lang="en-US" sz="2400" b="0" i="0" dirty="0">
                <a:solidFill>
                  <a:srgbClr val="242021"/>
                </a:solidFill>
                <a:effectLst/>
              </a:rPr>
              <a:t>(v) to find more about a place (Brochures a and c)</a:t>
            </a:r>
            <a:r>
              <a:rPr lang="en-US" sz="3200" dirty="0"/>
              <a:t> </a:t>
            </a:r>
            <a:endParaRPr lang="en-US" sz="2400" dirty="0"/>
          </a:p>
        </p:txBody>
      </p:sp>
      <p:pic>
        <p:nvPicPr>
          <p:cNvPr id="11" name="Picture 10">
            <a:extLst>
              <a:ext uri="{FF2B5EF4-FFF2-40B4-BE49-F238E27FC236}">
                <a16:creationId xmlns="" xmlns:a16="http://schemas.microsoft.com/office/drawing/2014/main" id="{07EA1B35-70F3-7EA3-B737-7EAAC70BC28F}"/>
              </a:ext>
            </a:extLst>
          </p:cNvPr>
          <p:cNvPicPr>
            <a:picLocks noChangeAspect="1"/>
          </p:cNvPicPr>
          <p:nvPr/>
        </p:nvPicPr>
        <p:blipFill>
          <a:blip r:embed="rId5"/>
          <a:stretch>
            <a:fillRect/>
          </a:stretch>
        </p:blipFill>
        <p:spPr>
          <a:xfrm>
            <a:off x="337533" y="2118939"/>
            <a:ext cx="4464873" cy="4544705"/>
          </a:xfrm>
          <a:prstGeom prst="rect">
            <a:avLst/>
          </a:prstGeom>
        </p:spPr>
      </p:pic>
      <p:pic>
        <p:nvPicPr>
          <p:cNvPr id="16" name="Picture 15">
            <a:extLst>
              <a:ext uri="{FF2B5EF4-FFF2-40B4-BE49-F238E27FC236}">
                <a16:creationId xmlns="" xmlns:a16="http://schemas.microsoft.com/office/drawing/2014/main" id="{127E3B6F-F27D-DFE2-150C-44136A0D914E}"/>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 xmlns:a16="http://schemas.microsoft.com/office/drawing/2014/main" id="{A4312CA1-B321-4D86-C458-60858C432ACF}"/>
              </a:ext>
            </a:extLst>
          </p:cNvPr>
          <p:cNvPicPr>
            <a:picLocks noChangeAspect="1"/>
          </p:cNvPicPr>
          <p:nvPr/>
        </p:nvPicPr>
        <p:blipFill>
          <a:blip r:embed="rId7"/>
          <a:stretch>
            <a:fillRect/>
          </a:stretch>
        </p:blipFill>
        <p:spPr>
          <a:xfrm>
            <a:off x="7822769" y="2599508"/>
            <a:ext cx="403371" cy="2873244"/>
          </a:xfrm>
          <a:prstGeom prst="rect">
            <a:avLst/>
          </a:prstGeom>
        </p:spPr>
      </p:pic>
      <p:pic>
        <p:nvPicPr>
          <p:cNvPr id="20" name="Picture 19">
            <a:extLst>
              <a:ext uri="{FF2B5EF4-FFF2-40B4-BE49-F238E27FC236}">
                <a16:creationId xmlns="" xmlns:a16="http://schemas.microsoft.com/office/drawing/2014/main" id="{FD35C177-4108-8DBE-719B-D1DCB61B2524}"/>
              </a:ext>
            </a:extLst>
          </p:cNvPr>
          <p:cNvPicPr>
            <a:picLocks noChangeAspect="1"/>
          </p:cNvPicPr>
          <p:nvPr/>
        </p:nvPicPr>
        <p:blipFill>
          <a:blip r:embed="rId8"/>
          <a:stretch>
            <a:fillRect/>
          </a:stretch>
        </p:blipFill>
        <p:spPr>
          <a:xfrm>
            <a:off x="6167368" y="3414650"/>
            <a:ext cx="2036738" cy="412867"/>
          </a:xfrm>
          <a:prstGeom prst="rect">
            <a:avLst/>
          </a:prstGeom>
        </p:spPr>
      </p:pic>
      <p:pic>
        <p:nvPicPr>
          <p:cNvPr id="21" name="Picture 20">
            <a:extLst>
              <a:ext uri="{FF2B5EF4-FFF2-40B4-BE49-F238E27FC236}">
                <a16:creationId xmlns="" xmlns:a16="http://schemas.microsoft.com/office/drawing/2014/main" id="{852860FA-581E-ADB1-CCF9-DA929CF12C0E}"/>
              </a:ext>
            </a:extLst>
          </p:cNvPr>
          <p:cNvPicPr>
            <a:picLocks noChangeAspect="1"/>
          </p:cNvPicPr>
          <p:nvPr/>
        </p:nvPicPr>
        <p:blipFill>
          <a:blip r:embed="rId9"/>
          <a:stretch>
            <a:fillRect/>
          </a:stretch>
        </p:blipFill>
        <p:spPr>
          <a:xfrm>
            <a:off x="7010854" y="4257635"/>
            <a:ext cx="3643854" cy="385820"/>
          </a:xfrm>
          <a:prstGeom prst="rect">
            <a:avLst/>
          </a:prstGeom>
        </p:spPr>
      </p:pic>
      <p:pic>
        <p:nvPicPr>
          <p:cNvPr id="4" name="Picture 3">
            <a:extLst>
              <a:ext uri="{FF2B5EF4-FFF2-40B4-BE49-F238E27FC236}">
                <a16:creationId xmlns="" xmlns:a16="http://schemas.microsoft.com/office/drawing/2014/main" id="{984E5AD4-2336-C3C2-2410-2DA6119C16E2}"/>
              </a:ext>
            </a:extLst>
          </p:cNvPr>
          <p:cNvPicPr>
            <a:picLocks noChangeAspect="1"/>
          </p:cNvPicPr>
          <p:nvPr/>
        </p:nvPicPr>
        <p:blipFill>
          <a:blip r:embed="rId10"/>
          <a:stretch>
            <a:fillRect/>
          </a:stretch>
        </p:blipFill>
        <p:spPr>
          <a:xfrm>
            <a:off x="7822770" y="5035817"/>
            <a:ext cx="2831938" cy="435464"/>
          </a:xfrm>
          <a:prstGeom prst="rect">
            <a:avLst/>
          </a:prstGeom>
        </p:spPr>
      </p:pic>
    </p:spTree>
    <p:extLst>
      <p:ext uri="{BB962C8B-B14F-4D97-AF65-F5344CB8AC3E}">
        <p14:creationId xmlns:p14="http://schemas.microsoft.com/office/powerpoint/2010/main" val="4436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514929A-D5FC-4F66-8951-74EDFD16573E}"/>
              </a:ext>
            </a:extLst>
          </p:cNvPr>
          <p:cNvSpPr txBox="1"/>
          <p:nvPr/>
        </p:nvSpPr>
        <p:spPr>
          <a:xfrm>
            <a:off x="951122" y="1142798"/>
            <a:ext cx="10438264" cy="523220"/>
          </a:xfrm>
          <a:prstGeom prst="rect">
            <a:avLst/>
          </a:prstGeom>
          <a:noFill/>
        </p:spPr>
        <p:txBody>
          <a:bodyPr wrap="square">
            <a:spAutoFit/>
          </a:bodyPr>
          <a:lstStyle/>
          <a:p>
            <a:r>
              <a:rPr lang="en-US" sz="2800" b="1" dirty="0"/>
              <a:t>Which tour does each statement below talk about? Write a, b, c or d. </a:t>
            </a:r>
            <a:endParaRPr lang="x-none" sz="2800" b="1" dirty="0"/>
          </a:p>
        </p:txBody>
      </p:sp>
      <p:pic>
        <p:nvPicPr>
          <p:cNvPr id="13" name="Picture 12">
            <a:extLst>
              <a:ext uri="{FF2B5EF4-FFF2-40B4-BE49-F238E27FC236}">
                <a16:creationId xmlns=""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364243" y="108271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390635" y="980074"/>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Box 8">
            <a:extLst>
              <a:ext uri="{FF2B5EF4-FFF2-40B4-BE49-F238E27FC236}">
                <a16:creationId xmlns="" xmlns:a16="http://schemas.microsoft.com/office/drawing/2014/main" id="{8B64A0B7-D0C4-85C7-010A-B77F7DEC50F8}"/>
              </a:ext>
            </a:extLst>
          </p:cNvPr>
          <p:cNvSpPr txBox="1"/>
          <p:nvPr/>
        </p:nvSpPr>
        <p:spPr>
          <a:xfrm>
            <a:off x="614149" y="2064687"/>
            <a:ext cx="11136573" cy="3539430"/>
          </a:xfrm>
          <a:prstGeom prst="rect">
            <a:avLst/>
          </a:prstGeom>
          <a:noFill/>
        </p:spPr>
        <p:txBody>
          <a:bodyPr wrap="square">
            <a:spAutoFit/>
          </a:bodyPr>
          <a:lstStyle/>
          <a:p>
            <a:pPr>
              <a:lnSpc>
                <a:spcPct val="200000"/>
              </a:lnSpc>
            </a:pPr>
            <a:r>
              <a:rPr lang="en-US" sz="2800" b="1" i="0" dirty="0">
                <a:solidFill>
                  <a:srgbClr val="007B83"/>
                </a:solidFill>
                <a:effectLst/>
              </a:rPr>
              <a:t>1. </a:t>
            </a:r>
            <a:r>
              <a:rPr lang="en-US" sz="2800" b="0" i="0" dirty="0">
                <a:solidFill>
                  <a:srgbClr val="242021"/>
                </a:solidFill>
                <a:effectLst/>
              </a:rPr>
              <a:t>You can buy arts and crafts to help protect the environment.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2. </a:t>
            </a:r>
            <a:r>
              <a:rPr lang="en-US" sz="2800" b="0" i="0" dirty="0">
                <a:solidFill>
                  <a:srgbClr val="242021"/>
                </a:solidFill>
                <a:effectLst/>
              </a:rPr>
              <a:t>You can learn how to help protect wildlife.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3. </a:t>
            </a:r>
            <a:r>
              <a:rPr lang="en-US" sz="2800" dirty="0">
                <a:solidFill>
                  <a:srgbClr val="242021"/>
                </a:solidFill>
              </a:rPr>
              <a:t>T</a:t>
            </a:r>
            <a:r>
              <a:rPr lang="en-US" sz="2800" b="0" i="0" dirty="0">
                <a:solidFill>
                  <a:srgbClr val="242021"/>
                </a:solidFill>
                <a:effectLst/>
              </a:rPr>
              <a:t>his tour is not suitable for families with children.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4. </a:t>
            </a:r>
            <a:r>
              <a:rPr lang="en-US" sz="2800" dirty="0">
                <a:solidFill>
                  <a:srgbClr val="242021"/>
                </a:solidFill>
              </a:rPr>
              <a:t>T</a:t>
            </a:r>
            <a:r>
              <a:rPr lang="en-US" sz="2800" b="0" i="0" dirty="0">
                <a:solidFill>
                  <a:srgbClr val="242021"/>
                </a:solidFill>
                <a:effectLst/>
              </a:rPr>
              <a:t>his tour offers educational videos about the environment. 	</a:t>
            </a:r>
            <a:r>
              <a:rPr lang="en-US" sz="2800" b="0" i="0" dirty="0">
                <a:solidFill>
                  <a:srgbClr val="6D6F71"/>
                </a:solidFill>
                <a:effectLst/>
              </a:rPr>
              <a:t>_________</a:t>
            </a:r>
            <a:r>
              <a:rPr lang="en-US" sz="2800" dirty="0"/>
              <a:t> </a:t>
            </a:r>
          </a:p>
        </p:txBody>
      </p:sp>
      <p:sp>
        <p:nvSpPr>
          <p:cNvPr id="4" name="TextBox 3">
            <a:extLst>
              <a:ext uri="{FF2B5EF4-FFF2-40B4-BE49-F238E27FC236}">
                <a16:creationId xmlns="" xmlns:a16="http://schemas.microsoft.com/office/drawing/2014/main" id="{3AFF9E55-CFC2-6207-54B2-FA3E8AAF6FD8}"/>
              </a:ext>
            </a:extLst>
          </p:cNvPr>
          <p:cNvSpPr txBox="1"/>
          <p:nvPr/>
        </p:nvSpPr>
        <p:spPr>
          <a:xfrm>
            <a:off x="10379123" y="2245774"/>
            <a:ext cx="709683" cy="707886"/>
          </a:xfrm>
          <a:prstGeom prst="rect">
            <a:avLst/>
          </a:prstGeom>
          <a:noFill/>
        </p:spPr>
        <p:txBody>
          <a:bodyPr wrap="square" rtlCol="0">
            <a:spAutoFit/>
          </a:bodyPr>
          <a:lstStyle/>
          <a:p>
            <a:r>
              <a:rPr lang="en-US" sz="4000" b="1" dirty="0">
                <a:solidFill>
                  <a:srgbClr val="00B050"/>
                </a:solidFill>
              </a:rPr>
              <a:t>d</a:t>
            </a:r>
            <a:endParaRPr lang="en-US" b="1" dirty="0">
              <a:solidFill>
                <a:srgbClr val="00B050"/>
              </a:solidFill>
            </a:endParaRPr>
          </a:p>
        </p:txBody>
      </p:sp>
      <p:sp>
        <p:nvSpPr>
          <p:cNvPr id="11" name="TextBox 10">
            <a:extLst>
              <a:ext uri="{FF2B5EF4-FFF2-40B4-BE49-F238E27FC236}">
                <a16:creationId xmlns="" xmlns:a16="http://schemas.microsoft.com/office/drawing/2014/main" id="{1E338951-E2EE-06EE-C972-73FA74CF6B47}"/>
              </a:ext>
            </a:extLst>
          </p:cNvPr>
          <p:cNvSpPr txBox="1"/>
          <p:nvPr/>
        </p:nvSpPr>
        <p:spPr>
          <a:xfrm>
            <a:off x="10379122" y="3101696"/>
            <a:ext cx="709683" cy="707886"/>
          </a:xfrm>
          <a:prstGeom prst="rect">
            <a:avLst/>
          </a:prstGeom>
          <a:noFill/>
        </p:spPr>
        <p:txBody>
          <a:bodyPr wrap="square" rtlCol="0">
            <a:spAutoFit/>
          </a:bodyPr>
          <a:lstStyle/>
          <a:p>
            <a:r>
              <a:rPr lang="en-US" sz="4000" b="1" dirty="0">
                <a:solidFill>
                  <a:srgbClr val="00B050"/>
                </a:solidFill>
              </a:rPr>
              <a:t>c</a:t>
            </a:r>
            <a:endParaRPr lang="en-US" b="1" dirty="0">
              <a:solidFill>
                <a:srgbClr val="00B050"/>
              </a:solidFill>
            </a:endParaRPr>
          </a:p>
        </p:txBody>
      </p:sp>
      <p:sp>
        <p:nvSpPr>
          <p:cNvPr id="12" name="TextBox 11">
            <a:extLst>
              <a:ext uri="{FF2B5EF4-FFF2-40B4-BE49-F238E27FC236}">
                <a16:creationId xmlns="" xmlns:a16="http://schemas.microsoft.com/office/drawing/2014/main" id="{FAE4E62F-21FC-C603-2A36-89CBD46C5547}"/>
              </a:ext>
            </a:extLst>
          </p:cNvPr>
          <p:cNvSpPr txBox="1"/>
          <p:nvPr/>
        </p:nvSpPr>
        <p:spPr>
          <a:xfrm>
            <a:off x="10379121" y="3969270"/>
            <a:ext cx="709683" cy="707886"/>
          </a:xfrm>
          <a:prstGeom prst="rect">
            <a:avLst/>
          </a:prstGeom>
          <a:noFill/>
        </p:spPr>
        <p:txBody>
          <a:bodyPr wrap="square" rtlCol="0">
            <a:spAutoFit/>
          </a:bodyPr>
          <a:lstStyle/>
          <a:p>
            <a:r>
              <a:rPr lang="en-US" sz="4000" b="1" dirty="0">
                <a:solidFill>
                  <a:srgbClr val="00B050"/>
                </a:solidFill>
              </a:rPr>
              <a:t>b</a:t>
            </a:r>
            <a:endParaRPr lang="en-US" b="1" dirty="0">
              <a:solidFill>
                <a:srgbClr val="00B050"/>
              </a:solidFill>
            </a:endParaRPr>
          </a:p>
        </p:txBody>
      </p:sp>
      <p:sp>
        <p:nvSpPr>
          <p:cNvPr id="15" name="TextBox 14">
            <a:extLst>
              <a:ext uri="{FF2B5EF4-FFF2-40B4-BE49-F238E27FC236}">
                <a16:creationId xmlns="" xmlns:a16="http://schemas.microsoft.com/office/drawing/2014/main" id="{6DA713C0-7606-0FC0-0040-B0BBA808B5D9}"/>
              </a:ext>
            </a:extLst>
          </p:cNvPr>
          <p:cNvSpPr txBox="1"/>
          <p:nvPr/>
        </p:nvSpPr>
        <p:spPr>
          <a:xfrm>
            <a:off x="10379120" y="4796562"/>
            <a:ext cx="709683" cy="707886"/>
          </a:xfrm>
          <a:prstGeom prst="rect">
            <a:avLst/>
          </a:prstGeom>
          <a:noFill/>
        </p:spPr>
        <p:txBody>
          <a:bodyPr wrap="square" rtlCol="0">
            <a:spAutoFit/>
          </a:bodyPr>
          <a:lstStyle/>
          <a:p>
            <a:r>
              <a:rPr lang="en-US" sz="4000" b="1" dirty="0">
                <a:solidFill>
                  <a:srgbClr val="00B050"/>
                </a:solidFill>
              </a:rPr>
              <a:t>a</a:t>
            </a:r>
            <a:endParaRPr lang="en-US" b="1" dirty="0">
              <a:solidFill>
                <a:srgbClr val="00B050"/>
              </a:solidFill>
            </a:endParaRPr>
          </a:p>
        </p:txBody>
      </p:sp>
    </p:spTree>
    <p:extLst>
      <p:ext uri="{BB962C8B-B14F-4D97-AF65-F5344CB8AC3E}">
        <p14:creationId xmlns:p14="http://schemas.microsoft.com/office/powerpoint/2010/main" val="3118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514929A-D5FC-4F66-8951-74EDFD16573E}"/>
              </a:ext>
            </a:extLst>
          </p:cNvPr>
          <p:cNvSpPr txBox="1"/>
          <p:nvPr/>
        </p:nvSpPr>
        <p:spPr>
          <a:xfrm>
            <a:off x="951122" y="1142798"/>
            <a:ext cx="1043826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In which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tour </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can you ……..?</a:t>
            </a:r>
            <a:endParaRPr kumimoji="0" lang="x-none"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8" name="Rounded Rectangle 17"/>
          <p:cNvSpPr/>
          <p:nvPr/>
        </p:nvSpPr>
        <p:spPr>
          <a:xfrm>
            <a:off x="364243" y="108271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8DA4"/>
              </a:solidFill>
              <a:effectLst/>
              <a:uLnTx/>
              <a:uFillTx/>
              <a:latin typeface="Calibri" panose="020F0502020204030204"/>
              <a:ea typeface="+mn-ea"/>
              <a:cs typeface="+mn-cs"/>
            </a:endParaRPr>
          </a:p>
        </p:txBody>
      </p:sp>
      <p:sp>
        <p:nvSpPr>
          <p:cNvPr id="19" name="TextBox 18"/>
          <p:cNvSpPr txBox="1"/>
          <p:nvPr/>
        </p:nvSpPr>
        <p:spPr>
          <a:xfrm>
            <a:off x="390635" y="980074"/>
            <a:ext cx="4498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yriad Pro" pitchFamily="34" charset="0"/>
                <a:ea typeface="+mn-ea"/>
                <a:cs typeface="+mn-cs"/>
              </a:rPr>
              <a:t>3</a:t>
            </a:r>
          </a:p>
        </p:txBody>
      </p:sp>
      <p:sp>
        <p:nvSpPr>
          <p:cNvPr id="2" name="TextBox 1"/>
          <p:cNvSpPr txBox="1"/>
          <p:nvPr/>
        </p:nvSpPr>
        <p:spPr>
          <a:xfrm>
            <a:off x="746747" y="1917290"/>
            <a:ext cx="7423859" cy="461665"/>
          </a:xfrm>
          <a:prstGeom prst="rect">
            <a:avLst/>
          </a:prstGeom>
          <a:noFill/>
        </p:spPr>
        <p:txBody>
          <a:bodyPr wrap="square" rtlCol="0">
            <a:spAutoFit/>
          </a:bodyPr>
          <a:lstStyle/>
          <a:p>
            <a:r>
              <a:rPr lang="en-US" sz="2400" dirty="0" smtClean="0"/>
              <a:t>- watch the most beautiful and friendly animals on earth.</a:t>
            </a:r>
            <a:endParaRPr lang="en-US" sz="2400" dirty="0"/>
          </a:p>
        </p:txBody>
      </p:sp>
      <p:sp>
        <p:nvSpPr>
          <p:cNvPr id="3" name="TextBox 2"/>
          <p:cNvSpPr txBox="1"/>
          <p:nvPr/>
        </p:nvSpPr>
        <p:spPr>
          <a:xfrm>
            <a:off x="8095579" y="1963456"/>
            <a:ext cx="3398331" cy="400110"/>
          </a:xfrm>
          <a:prstGeom prst="rect">
            <a:avLst/>
          </a:prstGeom>
          <a:noFill/>
        </p:spPr>
        <p:txBody>
          <a:bodyPr wrap="square" rtlCol="0">
            <a:spAutoFit/>
          </a:bodyPr>
          <a:lstStyle/>
          <a:p>
            <a:r>
              <a:rPr lang="en-US" sz="2000" dirty="0" smtClean="0">
                <a:solidFill>
                  <a:srgbClr val="FF0000"/>
                </a:solidFill>
              </a:rPr>
              <a:t>Whale watching tour in Hawaii</a:t>
            </a:r>
            <a:endParaRPr lang="en-US" sz="2000" dirty="0">
              <a:solidFill>
                <a:srgbClr val="FF0000"/>
              </a:solidFill>
            </a:endParaRPr>
          </a:p>
        </p:txBody>
      </p:sp>
      <p:sp>
        <p:nvSpPr>
          <p:cNvPr id="16" name="TextBox 15"/>
          <p:cNvSpPr txBox="1"/>
          <p:nvPr/>
        </p:nvSpPr>
        <p:spPr>
          <a:xfrm>
            <a:off x="746746" y="2498219"/>
            <a:ext cx="7423859" cy="461665"/>
          </a:xfrm>
          <a:prstGeom prst="rect">
            <a:avLst/>
          </a:prstGeom>
          <a:noFill/>
        </p:spPr>
        <p:txBody>
          <a:bodyPr wrap="square" rtlCol="0">
            <a:spAutoFit/>
          </a:bodyPr>
          <a:lstStyle/>
          <a:p>
            <a:r>
              <a:rPr lang="en-US" sz="2400" dirty="0" smtClean="0"/>
              <a:t>- dive to explore the most beautiful coral reef.</a:t>
            </a:r>
            <a:endParaRPr lang="en-US" sz="2400" dirty="0"/>
          </a:p>
        </p:txBody>
      </p:sp>
      <p:sp>
        <p:nvSpPr>
          <p:cNvPr id="17" name="TextBox 16"/>
          <p:cNvSpPr txBox="1"/>
          <p:nvPr/>
        </p:nvSpPr>
        <p:spPr>
          <a:xfrm>
            <a:off x="7638379" y="2548206"/>
            <a:ext cx="3293807" cy="400110"/>
          </a:xfrm>
          <a:prstGeom prst="rect">
            <a:avLst/>
          </a:prstGeom>
          <a:noFill/>
        </p:spPr>
        <p:txBody>
          <a:bodyPr wrap="square" rtlCol="0">
            <a:spAutoFit/>
          </a:bodyPr>
          <a:lstStyle/>
          <a:p>
            <a:r>
              <a:rPr lang="en-US" sz="2000" dirty="0" smtClean="0">
                <a:solidFill>
                  <a:srgbClr val="0070C0"/>
                </a:solidFill>
              </a:rPr>
              <a:t>Reef tour in Australia</a:t>
            </a:r>
            <a:endParaRPr lang="en-US" sz="2000" dirty="0">
              <a:solidFill>
                <a:srgbClr val="0070C0"/>
              </a:solidFill>
            </a:endParaRPr>
          </a:p>
        </p:txBody>
      </p:sp>
      <p:sp>
        <p:nvSpPr>
          <p:cNvPr id="20" name="TextBox 19"/>
          <p:cNvSpPr txBox="1"/>
          <p:nvPr/>
        </p:nvSpPr>
        <p:spPr>
          <a:xfrm>
            <a:off x="746746" y="3058943"/>
            <a:ext cx="7423859" cy="461665"/>
          </a:xfrm>
          <a:prstGeom prst="rect">
            <a:avLst/>
          </a:prstGeom>
          <a:noFill/>
        </p:spPr>
        <p:txBody>
          <a:bodyPr wrap="square" rtlCol="0">
            <a:spAutoFit/>
          </a:bodyPr>
          <a:lstStyle/>
          <a:p>
            <a:r>
              <a:rPr lang="en-US" sz="2400" dirty="0" smtClean="0"/>
              <a:t>- not allow to take along children.</a:t>
            </a:r>
            <a:endParaRPr lang="en-US" sz="2400" dirty="0"/>
          </a:p>
        </p:txBody>
      </p:sp>
      <p:sp>
        <p:nvSpPr>
          <p:cNvPr id="21" name="TextBox 20"/>
          <p:cNvSpPr txBox="1"/>
          <p:nvPr/>
        </p:nvSpPr>
        <p:spPr>
          <a:xfrm>
            <a:off x="746745" y="3619667"/>
            <a:ext cx="7423859" cy="461665"/>
          </a:xfrm>
          <a:prstGeom prst="rect">
            <a:avLst/>
          </a:prstGeom>
          <a:noFill/>
        </p:spPr>
        <p:txBody>
          <a:bodyPr wrap="square" rtlCol="0">
            <a:spAutoFit/>
          </a:bodyPr>
          <a:lstStyle/>
          <a:p>
            <a:r>
              <a:rPr lang="en-US" sz="2400" dirty="0" smtClean="0"/>
              <a:t>- learn how to save wild animals</a:t>
            </a:r>
            <a:endParaRPr lang="en-US" sz="2400" dirty="0"/>
          </a:p>
        </p:txBody>
      </p:sp>
      <p:sp>
        <p:nvSpPr>
          <p:cNvPr id="22" name="TextBox 21"/>
          <p:cNvSpPr txBox="1"/>
          <p:nvPr/>
        </p:nvSpPr>
        <p:spPr>
          <a:xfrm>
            <a:off x="746745" y="4266972"/>
            <a:ext cx="7423859" cy="461665"/>
          </a:xfrm>
          <a:prstGeom prst="rect">
            <a:avLst/>
          </a:prstGeom>
          <a:noFill/>
        </p:spPr>
        <p:txBody>
          <a:bodyPr wrap="square" rtlCol="0">
            <a:spAutoFit/>
          </a:bodyPr>
          <a:lstStyle/>
          <a:p>
            <a:r>
              <a:rPr lang="en-US" sz="2400" dirty="0" smtClean="0"/>
              <a:t>- get close to some animals.</a:t>
            </a:r>
            <a:endParaRPr lang="en-US" sz="2400" dirty="0"/>
          </a:p>
        </p:txBody>
      </p:sp>
      <p:sp>
        <p:nvSpPr>
          <p:cNvPr id="23" name="TextBox 22"/>
          <p:cNvSpPr txBox="1"/>
          <p:nvPr/>
        </p:nvSpPr>
        <p:spPr>
          <a:xfrm>
            <a:off x="746745" y="4848705"/>
            <a:ext cx="7423859" cy="461665"/>
          </a:xfrm>
          <a:prstGeom prst="rect">
            <a:avLst/>
          </a:prstGeom>
          <a:noFill/>
        </p:spPr>
        <p:txBody>
          <a:bodyPr wrap="square" rtlCol="0">
            <a:spAutoFit/>
          </a:bodyPr>
          <a:lstStyle/>
          <a:p>
            <a:r>
              <a:rPr lang="en-US" sz="2400" dirty="0" smtClean="0"/>
              <a:t>- stay with local people and enjoy local food</a:t>
            </a:r>
            <a:endParaRPr lang="en-US" sz="2400" dirty="0"/>
          </a:p>
        </p:txBody>
      </p:sp>
      <p:sp>
        <p:nvSpPr>
          <p:cNvPr id="24" name="TextBox 23"/>
          <p:cNvSpPr txBox="1"/>
          <p:nvPr/>
        </p:nvSpPr>
        <p:spPr>
          <a:xfrm>
            <a:off x="746744" y="5452315"/>
            <a:ext cx="7423859" cy="461665"/>
          </a:xfrm>
          <a:prstGeom prst="rect">
            <a:avLst/>
          </a:prstGeom>
          <a:noFill/>
        </p:spPr>
        <p:txBody>
          <a:bodyPr wrap="square" rtlCol="0">
            <a:spAutoFit/>
          </a:bodyPr>
          <a:lstStyle/>
          <a:p>
            <a:r>
              <a:rPr lang="en-US" sz="2400" dirty="0" smtClean="0"/>
              <a:t>- Swim in deep blue sea with </a:t>
            </a:r>
            <a:r>
              <a:rPr lang="en-US" sz="2400" dirty="0" err="1" smtClean="0"/>
              <a:t>colourful</a:t>
            </a:r>
            <a:r>
              <a:rPr lang="en-US" sz="2400" dirty="0" smtClean="0"/>
              <a:t> fish.</a:t>
            </a:r>
            <a:endParaRPr lang="en-US" sz="2400" dirty="0"/>
          </a:p>
        </p:txBody>
      </p:sp>
      <p:sp>
        <p:nvSpPr>
          <p:cNvPr id="25" name="TextBox 24"/>
          <p:cNvSpPr txBox="1"/>
          <p:nvPr/>
        </p:nvSpPr>
        <p:spPr>
          <a:xfrm>
            <a:off x="7864521" y="3069934"/>
            <a:ext cx="3293807" cy="400110"/>
          </a:xfrm>
          <a:prstGeom prst="rect">
            <a:avLst/>
          </a:prstGeom>
          <a:noFill/>
        </p:spPr>
        <p:txBody>
          <a:bodyPr wrap="square" rtlCol="0">
            <a:spAutoFit/>
          </a:bodyPr>
          <a:lstStyle/>
          <a:p>
            <a:r>
              <a:rPr lang="en-US" sz="2000" dirty="0" err="1" smtClean="0">
                <a:solidFill>
                  <a:srgbClr val="7030A0"/>
                </a:solidFill>
              </a:rPr>
              <a:t>Sapa</a:t>
            </a:r>
            <a:r>
              <a:rPr lang="en-US" sz="2000" dirty="0" smtClean="0">
                <a:solidFill>
                  <a:srgbClr val="7030A0"/>
                </a:solidFill>
              </a:rPr>
              <a:t> trekking tour</a:t>
            </a:r>
            <a:endParaRPr lang="en-US" sz="2000" dirty="0">
              <a:solidFill>
                <a:srgbClr val="7030A0"/>
              </a:solidFill>
            </a:endParaRPr>
          </a:p>
        </p:txBody>
      </p:sp>
      <p:sp>
        <p:nvSpPr>
          <p:cNvPr id="26" name="TextBox 25"/>
          <p:cNvSpPr txBox="1"/>
          <p:nvPr/>
        </p:nvSpPr>
        <p:spPr>
          <a:xfrm>
            <a:off x="7726870" y="3662190"/>
            <a:ext cx="3293807" cy="400110"/>
          </a:xfrm>
          <a:prstGeom prst="rect">
            <a:avLst/>
          </a:prstGeom>
          <a:noFill/>
        </p:spPr>
        <p:txBody>
          <a:bodyPr wrap="square" rtlCol="0">
            <a:spAutoFit/>
          </a:bodyPr>
          <a:lstStyle/>
          <a:p>
            <a:r>
              <a:rPr lang="en-US" sz="2000" dirty="0" smtClean="0">
                <a:solidFill>
                  <a:srgbClr val="FF0000"/>
                </a:solidFill>
              </a:rPr>
              <a:t>Park tour in </a:t>
            </a:r>
            <a:r>
              <a:rPr lang="en-US" sz="2000" dirty="0" err="1" smtClean="0">
                <a:solidFill>
                  <a:srgbClr val="FF0000"/>
                </a:solidFill>
              </a:rPr>
              <a:t>Zambabwe</a:t>
            </a:r>
            <a:endParaRPr lang="en-US" sz="2000" dirty="0">
              <a:solidFill>
                <a:srgbClr val="FF0000"/>
              </a:solidFill>
            </a:endParaRPr>
          </a:p>
        </p:txBody>
      </p:sp>
      <p:sp>
        <p:nvSpPr>
          <p:cNvPr id="27" name="TextBox 26"/>
          <p:cNvSpPr txBox="1"/>
          <p:nvPr/>
        </p:nvSpPr>
        <p:spPr>
          <a:xfrm>
            <a:off x="7726869" y="4337428"/>
            <a:ext cx="3293807" cy="400110"/>
          </a:xfrm>
          <a:prstGeom prst="rect">
            <a:avLst/>
          </a:prstGeom>
          <a:noFill/>
        </p:spPr>
        <p:txBody>
          <a:bodyPr wrap="square" rtlCol="0">
            <a:spAutoFit/>
          </a:bodyPr>
          <a:lstStyle/>
          <a:p>
            <a:r>
              <a:rPr lang="en-US" sz="2000" dirty="0" smtClean="0">
                <a:solidFill>
                  <a:srgbClr val="FF0000"/>
                </a:solidFill>
              </a:rPr>
              <a:t>Park tour in </a:t>
            </a:r>
            <a:r>
              <a:rPr lang="en-US" sz="2000" dirty="0" err="1" smtClean="0">
                <a:solidFill>
                  <a:srgbClr val="FF0000"/>
                </a:solidFill>
              </a:rPr>
              <a:t>Zambabwe</a:t>
            </a:r>
            <a:endParaRPr lang="en-US" sz="2000" dirty="0">
              <a:solidFill>
                <a:srgbClr val="FF0000"/>
              </a:solidFill>
            </a:endParaRPr>
          </a:p>
        </p:txBody>
      </p:sp>
      <p:sp>
        <p:nvSpPr>
          <p:cNvPr id="28" name="TextBox 27"/>
          <p:cNvSpPr txBox="1"/>
          <p:nvPr/>
        </p:nvSpPr>
        <p:spPr>
          <a:xfrm>
            <a:off x="7726869" y="4962856"/>
            <a:ext cx="3293807" cy="400110"/>
          </a:xfrm>
          <a:prstGeom prst="rect">
            <a:avLst/>
          </a:prstGeom>
          <a:noFill/>
        </p:spPr>
        <p:txBody>
          <a:bodyPr wrap="square" rtlCol="0">
            <a:spAutoFit/>
          </a:bodyPr>
          <a:lstStyle/>
          <a:p>
            <a:r>
              <a:rPr lang="en-US" sz="2000" dirty="0" smtClean="0">
                <a:solidFill>
                  <a:srgbClr val="7030A0"/>
                </a:solidFill>
              </a:rPr>
              <a:t>Sa pa Trekking tour</a:t>
            </a:r>
            <a:endParaRPr lang="en-US" sz="2000" dirty="0">
              <a:solidFill>
                <a:srgbClr val="7030A0"/>
              </a:solidFill>
            </a:endParaRPr>
          </a:p>
        </p:txBody>
      </p:sp>
      <p:sp>
        <p:nvSpPr>
          <p:cNvPr id="29" name="TextBox 28"/>
          <p:cNvSpPr txBox="1"/>
          <p:nvPr/>
        </p:nvSpPr>
        <p:spPr>
          <a:xfrm>
            <a:off x="7638379" y="5543223"/>
            <a:ext cx="3293807" cy="400110"/>
          </a:xfrm>
          <a:prstGeom prst="rect">
            <a:avLst/>
          </a:prstGeom>
          <a:noFill/>
        </p:spPr>
        <p:txBody>
          <a:bodyPr wrap="square" rtlCol="0">
            <a:spAutoFit/>
          </a:bodyPr>
          <a:lstStyle/>
          <a:p>
            <a:r>
              <a:rPr lang="en-US" sz="2000" dirty="0" smtClean="0">
                <a:solidFill>
                  <a:srgbClr val="7030A0"/>
                </a:solidFill>
              </a:rPr>
              <a:t>Reef tour  in Australia</a:t>
            </a:r>
            <a:endParaRPr lang="en-US" sz="2000" dirty="0">
              <a:solidFill>
                <a:srgbClr val="7030A0"/>
              </a:solidFill>
            </a:endParaRPr>
          </a:p>
        </p:txBody>
      </p:sp>
    </p:spTree>
    <p:extLst>
      <p:ext uri="{BB962C8B-B14F-4D97-AF65-F5344CB8AC3E}">
        <p14:creationId xmlns:p14="http://schemas.microsoft.com/office/powerpoint/2010/main" val="63814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ircle(in)">
                                      <p:cBhvr>
                                        <p:cTn id="42" dur="2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ircle(in)">
                                      <p:cBhvr>
                                        <p:cTn id="58" dur="2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17"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43366" y="315941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6" y="2060792"/>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15416" y="306982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18733" y="2337974"/>
            <a:ext cx="814080" cy="821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694099" y="3514519"/>
            <a:ext cx="823408" cy="101050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26007" y="4525024"/>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6" name="TextBox 35">
            <a:extLst>
              <a:ext uri="{FF2B5EF4-FFF2-40B4-BE49-F238E27FC236}">
                <a16:creationId xmlns=""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5" name="Rectangle 34">
            <a:extLst>
              <a:ext uri="{FF2B5EF4-FFF2-40B4-BE49-F238E27FC236}">
                <a16:creationId xmlns="" xmlns:a16="http://schemas.microsoft.com/office/drawing/2014/main" id="{ECAF6456-892F-7644-9C00-B5F5D84C266E}"/>
              </a:ext>
            </a:extLst>
          </p:cNvPr>
          <p:cNvSpPr/>
          <p:nvPr/>
        </p:nvSpPr>
        <p:spPr>
          <a:xfrm>
            <a:off x="5715417" y="4419402"/>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Think 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1019586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678" y="2399080"/>
            <a:ext cx="6802320" cy="4458920"/>
          </a:xfrm>
          <a:prstGeom prst="rect">
            <a:avLst/>
          </a:prstGeom>
        </p:spPr>
      </p:pic>
    </p:spTree>
    <p:extLst>
      <p:ext uri="{BB962C8B-B14F-4D97-AF65-F5344CB8AC3E}">
        <p14:creationId xmlns:p14="http://schemas.microsoft.com/office/powerpoint/2010/main" val="1589299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 xmlns:a16="http://schemas.microsoft.com/office/drawing/2014/main" id="{308E0627-9B64-414D-94C5-F7ECBA1EE60F}"/>
              </a:ext>
            </a:extLst>
          </p:cNvPr>
          <p:cNvSpPr txBox="1"/>
          <p:nvPr/>
        </p:nvSpPr>
        <p:spPr>
          <a:xfrm>
            <a:off x="3916241" y="3848312"/>
            <a:ext cx="7564159" cy="646331"/>
          </a:xfrm>
          <a:prstGeom prst="rect">
            <a:avLst/>
          </a:prstGeom>
          <a:noFill/>
        </p:spPr>
        <p:txBody>
          <a:bodyPr wrap="square" rtlCol="0">
            <a:spAutoFit/>
          </a:bodyPr>
          <a:lstStyle/>
          <a:p>
            <a:r>
              <a:rPr lang="en-GB" sz="3600" b="1" dirty="0">
                <a:solidFill>
                  <a:srgbClr val="048DA4"/>
                </a:solidFill>
              </a:rPr>
              <a:t>Ecotour brochures</a:t>
            </a:r>
            <a:endParaRPr lang="x-none" sz="3600" dirty="0">
              <a:solidFill>
                <a:srgbClr val="048DA4"/>
              </a:solidFill>
            </a:endParaRPr>
          </a:p>
        </p:txBody>
      </p:sp>
      <p:pic>
        <p:nvPicPr>
          <p:cNvPr id="3" name="Picture 2">
            <a:extLst>
              <a:ext uri="{FF2B5EF4-FFF2-40B4-BE49-F238E27FC236}">
                <a16:creationId xmlns=""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 xmlns:a16="http://schemas.microsoft.com/office/drawing/2014/main" id="{16186C9D-F627-F405-35DA-160073EA300B}"/>
              </a:ext>
            </a:extLst>
          </p:cNvPr>
          <p:cNvSpPr txBox="1"/>
          <p:nvPr/>
        </p:nvSpPr>
        <p:spPr>
          <a:xfrm>
            <a:off x="640508" y="3429000"/>
            <a:ext cx="5473853" cy="2246769"/>
          </a:xfrm>
          <a:prstGeom prst="rect">
            <a:avLst/>
          </a:prstGeom>
          <a:noFill/>
        </p:spPr>
        <p:txBody>
          <a:bodyPr wrap="square">
            <a:spAutoFit/>
          </a:bodyPr>
          <a:lstStyle/>
          <a:p>
            <a:r>
              <a:rPr lang="en-US" sz="2800" i="1" dirty="0"/>
              <a:t>A. If they ban swimming with fish, the Great Barrier Reef will be better protected. Tourists should not be allowed to dive very close to the coral reefs.</a:t>
            </a:r>
            <a:endParaRPr lang="en-US" sz="2800" dirty="0">
              <a:effectLst/>
              <a:ea typeface="Times New Roman" panose="02020603050405020304" pitchFamily="18" charset="0"/>
            </a:endParaRPr>
          </a:p>
        </p:txBody>
      </p:sp>
      <p:sp>
        <p:nvSpPr>
          <p:cNvPr id="3" name="TextBox 2">
            <a:extLst>
              <a:ext uri="{FF2B5EF4-FFF2-40B4-BE49-F238E27FC236}">
                <a16:creationId xmlns="" xmlns:a16="http://schemas.microsoft.com/office/drawing/2014/main" id="{C9FD18AC-F19E-045F-AD5A-10A1EFF021B6}"/>
              </a:ext>
            </a:extLst>
          </p:cNvPr>
          <p:cNvSpPr txBox="1"/>
          <p:nvPr/>
        </p:nvSpPr>
        <p:spPr>
          <a:xfrm>
            <a:off x="640508" y="2719959"/>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2337483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 xmlns:a16="http://schemas.microsoft.com/office/drawing/2014/main" id="{16186C9D-F627-F405-35DA-160073EA300B}"/>
              </a:ext>
            </a:extLst>
          </p:cNvPr>
          <p:cNvSpPr txBox="1"/>
          <p:nvPr/>
        </p:nvSpPr>
        <p:spPr>
          <a:xfrm>
            <a:off x="455455" y="3154004"/>
            <a:ext cx="5640545" cy="2893100"/>
          </a:xfrm>
          <a:prstGeom prst="rect">
            <a:avLst/>
          </a:prstGeom>
          <a:noFill/>
        </p:spPr>
        <p:txBody>
          <a:bodyPr wrap="square">
            <a:spAutoFit/>
          </a:bodyPr>
          <a:lstStyle/>
          <a:p>
            <a:r>
              <a:rPr lang="en-US" sz="2600" i="1" dirty="0"/>
              <a:t>B. Tourists should always follow the walking paths and trails on the Sa Pa Trekking Tour. The local people with whom the tourists stay should only use local ingredients. If they only use local ingredients, their carbon footprint will be lower.</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C9FD18AC-F19E-045F-AD5A-10A1EFF021B6}"/>
              </a:ext>
            </a:extLst>
          </p:cNvPr>
          <p:cNvSpPr txBox="1"/>
          <p:nvPr/>
        </p:nvSpPr>
        <p:spPr>
          <a:xfrm>
            <a:off x="640508" y="2530627"/>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452702"/>
            <a:ext cx="5514602" cy="3614821"/>
          </a:xfrm>
          <a:prstGeom prst="rect">
            <a:avLst/>
          </a:prstGeom>
        </p:spPr>
      </p:pic>
    </p:spTree>
    <p:extLst>
      <p:ext uri="{BB962C8B-B14F-4D97-AF65-F5344CB8AC3E}">
        <p14:creationId xmlns:p14="http://schemas.microsoft.com/office/powerpoint/2010/main" val="1437820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 xmlns:a16="http://schemas.microsoft.com/office/drawing/2014/main" id="{16186C9D-F627-F405-35DA-160073EA300B}"/>
              </a:ext>
            </a:extLst>
          </p:cNvPr>
          <p:cNvSpPr txBox="1"/>
          <p:nvPr/>
        </p:nvSpPr>
        <p:spPr>
          <a:xfrm>
            <a:off x="455455" y="3154004"/>
            <a:ext cx="5640545" cy="2092881"/>
          </a:xfrm>
          <a:prstGeom prst="rect">
            <a:avLst/>
          </a:prstGeom>
          <a:noFill/>
        </p:spPr>
        <p:txBody>
          <a:bodyPr wrap="square">
            <a:spAutoFit/>
          </a:bodyPr>
          <a:lstStyle/>
          <a:p>
            <a:r>
              <a:rPr lang="en-US" sz="2600" i="1" dirty="0" smtClean="0"/>
              <a:t>C. When visiting the National Park in </a:t>
            </a:r>
            <a:r>
              <a:rPr lang="en-US" sz="2600" i="1" dirty="0" err="1" smtClean="0"/>
              <a:t>Zambabwe</a:t>
            </a:r>
            <a:r>
              <a:rPr lang="en-US" sz="2600" i="1" dirty="0" smtClean="0"/>
              <a:t>, we should not litter because it will damage the environment. Besides, we should not tease animals, they may become scared or more dangerous. </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C9FD18AC-F19E-045F-AD5A-10A1EFF021B6}"/>
              </a:ext>
            </a:extLst>
          </p:cNvPr>
          <p:cNvSpPr txBox="1"/>
          <p:nvPr/>
        </p:nvSpPr>
        <p:spPr>
          <a:xfrm>
            <a:off x="640508" y="2530627"/>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452702"/>
            <a:ext cx="5514602" cy="3614821"/>
          </a:xfrm>
          <a:prstGeom prst="rect">
            <a:avLst/>
          </a:prstGeom>
        </p:spPr>
      </p:pic>
    </p:spTree>
    <p:extLst>
      <p:ext uri="{BB962C8B-B14F-4D97-AF65-F5344CB8AC3E}">
        <p14:creationId xmlns:p14="http://schemas.microsoft.com/office/powerpoint/2010/main" val="784046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 xmlns:a16="http://schemas.microsoft.com/office/drawing/2014/main" id="{16186C9D-F627-F405-35DA-160073EA300B}"/>
              </a:ext>
            </a:extLst>
          </p:cNvPr>
          <p:cNvSpPr txBox="1"/>
          <p:nvPr/>
        </p:nvSpPr>
        <p:spPr>
          <a:xfrm>
            <a:off x="579093" y="2881707"/>
            <a:ext cx="5700522" cy="3693319"/>
          </a:xfrm>
          <a:prstGeom prst="rect">
            <a:avLst/>
          </a:prstGeom>
          <a:noFill/>
        </p:spPr>
        <p:txBody>
          <a:bodyPr wrap="square">
            <a:spAutoFit/>
          </a:bodyPr>
          <a:lstStyle/>
          <a:p>
            <a:r>
              <a:rPr lang="en-US" sz="2600" i="1" dirty="0"/>
              <a:t>D. The boats on the Whale-watching Tour should not get too close to the whales or make too much noise. If the boats are environmentally friendly, they will not harm the whales or their habitats. This is because environmentally-friendly boats use less fuel and oil, make small waves and are quiet.</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C9FD18AC-F19E-045F-AD5A-10A1EFF021B6}"/>
              </a:ext>
            </a:extLst>
          </p:cNvPr>
          <p:cNvSpPr txBox="1"/>
          <p:nvPr/>
        </p:nvSpPr>
        <p:spPr>
          <a:xfrm>
            <a:off x="662542" y="2264188"/>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441487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6" y="2041246"/>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15417" y="303414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13271" y="3654228"/>
            <a:ext cx="794908" cy="78399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16679" y="4438224"/>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422290"/>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 xmlns:a16="http://schemas.microsoft.com/office/drawing/2014/main" id="{55B30C1C-7CD2-F645-AD2A-20422A87673D}"/>
              </a:ext>
            </a:extLst>
          </p:cNvPr>
          <p:cNvSpPr/>
          <p:nvPr/>
        </p:nvSpPr>
        <p:spPr>
          <a:xfrm>
            <a:off x="810332" y="55242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 xmlns:a16="http://schemas.microsoft.com/office/drawing/2014/main" id="{F776CBCD-5166-BE40-9B1D-2FA55B23F426}"/>
              </a:ext>
            </a:extLst>
          </p:cNvPr>
          <p:cNvCxnSpPr>
            <a:cxnSpLocks/>
            <a:stCxn id="31" idx="1"/>
            <a:endCxn id="33" idx="0"/>
          </p:cNvCxnSpPr>
          <p:nvPr/>
        </p:nvCxnSpPr>
        <p:spPr>
          <a:xfrm rot="10800000" flipV="1">
            <a:off x="1785699" y="4771298"/>
            <a:ext cx="630980" cy="75293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 xmlns:a16="http://schemas.microsoft.com/office/drawing/2014/main" id="{ECAF6456-892F-7644-9C00-B5F5D84C266E}"/>
              </a:ext>
            </a:extLst>
          </p:cNvPr>
          <p:cNvSpPr/>
          <p:nvPr/>
        </p:nvSpPr>
        <p:spPr>
          <a:xfrm>
            <a:off x="5715417" y="4355682"/>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Think 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1190799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 xmlns:a16="http://schemas.microsoft.com/office/drawing/2014/main" id="{8A4690D4-BED2-4414-A159-D786E74D1CDB}"/>
              </a:ext>
            </a:extLst>
          </p:cNvPr>
          <p:cNvSpPr txBox="1"/>
          <p:nvPr/>
        </p:nvSpPr>
        <p:spPr>
          <a:xfrm>
            <a:off x="1803959" y="2721114"/>
            <a:ext cx="8584082" cy="1077218"/>
          </a:xfrm>
          <a:prstGeom prst="rect">
            <a:avLst/>
          </a:prstGeom>
          <a:noFill/>
        </p:spPr>
        <p:txBody>
          <a:bodyPr wrap="square">
            <a:spAutoFit/>
          </a:bodyPr>
          <a:lstStyle/>
          <a:p>
            <a:pPr marL="457200" indent="-457200">
              <a:buFont typeface="Courier New" panose="02070309020205020404" pitchFamily="49" charset="0"/>
              <a:buChar char="o"/>
            </a:pPr>
            <a:r>
              <a:rPr lang="en-US" sz="3200" dirty="0"/>
              <a:t>Develop reading skills for specific information in a brochure about ecotours.</a:t>
            </a:r>
            <a:endParaRPr lang="en-US" sz="4400" dirty="0"/>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 xmlns:a16="http://schemas.microsoft.com/office/drawing/2014/main" id="{8A4690D4-BED2-4414-A159-D786E74D1CDB}"/>
              </a:ext>
            </a:extLst>
          </p:cNvPr>
          <p:cNvSpPr txBox="1"/>
          <p:nvPr/>
        </p:nvSpPr>
        <p:spPr>
          <a:xfrm>
            <a:off x="1803959" y="2493661"/>
            <a:ext cx="8584082" cy="4031873"/>
          </a:xfrm>
          <a:prstGeom prst="rect">
            <a:avLst/>
          </a:prstGeom>
          <a:noFill/>
        </p:spPr>
        <p:txBody>
          <a:bodyPr wrap="square">
            <a:spAutoFit/>
          </a:bodyPr>
          <a:lstStyle/>
          <a:p>
            <a:pPr marL="342900" indent="-342900">
              <a:lnSpc>
                <a:spcPct val="200000"/>
              </a:lnSpc>
              <a:buAutoNum type="arabicPeriod"/>
            </a:pPr>
            <a:r>
              <a:rPr lang="en-GB" sz="3200" dirty="0"/>
              <a:t>Prepare for the next lesson: Unit 10 – Speaking</a:t>
            </a:r>
            <a:r>
              <a:rPr lang="x-none" sz="3200" dirty="0"/>
              <a:t> </a:t>
            </a:r>
          </a:p>
          <a:p>
            <a:pPr>
              <a:lnSpc>
                <a:spcPct val="200000"/>
              </a:lnSpc>
            </a:pPr>
            <a:r>
              <a:rPr lang="en-US" sz="3200" dirty="0"/>
              <a:t>2.Do exercises in the </a:t>
            </a:r>
            <a:r>
              <a:rPr lang="en-US" sz="3200" dirty="0" smtClean="0"/>
              <a:t>workbook</a:t>
            </a:r>
          </a:p>
          <a:p>
            <a:pPr>
              <a:lnSpc>
                <a:spcPct val="200000"/>
              </a:lnSpc>
            </a:pPr>
            <a:r>
              <a:rPr lang="en-US" sz="3200" dirty="0" smtClean="0"/>
              <a:t>3. Create 2 more brochures about the tourist attractions in you community.</a:t>
            </a:r>
            <a:endParaRPr lang="en-US" sz="32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LGG_2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3149600" y="1737876"/>
            <a:ext cx="345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spcBef>
                <a:spcPct val="0"/>
              </a:spcBef>
            </a:pPr>
            <a:r>
              <a:rPr lang="en-US" sz="5333" b="1" dirty="0">
                <a:solidFill>
                  <a:srgbClr val="7030A0"/>
                </a:solidFill>
                <a:latin typeface="Times New Roman" pitchFamily="18" charset="0"/>
                <a:cs typeface="Arial" pitchFamily="34" charset="0"/>
              </a:rPr>
              <a:t>THE END </a:t>
            </a:r>
          </a:p>
        </p:txBody>
      </p:sp>
      <p:sp>
        <p:nvSpPr>
          <p:cNvPr id="23556" name="Rectangle 4"/>
          <p:cNvSpPr>
            <a:spLocks noGrp="1" noChangeArrowheads="1"/>
          </p:cNvSpPr>
          <p:nvPr>
            <p:ph type="ctrTitle" idx="4294967295"/>
          </p:nvPr>
        </p:nvSpPr>
        <p:spPr>
          <a:xfrm>
            <a:off x="1320800" y="2921001"/>
            <a:ext cx="6604000" cy="1468583"/>
          </a:xfrm>
        </p:spPr>
        <p:txBody>
          <a:bodyPr>
            <a:normAutofit fontScale="90000"/>
          </a:bodyPr>
          <a:lstStyle/>
          <a:p>
            <a:pPr algn="ctr" eaLnBrk="1" hangingPunct="1"/>
            <a:r>
              <a:rPr lang="en-US" sz="4267" b="1" dirty="0">
                <a:solidFill>
                  <a:srgbClr val="FF0000"/>
                </a:solidFill>
                <a:latin typeface="Times New Roman" pitchFamily="18" charset="0"/>
              </a:rPr>
              <a:t>THANK YOU FOR YOUR ATTENDANCE and COOPERATION.               </a:t>
            </a:r>
          </a:p>
        </p:txBody>
      </p:sp>
      <p:pic>
        <p:nvPicPr>
          <p:cNvPr id="23558" name="Picture 6" descr="116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7" y="1447800"/>
            <a:ext cx="1282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G_890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652000" y="39255"/>
            <a:ext cx="812800" cy="812800"/>
          </a:xfrm>
          <a:prstGeom prst="rect">
            <a:avLst/>
          </a:prstGeom>
        </p:spPr>
      </p:pic>
    </p:spTree>
    <p:custDataLst>
      <p:tags r:id="rId1"/>
    </p:custDataLst>
    <p:extLst>
      <p:ext uri="{BB962C8B-B14F-4D97-AF65-F5344CB8AC3E}">
        <p14:creationId xmlns:p14="http://schemas.microsoft.com/office/powerpoint/2010/main" val="34275616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4579"/>
                                        </p:tgtEl>
                                        <p:attrNameLst>
                                          <p:attrName>style.visibility</p:attrName>
                                        </p:attrNameLst>
                                      </p:cBhvr>
                                      <p:to>
                                        <p:strVal val="visible"/>
                                      </p:to>
                                    </p:set>
                                    <p:anim calcmode="discrete" valueType="clr">
                                      <p:cBhvr override="childStyle">
                                        <p:cTn id="7" dur="80"/>
                                        <p:tgtEl>
                                          <p:spTgt spid="245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9"/>
                                        </p:tgtEl>
                                        <p:attrNameLst>
                                          <p:attrName>fillcolor</p:attrName>
                                        </p:attrNameLst>
                                      </p:cBhvr>
                                      <p:tavLst>
                                        <p:tav tm="0">
                                          <p:val>
                                            <p:clrVal>
                                              <a:schemeClr val="accent2"/>
                                            </p:clrVal>
                                          </p:val>
                                        </p:tav>
                                        <p:tav tm="50000">
                                          <p:val>
                                            <p:clrVal>
                                              <a:schemeClr val="hlink"/>
                                            </p:clrVal>
                                          </p:val>
                                        </p:tav>
                                      </p:tavLst>
                                    </p:anim>
                                    <p:set>
                                      <p:cBhvr>
                                        <p:cTn id="9" dur="80"/>
                                        <p:tgtEl>
                                          <p:spTgt spid="24579"/>
                                        </p:tgtEl>
                                        <p:attrNameLst>
                                          <p:attrName>fill.type</p:attrName>
                                        </p:attrNameLst>
                                      </p:cBhvr>
                                      <p:to>
                                        <p:strVal val="solid"/>
                                      </p:to>
                                    </p:set>
                                  </p:childTnLst>
                                </p:cTn>
                              </p:par>
                            </p:childTnLst>
                          </p:cTn>
                        </p:par>
                        <p:par>
                          <p:cTn id="10" fill="hold">
                            <p:stCondLst>
                              <p:cond delay="280"/>
                            </p:stCondLst>
                            <p:childTnLst>
                              <p:par>
                                <p:cTn id="11" presetID="1" presetClass="mediacall" presetSubtype="0" fill="hold" nodeType="afterEffect">
                                  <p:stCondLst>
                                    <p:cond delay="0"/>
                                  </p:stCondLst>
                                  <p:childTnLst>
                                    <p:cmd type="call" cmd="playFrom(0.0)">
                                      <p:cBhvr>
                                        <p:cTn id="12" dur="2114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2457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954107"/>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Develop reading skills for specific information in a brochure about ecotours.</a:t>
            </a:r>
            <a:endParaRPr lang="en-US" sz="4000" dirty="0"/>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33288" y="2061029"/>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33288" y="3070295"/>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13271" y="3654228"/>
            <a:ext cx="804236" cy="84759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26007" y="450181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513326"/>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 xmlns:a16="http://schemas.microsoft.com/office/drawing/2014/main" id="{55B30C1C-7CD2-F645-AD2A-20422A87673D}"/>
              </a:ext>
            </a:extLst>
          </p:cNvPr>
          <p:cNvSpPr/>
          <p:nvPr/>
        </p:nvSpPr>
        <p:spPr>
          <a:xfrm>
            <a:off x="762537" y="555366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 xmlns:a16="http://schemas.microsoft.com/office/drawing/2014/main" id="{F776CBCD-5166-BE40-9B1D-2FA55B23F426}"/>
              </a:ext>
            </a:extLst>
          </p:cNvPr>
          <p:cNvCxnSpPr>
            <a:cxnSpLocks/>
            <a:stCxn id="31" idx="1"/>
            <a:endCxn id="33" idx="0"/>
          </p:cNvCxnSpPr>
          <p:nvPr/>
        </p:nvCxnSpPr>
        <p:spPr>
          <a:xfrm rot="10800000" flipV="1">
            <a:off x="1737905" y="4834894"/>
            <a:ext cx="688103" cy="71876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 xmlns:a16="http://schemas.microsoft.com/office/drawing/2014/main" id="{ECAF6456-892F-7644-9C00-B5F5D84C266E}"/>
              </a:ext>
            </a:extLst>
          </p:cNvPr>
          <p:cNvSpPr/>
          <p:nvPr/>
        </p:nvSpPr>
        <p:spPr>
          <a:xfrm>
            <a:off x="5715417" y="4419277"/>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Think 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TextBox 11">
            <a:extLst>
              <a:ext uri="{FF2B5EF4-FFF2-40B4-BE49-F238E27FC236}">
                <a16:creationId xmlns="" xmlns:a16="http://schemas.microsoft.com/office/drawing/2014/main" id="{EFE70228-D84B-B6AC-5BC1-71F80A6D8294}"/>
              </a:ext>
            </a:extLst>
          </p:cNvPr>
          <p:cNvSpPr txBox="1"/>
          <p:nvPr/>
        </p:nvSpPr>
        <p:spPr>
          <a:xfrm>
            <a:off x="699218" y="2048251"/>
            <a:ext cx="4572000" cy="707886"/>
          </a:xfrm>
          <a:prstGeom prst="rect">
            <a:avLst/>
          </a:prstGeom>
          <a:noFill/>
        </p:spPr>
        <p:txBody>
          <a:bodyPr wrap="square">
            <a:spAutoFit/>
          </a:bodyPr>
          <a:lstStyle/>
          <a:p>
            <a:r>
              <a:rPr lang="en-US" sz="4000" b="1" dirty="0">
                <a:solidFill>
                  <a:srgbClr val="006673"/>
                </a:solidFill>
                <a:latin typeface="UTM Facebook K&amp;T" panose="02040603050506020204" pitchFamily="18" charset="0"/>
                <a:cs typeface="Arial" panose="020B0604020202020204" pitchFamily="34" charset="0"/>
              </a:rPr>
              <a:t>NAME THE TOURS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630"/>
          <a:stretch/>
        </p:blipFill>
        <p:spPr>
          <a:xfrm>
            <a:off x="5727699" y="1125640"/>
            <a:ext cx="5286566" cy="5273827"/>
          </a:xfrm>
          <a:prstGeom prst="rect">
            <a:avLst/>
          </a:prstGeom>
        </p:spPr>
      </p:pic>
    </p:spTree>
    <p:extLst>
      <p:ext uri="{BB962C8B-B14F-4D97-AF65-F5344CB8AC3E}">
        <p14:creationId xmlns:p14="http://schemas.microsoft.com/office/powerpoint/2010/main" val="2711843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6" name="Picture 5">
            <a:extLst>
              <a:ext uri="{FF2B5EF4-FFF2-40B4-BE49-F238E27FC236}">
                <a16:creationId xmlns="" xmlns:a16="http://schemas.microsoft.com/office/drawing/2014/main" id="{3DC849C9-E07A-C89C-CEEE-DC77B223A49C}"/>
              </a:ext>
            </a:extLst>
          </p:cNvPr>
          <p:cNvPicPr>
            <a:picLocks noChangeAspect="1"/>
          </p:cNvPicPr>
          <p:nvPr/>
        </p:nvPicPr>
        <p:blipFill>
          <a:blip r:embed="rId3"/>
          <a:stretch>
            <a:fillRect/>
          </a:stretch>
        </p:blipFill>
        <p:spPr>
          <a:xfrm>
            <a:off x="856736" y="1123564"/>
            <a:ext cx="4433051" cy="295494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 xmlns:a16="http://schemas.microsoft.com/office/drawing/2014/main" id="{6A438177-5BD0-7972-4A9B-211B209DD58D}"/>
              </a:ext>
            </a:extLst>
          </p:cNvPr>
          <p:cNvPicPr>
            <a:picLocks noChangeAspect="1"/>
          </p:cNvPicPr>
          <p:nvPr/>
        </p:nvPicPr>
        <p:blipFill>
          <a:blip r:embed="rId4"/>
          <a:stretch>
            <a:fillRect/>
          </a:stretch>
        </p:blipFill>
        <p:spPr>
          <a:xfrm>
            <a:off x="6573582" y="2601039"/>
            <a:ext cx="4619394" cy="295494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 xmlns:a16="http://schemas.microsoft.com/office/drawing/2014/main" id="{4FB9717B-0ABC-3D24-6296-7EC72EC4D9F0}"/>
              </a:ext>
            </a:extLst>
          </p:cNvPr>
          <p:cNvSpPr txBox="1"/>
          <p:nvPr/>
        </p:nvSpPr>
        <p:spPr>
          <a:xfrm>
            <a:off x="2191110" y="4464150"/>
            <a:ext cx="2628181"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Reef Tour</a:t>
            </a:r>
            <a:endParaRPr lang="en-US" sz="2800" dirty="0">
              <a:solidFill>
                <a:schemeClr val="accent2">
                  <a:lumMod val="75000"/>
                </a:schemeClr>
              </a:solidFill>
            </a:endParaRPr>
          </a:p>
        </p:txBody>
      </p:sp>
      <p:sp>
        <p:nvSpPr>
          <p:cNvPr id="17" name="TextBox 16">
            <a:extLst>
              <a:ext uri="{FF2B5EF4-FFF2-40B4-BE49-F238E27FC236}">
                <a16:creationId xmlns="" xmlns:a16="http://schemas.microsoft.com/office/drawing/2014/main" id="{E25029BD-F923-8109-52B6-58B63396A01F}"/>
              </a:ext>
            </a:extLst>
          </p:cNvPr>
          <p:cNvSpPr txBox="1"/>
          <p:nvPr/>
        </p:nvSpPr>
        <p:spPr>
          <a:xfrm>
            <a:off x="8068574" y="5919960"/>
            <a:ext cx="3048000"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Trekking Tour</a:t>
            </a:r>
            <a:endParaRPr lang="en-US" sz="2800" dirty="0">
              <a:solidFill>
                <a:schemeClr val="accent2">
                  <a:lumMod val="75000"/>
                </a:schemeClr>
              </a:solidFill>
            </a:endParaRPr>
          </a:p>
        </p:txBody>
      </p:sp>
    </p:spTree>
    <p:extLst>
      <p:ext uri="{BB962C8B-B14F-4D97-AF65-F5344CB8AC3E}">
        <p14:creationId xmlns:p14="http://schemas.microsoft.com/office/powerpoint/2010/main" val="12983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5" name="TextBox 14">
            <a:extLst>
              <a:ext uri="{FF2B5EF4-FFF2-40B4-BE49-F238E27FC236}">
                <a16:creationId xmlns="" xmlns:a16="http://schemas.microsoft.com/office/drawing/2014/main" id="{4FB9717B-0ABC-3D24-6296-7EC72EC4D9F0}"/>
              </a:ext>
            </a:extLst>
          </p:cNvPr>
          <p:cNvSpPr txBox="1"/>
          <p:nvPr/>
        </p:nvSpPr>
        <p:spPr>
          <a:xfrm>
            <a:off x="1570008" y="4464150"/>
            <a:ext cx="3249283"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National Park Tour</a:t>
            </a:r>
            <a:endParaRPr lang="en-US" sz="2800" dirty="0">
              <a:solidFill>
                <a:schemeClr val="accent2">
                  <a:lumMod val="75000"/>
                </a:schemeClr>
              </a:solidFill>
            </a:endParaRPr>
          </a:p>
        </p:txBody>
      </p:sp>
      <p:sp>
        <p:nvSpPr>
          <p:cNvPr id="17" name="TextBox 16">
            <a:extLst>
              <a:ext uri="{FF2B5EF4-FFF2-40B4-BE49-F238E27FC236}">
                <a16:creationId xmlns="" xmlns:a16="http://schemas.microsoft.com/office/drawing/2014/main" id="{E25029BD-F923-8109-52B6-58B63396A01F}"/>
              </a:ext>
            </a:extLst>
          </p:cNvPr>
          <p:cNvSpPr txBox="1"/>
          <p:nvPr/>
        </p:nvSpPr>
        <p:spPr>
          <a:xfrm>
            <a:off x="7378460" y="5983221"/>
            <a:ext cx="3565585" cy="523220"/>
          </a:xfrm>
          <a:prstGeom prst="rect">
            <a:avLst/>
          </a:prstGeom>
          <a:noFill/>
        </p:spPr>
        <p:txBody>
          <a:bodyPr wrap="square">
            <a:spAutoFit/>
          </a:bodyPr>
          <a:lstStyle/>
          <a:p>
            <a:r>
              <a:rPr lang="en-GB" sz="2800" b="1" dirty="0">
                <a:solidFill>
                  <a:schemeClr val="accent2">
                    <a:lumMod val="75000"/>
                  </a:schemeClr>
                </a:solidFill>
                <a:latin typeface="Times" panose="02020603050405020304" pitchFamily="18" charset="0"/>
              </a:rPr>
              <a:t>Whale-watching Tour</a:t>
            </a:r>
            <a:endParaRPr lang="en-US" sz="2800" dirty="0">
              <a:solidFill>
                <a:schemeClr val="accent2">
                  <a:lumMod val="75000"/>
                </a:schemeClr>
              </a:solidFill>
            </a:endParaRPr>
          </a:p>
        </p:txBody>
      </p:sp>
      <p:pic>
        <p:nvPicPr>
          <p:cNvPr id="8" name="Picture 7">
            <a:extLst>
              <a:ext uri="{FF2B5EF4-FFF2-40B4-BE49-F238E27FC236}">
                <a16:creationId xmlns="" xmlns:a16="http://schemas.microsoft.com/office/drawing/2014/main" id="{7CC35633-9750-645B-4ADE-32E83A7B811A}"/>
              </a:ext>
            </a:extLst>
          </p:cNvPr>
          <p:cNvPicPr>
            <a:picLocks noChangeAspect="1"/>
          </p:cNvPicPr>
          <p:nvPr/>
        </p:nvPicPr>
        <p:blipFill>
          <a:blip r:embed="rId3"/>
          <a:stretch>
            <a:fillRect/>
          </a:stretch>
        </p:blipFill>
        <p:spPr>
          <a:xfrm>
            <a:off x="1171882" y="1248110"/>
            <a:ext cx="4424959" cy="29282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 xmlns:a16="http://schemas.microsoft.com/office/drawing/2014/main" id="{E4C22B74-CF7E-C034-A5DC-818722585F2D}"/>
              </a:ext>
            </a:extLst>
          </p:cNvPr>
          <p:cNvPicPr>
            <a:picLocks noChangeAspect="1"/>
          </p:cNvPicPr>
          <p:nvPr/>
        </p:nvPicPr>
        <p:blipFill>
          <a:blip r:embed="rId4"/>
          <a:stretch>
            <a:fillRect/>
          </a:stretch>
        </p:blipFill>
        <p:spPr>
          <a:xfrm>
            <a:off x="6773111" y="2712241"/>
            <a:ext cx="4561998" cy="3040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9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1941905"/>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86782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514929A-D5FC-4F66-8951-74EDFD16573E}"/>
              </a:ext>
            </a:extLst>
          </p:cNvPr>
          <p:cNvSpPr txBox="1"/>
          <p:nvPr/>
        </p:nvSpPr>
        <p:spPr>
          <a:xfrm>
            <a:off x="1466118" y="1112291"/>
            <a:ext cx="10201836" cy="584775"/>
          </a:xfrm>
          <a:prstGeom prst="rect">
            <a:avLst/>
          </a:prstGeom>
          <a:noFill/>
        </p:spPr>
        <p:txBody>
          <a:bodyPr wrap="square">
            <a:spAutoFit/>
          </a:bodyPr>
          <a:lstStyle/>
          <a:p>
            <a:r>
              <a:rPr lang="en-US" sz="3200" b="1" dirty="0"/>
              <a:t>Work in pairs. Answer these questions. </a:t>
            </a:r>
            <a:endParaRPr lang="x-none" sz="3200" b="1" dirty="0"/>
          </a:p>
        </p:txBody>
      </p:sp>
      <p:pic>
        <p:nvPicPr>
          <p:cNvPr id="13" name="Picture 12">
            <a:extLst>
              <a:ext uri="{FF2B5EF4-FFF2-40B4-BE49-F238E27FC236}">
                <a16:creationId xmlns=""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7" name="TextBox 36">
            <a:extLst>
              <a:ext uri="{FF2B5EF4-FFF2-40B4-BE49-F238E27FC236}">
                <a16:creationId xmlns="" xmlns:a16="http://schemas.microsoft.com/office/drawing/2014/main" id="{ADFF4157-F32C-50E6-08A9-1F66ACCA8FCF}"/>
              </a:ext>
            </a:extLst>
          </p:cNvPr>
          <p:cNvSpPr txBox="1"/>
          <p:nvPr/>
        </p:nvSpPr>
        <p:spPr>
          <a:xfrm>
            <a:off x="882554" y="2221025"/>
            <a:ext cx="5750257" cy="3785652"/>
          </a:xfrm>
          <a:prstGeom prst="rect">
            <a:avLst/>
          </a:prstGeom>
          <a:noFill/>
        </p:spPr>
        <p:txBody>
          <a:bodyPr wrap="square">
            <a:spAutoFit/>
          </a:bodyPr>
          <a:lstStyle/>
          <a:p>
            <a:pPr>
              <a:lnSpc>
                <a:spcPct val="150000"/>
              </a:lnSpc>
            </a:pPr>
            <a:r>
              <a:rPr lang="en-US" sz="2800" b="1" i="0" dirty="0">
                <a:solidFill>
                  <a:srgbClr val="007B83"/>
                </a:solidFill>
                <a:effectLst/>
                <a:latin typeface="UTMAvoBold"/>
              </a:rPr>
              <a:t>1. </a:t>
            </a:r>
            <a:r>
              <a:rPr lang="en-US" sz="2800" b="0" i="0" dirty="0">
                <a:solidFill>
                  <a:srgbClr val="242021"/>
                </a:solidFill>
                <a:effectLst/>
                <a:latin typeface="UTM-Avo"/>
              </a:rPr>
              <a:t>Have you ever been on an ecotour?</a:t>
            </a:r>
            <a:br>
              <a:rPr lang="en-US" sz="2800" b="0" i="0" dirty="0">
                <a:solidFill>
                  <a:srgbClr val="24202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Look at the photos in task </a:t>
            </a:r>
            <a:r>
              <a:rPr lang="en-US" sz="4800" b="1" i="0" dirty="0">
                <a:solidFill>
                  <a:srgbClr val="F16632"/>
                </a:solidFill>
                <a:effectLst/>
                <a:latin typeface="MyriadPro-Black"/>
              </a:rPr>
              <a:t>2</a:t>
            </a:r>
            <a:r>
              <a:rPr lang="en-US" sz="2800" b="0" i="0" dirty="0">
                <a:solidFill>
                  <a:srgbClr val="242021"/>
                </a:solidFill>
                <a:effectLst/>
                <a:latin typeface="UTM-Avo"/>
              </a:rPr>
              <a:t>. What do you think tourists do on these tours?</a:t>
            </a:r>
            <a:r>
              <a:rPr lang="en-US" sz="2800" dirty="0"/>
              <a:t> </a:t>
            </a:r>
          </a:p>
        </p:txBody>
      </p:sp>
      <p:pic>
        <p:nvPicPr>
          <p:cNvPr id="5128" name="Picture 8" descr="Tiếng Anh 6 Tập 1 - Global Success - UNIT 3 MY FRIENDS - A CLOSER LOOK 2 -  3 Work in pairs. Look at the pictures. Ask and answer. | Sách Mềm">
            <a:extLst>
              <a:ext uri="{FF2B5EF4-FFF2-40B4-BE49-F238E27FC236}">
                <a16:creationId xmlns="" xmlns:a16="http://schemas.microsoft.com/office/drawing/2014/main" id="{96B97669-CBE8-B364-1B1B-F9D89728CF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275" y="1709994"/>
            <a:ext cx="4467171" cy="39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68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D7D89A90-BD3A-4291-A882-DD81B2A13056}"/>
  <p:tag name="GENSWF_ADVANCE_TIME" val="5"/>
  <p:tag name="ISPRING_CUSTOM_TIMING_US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2871</TotalTime>
  <Words>926</Words>
  <Application>Microsoft Office PowerPoint</Application>
  <PresentationFormat>Custom</PresentationFormat>
  <Paragraphs>183</Paragraphs>
  <Slides>27</Slides>
  <Notes>15</Notes>
  <HiddenSlides>0</HiddenSlides>
  <MMClips>1</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千图网海量PPT模板www.58pic.com​​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ATTENDANCE and COOPERATION.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150</cp:revision>
  <dcterms:created xsi:type="dcterms:W3CDTF">2020-12-09T02:04:09Z</dcterms:created>
  <dcterms:modified xsi:type="dcterms:W3CDTF">2025-08-30T08:15:37Z</dcterms:modified>
</cp:coreProperties>
</file>