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media/media8.wav" ContentType="audio/wav"/>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6"/>
  </p:notesMasterIdLst>
  <p:sldIdLst>
    <p:sldId id="316" r:id="rId2"/>
    <p:sldId id="304" r:id="rId3"/>
    <p:sldId id="261" r:id="rId4"/>
    <p:sldId id="281" r:id="rId5"/>
    <p:sldId id="315" r:id="rId6"/>
    <p:sldId id="257" r:id="rId7"/>
    <p:sldId id="263" r:id="rId8"/>
    <p:sldId id="283" r:id="rId9"/>
    <p:sldId id="284" r:id="rId10"/>
    <p:sldId id="285" r:id="rId11"/>
    <p:sldId id="305" r:id="rId12"/>
    <p:sldId id="267" r:id="rId13"/>
    <p:sldId id="300" r:id="rId14"/>
    <p:sldId id="311" r:id="rId15"/>
    <p:sldId id="312" r:id="rId16"/>
    <p:sldId id="313" r:id="rId17"/>
    <p:sldId id="306" r:id="rId18"/>
    <p:sldId id="269" r:id="rId19"/>
    <p:sldId id="309" r:id="rId20"/>
    <p:sldId id="308" r:id="rId21"/>
    <p:sldId id="310" r:id="rId22"/>
    <p:sldId id="275" r:id="rId23"/>
    <p:sldId id="278" r:id="rId24"/>
    <p:sldId id="279" r:id="rId25"/>
  </p:sldIdLst>
  <p:sldSz cx="12192000" cy="6858000"/>
  <p:notesSz cx="6858000" cy="9144000"/>
  <p:embeddedFontLst>
    <p:embeddedFont>
      <p:font typeface="Calibri" pitchFamily="34" charset="0"/>
      <p:regular r:id="rId27"/>
      <p:bold r:id="rId28"/>
      <p:italic r:id="rId29"/>
      <p:boldItalic r:id="rId30"/>
    </p:embeddedFont>
    <p:embeddedFont>
      <p:font typeface="Bookman Old Style" pitchFamily="18" charset="0"/>
      <p:regular r:id="rId31"/>
      <p:bold r:id="rId32"/>
      <p:italic r:id="rId33"/>
      <p:boldItalic r:id="rId34"/>
    </p:embeddedFont>
    <p:embeddedFont>
      <p:font typeface="Open Sans" charset="0"/>
      <p:regular r:id="rId35"/>
      <p:bold r:id="rId36"/>
      <p:italic r:id="rId37"/>
      <p:boldItalic r:id="rId3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6" roundtripDataSignature="AMtx7mgpqFJp80AxfJqvX/0tphNxVpjm3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3CF0F4"/>
    <a:srgbClr val="C195C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1D4A023B-2B26-4EFD-8B79-CFCD21587FCB}">
  <a:tblStyle styleId="{1D4A023B-2B26-4EFD-8B79-CFCD21587FCB}" styleName="Table_0">
    <a:wholeTbl>
      <a:tcTxStyle b="off" i="off">
        <a:font>
          <a:latin typeface="Calibri"/>
          <a:ea typeface="Calibri"/>
          <a:cs typeface="Calibri"/>
        </a:font>
        <a:schemeClr val="dk1"/>
      </a:tcTxStyle>
      <a:tcStyle>
        <a:tcBdr>
          <a:left>
            <a:ln w="12700" cap="flat" cmpd="sng">
              <a:solidFill>
                <a:schemeClr val="accent2"/>
              </a:solidFill>
              <a:prstDash val="solid"/>
              <a:round/>
              <a:headEnd type="none" w="sm" len="sm"/>
              <a:tailEnd type="none" w="sm" len="sm"/>
            </a:ln>
          </a:left>
          <a:right>
            <a:ln w="12700" cap="flat" cmpd="sng">
              <a:solidFill>
                <a:schemeClr val="accent2"/>
              </a:solidFill>
              <a:prstDash val="solid"/>
              <a:round/>
              <a:headEnd type="none" w="sm" len="sm"/>
              <a:tailEnd type="none" w="sm" len="sm"/>
            </a:ln>
          </a:right>
          <a:top>
            <a:ln w="12700" cap="flat" cmpd="sng">
              <a:solidFill>
                <a:schemeClr val="accent2"/>
              </a:solidFill>
              <a:prstDash val="solid"/>
              <a:round/>
              <a:headEnd type="none" w="sm" len="sm"/>
              <a:tailEnd type="none" w="sm" len="sm"/>
            </a:ln>
          </a:top>
          <a:bottom>
            <a:ln w="12700" cap="flat" cmpd="sng">
              <a:solidFill>
                <a:schemeClr val="accent2"/>
              </a:solidFill>
              <a:prstDash val="solid"/>
              <a:round/>
              <a:headEnd type="none" w="sm" len="sm"/>
              <a:tailEnd type="none" w="sm" len="sm"/>
            </a:ln>
          </a:bottom>
          <a:insideH>
            <a:ln w="12700" cap="flat" cmpd="sng">
              <a:solidFill>
                <a:schemeClr val="accent2"/>
              </a:solidFill>
              <a:prstDash val="solid"/>
              <a:round/>
              <a:headEnd type="none" w="sm" len="sm"/>
              <a:tailEnd type="none" w="sm" len="sm"/>
            </a:ln>
          </a:insideH>
          <a:insideV>
            <a:ln w="12700" cap="flat" cmpd="sng">
              <a:solidFill>
                <a:schemeClr val="accent2"/>
              </a:solidFill>
              <a:prstDash val="solid"/>
              <a:round/>
              <a:headEnd type="none" w="sm" len="sm"/>
              <a:tailEnd type="none" w="sm" len="sm"/>
            </a:ln>
          </a:insideV>
        </a:tcBdr>
        <a:fill>
          <a:solidFill>
            <a:srgbClr val="FFFFFF">
              <a:alpha val="0"/>
            </a:srgbClr>
          </a:solidFill>
        </a:fill>
      </a:tcStyle>
    </a:wholeTbl>
    <a:band1H>
      <a:tcTxStyle b="off" i="off"/>
      <a:tcStyle>
        <a:tcBdr/>
        <a:fill>
          <a:solidFill>
            <a:schemeClr val="accent2">
              <a:alpha val="20000"/>
            </a:schemeClr>
          </a:solidFill>
        </a:fill>
      </a:tcStyle>
    </a:band1H>
    <a:band2H>
      <a:tcTxStyle b="off" i="off"/>
      <a:tcStyle>
        <a:tcBdr/>
      </a:tcStyle>
    </a:band2H>
    <a:band1V>
      <a:tcTxStyle b="off" i="off"/>
      <a:tcStyle>
        <a:tcBdr/>
        <a:fill>
          <a:solidFill>
            <a:schemeClr val="accent2">
              <a:alpha val="20000"/>
            </a:schemeClr>
          </a:solidFill>
        </a:fill>
      </a:tcStyle>
    </a:band1V>
    <a:band2V>
      <a:tcTxStyle b="off" i="off"/>
      <a:tcStyle>
        <a:tcBdr/>
      </a:tcStyle>
    </a:band2V>
    <a:lastCol>
      <a:tcTxStyle b="on" i="off"/>
      <a:tcStyle>
        <a:tcBdr/>
      </a:tcStyle>
    </a:lastCol>
    <a:firstCol>
      <a:tcTxStyle b="on" i="off"/>
      <a:tcStyle>
        <a:tcBdr/>
      </a:tcStyle>
    </a:firstCol>
    <a:lastRow>
      <a:tcTxStyle b="on" i="off"/>
      <a:tcStyle>
        <a:tcBdr>
          <a:top>
            <a:ln w="50800" cap="flat" cmpd="sng">
              <a:solidFill>
                <a:schemeClr val="accent2"/>
              </a:solidFill>
              <a:prstDash val="solid"/>
              <a:round/>
              <a:headEnd type="none" w="sm" len="sm"/>
              <a:tailEnd type="none" w="sm" len="sm"/>
            </a:ln>
          </a:top>
        </a:tcBdr>
        <a:fill>
          <a:solidFill>
            <a:srgbClr val="FFFFFF">
              <a:alpha val="0"/>
            </a:srgbClr>
          </a:solidFill>
        </a:fill>
      </a:tcStyle>
    </a:lastRow>
    <a:seCell>
      <a:tcTxStyle b="off" i="off"/>
      <a:tcStyle>
        <a:tcBdr/>
      </a:tcStyle>
    </a:seCell>
    <a:swCell>
      <a:tcTxStyle b="off" i="off"/>
      <a:tcStyle>
        <a:tcBdr/>
      </a:tcStyle>
    </a:swCell>
    <a:firstRow>
      <a:tcTxStyle b="on" i="off"/>
      <a:tcStyle>
        <a:tcBdr>
          <a:bottom>
            <a:ln w="25400" cap="flat" cmpd="sng">
              <a:solidFill>
                <a:schemeClr val="accent2"/>
              </a:solidFill>
              <a:prstDash val="solid"/>
              <a:round/>
              <a:headEnd type="none" w="sm" len="sm"/>
              <a:tailEnd type="none" w="sm" len="sm"/>
            </a:ln>
          </a:bottom>
        </a:tcBdr>
        <a:fill>
          <a:solidFill>
            <a:srgbClr val="FFFFFF">
              <a:alpha val="0"/>
            </a:srgbClr>
          </a:solidFill>
        </a:fill>
      </a:tcStyle>
    </a:firstRow>
    <a:neCell>
      <a:tcTxStyle b="off" i="off"/>
      <a:tcStyle>
        <a:tcBdr/>
      </a:tcStyle>
    </a:neCell>
    <a:nwCell>
      <a:tcTxStyle b="off" i="off"/>
      <a:tcStyle>
        <a:tcBdr/>
      </a:tcStyle>
    </a:nwCell>
  </a:tblStyle>
  <a:tblStyle styleId="{88A627B3-E548-470C-A4B0-7FF3FFD81D36}" styleName="Table_1">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9EFF7"/>
          </a:solidFill>
        </a:fill>
      </a:tcStyle>
    </a:wholeTbl>
    <a:band1H>
      <a:tcTxStyle b="off" i="off"/>
      <a:tcStyle>
        <a:tcBdr/>
        <a:fill>
          <a:solidFill>
            <a:srgbClr val="D0DEEF"/>
          </a:solidFill>
        </a:fill>
      </a:tcStyle>
    </a:band1H>
    <a:band2H>
      <a:tcTxStyle b="off" i="off"/>
      <a:tcStyle>
        <a:tcBdr/>
      </a:tcStyle>
    </a:band2H>
    <a:band1V>
      <a:tcTxStyle b="off" i="off"/>
      <a:tcStyle>
        <a:tcBdr/>
        <a:fill>
          <a:solidFill>
            <a:srgbClr val="D0DEEF"/>
          </a:solidFill>
        </a:fill>
      </a:tcStyle>
    </a:band1V>
    <a:band2V>
      <a:tcTxStyle b="off" i="off"/>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98" autoAdjust="0"/>
    <p:restoredTop sz="90719" autoAdjust="0"/>
  </p:normalViewPr>
  <p:slideViewPr>
    <p:cSldViewPr snapToGrid="0">
      <p:cViewPr varScale="1">
        <p:scale>
          <a:sx n="58" d="100"/>
          <a:sy n="58" d="100"/>
        </p:scale>
        <p:origin x="-288" y="-7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8.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7.fntdata"/><Relationship Id="rId38" Type="http://schemas.openxmlformats.org/officeDocument/2006/relationships/font" Target="fonts/font12.fntdata"/><Relationship Id="rId46" Type="http://customschemas.google.com/relationships/presentationmetadata" Target="meta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font" Target="fonts/font11.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font" Target="fonts/font10.fntdata"/><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8"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29127301"/>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 name="Google Shape;154;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55" name="Google Shape;155;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extLst>
      <p:ext uri="{BB962C8B-B14F-4D97-AF65-F5344CB8AC3E}">
        <p14:creationId xmlns:p14="http://schemas.microsoft.com/office/powerpoint/2010/main" val="3895146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2" name="Google Shape;222;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3" name="Google Shape;223;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a:p>
        </p:txBody>
      </p:sp>
    </p:spTree>
    <p:extLst>
      <p:ext uri="{BB962C8B-B14F-4D97-AF65-F5344CB8AC3E}">
        <p14:creationId xmlns:p14="http://schemas.microsoft.com/office/powerpoint/2010/main" val="42721326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9" name="Google Shape;249;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0" name="Google Shape;250;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a:t>
            </a:fld>
            <a:endParaRPr/>
          </a:p>
        </p:txBody>
      </p:sp>
    </p:spTree>
    <p:extLst>
      <p:ext uri="{BB962C8B-B14F-4D97-AF65-F5344CB8AC3E}">
        <p14:creationId xmlns:p14="http://schemas.microsoft.com/office/powerpoint/2010/main" val="181384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77" name="Google Shape;277;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0591848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77" name="Google Shape;277;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435731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1" name="Google Shape;331;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7062513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7" name="Google Shape;377;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6787995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87" name="Google Shape;387;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1964925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 name="Google Shape;154;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5" name="Google Shape;155;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extLst>
      <p:ext uri="{BB962C8B-B14F-4D97-AF65-F5344CB8AC3E}">
        <p14:creationId xmlns:p14="http://schemas.microsoft.com/office/powerpoint/2010/main" val="13521896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 name="Google Shape;154;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5" name="Google Shape;155;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extLst>
      <p:ext uri="{BB962C8B-B14F-4D97-AF65-F5344CB8AC3E}">
        <p14:creationId xmlns:p14="http://schemas.microsoft.com/office/powerpoint/2010/main" val="35596019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1" name="Google Shape;9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8729235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8" name="Google Shape;178;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9" name="Google Shape;179;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extLst>
      <p:ext uri="{BB962C8B-B14F-4D97-AF65-F5344CB8AC3E}">
        <p14:creationId xmlns:p14="http://schemas.microsoft.com/office/powerpoint/2010/main" val="20775507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8" name="Google Shape;178;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9" name="Google Shape;179;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extLst>
      <p:ext uri="{BB962C8B-B14F-4D97-AF65-F5344CB8AC3E}">
        <p14:creationId xmlns:p14="http://schemas.microsoft.com/office/powerpoint/2010/main" val="12893938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8" name="Google Shape;178;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9" name="Google Shape;179;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extLst>
      <p:ext uri="{BB962C8B-B14F-4D97-AF65-F5344CB8AC3E}">
        <p14:creationId xmlns:p14="http://schemas.microsoft.com/office/powerpoint/2010/main" val="8623007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8" name="Google Shape;178;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9" name="Google Shape;179;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extLst>
      <p:ext uri="{BB962C8B-B14F-4D97-AF65-F5344CB8AC3E}">
        <p14:creationId xmlns:p14="http://schemas.microsoft.com/office/powerpoint/2010/main" val="18007924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8" name="Google Shape;178;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9" name="Google Shape;179;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extLst>
      <p:ext uri="{BB962C8B-B14F-4D97-AF65-F5344CB8AC3E}">
        <p14:creationId xmlns:p14="http://schemas.microsoft.com/office/powerpoint/2010/main" val="14135485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9"/>
        <p:cNvGrpSpPr/>
        <p:nvPr/>
      </p:nvGrpSpPr>
      <p:grpSpPr>
        <a:xfrm>
          <a:off x="0" y="0"/>
          <a:ext cx="0" cy="0"/>
          <a:chOff x="0" y="0"/>
          <a:chExt cx="0" cy="0"/>
        </a:xfrm>
      </p:grpSpPr>
      <p:sp>
        <p:nvSpPr>
          <p:cNvPr id="20" name="Google Shape;20;p30"/>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30"/>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2" name="Google Shape;22;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39"/>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39"/>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3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3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32"/>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32"/>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4" name="Google Shape;34;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3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33"/>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33"/>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34"/>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34"/>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7" name="Google Shape;47;p34"/>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34"/>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 name="Google Shape;49;p34"/>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3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3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36"/>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6"/>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3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37"/>
          <p:cNvSpPr>
            <a:spLocks noGrp="1"/>
          </p:cNvSpPr>
          <p:nvPr>
            <p:ph type="pic" idx="2"/>
          </p:nvPr>
        </p:nvSpPr>
        <p:spPr>
          <a:xfrm>
            <a:off x="5183188" y="987425"/>
            <a:ext cx="6172200" cy="4873625"/>
          </a:xfrm>
          <a:prstGeom prst="rect">
            <a:avLst/>
          </a:prstGeom>
          <a:noFill/>
          <a:ln>
            <a:noFill/>
          </a:ln>
        </p:spPr>
      </p:sp>
      <p:sp>
        <p:nvSpPr>
          <p:cNvPr id="68" name="Google Shape;68;p37"/>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3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38"/>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2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6.jpe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12.png"/><Relationship Id="rId5" Type="http://schemas.openxmlformats.org/officeDocument/2006/relationships/image" Target="../media/image1.png"/><Relationship Id="rId4"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2.pn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16.jpeg"/><Relationship Id="rId5" Type="http://schemas.openxmlformats.org/officeDocument/2006/relationships/image" Target="../media/image1.png"/><Relationship Id="rId4"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12.png"/><Relationship Id="rId5" Type="http://schemas.openxmlformats.org/officeDocument/2006/relationships/audio" Target="../media/audio2.wav"/><Relationship Id="rId4" Type="http://schemas.openxmlformats.org/officeDocument/2006/relationships/audio" Target="../media/audio1.wav"/></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2.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png"/><Relationship Id="rId5" Type="http://schemas.openxmlformats.org/officeDocument/2006/relationships/audio" Target="../media/audio2.wav"/><Relationship Id="rId4" Type="http://schemas.openxmlformats.org/officeDocument/2006/relationships/audio" Target="../media/audio1.wav"/></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2.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png"/><Relationship Id="rId5" Type="http://schemas.openxmlformats.org/officeDocument/2006/relationships/audio" Target="../media/audio2.wav"/><Relationship Id="rId4" Type="http://schemas.openxmlformats.org/officeDocument/2006/relationships/audio" Target="../media/audio1.wav"/></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2.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1.png"/><Relationship Id="rId5" Type="http://schemas.openxmlformats.org/officeDocument/2006/relationships/audio" Target="../media/audio1.wav"/><Relationship Id="rId4" Type="http://schemas.openxmlformats.org/officeDocument/2006/relationships/audio" Target="../media/audio2.wav"/></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image" Target="../media/image12.png"/><Relationship Id="rId5" Type="http://schemas.openxmlformats.org/officeDocument/2006/relationships/image" Target="../media/image21.png"/><Relationship Id="rId4" Type="http://schemas.openxmlformats.org/officeDocument/2006/relationships/notesSlide" Target="../notesSlides/notesSlide11.xml"/></Relationships>
</file>

<file path=ppt/slides/_rels/slide19.xml.rels><?xml version="1.0" encoding="UTF-8" standalone="yes"?>
<Relationships xmlns="http://schemas.openxmlformats.org/package/2006/relationships"><Relationship Id="rId3" Type="http://schemas.openxmlformats.org/officeDocument/2006/relationships/slide" Target="slide18.xm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audio" Target="../media/audio3.wav"/><Relationship Id="rId1" Type="http://schemas.openxmlformats.org/officeDocument/2006/relationships/slideLayout" Target="../slideLayouts/slideLayout2.xml"/><Relationship Id="rId10" Type="http://schemas.openxmlformats.org/officeDocument/2006/relationships/audio" Target="../media/audio3.wav"/></Relationships>
</file>

<file path=ppt/slides/_rels/slide21.xml.rels><?xml version="1.0" encoding="UTF-8" standalone="yes"?>
<Relationships xmlns="http://schemas.openxmlformats.org/package/2006/relationships"><Relationship Id="rId3" Type="http://schemas.openxmlformats.org/officeDocument/2006/relationships/slide" Target="slide18.xm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9.png"/><Relationship Id="rId3" Type="http://schemas.openxmlformats.org/officeDocument/2006/relationships/slideLayout" Target="../slideLayouts/slideLayout2.xml"/><Relationship Id="rId7" Type="http://schemas.openxmlformats.org/officeDocument/2006/relationships/image" Target="../media/image3.png"/><Relationship Id="rId12" Type="http://schemas.openxmlformats.org/officeDocument/2006/relationships/image" Target="../media/image8.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11" Type="http://schemas.openxmlformats.org/officeDocument/2006/relationships/image" Target="../media/image7.png"/><Relationship Id="rId5" Type="http://schemas.openxmlformats.org/officeDocument/2006/relationships/image" Target="../media/image1.png"/><Relationship Id="rId10" Type="http://schemas.openxmlformats.org/officeDocument/2006/relationships/image" Target="../media/image6.png"/><Relationship Id="rId4" Type="http://schemas.openxmlformats.org/officeDocument/2006/relationships/notesSlide" Target="../notesSlides/notesSlide1.xml"/><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0.png"/><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3.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2.png"/><Relationship Id="rId5" Type="http://schemas.openxmlformats.org/officeDocument/2006/relationships/image" Target="../media/image1.png"/><Relationship Id="rId4"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4.jpe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2.png"/><Relationship Id="rId5" Type="http://schemas.openxmlformats.org/officeDocument/2006/relationships/image" Target="../media/image1.png"/><Relationship Id="rId4"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5.jpe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12.png"/><Relationship Id="rId5" Type="http://schemas.openxmlformats.org/officeDocument/2006/relationships/image" Target="../media/image1.png"/><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 xmlns:a16="http://schemas.microsoft.com/office/drawing/2014/main" id="{DF9374AE-14D7-4F1C-8FE1-16B1F6F95C31}"/>
              </a:ext>
            </a:extLst>
          </p:cNvPr>
          <p:cNvSpPr/>
          <p:nvPr/>
        </p:nvSpPr>
        <p:spPr>
          <a:xfrm>
            <a:off x="385763" y="631508"/>
            <a:ext cx="11001375" cy="5262979"/>
          </a:xfrm>
          <a:prstGeom prst="rect">
            <a:avLst/>
          </a:prstGeom>
          <a:noFill/>
        </p:spPr>
        <p:txBody>
          <a:bodyPr wrap="square" lIns="91440" tIns="45720" rIns="91440" bIns="45720">
            <a:spAutoFit/>
          </a:bodyPr>
          <a:lstStyle/>
          <a:p>
            <a:pPr algn="ctr"/>
            <a:r>
              <a:rPr lang="vi-VN" sz="48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Trường THPT Lý Tự Trọng</a:t>
            </a:r>
            <a:endParaRPr lang="en-US" sz="48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a:p>
            <a:pPr algn="ctr"/>
            <a:r>
              <a:rPr lang="en-US" sz="48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H</a:t>
            </a:r>
            <a:r>
              <a:rPr lang="vi-VN" sz="48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ọ và tên</a:t>
            </a:r>
            <a:r>
              <a:rPr lang="en-US" sz="48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Cao </a:t>
            </a:r>
            <a:r>
              <a:rPr lang="en-US" sz="4800" b="1" cap="none" spc="0"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Văn</a:t>
            </a:r>
            <a:r>
              <a:rPr lang="en-US" sz="48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4800" b="1" cap="none" spc="0"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Hương</a:t>
            </a:r>
            <a:endParaRPr lang="en-US" sz="48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a:p>
            <a:pPr algn="ctr"/>
            <a:r>
              <a:rPr lang="en-US" sz="4800" b="1" cap="none" spc="0"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Tiết</a:t>
            </a:r>
            <a:r>
              <a:rPr lang="en-US" sz="48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4800" b="1" cap="none" spc="0"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h</a:t>
            </a:r>
            <a:r>
              <a:rPr lang="en-US" sz="48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ọc</a:t>
            </a:r>
            <a:r>
              <a:rPr lang="en-US" sz="48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48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thư</a:t>
            </a:r>
            <a:r>
              <a:rPr lang="en-US" sz="48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48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viện</a:t>
            </a:r>
            <a:endParaRPr lang="en-US" sz="48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a:p>
            <a:pPr algn="ctr"/>
            <a:r>
              <a:rPr lang="en-US" sz="48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Unit 7: Viet Nam and International Organizations (Global Success)</a:t>
            </a:r>
          </a:p>
          <a:p>
            <a:pPr algn="ctr"/>
            <a:r>
              <a:rPr lang="en-US" sz="48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L</a:t>
            </a:r>
            <a:r>
              <a:rPr lang="vi-VN" sz="48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ớp </a:t>
            </a:r>
            <a:r>
              <a:rPr lang="en-US" sz="48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10A5</a:t>
            </a:r>
          </a:p>
          <a:p>
            <a:pPr algn="ctr"/>
            <a:r>
              <a:rPr lang="en-US" sz="48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N</a:t>
            </a:r>
            <a:r>
              <a:rPr lang="vi-VN" sz="48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ăm học 2024-2025. </a:t>
            </a:r>
            <a:endParaRPr lang="en-US" sz="48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Tree>
    <p:extLst>
      <p:ext uri="{BB962C8B-B14F-4D97-AF65-F5344CB8AC3E}">
        <p14:creationId xmlns:p14="http://schemas.microsoft.com/office/powerpoint/2010/main" val="37604319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pic>
        <p:nvPicPr>
          <p:cNvPr id="181" name="Google Shape;181;p13"/>
          <p:cNvPicPr preferRelativeResize="0"/>
          <p:nvPr/>
        </p:nvPicPr>
        <p:blipFill rotWithShape="1">
          <a:blip r:embed="rId5">
            <a:alphaModFix/>
          </a:blip>
          <a:srcRect/>
          <a:stretch/>
        </p:blipFill>
        <p:spPr>
          <a:xfrm>
            <a:off x="0" y="-33370"/>
            <a:ext cx="12192000" cy="880278"/>
          </a:xfrm>
          <a:prstGeom prst="rect">
            <a:avLst/>
          </a:prstGeom>
          <a:noFill/>
          <a:ln>
            <a:noFill/>
          </a:ln>
        </p:spPr>
      </p:pic>
      <p:sp>
        <p:nvSpPr>
          <p:cNvPr id="182" name="Google Shape;182;p13"/>
          <p:cNvSpPr txBox="1"/>
          <p:nvPr/>
        </p:nvSpPr>
        <p:spPr>
          <a:xfrm>
            <a:off x="1222510" y="1723078"/>
            <a:ext cx="5231128" cy="880278"/>
          </a:xfrm>
          <a:prstGeom prst="rect">
            <a:avLst/>
          </a:prstGeom>
          <a:noFill/>
          <a:ln>
            <a:noFill/>
          </a:ln>
        </p:spPr>
        <p:txBody>
          <a:bodyPr spcFirstLastPara="1" wrap="square" lIns="91425" tIns="91425" rIns="91425" bIns="91425" anchor="t" anchorCtr="0">
            <a:noAutofit/>
          </a:bodyPr>
          <a:lstStyle/>
          <a:p>
            <a:pPr marL="0" marR="0" lvl="0" indent="0" algn="ctr" rtl="0">
              <a:lnSpc>
                <a:spcPct val="90000"/>
              </a:lnSpc>
              <a:spcBef>
                <a:spcPts val="1000"/>
              </a:spcBef>
              <a:spcAft>
                <a:spcPts val="0"/>
              </a:spcAft>
              <a:buClr>
                <a:srgbClr val="F26532"/>
              </a:buClr>
              <a:buSzPts val="4800"/>
              <a:buFont typeface="Arial"/>
              <a:buNone/>
            </a:pPr>
            <a:r>
              <a:rPr lang="en-US" sz="4800" b="1" dirty="0">
                <a:solidFill>
                  <a:srgbClr val="F26532"/>
                </a:solidFill>
                <a:latin typeface="Calibri" panose="020F0502020204030204" pitchFamily="34" charset="0"/>
                <a:ea typeface="Calibri"/>
                <a:cs typeface="Calibri" panose="020F0502020204030204" pitchFamily="34" charset="0"/>
                <a:sym typeface="Calibri"/>
              </a:rPr>
              <a:t>investor (n)</a:t>
            </a:r>
            <a:endParaRPr sz="4800" b="0" i="0" u="none" strike="noStrike" cap="none" dirty="0">
              <a:solidFill>
                <a:schemeClr val="dk1"/>
              </a:solidFill>
              <a:latin typeface="Calibri" panose="020F0502020204030204" pitchFamily="34" charset="0"/>
              <a:ea typeface="Calibri"/>
              <a:cs typeface="Calibri" panose="020F0502020204030204" pitchFamily="34" charset="0"/>
              <a:sym typeface="Calibri"/>
            </a:endParaRPr>
          </a:p>
        </p:txBody>
      </p:sp>
      <p:sp>
        <p:nvSpPr>
          <p:cNvPr id="183" name="Google Shape;183;p13"/>
          <p:cNvSpPr/>
          <p:nvPr/>
        </p:nvSpPr>
        <p:spPr>
          <a:xfrm>
            <a:off x="1467928" y="4534520"/>
            <a:ext cx="4443518" cy="1384954"/>
          </a:xfrm>
          <a:prstGeom prst="rect">
            <a:avLst/>
          </a:prstGeom>
          <a:noFill/>
          <a:ln>
            <a:noFill/>
          </a:ln>
        </p:spPr>
        <p:txBody>
          <a:bodyPr spcFirstLastPara="1" wrap="square" lIns="91425" tIns="45700" rIns="91425" bIns="45700" anchor="t" anchorCtr="0">
            <a:spAutoFit/>
          </a:bodyPr>
          <a:lstStyle/>
          <a:p>
            <a:pPr lvl="0" algn="ctr">
              <a:buSzPts val="2800"/>
            </a:pPr>
            <a:r>
              <a:rPr lang="en-US" sz="2800" dirty="0">
                <a:solidFill>
                  <a:schemeClr val="tx1"/>
                </a:solidFill>
                <a:latin typeface="Calibri" panose="020F0502020204030204" pitchFamily="34" charset="0"/>
                <a:cs typeface="Calibri" panose="020F0502020204030204" pitchFamily="34" charset="0"/>
              </a:rPr>
              <a:t>a person or an </a:t>
            </a:r>
            <a:r>
              <a:rPr lang="en-US" sz="2800" dirty="0" err="1">
                <a:solidFill>
                  <a:schemeClr val="tx1"/>
                </a:solidFill>
                <a:latin typeface="Calibri" panose="020F0502020204030204" pitchFamily="34" charset="0"/>
                <a:cs typeface="Calibri" panose="020F0502020204030204" pitchFamily="34" charset="0"/>
              </a:rPr>
              <a:t>organisation</a:t>
            </a:r>
            <a:r>
              <a:rPr lang="en-US" sz="2800" dirty="0">
                <a:solidFill>
                  <a:schemeClr val="tx1"/>
                </a:solidFill>
                <a:latin typeface="Calibri" panose="020F0502020204030204" pitchFamily="34" charset="0"/>
                <a:cs typeface="Calibri" panose="020F0502020204030204" pitchFamily="34" charset="0"/>
              </a:rPr>
              <a:t> that invests money in something</a:t>
            </a:r>
            <a:endParaRPr sz="2800" i="0" u="none" strike="noStrike" cap="none" dirty="0">
              <a:solidFill>
                <a:schemeClr val="tx1"/>
              </a:solidFill>
              <a:latin typeface="Calibri" panose="020F0502020204030204" pitchFamily="34" charset="0"/>
              <a:ea typeface="Calibri"/>
              <a:cs typeface="Calibri" panose="020F0502020204030204" pitchFamily="34" charset="0"/>
              <a:sym typeface="Calibri"/>
            </a:endParaRPr>
          </a:p>
        </p:txBody>
      </p:sp>
      <p:sp>
        <p:nvSpPr>
          <p:cNvPr id="184" name="Google Shape;184;p13"/>
          <p:cNvSpPr/>
          <p:nvPr/>
        </p:nvSpPr>
        <p:spPr>
          <a:xfrm>
            <a:off x="2386285" y="2669774"/>
            <a:ext cx="2606804" cy="52318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1" dirty="0">
                <a:solidFill>
                  <a:srgbClr val="0FB7BD"/>
                </a:solidFill>
              </a:rPr>
              <a:t>/</a:t>
            </a:r>
            <a:r>
              <a:rPr lang="en-US" sz="2800" b="1" dirty="0" err="1">
                <a:solidFill>
                  <a:srgbClr val="0FB7BD"/>
                </a:solidFill>
              </a:rPr>
              <a:t>ɪnˈvestə</a:t>
            </a:r>
            <a:r>
              <a:rPr lang="en-US" sz="2800" b="1" dirty="0">
                <a:solidFill>
                  <a:srgbClr val="0FB7BD"/>
                </a:solidFill>
              </a:rPr>
              <a:t>(r)/</a:t>
            </a:r>
          </a:p>
        </p:txBody>
      </p:sp>
      <p:pic>
        <p:nvPicPr>
          <p:cNvPr id="2" name="investor__gb_1">
            <a:hlinkClick r:id="" action="ppaction://media"/>
            <a:extLst>
              <a:ext uri="{FF2B5EF4-FFF2-40B4-BE49-F238E27FC236}">
                <a16:creationId xmlns="" xmlns:a16="http://schemas.microsoft.com/office/drawing/2014/main" id="{0E2D6AE8-1629-48D6-A09C-61674D426AC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249548" y="3429000"/>
            <a:ext cx="880278" cy="880278"/>
          </a:xfrm>
          <a:prstGeom prst="rect">
            <a:avLst/>
          </a:prstGeom>
        </p:spPr>
      </p:pic>
      <p:pic>
        <p:nvPicPr>
          <p:cNvPr id="5124" name="Picture 4" descr="gold round coins on black background">
            <a:extLst>
              <a:ext uri="{FF2B5EF4-FFF2-40B4-BE49-F238E27FC236}">
                <a16:creationId xmlns="" xmlns:a16="http://schemas.microsoft.com/office/drawing/2014/main" id="{9ECD8E79-0A32-45B8-BDD9-E1C26C48395F}"/>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1584"/>
          <a:stretch/>
        </p:blipFill>
        <p:spPr bwMode="auto">
          <a:xfrm>
            <a:off x="7716252" y="846907"/>
            <a:ext cx="4572000" cy="6063597"/>
          </a:xfrm>
          <a:prstGeom prst="rect">
            <a:avLst/>
          </a:prstGeom>
          <a:noFill/>
          <a:extLst>
            <a:ext uri="{909E8E84-426E-40DD-AFC4-6F175D3DCCD1}">
              <a14:hiddenFill xmlns:a14="http://schemas.microsoft.com/office/drawing/2010/main">
                <a:solidFill>
                  <a:srgbClr val="FFFFFF"/>
                </a:solidFill>
              </a14:hiddenFill>
            </a:ext>
          </a:extLst>
        </p:spPr>
      </p:pic>
      <p:sp>
        <p:nvSpPr>
          <p:cNvPr id="9" name="Google Shape;185;p13"/>
          <p:cNvSpPr txBox="1"/>
          <p:nvPr/>
        </p:nvSpPr>
        <p:spPr>
          <a:xfrm>
            <a:off x="384731" y="83603"/>
            <a:ext cx="4569029"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dirty="0">
                <a:solidFill>
                  <a:schemeClr val="lt1"/>
                </a:solidFill>
                <a:latin typeface="Calibri" panose="020F0502020204030204" pitchFamily="34" charset="0"/>
                <a:cs typeface="Calibri" panose="020F0502020204030204" pitchFamily="34" charset="0"/>
                <a:sym typeface="Arial"/>
              </a:rPr>
              <a:t>VOCABULARY</a:t>
            </a:r>
            <a:endParaRPr sz="1400" b="0" i="0" u="none" strike="noStrike" cap="none" dirty="0">
              <a:solidFill>
                <a:srgbClr val="000000"/>
              </a:solidFill>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161113192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2"/>
                                        </p:tgtEl>
                                        <p:attrNameLst>
                                          <p:attrName>style.visibility</p:attrName>
                                        </p:attrNameLst>
                                      </p:cBhvr>
                                      <p:to>
                                        <p:strVal val="visible"/>
                                      </p:to>
                                    </p:set>
                                    <p:animEffect transition="in" filter="fade">
                                      <p:cBhvr>
                                        <p:cTn id="7" dur="500"/>
                                        <p:tgtEl>
                                          <p:spTgt spid="18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3"/>
                                        </p:tgtEl>
                                        <p:attrNameLst>
                                          <p:attrName>style.visibility</p:attrName>
                                        </p:attrNameLst>
                                      </p:cBhvr>
                                      <p:to>
                                        <p:strVal val="visible"/>
                                      </p:to>
                                    </p:set>
                                    <p:animEffect transition="in" filter="fade">
                                      <p:cBhvr>
                                        <p:cTn id="12" dur="500"/>
                                        <p:tgtEl>
                                          <p:spTgt spid="183"/>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04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pic>
        <p:nvPicPr>
          <p:cNvPr id="181" name="Google Shape;181;p13"/>
          <p:cNvPicPr preferRelativeResize="0"/>
          <p:nvPr/>
        </p:nvPicPr>
        <p:blipFill rotWithShape="1">
          <a:blip r:embed="rId5">
            <a:alphaModFix/>
          </a:blip>
          <a:srcRect/>
          <a:stretch/>
        </p:blipFill>
        <p:spPr>
          <a:xfrm>
            <a:off x="0" y="-33370"/>
            <a:ext cx="12192000" cy="880278"/>
          </a:xfrm>
          <a:prstGeom prst="rect">
            <a:avLst/>
          </a:prstGeom>
          <a:noFill/>
          <a:ln>
            <a:noFill/>
          </a:ln>
        </p:spPr>
      </p:pic>
      <p:sp>
        <p:nvSpPr>
          <p:cNvPr id="182" name="Google Shape;182;p13"/>
          <p:cNvSpPr txBox="1"/>
          <p:nvPr/>
        </p:nvSpPr>
        <p:spPr>
          <a:xfrm>
            <a:off x="1222510" y="1723078"/>
            <a:ext cx="5231128" cy="880278"/>
          </a:xfrm>
          <a:prstGeom prst="rect">
            <a:avLst/>
          </a:prstGeom>
          <a:noFill/>
          <a:ln>
            <a:noFill/>
          </a:ln>
        </p:spPr>
        <p:txBody>
          <a:bodyPr spcFirstLastPara="1" wrap="square" lIns="91425" tIns="91425" rIns="91425" bIns="91425" anchor="t" anchorCtr="0">
            <a:noAutofit/>
          </a:bodyPr>
          <a:lstStyle/>
          <a:p>
            <a:pPr marL="0" marR="0" lvl="0" indent="0" algn="ctr" rtl="0">
              <a:lnSpc>
                <a:spcPct val="90000"/>
              </a:lnSpc>
              <a:spcBef>
                <a:spcPts val="1000"/>
              </a:spcBef>
              <a:spcAft>
                <a:spcPts val="0"/>
              </a:spcAft>
              <a:buClr>
                <a:srgbClr val="F26532"/>
              </a:buClr>
              <a:buSzPts val="4800"/>
              <a:buFont typeface="Arial"/>
              <a:buNone/>
            </a:pPr>
            <a:r>
              <a:rPr lang="en-US" sz="4800" b="1" dirty="0">
                <a:solidFill>
                  <a:srgbClr val="F26532"/>
                </a:solidFill>
                <a:latin typeface="Calibri" panose="020F0502020204030204" pitchFamily="34" charset="0"/>
                <a:ea typeface="Calibri"/>
                <a:cs typeface="Calibri" panose="020F0502020204030204" pitchFamily="34" charset="0"/>
                <a:sym typeface="Calibri"/>
              </a:rPr>
              <a:t>form (v)</a:t>
            </a:r>
            <a:endParaRPr sz="4800" b="0" i="0" u="none" strike="noStrike" cap="none" dirty="0">
              <a:solidFill>
                <a:schemeClr val="dk1"/>
              </a:solidFill>
              <a:latin typeface="Calibri" panose="020F0502020204030204" pitchFamily="34" charset="0"/>
              <a:ea typeface="Calibri"/>
              <a:cs typeface="Calibri" panose="020F0502020204030204" pitchFamily="34" charset="0"/>
              <a:sym typeface="Calibri"/>
            </a:endParaRPr>
          </a:p>
        </p:txBody>
      </p:sp>
      <p:sp>
        <p:nvSpPr>
          <p:cNvPr id="183" name="Google Shape;183;p13"/>
          <p:cNvSpPr/>
          <p:nvPr/>
        </p:nvSpPr>
        <p:spPr>
          <a:xfrm>
            <a:off x="384731" y="4534520"/>
            <a:ext cx="7054294" cy="523180"/>
          </a:xfrm>
          <a:prstGeom prst="rect">
            <a:avLst/>
          </a:prstGeom>
          <a:noFill/>
          <a:ln>
            <a:noFill/>
          </a:ln>
        </p:spPr>
        <p:txBody>
          <a:bodyPr spcFirstLastPara="1" wrap="square" lIns="91425" tIns="45700" rIns="91425" bIns="45700" anchor="t" anchorCtr="0">
            <a:spAutoFit/>
          </a:bodyPr>
          <a:lstStyle/>
          <a:p>
            <a:pPr lvl="0" algn="ctr">
              <a:buSzPts val="2800"/>
            </a:pPr>
            <a:r>
              <a:rPr lang="en-US" sz="2800" dirty="0" err="1">
                <a:solidFill>
                  <a:schemeClr val="tx1"/>
                </a:solidFill>
                <a:latin typeface="Calibri" panose="020F0502020204030204" pitchFamily="34" charset="0"/>
                <a:cs typeface="Calibri" panose="020F0502020204030204" pitchFamily="34" charset="0"/>
              </a:rPr>
              <a:t>Hiep</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Hoa</a:t>
            </a:r>
            <a:r>
              <a:rPr lang="en-US" sz="2800" dirty="0">
                <a:solidFill>
                  <a:schemeClr val="tx1"/>
                </a:solidFill>
                <a:latin typeface="Calibri" panose="020F0502020204030204" pitchFamily="34" charset="0"/>
                <a:cs typeface="Calibri" panose="020F0502020204030204" pitchFamily="34" charset="0"/>
              </a:rPr>
              <a:t> High School No3 </a:t>
            </a:r>
            <a:r>
              <a:rPr lang="en-US" sz="2800" u="sng" dirty="0">
                <a:solidFill>
                  <a:srgbClr val="FF0000"/>
                </a:solidFill>
                <a:latin typeface="Calibri" panose="020F0502020204030204" pitchFamily="34" charset="0"/>
                <a:cs typeface="Calibri" panose="020F0502020204030204" pitchFamily="34" charset="0"/>
              </a:rPr>
              <a:t>was formed </a:t>
            </a:r>
            <a:r>
              <a:rPr lang="en-US" sz="2800" dirty="0">
                <a:solidFill>
                  <a:schemeClr val="tx1"/>
                </a:solidFill>
                <a:latin typeface="Calibri" panose="020F0502020204030204" pitchFamily="34" charset="0"/>
                <a:cs typeface="Calibri" panose="020F0502020204030204" pitchFamily="34" charset="0"/>
              </a:rPr>
              <a:t>in 1999</a:t>
            </a:r>
            <a:endParaRPr sz="2800" i="0" u="none" strike="noStrike" cap="none" dirty="0">
              <a:solidFill>
                <a:schemeClr val="tx1"/>
              </a:solidFill>
              <a:latin typeface="Calibri" panose="020F0502020204030204" pitchFamily="34" charset="0"/>
              <a:ea typeface="Calibri"/>
              <a:cs typeface="Calibri" panose="020F0502020204030204" pitchFamily="34" charset="0"/>
              <a:sym typeface="Calibri"/>
            </a:endParaRPr>
          </a:p>
        </p:txBody>
      </p:sp>
      <p:sp>
        <p:nvSpPr>
          <p:cNvPr id="184" name="Google Shape;184;p13"/>
          <p:cNvSpPr/>
          <p:nvPr/>
        </p:nvSpPr>
        <p:spPr>
          <a:xfrm>
            <a:off x="2386285" y="2669774"/>
            <a:ext cx="2804840" cy="646290"/>
          </a:xfrm>
          <a:prstGeom prst="rect">
            <a:avLst/>
          </a:prstGeom>
          <a:noFill/>
          <a:ln>
            <a:noFill/>
          </a:ln>
        </p:spPr>
        <p:txBody>
          <a:bodyPr spcFirstLastPara="1" wrap="square" lIns="91425" tIns="45700" rIns="91425" bIns="45700" anchor="t" anchorCtr="0">
            <a:spAutoFit/>
          </a:bodyPr>
          <a:lstStyle/>
          <a:p>
            <a:pPr lvl="0" algn="ctr">
              <a:buSzPts val="2800"/>
            </a:pPr>
            <a:r>
              <a:rPr lang="en-US" sz="3600" b="1" dirty="0">
                <a:solidFill>
                  <a:srgbClr val="00B050"/>
                </a:solidFill>
                <a:latin typeface="Arial" panose="020B0604020202020204" pitchFamily="34" charset="0"/>
              </a:rPr>
              <a:t>/</a:t>
            </a:r>
            <a:r>
              <a:rPr lang="en-US" sz="3600" b="1" dirty="0" err="1">
                <a:solidFill>
                  <a:srgbClr val="00B050"/>
                </a:solidFill>
                <a:latin typeface="Arial" panose="020B0604020202020204" pitchFamily="34" charset="0"/>
              </a:rPr>
              <a:t>fɔːm</a:t>
            </a:r>
            <a:r>
              <a:rPr lang="en-US" sz="3600" b="1" dirty="0">
                <a:solidFill>
                  <a:srgbClr val="00B050"/>
                </a:solidFill>
                <a:latin typeface="Arial" panose="020B0604020202020204" pitchFamily="34" charset="0"/>
              </a:rPr>
              <a:t>/</a:t>
            </a:r>
            <a:endParaRPr lang="en-US" sz="3600" b="1" dirty="0">
              <a:solidFill>
                <a:srgbClr val="00B050"/>
              </a:solidFill>
            </a:endParaRPr>
          </a:p>
        </p:txBody>
      </p:sp>
      <p:pic>
        <p:nvPicPr>
          <p:cNvPr id="5124" name="Picture 4" descr="gold round coins on black background">
            <a:extLst>
              <a:ext uri="{FF2B5EF4-FFF2-40B4-BE49-F238E27FC236}">
                <a16:creationId xmlns="" xmlns:a16="http://schemas.microsoft.com/office/drawing/2014/main" id="{9ECD8E79-0A32-45B8-BDD9-E1C26C48395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1584"/>
          <a:stretch/>
        </p:blipFill>
        <p:spPr bwMode="auto">
          <a:xfrm>
            <a:off x="7716252" y="846907"/>
            <a:ext cx="4572000" cy="6063597"/>
          </a:xfrm>
          <a:prstGeom prst="rect">
            <a:avLst/>
          </a:prstGeom>
          <a:noFill/>
          <a:extLst>
            <a:ext uri="{909E8E84-426E-40DD-AFC4-6F175D3DCCD1}">
              <a14:hiddenFill xmlns:a14="http://schemas.microsoft.com/office/drawing/2010/main">
                <a:solidFill>
                  <a:srgbClr val="FFFFFF"/>
                </a:solidFill>
              </a14:hiddenFill>
            </a:ext>
          </a:extLst>
        </p:spPr>
      </p:pic>
      <p:sp>
        <p:nvSpPr>
          <p:cNvPr id="9" name="Google Shape;185;p13"/>
          <p:cNvSpPr txBox="1"/>
          <p:nvPr/>
        </p:nvSpPr>
        <p:spPr>
          <a:xfrm>
            <a:off x="384731" y="83603"/>
            <a:ext cx="4569029"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dirty="0">
                <a:solidFill>
                  <a:schemeClr val="lt1"/>
                </a:solidFill>
                <a:latin typeface="Calibri" panose="020F0502020204030204" pitchFamily="34" charset="0"/>
                <a:cs typeface="Calibri" panose="020F0502020204030204" pitchFamily="34" charset="0"/>
                <a:sym typeface="Arial"/>
              </a:rPr>
              <a:t>VOCABULARY</a:t>
            </a:r>
            <a:endParaRPr sz="1400" b="0" i="0" u="none" strike="noStrike" cap="none" dirty="0">
              <a:solidFill>
                <a:srgbClr val="000000"/>
              </a:solidFill>
              <a:latin typeface="Calibri" panose="020F0502020204030204" pitchFamily="34" charset="0"/>
              <a:cs typeface="Calibri" panose="020F0502020204030204" pitchFamily="34" charset="0"/>
              <a:sym typeface="Arial"/>
            </a:endParaRPr>
          </a:p>
        </p:txBody>
      </p:sp>
      <p:pic>
        <p:nvPicPr>
          <p:cNvPr id="3" name="recording-audio-2025-02-15T03_21_55.389Z">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382305" y="3676870"/>
            <a:ext cx="406400" cy="406400"/>
          </a:xfrm>
          <a:prstGeom prst="rect">
            <a:avLst/>
          </a:prstGeom>
        </p:spPr>
      </p:pic>
    </p:spTree>
    <p:extLst>
      <p:ext uri="{BB962C8B-B14F-4D97-AF65-F5344CB8AC3E}">
        <p14:creationId xmlns:p14="http://schemas.microsoft.com/office/powerpoint/2010/main" val="314041306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2"/>
                                        </p:tgtEl>
                                        <p:attrNameLst>
                                          <p:attrName>style.visibility</p:attrName>
                                        </p:attrNameLst>
                                      </p:cBhvr>
                                      <p:to>
                                        <p:strVal val="visible"/>
                                      </p:to>
                                    </p:set>
                                    <p:animEffect transition="in" filter="fade">
                                      <p:cBhvr>
                                        <p:cTn id="7" dur="500"/>
                                        <p:tgtEl>
                                          <p:spTgt spid="18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3"/>
                                        </p:tgtEl>
                                        <p:attrNameLst>
                                          <p:attrName>style.visibility</p:attrName>
                                        </p:attrNameLst>
                                      </p:cBhvr>
                                      <p:to>
                                        <p:strVal val="visible"/>
                                      </p:to>
                                    </p:set>
                                    <p:animEffect transition="in" filter="fade">
                                      <p:cBhvr>
                                        <p:cTn id="12" dur="500"/>
                                        <p:tgtEl>
                                          <p:spTgt spid="18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3"/>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5407" fill="hold"/>
                                        <p:tgtEl>
                                          <p:spTgt spid="3"/>
                                        </p:tgtEl>
                                      </p:cBhvr>
                                    </p:cmd>
                                  </p:childTnLst>
                                </p:cTn>
                              </p:par>
                            </p:childTnLst>
                          </p:cTn>
                        </p:par>
                      </p:childTnLst>
                    </p:cTn>
                  </p:par>
                </p:childTnLst>
              </p:cTn>
              <p:nextCondLst>
                <p:cond evt="onClick" delay="0">
                  <p:tgtEl>
                    <p:spTgt spid="3"/>
                  </p:tgtEl>
                </p:cond>
              </p:nextCondLst>
            </p:seq>
            <p:audio>
              <p:cMediaNode vol="80000">
                <p:cTn id="18"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pic>
        <p:nvPicPr>
          <p:cNvPr id="226" name="Google Shape;226;p17"/>
          <p:cNvPicPr preferRelativeResize="0"/>
          <p:nvPr/>
        </p:nvPicPr>
        <p:blipFill rotWithShape="1">
          <a:blip r:embed="rId3">
            <a:alphaModFix/>
          </a:blip>
          <a:srcRect/>
          <a:stretch/>
        </p:blipFill>
        <p:spPr>
          <a:xfrm>
            <a:off x="0" y="0"/>
            <a:ext cx="12192000" cy="880278"/>
          </a:xfrm>
          <a:prstGeom prst="rect">
            <a:avLst/>
          </a:prstGeom>
          <a:noFill/>
          <a:ln>
            <a:noFill/>
          </a:ln>
        </p:spPr>
      </p:pic>
      <p:graphicFrame>
        <p:nvGraphicFramePr>
          <p:cNvPr id="2" name="Table 1">
            <a:extLst>
              <a:ext uri="{FF2B5EF4-FFF2-40B4-BE49-F238E27FC236}">
                <a16:creationId xmlns="" xmlns:a16="http://schemas.microsoft.com/office/drawing/2014/main" id="{36EFB7D7-1301-43BC-A28A-6DD1B8479A6F}"/>
              </a:ext>
            </a:extLst>
          </p:cNvPr>
          <p:cNvGraphicFramePr>
            <a:graphicFrameLocks noGrp="1"/>
          </p:cNvGraphicFramePr>
          <p:nvPr>
            <p:extLst>
              <p:ext uri="{D42A27DB-BD31-4B8C-83A1-F6EECF244321}">
                <p14:modId xmlns:p14="http://schemas.microsoft.com/office/powerpoint/2010/main" val="2525349974"/>
              </p:ext>
            </p:extLst>
          </p:nvPr>
        </p:nvGraphicFramePr>
        <p:xfrm>
          <a:off x="346066" y="1425027"/>
          <a:ext cx="11499868" cy="4941759"/>
        </p:xfrm>
        <a:graphic>
          <a:graphicData uri="http://schemas.openxmlformats.org/drawingml/2006/table">
            <a:tbl>
              <a:tblPr>
                <a:tableStyleId>{BC89EF96-8CEA-46FF-86C4-4CE0E7609802}</a:tableStyleId>
              </a:tblPr>
              <a:tblGrid>
                <a:gridCol w="3992852">
                  <a:extLst>
                    <a:ext uri="{9D8B030D-6E8A-4147-A177-3AD203B41FA5}">
                      <a16:colId xmlns="" xmlns:a16="http://schemas.microsoft.com/office/drawing/2014/main" val="3881813933"/>
                    </a:ext>
                  </a:extLst>
                </a:gridCol>
                <a:gridCol w="2474258">
                  <a:extLst>
                    <a:ext uri="{9D8B030D-6E8A-4147-A177-3AD203B41FA5}">
                      <a16:colId xmlns="" xmlns:a16="http://schemas.microsoft.com/office/drawing/2014/main" val="4106688330"/>
                    </a:ext>
                  </a:extLst>
                </a:gridCol>
                <a:gridCol w="5032758">
                  <a:extLst>
                    <a:ext uri="{9D8B030D-6E8A-4147-A177-3AD203B41FA5}">
                      <a16:colId xmlns="" xmlns:a16="http://schemas.microsoft.com/office/drawing/2014/main" val="2681741651"/>
                    </a:ext>
                  </a:extLst>
                </a:gridCol>
              </a:tblGrid>
              <a:tr h="702329">
                <a:tc>
                  <a:txBody>
                    <a:bodyPr/>
                    <a:lstStyle/>
                    <a:p>
                      <a:pPr algn="ctr"/>
                      <a:r>
                        <a:rPr lang="vi-VN" sz="2400" dirty="0">
                          <a:effectLst/>
                        </a:rPr>
                        <a:t>Form</a:t>
                      </a:r>
                      <a:endParaRPr lang="en-US" sz="2800" b="1" dirty="0">
                        <a:effectLst/>
                        <a:latin typeface="Calibri" panose="020F0502020204030204" pitchFamily="34" charset="0"/>
                        <a:ea typeface="Calibri" panose="020F0502020204030204" pitchFamily="34" charset="0"/>
                      </a:endParaRPr>
                    </a:p>
                  </a:txBody>
                  <a:tcPr marL="128436" marR="128436" marT="134383" marB="134383" anchor="ctr"/>
                </a:tc>
                <a:tc>
                  <a:txBody>
                    <a:bodyPr/>
                    <a:lstStyle/>
                    <a:p>
                      <a:pPr algn="ctr"/>
                      <a:r>
                        <a:rPr lang="vi-VN" sz="2400" dirty="0">
                          <a:effectLst/>
                        </a:rPr>
                        <a:t>Pronunciation</a:t>
                      </a:r>
                      <a:endParaRPr lang="en-US" sz="2800" b="1" dirty="0">
                        <a:effectLst/>
                        <a:latin typeface="Calibri" panose="020F0502020204030204" pitchFamily="34" charset="0"/>
                        <a:ea typeface="Calibri" panose="020F0502020204030204" pitchFamily="34" charset="0"/>
                      </a:endParaRPr>
                    </a:p>
                  </a:txBody>
                  <a:tcPr marL="128436" marR="128436" marT="0" marB="0" anchor="ctr"/>
                </a:tc>
                <a:tc>
                  <a:txBody>
                    <a:bodyPr/>
                    <a:lstStyle/>
                    <a:p>
                      <a:pPr algn="ctr"/>
                      <a:r>
                        <a:rPr lang="vi-VN" sz="2400" dirty="0">
                          <a:effectLst/>
                        </a:rPr>
                        <a:t>Meaning</a:t>
                      </a:r>
                      <a:endParaRPr lang="en-US" sz="2800" b="1" dirty="0">
                        <a:effectLst/>
                        <a:latin typeface="Calibri" panose="020F0502020204030204" pitchFamily="34" charset="0"/>
                        <a:ea typeface="Calibri" panose="020F0502020204030204" pitchFamily="34" charset="0"/>
                      </a:endParaRPr>
                    </a:p>
                  </a:txBody>
                  <a:tcPr marL="128436" marR="128436" marT="134383" marB="134383" anchor="ctr"/>
                </a:tc>
                <a:extLst>
                  <a:ext uri="{0D108BD9-81ED-4DB2-BD59-A6C34878D82A}">
                    <a16:rowId xmlns="" xmlns:a16="http://schemas.microsoft.com/office/drawing/2014/main" val="3193500204"/>
                  </a:ext>
                </a:extLst>
              </a:tr>
              <a:tr h="969806">
                <a:tc>
                  <a:txBody>
                    <a:bodyPr/>
                    <a:lstStyle/>
                    <a:p>
                      <a:pPr marL="144145" indent="-144145"/>
                      <a:r>
                        <a:rPr lang="vi-VN" sz="2400" dirty="0">
                          <a:effectLst/>
                        </a:rPr>
                        <a:t>1. </a:t>
                      </a:r>
                      <a:r>
                        <a:rPr lang="en-US" sz="2400" dirty="0">
                          <a:effectLst/>
                        </a:rPr>
                        <a:t>peacekeeping</a:t>
                      </a:r>
                      <a:r>
                        <a:rPr lang="vi-VN" sz="2400" dirty="0">
                          <a:effectLst/>
                        </a:rPr>
                        <a:t> (</a:t>
                      </a:r>
                      <a:r>
                        <a:rPr lang="en-US" sz="2400" dirty="0">
                          <a:effectLst/>
                        </a:rPr>
                        <a:t>adj</a:t>
                      </a:r>
                      <a:r>
                        <a:rPr lang="vi-VN" sz="2400" dirty="0">
                          <a:effectLst/>
                        </a:rPr>
                        <a:t>)</a:t>
                      </a:r>
                      <a:endParaRPr lang="en-US" sz="2800" dirty="0">
                        <a:effectLst/>
                        <a:latin typeface="Calibri" panose="020F0502020204030204" pitchFamily="34" charset="0"/>
                        <a:ea typeface="Calibri" panose="020F0502020204030204" pitchFamily="34" charset="0"/>
                      </a:endParaRPr>
                    </a:p>
                  </a:txBody>
                  <a:tcPr marL="134383" marR="134383" marT="134383" marB="134383" anchor="ctr"/>
                </a:tc>
                <a:tc>
                  <a:txBody>
                    <a:bodyPr/>
                    <a:lstStyle/>
                    <a:p>
                      <a:r>
                        <a:rPr lang="vi-VN" sz="2400" dirty="0">
                          <a:effectLst/>
                        </a:rPr>
                        <a:t>/ˈpiːskiːpɪŋ/</a:t>
                      </a:r>
                      <a:endParaRPr lang="en-US" sz="2800" dirty="0">
                        <a:effectLst/>
                        <a:latin typeface="Calibri" panose="020F0502020204030204" pitchFamily="34" charset="0"/>
                        <a:ea typeface="Calibri" panose="020F0502020204030204" pitchFamily="34" charset="0"/>
                      </a:endParaRPr>
                    </a:p>
                  </a:txBody>
                  <a:tcPr marL="128436" marR="128436" marT="0" marB="0" anchor="ctr"/>
                </a:tc>
                <a:tc>
                  <a:txBody>
                    <a:bodyPr/>
                    <a:lstStyle/>
                    <a:p>
                      <a:r>
                        <a:rPr lang="en-US" sz="2400" dirty="0" err="1">
                          <a:effectLst/>
                        </a:rPr>
                        <a:t>Giữ</a:t>
                      </a:r>
                      <a:r>
                        <a:rPr lang="en-US" sz="2400" dirty="0">
                          <a:effectLst/>
                        </a:rPr>
                        <a:t> </a:t>
                      </a:r>
                      <a:r>
                        <a:rPr lang="en-US" sz="2400" dirty="0" err="1">
                          <a:effectLst/>
                        </a:rPr>
                        <a:t>gìn</a:t>
                      </a:r>
                      <a:r>
                        <a:rPr lang="en-US" sz="2400" baseline="0" dirty="0">
                          <a:effectLst/>
                        </a:rPr>
                        <a:t> </a:t>
                      </a:r>
                      <a:r>
                        <a:rPr lang="en-US" sz="2400" baseline="0" dirty="0" err="1">
                          <a:effectLst/>
                        </a:rPr>
                        <a:t>hoà</a:t>
                      </a:r>
                      <a:r>
                        <a:rPr lang="en-US" sz="2400" baseline="0" dirty="0">
                          <a:effectLst/>
                        </a:rPr>
                        <a:t> </a:t>
                      </a:r>
                      <a:r>
                        <a:rPr lang="en-US" sz="2400" baseline="0" dirty="0" err="1">
                          <a:effectLst/>
                        </a:rPr>
                        <a:t>bình</a:t>
                      </a:r>
                      <a:endParaRPr lang="en-US" sz="2800" dirty="0">
                        <a:effectLst/>
                        <a:latin typeface="Calibri" panose="020F0502020204030204" pitchFamily="34" charset="0"/>
                        <a:ea typeface="Calibri" panose="020F0502020204030204" pitchFamily="34" charset="0"/>
                      </a:endParaRPr>
                    </a:p>
                  </a:txBody>
                  <a:tcPr marL="134383" marR="134383" marT="134383" marB="134383" anchor="ctr"/>
                </a:tc>
                <a:extLst>
                  <a:ext uri="{0D108BD9-81ED-4DB2-BD59-A6C34878D82A}">
                    <a16:rowId xmlns="" xmlns:a16="http://schemas.microsoft.com/office/drawing/2014/main" val="2892716180"/>
                  </a:ext>
                </a:extLst>
              </a:tr>
              <a:tr h="969806">
                <a:tc>
                  <a:txBody>
                    <a:bodyPr/>
                    <a:lstStyle/>
                    <a:p>
                      <a:pPr marL="144145" indent="-144145"/>
                      <a:r>
                        <a:rPr lang="vi-VN" sz="2400" dirty="0">
                          <a:effectLst/>
                        </a:rPr>
                        <a:t>2. </a:t>
                      </a:r>
                      <a:r>
                        <a:rPr lang="en-US" sz="2400" dirty="0">
                          <a:effectLst/>
                        </a:rPr>
                        <a:t>harm </a:t>
                      </a:r>
                      <a:r>
                        <a:rPr lang="vi-VN" sz="2400" dirty="0">
                          <a:effectLst/>
                        </a:rPr>
                        <a:t>(n)</a:t>
                      </a:r>
                      <a:endParaRPr lang="en-US" sz="2800" dirty="0">
                        <a:effectLst/>
                      </a:endParaRPr>
                    </a:p>
                  </a:txBody>
                  <a:tcPr marL="134383" marR="134383" marT="134383" marB="134383" anchor="ctr"/>
                </a:tc>
                <a:tc>
                  <a:txBody>
                    <a:bodyPr/>
                    <a:lstStyle/>
                    <a:p>
                      <a:r>
                        <a:rPr lang="vi-VN" sz="2400" dirty="0">
                          <a:effectLst/>
                        </a:rPr>
                        <a:t>/hɑː</a:t>
                      </a:r>
                      <a:r>
                        <a:rPr lang="en-US" sz="2400" dirty="0">
                          <a:effectLst/>
                        </a:rPr>
                        <a:t>(</a:t>
                      </a:r>
                      <a:r>
                        <a:rPr lang="vi-VN" sz="2400" dirty="0">
                          <a:effectLst/>
                        </a:rPr>
                        <a:t>r</a:t>
                      </a:r>
                      <a:r>
                        <a:rPr lang="en-US" sz="2400" dirty="0">
                          <a:effectLst/>
                        </a:rPr>
                        <a:t>)</a:t>
                      </a:r>
                      <a:r>
                        <a:rPr lang="vi-VN" sz="2400" dirty="0">
                          <a:effectLst/>
                        </a:rPr>
                        <a:t>m/</a:t>
                      </a:r>
                      <a:endParaRPr lang="en-US" sz="2800" dirty="0">
                        <a:effectLst/>
                        <a:latin typeface="Calibri" panose="020F0502020204030204" pitchFamily="34" charset="0"/>
                        <a:ea typeface="Calibri" panose="020F0502020204030204" pitchFamily="34" charset="0"/>
                      </a:endParaRPr>
                    </a:p>
                  </a:txBody>
                  <a:tcPr marL="128436" marR="128436" marT="0" marB="0" anchor="ctr"/>
                </a:tc>
                <a:tc>
                  <a:txBody>
                    <a:bodyPr/>
                    <a:lstStyle/>
                    <a:p>
                      <a:r>
                        <a:rPr lang="en-US" sz="2400" dirty="0" err="1">
                          <a:effectLst/>
                        </a:rPr>
                        <a:t>Tác</a:t>
                      </a:r>
                      <a:r>
                        <a:rPr lang="en-US" sz="2400" baseline="0" dirty="0">
                          <a:effectLst/>
                        </a:rPr>
                        <a:t> </a:t>
                      </a:r>
                      <a:r>
                        <a:rPr lang="en-US" sz="2400" baseline="0" dirty="0" err="1">
                          <a:effectLst/>
                        </a:rPr>
                        <a:t>hại</a:t>
                      </a:r>
                      <a:endParaRPr lang="en-US" sz="2800" dirty="0">
                        <a:effectLst/>
                        <a:latin typeface="Calibri" panose="020F0502020204030204" pitchFamily="34" charset="0"/>
                        <a:ea typeface="Calibri" panose="020F0502020204030204" pitchFamily="34" charset="0"/>
                      </a:endParaRPr>
                    </a:p>
                  </a:txBody>
                  <a:tcPr marL="134383" marR="134383" marT="134383" marB="134383" anchor="ctr"/>
                </a:tc>
                <a:extLst>
                  <a:ext uri="{0D108BD9-81ED-4DB2-BD59-A6C34878D82A}">
                    <a16:rowId xmlns="" xmlns:a16="http://schemas.microsoft.com/office/drawing/2014/main" val="4228097362"/>
                  </a:ext>
                </a:extLst>
              </a:tr>
              <a:tr h="969806">
                <a:tc>
                  <a:txBody>
                    <a:bodyPr/>
                    <a:lstStyle/>
                    <a:p>
                      <a:pPr marL="144145" indent="-144145"/>
                      <a:r>
                        <a:rPr lang="vi-VN" sz="2400">
                          <a:effectLst/>
                        </a:rPr>
                        <a:t>3. </a:t>
                      </a:r>
                      <a:r>
                        <a:rPr lang="en-US" sz="2400">
                          <a:effectLst/>
                        </a:rPr>
                        <a:t>expert</a:t>
                      </a:r>
                      <a:r>
                        <a:rPr lang="vi-VN" sz="2400">
                          <a:effectLst/>
                        </a:rPr>
                        <a:t> (</a:t>
                      </a:r>
                      <a:r>
                        <a:rPr lang="en-US" sz="2400">
                          <a:effectLst/>
                        </a:rPr>
                        <a:t>adj</a:t>
                      </a:r>
                      <a:r>
                        <a:rPr lang="vi-VN" sz="2400">
                          <a:effectLst/>
                        </a:rPr>
                        <a:t>)</a:t>
                      </a:r>
                      <a:endParaRPr lang="en-US" sz="2800">
                        <a:effectLst/>
                        <a:latin typeface="Calibri" panose="020F0502020204030204" pitchFamily="34" charset="0"/>
                        <a:ea typeface="Calibri" panose="020F0502020204030204" pitchFamily="34" charset="0"/>
                      </a:endParaRPr>
                    </a:p>
                  </a:txBody>
                  <a:tcPr marL="134383" marR="134383" marT="134383" marB="134383" anchor="ctr"/>
                </a:tc>
                <a:tc>
                  <a:txBody>
                    <a:bodyPr/>
                    <a:lstStyle/>
                    <a:p>
                      <a:r>
                        <a:rPr lang="en-US" sz="2400" dirty="0">
                          <a:effectLst/>
                          <a:highlight>
                            <a:srgbClr val="FFFFFF"/>
                          </a:highlight>
                        </a:rPr>
                        <a:t>/</a:t>
                      </a:r>
                      <a:r>
                        <a:rPr lang="vi-VN" sz="2400" dirty="0">
                          <a:effectLst/>
                          <a:highlight>
                            <a:srgbClr val="FFFFFF"/>
                          </a:highlight>
                        </a:rPr>
                        <a:t>ˈekspɜːrt/</a:t>
                      </a:r>
                      <a:endParaRPr lang="en-US" sz="2800" dirty="0">
                        <a:effectLst/>
                        <a:latin typeface="Calibri" panose="020F0502020204030204" pitchFamily="34" charset="0"/>
                        <a:ea typeface="Calibri" panose="020F0502020204030204" pitchFamily="34" charset="0"/>
                      </a:endParaRPr>
                    </a:p>
                  </a:txBody>
                  <a:tcPr marL="128436" marR="128436" marT="0" marB="0" anchor="ctr"/>
                </a:tc>
                <a:tc>
                  <a:txBody>
                    <a:bodyPr/>
                    <a:lstStyle/>
                    <a:p>
                      <a:r>
                        <a:rPr lang="en-US" sz="2400" dirty="0" err="1">
                          <a:effectLst/>
                        </a:rPr>
                        <a:t>Chuyên</a:t>
                      </a:r>
                      <a:r>
                        <a:rPr lang="en-US" sz="2400" baseline="0" dirty="0">
                          <a:effectLst/>
                        </a:rPr>
                        <a:t> </a:t>
                      </a:r>
                      <a:r>
                        <a:rPr lang="en-US" sz="2400" baseline="0" dirty="0" err="1">
                          <a:effectLst/>
                        </a:rPr>
                        <a:t>gia</a:t>
                      </a:r>
                      <a:endParaRPr lang="en-US" sz="2800" dirty="0">
                        <a:effectLst/>
                        <a:latin typeface="Calibri" panose="020F0502020204030204" pitchFamily="34" charset="0"/>
                        <a:ea typeface="Calibri" panose="020F0502020204030204" pitchFamily="34" charset="0"/>
                      </a:endParaRPr>
                    </a:p>
                  </a:txBody>
                  <a:tcPr marL="134383" marR="134383" marT="134383" marB="134383" anchor="ctr"/>
                </a:tc>
                <a:extLst>
                  <a:ext uri="{0D108BD9-81ED-4DB2-BD59-A6C34878D82A}">
                    <a16:rowId xmlns="" xmlns:a16="http://schemas.microsoft.com/office/drawing/2014/main" val="2165405047"/>
                  </a:ext>
                </a:extLst>
              </a:tr>
              <a:tr h="323269">
                <a:tc>
                  <a:txBody>
                    <a:bodyPr/>
                    <a:lstStyle/>
                    <a:p>
                      <a:pPr marL="144145" indent="-144145"/>
                      <a:r>
                        <a:rPr lang="vi-VN" sz="2400" dirty="0">
                          <a:effectLst/>
                        </a:rPr>
                        <a:t>4. </a:t>
                      </a:r>
                      <a:r>
                        <a:rPr lang="en-US" sz="2400" dirty="0">
                          <a:effectLst/>
                        </a:rPr>
                        <a:t>investor</a:t>
                      </a:r>
                      <a:r>
                        <a:rPr lang="vi-VN" sz="2400" dirty="0">
                          <a:effectLst/>
                        </a:rPr>
                        <a:t> (n)</a:t>
                      </a:r>
                      <a:endParaRPr lang="en-US" sz="2800" dirty="0">
                        <a:effectLst/>
                        <a:latin typeface="Calibri" panose="020F0502020204030204" pitchFamily="34" charset="0"/>
                        <a:ea typeface="Calibri" panose="020F0502020204030204" pitchFamily="34" charset="0"/>
                      </a:endParaRPr>
                    </a:p>
                  </a:txBody>
                  <a:tcPr marL="134383" marR="134383" marT="134383" marB="134383" anchor="ctr"/>
                </a:tc>
                <a:tc>
                  <a:txBody>
                    <a:bodyPr/>
                    <a:lstStyle/>
                    <a:p>
                      <a:r>
                        <a:rPr lang="vi-VN" sz="2400">
                          <a:effectLst/>
                          <a:highlight>
                            <a:srgbClr val="FFFFFF"/>
                          </a:highlight>
                        </a:rPr>
                        <a:t>/ɪnˈvestə(r)/</a:t>
                      </a:r>
                      <a:endParaRPr lang="en-US" sz="2800">
                        <a:effectLst/>
                        <a:latin typeface="Calibri" panose="020F0502020204030204" pitchFamily="34" charset="0"/>
                        <a:ea typeface="Calibri" panose="020F0502020204030204" pitchFamily="34" charset="0"/>
                      </a:endParaRPr>
                    </a:p>
                  </a:txBody>
                  <a:tcPr marL="128436" marR="128436" marT="0" marB="0" anchor="ctr"/>
                </a:tc>
                <a:tc>
                  <a:txBody>
                    <a:bodyPr/>
                    <a:lstStyle/>
                    <a:p>
                      <a:r>
                        <a:rPr lang="en-US" sz="2400" dirty="0" err="1">
                          <a:effectLst/>
                          <a:highlight>
                            <a:srgbClr val="FFFFFF"/>
                          </a:highlight>
                        </a:rPr>
                        <a:t>Nhà</a:t>
                      </a:r>
                      <a:r>
                        <a:rPr lang="en-US" sz="2400" baseline="0" dirty="0">
                          <a:effectLst/>
                          <a:highlight>
                            <a:srgbClr val="FFFFFF"/>
                          </a:highlight>
                        </a:rPr>
                        <a:t> </a:t>
                      </a:r>
                      <a:r>
                        <a:rPr lang="en-US" sz="2400" baseline="0" dirty="0" err="1">
                          <a:effectLst/>
                          <a:highlight>
                            <a:srgbClr val="FFFFFF"/>
                          </a:highlight>
                        </a:rPr>
                        <a:t>đầu</a:t>
                      </a:r>
                      <a:r>
                        <a:rPr lang="en-US" sz="2400" baseline="0" dirty="0">
                          <a:effectLst/>
                          <a:highlight>
                            <a:srgbClr val="FFFFFF"/>
                          </a:highlight>
                        </a:rPr>
                        <a:t> </a:t>
                      </a:r>
                      <a:r>
                        <a:rPr lang="en-US" sz="2400" baseline="0" dirty="0" err="1">
                          <a:effectLst/>
                          <a:highlight>
                            <a:srgbClr val="FFFFFF"/>
                          </a:highlight>
                        </a:rPr>
                        <a:t>tư</a:t>
                      </a:r>
                      <a:endParaRPr lang="en-US" sz="2800" dirty="0">
                        <a:effectLst/>
                        <a:latin typeface="Calibri" panose="020F0502020204030204" pitchFamily="34" charset="0"/>
                        <a:ea typeface="Calibri" panose="020F0502020204030204" pitchFamily="34" charset="0"/>
                      </a:endParaRPr>
                    </a:p>
                  </a:txBody>
                  <a:tcPr marL="134383" marR="134383" marT="134383" marB="134383" anchor="ctr"/>
                </a:tc>
                <a:extLst>
                  <a:ext uri="{0D108BD9-81ED-4DB2-BD59-A6C34878D82A}">
                    <a16:rowId xmlns="" xmlns:a16="http://schemas.microsoft.com/office/drawing/2014/main" val="1271678004"/>
                  </a:ext>
                </a:extLst>
              </a:tr>
              <a:tr h="323268">
                <a:tc>
                  <a:txBody>
                    <a:bodyPr/>
                    <a:lstStyle/>
                    <a:p>
                      <a:pPr marL="144145" indent="-144145"/>
                      <a:r>
                        <a:rPr lang="en-US" sz="2400" dirty="0">
                          <a:effectLst/>
                          <a:latin typeface="+mj-lt"/>
                          <a:ea typeface="Calibri" panose="020F0502020204030204" pitchFamily="34" charset="0"/>
                        </a:rPr>
                        <a:t>5. form</a:t>
                      </a:r>
                      <a:r>
                        <a:rPr lang="en-US" sz="2400" baseline="0" dirty="0">
                          <a:effectLst/>
                          <a:latin typeface="+mj-lt"/>
                          <a:ea typeface="Calibri" panose="020F0502020204030204" pitchFamily="34" charset="0"/>
                        </a:rPr>
                        <a:t> </a:t>
                      </a:r>
                      <a:r>
                        <a:rPr lang="vi-VN" sz="2400" dirty="0">
                          <a:effectLst/>
                          <a:latin typeface="+mj-lt"/>
                        </a:rPr>
                        <a:t>(</a:t>
                      </a:r>
                      <a:r>
                        <a:rPr lang="en-US" sz="2400" dirty="0">
                          <a:effectLst/>
                          <a:latin typeface="+mj-lt"/>
                        </a:rPr>
                        <a:t>v</a:t>
                      </a:r>
                      <a:r>
                        <a:rPr lang="vi-VN" sz="2400" dirty="0">
                          <a:effectLst/>
                          <a:latin typeface="+mj-lt"/>
                        </a:rPr>
                        <a:t>)</a:t>
                      </a:r>
                      <a:endParaRPr lang="en-US" sz="2400" dirty="0">
                        <a:effectLst/>
                        <a:latin typeface="+mj-lt"/>
                        <a:ea typeface="Calibri" panose="020F0502020204030204" pitchFamily="34" charset="0"/>
                      </a:endParaRPr>
                    </a:p>
                  </a:txBody>
                  <a:tcPr marL="134383" marR="134383" marT="134383" marB="134383" anchor="ctr"/>
                </a:tc>
                <a:tc>
                  <a:txBody>
                    <a:bodyPr/>
                    <a:lstStyle/>
                    <a:p>
                      <a:r>
                        <a:rPr lang="en-US" sz="2400" b="0" i="0" u="none" strike="noStrike" cap="none" dirty="0">
                          <a:solidFill>
                            <a:schemeClr val="tx1"/>
                          </a:solidFill>
                          <a:effectLst/>
                          <a:latin typeface="+mn-lt"/>
                          <a:ea typeface="+mn-ea"/>
                          <a:cs typeface="+mn-cs"/>
                          <a:sym typeface="Arial"/>
                        </a:rPr>
                        <a:t>/</a:t>
                      </a:r>
                      <a:r>
                        <a:rPr lang="en-US" sz="2400" b="0" i="0" u="none" strike="noStrike" cap="none" dirty="0" err="1">
                          <a:solidFill>
                            <a:schemeClr val="tx1"/>
                          </a:solidFill>
                          <a:effectLst/>
                          <a:latin typeface="+mn-lt"/>
                          <a:ea typeface="+mn-ea"/>
                          <a:cs typeface="+mn-cs"/>
                          <a:sym typeface="Arial"/>
                        </a:rPr>
                        <a:t>fɔːm</a:t>
                      </a:r>
                      <a:r>
                        <a:rPr lang="en-US" sz="2400" b="0" i="0" u="none" strike="noStrike" cap="none" dirty="0">
                          <a:solidFill>
                            <a:schemeClr val="tx1"/>
                          </a:solidFill>
                          <a:effectLst/>
                          <a:latin typeface="+mn-lt"/>
                          <a:ea typeface="+mn-ea"/>
                          <a:cs typeface="+mn-cs"/>
                          <a:sym typeface="Arial"/>
                        </a:rPr>
                        <a:t>/</a:t>
                      </a:r>
                      <a:endParaRPr lang="en-US" sz="2400" dirty="0">
                        <a:effectLst/>
                        <a:latin typeface="Calibri" panose="020F0502020204030204" pitchFamily="34" charset="0"/>
                        <a:ea typeface="Calibri" panose="020F0502020204030204" pitchFamily="34" charset="0"/>
                      </a:endParaRPr>
                    </a:p>
                  </a:txBody>
                  <a:tcPr marL="128436" marR="128436" marT="0" marB="0" anchor="ctr"/>
                </a:tc>
                <a:tc>
                  <a:txBody>
                    <a:bodyPr/>
                    <a:lstStyle/>
                    <a:p>
                      <a:r>
                        <a:rPr lang="en-US" sz="2800" dirty="0" err="1">
                          <a:effectLst/>
                          <a:latin typeface="Calibri" panose="020F0502020204030204" pitchFamily="34" charset="0"/>
                          <a:ea typeface="Calibri" panose="020F0502020204030204" pitchFamily="34" charset="0"/>
                        </a:rPr>
                        <a:t>Thành</a:t>
                      </a:r>
                      <a:r>
                        <a:rPr lang="en-US" sz="2800" baseline="0" dirty="0">
                          <a:effectLst/>
                          <a:latin typeface="Calibri" panose="020F0502020204030204" pitchFamily="34" charset="0"/>
                          <a:ea typeface="Calibri" panose="020F0502020204030204" pitchFamily="34" charset="0"/>
                        </a:rPr>
                        <a:t> </a:t>
                      </a:r>
                      <a:r>
                        <a:rPr lang="en-US" sz="2800" baseline="0" dirty="0" err="1">
                          <a:effectLst/>
                          <a:latin typeface="Calibri" panose="020F0502020204030204" pitchFamily="34" charset="0"/>
                          <a:ea typeface="Calibri" panose="020F0502020204030204" pitchFamily="34" charset="0"/>
                        </a:rPr>
                        <a:t>lập</a:t>
                      </a:r>
                      <a:endParaRPr lang="en-US" sz="2800" dirty="0">
                        <a:effectLst/>
                        <a:latin typeface="Calibri" panose="020F0502020204030204" pitchFamily="34" charset="0"/>
                        <a:ea typeface="Calibri" panose="020F0502020204030204" pitchFamily="34" charset="0"/>
                      </a:endParaRPr>
                    </a:p>
                  </a:txBody>
                  <a:tcPr marL="134383" marR="134383" marT="134383" marB="134383" anchor="ctr"/>
                </a:tc>
                <a:extLst>
                  <a:ext uri="{0D108BD9-81ED-4DB2-BD59-A6C34878D82A}">
                    <a16:rowId xmlns="" xmlns:a16="http://schemas.microsoft.com/office/drawing/2014/main" val="336712854"/>
                  </a:ext>
                </a:extLst>
              </a:tr>
            </a:tbl>
          </a:graphicData>
        </a:graphic>
      </p:graphicFrame>
      <p:sp>
        <p:nvSpPr>
          <p:cNvPr id="5" name="Google Shape;185;p13"/>
          <p:cNvSpPr txBox="1"/>
          <p:nvPr/>
        </p:nvSpPr>
        <p:spPr>
          <a:xfrm>
            <a:off x="384731" y="83603"/>
            <a:ext cx="4569029"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dirty="0">
                <a:solidFill>
                  <a:schemeClr val="lt1"/>
                </a:solidFill>
                <a:latin typeface="Calibri" panose="020F0502020204030204" pitchFamily="34" charset="0"/>
                <a:cs typeface="Calibri" panose="020F0502020204030204" pitchFamily="34" charset="0"/>
                <a:sym typeface="Arial"/>
              </a:rPr>
              <a:t>VOCABULARY</a:t>
            </a:r>
            <a:endParaRPr sz="1400" b="0" i="0" u="none" strike="noStrike" cap="none" dirty="0">
              <a:solidFill>
                <a:srgbClr val="000000"/>
              </a:solidFill>
              <a:latin typeface="Calibri" panose="020F0502020204030204" pitchFamily="34" charset="0"/>
              <a:cs typeface="Calibri" panose="020F0502020204030204" pitchFamily="34" charset="0"/>
              <a:sym typeface="Arial"/>
            </a:endParaRPr>
          </a:p>
        </p:txBody>
      </p:sp>
    </p:spTree>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huyên gia"/>
          <p:cNvSpPr/>
          <p:nvPr/>
        </p:nvSpPr>
        <p:spPr>
          <a:xfrm>
            <a:off x="2368548" y="2176236"/>
            <a:ext cx="3486150" cy="1781175"/>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expert__gb_2">
            <a:hlinkClick r:id="" action="ppaction://media"/>
            <a:extLst>
              <a:ext uri="{FF2B5EF4-FFF2-40B4-BE49-F238E27FC236}">
                <a16:creationId xmlns="" xmlns:a16="http://schemas.microsoft.com/office/drawing/2014/main" id="{F59D3FD5-D37A-4D7C-8AF2-700ECCB4A26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696284" y="1099762"/>
            <a:ext cx="799432" cy="799432"/>
          </a:xfrm>
          <a:prstGeom prst="rect">
            <a:avLst/>
          </a:prstGeom>
        </p:spPr>
      </p:pic>
      <p:sp>
        <p:nvSpPr>
          <p:cNvPr id="21" name="hòa bình"/>
          <p:cNvSpPr/>
          <p:nvPr/>
        </p:nvSpPr>
        <p:spPr>
          <a:xfrm>
            <a:off x="6137604" y="4252594"/>
            <a:ext cx="3486150" cy="1781175"/>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đầu tư"/>
          <p:cNvSpPr/>
          <p:nvPr/>
        </p:nvSpPr>
        <p:spPr>
          <a:xfrm>
            <a:off x="6137604" y="2176235"/>
            <a:ext cx="3486150" cy="1781175"/>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ác hại"/>
          <p:cNvSpPr/>
          <p:nvPr/>
        </p:nvSpPr>
        <p:spPr>
          <a:xfrm>
            <a:off x="2368548" y="4252595"/>
            <a:ext cx="3486150" cy="1781175"/>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xanh"/>
          <p:cNvSpPr/>
          <p:nvPr/>
        </p:nvSpPr>
        <p:spPr>
          <a:xfrm>
            <a:off x="2368548" y="2185306"/>
            <a:ext cx="3486150" cy="1781175"/>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đỏ 3"/>
          <p:cNvSpPr/>
          <p:nvPr/>
        </p:nvSpPr>
        <p:spPr>
          <a:xfrm>
            <a:off x="2368548" y="4252594"/>
            <a:ext cx="3486150" cy="1781175"/>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đỏ 2"/>
          <p:cNvSpPr/>
          <p:nvPr/>
        </p:nvSpPr>
        <p:spPr>
          <a:xfrm>
            <a:off x="6137604" y="4252594"/>
            <a:ext cx="3486150" cy="1781175"/>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đỏ 1"/>
          <p:cNvSpPr/>
          <p:nvPr/>
        </p:nvSpPr>
        <p:spPr>
          <a:xfrm>
            <a:off x="6137604" y="2185306"/>
            <a:ext cx="3486150" cy="1781175"/>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6074898" y="4543016"/>
            <a:ext cx="3611561" cy="1200329"/>
          </a:xfrm>
          <a:prstGeom prst="rect">
            <a:avLst/>
          </a:prstGeom>
          <a:noFill/>
        </p:spPr>
        <p:txBody>
          <a:bodyPr wrap="square" rtlCol="0">
            <a:spAutoFit/>
          </a:bodyPr>
          <a:lstStyle/>
          <a:p>
            <a:pPr algn="ctr"/>
            <a:r>
              <a:rPr lang="en-US" sz="3600" b="1" dirty="0" err="1">
                <a:latin typeface="Calibri" panose="020F0502020204030204" pitchFamily="34" charset="0"/>
                <a:cs typeface="Calibri" panose="020F0502020204030204" pitchFamily="34" charset="0"/>
              </a:rPr>
              <a:t>Giữ</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gìn</a:t>
            </a:r>
            <a:r>
              <a:rPr lang="en-US" sz="3600" b="1" dirty="0">
                <a:latin typeface="Calibri" panose="020F0502020204030204" pitchFamily="34" charset="0"/>
                <a:cs typeface="Calibri" panose="020F0502020204030204" pitchFamily="34" charset="0"/>
              </a:rPr>
              <a:t> </a:t>
            </a:r>
          </a:p>
          <a:p>
            <a:pPr algn="ctr"/>
            <a:r>
              <a:rPr lang="en-US" sz="3600" b="1" dirty="0" err="1">
                <a:latin typeface="Calibri" panose="020F0502020204030204" pitchFamily="34" charset="0"/>
                <a:cs typeface="Calibri" panose="020F0502020204030204" pitchFamily="34" charset="0"/>
              </a:rPr>
              <a:t>hòa</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bình</a:t>
            </a:r>
            <a:endParaRPr lang="en-US" sz="3600" b="1" dirty="0">
              <a:latin typeface="Calibri" panose="020F0502020204030204" pitchFamily="34" charset="0"/>
              <a:cs typeface="Calibri" panose="020F0502020204030204" pitchFamily="34" charset="0"/>
            </a:endParaRPr>
          </a:p>
        </p:txBody>
      </p:sp>
      <p:sp>
        <p:nvSpPr>
          <p:cNvPr id="10" name="TextBox 9"/>
          <p:cNvSpPr txBox="1"/>
          <p:nvPr/>
        </p:nvSpPr>
        <p:spPr>
          <a:xfrm>
            <a:off x="3059044" y="4820014"/>
            <a:ext cx="2394507" cy="646331"/>
          </a:xfrm>
          <a:prstGeom prst="rect">
            <a:avLst/>
          </a:prstGeom>
          <a:noFill/>
        </p:spPr>
        <p:txBody>
          <a:bodyPr wrap="square" rtlCol="0">
            <a:spAutoFit/>
          </a:bodyPr>
          <a:lstStyle/>
          <a:p>
            <a:r>
              <a:rPr lang="en-US" sz="3600" b="1" dirty="0" err="1">
                <a:latin typeface="Calibri" panose="020F0502020204030204" pitchFamily="34" charset="0"/>
                <a:cs typeface="Calibri" panose="020F0502020204030204" pitchFamily="34" charset="0"/>
              </a:rPr>
              <a:t>Nghiệp</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dư</a:t>
            </a:r>
            <a:endParaRPr lang="en-US" sz="3600" b="1" dirty="0">
              <a:latin typeface="Calibri" panose="020F0502020204030204" pitchFamily="34" charset="0"/>
              <a:cs typeface="Calibri" panose="020F0502020204030204" pitchFamily="34" charset="0"/>
            </a:endParaRPr>
          </a:p>
        </p:txBody>
      </p:sp>
      <p:sp>
        <p:nvSpPr>
          <p:cNvPr id="11" name="TextBox 10"/>
          <p:cNvSpPr txBox="1"/>
          <p:nvPr/>
        </p:nvSpPr>
        <p:spPr>
          <a:xfrm>
            <a:off x="6650703" y="2746845"/>
            <a:ext cx="3353718" cy="646331"/>
          </a:xfrm>
          <a:prstGeom prst="rect">
            <a:avLst/>
          </a:prstGeom>
          <a:noFill/>
        </p:spPr>
        <p:txBody>
          <a:bodyPr wrap="square" rtlCol="0">
            <a:spAutoFit/>
          </a:bodyPr>
          <a:lstStyle/>
          <a:p>
            <a:r>
              <a:rPr lang="en-US" sz="3600" b="1" dirty="0" err="1">
                <a:latin typeface="Calibri" panose="020F0502020204030204" pitchFamily="34" charset="0"/>
                <a:cs typeface="Calibri" panose="020F0502020204030204" pitchFamily="34" charset="0"/>
              </a:rPr>
              <a:t>Thành</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lập</a:t>
            </a:r>
            <a:endParaRPr lang="en-US" sz="3600" b="1" dirty="0">
              <a:latin typeface="Calibri" panose="020F0502020204030204" pitchFamily="34" charset="0"/>
              <a:cs typeface="Calibri" panose="020F0502020204030204" pitchFamily="34" charset="0"/>
            </a:endParaRPr>
          </a:p>
        </p:txBody>
      </p:sp>
      <p:sp>
        <p:nvSpPr>
          <p:cNvPr id="12" name="TextBox 11"/>
          <p:cNvSpPr txBox="1"/>
          <p:nvPr/>
        </p:nvSpPr>
        <p:spPr>
          <a:xfrm>
            <a:off x="3059044" y="2679975"/>
            <a:ext cx="2985987" cy="646331"/>
          </a:xfrm>
          <a:prstGeom prst="rect">
            <a:avLst/>
          </a:prstGeom>
          <a:noFill/>
        </p:spPr>
        <p:txBody>
          <a:bodyPr wrap="square" rtlCol="0">
            <a:spAutoFit/>
          </a:bodyPr>
          <a:lstStyle/>
          <a:p>
            <a:r>
              <a:rPr lang="en-US" sz="3600" b="1" dirty="0" err="1">
                <a:latin typeface="Calibri" panose="020F0502020204030204" pitchFamily="34" charset="0"/>
                <a:cs typeface="Calibri" panose="020F0502020204030204" pitchFamily="34" charset="0"/>
              </a:rPr>
              <a:t>Chuyên</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gia</a:t>
            </a:r>
            <a:endParaRPr lang="en-US" sz="3600" b="1" dirty="0">
              <a:latin typeface="Calibri" panose="020F0502020204030204" pitchFamily="34" charset="0"/>
              <a:cs typeface="Calibri" panose="020F0502020204030204" pitchFamily="34" charset="0"/>
            </a:endParaRPr>
          </a:p>
        </p:txBody>
      </p:sp>
      <p:pic>
        <p:nvPicPr>
          <p:cNvPr id="13" name="Google Shape;226;p17"/>
          <p:cNvPicPr preferRelativeResize="0"/>
          <p:nvPr/>
        </p:nvPicPr>
        <p:blipFill rotWithShape="1">
          <a:blip r:embed="rId7">
            <a:alphaModFix/>
          </a:blip>
          <a:srcRect/>
          <a:stretch/>
        </p:blipFill>
        <p:spPr>
          <a:xfrm>
            <a:off x="0" y="0"/>
            <a:ext cx="12192000" cy="880278"/>
          </a:xfrm>
          <a:prstGeom prst="rect">
            <a:avLst/>
          </a:prstGeom>
          <a:noFill/>
          <a:ln>
            <a:noFill/>
          </a:ln>
        </p:spPr>
      </p:pic>
      <p:sp>
        <p:nvSpPr>
          <p:cNvPr id="14" name="Google Shape;185;p13"/>
          <p:cNvSpPr txBox="1"/>
          <p:nvPr/>
        </p:nvSpPr>
        <p:spPr>
          <a:xfrm>
            <a:off x="384731" y="83603"/>
            <a:ext cx="4569029"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dirty="0">
                <a:solidFill>
                  <a:schemeClr val="lt1"/>
                </a:solidFill>
                <a:latin typeface="Calibri" panose="020F0502020204030204" pitchFamily="34" charset="0"/>
                <a:cs typeface="Calibri" panose="020F0502020204030204" pitchFamily="34" charset="0"/>
                <a:sym typeface="Arial"/>
              </a:rPr>
              <a:t>VOCABULARY</a:t>
            </a:r>
            <a:endParaRPr sz="1400" b="0" i="0" u="none" strike="noStrike" cap="none" dirty="0">
              <a:solidFill>
                <a:srgbClr val="000000"/>
              </a:solidFill>
              <a:latin typeface="Calibri" panose="020F0502020204030204" pitchFamily="34" charset="0"/>
              <a:cs typeface="Calibri" panose="020F0502020204030204" pitchFamily="34" charset="0"/>
              <a:sym typeface="Arial"/>
            </a:endParaRPr>
          </a:p>
        </p:txBody>
      </p:sp>
      <p:sp>
        <p:nvSpPr>
          <p:cNvPr id="24" name="Google Shape;182;p13"/>
          <p:cNvSpPr txBox="1"/>
          <p:nvPr/>
        </p:nvSpPr>
        <p:spPr>
          <a:xfrm>
            <a:off x="4635866" y="941889"/>
            <a:ext cx="1060418" cy="946966"/>
          </a:xfrm>
          <a:prstGeom prst="rect">
            <a:avLst/>
          </a:prstGeom>
          <a:noFill/>
          <a:ln>
            <a:noFill/>
          </a:ln>
        </p:spPr>
        <p:txBody>
          <a:bodyPr spcFirstLastPara="1" wrap="square" lIns="91425" tIns="91425" rIns="91425" bIns="91425" anchor="t" anchorCtr="0">
            <a:noAutofit/>
          </a:bodyPr>
          <a:lstStyle/>
          <a:p>
            <a:pPr marL="0" marR="0" lvl="0" indent="0" algn="ctr" rtl="0">
              <a:lnSpc>
                <a:spcPct val="90000"/>
              </a:lnSpc>
              <a:spcBef>
                <a:spcPts val="1000"/>
              </a:spcBef>
              <a:spcAft>
                <a:spcPts val="0"/>
              </a:spcAft>
              <a:buClr>
                <a:srgbClr val="F26532"/>
              </a:buClr>
              <a:buSzPts val="4800"/>
              <a:buFont typeface="Arial"/>
              <a:buNone/>
            </a:pPr>
            <a:r>
              <a:rPr lang="en-US" sz="4800" b="1" dirty="0">
                <a:solidFill>
                  <a:srgbClr val="F26532"/>
                </a:solidFill>
                <a:latin typeface="Calibri" panose="020F0502020204030204" pitchFamily="34" charset="0"/>
                <a:ea typeface="Calibri"/>
                <a:cs typeface="Calibri" panose="020F0502020204030204" pitchFamily="34" charset="0"/>
                <a:sym typeface="Calibri"/>
              </a:rPr>
              <a:t>1.</a:t>
            </a:r>
            <a:endParaRPr sz="4800" b="0" i="0" u="none" strike="noStrike" cap="none" dirty="0">
              <a:solidFill>
                <a:schemeClr val="dk1"/>
              </a:solidFill>
              <a:latin typeface="Calibri" panose="020F0502020204030204" pitchFamily="34" charset="0"/>
              <a:ea typeface="Calibri"/>
              <a:cs typeface="Calibri" panose="020F0502020204030204" pitchFamily="34" charset="0"/>
              <a:sym typeface="Calibri"/>
            </a:endParaRPr>
          </a:p>
        </p:txBody>
      </p:sp>
    </p:spTree>
    <p:extLst>
      <p:ext uri="{BB962C8B-B14F-4D97-AF65-F5344CB8AC3E}">
        <p14:creationId xmlns:p14="http://schemas.microsoft.com/office/powerpoint/2010/main" val="2471242700"/>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8"/>
                </p:tgtEl>
              </p:cMediaNode>
            </p:audio>
            <p:seq concurrent="1" nextAc="seek">
              <p:cTn id="3" restart="whenNotActive" fill="hold" evtFilter="cancelBubble" nodeType="interactiveSeq">
                <p:stCondLst>
                  <p:cond evt="onClick" delay="0">
                    <p:tgtEl>
                      <p:spTgt spid="22"/>
                    </p:tgtEl>
                  </p:cond>
                </p:stCondLst>
                <p:endSync evt="end" delay="0">
                  <p:rtn val="all"/>
                </p:endSync>
                <p:childTnLst>
                  <p:par>
                    <p:cTn id="4" fill="hold">
                      <p:stCondLst>
                        <p:cond delay="0"/>
                      </p:stCondLst>
                      <p:childTnLst>
                        <p:par>
                          <p:cTn id="5" fill="hold">
                            <p:stCondLst>
                              <p:cond delay="0"/>
                            </p:stCondLst>
                            <p:childTnLst>
                              <p:par>
                                <p:cTn id="6" presetID="1" presetClass="entr" presetSubtype="0" fill="hold" grpId="0" nodeType="clickEffect">
                                  <p:stCondLst>
                                    <p:cond delay="0"/>
                                  </p:stCondLst>
                                  <p:childTnLst>
                                    <p:set>
                                      <p:cBhvr>
                                        <p:cTn id="7"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6"/>
                                            </p:cond>
                                          </p:stCondLst>
                                          <p:endCondLst>
                                            <p:cond evt="onStopAudio" delay="0">
                                              <p:tgtEl>
                                                <p:sldTgt/>
                                              </p:tgtEl>
                                            </p:cond>
                                          </p:endCondLst>
                                        </p:cTn>
                                        <p:tgtEl>
                                          <p:sndTgt r:embed="rId4" name="explode.wav"/>
                                        </p:tgtEl>
                                      </p:cMediaNode>
                                    </p:audio>
                                  </p:subTnLst>
                                </p:cTn>
                              </p:par>
                            </p:childTnLst>
                          </p:cTn>
                        </p:par>
                      </p:childTnLst>
                    </p:cTn>
                  </p:par>
                </p:childTnLst>
              </p:cTn>
              <p:nextCondLst>
                <p:cond evt="onClick" delay="0">
                  <p:tgtEl>
                    <p:spTgt spid="22"/>
                  </p:tgtEl>
                </p:cond>
              </p:nextCondLst>
            </p:seq>
            <p:seq concurrent="1" nextAc="seek">
              <p:cTn id="8" restart="whenNotActive" fill="hold" evtFilter="cancelBubble" nodeType="interactiveSeq">
                <p:stCondLst>
                  <p:cond evt="onClick" delay="0">
                    <p:tgtEl>
                      <p:spTgt spid="21"/>
                    </p:tgtEl>
                  </p:cond>
                </p:stCondLst>
                <p:endSync evt="end" delay="0">
                  <p:rtn val="all"/>
                </p:endSync>
                <p:childTnLst>
                  <p:par>
                    <p:cTn id="9" fill="hold">
                      <p:stCondLst>
                        <p:cond delay="0"/>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4" name="explode.wav"/>
                                        </p:tgtEl>
                                      </p:cMediaNode>
                                    </p:audio>
                                  </p:subTnLst>
                                </p:cTn>
                              </p:par>
                            </p:childTnLst>
                          </p:cTn>
                        </p:par>
                      </p:childTnLst>
                    </p:cTn>
                  </p:par>
                </p:childTnLst>
              </p:cTn>
              <p:nextCondLst>
                <p:cond evt="onClick" delay="0">
                  <p:tgtEl>
                    <p:spTgt spid="21"/>
                  </p:tgtEl>
                </p:cond>
              </p:nextCondLst>
            </p:seq>
            <p:seq concurrent="1" nextAc="seek">
              <p:cTn id="13" restart="whenNotActive" fill="hold" evtFilter="cancelBubble" nodeType="interactiveSeq">
                <p:stCondLst>
                  <p:cond evt="onClick" delay="0">
                    <p:tgtEl>
                      <p:spTgt spid="23"/>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16"/>
                                            </p:cond>
                                          </p:stCondLst>
                                          <p:endCondLst>
                                            <p:cond evt="onStopAudio" delay="0">
                                              <p:tgtEl>
                                                <p:sldTgt/>
                                              </p:tgtEl>
                                            </p:cond>
                                          </p:endCondLst>
                                        </p:cTn>
                                        <p:tgtEl>
                                          <p:sndTgt r:embed="rId4" name="explode.wav"/>
                                        </p:tgtEl>
                                      </p:cMediaNode>
                                    </p:audio>
                                  </p:subTnLst>
                                </p:cTn>
                              </p:par>
                            </p:childTnLst>
                          </p:cTn>
                        </p:par>
                      </p:childTnLst>
                    </p:cTn>
                  </p:par>
                </p:childTnLst>
              </p:cTn>
              <p:nextCondLst>
                <p:cond evt="onClick" delay="0">
                  <p:tgtEl>
                    <p:spTgt spid="23"/>
                  </p:tgtEl>
                </p:cond>
              </p:nextCondLst>
            </p:seq>
            <p:seq concurrent="1" nextAc="seek">
              <p:cTn id="18" restart="whenNotActive" fill="hold" evtFilter="cancelBubble" nodeType="interactiveSeq">
                <p:stCondLst>
                  <p:cond evt="onClick" delay="0">
                    <p:tgtEl>
                      <p:spTgt spid="6"/>
                    </p:tgtEl>
                  </p:cond>
                </p:stCondLst>
                <p:endSync evt="end" delay="0">
                  <p:rtn val="all"/>
                </p:endSync>
                <p:childTnLst>
                  <p:par>
                    <p:cTn id="19" fill="hold">
                      <p:stCondLst>
                        <p:cond delay="0"/>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6"/>
                  </p:tgtEl>
                </p:cond>
              </p:nextCondLst>
            </p:seq>
          </p:childTnLst>
        </p:cTn>
      </p:par>
    </p:tnLst>
    <p:bldLst>
      <p:bldP spid="20" grpId="0" animBg="1"/>
      <p:bldP spid="18" grpId="0" animBg="1"/>
      <p:bldP spid="19" grpId="0" animBg="1"/>
      <p:bldP spid="1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huyên gia"/>
          <p:cNvSpPr/>
          <p:nvPr/>
        </p:nvSpPr>
        <p:spPr>
          <a:xfrm>
            <a:off x="2368548" y="2176236"/>
            <a:ext cx="3486150" cy="1781175"/>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hòa bình"/>
          <p:cNvSpPr/>
          <p:nvPr/>
        </p:nvSpPr>
        <p:spPr>
          <a:xfrm>
            <a:off x="6137604" y="4252594"/>
            <a:ext cx="3486150" cy="1781175"/>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đầu tư"/>
          <p:cNvSpPr/>
          <p:nvPr/>
        </p:nvSpPr>
        <p:spPr>
          <a:xfrm>
            <a:off x="6137604" y="2176235"/>
            <a:ext cx="3486150" cy="1781175"/>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ác hại"/>
          <p:cNvSpPr/>
          <p:nvPr/>
        </p:nvSpPr>
        <p:spPr>
          <a:xfrm>
            <a:off x="2368548" y="4252595"/>
            <a:ext cx="3486150" cy="1781175"/>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xanh"/>
          <p:cNvSpPr/>
          <p:nvPr/>
        </p:nvSpPr>
        <p:spPr>
          <a:xfrm>
            <a:off x="2368548" y="4252594"/>
            <a:ext cx="3486150" cy="1781175"/>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đỏ 3"/>
          <p:cNvSpPr/>
          <p:nvPr/>
        </p:nvSpPr>
        <p:spPr>
          <a:xfrm>
            <a:off x="2368548" y="2176234"/>
            <a:ext cx="3486150" cy="1781175"/>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đỏ 2"/>
          <p:cNvSpPr/>
          <p:nvPr/>
        </p:nvSpPr>
        <p:spPr>
          <a:xfrm>
            <a:off x="6137604" y="4252594"/>
            <a:ext cx="3486150" cy="1781175"/>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đỏ 1"/>
          <p:cNvSpPr/>
          <p:nvPr/>
        </p:nvSpPr>
        <p:spPr>
          <a:xfrm>
            <a:off x="6137604" y="2185306"/>
            <a:ext cx="3486150" cy="1781175"/>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6074898" y="4806274"/>
            <a:ext cx="3611561" cy="646331"/>
          </a:xfrm>
          <a:prstGeom prst="rect">
            <a:avLst/>
          </a:prstGeom>
          <a:noFill/>
        </p:spPr>
        <p:txBody>
          <a:bodyPr wrap="square" rtlCol="0">
            <a:spAutoFit/>
          </a:bodyPr>
          <a:lstStyle/>
          <a:p>
            <a:pPr algn="ctr"/>
            <a:r>
              <a:rPr lang="en-US" sz="3600" b="1" dirty="0" err="1">
                <a:latin typeface="Calibri" panose="020F0502020204030204" pitchFamily="34" charset="0"/>
                <a:cs typeface="Calibri" panose="020F0502020204030204" pitchFamily="34" charset="0"/>
              </a:rPr>
              <a:t>Thành</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lập</a:t>
            </a:r>
            <a:endParaRPr lang="en-US" sz="3600" b="1" dirty="0">
              <a:latin typeface="Calibri" panose="020F0502020204030204" pitchFamily="34" charset="0"/>
              <a:cs typeface="Calibri" panose="020F0502020204030204" pitchFamily="34" charset="0"/>
            </a:endParaRPr>
          </a:p>
        </p:txBody>
      </p:sp>
      <p:sp>
        <p:nvSpPr>
          <p:cNvPr id="10" name="TextBox 9"/>
          <p:cNvSpPr txBox="1"/>
          <p:nvPr/>
        </p:nvSpPr>
        <p:spPr>
          <a:xfrm>
            <a:off x="3301777" y="4806593"/>
            <a:ext cx="1619692" cy="646331"/>
          </a:xfrm>
          <a:prstGeom prst="rect">
            <a:avLst/>
          </a:prstGeom>
          <a:noFill/>
        </p:spPr>
        <p:txBody>
          <a:bodyPr wrap="square" rtlCol="0">
            <a:spAutoFit/>
          </a:bodyPr>
          <a:lstStyle/>
          <a:p>
            <a:r>
              <a:rPr lang="en-US" sz="3600" b="1" dirty="0" err="1">
                <a:latin typeface="Calibri" panose="020F0502020204030204" pitchFamily="34" charset="0"/>
                <a:cs typeface="Calibri" panose="020F0502020204030204" pitchFamily="34" charset="0"/>
              </a:rPr>
              <a:t>Tác</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hại</a:t>
            </a:r>
            <a:endParaRPr lang="en-US" sz="3600" b="1" dirty="0">
              <a:latin typeface="Calibri" panose="020F0502020204030204" pitchFamily="34" charset="0"/>
              <a:cs typeface="Calibri" panose="020F0502020204030204" pitchFamily="34" charset="0"/>
            </a:endParaRPr>
          </a:p>
        </p:txBody>
      </p:sp>
      <p:sp>
        <p:nvSpPr>
          <p:cNvPr id="11" name="TextBox 10"/>
          <p:cNvSpPr txBox="1"/>
          <p:nvPr/>
        </p:nvSpPr>
        <p:spPr>
          <a:xfrm>
            <a:off x="6650703" y="2746845"/>
            <a:ext cx="3353718" cy="646331"/>
          </a:xfrm>
          <a:prstGeom prst="rect">
            <a:avLst/>
          </a:prstGeom>
          <a:noFill/>
        </p:spPr>
        <p:txBody>
          <a:bodyPr wrap="square" rtlCol="0">
            <a:spAutoFit/>
          </a:bodyPr>
          <a:lstStyle/>
          <a:p>
            <a:r>
              <a:rPr lang="en-US" sz="3600" b="1" dirty="0" err="1">
                <a:latin typeface="Calibri" panose="020F0502020204030204" pitchFamily="34" charset="0"/>
                <a:cs typeface="Calibri" panose="020F0502020204030204" pitchFamily="34" charset="0"/>
              </a:rPr>
              <a:t>Nhà</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đầu</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tư</a:t>
            </a:r>
            <a:endParaRPr lang="en-US" sz="3600" b="1" dirty="0">
              <a:latin typeface="Calibri" panose="020F0502020204030204" pitchFamily="34" charset="0"/>
              <a:cs typeface="Calibri" panose="020F0502020204030204" pitchFamily="34" charset="0"/>
            </a:endParaRPr>
          </a:p>
        </p:txBody>
      </p:sp>
      <p:sp>
        <p:nvSpPr>
          <p:cNvPr id="12" name="TextBox 11"/>
          <p:cNvSpPr txBox="1"/>
          <p:nvPr/>
        </p:nvSpPr>
        <p:spPr>
          <a:xfrm>
            <a:off x="3059044" y="2679975"/>
            <a:ext cx="2985987" cy="646331"/>
          </a:xfrm>
          <a:prstGeom prst="rect">
            <a:avLst/>
          </a:prstGeom>
          <a:noFill/>
        </p:spPr>
        <p:txBody>
          <a:bodyPr wrap="square" rtlCol="0">
            <a:spAutoFit/>
          </a:bodyPr>
          <a:lstStyle/>
          <a:p>
            <a:r>
              <a:rPr lang="en-US" sz="3600" b="1" dirty="0" err="1">
                <a:latin typeface="Calibri" panose="020F0502020204030204" pitchFamily="34" charset="0"/>
                <a:cs typeface="Calibri" panose="020F0502020204030204" pitchFamily="34" charset="0"/>
              </a:rPr>
              <a:t>Chuyên</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gia</a:t>
            </a:r>
            <a:endParaRPr lang="en-US" sz="3600" b="1" dirty="0">
              <a:latin typeface="Calibri" panose="020F0502020204030204" pitchFamily="34" charset="0"/>
              <a:cs typeface="Calibri" panose="020F0502020204030204" pitchFamily="34" charset="0"/>
            </a:endParaRPr>
          </a:p>
        </p:txBody>
      </p:sp>
      <p:pic>
        <p:nvPicPr>
          <p:cNvPr id="13" name="Google Shape;226;p17"/>
          <p:cNvPicPr preferRelativeResize="0"/>
          <p:nvPr/>
        </p:nvPicPr>
        <p:blipFill rotWithShape="1">
          <a:blip r:embed="rId6">
            <a:alphaModFix/>
          </a:blip>
          <a:srcRect/>
          <a:stretch/>
        </p:blipFill>
        <p:spPr>
          <a:xfrm>
            <a:off x="0" y="0"/>
            <a:ext cx="12192000" cy="880278"/>
          </a:xfrm>
          <a:prstGeom prst="rect">
            <a:avLst/>
          </a:prstGeom>
          <a:noFill/>
          <a:ln>
            <a:noFill/>
          </a:ln>
        </p:spPr>
      </p:pic>
      <p:sp>
        <p:nvSpPr>
          <p:cNvPr id="14" name="Google Shape;185;p13"/>
          <p:cNvSpPr txBox="1"/>
          <p:nvPr/>
        </p:nvSpPr>
        <p:spPr>
          <a:xfrm>
            <a:off x="384731" y="83603"/>
            <a:ext cx="4569029"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dirty="0">
                <a:solidFill>
                  <a:schemeClr val="lt1"/>
                </a:solidFill>
                <a:latin typeface="Calibri" panose="020F0502020204030204" pitchFamily="34" charset="0"/>
                <a:cs typeface="Calibri" panose="020F0502020204030204" pitchFamily="34" charset="0"/>
                <a:sym typeface="Arial"/>
              </a:rPr>
              <a:t>VOCABULARY</a:t>
            </a:r>
            <a:endParaRPr sz="1400" b="0" i="0" u="none" strike="noStrike" cap="none" dirty="0">
              <a:solidFill>
                <a:srgbClr val="000000"/>
              </a:solidFill>
              <a:latin typeface="Calibri" panose="020F0502020204030204" pitchFamily="34" charset="0"/>
              <a:cs typeface="Calibri" panose="020F0502020204030204" pitchFamily="34" charset="0"/>
              <a:sym typeface="Arial"/>
            </a:endParaRPr>
          </a:p>
        </p:txBody>
      </p:sp>
      <p:pic>
        <p:nvPicPr>
          <p:cNvPr id="24" name="harm__gb_1">
            <a:hlinkClick r:id="" action="ppaction://media"/>
            <a:extLst>
              <a:ext uri="{FF2B5EF4-FFF2-40B4-BE49-F238E27FC236}">
                <a16:creationId xmlns="" xmlns:a16="http://schemas.microsoft.com/office/drawing/2014/main" id="{84C609A5-671E-4062-B50C-9BAB86D69B8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680578" y="1064038"/>
            <a:ext cx="830844" cy="830844"/>
          </a:xfrm>
          <a:prstGeom prst="rect">
            <a:avLst/>
          </a:prstGeom>
        </p:spPr>
      </p:pic>
      <p:sp>
        <p:nvSpPr>
          <p:cNvPr id="25" name="Google Shape;182;p13"/>
          <p:cNvSpPr txBox="1"/>
          <p:nvPr/>
        </p:nvSpPr>
        <p:spPr>
          <a:xfrm>
            <a:off x="4635866" y="941889"/>
            <a:ext cx="1060418" cy="946966"/>
          </a:xfrm>
          <a:prstGeom prst="rect">
            <a:avLst/>
          </a:prstGeom>
          <a:noFill/>
          <a:ln>
            <a:noFill/>
          </a:ln>
        </p:spPr>
        <p:txBody>
          <a:bodyPr spcFirstLastPara="1" wrap="square" lIns="91425" tIns="91425" rIns="91425" bIns="91425" anchor="t" anchorCtr="0">
            <a:noAutofit/>
          </a:bodyPr>
          <a:lstStyle/>
          <a:p>
            <a:pPr marL="0" marR="0" lvl="0" indent="0" algn="ctr" rtl="0">
              <a:lnSpc>
                <a:spcPct val="90000"/>
              </a:lnSpc>
              <a:spcBef>
                <a:spcPts val="1000"/>
              </a:spcBef>
              <a:spcAft>
                <a:spcPts val="0"/>
              </a:spcAft>
              <a:buClr>
                <a:srgbClr val="F26532"/>
              </a:buClr>
              <a:buSzPts val="4800"/>
              <a:buFont typeface="Arial"/>
              <a:buNone/>
            </a:pPr>
            <a:r>
              <a:rPr lang="en-US" sz="4800" b="1" dirty="0">
                <a:solidFill>
                  <a:srgbClr val="F26532"/>
                </a:solidFill>
                <a:latin typeface="Calibri" panose="020F0502020204030204" pitchFamily="34" charset="0"/>
                <a:ea typeface="Calibri"/>
                <a:cs typeface="Calibri" panose="020F0502020204030204" pitchFamily="34" charset="0"/>
                <a:sym typeface="Calibri"/>
              </a:rPr>
              <a:t>2.</a:t>
            </a:r>
            <a:endParaRPr sz="4800" b="0" i="0" u="none" strike="noStrike" cap="none" dirty="0">
              <a:solidFill>
                <a:schemeClr val="dk1"/>
              </a:solidFill>
              <a:latin typeface="Calibri" panose="020F0502020204030204" pitchFamily="34" charset="0"/>
              <a:ea typeface="Calibri"/>
              <a:cs typeface="Calibri" panose="020F0502020204030204" pitchFamily="34" charset="0"/>
              <a:sym typeface="Calibri"/>
            </a:endParaRPr>
          </a:p>
        </p:txBody>
      </p:sp>
    </p:spTree>
    <p:extLst>
      <p:ext uri="{BB962C8B-B14F-4D97-AF65-F5344CB8AC3E}">
        <p14:creationId xmlns:p14="http://schemas.microsoft.com/office/powerpoint/2010/main" val="307474505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4" name="explode.wav"/>
                                        </p:tgtEl>
                                      </p:cMediaNode>
                                    </p:audio>
                                  </p:subTnLst>
                                </p:cTn>
                              </p:par>
                            </p:childTnLst>
                          </p:cTn>
                        </p:par>
                      </p:childTnLst>
                    </p:cTn>
                  </p:par>
                </p:childTnLst>
              </p:cTn>
              <p:nextCondLst>
                <p:cond evt="onClick" delay="0">
                  <p:tgtEl>
                    <p:spTgt spid="22"/>
                  </p:tgtEl>
                </p:cond>
              </p:nextCondLst>
            </p:seq>
            <p:seq concurrent="1" nextAc="seek">
              <p:cTn id="7" restart="whenNotActive" fill="hold" evtFilter="cancelBubble" nodeType="interactiveSeq">
                <p:stCondLst>
                  <p:cond evt="onClick" delay="0">
                    <p:tgtEl>
                      <p:spTgt spid="21"/>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4" name="explode.wav"/>
                                        </p:tgtEl>
                                      </p:cMediaNode>
                                    </p:audio>
                                  </p:subTnLst>
                                </p:cTn>
                              </p:par>
                            </p:childTnLst>
                          </p:cTn>
                        </p:par>
                      </p:childTnLst>
                    </p:cTn>
                  </p:par>
                </p:childTnLst>
              </p:cTn>
              <p:nextCondLst>
                <p:cond evt="onClick" delay="0">
                  <p:tgtEl>
                    <p:spTgt spid="21"/>
                  </p:tgtEl>
                </p:cond>
              </p:nextCondLst>
            </p:seq>
            <p:seq concurrent="1" nextAc="seek">
              <p:cTn id="12" restart="whenNotActive" fill="hold" evtFilter="cancelBubble" nodeType="interactiveSeq">
                <p:stCondLst>
                  <p:cond evt="onClick" delay="0">
                    <p:tgtEl>
                      <p:spTgt spid="23"/>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23"/>
                  </p:tgtEl>
                </p:cond>
              </p:nextCondLst>
            </p:seq>
            <p:audio>
              <p:cMediaNode vol="80000">
                <p:cTn id="17" fill="hold" display="0">
                  <p:stCondLst>
                    <p:cond delay="indefinite"/>
                  </p:stCondLst>
                  <p:endCondLst>
                    <p:cond evt="onStopAudio" delay="0">
                      <p:tgtEl>
                        <p:sldTgt/>
                      </p:tgtEl>
                    </p:cond>
                  </p:endCondLst>
                </p:cTn>
                <p:tgtEl>
                  <p:spTgt spid="24"/>
                </p:tgtEl>
              </p:cMediaNode>
            </p:audio>
            <p:seq concurrent="1" nextAc="seek">
              <p:cTn id="18" restart="whenNotActive" fill="hold" evtFilter="cancelBubble" nodeType="interactiveSeq">
                <p:stCondLst>
                  <p:cond evt="onClick" delay="0">
                    <p:tgtEl>
                      <p:spTgt spid="6"/>
                    </p:tgtEl>
                  </p:cond>
                </p:stCondLst>
                <p:endSync evt="end" delay="0">
                  <p:rtn val="all"/>
                </p:endSync>
                <p:childTnLst>
                  <p:par>
                    <p:cTn id="19" fill="hold">
                      <p:stCondLst>
                        <p:cond delay="0"/>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4" name="explode.wav"/>
                                        </p:tgtEl>
                                      </p:cMediaNode>
                                    </p:audio>
                                  </p:subTnLst>
                                </p:cTn>
                              </p:par>
                            </p:childTnLst>
                          </p:cTn>
                        </p:par>
                      </p:childTnLst>
                    </p:cTn>
                  </p:par>
                </p:childTnLst>
              </p:cTn>
              <p:nextCondLst>
                <p:cond evt="onClick" delay="0">
                  <p:tgtEl>
                    <p:spTgt spid="6"/>
                  </p:tgtEl>
                </p:cond>
              </p:nextCondLst>
            </p:seq>
          </p:childTnLst>
        </p:cTn>
      </p:par>
    </p:tnLst>
    <p:bldLst>
      <p:bldP spid="20" grpId="0" animBg="1"/>
      <p:bldP spid="18" grpId="0" animBg="1"/>
      <p:bldP spid="19" grpId="0" animBg="1"/>
      <p:bldP spid="1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huyên gia"/>
          <p:cNvSpPr/>
          <p:nvPr/>
        </p:nvSpPr>
        <p:spPr>
          <a:xfrm>
            <a:off x="2368548" y="2176236"/>
            <a:ext cx="3486150" cy="1781175"/>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hòa bình"/>
          <p:cNvSpPr/>
          <p:nvPr/>
        </p:nvSpPr>
        <p:spPr>
          <a:xfrm>
            <a:off x="6137604" y="4252594"/>
            <a:ext cx="3486150" cy="1781175"/>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đầu tư"/>
          <p:cNvSpPr/>
          <p:nvPr/>
        </p:nvSpPr>
        <p:spPr>
          <a:xfrm>
            <a:off x="6137604" y="2176235"/>
            <a:ext cx="3486150" cy="1781175"/>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ác hại"/>
          <p:cNvSpPr/>
          <p:nvPr/>
        </p:nvSpPr>
        <p:spPr>
          <a:xfrm>
            <a:off x="2368548" y="4252595"/>
            <a:ext cx="3486150" cy="1781175"/>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xanh"/>
          <p:cNvSpPr/>
          <p:nvPr/>
        </p:nvSpPr>
        <p:spPr>
          <a:xfrm>
            <a:off x="6137603" y="4252594"/>
            <a:ext cx="3486150" cy="1781175"/>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đỏ 3"/>
          <p:cNvSpPr/>
          <p:nvPr/>
        </p:nvSpPr>
        <p:spPr>
          <a:xfrm>
            <a:off x="2368548" y="4252594"/>
            <a:ext cx="3486150" cy="1781175"/>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đỏ 2"/>
          <p:cNvSpPr/>
          <p:nvPr/>
        </p:nvSpPr>
        <p:spPr>
          <a:xfrm>
            <a:off x="2368548" y="2176234"/>
            <a:ext cx="3486150" cy="1781175"/>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đỏ 1"/>
          <p:cNvSpPr/>
          <p:nvPr/>
        </p:nvSpPr>
        <p:spPr>
          <a:xfrm>
            <a:off x="6137604" y="2185306"/>
            <a:ext cx="3486150" cy="1781175"/>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6074898" y="4543016"/>
            <a:ext cx="3611561" cy="1200329"/>
          </a:xfrm>
          <a:prstGeom prst="rect">
            <a:avLst/>
          </a:prstGeom>
          <a:noFill/>
        </p:spPr>
        <p:txBody>
          <a:bodyPr wrap="square" rtlCol="0">
            <a:spAutoFit/>
          </a:bodyPr>
          <a:lstStyle/>
          <a:p>
            <a:pPr algn="ctr"/>
            <a:r>
              <a:rPr lang="en-US" sz="3600" b="1" dirty="0" err="1">
                <a:latin typeface="Calibri" panose="020F0502020204030204" pitchFamily="34" charset="0"/>
                <a:cs typeface="Calibri" panose="020F0502020204030204" pitchFamily="34" charset="0"/>
              </a:rPr>
              <a:t>Giữ</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gìn</a:t>
            </a:r>
            <a:r>
              <a:rPr lang="en-US" sz="3600" b="1" dirty="0">
                <a:latin typeface="Calibri" panose="020F0502020204030204" pitchFamily="34" charset="0"/>
                <a:cs typeface="Calibri" panose="020F0502020204030204" pitchFamily="34" charset="0"/>
              </a:rPr>
              <a:t> </a:t>
            </a:r>
          </a:p>
          <a:p>
            <a:pPr algn="ctr"/>
            <a:r>
              <a:rPr lang="en-US" sz="3600" b="1" dirty="0" err="1">
                <a:latin typeface="Calibri" panose="020F0502020204030204" pitchFamily="34" charset="0"/>
                <a:cs typeface="Calibri" panose="020F0502020204030204" pitchFamily="34" charset="0"/>
              </a:rPr>
              <a:t>hòa</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bình</a:t>
            </a:r>
            <a:endParaRPr lang="en-US" sz="3600" b="1" dirty="0">
              <a:latin typeface="Calibri" panose="020F0502020204030204" pitchFamily="34" charset="0"/>
              <a:cs typeface="Calibri" panose="020F0502020204030204" pitchFamily="34" charset="0"/>
            </a:endParaRPr>
          </a:p>
        </p:txBody>
      </p:sp>
      <p:sp>
        <p:nvSpPr>
          <p:cNvPr id="10" name="TextBox 9"/>
          <p:cNvSpPr txBox="1"/>
          <p:nvPr/>
        </p:nvSpPr>
        <p:spPr>
          <a:xfrm>
            <a:off x="3059044" y="4820014"/>
            <a:ext cx="2743255" cy="646331"/>
          </a:xfrm>
          <a:prstGeom prst="rect">
            <a:avLst/>
          </a:prstGeom>
          <a:noFill/>
        </p:spPr>
        <p:txBody>
          <a:bodyPr wrap="square" rtlCol="0">
            <a:spAutoFit/>
          </a:bodyPr>
          <a:lstStyle/>
          <a:p>
            <a:r>
              <a:rPr lang="en-US" sz="3600" b="1" dirty="0" err="1">
                <a:latin typeface="Calibri" panose="020F0502020204030204" pitchFamily="34" charset="0"/>
                <a:cs typeface="Calibri" panose="020F0502020204030204" pitchFamily="34" charset="0"/>
              </a:rPr>
              <a:t>Thành</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lập</a:t>
            </a:r>
            <a:endParaRPr lang="en-US" sz="3600" b="1" dirty="0">
              <a:latin typeface="Calibri" panose="020F0502020204030204" pitchFamily="34" charset="0"/>
              <a:cs typeface="Calibri" panose="020F0502020204030204" pitchFamily="34" charset="0"/>
            </a:endParaRPr>
          </a:p>
        </p:txBody>
      </p:sp>
      <p:sp>
        <p:nvSpPr>
          <p:cNvPr id="11" name="TextBox 10"/>
          <p:cNvSpPr txBox="1"/>
          <p:nvPr/>
        </p:nvSpPr>
        <p:spPr>
          <a:xfrm>
            <a:off x="7158703" y="2743655"/>
            <a:ext cx="2061497" cy="646331"/>
          </a:xfrm>
          <a:prstGeom prst="rect">
            <a:avLst/>
          </a:prstGeom>
          <a:noFill/>
        </p:spPr>
        <p:txBody>
          <a:bodyPr wrap="square" rtlCol="0">
            <a:spAutoFit/>
          </a:bodyPr>
          <a:lstStyle/>
          <a:p>
            <a:r>
              <a:rPr lang="en-US" sz="3600" b="1" dirty="0" err="1">
                <a:latin typeface="Calibri" panose="020F0502020204030204" pitchFamily="34" charset="0"/>
                <a:cs typeface="Calibri" panose="020F0502020204030204" pitchFamily="34" charset="0"/>
              </a:rPr>
              <a:t>Tổ</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chức</a:t>
            </a:r>
            <a:endParaRPr lang="en-US" sz="3600" b="1" dirty="0">
              <a:latin typeface="Calibri" panose="020F0502020204030204" pitchFamily="34" charset="0"/>
              <a:cs typeface="Calibri" panose="020F0502020204030204" pitchFamily="34" charset="0"/>
            </a:endParaRPr>
          </a:p>
        </p:txBody>
      </p:sp>
      <p:sp>
        <p:nvSpPr>
          <p:cNvPr id="12" name="TextBox 11"/>
          <p:cNvSpPr txBox="1"/>
          <p:nvPr/>
        </p:nvSpPr>
        <p:spPr>
          <a:xfrm>
            <a:off x="3059044" y="2679975"/>
            <a:ext cx="2985987" cy="646331"/>
          </a:xfrm>
          <a:prstGeom prst="rect">
            <a:avLst/>
          </a:prstGeom>
          <a:noFill/>
        </p:spPr>
        <p:txBody>
          <a:bodyPr wrap="square" rtlCol="0">
            <a:spAutoFit/>
          </a:bodyPr>
          <a:lstStyle/>
          <a:p>
            <a:r>
              <a:rPr lang="en-US" sz="3600" b="1" dirty="0" err="1">
                <a:latin typeface="Calibri" panose="020F0502020204030204" pitchFamily="34" charset="0"/>
                <a:cs typeface="Calibri" panose="020F0502020204030204" pitchFamily="34" charset="0"/>
              </a:rPr>
              <a:t>Chuyên</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gia</a:t>
            </a:r>
            <a:endParaRPr lang="en-US" sz="3600" b="1" dirty="0">
              <a:latin typeface="Calibri" panose="020F0502020204030204" pitchFamily="34" charset="0"/>
              <a:cs typeface="Calibri" panose="020F0502020204030204" pitchFamily="34" charset="0"/>
            </a:endParaRPr>
          </a:p>
        </p:txBody>
      </p:sp>
      <p:pic>
        <p:nvPicPr>
          <p:cNvPr id="13" name="Google Shape;226;p17"/>
          <p:cNvPicPr preferRelativeResize="0"/>
          <p:nvPr/>
        </p:nvPicPr>
        <p:blipFill rotWithShape="1">
          <a:blip r:embed="rId6">
            <a:alphaModFix/>
          </a:blip>
          <a:srcRect/>
          <a:stretch/>
        </p:blipFill>
        <p:spPr>
          <a:xfrm>
            <a:off x="0" y="0"/>
            <a:ext cx="12192000" cy="880278"/>
          </a:xfrm>
          <a:prstGeom prst="rect">
            <a:avLst/>
          </a:prstGeom>
          <a:noFill/>
          <a:ln>
            <a:noFill/>
          </a:ln>
        </p:spPr>
      </p:pic>
      <p:sp>
        <p:nvSpPr>
          <p:cNvPr id="14" name="Google Shape;185;p13"/>
          <p:cNvSpPr txBox="1"/>
          <p:nvPr/>
        </p:nvSpPr>
        <p:spPr>
          <a:xfrm>
            <a:off x="384731" y="83603"/>
            <a:ext cx="4569029"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dirty="0">
                <a:solidFill>
                  <a:schemeClr val="lt1"/>
                </a:solidFill>
                <a:latin typeface="Calibri" panose="020F0502020204030204" pitchFamily="34" charset="0"/>
                <a:cs typeface="Calibri" panose="020F0502020204030204" pitchFamily="34" charset="0"/>
                <a:sym typeface="Arial"/>
              </a:rPr>
              <a:t>VOCABULARY</a:t>
            </a:r>
            <a:endParaRPr sz="1400" b="0" i="0" u="none" strike="noStrike" cap="none" dirty="0">
              <a:solidFill>
                <a:srgbClr val="000000"/>
              </a:solidFill>
              <a:latin typeface="Calibri" panose="020F0502020204030204" pitchFamily="34" charset="0"/>
              <a:cs typeface="Calibri" panose="020F0502020204030204" pitchFamily="34" charset="0"/>
              <a:sym typeface="Arial"/>
            </a:endParaRPr>
          </a:p>
        </p:txBody>
      </p:sp>
      <p:pic>
        <p:nvPicPr>
          <p:cNvPr id="24" name="peacekeeping__gb_1">
            <a:hlinkClick r:id="" action="ppaction://media"/>
            <a:extLst>
              <a:ext uri="{FF2B5EF4-FFF2-40B4-BE49-F238E27FC236}">
                <a16:creationId xmlns="" xmlns:a16="http://schemas.microsoft.com/office/drawing/2014/main" id="{B1C6FBF0-C71E-4076-9A77-3BF42F2433A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53261" y="1160215"/>
            <a:ext cx="768685" cy="768685"/>
          </a:xfrm>
          <a:prstGeom prst="rect">
            <a:avLst/>
          </a:prstGeom>
        </p:spPr>
      </p:pic>
      <p:sp>
        <p:nvSpPr>
          <p:cNvPr id="25" name="Google Shape;182;p13"/>
          <p:cNvSpPr txBox="1"/>
          <p:nvPr/>
        </p:nvSpPr>
        <p:spPr>
          <a:xfrm>
            <a:off x="4635866" y="941889"/>
            <a:ext cx="1060418" cy="946966"/>
          </a:xfrm>
          <a:prstGeom prst="rect">
            <a:avLst/>
          </a:prstGeom>
          <a:noFill/>
          <a:ln>
            <a:noFill/>
          </a:ln>
        </p:spPr>
        <p:txBody>
          <a:bodyPr spcFirstLastPara="1" wrap="square" lIns="91425" tIns="91425" rIns="91425" bIns="91425" anchor="t" anchorCtr="0">
            <a:noAutofit/>
          </a:bodyPr>
          <a:lstStyle/>
          <a:p>
            <a:pPr marL="0" marR="0" lvl="0" indent="0" algn="ctr" rtl="0">
              <a:lnSpc>
                <a:spcPct val="90000"/>
              </a:lnSpc>
              <a:spcBef>
                <a:spcPts val="1000"/>
              </a:spcBef>
              <a:spcAft>
                <a:spcPts val="0"/>
              </a:spcAft>
              <a:buClr>
                <a:srgbClr val="F26532"/>
              </a:buClr>
              <a:buSzPts val="4800"/>
              <a:buFont typeface="Arial"/>
              <a:buNone/>
            </a:pPr>
            <a:r>
              <a:rPr lang="en-US" sz="4800" b="1" dirty="0">
                <a:solidFill>
                  <a:srgbClr val="F26532"/>
                </a:solidFill>
                <a:latin typeface="Calibri" panose="020F0502020204030204" pitchFamily="34" charset="0"/>
                <a:ea typeface="Calibri"/>
                <a:cs typeface="Calibri" panose="020F0502020204030204" pitchFamily="34" charset="0"/>
                <a:sym typeface="Calibri"/>
              </a:rPr>
              <a:t>3.</a:t>
            </a:r>
            <a:endParaRPr sz="4800" b="0" i="0" u="none" strike="noStrike" cap="none" dirty="0">
              <a:solidFill>
                <a:schemeClr val="dk1"/>
              </a:solidFill>
              <a:latin typeface="Calibri" panose="020F0502020204030204" pitchFamily="34" charset="0"/>
              <a:ea typeface="Calibri"/>
              <a:cs typeface="Calibri" panose="020F0502020204030204" pitchFamily="34" charset="0"/>
              <a:sym typeface="Calibri"/>
            </a:endParaRPr>
          </a:p>
        </p:txBody>
      </p:sp>
    </p:spTree>
    <p:extLst>
      <p:ext uri="{BB962C8B-B14F-4D97-AF65-F5344CB8AC3E}">
        <p14:creationId xmlns:p14="http://schemas.microsoft.com/office/powerpoint/2010/main" val="377316662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4" name="explode.wav"/>
                                        </p:tgtEl>
                                      </p:cMediaNode>
                                    </p:audio>
                                  </p:subTnLst>
                                </p:cTn>
                              </p:par>
                            </p:childTnLst>
                          </p:cTn>
                        </p:par>
                      </p:childTnLst>
                    </p:cTn>
                  </p:par>
                </p:childTnLst>
              </p:cTn>
              <p:nextCondLst>
                <p:cond evt="onClick" delay="0">
                  <p:tgtEl>
                    <p:spTgt spid="22"/>
                  </p:tgtEl>
                </p:cond>
              </p:nextCondLst>
            </p:seq>
            <p:seq concurrent="1" nextAc="seek">
              <p:cTn id="7" restart="whenNotActive" fill="hold" evtFilter="cancelBubble" nodeType="interactiveSeq">
                <p:stCondLst>
                  <p:cond evt="onClick" delay="0">
                    <p:tgtEl>
                      <p:spTgt spid="21"/>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21"/>
                  </p:tgtEl>
                </p:cond>
              </p:nextCondLst>
            </p:seq>
            <p:seq concurrent="1" nextAc="seek">
              <p:cTn id="12" restart="whenNotActive" fill="hold" evtFilter="cancelBubble" nodeType="interactiveSeq">
                <p:stCondLst>
                  <p:cond evt="onClick" delay="0">
                    <p:tgtEl>
                      <p:spTgt spid="23"/>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4" name="explode.wav"/>
                                        </p:tgtEl>
                                      </p:cMediaNode>
                                    </p:audio>
                                  </p:subTnLst>
                                </p:cTn>
                              </p:par>
                            </p:childTnLst>
                          </p:cTn>
                        </p:par>
                      </p:childTnLst>
                    </p:cTn>
                  </p:par>
                </p:childTnLst>
              </p:cTn>
              <p:nextCondLst>
                <p:cond evt="onClick" delay="0">
                  <p:tgtEl>
                    <p:spTgt spid="23"/>
                  </p:tgtEl>
                </p:cond>
              </p:nextCondLst>
            </p:seq>
            <p:audio>
              <p:cMediaNode vol="80000">
                <p:cTn id="17" fill="hold" display="0">
                  <p:stCondLst>
                    <p:cond delay="indefinite"/>
                  </p:stCondLst>
                  <p:endCondLst>
                    <p:cond evt="onStopAudio" delay="0">
                      <p:tgtEl>
                        <p:sldTgt/>
                      </p:tgtEl>
                    </p:cond>
                  </p:endCondLst>
                </p:cTn>
                <p:tgtEl>
                  <p:spTgt spid="24"/>
                </p:tgtEl>
              </p:cMediaNode>
            </p:audio>
            <p:seq concurrent="1" nextAc="seek">
              <p:cTn id="18" restart="whenNotActive" fill="hold" evtFilter="cancelBubble" nodeType="interactiveSeq">
                <p:stCondLst>
                  <p:cond evt="onClick" delay="0">
                    <p:tgtEl>
                      <p:spTgt spid="6"/>
                    </p:tgtEl>
                  </p:cond>
                </p:stCondLst>
                <p:endSync evt="end" delay="0">
                  <p:rtn val="all"/>
                </p:endSync>
                <p:childTnLst>
                  <p:par>
                    <p:cTn id="19" fill="hold">
                      <p:stCondLst>
                        <p:cond delay="0"/>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4" name="explode.wav"/>
                                        </p:tgtEl>
                                      </p:cMediaNode>
                                    </p:audio>
                                  </p:subTnLst>
                                </p:cTn>
                              </p:par>
                            </p:childTnLst>
                          </p:cTn>
                        </p:par>
                      </p:childTnLst>
                    </p:cTn>
                  </p:par>
                </p:childTnLst>
              </p:cTn>
              <p:nextCondLst>
                <p:cond evt="onClick" delay="0">
                  <p:tgtEl>
                    <p:spTgt spid="6"/>
                  </p:tgtEl>
                </p:cond>
              </p:nextCondLst>
            </p:seq>
          </p:childTnLst>
        </p:cTn>
      </p:par>
    </p:tnLst>
    <p:bldLst>
      <p:bldP spid="20" grpId="0" animBg="1"/>
      <p:bldP spid="18" grpId="0" animBg="1"/>
      <p:bldP spid="19" grpId="0" animBg="1"/>
      <p:bldP spid="1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huyên gia"/>
          <p:cNvSpPr/>
          <p:nvPr/>
        </p:nvSpPr>
        <p:spPr>
          <a:xfrm>
            <a:off x="2368548" y="2176236"/>
            <a:ext cx="3486150" cy="1781175"/>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hòa bình"/>
          <p:cNvSpPr/>
          <p:nvPr/>
        </p:nvSpPr>
        <p:spPr>
          <a:xfrm>
            <a:off x="6137604" y="4252594"/>
            <a:ext cx="3486150" cy="1781175"/>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đầu tư"/>
          <p:cNvSpPr/>
          <p:nvPr/>
        </p:nvSpPr>
        <p:spPr>
          <a:xfrm>
            <a:off x="6137604" y="2176235"/>
            <a:ext cx="3486150" cy="1781175"/>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ác hại"/>
          <p:cNvSpPr/>
          <p:nvPr/>
        </p:nvSpPr>
        <p:spPr>
          <a:xfrm>
            <a:off x="2368548" y="4252595"/>
            <a:ext cx="3486150" cy="1781175"/>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xanh"/>
          <p:cNvSpPr/>
          <p:nvPr/>
        </p:nvSpPr>
        <p:spPr>
          <a:xfrm>
            <a:off x="6137604" y="2176234"/>
            <a:ext cx="3486150" cy="1781175"/>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đỏ 3"/>
          <p:cNvSpPr/>
          <p:nvPr/>
        </p:nvSpPr>
        <p:spPr>
          <a:xfrm>
            <a:off x="2368548" y="4252594"/>
            <a:ext cx="3486150" cy="1781175"/>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đỏ 2"/>
          <p:cNvSpPr/>
          <p:nvPr/>
        </p:nvSpPr>
        <p:spPr>
          <a:xfrm>
            <a:off x="6137604" y="4252594"/>
            <a:ext cx="3486150" cy="1781175"/>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đỏ 1"/>
          <p:cNvSpPr/>
          <p:nvPr/>
        </p:nvSpPr>
        <p:spPr>
          <a:xfrm>
            <a:off x="2368548" y="2176233"/>
            <a:ext cx="3486150" cy="1781175"/>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6074898" y="4820013"/>
            <a:ext cx="3611561" cy="646331"/>
          </a:xfrm>
          <a:prstGeom prst="rect">
            <a:avLst/>
          </a:prstGeom>
          <a:noFill/>
        </p:spPr>
        <p:txBody>
          <a:bodyPr wrap="square" rtlCol="0">
            <a:spAutoFit/>
          </a:bodyPr>
          <a:lstStyle/>
          <a:p>
            <a:pPr algn="ctr"/>
            <a:r>
              <a:rPr lang="en-US" sz="3600" b="1" dirty="0" err="1">
                <a:latin typeface="Calibri" panose="020F0502020204030204" pitchFamily="34" charset="0"/>
                <a:cs typeface="Calibri" panose="020F0502020204030204" pitchFamily="34" charset="0"/>
              </a:rPr>
              <a:t>Giữ</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gìn</a:t>
            </a:r>
            <a:r>
              <a:rPr lang="en-US" sz="3600" b="1" dirty="0">
                <a:latin typeface="Calibri" panose="020F0502020204030204" pitchFamily="34" charset="0"/>
                <a:cs typeface="Calibri" panose="020F0502020204030204" pitchFamily="34" charset="0"/>
              </a:rPr>
              <a:t> </a:t>
            </a:r>
          </a:p>
        </p:txBody>
      </p:sp>
      <p:sp>
        <p:nvSpPr>
          <p:cNvPr id="10" name="TextBox 9"/>
          <p:cNvSpPr txBox="1"/>
          <p:nvPr/>
        </p:nvSpPr>
        <p:spPr>
          <a:xfrm>
            <a:off x="3021662" y="4820014"/>
            <a:ext cx="2552921" cy="646331"/>
          </a:xfrm>
          <a:prstGeom prst="rect">
            <a:avLst/>
          </a:prstGeom>
          <a:noFill/>
        </p:spPr>
        <p:txBody>
          <a:bodyPr wrap="square" rtlCol="0">
            <a:spAutoFit/>
          </a:bodyPr>
          <a:lstStyle/>
          <a:p>
            <a:r>
              <a:rPr lang="en-US" sz="3600" b="1" dirty="0" err="1">
                <a:latin typeface="Calibri" panose="020F0502020204030204" pitchFamily="34" charset="0"/>
                <a:cs typeface="Calibri" panose="020F0502020204030204" pitchFamily="34" charset="0"/>
              </a:rPr>
              <a:t>Nghiên</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cứu</a:t>
            </a:r>
            <a:endParaRPr lang="en-US" sz="3600" b="1" dirty="0">
              <a:latin typeface="Calibri" panose="020F0502020204030204" pitchFamily="34" charset="0"/>
              <a:cs typeface="Calibri" panose="020F0502020204030204" pitchFamily="34" charset="0"/>
            </a:endParaRPr>
          </a:p>
        </p:txBody>
      </p:sp>
      <p:sp>
        <p:nvSpPr>
          <p:cNvPr id="11" name="TextBox 10"/>
          <p:cNvSpPr txBox="1"/>
          <p:nvPr/>
        </p:nvSpPr>
        <p:spPr>
          <a:xfrm>
            <a:off x="6650703" y="2746845"/>
            <a:ext cx="3353718" cy="646331"/>
          </a:xfrm>
          <a:prstGeom prst="rect">
            <a:avLst/>
          </a:prstGeom>
          <a:noFill/>
        </p:spPr>
        <p:txBody>
          <a:bodyPr wrap="square" rtlCol="0">
            <a:spAutoFit/>
          </a:bodyPr>
          <a:lstStyle/>
          <a:p>
            <a:r>
              <a:rPr lang="en-US" sz="3600" b="1" dirty="0" err="1">
                <a:latin typeface="Calibri" panose="020F0502020204030204" pitchFamily="34" charset="0"/>
                <a:cs typeface="Calibri" panose="020F0502020204030204" pitchFamily="34" charset="0"/>
              </a:rPr>
              <a:t>Nhà</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đầu</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tư</a:t>
            </a:r>
            <a:endParaRPr lang="en-US" sz="3600" b="1" dirty="0">
              <a:latin typeface="Calibri" panose="020F0502020204030204" pitchFamily="34" charset="0"/>
              <a:cs typeface="Calibri" panose="020F0502020204030204" pitchFamily="34" charset="0"/>
            </a:endParaRPr>
          </a:p>
        </p:txBody>
      </p:sp>
      <p:sp>
        <p:nvSpPr>
          <p:cNvPr id="12" name="TextBox 11"/>
          <p:cNvSpPr txBox="1"/>
          <p:nvPr/>
        </p:nvSpPr>
        <p:spPr>
          <a:xfrm>
            <a:off x="3186045" y="2743654"/>
            <a:ext cx="2224156" cy="646331"/>
          </a:xfrm>
          <a:prstGeom prst="rect">
            <a:avLst/>
          </a:prstGeom>
          <a:noFill/>
        </p:spPr>
        <p:txBody>
          <a:bodyPr wrap="square" rtlCol="0">
            <a:spAutoFit/>
          </a:bodyPr>
          <a:lstStyle/>
          <a:p>
            <a:r>
              <a:rPr lang="en-US" sz="3600" b="1" dirty="0" err="1">
                <a:latin typeface="Calibri" panose="020F0502020204030204" pitchFamily="34" charset="0"/>
                <a:cs typeface="Calibri" panose="020F0502020204030204" pitchFamily="34" charset="0"/>
              </a:rPr>
              <a:t>Tham</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gia</a:t>
            </a:r>
            <a:endParaRPr lang="en-US" sz="3600" b="1" dirty="0">
              <a:latin typeface="Calibri" panose="020F0502020204030204" pitchFamily="34" charset="0"/>
              <a:cs typeface="Calibri" panose="020F0502020204030204" pitchFamily="34" charset="0"/>
            </a:endParaRPr>
          </a:p>
        </p:txBody>
      </p:sp>
      <p:pic>
        <p:nvPicPr>
          <p:cNvPr id="13" name="Google Shape;226;p17"/>
          <p:cNvPicPr preferRelativeResize="0"/>
          <p:nvPr/>
        </p:nvPicPr>
        <p:blipFill rotWithShape="1">
          <a:blip r:embed="rId6">
            <a:alphaModFix/>
          </a:blip>
          <a:srcRect/>
          <a:stretch/>
        </p:blipFill>
        <p:spPr>
          <a:xfrm>
            <a:off x="0" y="0"/>
            <a:ext cx="12192000" cy="880278"/>
          </a:xfrm>
          <a:prstGeom prst="rect">
            <a:avLst/>
          </a:prstGeom>
          <a:noFill/>
          <a:ln>
            <a:noFill/>
          </a:ln>
        </p:spPr>
      </p:pic>
      <p:sp>
        <p:nvSpPr>
          <p:cNvPr id="14" name="Google Shape;185;p13"/>
          <p:cNvSpPr txBox="1"/>
          <p:nvPr/>
        </p:nvSpPr>
        <p:spPr>
          <a:xfrm>
            <a:off x="384731" y="83603"/>
            <a:ext cx="4569029"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dirty="0">
                <a:solidFill>
                  <a:schemeClr val="lt1"/>
                </a:solidFill>
                <a:latin typeface="Calibri" panose="020F0502020204030204" pitchFamily="34" charset="0"/>
                <a:cs typeface="Calibri" panose="020F0502020204030204" pitchFamily="34" charset="0"/>
                <a:sym typeface="Arial"/>
              </a:rPr>
              <a:t>VOCABULARY</a:t>
            </a:r>
            <a:endParaRPr sz="1400" b="0" i="0" u="none" strike="noStrike" cap="none" dirty="0">
              <a:solidFill>
                <a:srgbClr val="000000"/>
              </a:solidFill>
              <a:latin typeface="Calibri" panose="020F0502020204030204" pitchFamily="34" charset="0"/>
              <a:cs typeface="Calibri" panose="020F0502020204030204" pitchFamily="34" charset="0"/>
              <a:sym typeface="Arial"/>
            </a:endParaRPr>
          </a:p>
        </p:txBody>
      </p:sp>
      <p:pic>
        <p:nvPicPr>
          <p:cNvPr id="24" name="investor__gb_1">
            <a:hlinkClick r:id="" action="ppaction://media"/>
            <a:extLst>
              <a:ext uri="{FF2B5EF4-FFF2-40B4-BE49-F238E27FC236}">
                <a16:creationId xmlns="" xmlns:a16="http://schemas.microsoft.com/office/drawing/2014/main" id="{0E2D6AE8-1629-48D6-A09C-61674D426AC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655861" y="1088117"/>
            <a:ext cx="880278" cy="880278"/>
          </a:xfrm>
          <a:prstGeom prst="rect">
            <a:avLst/>
          </a:prstGeom>
        </p:spPr>
      </p:pic>
      <p:sp>
        <p:nvSpPr>
          <p:cNvPr id="25" name="Google Shape;182;p13"/>
          <p:cNvSpPr txBox="1"/>
          <p:nvPr/>
        </p:nvSpPr>
        <p:spPr>
          <a:xfrm>
            <a:off x="4635866" y="941889"/>
            <a:ext cx="1060418" cy="946966"/>
          </a:xfrm>
          <a:prstGeom prst="rect">
            <a:avLst/>
          </a:prstGeom>
          <a:noFill/>
          <a:ln>
            <a:noFill/>
          </a:ln>
        </p:spPr>
        <p:txBody>
          <a:bodyPr spcFirstLastPara="1" wrap="square" lIns="91425" tIns="91425" rIns="91425" bIns="91425" anchor="t" anchorCtr="0">
            <a:noAutofit/>
          </a:bodyPr>
          <a:lstStyle/>
          <a:p>
            <a:pPr marL="0" marR="0" lvl="0" indent="0" algn="ctr" rtl="0">
              <a:lnSpc>
                <a:spcPct val="90000"/>
              </a:lnSpc>
              <a:spcBef>
                <a:spcPts val="1000"/>
              </a:spcBef>
              <a:spcAft>
                <a:spcPts val="0"/>
              </a:spcAft>
              <a:buClr>
                <a:srgbClr val="F26532"/>
              </a:buClr>
              <a:buSzPts val="4800"/>
              <a:buFont typeface="Arial"/>
              <a:buNone/>
            </a:pPr>
            <a:r>
              <a:rPr lang="en-US" sz="4800" b="1" dirty="0">
                <a:solidFill>
                  <a:srgbClr val="F26532"/>
                </a:solidFill>
                <a:latin typeface="Calibri" panose="020F0502020204030204" pitchFamily="34" charset="0"/>
                <a:ea typeface="Calibri"/>
                <a:cs typeface="Calibri" panose="020F0502020204030204" pitchFamily="34" charset="0"/>
                <a:sym typeface="Calibri"/>
              </a:rPr>
              <a:t>4.</a:t>
            </a:r>
            <a:endParaRPr sz="4800" b="0" i="0" u="none" strike="noStrike" cap="none" dirty="0">
              <a:solidFill>
                <a:schemeClr val="dk1"/>
              </a:solidFill>
              <a:latin typeface="Calibri" panose="020F0502020204030204" pitchFamily="34" charset="0"/>
              <a:ea typeface="Calibri"/>
              <a:cs typeface="Calibri" panose="020F0502020204030204" pitchFamily="34" charset="0"/>
              <a:sym typeface="Calibri"/>
            </a:endParaRPr>
          </a:p>
        </p:txBody>
      </p:sp>
    </p:spTree>
    <p:extLst>
      <p:ext uri="{BB962C8B-B14F-4D97-AF65-F5344CB8AC3E}">
        <p14:creationId xmlns:p14="http://schemas.microsoft.com/office/powerpoint/2010/main" val="972437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4"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2"/>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22"/>
                  </p:tgtEl>
                </p:cond>
              </p:nextCondLst>
            </p:seq>
            <p:seq concurrent="1" nextAc="seek">
              <p:cTn id="12" restart="whenNotActive" fill="hold" evtFilter="cancelBubble" nodeType="interactiveSeq">
                <p:stCondLst>
                  <p:cond evt="onClick" delay="0">
                    <p:tgtEl>
                      <p:spTgt spid="21"/>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5" name="explode.wav"/>
                                        </p:tgtEl>
                                      </p:cMediaNode>
                                    </p:audio>
                                  </p:subTnLst>
                                </p:cTn>
                              </p:par>
                            </p:childTnLst>
                          </p:cTn>
                        </p:par>
                      </p:childTnLst>
                    </p:cTn>
                  </p:par>
                </p:childTnLst>
              </p:cTn>
              <p:nextCondLst>
                <p:cond evt="onClick" delay="0">
                  <p:tgtEl>
                    <p:spTgt spid="21"/>
                  </p:tgtEl>
                </p:cond>
              </p:nextCondLst>
            </p:seq>
            <p:seq concurrent="1" nextAc="seek">
              <p:cTn id="17" restart="whenNotActive" fill="hold" evtFilter="cancelBubble" nodeType="interactiveSeq">
                <p:stCondLst>
                  <p:cond evt="onClick" delay="0">
                    <p:tgtEl>
                      <p:spTgt spid="23"/>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5" name="explode.wav"/>
                                        </p:tgtEl>
                                      </p:cMediaNode>
                                    </p:audio>
                                  </p:subTnLst>
                                </p:cTn>
                              </p:par>
                            </p:childTnLst>
                          </p:cTn>
                        </p:par>
                      </p:childTnLst>
                    </p:cTn>
                  </p:par>
                </p:childTnLst>
              </p:cTn>
              <p:nextCondLst>
                <p:cond evt="onClick" delay="0">
                  <p:tgtEl>
                    <p:spTgt spid="23"/>
                  </p:tgtEl>
                </p:cond>
              </p:nextCondLst>
            </p:seq>
            <p:audio>
              <p:cMediaNode vol="80000">
                <p:cTn id="22" fill="hold" display="0">
                  <p:stCondLst>
                    <p:cond delay="indefinite"/>
                  </p:stCondLst>
                  <p:endCondLst>
                    <p:cond evt="onStopAudio" delay="0">
                      <p:tgtEl>
                        <p:sldTgt/>
                      </p:tgtEl>
                    </p:cond>
                  </p:endCondLst>
                </p:cTn>
                <p:tgtEl>
                  <p:spTgt spid="24"/>
                </p:tgtEl>
              </p:cMediaNode>
            </p:audio>
            <p:seq concurrent="1" nextAc="seek">
              <p:cTn id="23" restart="whenNotActive" fill="hold" evtFilter="cancelBubble" nodeType="interactiveSeq">
                <p:stCondLst>
                  <p:cond evt="onClick" delay="0">
                    <p:tgtEl>
                      <p:spTgt spid="6"/>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5" name="explode.wav"/>
                                        </p:tgtEl>
                                      </p:cMediaNode>
                                    </p:audio>
                                  </p:subTnLst>
                                </p:cTn>
                              </p:par>
                            </p:childTnLst>
                          </p:cTn>
                        </p:par>
                      </p:childTnLst>
                    </p:cTn>
                  </p:par>
                </p:childTnLst>
              </p:cTn>
              <p:nextCondLst>
                <p:cond evt="onClick" delay="0">
                  <p:tgtEl>
                    <p:spTgt spid="6"/>
                  </p:tgtEl>
                </p:cond>
              </p:nextCondLst>
            </p:seq>
          </p:childTnLst>
        </p:cTn>
      </p:par>
    </p:tnLst>
    <p:bldLst>
      <p:bldP spid="20" grpId="0" animBg="1"/>
      <p:bldP spid="18" grpId="0" animBg="1"/>
      <p:bldP spid="19" grpId="0" animBg="1"/>
      <p:bldP spid="1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0000"/>
                </a:solidFill>
                <a:effectLst>
                  <a:outerShdw blurRad="38100" dist="38100" dir="2700000" algn="tl">
                    <a:srgbClr val="000000">
                      <a:alpha val="43137"/>
                    </a:srgbClr>
                  </a:outerShdw>
                </a:effectLst>
              </a:rPr>
              <a:t>II. PRACTICE</a:t>
            </a:r>
          </a:p>
        </p:txBody>
      </p:sp>
      <p:pic>
        <p:nvPicPr>
          <p:cNvPr id="4" name="Picture 3"/>
          <p:cNvPicPr>
            <a:picLocks noChangeAspect="1"/>
          </p:cNvPicPr>
          <p:nvPr/>
        </p:nvPicPr>
        <p:blipFill>
          <a:blip r:embed="rId2"/>
          <a:stretch>
            <a:fillRect/>
          </a:stretch>
        </p:blipFill>
        <p:spPr>
          <a:xfrm>
            <a:off x="90949" y="2120073"/>
            <a:ext cx="3144818" cy="3149498"/>
          </a:xfrm>
          <a:prstGeom prst="rect">
            <a:avLst/>
          </a:prstGeom>
        </p:spPr>
      </p:pic>
      <p:pic>
        <p:nvPicPr>
          <p:cNvPr id="5" name="Picture 4"/>
          <p:cNvPicPr>
            <a:picLocks noChangeAspect="1"/>
          </p:cNvPicPr>
          <p:nvPr/>
        </p:nvPicPr>
        <p:blipFill>
          <a:blip r:embed="rId3"/>
          <a:stretch>
            <a:fillRect/>
          </a:stretch>
        </p:blipFill>
        <p:spPr>
          <a:xfrm>
            <a:off x="3343062" y="2319468"/>
            <a:ext cx="2687563" cy="2750707"/>
          </a:xfrm>
          <a:prstGeom prst="rect">
            <a:avLst/>
          </a:prstGeom>
        </p:spPr>
      </p:pic>
      <p:pic>
        <p:nvPicPr>
          <p:cNvPr id="6" name="Picture 5"/>
          <p:cNvPicPr>
            <a:picLocks noChangeAspect="1"/>
          </p:cNvPicPr>
          <p:nvPr/>
        </p:nvPicPr>
        <p:blipFill>
          <a:blip r:embed="rId4"/>
          <a:stretch>
            <a:fillRect/>
          </a:stretch>
        </p:blipFill>
        <p:spPr>
          <a:xfrm>
            <a:off x="6137920" y="940143"/>
            <a:ext cx="2673082" cy="4768646"/>
          </a:xfrm>
          <a:prstGeom prst="rect">
            <a:avLst/>
          </a:prstGeom>
        </p:spPr>
      </p:pic>
      <p:pic>
        <p:nvPicPr>
          <p:cNvPr id="7" name="Picture 6"/>
          <p:cNvPicPr>
            <a:picLocks noChangeAspect="1"/>
          </p:cNvPicPr>
          <p:nvPr/>
        </p:nvPicPr>
        <p:blipFill>
          <a:blip r:embed="rId5"/>
          <a:stretch>
            <a:fillRect/>
          </a:stretch>
        </p:blipFill>
        <p:spPr>
          <a:xfrm>
            <a:off x="8535487" y="2120073"/>
            <a:ext cx="3476148" cy="3476148"/>
          </a:xfrm>
          <a:prstGeom prst="rect">
            <a:avLst/>
          </a:prstGeom>
        </p:spPr>
      </p:pic>
    </p:spTree>
    <p:extLst>
      <p:ext uri="{BB962C8B-B14F-4D97-AF65-F5344CB8AC3E}">
        <p14:creationId xmlns:p14="http://schemas.microsoft.com/office/powerpoint/2010/main" val="612400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19"/>
          <p:cNvSpPr/>
          <p:nvPr/>
        </p:nvSpPr>
        <p:spPr>
          <a:xfrm>
            <a:off x="545124" y="1045475"/>
            <a:ext cx="11101751" cy="2893059"/>
          </a:xfrm>
          <a:prstGeom prst="rect">
            <a:avLst/>
          </a:prstGeom>
          <a:noFill/>
          <a:ln>
            <a:noFill/>
          </a:ln>
        </p:spPr>
        <p:txBody>
          <a:bodyPr spcFirstLastPara="1" wrap="square" lIns="91425" tIns="45700" rIns="91425" bIns="45700" anchor="t" anchorCtr="0">
            <a:spAutoFit/>
          </a:bodyPr>
          <a:lstStyle/>
          <a:p>
            <a:pPr marL="0" marR="0" lvl="0" indent="0" algn="just" rtl="0">
              <a:lnSpc>
                <a:spcPct val="130000"/>
              </a:lnSpc>
              <a:spcBef>
                <a:spcPts val="0"/>
              </a:spcBef>
              <a:spcAft>
                <a:spcPts val="0"/>
              </a:spcAft>
              <a:buClr>
                <a:schemeClr val="dk1"/>
              </a:buClr>
              <a:buSzPts val="1100"/>
              <a:buFont typeface="Arial"/>
              <a:buNone/>
            </a:pPr>
            <a:r>
              <a:rPr lang="en-US" sz="2000" dirty="0">
                <a:solidFill>
                  <a:schemeClr val="dk1"/>
                </a:solidFill>
                <a:latin typeface="Calibri"/>
                <a:ea typeface="Calibri"/>
                <a:cs typeface="Calibri"/>
                <a:sym typeface="Calibri"/>
              </a:rPr>
              <a:t>A. The United Nations (UN) was created in 1945. It is an </a:t>
            </a:r>
            <a:r>
              <a:rPr lang="en-US" sz="2000" dirty="0" err="1">
                <a:solidFill>
                  <a:schemeClr val="dk1"/>
                </a:solidFill>
                <a:latin typeface="Calibri"/>
                <a:ea typeface="Calibri"/>
                <a:cs typeface="Calibri"/>
                <a:sym typeface="Calibri"/>
              </a:rPr>
              <a:t>organisation</a:t>
            </a:r>
            <a:r>
              <a:rPr lang="en-US" sz="2000" dirty="0">
                <a:solidFill>
                  <a:schemeClr val="dk1"/>
                </a:solidFill>
                <a:latin typeface="Calibri"/>
                <a:ea typeface="Calibri"/>
                <a:cs typeface="Calibri"/>
                <a:sym typeface="Calibri"/>
              </a:rPr>
              <a:t> of most of the world’s countries. Its main goal is world peace. It also works to reduce poverty and improve people’s lives in other ways. Viet Nam joined the </a:t>
            </a:r>
            <a:r>
              <a:rPr lang="en-US" sz="2000" dirty="0" err="1">
                <a:solidFill>
                  <a:schemeClr val="dk1"/>
                </a:solidFill>
                <a:latin typeface="Calibri"/>
                <a:ea typeface="Calibri"/>
                <a:cs typeface="Calibri"/>
                <a:sym typeface="Calibri"/>
              </a:rPr>
              <a:t>organisation</a:t>
            </a:r>
            <a:r>
              <a:rPr lang="en-US" sz="2000" dirty="0">
                <a:solidFill>
                  <a:schemeClr val="dk1"/>
                </a:solidFill>
                <a:latin typeface="Calibri"/>
                <a:ea typeface="Calibri"/>
                <a:cs typeface="Calibri"/>
                <a:sym typeface="Calibri"/>
              </a:rPr>
              <a:t> in 1977. Since then, our country has become more active and has participated in many UN activities including peacekeeping.</a:t>
            </a:r>
            <a:endParaRPr sz="2000" dirty="0">
              <a:solidFill>
                <a:schemeClr val="dk1"/>
              </a:solidFill>
              <a:latin typeface="Calibri"/>
              <a:ea typeface="Calibri"/>
              <a:cs typeface="Calibri"/>
              <a:sym typeface="Calibri"/>
            </a:endParaRPr>
          </a:p>
          <a:p>
            <a:pPr marL="0" marR="0" lvl="0" indent="0" algn="just" rtl="0">
              <a:lnSpc>
                <a:spcPct val="130000"/>
              </a:lnSpc>
              <a:spcBef>
                <a:spcPts val="0"/>
              </a:spcBef>
              <a:spcAft>
                <a:spcPts val="0"/>
              </a:spcAft>
              <a:buClr>
                <a:schemeClr val="dk1"/>
              </a:buClr>
              <a:buSzPts val="1100"/>
              <a:buFont typeface="Arial"/>
              <a:buNone/>
            </a:pPr>
            <a:r>
              <a:rPr lang="en-US" sz="2000" dirty="0">
                <a:solidFill>
                  <a:schemeClr val="dk1"/>
                </a:solidFill>
                <a:latin typeface="Calibri"/>
                <a:ea typeface="Calibri"/>
                <a:cs typeface="Calibri"/>
                <a:sym typeface="Calibri"/>
              </a:rPr>
              <a:t>B. UNICEF was formed in 1946. It works in over 190 countries to help improve health and education of children. It particularly aims to support the most disadvantaged children all over the world. UNICEF’s aim in Viet Nam is to protect children and make sure they are healthy, educated and safe from harm.</a:t>
            </a:r>
            <a:r>
              <a:rPr lang="en-US" sz="2000" b="0" u="none" strike="noStrike" cap="none" dirty="0">
                <a:solidFill>
                  <a:schemeClr val="dk1"/>
                </a:solidFill>
                <a:latin typeface="Calibri"/>
                <a:ea typeface="Calibri"/>
                <a:cs typeface="Calibri"/>
                <a:sym typeface="Calibri"/>
              </a:rPr>
              <a:t> </a:t>
            </a:r>
            <a:endParaRPr sz="2000" b="0" u="none" strike="noStrike" cap="none" dirty="0">
              <a:solidFill>
                <a:srgbClr val="000000"/>
              </a:solidFill>
              <a:sym typeface="Arial"/>
            </a:endParaRPr>
          </a:p>
        </p:txBody>
      </p:sp>
      <p:sp>
        <p:nvSpPr>
          <p:cNvPr id="253" name="Google Shape;253;p19"/>
          <p:cNvSpPr txBox="1"/>
          <p:nvPr/>
        </p:nvSpPr>
        <p:spPr>
          <a:xfrm>
            <a:off x="3005216" y="522255"/>
            <a:ext cx="5689844" cy="64629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3600" b="1" dirty="0">
                <a:solidFill>
                  <a:srgbClr val="0FB7BD"/>
                </a:solidFill>
                <a:latin typeface="Calibri"/>
                <a:ea typeface="Calibri"/>
                <a:cs typeface="Calibri"/>
                <a:sym typeface="Calibri"/>
              </a:rPr>
              <a:t>Do You Know…? </a:t>
            </a:r>
            <a:endParaRPr sz="3600" b="0" i="0" u="none" strike="noStrike" cap="none" dirty="0">
              <a:solidFill>
                <a:srgbClr val="000000"/>
              </a:solidFill>
              <a:sym typeface="Arial"/>
            </a:endParaRPr>
          </a:p>
        </p:txBody>
      </p:sp>
      <p:sp>
        <p:nvSpPr>
          <p:cNvPr id="254" name="Google Shape;254;p19"/>
          <p:cNvSpPr txBox="1"/>
          <p:nvPr/>
        </p:nvSpPr>
        <p:spPr>
          <a:xfrm>
            <a:off x="767689" y="135555"/>
            <a:ext cx="4572000"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tx1"/>
                </a:solidFill>
                <a:latin typeface="Arial"/>
                <a:ea typeface="Arial"/>
                <a:cs typeface="Arial"/>
                <a:sym typeface="Arial"/>
              </a:rPr>
              <a:t>Listen and read.</a:t>
            </a:r>
            <a:endParaRPr sz="1400" b="0" i="0" u="none" strike="noStrike" cap="none" dirty="0">
              <a:solidFill>
                <a:schemeClr val="tx1"/>
              </a:solidFill>
              <a:latin typeface="Arial"/>
              <a:ea typeface="Arial"/>
              <a:cs typeface="Arial"/>
              <a:sym typeface="Arial"/>
            </a:endParaRPr>
          </a:p>
        </p:txBody>
      </p:sp>
      <p:sp>
        <p:nvSpPr>
          <p:cNvPr id="257" name="Google Shape;257;p19"/>
          <p:cNvSpPr/>
          <p:nvPr/>
        </p:nvSpPr>
        <p:spPr>
          <a:xfrm>
            <a:off x="293821" y="168681"/>
            <a:ext cx="502606" cy="502606"/>
          </a:xfrm>
          <a:prstGeom prst="roundRect">
            <a:avLst>
              <a:gd name="adj" fmla="val 16667"/>
            </a:avLst>
          </a:prstGeom>
          <a:solidFill>
            <a:srgbClr val="F2653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48DA4"/>
              </a:solidFill>
              <a:latin typeface="Calibri"/>
              <a:ea typeface="Calibri"/>
              <a:cs typeface="Calibri"/>
              <a:sym typeface="Calibri"/>
            </a:endParaRPr>
          </a:p>
        </p:txBody>
      </p:sp>
      <p:sp>
        <p:nvSpPr>
          <p:cNvPr id="258" name="Google Shape;258;p19"/>
          <p:cNvSpPr txBox="1"/>
          <p:nvPr/>
        </p:nvSpPr>
        <p:spPr>
          <a:xfrm>
            <a:off x="263411" y="66041"/>
            <a:ext cx="563426"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1" i="0" u="none" strike="noStrike" cap="none" dirty="0">
                <a:solidFill>
                  <a:schemeClr val="lt1"/>
                </a:solidFill>
                <a:latin typeface="Open Sans"/>
                <a:ea typeface="Open Sans"/>
                <a:cs typeface="Open Sans"/>
                <a:sym typeface="Open Sans"/>
              </a:rPr>
              <a:t>1</a:t>
            </a:r>
            <a:endParaRPr sz="4000" b="1" i="0" u="none" strike="noStrike" cap="none" dirty="0">
              <a:solidFill>
                <a:schemeClr val="lt1"/>
              </a:solidFill>
              <a:latin typeface="Open Sans"/>
              <a:ea typeface="Open Sans"/>
              <a:cs typeface="Open Sans"/>
              <a:sym typeface="Open Sans"/>
            </a:endParaRPr>
          </a:p>
        </p:txBody>
      </p:sp>
      <p:pic>
        <p:nvPicPr>
          <p:cNvPr id="259" name="Google Shape;259;p19"/>
          <p:cNvPicPr preferRelativeResize="0"/>
          <p:nvPr/>
        </p:nvPicPr>
        <p:blipFill rotWithShape="1">
          <a:blip r:embed="rId5">
            <a:alphaModFix/>
          </a:blip>
          <a:srcRect l="372880" t="-11750" r="-372880" b="11749"/>
          <a:stretch/>
        </p:blipFill>
        <p:spPr>
          <a:xfrm>
            <a:off x="6360586" y="135555"/>
            <a:ext cx="535732" cy="535732"/>
          </a:xfrm>
          <a:prstGeom prst="rect">
            <a:avLst/>
          </a:prstGeom>
          <a:noFill/>
          <a:ln>
            <a:noFill/>
          </a:ln>
        </p:spPr>
      </p:pic>
      <p:pic>
        <p:nvPicPr>
          <p:cNvPr id="3" name="05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561503" y="266598"/>
            <a:ext cx="609600" cy="609600"/>
          </a:xfrm>
          <a:prstGeom prst="rect">
            <a:avLst/>
          </a:prstGeom>
        </p:spPr>
      </p:pic>
      <p:sp>
        <p:nvSpPr>
          <p:cNvPr id="11" name="Google Shape;252;p19"/>
          <p:cNvSpPr/>
          <p:nvPr/>
        </p:nvSpPr>
        <p:spPr>
          <a:xfrm>
            <a:off x="545124" y="4045158"/>
            <a:ext cx="10794148" cy="2492950"/>
          </a:xfrm>
          <a:prstGeom prst="rect">
            <a:avLst/>
          </a:prstGeom>
          <a:noFill/>
          <a:ln>
            <a:noFill/>
          </a:ln>
        </p:spPr>
        <p:txBody>
          <a:bodyPr spcFirstLastPara="1" wrap="square" lIns="91425" tIns="45700" rIns="91425" bIns="45700" anchor="t" anchorCtr="0">
            <a:spAutoFit/>
          </a:bodyPr>
          <a:lstStyle/>
          <a:p>
            <a:pPr marL="0" marR="0" lvl="0" indent="0" algn="l" rtl="0">
              <a:lnSpc>
                <a:spcPct val="130000"/>
              </a:lnSpc>
              <a:spcBef>
                <a:spcPts val="0"/>
              </a:spcBef>
              <a:spcAft>
                <a:spcPts val="0"/>
              </a:spcAft>
              <a:buClr>
                <a:schemeClr val="dk1"/>
              </a:buClr>
              <a:buSzPts val="1100"/>
              <a:buFont typeface="Arial"/>
              <a:buNone/>
            </a:pPr>
            <a:r>
              <a:rPr lang="en-US" sz="2000" b="0" i="0" u="none" strike="noStrike" cap="none" dirty="0">
                <a:solidFill>
                  <a:srgbClr val="000000"/>
                </a:solidFill>
                <a:latin typeface="Calibri" panose="020F0502020204030204" pitchFamily="34" charset="0"/>
                <a:cs typeface="Calibri" panose="020F0502020204030204" pitchFamily="34" charset="0"/>
                <a:sym typeface="Arial"/>
              </a:rPr>
              <a:t>C. UNDP was formed in 1965 as part of the UN. It provides technical support, expert advice and training to help people in developing countries have a better life. In Viet Nam, UNDP works closely with the government to reduce poverty and improve people’s lives.</a:t>
            </a:r>
          </a:p>
          <a:p>
            <a:pPr marL="0" marR="0" lvl="0" indent="0" algn="l" rtl="0">
              <a:lnSpc>
                <a:spcPct val="130000"/>
              </a:lnSpc>
              <a:spcBef>
                <a:spcPts val="0"/>
              </a:spcBef>
              <a:spcAft>
                <a:spcPts val="0"/>
              </a:spcAft>
              <a:buClr>
                <a:schemeClr val="dk1"/>
              </a:buClr>
              <a:buSzPts val="1100"/>
              <a:buFont typeface="Arial"/>
              <a:buNone/>
            </a:pPr>
            <a:r>
              <a:rPr lang="en-US" sz="2000" b="0" i="0" u="none" strike="noStrike" cap="none" dirty="0">
                <a:solidFill>
                  <a:srgbClr val="000000"/>
                </a:solidFill>
                <a:latin typeface="Calibri" panose="020F0502020204030204" pitchFamily="34" charset="0"/>
                <a:cs typeface="Calibri" panose="020F0502020204030204" pitchFamily="34" charset="0"/>
                <a:sym typeface="Arial"/>
              </a:rPr>
              <a:t>D. The WTO was formed in 1995. It is the world’s largest international economic </a:t>
            </a:r>
            <a:r>
              <a:rPr lang="en-US" sz="2000" b="0" i="0" u="none" strike="noStrike" cap="none" dirty="0" err="1">
                <a:solidFill>
                  <a:srgbClr val="000000"/>
                </a:solidFill>
                <a:latin typeface="Calibri" panose="020F0502020204030204" pitchFamily="34" charset="0"/>
                <a:cs typeface="Calibri" panose="020F0502020204030204" pitchFamily="34" charset="0"/>
                <a:sym typeface="Arial"/>
              </a:rPr>
              <a:t>organisation</a:t>
            </a:r>
            <a:r>
              <a:rPr lang="en-US" sz="2000" b="0" i="0" u="none" strike="noStrike" cap="none" dirty="0">
                <a:solidFill>
                  <a:srgbClr val="000000"/>
                </a:solidFill>
                <a:latin typeface="Calibri" panose="020F0502020204030204" pitchFamily="34" charset="0"/>
                <a:cs typeface="Calibri" panose="020F0502020204030204" pitchFamily="34" charset="0"/>
                <a:sym typeface="Arial"/>
              </a:rPr>
              <a:t>. Viet Nam became a WTO member in 2007. Since then, our economy has achieved a high growth level. Viet Nam has also become more attractive to foreign investors.</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982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21"/>
          <p:cNvSpPr txBox="1"/>
          <p:nvPr/>
        </p:nvSpPr>
        <p:spPr>
          <a:xfrm>
            <a:off x="9935283" y="2766019"/>
            <a:ext cx="5469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B050"/>
              </a:solidFill>
              <a:latin typeface="Calibri"/>
              <a:ea typeface="Calibri"/>
              <a:cs typeface="Calibri"/>
              <a:sym typeface="Calibri"/>
            </a:endParaRPr>
          </a:p>
        </p:txBody>
      </p:sp>
      <p:sp>
        <p:nvSpPr>
          <p:cNvPr id="280" name="Google Shape;280;p21"/>
          <p:cNvSpPr txBox="1"/>
          <p:nvPr/>
        </p:nvSpPr>
        <p:spPr>
          <a:xfrm>
            <a:off x="8101629" y="3451044"/>
            <a:ext cx="184731"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B050"/>
              </a:solidFill>
              <a:latin typeface="Calibri"/>
              <a:ea typeface="Calibri"/>
              <a:cs typeface="Calibri"/>
              <a:sym typeface="Calibri"/>
            </a:endParaRPr>
          </a:p>
        </p:txBody>
      </p:sp>
      <p:sp>
        <p:nvSpPr>
          <p:cNvPr id="281" name="Google Shape;281;p21"/>
          <p:cNvSpPr txBox="1"/>
          <p:nvPr/>
        </p:nvSpPr>
        <p:spPr>
          <a:xfrm>
            <a:off x="8101628" y="4375636"/>
            <a:ext cx="184731"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B050"/>
              </a:solidFill>
              <a:latin typeface="Calibri"/>
              <a:ea typeface="Calibri"/>
              <a:cs typeface="Calibri"/>
              <a:sym typeface="Calibri"/>
            </a:endParaRPr>
          </a:p>
        </p:txBody>
      </p:sp>
      <p:sp>
        <p:nvSpPr>
          <p:cNvPr id="282" name="Google Shape;282;p21"/>
          <p:cNvSpPr txBox="1"/>
          <p:nvPr/>
        </p:nvSpPr>
        <p:spPr>
          <a:xfrm>
            <a:off x="8929446" y="5265156"/>
            <a:ext cx="184731"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B050"/>
              </a:solidFill>
              <a:latin typeface="Calibri"/>
              <a:ea typeface="Calibri"/>
              <a:cs typeface="Calibri"/>
              <a:sym typeface="Calibri"/>
            </a:endParaRPr>
          </a:p>
        </p:txBody>
      </p:sp>
      <p:sp>
        <p:nvSpPr>
          <p:cNvPr id="283" name="Google Shape;283;p21">
            <a:hlinkClick r:id="rId3" action="ppaction://hlinksldjump"/>
          </p:cNvPr>
          <p:cNvSpPr/>
          <p:nvPr/>
        </p:nvSpPr>
        <p:spPr>
          <a:xfrm>
            <a:off x="5781367" y="6276444"/>
            <a:ext cx="629265" cy="405086"/>
          </a:xfrm>
          <a:custGeom>
            <a:avLst/>
            <a:gdLst/>
            <a:ahLst/>
            <a:cxnLst/>
            <a:rect l="l" t="t" r="r" b="b"/>
            <a:pathLst>
              <a:path w="120000" h="120000" extrusionOk="0">
                <a:moveTo>
                  <a:pt x="0" y="0"/>
                </a:moveTo>
                <a:lnTo>
                  <a:pt x="120000" y="0"/>
                </a:lnTo>
                <a:lnTo>
                  <a:pt x="120000" y="120000"/>
                </a:lnTo>
                <a:lnTo>
                  <a:pt x="0" y="120000"/>
                </a:lnTo>
                <a:close/>
                <a:moveTo>
                  <a:pt x="88969" y="37500"/>
                </a:moveTo>
                <a:lnTo>
                  <a:pt x="74484" y="15000"/>
                </a:lnTo>
                <a:lnTo>
                  <a:pt x="60000" y="37500"/>
                </a:lnTo>
                <a:lnTo>
                  <a:pt x="67242" y="37500"/>
                </a:lnTo>
                <a:lnTo>
                  <a:pt x="67242" y="71250"/>
                </a:lnTo>
                <a:cubicBezTo>
                  <a:pt x="67242" y="77463"/>
                  <a:pt x="64000" y="82500"/>
                  <a:pt x="60000" y="82500"/>
                </a:cubicBezTo>
                <a:lnTo>
                  <a:pt x="52758" y="82500"/>
                </a:lnTo>
                <a:cubicBezTo>
                  <a:pt x="48758" y="82500"/>
                  <a:pt x="45516" y="77463"/>
                  <a:pt x="45516" y="71250"/>
                </a:cubicBezTo>
                <a:lnTo>
                  <a:pt x="45516" y="37500"/>
                </a:lnTo>
                <a:lnTo>
                  <a:pt x="31031" y="37500"/>
                </a:lnTo>
                <a:lnTo>
                  <a:pt x="31031" y="71250"/>
                </a:lnTo>
                <a:cubicBezTo>
                  <a:pt x="31031" y="89890"/>
                  <a:pt x="40759" y="105000"/>
                  <a:pt x="52758" y="105000"/>
                </a:cubicBezTo>
                <a:lnTo>
                  <a:pt x="60000" y="105000"/>
                </a:lnTo>
                <a:cubicBezTo>
                  <a:pt x="71999" y="105000"/>
                  <a:pt x="81726" y="89890"/>
                  <a:pt x="81726" y="71250"/>
                </a:cubicBezTo>
                <a:lnTo>
                  <a:pt x="81726" y="37500"/>
                </a:lnTo>
                <a:close/>
              </a:path>
              <a:path w="120000" h="120000" fill="darken" extrusionOk="0">
                <a:moveTo>
                  <a:pt x="88969" y="37500"/>
                </a:moveTo>
                <a:lnTo>
                  <a:pt x="74484" y="15000"/>
                </a:lnTo>
                <a:lnTo>
                  <a:pt x="60000" y="37500"/>
                </a:lnTo>
                <a:lnTo>
                  <a:pt x="67242" y="37500"/>
                </a:lnTo>
                <a:lnTo>
                  <a:pt x="67242" y="71250"/>
                </a:lnTo>
                <a:cubicBezTo>
                  <a:pt x="67242" y="77463"/>
                  <a:pt x="64000" y="82500"/>
                  <a:pt x="60000" y="82500"/>
                </a:cubicBezTo>
                <a:lnTo>
                  <a:pt x="52758" y="82500"/>
                </a:lnTo>
                <a:cubicBezTo>
                  <a:pt x="48758" y="82500"/>
                  <a:pt x="45516" y="77463"/>
                  <a:pt x="45516" y="71250"/>
                </a:cubicBezTo>
                <a:lnTo>
                  <a:pt x="45516" y="37500"/>
                </a:lnTo>
                <a:lnTo>
                  <a:pt x="31031" y="37500"/>
                </a:lnTo>
                <a:lnTo>
                  <a:pt x="31031" y="71250"/>
                </a:lnTo>
                <a:cubicBezTo>
                  <a:pt x="31031" y="89890"/>
                  <a:pt x="40759" y="105000"/>
                  <a:pt x="52758" y="105000"/>
                </a:cubicBezTo>
                <a:lnTo>
                  <a:pt x="60000" y="105000"/>
                </a:lnTo>
                <a:cubicBezTo>
                  <a:pt x="71999" y="105000"/>
                  <a:pt x="81726" y="89890"/>
                  <a:pt x="81726" y="71250"/>
                </a:cubicBezTo>
                <a:lnTo>
                  <a:pt x="81726" y="37500"/>
                </a:lnTo>
                <a:close/>
              </a:path>
              <a:path w="120000" h="120000" fill="none" extrusionOk="0">
                <a:moveTo>
                  <a:pt x="88969" y="37500"/>
                </a:moveTo>
                <a:lnTo>
                  <a:pt x="81726" y="37500"/>
                </a:lnTo>
                <a:lnTo>
                  <a:pt x="81726" y="71250"/>
                </a:lnTo>
                <a:cubicBezTo>
                  <a:pt x="81726" y="89890"/>
                  <a:pt x="71999" y="105000"/>
                  <a:pt x="60000" y="105000"/>
                </a:cubicBezTo>
                <a:lnTo>
                  <a:pt x="52758" y="105000"/>
                </a:lnTo>
                <a:cubicBezTo>
                  <a:pt x="40759" y="105000"/>
                  <a:pt x="31031" y="89890"/>
                  <a:pt x="31031" y="71250"/>
                </a:cubicBezTo>
                <a:lnTo>
                  <a:pt x="31031" y="37500"/>
                </a:lnTo>
                <a:lnTo>
                  <a:pt x="45516" y="37500"/>
                </a:lnTo>
                <a:lnTo>
                  <a:pt x="45516" y="71250"/>
                </a:lnTo>
                <a:cubicBezTo>
                  <a:pt x="45516" y="77463"/>
                  <a:pt x="48758" y="82500"/>
                  <a:pt x="52758" y="82500"/>
                </a:cubicBezTo>
                <a:lnTo>
                  <a:pt x="60000" y="82500"/>
                </a:lnTo>
                <a:cubicBezTo>
                  <a:pt x="64000" y="82500"/>
                  <a:pt x="67242" y="77463"/>
                  <a:pt x="67242" y="71250"/>
                </a:cubicBezTo>
                <a:lnTo>
                  <a:pt x="67242" y="37500"/>
                </a:lnTo>
                <a:lnTo>
                  <a:pt x="60000" y="37500"/>
                </a:lnTo>
                <a:lnTo>
                  <a:pt x="74484" y="15000"/>
                </a:lnTo>
                <a:close/>
              </a:path>
              <a:path w="120000" h="120000" fill="none" extrusionOk="0">
                <a:moveTo>
                  <a:pt x="0" y="0"/>
                </a:moveTo>
                <a:lnTo>
                  <a:pt x="120000" y="0"/>
                </a:lnTo>
                <a:lnTo>
                  <a:pt x="120000" y="120000"/>
                </a:lnTo>
                <a:lnTo>
                  <a:pt x="0" y="120000"/>
                </a:lnTo>
                <a:close/>
              </a:path>
            </a:pathLst>
          </a:custGeom>
          <a:solidFill>
            <a:srgbClr val="10CDD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84" name="Google Shape;284;p21"/>
          <p:cNvSpPr txBox="1"/>
          <p:nvPr/>
        </p:nvSpPr>
        <p:spPr>
          <a:xfrm>
            <a:off x="9935284" y="3893437"/>
            <a:ext cx="5469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B050"/>
              </a:solidFill>
              <a:latin typeface="Calibri"/>
              <a:ea typeface="Calibri"/>
              <a:cs typeface="Calibri"/>
              <a:sym typeface="Calibri"/>
            </a:endParaRPr>
          </a:p>
        </p:txBody>
      </p:sp>
      <p:sp>
        <p:nvSpPr>
          <p:cNvPr id="285" name="Google Shape;285;p21"/>
          <p:cNvSpPr txBox="1"/>
          <p:nvPr/>
        </p:nvSpPr>
        <p:spPr>
          <a:xfrm>
            <a:off x="8840704" y="5073135"/>
            <a:ext cx="5469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B050"/>
              </a:solidFill>
              <a:latin typeface="Calibri"/>
              <a:ea typeface="Calibri"/>
              <a:cs typeface="Calibri"/>
              <a:sym typeface="Calibri"/>
            </a:endParaRPr>
          </a:p>
        </p:txBody>
      </p:sp>
      <p:sp>
        <p:nvSpPr>
          <p:cNvPr id="286" name="Google Shape;286;p21"/>
          <p:cNvSpPr txBox="1"/>
          <p:nvPr/>
        </p:nvSpPr>
        <p:spPr>
          <a:xfrm>
            <a:off x="741384" y="136123"/>
            <a:ext cx="10974366" cy="6615453"/>
          </a:xfrm>
          <a:prstGeom prst="rect">
            <a:avLst/>
          </a:prstGeom>
          <a:noFill/>
          <a:ln>
            <a:noFill/>
          </a:ln>
        </p:spPr>
        <p:txBody>
          <a:bodyPr spcFirstLastPara="1" wrap="square" lIns="91425" tIns="45700" rIns="91425" bIns="45700" anchor="t" anchorCtr="0">
            <a:normAutofit fontScale="92500"/>
          </a:bodyPr>
          <a:lstStyle/>
          <a:p>
            <a:pPr marL="0" marR="0" lvl="0" indent="0" algn="just" rtl="0">
              <a:lnSpc>
                <a:spcPct val="100000"/>
              </a:lnSpc>
              <a:spcBef>
                <a:spcPts val="0"/>
              </a:spcBef>
              <a:spcAft>
                <a:spcPts val="0"/>
              </a:spcAft>
              <a:buClr>
                <a:schemeClr val="dk1"/>
              </a:buClr>
              <a:buSzPts val="1100"/>
              <a:buFont typeface="Arial"/>
              <a:buNone/>
            </a:pPr>
            <a:r>
              <a:rPr lang="en-US" sz="2800" b="1" dirty="0">
                <a:solidFill>
                  <a:schemeClr val="tx1"/>
                </a:solidFill>
              </a:rPr>
              <a:t>Read the texts again and choose the correct answers.</a:t>
            </a:r>
            <a:endParaRPr sz="2800" b="1" dirty="0">
              <a:solidFill>
                <a:schemeClr val="tx1"/>
              </a:solidFill>
            </a:endParaRPr>
          </a:p>
          <a:p>
            <a:pPr marL="0" marR="0" lvl="0" indent="0" algn="just" rtl="0">
              <a:lnSpc>
                <a:spcPct val="100000"/>
              </a:lnSpc>
              <a:spcBef>
                <a:spcPts val="0"/>
              </a:spcBef>
              <a:spcAft>
                <a:spcPts val="0"/>
              </a:spcAft>
              <a:buClr>
                <a:schemeClr val="dk1"/>
              </a:buClr>
              <a:buSzPts val="1100"/>
              <a:buFont typeface="Arial"/>
              <a:buNone/>
            </a:pPr>
            <a:endParaRPr sz="2400" b="1" dirty="0">
              <a:solidFill>
                <a:srgbClr val="F26532"/>
              </a:solidFill>
            </a:endParaRPr>
          </a:p>
          <a:p>
            <a:pPr marL="0" marR="0" lvl="0" indent="0" algn="just" rtl="0">
              <a:lnSpc>
                <a:spcPct val="110000"/>
              </a:lnSpc>
              <a:spcBef>
                <a:spcPts val="0"/>
              </a:spcBef>
              <a:spcAft>
                <a:spcPts val="0"/>
              </a:spcAft>
              <a:buClr>
                <a:schemeClr val="dk1"/>
              </a:buClr>
              <a:buSzPts val="1100"/>
              <a:buFont typeface="Arial"/>
              <a:buNone/>
            </a:pPr>
            <a:r>
              <a:rPr lang="en-US" sz="2400" b="1" dirty="0">
                <a:solidFill>
                  <a:srgbClr val="00B050"/>
                </a:solidFill>
                <a:latin typeface="Times New Roman" panose="02020603050405020304" pitchFamily="18" charset="0"/>
                <a:cs typeface="Times New Roman" panose="02020603050405020304" pitchFamily="18" charset="0"/>
              </a:rPr>
              <a:t>1. </a:t>
            </a:r>
            <a:r>
              <a:rPr lang="en-US" sz="2800" b="1" dirty="0">
                <a:solidFill>
                  <a:srgbClr val="00B050"/>
                </a:solidFill>
                <a:latin typeface="Times New Roman" panose="02020603050405020304" pitchFamily="18" charset="0"/>
                <a:cs typeface="Times New Roman" panose="02020603050405020304" pitchFamily="18" charset="0"/>
              </a:rPr>
              <a:t>Which </a:t>
            </a:r>
            <a:r>
              <a:rPr lang="en-US" sz="2800" b="1" dirty="0" err="1">
                <a:solidFill>
                  <a:srgbClr val="00B050"/>
                </a:solidFill>
                <a:latin typeface="Times New Roman" panose="02020603050405020304" pitchFamily="18" charset="0"/>
                <a:cs typeface="Times New Roman" panose="02020603050405020304" pitchFamily="18" charset="0"/>
              </a:rPr>
              <a:t>organisation</a:t>
            </a:r>
            <a:r>
              <a:rPr lang="en-US" sz="2800" b="1" dirty="0">
                <a:solidFill>
                  <a:srgbClr val="00B050"/>
                </a:solidFill>
                <a:latin typeface="Times New Roman" panose="02020603050405020304" pitchFamily="18" charset="0"/>
                <a:cs typeface="Times New Roman" panose="02020603050405020304" pitchFamily="18" charset="0"/>
              </a:rPr>
              <a:t> was formed in 1945?</a:t>
            </a:r>
            <a:endParaRPr sz="2800" b="1" dirty="0">
              <a:solidFill>
                <a:srgbClr val="00B050"/>
              </a:solidFill>
              <a:latin typeface="Times New Roman" panose="02020603050405020304" pitchFamily="18" charset="0"/>
              <a:cs typeface="Times New Roman" panose="02020603050405020304" pitchFamily="18" charset="0"/>
            </a:endParaRPr>
          </a:p>
          <a:p>
            <a:pPr marL="0" marR="0" lvl="0" indent="0" algn="just" rtl="0">
              <a:lnSpc>
                <a:spcPct val="110000"/>
              </a:lnSpc>
              <a:spcBef>
                <a:spcPts val="0"/>
              </a:spcBef>
              <a:spcAft>
                <a:spcPts val="0"/>
              </a:spcAft>
              <a:buClr>
                <a:schemeClr val="dk1"/>
              </a:buClr>
              <a:buSzPts val="1100"/>
              <a:buFont typeface="Arial"/>
              <a:buNone/>
            </a:pPr>
            <a:r>
              <a:rPr lang="en-US" sz="2800" dirty="0">
                <a:solidFill>
                  <a:schemeClr val="dk1"/>
                </a:solidFill>
                <a:latin typeface="Times New Roman" panose="02020603050405020304" pitchFamily="18" charset="0"/>
                <a:cs typeface="Times New Roman" panose="02020603050405020304" pitchFamily="18" charset="0"/>
              </a:rPr>
              <a:t>A. The UN 		B. UNICEF 		C. The WTO</a:t>
            </a:r>
            <a:endParaRPr sz="2800" dirty="0">
              <a:solidFill>
                <a:schemeClr val="dk1"/>
              </a:solidFill>
              <a:latin typeface="Times New Roman" panose="02020603050405020304" pitchFamily="18" charset="0"/>
              <a:cs typeface="Times New Roman" panose="02020603050405020304" pitchFamily="18" charset="0"/>
            </a:endParaRPr>
          </a:p>
          <a:p>
            <a:pPr>
              <a:lnSpc>
                <a:spcPct val="110000"/>
              </a:lnSpc>
            </a:pPr>
            <a:r>
              <a:rPr lang="en-US" sz="2800" b="1" dirty="0">
                <a:solidFill>
                  <a:srgbClr val="00B050"/>
                </a:solidFill>
                <a:latin typeface="Times New Roman" panose="02020603050405020304" pitchFamily="18" charset="0"/>
                <a:cs typeface="Times New Roman" panose="02020603050405020304" pitchFamily="18" charset="0"/>
              </a:rPr>
              <a:t>2. What is the main goal of the United Nations (UN)?</a:t>
            </a:r>
            <a:endParaRPr lang="en-US" sz="2800" dirty="0">
              <a:solidFill>
                <a:srgbClr val="00B050"/>
              </a:solidFill>
              <a:latin typeface="Times New Roman" panose="02020603050405020304" pitchFamily="18" charset="0"/>
              <a:cs typeface="Times New Roman" panose="02020603050405020304" pitchFamily="18" charset="0"/>
            </a:endParaRPr>
          </a:p>
          <a:p>
            <a:pPr>
              <a:lnSpc>
                <a:spcPct val="110000"/>
              </a:lnSpc>
            </a:pPr>
            <a:r>
              <a:rPr lang="en-US" sz="2800" dirty="0">
                <a:latin typeface="Times New Roman" panose="02020603050405020304" pitchFamily="18" charset="0"/>
                <a:cs typeface="Times New Roman" panose="02020603050405020304" pitchFamily="18" charset="0"/>
              </a:rPr>
              <a:t>A. World peace	B. Economic growth	C. Environmental protection</a:t>
            </a:r>
          </a:p>
          <a:p>
            <a:pPr marL="0" marR="0" lvl="0" indent="0" algn="just" rtl="0">
              <a:lnSpc>
                <a:spcPct val="110000"/>
              </a:lnSpc>
              <a:spcBef>
                <a:spcPts val="0"/>
              </a:spcBef>
              <a:spcAft>
                <a:spcPts val="0"/>
              </a:spcAft>
              <a:buClr>
                <a:schemeClr val="dk1"/>
              </a:buClr>
              <a:buSzPts val="1100"/>
              <a:buFont typeface="Arial"/>
              <a:buNone/>
            </a:pPr>
            <a:r>
              <a:rPr lang="en-US" sz="2800" b="1" dirty="0">
                <a:solidFill>
                  <a:srgbClr val="00B050"/>
                </a:solidFill>
                <a:latin typeface="Times New Roman" panose="02020603050405020304" pitchFamily="18" charset="0"/>
                <a:cs typeface="Times New Roman" panose="02020603050405020304" pitchFamily="18" charset="0"/>
              </a:rPr>
              <a:t>3. Which </a:t>
            </a:r>
            <a:r>
              <a:rPr lang="en-US" sz="2800" b="1" dirty="0" err="1">
                <a:solidFill>
                  <a:srgbClr val="00B050"/>
                </a:solidFill>
                <a:latin typeface="Times New Roman" panose="02020603050405020304" pitchFamily="18" charset="0"/>
                <a:cs typeface="Times New Roman" panose="02020603050405020304" pitchFamily="18" charset="0"/>
              </a:rPr>
              <a:t>organisation</a:t>
            </a:r>
            <a:r>
              <a:rPr lang="en-US" sz="2800" b="1" dirty="0">
                <a:solidFill>
                  <a:srgbClr val="00B050"/>
                </a:solidFill>
                <a:latin typeface="Times New Roman" panose="02020603050405020304" pitchFamily="18" charset="0"/>
                <a:cs typeface="Times New Roman" panose="02020603050405020304" pitchFamily="18" charset="0"/>
              </a:rPr>
              <a:t> aims to help improve children’s health and education?</a:t>
            </a:r>
            <a:endParaRPr sz="2800" b="1" dirty="0">
              <a:solidFill>
                <a:srgbClr val="00B050"/>
              </a:solidFill>
              <a:latin typeface="Times New Roman" panose="02020603050405020304" pitchFamily="18" charset="0"/>
              <a:cs typeface="Times New Roman" panose="02020603050405020304" pitchFamily="18" charset="0"/>
            </a:endParaRPr>
          </a:p>
          <a:p>
            <a:pPr marL="0" marR="0" lvl="0" indent="0" algn="just" rtl="0">
              <a:lnSpc>
                <a:spcPct val="110000"/>
              </a:lnSpc>
              <a:spcBef>
                <a:spcPts val="0"/>
              </a:spcBef>
              <a:spcAft>
                <a:spcPts val="0"/>
              </a:spcAft>
              <a:buClr>
                <a:schemeClr val="dk1"/>
              </a:buClr>
              <a:buSzPts val="1100"/>
              <a:buFont typeface="Arial"/>
              <a:buNone/>
            </a:pPr>
            <a:r>
              <a:rPr lang="en-US" sz="2800" dirty="0">
                <a:solidFill>
                  <a:schemeClr val="dk1"/>
                </a:solidFill>
                <a:latin typeface="Times New Roman" panose="02020603050405020304" pitchFamily="18" charset="0"/>
                <a:cs typeface="Times New Roman" panose="02020603050405020304" pitchFamily="18" charset="0"/>
              </a:rPr>
              <a:t>A. UNDP 		B. UNICEF 		C. The WTO</a:t>
            </a:r>
            <a:endParaRPr sz="2800" dirty="0">
              <a:solidFill>
                <a:schemeClr val="dk1"/>
              </a:solidFill>
              <a:latin typeface="Times New Roman" panose="02020603050405020304" pitchFamily="18" charset="0"/>
              <a:cs typeface="Times New Roman" panose="02020603050405020304" pitchFamily="18" charset="0"/>
            </a:endParaRPr>
          </a:p>
          <a:p>
            <a:pPr marL="0" marR="0" lvl="0" indent="0" algn="just" rtl="0">
              <a:lnSpc>
                <a:spcPct val="110000"/>
              </a:lnSpc>
              <a:spcBef>
                <a:spcPts val="0"/>
              </a:spcBef>
              <a:spcAft>
                <a:spcPts val="0"/>
              </a:spcAft>
              <a:buClr>
                <a:schemeClr val="dk1"/>
              </a:buClr>
              <a:buSzPts val="1100"/>
              <a:buFont typeface="Arial"/>
              <a:buNone/>
            </a:pPr>
            <a:r>
              <a:rPr lang="en-US" sz="2800" b="1" dirty="0">
                <a:solidFill>
                  <a:srgbClr val="00B050"/>
                </a:solidFill>
                <a:latin typeface="Times New Roman" panose="02020603050405020304" pitchFamily="18" charset="0"/>
                <a:cs typeface="Times New Roman" panose="02020603050405020304" pitchFamily="18" charset="0"/>
              </a:rPr>
              <a:t>4. Which of the following is the largest international economic </a:t>
            </a:r>
            <a:r>
              <a:rPr lang="en-US" sz="2800" b="1" dirty="0" err="1">
                <a:solidFill>
                  <a:srgbClr val="00B050"/>
                </a:solidFill>
                <a:latin typeface="Times New Roman" panose="02020603050405020304" pitchFamily="18" charset="0"/>
                <a:cs typeface="Times New Roman" panose="02020603050405020304" pitchFamily="18" charset="0"/>
              </a:rPr>
              <a:t>organisation</a:t>
            </a:r>
            <a:r>
              <a:rPr lang="en-US" sz="2800" b="1" dirty="0">
                <a:solidFill>
                  <a:srgbClr val="00B050"/>
                </a:solidFill>
                <a:latin typeface="Times New Roman" panose="02020603050405020304" pitchFamily="18" charset="0"/>
                <a:cs typeface="Times New Roman" panose="02020603050405020304" pitchFamily="18" charset="0"/>
              </a:rPr>
              <a:t>?</a:t>
            </a:r>
            <a:endParaRPr sz="2800" b="1" dirty="0">
              <a:solidFill>
                <a:srgbClr val="00B050"/>
              </a:solidFill>
              <a:latin typeface="Times New Roman" panose="02020603050405020304" pitchFamily="18" charset="0"/>
              <a:cs typeface="Times New Roman" panose="02020603050405020304" pitchFamily="18" charset="0"/>
            </a:endParaRPr>
          </a:p>
          <a:p>
            <a:pPr marR="0" lvl="0" algn="just" rtl="0">
              <a:lnSpc>
                <a:spcPct val="110000"/>
              </a:lnSpc>
              <a:spcBef>
                <a:spcPts val="0"/>
              </a:spcBef>
              <a:spcAft>
                <a:spcPts val="0"/>
              </a:spcAft>
              <a:buClr>
                <a:schemeClr val="dk1"/>
              </a:buClr>
              <a:buSzPts val="1100"/>
            </a:pPr>
            <a:r>
              <a:rPr lang="en-US" sz="2800" dirty="0" err="1">
                <a:solidFill>
                  <a:schemeClr val="dk1"/>
                </a:solidFill>
                <a:latin typeface="Times New Roman" panose="02020603050405020304" pitchFamily="18" charset="0"/>
                <a:cs typeface="Times New Roman" panose="02020603050405020304" pitchFamily="18" charset="0"/>
              </a:rPr>
              <a:t>A.The</a:t>
            </a:r>
            <a:r>
              <a:rPr lang="en-US" sz="2800" dirty="0">
                <a:solidFill>
                  <a:schemeClr val="dk1"/>
                </a:solidFill>
                <a:latin typeface="Times New Roman" panose="02020603050405020304" pitchFamily="18" charset="0"/>
                <a:cs typeface="Times New Roman" panose="02020603050405020304" pitchFamily="18" charset="0"/>
              </a:rPr>
              <a:t> UN 		B. UNDP 		C. The WTO</a:t>
            </a:r>
          </a:p>
          <a:p>
            <a:pPr>
              <a:lnSpc>
                <a:spcPct val="110000"/>
              </a:lnSpc>
            </a:pPr>
            <a:r>
              <a:rPr lang="en-US" sz="2800" b="1" dirty="0">
                <a:solidFill>
                  <a:srgbClr val="00B050"/>
                </a:solidFill>
                <a:latin typeface="Times New Roman" panose="02020603050405020304" pitchFamily="18" charset="0"/>
                <a:cs typeface="Times New Roman" panose="02020603050405020304" pitchFamily="18" charset="0"/>
              </a:rPr>
              <a:t>5. What happened to Viet Nam's economy after joining the WTO?</a:t>
            </a:r>
            <a:endParaRPr lang="en-US" sz="2800" dirty="0">
              <a:solidFill>
                <a:srgbClr val="00B050"/>
              </a:solidFill>
              <a:latin typeface="Times New Roman" panose="02020603050405020304" pitchFamily="18" charset="0"/>
              <a:cs typeface="Times New Roman" panose="02020603050405020304" pitchFamily="18" charset="0"/>
            </a:endParaRPr>
          </a:p>
          <a:p>
            <a:pPr>
              <a:lnSpc>
                <a:spcPct val="110000"/>
              </a:lnSpc>
            </a:pPr>
            <a:r>
              <a:rPr lang="en-US" sz="2800" dirty="0">
                <a:latin typeface="Times New Roman" panose="02020603050405020304" pitchFamily="18" charset="0"/>
                <a:cs typeface="Times New Roman" panose="02020603050405020304" pitchFamily="18" charset="0"/>
              </a:rPr>
              <a:t>A. It declined</a:t>
            </a:r>
          </a:p>
          <a:p>
            <a:pPr>
              <a:lnSpc>
                <a:spcPct val="110000"/>
              </a:lnSpc>
            </a:pPr>
            <a:r>
              <a:rPr lang="en-US" sz="2800" dirty="0">
                <a:latin typeface="Times New Roman" panose="02020603050405020304" pitchFamily="18" charset="0"/>
                <a:cs typeface="Times New Roman" panose="02020603050405020304" pitchFamily="18" charset="0"/>
              </a:rPr>
              <a:t>B. It achieved high growth and became more attractive to foreign investors</a:t>
            </a:r>
          </a:p>
          <a:p>
            <a:pPr>
              <a:lnSpc>
                <a:spcPct val="110000"/>
              </a:lnSpc>
            </a:pPr>
            <a:r>
              <a:rPr lang="en-US" sz="2800" dirty="0">
                <a:latin typeface="Times New Roman" panose="02020603050405020304" pitchFamily="18" charset="0"/>
                <a:cs typeface="Times New Roman" panose="02020603050405020304" pitchFamily="18" charset="0"/>
              </a:rPr>
              <a:t>C. It remained the same</a:t>
            </a:r>
          </a:p>
          <a:p>
            <a:endParaRPr lang="en-US" sz="2400" dirty="0"/>
          </a:p>
          <a:p>
            <a:pPr marR="0" lvl="0" algn="just" rtl="0">
              <a:lnSpc>
                <a:spcPct val="150000"/>
              </a:lnSpc>
              <a:spcBef>
                <a:spcPts val="0"/>
              </a:spcBef>
              <a:spcAft>
                <a:spcPts val="0"/>
              </a:spcAft>
              <a:buClr>
                <a:schemeClr val="dk1"/>
              </a:buClr>
              <a:buSzPts val="1100"/>
            </a:pPr>
            <a:endParaRPr sz="2400" b="1" dirty="0">
              <a:solidFill>
                <a:srgbClr val="F26532"/>
              </a:solidFill>
            </a:endParaRPr>
          </a:p>
        </p:txBody>
      </p:sp>
      <p:sp>
        <p:nvSpPr>
          <p:cNvPr id="290" name="Google Shape;290;p21"/>
          <p:cNvSpPr/>
          <p:nvPr/>
        </p:nvSpPr>
        <p:spPr>
          <a:xfrm>
            <a:off x="238778" y="164698"/>
            <a:ext cx="502606" cy="502606"/>
          </a:xfrm>
          <a:prstGeom prst="roundRect">
            <a:avLst>
              <a:gd name="adj" fmla="val 16667"/>
            </a:avLst>
          </a:prstGeom>
          <a:solidFill>
            <a:srgbClr val="F2653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48DA4"/>
              </a:solidFill>
              <a:latin typeface="Calibri"/>
              <a:ea typeface="Calibri"/>
              <a:cs typeface="Calibri"/>
              <a:sym typeface="Calibri"/>
            </a:endParaRPr>
          </a:p>
        </p:txBody>
      </p:sp>
      <p:sp>
        <p:nvSpPr>
          <p:cNvPr id="291" name="Google Shape;291;p21"/>
          <p:cNvSpPr txBox="1"/>
          <p:nvPr/>
        </p:nvSpPr>
        <p:spPr>
          <a:xfrm>
            <a:off x="291563" y="62058"/>
            <a:ext cx="449821"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1" i="0" u="none" strike="noStrike" cap="none" dirty="0">
                <a:solidFill>
                  <a:schemeClr val="lt1"/>
                </a:solidFill>
                <a:latin typeface="Open Sans"/>
                <a:ea typeface="Open Sans"/>
                <a:cs typeface="Open Sans"/>
                <a:sym typeface="Open Sans"/>
              </a:rPr>
              <a:t>2</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3322272590"/>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74697" y="2728762"/>
            <a:ext cx="4794849" cy="1325563"/>
          </a:xfrm>
        </p:spPr>
        <p:txBody>
          <a:bodyPr>
            <a:noAutofit/>
          </a:bodyPr>
          <a:lstStyle/>
          <a:p>
            <a:r>
              <a:rPr lang="en-US" sz="8000" dirty="0">
                <a:solidFill>
                  <a:srgbClr val="00B050"/>
                </a:solidFill>
                <a:effectLst>
                  <a:outerShdw blurRad="38100" dist="38100" dir="2700000" algn="tl">
                    <a:srgbClr val="000000">
                      <a:alpha val="43137"/>
                    </a:srgbClr>
                  </a:outerShdw>
                </a:effectLst>
              </a:rPr>
              <a:t>Warm up</a:t>
            </a:r>
          </a:p>
        </p:txBody>
      </p:sp>
    </p:spTree>
    <p:extLst>
      <p:ext uri="{BB962C8B-B14F-4D97-AF65-F5344CB8AC3E}">
        <p14:creationId xmlns:p14="http://schemas.microsoft.com/office/powerpoint/2010/main" val="20392864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281114" y="1958491"/>
            <a:ext cx="5246521" cy="5011946"/>
          </a:xfrm>
          <a:prstGeom prst="rect">
            <a:avLst/>
          </a:prstGeom>
        </p:spPr>
      </p:pic>
      <p:sp>
        <p:nvSpPr>
          <p:cNvPr id="13" name="TextBox 12">
            <a:extLst>
              <a:ext uri="{FF2B5EF4-FFF2-40B4-BE49-F238E27FC236}">
                <a16:creationId xmlns="" xmlns:a16="http://schemas.microsoft.com/office/drawing/2014/main" id="{73C5C48F-129D-454E-8783-E573B8BF3132}"/>
              </a:ext>
            </a:extLst>
          </p:cNvPr>
          <p:cNvSpPr txBox="1"/>
          <p:nvPr/>
        </p:nvSpPr>
        <p:spPr>
          <a:xfrm rot="20977571">
            <a:off x="1523893" y="1173660"/>
            <a:ext cx="7309884" cy="1569660"/>
          </a:xfrm>
          <a:prstGeom prst="rect">
            <a:avLst/>
          </a:prstGeom>
          <a:noFill/>
        </p:spPr>
        <p:txBody>
          <a:bodyPr wrap="square" rtlCol="0">
            <a:spAutoFit/>
          </a:bodyPr>
          <a:lstStyle/>
          <a:p>
            <a:pPr algn="ctr"/>
            <a:r>
              <a:rPr lang="en-US" sz="9600" b="1" dirty="0">
                <a:solidFill>
                  <a:srgbClr val="0FB7BD"/>
                </a:solidFill>
                <a:latin typeface="Calibri" panose="020F0502020204030204" pitchFamily="34" charset="0"/>
                <a:cs typeface="Calibri" panose="020F0502020204030204" pitchFamily="34" charset="0"/>
              </a:rPr>
              <a:t>BLIND BOX </a:t>
            </a:r>
          </a:p>
        </p:txBody>
      </p:sp>
    </p:spTree>
    <p:extLst>
      <p:ext uri="{BB962C8B-B14F-4D97-AF65-F5344CB8AC3E}">
        <p14:creationId xmlns:p14="http://schemas.microsoft.com/office/powerpoint/2010/main" val="4126526109"/>
      </p:ext>
    </p:extLst>
  </p:cSld>
  <p:clrMapOvr>
    <a:masterClrMapping/>
  </p:clrMapOvr>
  <mc:AlternateContent xmlns:mc="http://schemas.openxmlformats.org/markup-compatibility/2006" xmlns:p14="http://schemas.microsoft.com/office/powerpoint/2010/main">
    <mc:Choice Requires="p14">
      <p:transition spd="med" p14:dur="700">
        <p:fade/>
        <p:sndAc>
          <p:stSnd>
            <p:snd r:embed="rId2" name="hammer.wav"/>
          </p:stSnd>
        </p:sndAc>
      </p:transition>
    </mc:Choice>
    <mc:Fallback xmlns="">
      <p:transition spd="med">
        <p:fade/>
        <p:sndAc>
          <p:stSnd>
            <p:snd r:embed="rId10" name="hammer.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8" name="câu 5"/>
          <p:cNvSpPr/>
          <p:nvPr/>
        </p:nvSpPr>
        <p:spPr>
          <a:xfrm>
            <a:off x="741382" y="5719112"/>
            <a:ext cx="10077414" cy="410499"/>
          </a:xfrm>
          <a:prstGeom prst="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câu 4"/>
          <p:cNvSpPr/>
          <p:nvPr/>
        </p:nvSpPr>
        <p:spPr>
          <a:xfrm>
            <a:off x="6230439" y="4434900"/>
            <a:ext cx="1963554" cy="410499"/>
          </a:xfrm>
          <a:prstGeom prst="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câu 3"/>
          <p:cNvSpPr/>
          <p:nvPr/>
        </p:nvSpPr>
        <p:spPr>
          <a:xfrm>
            <a:off x="3439730" y="3547011"/>
            <a:ext cx="1963554" cy="410499"/>
          </a:xfrm>
          <a:prstGeom prst="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câu 2"/>
          <p:cNvSpPr/>
          <p:nvPr/>
        </p:nvSpPr>
        <p:spPr>
          <a:xfrm>
            <a:off x="741383" y="2198612"/>
            <a:ext cx="2357951" cy="410499"/>
          </a:xfrm>
          <a:prstGeom prst="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âu 1"/>
          <p:cNvSpPr/>
          <p:nvPr/>
        </p:nvSpPr>
        <p:spPr>
          <a:xfrm>
            <a:off x="724444" y="1341964"/>
            <a:ext cx="1963554" cy="410499"/>
          </a:xfrm>
          <a:prstGeom prst="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Google Shape;279;p21"/>
          <p:cNvSpPr txBox="1"/>
          <p:nvPr/>
        </p:nvSpPr>
        <p:spPr>
          <a:xfrm>
            <a:off x="9935283" y="2766019"/>
            <a:ext cx="5469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B050"/>
              </a:solidFill>
              <a:latin typeface="Calibri"/>
              <a:ea typeface="Calibri"/>
              <a:cs typeface="Calibri"/>
              <a:sym typeface="Calibri"/>
            </a:endParaRPr>
          </a:p>
        </p:txBody>
      </p:sp>
      <p:sp>
        <p:nvSpPr>
          <p:cNvPr id="280" name="Google Shape;280;p21"/>
          <p:cNvSpPr txBox="1"/>
          <p:nvPr/>
        </p:nvSpPr>
        <p:spPr>
          <a:xfrm>
            <a:off x="8101629" y="3451044"/>
            <a:ext cx="184731"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B050"/>
              </a:solidFill>
              <a:latin typeface="Calibri"/>
              <a:ea typeface="Calibri"/>
              <a:cs typeface="Calibri"/>
              <a:sym typeface="Calibri"/>
            </a:endParaRPr>
          </a:p>
        </p:txBody>
      </p:sp>
      <p:sp>
        <p:nvSpPr>
          <p:cNvPr id="281" name="Google Shape;281;p21"/>
          <p:cNvSpPr txBox="1"/>
          <p:nvPr/>
        </p:nvSpPr>
        <p:spPr>
          <a:xfrm>
            <a:off x="8101628" y="4375636"/>
            <a:ext cx="184731"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B050"/>
              </a:solidFill>
              <a:latin typeface="Calibri"/>
              <a:ea typeface="Calibri"/>
              <a:cs typeface="Calibri"/>
              <a:sym typeface="Calibri"/>
            </a:endParaRPr>
          </a:p>
        </p:txBody>
      </p:sp>
      <p:sp>
        <p:nvSpPr>
          <p:cNvPr id="282" name="Google Shape;282;p21"/>
          <p:cNvSpPr txBox="1"/>
          <p:nvPr/>
        </p:nvSpPr>
        <p:spPr>
          <a:xfrm>
            <a:off x="8929446" y="5265156"/>
            <a:ext cx="184731"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B050"/>
              </a:solidFill>
              <a:latin typeface="Calibri"/>
              <a:ea typeface="Calibri"/>
              <a:cs typeface="Calibri"/>
              <a:sym typeface="Calibri"/>
            </a:endParaRPr>
          </a:p>
        </p:txBody>
      </p:sp>
      <p:sp>
        <p:nvSpPr>
          <p:cNvPr id="283" name="Google Shape;283;p21">
            <a:hlinkClick r:id="rId3" action="ppaction://hlinksldjump"/>
          </p:cNvPr>
          <p:cNvSpPr/>
          <p:nvPr/>
        </p:nvSpPr>
        <p:spPr>
          <a:xfrm>
            <a:off x="5781367" y="6276444"/>
            <a:ext cx="629265" cy="405086"/>
          </a:xfrm>
          <a:custGeom>
            <a:avLst/>
            <a:gdLst/>
            <a:ahLst/>
            <a:cxnLst/>
            <a:rect l="l" t="t" r="r" b="b"/>
            <a:pathLst>
              <a:path w="120000" h="120000" extrusionOk="0">
                <a:moveTo>
                  <a:pt x="0" y="0"/>
                </a:moveTo>
                <a:lnTo>
                  <a:pt x="120000" y="0"/>
                </a:lnTo>
                <a:lnTo>
                  <a:pt x="120000" y="120000"/>
                </a:lnTo>
                <a:lnTo>
                  <a:pt x="0" y="120000"/>
                </a:lnTo>
                <a:close/>
                <a:moveTo>
                  <a:pt x="88969" y="37500"/>
                </a:moveTo>
                <a:lnTo>
                  <a:pt x="74484" y="15000"/>
                </a:lnTo>
                <a:lnTo>
                  <a:pt x="60000" y="37500"/>
                </a:lnTo>
                <a:lnTo>
                  <a:pt x="67242" y="37500"/>
                </a:lnTo>
                <a:lnTo>
                  <a:pt x="67242" y="71250"/>
                </a:lnTo>
                <a:cubicBezTo>
                  <a:pt x="67242" y="77463"/>
                  <a:pt x="64000" y="82500"/>
                  <a:pt x="60000" y="82500"/>
                </a:cubicBezTo>
                <a:lnTo>
                  <a:pt x="52758" y="82500"/>
                </a:lnTo>
                <a:cubicBezTo>
                  <a:pt x="48758" y="82500"/>
                  <a:pt x="45516" y="77463"/>
                  <a:pt x="45516" y="71250"/>
                </a:cubicBezTo>
                <a:lnTo>
                  <a:pt x="45516" y="37500"/>
                </a:lnTo>
                <a:lnTo>
                  <a:pt x="31031" y="37500"/>
                </a:lnTo>
                <a:lnTo>
                  <a:pt x="31031" y="71250"/>
                </a:lnTo>
                <a:cubicBezTo>
                  <a:pt x="31031" y="89890"/>
                  <a:pt x="40759" y="105000"/>
                  <a:pt x="52758" y="105000"/>
                </a:cubicBezTo>
                <a:lnTo>
                  <a:pt x="60000" y="105000"/>
                </a:lnTo>
                <a:cubicBezTo>
                  <a:pt x="71999" y="105000"/>
                  <a:pt x="81726" y="89890"/>
                  <a:pt x="81726" y="71250"/>
                </a:cubicBezTo>
                <a:lnTo>
                  <a:pt x="81726" y="37500"/>
                </a:lnTo>
                <a:close/>
              </a:path>
              <a:path w="120000" h="120000" fill="darken" extrusionOk="0">
                <a:moveTo>
                  <a:pt x="88969" y="37500"/>
                </a:moveTo>
                <a:lnTo>
                  <a:pt x="74484" y="15000"/>
                </a:lnTo>
                <a:lnTo>
                  <a:pt x="60000" y="37500"/>
                </a:lnTo>
                <a:lnTo>
                  <a:pt x="67242" y="37500"/>
                </a:lnTo>
                <a:lnTo>
                  <a:pt x="67242" y="71250"/>
                </a:lnTo>
                <a:cubicBezTo>
                  <a:pt x="67242" y="77463"/>
                  <a:pt x="64000" y="82500"/>
                  <a:pt x="60000" y="82500"/>
                </a:cubicBezTo>
                <a:lnTo>
                  <a:pt x="52758" y="82500"/>
                </a:lnTo>
                <a:cubicBezTo>
                  <a:pt x="48758" y="82500"/>
                  <a:pt x="45516" y="77463"/>
                  <a:pt x="45516" y="71250"/>
                </a:cubicBezTo>
                <a:lnTo>
                  <a:pt x="45516" y="37500"/>
                </a:lnTo>
                <a:lnTo>
                  <a:pt x="31031" y="37500"/>
                </a:lnTo>
                <a:lnTo>
                  <a:pt x="31031" y="71250"/>
                </a:lnTo>
                <a:cubicBezTo>
                  <a:pt x="31031" y="89890"/>
                  <a:pt x="40759" y="105000"/>
                  <a:pt x="52758" y="105000"/>
                </a:cubicBezTo>
                <a:lnTo>
                  <a:pt x="60000" y="105000"/>
                </a:lnTo>
                <a:cubicBezTo>
                  <a:pt x="71999" y="105000"/>
                  <a:pt x="81726" y="89890"/>
                  <a:pt x="81726" y="71250"/>
                </a:cubicBezTo>
                <a:lnTo>
                  <a:pt x="81726" y="37500"/>
                </a:lnTo>
                <a:close/>
              </a:path>
              <a:path w="120000" h="120000" fill="none" extrusionOk="0">
                <a:moveTo>
                  <a:pt x="88969" y="37500"/>
                </a:moveTo>
                <a:lnTo>
                  <a:pt x="81726" y="37500"/>
                </a:lnTo>
                <a:lnTo>
                  <a:pt x="81726" y="71250"/>
                </a:lnTo>
                <a:cubicBezTo>
                  <a:pt x="81726" y="89890"/>
                  <a:pt x="71999" y="105000"/>
                  <a:pt x="60000" y="105000"/>
                </a:cubicBezTo>
                <a:lnTo>
                  <a:pt x="52758" y="105000"/>
                </a:lnTo>
                <a:cubicBezTo>
                  <a:pt x="40759" y="105000"/>
                  <a:pt x="31031" y="89890"/>
                  <a:pt x="31031" y="71250"/>
                </a:cubicBezTo>
                <a:lnTo>
                  <a:pt x="31031" y="37500"/>
                </a:lnTo>
                <a:lnTo>
                  <a:pt x="45516" y="37500"/>
                </a:lnTo>
                <a:lnTo>
                  <a:pt x="45516" y="71250"/>
                </a:lnTo>
                <a:cubicBezTo>
                  <a:pt x="45516" y="77463"/>
                  <a:pt x="48758" y="82500"/>
                  <a:pt x="52758" y="82500"/>
                </a:cubicBezTo>
                <a:lnTo>
                  <a:pt x="60000" y="82500"/>
                </a:lnTo>
                <a:cubicBezTo>
                  <a:pt x="64000" y="82500"/>
                  <a:pt x="67242" y="77463"/>
                  <a:pt x="67242" y="71250"/>
                </a:cubicBezTo>
                <a:lnTo>
                  <a:pt x="67242" y="37500"/>
                </a:lnTo>
                <a:lnTo>
                  <a:pt x="60000" y="37500"/>
                </a:lnTo>
                <a:lnTo>
                  <a:pt x="74484" y="15000"/>
                </a:lnTo>
                <a:close/>
              </a:path>
              <a:path w="120000" h="120000" fill="none" extrusionOk="0">
                <a:moveTo>
                  <a:pt x="0" y="0"/>
                </a:moveTo>
                <a:lnTo>
                  <a:pt x="120000" y="0"/>
                </a:lnTo>
                <a:lnTo>
                  <a:pt x="120000" y="120000"/>
                </a:lnTo>
                <a:lnTo>
                  <a:pt x="0" y="120000"/>
                </a:lnTo>
                <a:close/>
              </a:path>
            </a:pathLst>
          </a:custGeom>
          <a:solidFill>
            <a:srgbClr val="10CDD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84" name="Google Shape;284;p21"/>
          <p:cNvSpPr txBox="1"/>
          <p:nvPr/>
        </p:nvSpPr>
        <p:spPr>
          <a:xfrm>
            <a:off x="9935284" y="3893437"/>
            <a:ext cx="5469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B050"/>
              </a:solidFill>
              <a:latin typeface="Calibri"/>
              <a:ea typeface="Calibri"/>
              <a:cs typeface="Calibri"/>
              <a:sym typeface="Calibri"/>
            </a:endParaRPr>
          </a:p>
        </p:txBody>
      </p:sp>
      <p:sp>
        <p:nvSpPr>
          <p:cNvPr id="285" name="Google Shape;285;p21"/>
          <p:cNvSpPr txBox="1"/>
          <p:nvPr/>
        </p:nvSpPr>
        <p:spPr>
          <a:xfrm>
            <a:off x="8840704" y="5073135"/>
            <a:ext cx="5469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B050"/>
              </a:solidFill>
              <a:latin typeface="Calibri"/>
              <a:ea typeface="Calibri"/>
              <a:cs typeface="Calibri"/>
              <a:sym typeface="Calibri"/>
            </a:endParaRPr>
          </a:p>
        </p:txBody>
      </p:sp>
      <p:sp>
        <p:nvSpPr>
          <p:cNvPr id="286" name="Google Shape;286;p21"/>
          <p:cNvSpPr txBox="1"/>
          <p:nvPr/>
        </p:nvSpPr>
        <p:spPr>
          <a:xfrm>
            <a:off x="741384" y="136123"/>
            <a:ext cx="10974366" cy="6615453"/>
          </a:xfrm>
          <a:prstGeom prst="rect">
            <a:avLst/>
          </a:prstGeom>
          <a:noFill/>
          <a:ln>
            <a:noFill/>
          </a:ln>
        </p:spPr>
        <p:txBody>
          <a:bodyPr spcFirstLastPara="1" wrap="square" lIns="91425" tIns="45700" rIns="91425" bIns="45700" anchor="t" anchorCtr="0">
            <a:normAutofit fontScale="92500"/>
          </a:bodyPr>
          <a:lstStyle/>
          <a:p>
            <a:pPr marL="0" marR="0" lvl="0" indent="0" algn="just" rtl="0">
              <a:lnSpc>
                <a:spcPct val="100000"/>
              </a:lnSpc>
              <a:spcBef>
                <a:spcPts val="0"/>
              </a:spcBef>
              <a:spcAft>
                <a:spcPts val="0"/>
              </a:spcAft>
              <a:buClr>
                <a:schemeClr val="dk1"/>
              </a:buClr>
              <a:buSzPts val="1100"/>
              <a:buFont typeface="Arial"/>
              <a:buNone/>
            </a:pPr>
            <a:r>
              <a:rPr lang="en-US" sz="2800" b="1" dirty="0">
                <a:solidFill>
                  <a:schemeClr val="tx1"/>
                </a:solidFill>
              </a:rPr>
              <a:t>Read the texts again and choose the correct answers.</a:t>
            </a:r>
            <a:endParaRPr sz="2800" b="1" dirty="0">
              <a:solidFill>
                <a:schemeClr val="tx1"/>
              </a:solidFill>
            </a:endParaRPr>
          </a:p>
          <a:p>
            <a:pPr marL="0" marR="0" lvl="0" indent="0" algn="just" rtl="0">
              <a:lnSpc>
                <a:spcPct val="100000"/>
              </a:lnSpc>
              <a:spcBef>
                <a:spcPts val="0"/>
              </a:spcBef>
              <a:spcAft>
                <a:spcPts val="0"/>
              </a:spcAft>
              <a:buClr>
                <a:schemeClr val="dk1"/>
              </a:buClr>
              <a:buSzPts val="1100"/>
              <a:buFont typeface="Arial"/>
              <a:buNone/>
            </a:pPr>
            <a:endParaRPr sz="2400" b="1" dirty="0">
              <a:solidFill>
                <a:srgbClr val="F26532"/>
              </a:solidFill>
            </a:endParaRPr>
          </a:p>
          <a:p>
            <a:pPr marL="0" marR="0" lvl="0" indent="0" algn="just" rtl="0">
              <a:lnSpc>
                <a:spcPct val="110000"/>
              </a:lnSpc>
              <a:spcBef>
                <a:spcPts val="0"/>
              </a:spcBef>
              <a:spcAft>
                <a:spcPts val="0"/>
              </a:spcAft>
              <a:buClr>
                <a:schemeClr val="dk1"/>
              </a:buClr>
              <a:buSzPts val="1100"/>
              <a:buFont typeface="Arial"/>
              <a:buNone/>
            </a:pPr>
            <a:r>
              <a:rPr lang="en-US" sz="2400" b="1" dirty="0">
                <a:solidFill>
                  <a:srgbClr val="00B050"/>
                </a:solidFill>
                <a:latin typeface="Times New Roman" panose="02020603050405020304" pitchFamily="18" charset="0"/>
                <a:cs typeface="Times New Roman" panose="02020603050405020304" pitchFamily="18" charset="0"/>
              </a:rPr>
              <a:t>1. </a:t>
            </a:r>
            <a:r>
              <a:rPr lang="en-US" sz="2800" b="1" dirty="0">
                <a:solidFill>
                  <a:srgbClr val="00B050"/>
                </a:solidFill>
                <a:latin typeface="Times New Roman" panose="02020603050405020304" pitchFamily="18" charset="0"/>
                <a:cs typeface="Times New Roman" panose="02020603050405020304" pitchFamily="18" charset="0"/>
              </a:rPr>
              <a:t>Which </a:t>
            </a:r>
            <a:r>
              <a:rPr lang="en-US" sz="2800" b="1" dirty="0" err="1">
                <a:solidFill>
                  <a:srgbClr val="00B050"/>
                </a:solidFill>
                <a:latin typeface="Times New Roman" panose="02020603050405020304" pitchFamily="18" charset="0"/>
                <a:cs typeface="Times New Roman" panose="02020603050405020304" pitchFamily="18" charset="0"/>
              </a:rPr>
              <a:t>organisation</a:t>
            </a:r>
            <a:r>
              <a:rPr lang="en-US" sz="2800" b="1" dirty="0">
                <a:solidFill>
                  <a:srgbClr val="00B050"/>
                </a:solidFill>
                <a:latin typeface="Times New Roman" panose="02020603050405020304" pitchFamily="18" charset="0"/>
                <a:cs typeface="Times New Roman" panose="02020603050405020304" pitchFamily="18" charset="0"/>
              </a:rPr>
              <a:t> was formed in 1945?</a:t>
            </a:r>
            <a:endParaRPr sz="2800" b="1" dirty="0">
              <a:solidFill>
                <a:srgbClr val="00B050"/>
              </a:solidFill>
              <a:latin typeface="Times New Roman" panose="02020603050405020304" pitchFamily="18" charset="0"/>
              <a:cs typeface="Times New Roman" panose="02020603050405020304" pitchFamily="18" charset="0"/>
            </a:endParaRPr>
          </a:p>
          <a:p>
            <a:pPr marL="0" marR="0" lvl="0" indent="0" algn="just" rtl="0">
              <a:lnSpc>
                <a:spcPct val="110000"/>
              </a:lnSpc>
              <a:spcBef>
                <a:spcPts val="0"/>
              </a:spcBef>
              <a:spcAft>
                <a:spcPts val="0"/>
              </a:spcAft>
              <a:buClr>
                <a:schemeClr val="dk1"/>
              </a:buClr>
              <a:buSzPts val="1100"/>
              <a:buFont typeface="Arial"/>
              <a:buNone/>
            </a:pPr>
            <a:r>
              <a:rPr lang="en-US" sz="2800" dirty="0">
                <a:solidFill>
                  <a:schemeClr val="dk1"/>
                </a:solidFill>
                <a:latin typeface="Times New Roman" panose="02020603050405020304" pitchFamily="18" charset="0"/>
                <a:cs typeface="Times New Roman" panose="02020603050405020304" pitchFamily="18" charset="0"/>
              </a:rPr>
              <a:t>A. The UN 		B. UNICEF 		C. The WTO</a:t>
            </a:r>
            <a:endParaRPr sz="2800" dirty="0">
              <a:solidFill>
                <a:schemeClr val="dk1"/>
              </a:solidFill>
              <a:latin typeface="Times New Roman" panose="02020603050405020304" pitchFamily="18" charset="0"/>
              <a:cs typeface="Times New Roman" panose="02020603050405020304" pitchFamily="18" charset="0"/>
            </a:endParaRPr>
          </a:p>
          <a:p>
            <a:pPr>
              <a:lnSpc>
                <a:spcPct val="110000"/>
              </a:lnSpc>
            </a:pPr>
            <a:r>
              <a:rPr lang="en-US" sz="2800" b="1" dirty="0">
                <a:solidFill>
                  <a:srgbClr val="00B050"/>
                </a:solidFill>
                <a:latin typeface="Times New Roman" panose="02020603050405020304" pitchFamily="18" charset="0"/>
                <a:cs typeface="Times New Roman" panose="02020603050405020304" pitchFamily="18" charset="0"/>
              </a:rPr>
              <a:t>2. What is the main goal of the United Nations (UN)?</a:t>
            </a:r>
            <a:endParaRPr lang="en-US" sz="2800" dirty="0">
              <a:solidFill>
                <a:srgbClr val="00B050"/>
              </a:solidFill>
              <a:latin typeface="Times New Roman" panose="02020603050405020304" pitchFamily="18" charset="0"/>
              <a:cs typeface="Times New Roman" panose="02020603050405020304" pitchFamily="18" charset="0"/>
            </a:endParaRPr>
          </a:p>
          <a:p>
            <a:pPr>
              <a:lnSpc>
                <a:spcPct val="110000"/>
              </a:lnSpc>
            </a:pPr>
            <a:r>
              <a:rPr lang="en-US" sz="2800" dirty="0">
                <a:latin typeface="Times New Roman" panose="02020603050405020304" pitchFamily="18" charset="0"/>
                <a:cs typeface="Times New Roman" panose="02020603050405020304" pitchFamily="18" charset="0"/>
              </a:rPr>
              <a:t>A. World peace	B. Economic growth	C. Environmental protection</a:t>
            </a:r>
          </a:p>
          <a:p>
            <a:pPr marL="0" marR="0" lvl="0" indent="0" algn="just" rtl="0">
              <a:lnSpc>
                <a:spcPct val="110000"/>
              </a:lnSpc>
              <a:spcBef>
                <a:spcPts val="0"/>
              </a:spcBef>
              <a:spcAft>
                <a:spcPts val="0"/>
              </a:spcAft>
              <a:buClr>
                <a:schemeClr val="dk1"/>
              </a:buClr>
              <a:buSzPts val="1100"/>
              <a:buFont typeface="Arial"/>
              <a:buNone/>
            </a:pPr>
            <a:r>
              <a:rPr lang="en-US" sz="2800" b="1" dirty="0">
                <a:solidFill>
                  <a:srgbClr val="00B050"/>
                </a:solidFill>
                <a:latin typeface="Times New Roman" panose="02020603050405020304" pitchFamily="18" charset="0"/>
                <a:cs typeface="Times New Roman" panose="02020603050405020304" pitchFamily="18" charset="0"/>
              </a:rPr>
              <a:t>3. Which </a:t>
            </a:r>
            <a:r>
              <a:rPr lang="en-US" sz="2800" b="1" dirty="0" err="1">
                <a:solidFill>
                  <a:srgbClr val="00B050"/>
                </a:solidFill>
                <a:latin typeface="Times New Roman" panose="02020603050405020304" pitchFamily="18" charset="0"/>
                <a:cs typeface="Times New Roman" panose="02020603050405020304" pitchFamily="18" charset="0"/>
              </a:rPr>
              <a:t>organisation</a:t>
            </a:r>
            <a:r>
              <a:rPr lang="en-US" sz="2800" b="1" dirty="0">
                <a:solidFill>
                  <a:srgbClr val="00B050"/>
                </a:solidFill>
                <a:latin typeface="Times New Roman" panose="02020603050405020304" pitchFamily="18" charset="0"/>
                <a:cs typeface="Times New Roman" panose="02020603050405020304" pitchFamily="18" charset="0"/>
              </a:rPr>
              <a:t> aims to help improve children’s health and education?</a:t>
            </a:r>
            <a:endParaRPr sz="2800" b="1" dirty="0">
              <a:solidFill>
                <a:srgbClr val="00B050"/>
              </a:solidFill>
              <a:latin typeface="Times New Roman" panose="02020603050405020304" pitchFamily="18" charset="0"/>
              <a:cs typeface="Times New Roman" panose="02020603050405020304" pitchFamily="18" charset="0"/>
            </a:endParaRPr>
          </a:p>
          <a:p>
            <a:pPr marL="0" marR="0" lvl="0" indent="0" algn="just" rtl="0">
              <a:lnSpc>
                <a:spcPct val="110000"/>
              </a:lnSpc>
              <a:spcBef>
                <a:spcPts val="0"/>
              </a:spcBef>
              <a:spcAft>
                <a:spcPts val="0"/>
              </a:spcAft>
              <a:buClr>
                <a:schemeClr val="dk1"/>
              </a:buClr>
              <a:buSzPts val="1100"/>
              <a:buFont typeface="Arial"/>
              <a:buNone/>
            </a:pPr>
            <a:r>
              <a:rPr lang="en-US" sz="2800" dirty="0">
                <a:solidFill>
                  <a:schemeClr val="dk1"/>
                </a:solidFill>
                <a:latin typeface="Times New Roman" panose="02020603050405020304" pitchFamily="18" charset="0"/>
                <a:cs typeface="Times New Roman" panose="02020603050405020304" pitchFamily="18" charset="0"/>
              </a:rPr>
              <a:t>A. UNDP 		B. UNICEF 		C. The WTO</a:t>
            </a:r>
            <a:endParaRPr sz="2800" dirty="0">
              <a:solidFill>
                <a:schemeClr val="dk1"/>
              </a:solidFill>
              <a:latin typeface="Times New Roman" panose="02020603050405020304" pitchFamily="18" charset="0"/>
              <a:cs typeface="Times New Roman" panose="02020603050405020304" pitchFamily="18" charset="0"/>
            </a:endParaRPr>
          </a:p>
          <a:p>
            <a:pPr marL="0" marR="0" lvl="0" indent="0" algn="just" rtl="0">
              <a:lnSpc>
                <a:spcPct val="110000"/>
              </a:lnSpc>
              <a:spcBef>
                <a:spcPts val="0"/>
              </a:spcBef>
              <a:spcAft>
                <a:spcPts val="0"/>
              </a:spcAft>
              <a:buClr>
                <a:schemeClr val="dk1"/>
              </a:buClr>
              <a:buSzPts val="1100"/>
              <a:buFont typeface="Arial"/>
              <a:buNone/>
            </a:pPr>
            <a:r>
              <a:rPr lang="en-US" sz="2800" b="1" dirty="0">
                <a:solidFill>
                  <a:srgbClr val="00B050"/>
                </a:solidFill>
                <a:latin typeface="Times New Roman" panose="02020603050405020304" pitchFamily="18" charset="0"/>
                <a:cs typeface="Times New Roman" panose="02020603050405020304" pitchFamily="18" charset="0"/>
              </a:rPr>
              <a:t>4. Which of the following is the largest international economic </a:t>
            </a:r>
            <a:r>
              <a:rPr lang="en-US" sz="2800" b="1" dirty="0" err="1">
                <a:solidFill>
                  <a:srgbClr val="00B050"/>
                </a:solidFill>
                <a:latin typeface="Times New Roman" panose="02020603050405020304" pitchFamily="18" charset="0"/>
                <a:cs typeface="Times New Roman" panose="02020603050405020304" pitchFamily="18" charset="0"/>
              </a:rPr>
              <a:t>organisation</a:t>
            </a:r>
            <a:r>
              <a:rPr lang="en-US" sz="2800" b="1" dirty="0">
                <a:solidFill>
                  <a:srgbClr val="00B050"/>
                </a:solidFill>
                <a:latin typeface="Times New Roman" panose="02020603050405020304" pitchFamily="18" charset="0"/>
                <a:cs typeface="Times New Roman" panose="02020603050405020304" pitchFamily="18" charset="0"/>
              </a:rPr>
              <a:t>?</a:t>
            </a:r>
            <a:endParaRPr sz="2800" b="1" dirty="0">
              <a:solidFill>
                <a:srgbClr val="00B050"/>
              </a:solidFill>
              <a:latin typeface="Times New Roman" panose="02020603050405020304" pitchFamily="18" charset="0"/>
              <a:cs typeface="Times New Roman" panose="02020603050405020304" pitchFamily="18" charset="0"/>
            </a:endParaRPr>
          </a:p>
          <a:p>
            <a:pPr marR="0" lvl="0" algn="just" rtl="0">
              <a:lnSpc>
                <a:spcPct val="110000"/>
              </a:lnSpc>
              <a:spcBef>
                <a:spcPts val="0"/>
              </a:spcBef>
              <a:spcAft>
                <a:spcPts val="0"/>
              </a:spcAft>
              <a:buClr>
                <a:schemeClr val="dk1"/>
              </a:buClr>
              <a:buSzPts val="1100"/>
            </a:pPr>
            <a:r>
              <a:rPr lang="en-US" sz="2800" dirty="0" err="1">
                <a:solidFill>
                  <a:schemeClr val="dk1"/>
                </a:solidFill>
                <a:latin typeface="Times New Roman" panose="02020603050405020304" pitchFamily="18" charset="0"/>
                <a:cs typeface="Times New Roman" panose="02020603050405020304" pitchFamily="18" charset="0"/>
              </a:rPr>
              <a:t>A.The</a:t>
            </a:r>
            <a:r>
              <a:rPr lang="en-US" sz="2800" dirty="0">
                <a:solidFill>
                  <a:schemeClr val="dk1"/>
                </a:solidFill>
                <a:latin typeface="Times New Roman" panose="02020603050405020304" pitchFamily="18" charset="0"/>
                <a:cs typeface="Times New Roman" panose="02020603050405020304" pitchFamily="18" charset="0"/>
              </a:rPr>
              <a:t> UN 		B. UNDP 		C. The WTO</a:t>
            </a:r>
          </a:p>
          <a:p>
            <a:pPr>
              <a:lnSpc>
                <a:spcPct val="110000"/>
              </a:lnSpc>
            </a:pPr>
            <a:r>
              <a:rPr lang="en-US" sz="2800" b="1" dirty="0">
                <a:solidFill>
                  <a:srgbClr val="00B050"/>
                </a:solidFill>
                <a:latin typeface="Times New Roman" panose="02020603050405020304" pitchFamily="18" charset="0"/>
                <a:cs typeface="Times New Roman" panose="02020603050405020304" pitchFamily="18" charset="0"/>
              </a:rPr>
              <a:t>5. What happened to Viet Nam's economy after joining the WTO?</a:t>
            </a:r>
            <a:endParaRPr lang="en-US" sz="2800" dirty="0">
              <a:solidFill>
                <a:srgbClr val="00B050"/>
              </a:solidFill>
              <a:latin typeface="Times New Roman" panose="02020603050405020304" pitchFamily="18" charset="0"/>
              <a:cs typeface="Times New Roman" panose="02020603050405020304" pitchFamily="18" charset="0"/>
            </a:endParaRPr>
          </a:p>
          <a:p>
            <a:pPr>
              <a:lnSpc>
                <a:spcPct val="110000"/>
              </a:lnSpc>
            </a:pPr>
            <a:r>
              <a:rPr lang="en-US" sz="2800" dirty="0">
                <a:latin typeface="Times New Roman" panose="02020603050405020304" pitchFamily="18" charset="0"/>
                <a:cs typeface="Times New Roman" panose="02020603050405020304" pitchFamily="18" charset="0"/>
              </a:rPr>
              <a:t>A. It declined</a:t>
            </a:r>
          </a:p>
          <a:p>
            <a:pPr>
              <a:lnSpc>
                <a:spcPct val="110000"/>
              </a:lnSpc>
            </a:pPr>
            <a:r>
              <a:rPr lang="en-US" sz="2800" dirty="0">
                <a:latin typeface="Times New Roman" panose="02020603050405020304" pitchFamily="18" charset="0"/>
                <a:cs typeface="Times New Roman" panose="02020603050405020304" pitchFamily="18" charset="0"/>
              </a:rPr>
              <a:t>B. It achieved high growth and became more attractive to foreign investors</a:t>
            </a:r>
          </a:p>
          <a:p>
            <a:pPr>
              <a:lnSpc>
                <a:spcPct val="110000"/>
              </a:lnSpc>
            </a:pPr>
            <a:r>
              <a:rPr lang="en-US" sz="2800" dirty="0">
                <a:latin typeface="Times New Roman" panose="02020603050405020304" pitchFamily="18" charset="0"/>
                <a:cs typeface="Times New Roman" panose="02020603050405020304" pitchFamily="18" charset="0"/>
              </a:rPr>
              <a:t>C. It remained the same</a:t>
            </a:r>
          </a:p>
          <a:p>
            <a:endParaRPr lang="en-US" sz="2400" dirty="0"/>
          </a:p>
          <a:p>
            <a:pPr marR="0" lvl="0" algn="just" rtl="0">
              <a:lnSpc>
                <a:spcPct val="150000"/>
              </a:lnSpc>
              <a:spcBef>
                <a:spcPts val="0"/>
              </a:spcBef>
              <a:spcAft>
                <a:spcPts val="0"/>
              </a:spcAft>
              <a:buClr>
                <a:schemeClr val="dk1"/>
              </a:buClr>
              <a:buSzPts val="1100"/>
            </a:pPr>
            <a:endParaRPr sz="2400" b="1" dirty="0">
              <a:solidFill>
                <a:srgbClr val="F26532"/>
              </a:solidFill>
            </a:endParaRPr>
          </a:p>
        </p:txBody>
      </p:sp>
      <p:sp>
        <p:nvSpPr>
          <p:cNvPr id="290" name="Google Shape;290;p21"/>
          <p:cNvSpPr/>
          <p:nvPr/>
        </p:nvSpPr>
        <p:spPr>
          <a:xfrm>
            <a:off x="238778" y="164698"/>
            <a:ext cx="502606" cy="502606"/>
          </a:xfrm>
          <a:prstGeom prst="roundRect">
            <a:avLst>
              <a:gd name="adj" fmla="val 16667"/>
            </a:avLst>
          </a:prstGeom>
          <a:solidFill>
            <a:srgbClr val="F2653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48DA4"/>
              </a:solidFill>
              <a:latin typeface="Calibri"/>
              <a:ea typeface="Calibri"/>
              <a:cs typeface="Calibri"/>
              <a:sym typeface="Calibri"/>
            </a:endParaRPr>
          </a:p>
        </p:txBody>
      </p:sp>
      <p:sp>
        <p:nvSpPr>
          <p:cNvPr id="291" name="Google Shape;291;p21"/>
          <p:cNvSpPr txBox="1"/>
          <p:nvPr/>
        </p:nvSpPr>
        <p:spPr>
          <a:xfrm>
            <a:off x="291563" y="62058"/>
            <a:ext cx="449821"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1" i="0" u="none" strike="noStrike" cap="none" dirty="0">
                <a:solidFill>
                  <a:schemeClr val="lt1"/>
                </a:solidFill>
                <a:latin typeface="Open Sans"/>
                <a:ea typeface="Open Sans"/>
                <a:cs typeface="Open Sans"/>
                <a:sym typeface="Open Sans"/>
              </a:rPr>
              <a:t>2</a:t>
            </a:r>
            <a:endParaRPr sz="1400" b="0" i="0" u="none" strike="noStrike" cap="none" dirty="0">
              <a:solidFill>
                <a:srgbClr val="000000"/>
              </a:solidFill>
              <a:latin typeface="Arial"/>
              <a:ea typeface="Arial"/>
              <a:cs typeface="Arial"/>
              <a:sym typeface="Arial"/>
            </a:endParaRPr>
          </a:p>
        </p:txBody>
      </p:sp>
      <p:sp>
        <p:nvSpPr>
          <p:cNvPr id="3" name="sao 1"/>
          <p:cNvSpPr/>
          <p:nvPr/>
        </p:nvSpPr>
        <p:spPr>
          <a:xfrm>
            <a:off x="384362" y="914400"/>
            <a:ext cx="332934" cy="332934"/>
          </a:xfrm>
          <a:prstGeom prst="star5">
            <a:avLst/>
          </a:prstGeom>
          <a:solidFill>
            <a:schemeClr val="accent4">
              <a:lumMod val="60000"/>
              <a:lumOff val="4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sao 2"/>
          <p:cNvSpPr/>
          <p:nvPr/>
        </p:nvSpPr>
        <p:spPr>
          <a:xfrm>
            <a:off x="391510" y="1785409"/>
            <a:ext cx="332934" cy="332934"/>
          </a:xfrm>
          <a:prstGeom prst="star5">
            <a:avLst/>
          </a:prstGeom>
          <a:solidFill>
            <a:schemeClr val="accent4">
              <a:lumMod val="60000"/>
              <a:lumOff val="4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sao 3"/>
          <p:cNvSpPr/>
          <p:nvPr/>
        </p:nvSpPr>
        <p:spPr>
          <a:xfrm>
            <a:off x="396282" y="2656418"/>
            <a:ext cx="332934" cy="332934"/>
          </a:xfrm>
          <a:prstGeom prst="star5">
            <a:avLst/>
          </a:prstGeom>
          <a:solidFill>
            <a:schemeClr val="accent4">
              <a:lumMod val="60000"/>
              <a:lumOff val="4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sao 4"/>
          <p:cNvSpPr/>
          <p:nvPr/>
        </p:nvSpPr>
        <p:spPr>
          <a:xfrm>
            <a:off x="414008" y="3957510"/>
            <a:ext cx="332934" cy="332934"/>
          </a:xfrm>
          <a:prstGeom prst="star5">
            <a:avLst/>
          </a:prstGeom>
          <a:solidFill>
            <a:schemeClr val="accent4">
              <a:lumMod val="60000"/>
              <a:lumOff val="4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sao 5"/>
          <p:cNvSpPr/>
          <p:nvPr/>
        </p:nvSpPr>
        <p:spPr>
          <a:xfrm>
            <a:off x="414008" y="4845399"/>
            <a:ext cx="332934" cy="332934"/>
          </a:xfrm>
          <a:prstGeom prst="star5">
            <a:avLst/>
          </a:prstGeom>
          <a:solidFill>
            <a:schemeClr val="accent4">
              <a:lumMod val="60000"/>
              <a:lumOff val="4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95491541"/>
      </p:ext>
    </p:extLst>
  </p:cSld>
  <p:clrMapOvr>
    <a:masterClrMapping/>
  </p:clrMapOvr>
  <p:transition spd="slow">
    <p:wipe/>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nextCondLst>
                <p:cond evt="onClick" delay="0">
                  <p:tgtEl>
                    <p:spTgt spid="3"/>
                  </p:tgtEl>
                </p:cond>
              </p:nextCondLst>
            </p:seq>
            <p:seq concurrent="1" nextAc="seek">
              <p:cTn id="7" restart="whenNotActive" fill="hold" evtFilter="cancelBubble" nodeType="interactiveSeq">
                <p:stCondLst>
                  <p:cond evt="onClick" delay="0">
                    <p:tgtEl>
                      <p:spTgt spid="20"/>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childTnLst>
                                </p:cTn>
                              </p:par>
                            </p:childTnLst>
                          </p:cTn>
                        </p:par>
                      </p:childTnLst>
                    </p:cTn>
                  </p:par>
                </p:childTnLst>
              </p:cTn>
              <p:nextCondLst>
                <p:cond evt="onClick" delay="0">
                  <p:tgtEl>
                    <p:spTgt spid="20"/>
                  </p:tgtEl>
                </p:cond>
              </p:nextCondLst>
            </p:seq>
            <p:seq concurrent="1" nextAc="seek">
              <p:cTn id="12" restart="whenNotActive" fill="hold" evtFilter="cancelBubble" nodeType="interactiveSeq">
                <p:stCondLst>
                  <p:cond evt="onClick" delay="0">
                    <p:tgtEl>
                      <p:spTgt spid="22"/>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childTnLst>
                          </p:cTn>
                        </p:par>
                      </p:childTnLst>
                    </p:cTn>
                  </p:par>
                </p:childTnLst>
              </p:cTn>
              <p:nextCondLst>
                <p:cond evt="onClick" delay="0">
                  <p:tgtEl>
                    <p:spTgt spid="22"/>
                  </p:tgtEl>
                </p:cond>
              </p:nextCondLst>
            </p:seq>
            <p:seq concurrent="1" nextAc="seek">
              <p:cTn id="17" restart="whenNotActive" fill="hold" evtFilter="cancelBubble" nodeType="interactiveSeq">
                <p:stCondLst>
                  <p:cond evt="onClick" delay="0">
                    <p:tgtEl>
                      <p:spTgt spid="23"/>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childTnLst>
                                </p:cTn>
                              </p:par>
                            </p:childTnLst>
                          </p:cTn>
                        </p:par>
                      </p:childTnLst>
                    </p:cTn>
                  </p:par>
                </p:childTnLst>
              </p:cTn>
              <p:nextCondLst>
                <p:cond evt="onClick" delay="0">
                  <p:tgtEl>
                    <p:spTgt spid="23"/>
                  </p:tgtEl>
                </p:cond>
              </p:nextCondLst>
            </p:seq>
            <p:seq concurrent="1" nextAc="seek">
              <p:cTn id="22" restart="whenNotActive" fill="hold" evtFilter="cancelBubble" nodeType="interactiveSeq">
                <p:stCondLst>
                  <p:cond evt="onClick" delay="0">
                    <p:tgtEl>
                      <p:spTgt spid="24"/>
                    </p:tgtEl>
                  </p:cond>
                </p:stCondLst>
                <p:endSync evt="end" delay="0">
                  <p:rtn val="all"/>
                </p:endSync>
                <p:childTnLst>
                  <p:par>
                    <p:cTn id="23" fill="hold">
                      <p:stCondLst>
                        <p:cond delay="0"/>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childTnLst>
                          </p:cTn>
                        </p:par>
                      </p:childTnLst>
                    </p:cTn>
                  </p:par>
                </p:childTnLst>
              </p:cTn>
              <p:nextCondLst>
                <p:cond evt="onClick" delay="0">
                  <p:tgtEl>
                    <p:spTgt spid="24"/>
                  </p:tgtEl>
                </p:cond>
              </p:nextCondLst>
            </p:seq>
          </p:childTnLst>
        </p:cTn>
      </p:par>
    </p:tnLst>
    <p:bldLst>
      <p:bldP spid="28" grpId="0" animBg="1"/>
      <p:bldP spid="27" grpId="0" animBg="1"/>
      <p:bldP spid="26" grpId="0" animBg="1"/>
      <p:bldP spid="25" grpId="0" animBg="1"/>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p23"/>
          <p:cNvSpPr txBox="1"/>
          <p:nvPr/>
        </p:nvSpPr>
        <p:spPr>
          <a:xfrm>
            <a:off x="-185299" y="1546064"/>
            <a:ext cx="98259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000"/>
              <a:buFont typeface="Arial"/>
              <a:buNone/>
            </a:pPr>
            <a:endParaRPr sz="1400" b="0" i="0" u="none" strike="noStrike" cap="none">
              <a:solidFill>
                <a:srgbClr val="000000"/>
              </a:solidFill>
              <a:latin typeface="Arial"/>
              <a:ea typeface="Arial"/>
              <a:cs typeface="Arial"/>
              <a:sym typeface="Arial"/>
            </a:endParaRPr>
          </a:p>
        </p:txBody>
      </p:sp>
      <p:sp>
        <p:nvSpPr>
          <p:cNvPr id="334" name="Google Shape;334;p23"/>
          <p:cNvSpPr txBox="1"/>
          <p:nvPr/>
        </p:nvSpPr>
        <p:spPr>
          <a:xfrm>
            <a:off x="1578475" y="1007929"/>
            <a:ext cx="9356100" cy="954067"/>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chemeClr val="dk1"/>
              </a:buClr>
              <a:buSzPts val="1100"/>
              <a:buFont typeface="Arial"/>
              <a:buNone/>
            </a:pPr>
            <a:r>
              <a:rPr lang="en-US" sz="2800" b="1" dirty="0">
                <a:solidFill>
                  <a:schemeClr val="tx1"/>
                </a:solidFill>
              </a:rPr>
              <a:t>Complete the sentences with the words and phrases from Task 1.</a:t>
            </a:r>
            <a:endParaRPr sz="1600" b="0" i="0" u="none" strike="noStrike" cap="none" dirty="0">
              <a:solidFill>
                <a:schemeClr val="tx1"/>
              </a:solidFill>
              <a:sym typeface="Arial"/>
            </a:endParaRPr>
          </a:p>
        </p:txBody>
      </p:sp>
      <p:pic>
        <p:nvPicPr>
          <p:cNvPr id="335" name="Google Shape;335;p23"/>
          <p:cNvPicPr preferRelativeResize="0"/>
          <p:nvPr/>
        </p:nvPicPr>
        <p:blipFill rotWithShape="1">
          <a:blip r:embed="rId3">
            <a:alphaModFix/>
          </a:blip>
          <a:srcRect/>
          <a:stretch/>
        </p:blipFill>
        <p:spPr>
          <a:xfrm>
            <a:off x="0" y="-4080"/>
            <a:ext cx="12192000" cy="880278"/>
          </a:xfrm>
          <a:prstGeom prst="rect">
            <a:avLst/>
          </a:prstGeom>
          <a:noFill/>
          <a:ln>
            <a:noFill/>
          </a:ln>
        </p:spPr>
      </p:pic>
      <p:sp>
        <p:nvSpPr>
          <p:cNvPr id="337" name="Google Shape;337;p23"/>
          <p:cNvSpPr/>
          <p:nvPr/>
        </p:nvSpPr>
        <p:spPr>
          <a:xfrm>
            <a:off x="937120" y="1104748"/>
            <a:ext cx="502606" cy="502606"/>
          </a:xfrm>
          <a:prstGeom prst="roundRect">
            <a:avLst>
              <a:gd name="adj" fmla="val 16667"/>
            </a:avLst>
          </a:prstGeom>
          <a:solidFill>
            <a:srgbClr val="F2653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48DA4"/>
              </a:solidFill>
              <a:latin typeface="Calibri"/>
              <a:ea typeface="Calibri"/>
              <a:cs typeface="Calibri"/>
              <a:sym typeface="Calibri"/>
            </a:endParaRPr>
          </a:p>
        </p:txBody>
      </p:sp>
      <p:sp>
        <p:nvSpPr>
          <p:cNvPr id="338" name="Google Shape;338;p23"/>
          <p:cNvSpPr txBox="1"/>
          <p:nvPr/>
        </p:nvSpPr>
        <p:spPr>
          <a:xfrm>
            <a:off x="963512" y="1002108"/>
            <a:ext cx="449821" cy="70784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1" dirty="0">
                <a:solidFill>
                  <a:schemeClr val="lt1"/>
                </a:solidFill>
                <a:latin typeface="Open Sans"/>
                <a:ea typeface="Open Sans"/>
                <a:cs typeface="Open Sans"/>
                <a:sym typeface="Open Sans"/>
              </a:rPr>
              <a:t>3</a:t>
            </a:r>
            <a:endParaRPr sz="1400" b="0" i="0" u="none" strike="noStrike" cap="none" dirty="0">
              <a:solidFill>
                <a:srgbClr val="000000"/>
              </a:solidFill>
              <a:latin typeface="Arial"/>
              <a:ea typeface="Arial"/>
              <a:cs typeface="Arial"/>
              <a:sym typeface="Arial"/>
            </a:endParaRPr>
          </a:p>
        </p:txBody>
      </p:sp>
      <p:sp>
        <p:nvSpPr>
          <p:cNvPr id="339" name="Google Shape;339;p23"/>
          <p:cNvSpPr txBox="1"/>
          <p:nvPr/>
        </p:nvSpPr>
        <p:spPr>
          <a:xfrm>
            <a:off x="4451960" y="4946505"/>
            <a:ext cx="27888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endParaRPr sz="1400" b="0" i="0" u="none" strike="noStrike" cap="none">
              <a:solidFill>
                <a:srgbClr val="000000"/>
              </a:solidFill>
              <a:latin typeface="Arial"/>
              <a:ea typeface="Arial"/>
              <a:cs typeface="Arial"/>
              <a:sym typeface="Arial"/>
            </a:endParaRPr>
          </a:p>
        </p:txBody>
      </p:sp>
      <p:sp>
        <p:nvSpPr>
          <p:cNvPr id="340" name="Google Shape;340;p23"/>
          <p:cNvSpPr txBox="1"/>
          <p:nvPr/>
        </p:nvSpPr>
        <p:spPr>
          <a:xfrm>
            <a:off x="682825" y="1938544"/>
            <a:ext cx="11147400" cy="4062620"/>
          </a:xfrm>
          <a:prstGeom prst="rect">
            <a:avLst/>
          </a:prstGeom>
          <a:noFill/>
          <a:ln>
            <a:noFill/>
          </a:ln>
        </p:spPr>
        <p:txBody>
          <a:bodyPr spcFirstLastPara="1" wrap="square" lIns="91425" tIns="91425" rIns="91425" bIns="91425" anchor="t" anchorCtr="0">
            <a:spAutoFit/>
          </a:bodyPr>
          <a:lstStyle/>
          <a:p>
            <a:pPr marL="0" lvl="0" indent="0" algn="l" rtl="0">
              <a:lnSpc>
                <a:spcPct val="150000"/>
              </a:lnSpc>
              <a:spcBef>
                <a:spcPts val="0"/>
              </a:spcBef>
              <a:spcAft>
                <a:spcPts val="0"/>
              </a:spcAft>
              <a:buNone/>
            </a:pPr>
            <a:r>
              <a:rPr lang="en-US" sz="2800" dirty="0">
                <a:latin typeface="Calibri" panose="020F0502020204030204" pitchFamily="34" charset="0"/>
                <a:cs typeface="Calibri" panose="020F0502020204030204" pitchFamily="34" charset="0"/>
              </a:rPr>
              <a:t>1. Since joining the UN, Viet Nam has become _____________ and has participated in many UN activities including peacekeeping.</a:t>
            </a:r>
            <a:endParaRPr sz="2800" dirty="0">
              <a:latin typeface="Calibri" panose="020F0502020204030204" pitchFamily="34" charset="0"/>
              <a:cs typeface="Calibri" panose="020F0502020204030204" pitchFamily="34" charset="0"/>
            </a:endParaRPr>
          </a:p>
          <a:p>
            <a:pPr marL="0" lvl="0" indent="0" algn="l" rtl="0">
              <a:lnSpc>
                <a:spcPct val="150000"/>
              </a:lnSpc>
              <a:spcBef>
                <a:spcPts val="0"/>
              </a:spcBef>
              <a:spcAft>
                <a:spcPts val="0"/>
              </a:spcAft>
              <a:buNone/>
            </a:pPr>
            <a:r>
              <a:rPr lang="en-US" sz="2800" dirty="0">
                <a:latin typeface="Calibri" panose="020F0502020204030204" pitchFamily="34" charset="0"/>
                <a:cs typeface="Calibri" panose="020F0502020204030204" pitchFamily="34" charset="0"/>
              </a:rPr>
              <a:t>2. UNICEF particularly aims to support _____________________ children all over the world.</a:t>
            </a:r>
            <a:endParaRPr sz="2800" dirty="0">
              <a:latin typeface="Calibri" panose="020F0502020204030204" pitchFamily="34" charset="0"/>
              <a:cs typeface="Calibri" panose="020F0502020204030204" pitchFamily="34" charset="0"/>
            </a:endParaRPr>
          </a:p>
          <a:p>
            <a:pPr marL="0" lvl="0" indent="0" algn="l" rtl="0">
              <a:lnSpc>
                <a:spcPct val="150000"/>
              </a:lnSpc>
              <a:spcBef>
                <a:spcPts val="0"/>
              </a:spcBef>
              <a:spcAft>
                <a:spcPts val="0"/>
              </a:spcAft>
              <a:buNone/>
            </a:pPr>
            <a:r>
              <a:rPr lang="en-US" sz="2800" dirty="0">
                <a:latin typeface="Calibri" panose="020F0502020204030204" pitchFamily="34" charset="0"/>
                <a:cs typeface="Calibri" panose="020F0502020204030204" pitchFamily="34" charset="0"/>
              </a:rPr>
              <a:t>3. UNDP helps people in developing countries have a __________ life.</a:t>
            </a:r>
            <a:endParaRPr sz="2800" dirty="0">
              <a:latin typeface="Calibri" panose="020F0502020204030204" pitchFamily="34" charset="0"/>
              <a:cs typeface="Calibri" panose="020F0502020204030204" pitchFamily="34" charset="0"/>
            </a:endParaRPr>
          </a:p>
          <a:p>
            <a:pPr marL="0" lvl="0" indent="0" algn="l" rtl="0">
              <a:lnSpc>
                <a:spcPct val="150000"/>
              </a:lnSpc>
              <a:spcBef>
                <a:spcPts val="0"/>
              </a:spcBef>
              <a:spcAft>
                <a:spcPts val="0"/>
              </a:spcAft>
              <a:buNone/>
            </a:pPr>
            <a:r>
              <a:rPr lang="en-US" sz="2800" dirty="0">
                <a:latin typeface="Calibri" panose="020F0502020204030204" pitchFamily="34" charset="0"/>
                <a:cs typeface="Calibri" panose="020F0502020204030204" pitchFamily="34" charset="0"/>
              </a:rPr>
              <a:t>4. The WTO is the world's __________ international economic </a:t>
            </a:r>
            <a:r>
              <a:rPr lang="en-US" sz="2800" dirty="0" err="1">
                <a:latin typeface="Calibri" panose="020F0502020204030204" pitchFamily="34" charset="0"/>
                <a:cs typeface="Calibri" panose="020F0502020204030204" pitchFamily="34" charset="0"/>
              </a:rPr>
              <a:t>organisation</a:t>
            </a:r>
            <a:r>
              <a:rPr lang="en-US" sz="2800" dirty="0">
                <a:latin typeface="Calibri" panose="020F0502020204030204" pitchFamily="34" charset="0"/>
                <a:cs typeface="Calibri" panose="020F0502020204030204" pitchFamily="34" charset="0"/>
              </a:rPr>
              <a:t>.</a:t>
            </a:r>
            <a:endParaRPr sz="2800" dirty="0">
              <a:latin typeface="Calibri" panose="020F0502020204030204" pitchFamily="34" charset="0"/>
              <a:cs typeface="Calibri" panose="020F0502020204030204" pitchFamily="34" charset="0"/>
            </a:endParaRPr>
          </a:p>
        </p:txBody>
      </p:sp>
      <p:sp>
        <p:nvSpPr>
          <p:cNvPr id="10" name="TextBox 9"/>
          <p:cNvSpPr txBox="1"/>
          <p:nvPr/>
        </p:nvSpPr>
        <p:spPr>
          <a:xfrm>
            <a:off x="7590622" y="2141702"/>
            <a:ext cx="2226250" cy="523220"/>
          </a:xfrm>
          <a:prstGeom prst="rect">
            <a:avLst/>
          </a:prstGeom>
          <a:noFill/>
        </p:spPr>
        <p:txBody>
          <a:bodyPr wrap="square" rtlCol="0">
            <a:spAutoFit/>
          </a:bodyPr>
          <a:lstStyle/>
          <a:p>
            <a:r>
              <a:rPr lang="en-US" sz="2800" dirty="0">
                <a:solidFill>
                  <a:srgbClr val="00B050"/>
                </a:solidFill>
                <a:latin typeface="Calibri" panose="020F0502020204030204" pitchFamily="34" charset="0"/>
                <a:cs typeface="Calibri" panose="020F0502020204030204" pitchFamily="34" charset="0"/>
              </a:rPr>
              <a:t>more active</a:t>
            </a:r>
          </a:p>
        </p:txBody>
      </p:sp>
      <p:sp>
        <p:nvSpPr>
          <p:cNvPr id="11" name="TextBox 10"/>
          <p:cNvSpPr txBox="1"/>
          <p:nvPr/>
        </p:nvSpPr>
        <p:spPr>
          <a:xfrm>
            <a:off x="6365913" y="3430062"/>
            <a:ext cx="4056043" cy="523220"/>
          </a:xfrm>
          <a:prstGeom prst="rect">
            <a:avLst/>
          </a:prstGeom>
          <a:noFill/>
        </p:spPr>
        <p:txBody>
          <a:bodyPr wrap="square" rtlCol="0">
            <a:spAutoFit/>
          </a:bodyPr>
          <a:lstStyle/>
          <a:p>
            <a:r>
              <a:rPr lang="en-US" sz="2800" dirty="0">
                <a:solidFill>
                  <a:srgbClr val="00B050"/>
                </a:solidFill>
                <a:latin typeface="Calibri" panose="020F0502020204030204" pitchFamily="34" charset="0"/>
                <a:cs typeface="Calibri" panose="020F0502020204030204" pitchFamily="34" charset="0"/>
              </a:rPr>
              <a:t>the most disadvantaged</a:t>
            </a:r>
          </a:p>
        </p:txBody>
      </p:sp>
      <p:sp>
        <p:nvSpPr>
          <p:cNvPr id="12" name="TextBox 11"/>
          <p:cNvSpPr txBox="1"/>
          <p:nvPr/>
        </p:nvSpPr>
        <p:spPr>
          <a:xfrm>
            <a:off x="8885076" y="4684895"/>
            <a:ext cx="2226250" cy="523220"/>
          </a:xfrm>
          <a:prstGeom prst="rect">
            <a:avLst/>
          </a:prstGeom>
          <a:noFill/>
        </p:spPr>
        <p:txBody>
          <a:bodyPr wrap="square" rtlCol="0">
            <a:spAutoFit/>
          </a:bodyPr>
          <a:lstStyle/>
          <a:p>
            <a:r>
              <a:rPr lang="en-US" sz="2800" dirty="0">
                <a:solidFill>
                  <a:srgbClr val="00B050"/>
                </a:solidFill>
                <a:latin typeface="Calibri" panose="020F0502020204030204" pitchFamily="34" charset="0"/>
                <a:cs typeface="Calibri" panose="020F0502020204030204" pitchFamily="34" charset="0"/>
              </a:rPr>
              <a:t>better</a:t>
            </a:r>
          </a:p>
        </p:txBody>
      </p:sp>
      <p:sp>
        <p:nvSpPr>
          <p:cNvPr id="13" name="TextBox 12"/>
          <p:cNvSpPr txBox="1"/>
          <p:nvPr/>
        </p:nvSpPr>
        <p:spPr>
          <a:xfrm>
            <a:off x="4920867" y="5338985"/>
            <a:ext cx="1445046" cy="523220"/>
          </a:xfrm>
          <a:prstGeom prst="rect">
            <a:avLst/>
          </a:prstGeom>
          <a:noFill/>
        </p:spPr>
        <p:txBody>
          <a:bodyPr wrap="square" rtlCol="0">
            <a:spAutoFit/>
          </a:bodyPr>
          <a:lstStyle/>
          <a:p>
            <a:r>
              <a:rPr lang="en-US" sz="2800" dirty="0">
                <a:solidFill>
                  <a:srgbClr val="00B050"/>
                </a:solidFill>
                <a:latin typeface="Calibri" panose="020F0502020204030204" pitchFamily="34" charset="0"/>
                <a:cs typeface="Calibri" panose="020F0502020204030204" pitchFamily="34" charset="0"/>
              </a:rPr>
              <a:t>largest</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fade">
                                      <p:cBhvr>
                                        <p:cTn id="12" dur="500"/>
                                        <p:tgtEl>
                                          <p:spTgt spid="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xEl>
                                              <p:pRg st="0" end="0"/>
                                            </p:txEl>
                                          </p:spTgt>
                                        </p:tgtEl>
                                        <p:attrNameLst>
                                          <p:attrName>style.visibility</p:attrName>
                                        </p:attrNameLst>
                                      </p:cBhvr>
                                      <p:to>
                                        <p:strVal val="visible"/>
                                      </p:to>
                                    </p:set>
                                    <p:animEffect transition="in" filter="fade">
                                      <p:cBhvr>
                                        <p:cTn id="17" dur="500"/>
                                        <p:tgtEl>
                                          <p:spTgt spid="1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
                                            <p:txEl>
                                              <p:pRg st="0" end="0"/>
                                            </p:txEl>
                                          </p:spTgt>
                                        </p:tgtEl>
                                        <p:attrNameLst>
                                          <p:attrName>style.visibility</p:attrName>
                                        </p:attrNameLst>
                                      </p:cBhvr>
                                      <p:to>
                                        <p:strVal val="visible"/>
                                      </p:to>
                                    </p:set>
                                    <p:animEffect transition="in" filter="fade">
                                      <p:cBhvr>
                                        <p:cTn id="22"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pic>
        <p:nvPicPr>
          <p:cNvPr id="379" name="Google Shape;379;p25"/>
          <p:cNvPicPr preferRelativeResize="0"/>
          <p:nvPr/>
        </p:nvPicPr>
        <p:blipFill rotWithShape="1">
          <a:blip r:embed="rId3">
            <a:alphaModFix/>
          </a:blip>
          <a:srcRect/>
          <a:stretch/>
        </p:blipFill>
        <p:spPr>
          <a:xfrm>
            <a:off x="0" y="6962"/>
            <a:ext cx="12192000" cy="880278"/>
          </a:xfrm>
          <a:prstGeom prst="rect">
            <a:avLst/>
          </a:prstGeom>
          <a:noFill/>
          <a:ln>
            <a:noFill/>
          </a:ln>
        </p:spPr>
      </p:pic>
      <p:sp>
        <p:nvSpPr>
          <p:cNvPr id="380" name="Google Shape;380;p25"/>
          <p:cNvSpPr/>
          <p:nvPr/>
        </p:nvSpPr>
        <p:spPr>
          <a:xfrm>
            <a:off x="702927" y="1107630"/>
            <a:ext cx="502606" cy="502606"/>
          </a:xfrm>
          <a:prstGeom prst="roundRect">
            <a:avLst>
              <a:gd name="adj" fmla="val 16667"/>
            </a:avLst>
          </a:prstGeom>
          <a:solidFill>
            <a:srgbClr val="F2653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48DA4"/>
              </a:solidFill>
              <a:latin typeface="Calibri"/>
              <a:ea typeface="Calibri"/>
              <a:cs typeface="Calibri"/>
              <a:sym typeface="Calibri"/>
            </a:endParaRPr>
          </a:p>
        </p:txBody>
      </p:sp>
      <p:sp>
        <p:nvSpPr>
          <p:cNvPr id="381" name="Google Shape;381;p25"/>
          <p:cNvSpPr txBox="1"/>
          <p:nvPr/>
        </p:nvSpPr>
        <p:spPr>
          <a:xfrm>
            <a:off x="733099" y="1039279"/>
            <a:ext cx="449821"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1" i="0" u="none" strike="noStrike" cap="none">
                <a:solidFill>
                  <a:schemeClr val="lt1"/>
                </a:solidFill>
                <a:latin typeface="Open Sans"/>
                <a:ea typeface="Open Sans"/>
                <a:cs typeface="Open Sans"/>
                <a:sym typeface="Open Sans"/>
              </a:rPr>
              <a:t>1</a:t>
            </a:r>
            <a:endParaRPr sz="4000" b="1" i="0" u="none" strike="noStrike" cap="none">
              <a:solidFill>
                <a:schemeClr val="lt1"/>
              </a:solidFill>
              <a:latin typeface="Open Sans"/>
              <a:ea typeface="Open Sans"/>
              <a:cs typeface="Open Sans"/>
              <a:sym typeface="Open Sans"/>
            </a:endParaRPr>
          </a:p>
        </p:txBody>
      </p:sp>
      <p:sp>
        <p:nvSpPr>
          <p:cNvPr id="382" name="Google Shape;382;p25"/>
          <p:cNvSpPr txBox="1"/>
          <p:nvPr/>
        </p:nvSpPr>
        <p:spPr>
          <a:xfrm>
            <a:off x="432847" y="137185"/>
            <a:ext cx="4572000"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chemeClr val="lt1"/>
                </a:solidFill>
                <a:latin typeface="Arial"/>
                <a:ea typeface="Arial"/>
                <a:cs typeface="Arial"/>
                <a:sym typeface="Arial"/>
              </a:rPr>
              <a:t>CONSOLIDATION</a:t>
            </a:r>
            <a:endParaRPr sz="1400" b="0" i="0" u="none" strike="noStrike" cap="none">
              <a:solidFill>
                <a:srgbClr val="000000"/>
              </a:solidFill>
              <a:latin typeface="Arial"/>
              <a:ea typeface="Arial"/>
              <a:cs typeface="Arial"/>
              <a:sym typeface="Arial"/>
            </a:endParaRPr>
          </a:p>
        </p:txBody>
      </p:sp>
      <p:sp>
        <p:nvSpPr>
          <p:cNvPr id="383" name="Google Shape;383;p25"/>
          <p:cNvSpPr/>
          <p:nvPr/>
        </p:nvSpPr>
        <p:spPr>
          <a:xfrm>
            <a:off x="1358390" y="1107630"/>
            <a:ext cx="4572000" cy="58477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3200"/>
              <a:buFont typeface="Arial"/>
              <a:buNone/>
            </a:pPr>
            <a:r>
              <a:rPr lang="en-US" sz="3200" b="1" i="0" u="none" strike="noStrike" cap="none" dirty="0">
                <a:solidFill>
                  <a:schemeClr val="tx1"/>
                </a:solidFill>
                <a:latin typeface="Arial"/>
                <a:ea typeface="Arial"/>
                <a:cs typeface="Arial"/>
                <a:sym typeface="Arial"/>
              </a:rPr>
              <a:t>Wrap-up</a:t>
            </a:r>
            <a:endParaRPr sz="1400" b="0" i="0" u="none" strike="noStrike" cap="none" dirty="0">
              <a:solidFill>
                <a:schemeClr val="tx1"/>
              </a:solidFill>
              <a:latin typeface="Arial"/>
              <a:ea typeface="Arial"/>
              <a:cs typeface="Arial"/>
              <a:sym typeface="Arial"/>
            </a:endParaRPr>
          </a:p>
        </p:txBody>
      </p:sp>
      <p:sp>
        <p:nvSpPr>
          <p:cNvPr id="384" name="Google Shape;384;p25"/>
          <p:cNvSpPr txBox="1"/>
          <p:nvPr/>
        </p:nvSpPr>
        <p:spPr>
          <a:xfrm>
            <a:off x="702927" y="2123749"/>
            <a:ext cx="10346991" cy="2308800"/>
          </a:xfrm>
          <a:prstGeom prst="rect">
            <a:avLst/>
          </a:prstGeom>
          <a:noFill/>
          <a:ln>
            <a:noFill/>
          </a:ln>
        </p:spPr>
        <p:txBody>
          <a:bodyPr spcFirstLastPara="1" wrap="square" lIns="91425" tIns="45700" rIns="91425" bIns="45700" anchor="t" anchorCtr="0">
            <a:spAutoFit/>
          </a:bodyPr>
          <a:lstStyle/>
          <a:p>
            <a:pPr marL="584200" marR="0" lvl="0" indent="-457200" algn="l" rtl="0">
              <a:lnSpc>
                <a:spcPct val="100000"/>
              </a:lnSpc>
              <a:spcBef>
                <a:spcPts val="0"/>
              </a:spcBef>
              <a:spcAft>
                <a:spcPts val="0"/>
              </a:spcAft>
              <a:buClr>
                <a:schemeClr val="dk1"/>
              </a:buClr>
              <a:buSzPts val="3600"/>
              <a:buFont typeface="Arial"/>
              <a:buChar char="•"/>
            </a:pPr>
            <a:r>
              <a:rPr lang="en-US" sz="3600" b="0" i="0" u="none" strike="noStrike" cap="none" dirty="0">
                <a:solidFill>
                  <a:schemeClr val="dk1"/>
                </a:solidFill>
                <a:latin typeface="Calibri"/>
                <a:ea typeface="Calibri"/>
                <a:cs typeface="Calibri"/>
                <a:sym typeface="Calibri"/>
              </a:rPr>
              <a:t>Some words and phrases related to </a:t>
            </a:r>
            <a:r>
              <a:rPr lang="en-US" sz="3600" dirty="0">
                <a:solidFill>
                  <a:schemeClr val="dk1"/>
                </a:solidFill>
                <a:latin typeface="Calibri"/>
                <a:ea typeface="Calibri"/>
                <a:cs typeface="Calibri"/>
                <a:sym typeface="Calibri"/>
              </a:rPr>
              <a:t>international </a:t>
            </a:r>
            <a:r>
              <a:rPr lang="en-US" sz="3600" dirty="0" err="1">
                <a:solidFill>
                  <a:schemeClr val="dk1"/>
                </a:solidFill>
                <a:latin typeface="Calibri"/>
                <a:ea typeface="Calibri"/>
                <a:cs typeface="Calibri"/>
                <a:sym typeface="Calibri"/>
              </a:rPr>
              <a:t>organisations</a:t>
            </a:r>
            <a:r>
              <a:rPr lang="en-US" sz="3600" dirty="0">
                <a:solidFill>
                  <a:schemeClr val="dk1"/>
                </a:solidFill>
                <a:latin typeface="Calibri"/>
                <a:ea typeface="Calibri"/>
                <a:cs typeface="Calibri"/>
                <a:sym typeface="Calibri"/>
              </a:rPr>
              <a:t> </a:t>
            </a:r>
            <a:endParaRPr sz="1400" b="0" i="0" u="none" strike="noStrike" cap="none" dirty="0">
              <a:solidFill>
                <a:srgbClr val="000000"/>
              </a:solidFill>
              <a:latin typeface="Arial"/>
              <a:ea typeface="Arial"/>
              <a:cs typeface="Arial"/>
              <a:sym typeface="Arial"/>
            </a:endParaRPr>
          </a:p>
          <a:p>
            <a:pPr marL="584200" marR="0" lvl="0" indent="-457200" algn="l" rtl="0">
              <a:lnSpc>
                <a:spcPct val="100000"/>
              </a:lnSpc>
              <a:spcBef>
                <a:spcPts val="0"/>
              </a:spcBef>
              <a:spcAft>
                <a:spcPts val="0"/>
              </a:spcAft>
              <a:buClr>
                <a:schemeClr val="dk1"/>
              </a:buClr>
              <a:buSzPts val="3600"/>
              <a:buFont typeface="Arial"/>
              <a:buChar char="•"/>
            </a:pPr>
            <a:r>
              <a:rPr lang="en-US" sz="3600" b="0" i="0" u="none" strike="noStrike" cap="none" dirty="0">
                <a:solidFill>
                  <a:schemeClr val="dk1"/>
                </a:solidFill>
                <a:latin typeface="Calibri"/>
                <a:ea typeface="Calibri"/>
                <a:cs typeface="Calibri"/>
                <a:sym typeface="Calibri"/>
              </a:rPr>
              <a:t>Reading for specific information</a:t>
            </a:r>
            <a:endParaRPr sz="1400" b="0" i="0" u="none" strike="noStrike" cap="none" dirty="0">
              <a:solidFill>
                <a:srgbClr val="000000"/>
              </a:solidFill>
              <a:latin typeface="Arial"/>
              <a:ea typeface="Arial"/>
              <a:cs typeface="Arial"/>
              <a:sym typeface="Arial"/>
            </a:endParaRPr>
          </a:p>
          <a:p>
            <a:pPr marL="584200" marR="0" lvl="0" indent="-457200" algn="l" rtl="0">
              <a:lnSpc>
                <a:spcPct val="100000"/>
              </a:lnSpc>
              <a:spcBef>
                <a:spcPts val="0"/>
              </a:spcBef>
              <a:spcAft>
                <a:spcPts val="0"/>
              </a:spcAft>
              <a:buClr>
                <a:schemeClr val="dk1"/>
              </a:buClr>
              <a:buSzPts val="3600"/>
              <a:buFont typeface="Arial"/>
              <a:buChar char="•"/>
            </a:pPr>
            <a:r>
              <a:rPr lang="en-US" sz="3600" b="0" i="0" u="none" strike="noStrike" cap="none" dirty="0">
                <a:solidFill>
                  <a:schemeClr val="dk1"/>
                </a:solidFill>
                <a:latin typeface="Calibri"/>
                <a:ea typeface="Calibri"/>
                <a:cs typeface="Calibri"/>
                <a:sym typeface="Calibri"/>
              </a:rPr>
              <a:t>Scanning skills</a:t>
            </a:r>
            <a:endParaRPr sz="1400" b="0" i="0" u="none" strike="noStrike" cap="none" dirty="0">
              <a:solidFill>
                <a:srgbClr val="000000"/>
              </a:solidFill>
              <a:latin typeface="Arial"/>
              <a:ea typeface="Arial"/>
              <a:cs typeface="Arial"/>
              <a:sym typeface="Arial"/>
            </a:endParaRPr>
          </a:p>
        </p:txBody>
      </p:sp>
    </p:spTree>
  </p:cSld>
  <p:clrMapOvr>
    <a:masterClrMapping/>
  </p:clrMapOvr>
  <p:transition spd="slow">
    <p:wip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sp>
        <p:nvSpPr>
          <p:cNvPr id="389" name="Google Shape;389;p26"/>
          <p:cNvSpPr txBox="1"/>
          <p:nvPr/>
        </p:nvSpPr>
        <p:spPr>
          <a:xfrm>
            <a:off x="1882037" y="2055511"/>
            <a:ext cx="8584082" cy="1200329"/>
          </a:xfrm>
          <a:prstGeom prst="rect">
            <a:avLst/>
          </a:prstGeom>
          <a:noFill/>
          <a:ln>
            <a:noFill/>
          </a:ln>
        </p:spPr>
        <p:txBody>
          <a:bodyPr spcFirstLastPara="1" wrap="square" lIns="91425" tIns="45700" rIns="91425" bIns="45700" anchor="t" anchorCtr="0">
            <a:spAutoFit/>
          </a:bodyPr>
          <a:lstStyle/>
          <a:p>
            <a:pPr marL="571500" marR="0" lvl="0" indent="-571500" algn="l" rtl="0">
              <a:lnSpc>
                <a:spcPct val="100000"/>
              </a:lnSpc>
              <a:spcBef>
                <a:spcPts val="0"/>
              </a:spcBef>
              <a:spcAft>
                <a:spcPts val="0"/>
              </a:spcAft>
              <a:buClr>
                <a:schemeClr val="dk1"/>
              </a:buClr>
              <a:buSzPts val="3600"/>
              <a:buFont typeface="Arial" panose="020B0604020202020204" pitchFamily="34" charset="0"/>
              <a:buChar char="•"/>
            </a:pPr>
            <a:r>
              <a:rPr lang="en-US" sz="3600" b="0" i="0" u="none" strike="noStrike" cap="none" dirty="0">
                <a:solidFill>
                  <a:schemeClr val="dk1"/>
                </a:solidFill>
                <a:latin typeface="Calibri"/>
                <a:ea typeface="Calibri"/>
                <a:cs typeface="Calibri"/>
                <a:sym typeface="Calibri"/>
              </a:rPr>
              <a:t>Do exercises in the workbook</a:t>
            </a:r>
            <a:endParaRPr sz="1400" b="0" i="0" u="none" strike="noStrike" cap="none" dirty="0">
              <a:solidFill>
                <a:srgbClr val="000000"/>
              </a:solidFill>
              <a:latin typeface="Arial"/>
              <a:ea typeface="Arial"/>
              <a:cs typeface="Arial"/>
              <a:sym typeface="Arial"/>
            </a:endParaRPr>
          </a:p>
          <a:p>
            <a:pPr marL="571500" marR="0" lvl="0" indent="-571500" algn="l" rtl="0">
              <a:lnSpc>
                <a:spcPct val="100000"/>
              </a:lnSpc>
              <a:spcBef>
                <a:spcPts val="0"/>
              </a:spcBef>
              <a:spcAft>
                <a:spcPts val="0"/>
              </a:spcAft>
              <a:buClr>
                <a:schemeClr val="dk1"/>
              </a:buClr>
              <a:buSzPts val="3600"/>
              <a:buFont typeface="Arial" panose="020B0604020202020204" pitchFamily="34" charset="0"/>
              <a:buChar char="•"/>
            </a:pPr>
            <a:r>
              <a:rPr lang="en-US" sz="3600" b="0" i="0" u="none" strike="noStrike" cap="none" dirty="0">
                <a:solidFill>
                  <a:schemeClr val="dk1"/>
                </a:solidFill>
                <a:latin typeface="Calibri"/>
                <a:ea typeface="Calibri"/>
                <a:cs typeface="Calibri"/>
                <a:sym typeface="Calibri"/>
              </a:rPr>
              <a:t>Project preparation </a:t>
            </a:r>
            <a:endParaRPr sz="1400" b="0" i="0" u="none" strike="noStrike" cap="none" dirty="0">
              <a:solidFill>
                <a:srgbClr val="000000"/>
              </a:solidFill>
              <a:latin typeface="Arial"/>
              <a:ea typeface="Arial"/>
              <a:cs typeface="Arial"/>
              <a:sym typeface="Arial"/>
            </a:endParaRPr>
          </a:p>
        </p:txBody>
      </p:sp>
      <p:sp>
        <p:nvSpPr>
          <p:cNvPr id="390" name="Google Shape;390;p26"/>
          <p:cNvSpPr/>
          <p:nvPr/>
        </p:nvSpPr>
        <p:spPr>
          <a:xfrm>
            <a:off x="743871" y="1113110"/>
            <a:ext cx="502606" cy="502606"/>
          </a:xfrm>
          <a:prstGeom prst="roundRect">
            <a:avLst>
              <a:gd name="adj" fmla="val 16667"/>
            </a:avLst>
          </a:prstGeom>
          <a:solidFill>
            <a:srgbClr val="F2653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48DA4"/>
              </a:solidFill>
              <a:latin typeface="Calibri"/>
              <a:ea typeface="Calibri"/>
              <a:cs typeface="Calibri"/>
              <a:sym typeface="Calibri"/>
            </a:endParaRPr>
          </a:p>
        </p:txBody>
      </p:sp>
      <p:sp>
        <p:nvSpPr>
          <p:cNvPr id="391" name="Google Shape;391;p26"/>
          <p:cNvSpPr txBox="1"/>
          <p:nvPr/>
        </p:nvSpPr>
        <p:spPr>
          <a:xfrm>
            <a:off x="774043" y="1017463"/>
            <a:ext cx="449821"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1" i="0" u="none" strike="noStrike" cap="none">
                <a:solidFill>
                  <a:schemeClr val="lt1"/>
                </a:solidFill>
                <a:latin typeface="Open Sans"/>
                <a:ea typeface="Open Sans"/>
                <a:cs typeface="Open Sans"/>
                <a:sym typeface="Open Sans"/>
              </a:rPr>
              <a:t>2</a:t>
            </a:r>
            <a:endParaRPr sz="1400" b="0" i="0" u="none" strike="noStrike" cap="none">
              <a:solidFill>
                <a:srgbClr val="000000"/>
              </a:solidFill>
              <a:latin typeface="Arial"/>
              <a:ea typeface="Arial"/>
              <a:cs typeface="Arial"/>
              <a:sym typeface="Arial"/>
            </a:endParaRPr>
          </a:p>
        </p:txBody>
      </p:sp>
      <p:sp>
        <p:nvSpPr>
          <p:cNvPr id="392" name="Google Shape;392;p26"/>
          <p:cNvSpPr/>
          <p:nvPr/>
        </p:nvSpPr>
        <p:spPr>
          <a:xfrm>
            <a:off x="1399333" y="1093512"/>
            <a:ext cx="4572000" cy="58477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3200"/>
              <a:buFont typeface="Arial"/>
              <a:buNone/>
            </a:pPr>
            <a:r>
              <a:rPr lang="en-US" sz="3200" b="1" i="0" u="none" strike="noStrike" cap="none" dirty="0">
                <a:solidFill>
                  <a:schemeClr val="tx1"/>
                </a:solidFill>
                <a:latin typeface="Arial"/>
                <a:ea typeface="Arial"/>
                <a:cs typeface="Arial"/>
                <a:sym typeface="Arial"/>
              </a:rPr>
              <a:t>Homework</a:t>
            </a:r>
            <a:endParaRPr sz="1400" b="0" i="0" u="none" strike="noStrike" cap="none" dirty="0">
              <a:solidFill>
                <a:schemeClr val="tx1"/>
              </a:solidFill>
              <a:latin typeface="Arial"/>
              <a:ea typeface="Arial"/>
              <a:cs typeface="Arial"/>
              <a:sym typeface="Arial"/>
            </a:endParaRPr>
          </a:p>
        </p:txBody>
      </p:sp>
      <p:pic>
        <p:nvPicPr>
          <p:cNvPr id="393" name="Google Shape;393;p26"/>
          <p:cNvPicPr preferRelativeResize="0"/>
          <p:nvPr/>
        </p:nvPicPr>
        <p:blipFill rotWithShape="1">
          <a:blip r:embed="rId3">
            <a:alphaModFix/>
          </a:blip>
          <a:srcRect/>
          <a:stretch/>
        </p:blipFill>
        <p:spPr>
          <a:xfrm>
            <a:off x="0" y="6962"/>
            <a:ext cx="12192000" cy="880278"/>
          </a:xfrm>
          <a:prstGeom prst="rect">
            <a:avLst/>
          </a:prstGeom>
          <a:noFill/>
          <a:ln>
            <a:noFill/>
          </a:ln>
        </p:spPr>
      </p:pic>
      <p:sp>
        <p:nvSpPr>
          <p:cNvPr id="394" name="Google Shape;394;p26"/>
          <p:cNvSpPr txBox="1"/>
          <p:nvPr/>
        </p:nvSpPr>
        <p:spPr>
          <a:xfrm>
            <a:off x="432847" y="137185"/>
            <a:ext cx="4572000"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chemeClr val="lt1"/>
                </a:solidFill>
                <a:latin typeface="Arial"/>
                <a:ea typeface="Arial"/>
                <a:cs typeface="Arial"/>
                <a:sym typeface="Arial"/>
              </a:rPr>
              <a:t>CONSOLIDATION</a:t>
            </a:r>
            <a:endParaRPr sz="1400" b="0" i="0" u="none" strike="noStrike" cap="none">
              <a:solidFill>
                <a:srgbClr val="000000"/>
              </a:solidFill>
              <a:latin typeface="Arial"/>
              <a:ea typeface="Arial"/>
              <a:cs typeface="Arial"/>
              <a:sym typeface="Arial"/>
            </a:endParaRPr>
          </a:p>
        </p:txBody>
      </p:sp>
    </p:spTree>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pic>
        <p:nvPicPr>
          <p:cNvPr id="157" name="Google Shape;157;p6"/>
          <p:cNvPicPr preferRelativeResize="0"/>
          <p:nvPr/>
        </p:nvPicPr>
        <p:blipFill rotWithShape="1">
          <a:blip r:embed="rId5">
            <a:alphaModFix/>
          </a:blip>
          <a:srcRect/>
          <a:stretch/>
        </p:blipFill>
        <p:spPr>
          <a:xfrm>
            <a:off x="-1" y="0"/>
            <a:ext cx="12192001" cy="898672"/>
          </a:xfrm>
          <a:prstGeom prst="rect">
            <a:avLst/>
          </a:prstGeom>
          <a:noFill/>
          <a:ln>
            <a:noFill/>
          </a:ln>
        </p:spPr>
      </p:pic>
      <p:sp>
        <p:nvSpPr>
          <p:cNvPr id="159" name="Google Shape;159;p6"/>
          <p:cNvSpPr txBox="1"/>
          <p:nvPr/>
        </p:nvSpPr>
        <p:spPr>
          <a:xfrm>
            <a:off x="253720" y="120689"/>
            <a:ext cx="6845580"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dirty="0">
                <a:solidFill>
                  <a:schemeClr val="lt1"/>
                </a:solidFill>
                <a:latin typeface="Calibri" panose="020F0502020204030204" pitchFamily="34" charset="0"/>
                <a:cs typeface="Calibri" panose="020F0502020204030204" pitchFamily="34" charset="0"/>
              </a:rPr>
              <a:t>WATCH AND REMEMBER</a:t>
            </a:r>
            <a:endParaRPr sz="1400" b="0" i="0" u="none" strike="noStrike" cap="none" dirty="0">
              <a:solidFill>
                <a:srgbClr val="000000"/>
              </a:solidFill>
              <a:latin typeface="Calibri" panose="020F0502020204030204" pitchFamily="34" charset="0"/>
              <a:cs typeface="Calibri" panose="020F0502020204030204" pitchFamily="34" charset="0"/>
              <a:sym typeface="Arial"/>
            </a:endParaRPr>
          </a:p>
        </p:txBody>
      </p:sp>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47320" y="1606294"/>
            <a:ext cx="4097357" cy="4097357"/>
          </a:xfrm>
          <a:prstGeom prst="rect">
            <a:avLst/>
          </a:prstGeom>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30838" y="1530452"/>
            <a:ext cx="4148121" cy="4249036"/>
          </a:xfrm>
          <a:prstGeom prst="rect">
            <a:avLst/>
          </a:prstGeom>
        </p:spPr>
      </p:pic>
      <p:pic>
        <p:nvPicPr>
          <p:cNvPr id="7" name="Picture 6"/>
          <p:cNvPicPr>
            <a:picLocks noChangeAspect="1"/>
          </p:cNvPicPr>
          <p:nvPr/>
        </p:nvPicPr>
        <p:blipFill rotWithShape="1">
          <a:blip r:embed="rId8">
            <a:extLst>
              <a:ext uri="{28A0092B-C50C-407E-A947-70E740481C1C}">
                <a14:useLocalDpi xmlns:a14="http://schemas.microsoft.com/office/drawing/2010/main" val="0"/>
              </a:ext>
            </a:extLst>
          </a:blip>
          <a:srcRect l="18762" t="13361" r="18442" b="13024"/>
          <a:stretch/>
        </p:blipFill>
        <p:spPr>
          <a:xfrm>
            <a:off x="4614229" y="1010923"/>
            <a:ext cx="2963538" cy="5288097"/>
          </a:xfrm>
          <a:prstGeom prst="rect">
            <a:avLst/>
          </a:prstGeom>
        </p:spPr>
      </p:pic>
      <p:pic>
        <p:nvPicPr>
          <p:cNvPr id="8" name="Picture 2" descr="World Trade Organisation (WTO)">
            <a:extLst>
              <a:ext uri="{FF2B5EF4-FFF2-40B4-BE49-F238E27FC236}">
                <a16:creationId xmlns="" xmlns:a16="http://schemas.microsoft.com/office/drawing/2014/main" id="{6A70FCED-2CBD-4051-B13D-9BA016AE4FB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39839" y="1498812"/>
            <a:ext cx="4312317" cy="431231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14229" y="1635237"/>
            <a:ext cx="2981341" cy="4419837"/>
          </a:xfrm>
          <a:prstGeom prst="rect">
            <a:avLst/>
          </a:prstGeom>
        </p:spPr>
      </p:pic>
      <p:pic>
        <p:nvPicPr>
          <p:cNvPr id="11" name="Picture 1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170813" y="1690783"/>
            <a:ext cx="3868169" cy="3928374"/>
          </a:xfrm>
          <a:prstGeom prst="rect">
            <a:avLst/>
          </a:prstGeom>
        </p:spPr>
      </p:pic>
      <p:pic>
        <p:nvPicPr>
          <p:cNvPr id="3" name="Picture 2"/>
          <p:cNvPicPr>
            <a:picLocks noChangeAspect="1"/>
          </p:cNvPicPr>
          <p:nvPr/>
        </p:nvPicPr>
        <p:blipFill>
          <a:blip r:embed="rId12"/>
          <a:stretch>
            <a:fillRect/>
          </a:stretch>
        </p:blipFill>
        <p:spPr>
          <a:xfrm>
            <a:off x="4026225" y="1527156"/>
            <a:ext cx="4139543" cy="4230991"/>
          </a:xfrm>
          <a:prstGeom prst="rect">
            <a:avLst/>
          </a:prstGeom>
        </p:spPr>
      </p:pic>
      <p:pic>
        <p:nvPicPr>
          <p:cNvPr id="4" name="The Game Show Theme Music - Waderman - Royalty Free Music (240p, h26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3"/>
          <a:stretch>
            <a:fillRect/>
          </a:stretch>
        </p:blipFill>
        <p:spPr>
          <a:xfrm>
            <a:off x="8252156" y="7137400"/>
            <a:ext cx="2705100" cy="15240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3803"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9"/>
                                          </p:stCondLst>
                                        </p:cTn>
                                        <p:tgtEl>
                                          <p:spTgt spid="2"/>
                                        </p:tgtEl>
                                        <p:attrNameLst>
                                          <p:attrName>style.visibility</p:attrName>
                                        </p:attrNameLst>
                                      </p:cBhvr>
                                      <p:to>
                                        <p:strVal val="visible"/>
                                      </p:to>
                                    </p:set>
                                  </p:childTnLst>
                                </p:cTn>
                              </p:par>
                              <p:par>
                                <p:cTn id="11" presetID="1" presetClass="exit" presetSubtype="0" fill="hold" nodeType="withEffect">
                                  <p:stCondLst>
                                    <p:cond delay="1000"/>
                                  </p:stCondLst>
                                  <p:childTnLst>
                                    <p:set>
                                      <p:cBhvr>
                                        <p:cTn id="12" dur="1" fill="hold">
                                          <p:stCondLst>
                                            <p:cond delay="0"/>
                                          </p:stCondLst>
                                        </p:cTn>
                                        <p:tgtEl>
                                          <p:spTgt spid="2"/>
                                        </p:tgtEl>
                                        <p:attrNameLst>
                                          <p:attrName>style.visibility</p:attrName>
                                        </p:attrNameLst>
                                      </p:cBhvr>
                                      <p:to>
                                        <p:strVal val="hidden"/>
                                      </p:to>
                                    </p:set>
                                  </p:childTnLst>
                                </p:cTn>
                              </p:par>
                              <p:par>
                                <p:cTn id="13" presetID="1" presetClass="entr" presetSubtype="0" fill="hold" nodeType="withEffect">
                                  <p:stCondLst>
                                    <p:cond delay="1000"/>
                                  </p:stCondLst>
                                  <p:childTnLst>
                                    <p:set>
                                      <p:cBhvr>
                                        <p:cTn id="14" dur="1" fill="hold">
                                          <p:stCondLst>
                                            <p:cond delay="9"/>
                                          </p:stCondLst>
                                        </p:cTn>
                                        <p:tgtEl>
                                          <p:spTgt spid="6"/>
                                        </p:tgtEl>
                                        <p:attrNameLst>
                                          <p:attrName>style.visibility</p:attrName>
                                        </p:attrNameLst>
                                      </p:cBhvr>
                                      <p:to>
                                        <p:strVal val="visible"/>
                                      </p:to>
                                    </p:set>
                                  </p:childTnLst>
                                </p:cTn>
                              </p:par>
                              <p:par>
                                <p:cTn id="15" presetID="1" presetClass="exit" presetSubtype="0" fill="hold" nodeType="withEffect">
                                  <p:stCondLst>
                                    <p:cond delay="2000"/>
                                  </p:stCondLst>
                                  <p:childTnLst>
                                    <p:set>
                                      <p:cBhvr>
                                        <p:cTn id="16" dur="1" fill="hold">
                                          <p:stCondLst>
                                            <p:cond delay="0"/>
                                          </p:stCondLst>
                                        </p:cTn>
                                        <p:tgtEl>
                                          <p:spTgt spid="6"/>
                                        </p:tgtEl>
                                        <p:attrNameLst>
                                          <p:attrName>style.visibility</p:attrName>
                                        </p:attrNameLst>
                                      </p:cBhvr>
                                      <p:to>
                                        <p:strVal val="hidden"/>
                                      </p:to>
                                    </p:set>
                                  </p:childTnLst>
                                </p:cTn>
                              </p:par>
                              <p:par>
                                <p:cTn id="17" presetID="1" presetClass="entr" presetSubtype="0" fill="hold" nodeType="withEffect">
                                  <p:stCondLst>
                                    <p:cond delay="2000"/>
                                  </p:stCondLst>
                                  <p:childTnLst>
                                    <p:set>
                                      <p:cBhvr>
                                        <p:cTn id="18" dur="1" fill="hold">
                                          <p:stCondLst>
                                            <p:cond delay="9"/>
                                          </p:stCondLst>
                                        </p:cTn>
                                        <p:tgtEl>
                                          <p:spTgt spid="7"/>
                                        </p:tgtEl>
                                        <p:attrNameLst>
                                          <p:attrName>style.visibility</p:attrName>
                                        </p:attrNameLst>
                                      </p:cBhvr>
                                      <p:to>
                                        <p:strVal val="visible"/>
                                      </p:to>
                                    </p:set>
                                  </p:childTnLst>
                                </p:cTn>
                              </p:par>
                              <p:par>
                                <p:cTn id="19" presetID="1" presetClass="exit" presetSubtype="0" fill="hold" nodeType="withEffect">
                                  <p:stCondLst>
                                    <p:cond delay="3000"/>
                                  </p:stCondLst>
                                  <p:childTnLst>
                                    <p:set>
                                      <p:cBhvr>
                                        <p:cTn id="20" dur="1" fill="hold">
                                          <p:stCondLst>
                                            <p:cond delay="0"/>
                                          </p:stCondLst>
                                        </p:cTn>
                                        <p:tgtEl>
                                          <p:spTgt spid="7"/>
                                        </p:tgtEl>
                                        <p:attrNameLst>
                                          <p:attrName>style.visibility</p:attrName>
                                        </p:attrNameLst>
                                      </p:cBhvr>
                                      <p:to>
                                        <p:strVal val="hidden"/>
                                      </p:to>
                                    </p:set>
                                  </p:childTnLst>
                                </p:cTn>
                              </p:par>
                              <p:par>
                                <p:cTn id="21" presetID="1" presetClass="entr" presetSubtype="0" fill="hold" nodeType="withEffect">
                                  <p:stCondLst>
                                    <p:cond delay="3000"/>
                                  </p:stCondLst>
                                  <p:childTnLst>
                                    <p:set>
                                      <p:cBhvr>
                                        <p:cTn id="22" dur="1" fill="hold">
                                          <p:stCondLst>
                                            <p:cond delay="9"/>
                                          </p:stCondLst>
                                        </p:cTn>
                                        <p:tgtEl>
                                          <p:spTgt spid="8"/>
                                        </p:tgtEl>
                                        <p:attrNameLst>
                                          <p:attrName>style.visibility</p:attrName>
                                        </p:attrNameLst>
                                      </p:cBhvr>
                                      <p:to>
                                        <p:strVal val="visible"/>
                                      </p:to>
                                    </p:set>
                                  </p:childTnLst>
                                </p:cTn>
                              </p:par>
                              <p:par>
                                <p:cTn id="23" presetID="1" presetClass="exit" presetSubtype="0" fill="hold" nodeType="withEffect">
                                  <p:stCondLst>
                                    <p:cond delay="4000"/>
                                  </p:stCondLst>
                                  <p:childTnLst>
                                    <p:set>
                                      <p:cBhvr>
                                        <p:cTn id="24" dur="1" fill="hold">
                                          <p:stCondLst>
                                            <p:cond delay="0"/>
                                          </p:stCondLst>
                                        </p:cTn>
                                        <p:tgtEl>
                                          <p:spTgt spid="8"/>
                                        </p:tgtEl>
                                        <p:attrNameLst>
                                          <p:attrName>style.visibility</p:attrName>
                                        </p:attrNameLst>
                                      </p:cBhvr>
                                      <p:to>
                                        <p:strVal val="hidden"/>
                                      </p:to>
                                    </p:set>
                                  </p:childTnLst>
                                </p:cTn>
                              </p:par>
                              <p:par>
                                <p:cTn id="25" presetID="1" presetClass="entr" presetSubtype="0" fill="hold" nodeType="withEffect">
                                  <p:stCondLst>
                                    <p:cond delay="4000"/>
                                  </p:stCondLst>
                                  <p:childTnLst>
                                    <p:set>
                                      <p:cBhvr>
                                        <p:cTn id="26" dur="1" fill="hold">
                                          <p:stCondLst>
                                            <p:cond delay="9"/>
                                          </p:stCondLst>
                                        </p:cTn>
                                        <p:tgtEl>
                                          <p:spTgt spid="10"/>
                                        </p:tgtEl>
                                        <p:attrNameLst>
                                          <p:attrName>style.visibility</p:attrName>
                                        </p:attrNameLst>
                                      </p:cBhvr>
                                      <p:to>
                                        <p:strVal val="visible"/>
                                      </p:to>
                                    </p:set>
                                  </p:childTnLst>
                                </p:cTn>
                              </p:par>
                              <p:par>
                                <p:cTn id="27" presetID="1" presetClass="exit" presetSubtype="0" fill="hold" nodeType="withEffect">
                                  <p:stCondLst>
                                    <p:cond delay="5000"/>
                                  </p:stCondLst>
                                  <p:childTnLst>
                                    <p:set>
                                      <p:cBhvr>
                                        <p:cTn id="28" dur="1" fill="hold">
                                          <p:stCondLst>
                                            <p:cond delay="0"/>
                                          </p:stCondLst>
                                        </p:cTn>
                                        <p:tgtEl>
                                          <p:spTgt spid="10"/>
                                        </p:tgtEl>
                                        <p:attrNameLst>
                                          <p:attrName>style.visibility</p:attrName>
                                        </p:attrNameLst>
                                      </p:cBhvr>
                                      <p:to>
                                        <p:strVal val="hidden"/>
                                      </p:to>
                                    </p:set>
                                  </p:childTnLst>
                                </p:cTn>
                              </p:par>
                              <p:par>
                                <p:cTn id="29" presetID="1" presetClass="entr" presetSubtype="0" fill="hold" nodeType="withEffect">
                                  <p:stCondLst>
                                    <p:cond delay="5000"/>
                                  </p:stCondLst>
                                  <p:childTnLst>
                                    <p:set>
                                      <p:cBhvr>
                                        <p:cTn id="30" dur="1" fill="hold">
                                          <p:stCondLst>
                                            <p:cond delay="9"/>
                                          </p:stCondLst>
                                        </p:cTn>
                                        <p:tgtEl>
                                          <p:spTgt spid="11"/>
                                        </p:tgtEl>
                                        <p:attrNameLst>
                                          <p:attrName>style.visibility</p:attrName>
                                        </p:attrNameLst>
                                      </p:cBhvr>
                                      <p:to>
                                        <p:strVal val="visible"/>
                                      </p:to>
                                    </p:set>
                                  </p:childTnLst>
                                </p:cTn>
                              </p:par>
                              <p:par>
                                <p:cTn id="31" presetID="1" presetClass="exit" presetSubtype="0" fill="hold" nodeType="withEffect">
                                  <p:stCondLst>
                                    <p:cond delay="6000"/>
                                  </p:stCondLst>
                                  <p:childTnLst>
                                    <p:set>
                                      <p:cBhvr>
                                        <p:cTn id="32" dur="1" fill="hold">
                                          <p:stCondLst>
                                            <p:cond delay="0"/>
                                          </p:stCondLst>
                                        </p:cTn>
                                        <p:tgtEl>
                                          <p:spTgt spid="11"/>
                                        </p:tgtEl>
                                        <p:attrNameLst>
                                          <p:attrName>style.visibility</p:attrName>
                                        </p:attrNameLst>
                                      </p:cBhvr>
                                      <p:to>
                                        <p:strVal val="hidden"/>
                                      </p:to>
                                    </p:set>
                                  </p:childTnLst>
                                </p:cTn>
                              </p:par>
                              <p:par>
                                <p:cTn id="33" presetID="1" presetClass="entr" presetSubtype="0" fill="hold" nodeType="withEffect">
                                  <p:stCondLst>
                                    <p:cond delay="6000"/>
                                  </p:stCondLst>
                                  <p:childTnLst>
                                    <p:set>
                                      <p:cBhvr>
                                        <p:cTn id="34" dur="1" fill="hold">
                                          <p:stCondLst>
                                            <p:cond delay="9"/>
                                          </p:stCondLst>
                                        </p:cTn>
                                        <p:tgtEl>
                                          <p:spTgt spid="3"/>
                                        </p:tgtEl>
                                        <p:attrNameLst>
                                          <p:attrName>style.visibility</p:attrName>
                                        </p:attrNameLst>
                                      </p:cBhvr>
                                      <p:to>
                                        <p:strVal val="visible"/>
                                      </p:to>
                                    </p:set>
                                  </p:childTnLst>
                                </p:cTn>
                              </p:par>
                              <p:par>
                                <p:cTn id="35" presetID="1" presetClass="exit" presetSubtype="0" fill="hold" nodeType="withEffect">
                                  <p:stCondLst>
                                    <p:cond delay="7000"/>
                                  </p:stCondLst>
                                  <p:childTnLst>
                                    <p:set>
                                      <p:cBhvr>
                                        <p:cTn id="36"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7" fill="hold" display="0">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pic>
        <p:nvPicPr>
          <p:cNvPr id="5" name="30 Second Timer with Music - Alex and Pedro (360p, h26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94833" y="1570941"/>
            <a:ext cx="10408355" cy="5854700"/>
          </a:xfrm>
          <a:prstGeom prst="rect">
            <a:avLst/>
          </a:prstGeom>
        </p:spPr>
      </p:pic>
      <p:sp>
        <p:nvSpPr>
          <p:cNvPr id="6" name="Rectangle 5"/>
          <p:cNvSpPr/>
          <p:nvPr/>
        </p:nvSpPr>
        <p:spPr>
          <a:xfrm>
            <a:off x="390173" y="1096621"/>
            <a:ext cx="11341100" cy="596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rot="16200000">
            <a:off x="-1860737" y="3776321"/>
            <a:ext cx="5711141" cy="596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rot="16200000">
            <a:off x="8575323" y="3778250"/>
            <a:ext cx="5715000" cy="596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1662393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4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pic>
        <p:nvPicPr>
          <p:cNvPr id="157" name="Google Shape;157;p6"/>
          <p:cNvPicPr preferRelativeResize="0"/>
          <p:nvPr/>
        </p:nvPicPr>
        <p:blipFill rotWithShape="1">
          <a:blip r:embed="rId3">
            <a:alphaModFix/>
          </a:blip>
          <a:srcRect/>
          <a:stretch/>
        </p:blipFill>
        <p:spPr>
          <a:xfrm>
            <a:off x="41946" y="6620"/>
            <a:ext cx="12150054" cy="892051"/>
          </a:xfrm>
          <a:prstGeom prst="rect">
            <a:avLst/>
          </a:prstGeom>
          <a:noFill/>
          <a:ln>
            <a:noFill/>
          </a:ln>
        </p:spPr>
      </p:pic>
      <p:sp>
        <p:nvSpPr>
          <p:cNvPr id="159" name="Google Shape;159;p6"/>
          <p:cNvSpPr txBox="1"/>
          <p:nvPr/>
        </p:nvSpPr>
        <p:spPr>
          <a:xfrm>
            <a:off x="612350" y="130932"/>
            <a:ext cx="4556270" cy="6415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dirty="0">
                <a:solidFill>
                  <a:schemeClr val="lt1"/>
                </a:solidFill>
                <a:latin typeface="Calibri" panose="020F0502020204030204" pitchFamily="34" charset="0"/>
                <a:cs typeface="Calibri" panose="020F0502020204030204" pitchFamily="34" charset="0"/>
                <a:sym typeface="Arial"/>
              </a:rPr>
              <a:t>GUESS THE LOGO!</a:t>
            </a:r>
            <a:endParaRPr sz="1400" b="0" i="0" u="none" strike="noStrike" cap="none" dirty="0">
              <a:solidFill>
                <a:srgbClr val="000000"/>
              </a:solidFill>
              <a:latin typeface="Calibri" panose="020F0502020204030204" pitchFamily="34" charset="0"/>
              <a:cs typeface="Calibri" panose="020F0502020204030204" pitchFamily="34" charset="0"/>
              <a:sym typeface="Arial"/>
            </a:endParaRPr>
          </a:p>
        </p:txBody>
      </p:sp>
      <p:sp>
        <p:nvSpPr>
          <p:cNvPr id="9" name="TextBox 8">
            <a:extLst>
              <a:ext uri="{FF2B5EF4-FFF2-40B4-BE49-F238E27FC236}">
                <a16:creationId xmlns="" xmlns:a16="http://schemas.microsoft.com/office/drawing/2014/main" id="{73C5C48F-129D-454E-8783-E573B8BF3132}"/>
              </a:ext>
            </a:extLst>
          </p:cNvPr>
          <p:cNvSpPr txBox="1"/>
          <p:nvPr/>
        </p:nvSpPr>
        <p:spPr>
          <a:xfrm>
            <a:off x="958000" y="1221799"/>
            <a:ext cx="5648750" cy="6001643"/>
          </a:xfrm>
          <a:prstGeom prst="rect">
            <a:avLst/>
          </a:prstGeom>
          <a:noFill/>
        </p:spPr>
        <p:txBody>
          <a:bodyPr wrap="square" rtlCol="0">
            <a:spAutoFit/>
          </a:bodyPr>
          <a:lstStyle/>
          <a:p>
            <a:r>
              <a:rPr lang="en-US" sz="3200" b="1" dirty="0">
                <a:solidFill>
                  <a:srgbClr val="0FB7BD"/>
                </a:solidFill>
                <a:latin typeface="Calibri" panose="020F0502020204030204" pitchFamily="34" charset="0"/>
                <a:cs typeface="Calibri" panose="020F0502020204030204" pitchFamily="34" charset="0"/>
              </a:rPr>
              <a:t>United Nations (UN)</a:t>
            </a:r>
          </a:p>
          <a:p>
            <a:endParaRPr lang="en-US" sz="3200" b="1" dirty="0">
              <a:solidFill>
                <a:srgbClr val="0FB7BD"/>
              </a:solidFill>
              <a:latin typeface="Calibri" panose="020F0502020204030204" pitchFamily="34" charset="0"/>
              <a:cs typeface="Calibri" panose="020F0502020204030204" pitchFamily="34" charset="0"/>
            </a:endParaRPr>
          </a:p>
          <a:p>
            <a:r>
              <a:rPr lang="en-US" sz="3200" b="1" dirty="0">
                <a:solidFill>
                  <a:srgbClr val="0FB7BD"/>
                </a:solidFill>
                <a:latin typeface="Calibri" panose="020F0502020204030204" pitchFamily="34" charset="0"/>
                <a:cs typeface="Calibri" panose="020F0502020204030204" pitchFamily="34" charset="0"/>
              </a:rPr>
              <a:t>United Nations </a:t>
            </a:r>
          </a:p>
          <a:p>
            <a:r>
              <a:rPr lang="en-US" sz="3200" b="1" dirty="0">
                <a:solidFill>
                  <a:srgbClr val="0FB7BD"/>
                </a:solidFill>
                <a:latin typeface="Calibri" panose="020F0502020204030204" pitchFamily="34" charset="0"/>
                <a:cs typeface="Calibri" panose="020F0502020204030204" pitchFamily="34" charset="0"/>
              </a:rPr>
              <a:t>Children’s Fund (UNICEF)</a:t>
            </a:r>
          </a:p>
          <a:p>
            <a:endParaRPr lang="en-US" sz="3200" b="1" dirty="0">
              <a:solidFill>
                <a:srgbClr val="0FB7BD"/>
              </a:solidFill>
              <a:latin typeface="Calibri" panose="020F0502020204030204" pitchFamily="34" charset="0"/>
              <a:cs typeface="Calibri" panose="020F0502020204030204" pitchFamily="34" charset="0"/>
            </a:endParaRPr>
          </a:p>
          <a:p>
            <a:r>
              <a:rPr lang="en-US" sz="3200" b="1" dirty="0">
                <a:solidFill>
                  <a:srgbClr val="0FB7BD"/>
                </a:solidFill>
                <a:latin typeface="Calibri" panose="020F0502020204030204" pitchFamily="34" charset="0"/>
                <a:cs typeface="Calibri" panose="020F0502020204030204" pitchFamily="34" charset="0"/>
              </a:rPr>
              <a:t>World Trade Organization (WTO)</a:t>
            </a:r>
          </a:p>
          <a:p>
            <a:endParaRPr lang="en-US" sz="3200" b="1" dirty="0">
              <a:solidFill>
                <a:srgbClr val="0FB7BD"/>
              </a:solidFill>
              <a:latin typeface="Calibri" panose="020F0502020204030204" pitchFamily="34" charset="0"/>
              <a:cs typeface="Calibri" panose="020F0502020204030204" pitchFamily="34" charset="0"/>
            </a:endParaRPr>
          </a:p>
          <a:p>
            <a:r>
              <a:rPr lang="en-US" sz="3200" b="1" dirty="0">
                <a:solidFill>
                  <a:srgbClr val="0FB7BD"/>
                </a:solidFill>
                <a:latin typeface="Calibri" panose="020F0502020204030204" pitchFamily="34" charset="0"/>
                <a:cs typeface="Calibri" panose="020F0502020204030204" pitchFamily="34" charset="0"/>
              </a:rPr>
              <a:t>United Nations Development </a:t>
            </a:r>
            <a:r>
              <a:rPr lang="en-US" sz="3200" b="1" dirty="0" err="1">
                <a:solidFill>
                  <a:srgbClr val="0FB7BD"/>
                </a:solidFill>
                <a:latin typeface="Calibri" panose="020F0502020204030204" pitchFamily="34" charset="0"/>
                <a:cs typeface="Calibri" panose="020F0502020204030204" pitchFamily="34" charset="0"/>
              </a:rPr>
              <a:t>Programme</a:t>
            </a:r>
            <a:r>
              <a:rPr lang="en-US" sz="3200" b="1" dirty="0">
                <a:solidFill>
                  <a:srgbClr val="0FB7BD"/>
                </a:solidFill>
                <a:latin typeface="Calibri" panose="020F0502020204030204" pitchFamily="34" charset="0"/>
                <a:cs typeface="Calibri" panose="020F0502020204030204" pitchFamily="34" charset="0"/>
              </a:rPr>
              <a:t> (UNDP)</a:t>
            </a:r>
          </a:p>
          <a:p>
            <a:endParaRPr lang="en-US" sz="3200" b="1" dirty="0">
              <a:solidFill>
                <a:srgbClr val="0FB7BD"/>
              </a:solidFill>
              <a:latin typeface="Calibri" panose="020F0502020204030204" pitchFamily="34" charset="0"/>
              <a:cs typeface="Calibri" panose="020F0502020204030204" pitchFamily="34" charset="0"/>
            </a:endParaRPr>
          </a:p>
          <a:p>
            <a:r>
              <a:rPr lang="en-US" sz="3200" b="1" dirty="0">
                <a:solidFill>
                  <a:srgbClr val="0FB7BD"/>
                </a:solidFill>
                <a:latin typeface="Calibri" panose="020F0502020204030204" pitchFamily="34" charset="0"/>
                <a:cs typeface="Calibri" panose="020F0502020204030204" pitchFamily="34" charset="0"/>
              </a:rPr>
              <a:t> </a:t>
            </a:r>
          </a:p>
        </p:txBody>
      </p:sp>
      <p:sp>
        <p:nvSpPr>
          <p:cNvPr id="6" name="TextBox 5">
            <a:extLst>
              <a:ext uri="{FF2B5EF4-FFF2-40B4-BE49-F238E27FC236}">
                <a16:creationId xmlns="" xmlns:a16="http://schemas.microsoft.com/office/drawing/2014/main" id="{73C5C48F-129D-454E-8783-E573B8BF3132}"/>
              </a:ext>
            </a:extLst>
          </p:cNvPr>
          <p:cNvSpPr txBox="1"/>
          <p:nvPr/>
        </p:nvSpPr>
        <p:spPr>
          <a:xfrm>
            <a:off x="6606750" y="1221800"/>
            <a:ext cx="4921521" cy="6001643"/>
          </a:xfrm>
          <a:prstGeom prst="rect">
            <a:avLst/>
          </a:prstGeom>
          <a:noFill/>
        </p:spPr>
        <p:txBody>
          <a:bodyPr wrap="square" rtlCol="0">
            <a:spAutoFit/>
          </a:bodyPr>
          <a:lstStyle/>
          <a:p>
            <a:r>
              <a:rPr lang="en-US" sz="3200" b="1" dirty="0">
                <a:solidFill>
                  <a:srgbClr val="0FB7BD"/>
                </a:solidFill>
                <a:latin typeface="Calibri" panose="020F0502020204030204" pitchFamily="34" charset="0"/>
                <a:cs typeface="Calibri" panose="020F0502020204030204" pitchFamily="34" charset="0"/>
              </a:rPr>
              <a:t>World Wide Fund </a:t>
            </a:r>
          </a:p>
          <a:p>
            <a:r>
              <a:rPr lang="en-US" sz="3200" b="1" dirty="0">
                <a:solidFill>
                  <a:srgbClr val="0FB7BD"/>
                </a:solidFill>
                <a:latin typeface="Calibri" panose="020F0502020204030204" pitchFamily="34" charset="0"/>
                <a:cs typeface="Calibri" panose="020F0502020204030204" pitchFamily="34" charset="0"/>
              </a:rPr>
              <a:t>for Nature (WWF)</a:t>
            </a:r>
          </a:p>
          <a:p>
            <a:endParaRPr lang="en-US" sz="3200" b="1" dirty="0">
              <a:solidFill>
                <a:srgbClr val="0FB7BD"/>
              </a:solidFill>
              <a:latin typeface="Calibri" panose="020F0502020204030204" pitchFamily="34" charset="0"/>
              <a:cs typeface="Calibri" panose="020F0502020204030204" pitchFamily="34" charset="0"/>
            </a:endParaRPr>
          </a:p>
          <a:p>
            <a:r>
              <a:rPr lang="en-US" sz="3200" b="1" dirty="0">
                <a:solidFill>
                  <a:srgbClr val="0FB7BD"/>
                </a:solidFill>
                <a:latin typeface="Calibri" panose="020F0502020204030204" pitchFamily="34" charset="0"/>
                <a:cs typeface="Calibri" panose="020F0502020204030204" pitchFamily="34" charset="0"/>
              </a:rPr>
              <a:t>The Food and Agriculture </a:t>
            </a:r>
            <a:r>
              <a:rPr lang="en-US" sz="3200" b="1" dirty="0" err="1">
                <a:solidFill>
                  <a:srgbClr val="0FB7BD"/>
                </a:solidFill>
                <a:latin typeface="Calibri" panose="020F0502020204030204" pitchFamily="34" charset="0"/>
                <a:cs typeface="Calibri" panose="020F0502020204030204" pitchFamily="34" charset="0"/>
              </a:rPr>
              <a:t>Organisation</a:t>
            </a:r>
            <a:r>
              <a:rPr lang="en-US" sz="3200" b="1" dirty="0">
                <a:solidFill>
                  <a:srgbClr val="0FB7BD"/>
                </a:solidFill>
                <a:latin typeface="Calibri" panose="020F0502020204030204" pitchFamily="34" charset="0"/>
                <a:cs typeface="Calibri" panose="020F0502020204030204" pitchFamily="34" charset="0"/>
              </a:rPr>
              <a:t> of the United Nations (FAO)</a:t>
            </a:r>
          </a:p>
          <a:p>
            <a:endParaRPr lang="en-US" sz="3200" b="1" dirty="0">
              <a:solidFill>
                <a:srgbClr val="0FB7BD"/>
              </a:solidFill>
              <a:latin typeface="Calibri" panose="020F0502020204030204" pitchFamily="34" charset="0"/>
              <a:cs typeface="Calibri" panose="020F0502020204030204" pitchFamily="34" charset="0"/>
            </a:endParaRPr>
          </a:p>
          <a:p>
            <a:r>
              <a:rPr lang="en-US" sz="3200" b="1" dirty="0">
                <a:solidFill>
                  <a:srgbClr val="0FB7BD"/>
                </a:solidFill>
                <a:latin typeface="Calibri" panose="020F0502020204030204" pitchFamily="34" charset="0"/>
                <a:cs typeface="Calibri" panose="020F0502020204030204" pitchFamily="34" charset="0"/>
              </a:rPr>
              <a:t>Association of Southeast Asian Nations (ASEAN)</a:t>
            </a:r>
          </a:p>
          <a:p>
            <a:endParaRPr lang="en-US" sz="3200" b="1" dirty="0">
              <a:solidFill>
                <a:srgbClr val="0FB7BD"/>
              </a:solidFill>
              <a:latin typeface="Calibri" panose="020F0502020204030204" pitchFamily="34" charset="0"/>
              <a:cs typeface="Calibri" panose="020F0502020204030204" pitchFamily="34" charset="0"/>
            </a:endParaRPr>
          </a:p>
          <a:p>
            <a:endParaRPr lang="en-US" sz="3200" b="1" dirty="0">
              <a:solidFill>
                <a:srgbClr val="0FB7BD"/>
              </a:solidFill>
              <a:latin typeface="Calibri" panose="020F0502020204030204" pitchFamily="34" charset="0"/>
              <a:cs typeface="Calibri" panose="020F0502020204030204" pitchFamily="34" charset="0"/>
            </a:endParaRPr>
          </a:p>
          <a:p>
            <a:r>
              <a:rPr lang="en-US" sz="3200" b="1" dirty="0">
                <a:solidFill>
                  <a:srgbClr val="0FB7BD"/>
                </a:solidFill>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313247770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2"/>
          <p:cNvSpPr/>
          <p:nvPr/>
        </p:nvSpPr>
        <p:spPr>
          <a:xfrm>
            <a:off x="5345116" y="2786581"/>
            <a:ext cx="4425284" cy="627454"/>
          </a:xfrm>
          <a:prstGeom prst="rect">
            <a:avLst/>
          </a:prstGeom>
          <a:solidFill>
            <a:srgbClr val="05788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94" name="Google Shape;94;p2"/>
          <p:cNvSpPr txBox="1"/>
          <p:nvPr/>
        </p:nvSpPr>
        <p:spPr>
          <a:xfrm>
            <a:off x="1920834" y="716817"/>
            <a:ext cx="1182585"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1" i="0" u="none" strike="noStrike" cap="none" dirty="0">
                <a:solidFill>
                  <a:schemeClr val="lt1"/>
                </a:solidFill>
                <a:latin typeface="Open Sans"/>
                <a:ea typeface="Open Sans"/>
                <a:cs typeface="Open Sans"/>
                <a:sym typeface="Open Sans"/>
              </a:rPr>
              <a:t>Unit</a:t>
            </a:r>
            <a:endParaRPr sz="1400" b="0" i="0" u="none" strike="noStrike" cap="none" dirty="0">
              <a:solidFill>
                <a:srgbClr val="000000"/>
              </a:solidFill>
              <a:latin typeface="Arial"/>
              <a:ea typeface="Arial"/>
              <a:cs typeface="Arial"/>
              <a:sym typeface="Arial"/>
            </a:endParaRPr>
          </a:p>
        </p:txBody>
      </p:sp>
      <p:sp>
        <p:nvSpPr>
          <p:cNvPr id="95" name="Google Shape;95;p2"/>
          <p:cNvSpPr txBox="1"/>
          <p:nvPr/>
        </p:nvSpPr>
        <p:spPr>
          <a:xfrm>
            <a:off x="3193475" y="381699"/>
            <a:ext cx="1182585" cy="120032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7200"/>
              <a:buFont typeface="Arial"/>
              <a:buNone/>
            </a:pPr>
            <a:r>
              <a:rPr lang="en-US" sz="7200" b="1" i="0" u="none" strike="noStrike" cap="none" dirty="0">
                <a:solidFill>
                  <a:schemeClr val="lt1"/>
                </a:solidFill>
                <a:latin typeface="Open Sans"/>
                <a:ea typeface="Open Sans"/>
                <a:cs typeface="Open Sans"/>
                <a:sym typeface="Open Sans"/>
              </a:rPr>
              <a:t>1</a:t>
            </a:r>
            <a:endParaRPr sz="1400" b="0" i="0" u="none" strike="noStrike" cap="none" dirty="0">
              <a:solidFill>
                <a:srgbClr val="000000"/>
              </a:solidFill>
              <a:latin typeface="Arial"/>
              <a:ea typeface="Arial"/>
              <a:cs typeface="Arial"/>
              <a:sym typeface="Arial"/>
            </a:endParaRPr>
          </a:p>
        </p:txBody>
      </p:sp>
      <p:sp>
        <p:nvSpPr>
          <p:cNvPr id="96" name="Google Shape;96;p2"/>
          <p:cNvSpPr txBox="1"/>
          <p:nvPr/>
        </p:nvSpPr>
        <p:spPr>
          <a:xfrm>
            <a:off x="4772892" y="627919"/>
            <a:ext cx="4958938"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1" i="0" u="none" strike="noStrike" cap="none" dirty="0">
                <a:solidFill>
                  <a:schemeClr val="lt1"/>
                </a:solidFill>
                <a:latin typeface="Open Sans"/>
                <a:ea typeface="Open Sans"/>
                <a:cs typeface="Open Sans"/>
                <a:sym typeface="Open Sans"/>
              </a:rPr>
              <a:t>FAMILY LIFE</a:t>
            </a:r>
            <a:endParaRPr sz="1400" b="0" i="0" u="none" strike="noStrike" cap="none" dirty="0">
              <a:solidFill>
                <a:srgbClr val="000000"/>
              </a:solidFill>
              <a:latin typeface="Arial"/>
              <a:ea typeface="Arial"/>
              <a:cs typeface="Arial"/>
              <a:sym typeface="Arial"/>
            </a:endParaRPr>
          </a:p>
        </p:txBody>
      </p:sp>
      <p:sp>
        <p:nvSpPr>
          <p:cNvPr id="97" name="Google Shape;97;p2"/>
          <p:cNvSpPr txBox="1"/>
          <p:nvPr/>
        </p:nvSpPr>
        <p:spPr>
          <a:xfrm>
            <a:off x="1236000" y="3942444"/>
            <a:ext cx="9720000" cy="646290"/>
          </a:xfrm>
          <a:prstGeom prst="rect">
            <a:avLst/>
          </a:prstGeom>
          <a:noFill/>
          <a:ln>
            <a:noFill/>
          </a:ln>
        </p:spPr>
        <p:txBody>
          <a:bodyPr spcFirstLastPara="1" wrap="square" lIns="91425" tIns="45700" rIns="91425" bIns="45700" anchor="t" anchorCtr="0">
            <a:spAutoFit/>
          </a:bodyPr>
          <a:lstStyle/>
          <a:p>
            <a:pPr marL="0" lvl="0" indent="0" algn="ctr" rtl="0">
              <a:spcBef>
                <a:spcPts val="0"/>
              </a:spcBef>
              <a:spcAft>
                <a:spcPts val="0"/>
              </a:spcAft>
              <a:buClr>
                <a:schemeClr val="dk1"/>
              </a:buClr>
              <a:buSzPts val="3600"/>
              <a:buFont typeface="Arial"/>
              <a:buNone/>
            </a:pPr>
            <a:r>
              <a:rPr lang="en-US" sz="3600" dirty="0">
                <a:solidFill>
                  <a:srgbClr val="0070C0"/>
                </a:solidFill>
                <a:latin typeface="Calibri" panose="020F0502020204030204" pitchFamily="34" charset="0"/>
                <a:cs typeface="Calibri" panose="020F0502020204030204" pitchFamily="34" charset="0"/>
              </a:rPr>
              <a:t>Viet Nam and international </a:t>
            </a:r>
            <a:r>
              <a:rPr lang="en-US" sz="3600" dirty="0" err="1">
                <a:solidFill>
                  <a:srgbClr val="0070C0"/>
                </a:solidFill>
                <a:latin typeface="Calibri" panose="020F0502020204030204" pitchFamily="34" charset="0"/>
                <a:cs typeface="Calibri" panose="020F0502020204030204" pitchFamily="34" charset="0"/>
              </a:rPr>
              <a:t>organisations</a:t>
            </a:r>
            <a:endParaRPr lang="en-US" sz="1050" dirty="0">
              <a:solidFill>
                <a:srgbClr val="0070C0"/>
              </a:solidFill>
              <a:latin typeface="Calibri" panose="020F0502020204030204" pitchFamily="34" charset="0"/>
              <a:cs typeface="Calibri" panose="020F0502020204030204" pitchFamily="34" charset="0"/>
            </a:endParaRPr>
          </a:p>
        </p:txBody>
      </p:sp>
      <p:pic>
        <p:nvPicPr>
          <p:cNvPr id="98" name="Google Shape;98;p2"/>
          <p:cNvPicPr preferRelativeResize="0"/>
          <p:nvPr/>
        </p:nvPicPr>
        <p:blipFill rotWithShape="1">
          <a:blip r:embed="rId3">
            <a:alphaModFix/>
          </a:blip>
          <a:srcRect r="37479"/>
          <a:stretch/>
        </p:blipFill>
        <p:spPr>
          <a:xfrm>
            <a:off x="0" y="-99014"/>
            <a:ext cx="12192000" cy="2188296"/>
          </a:xfrm>
          <a:prstGeom prst="rect">
            <a:avLst/>
          </a:prstGeom>
          <a:noFill/>
          <a:ln>
            <a:noFill/>
          </a:ln>
        </p:spPr>
      </p:pic>
      <p:sp>
        <p:nvSpPr>
          <p:cNvPr id="99" name="Google Shape;99;p2"/>
          <p:cNvSpPr txBox="1"/>
          <p:nvPr/>
        </p:nvSpPr>
        <p:spPr>
          <a:xfrm>
            <a:off x="1027615" y="401650"/>
            <a:ext cx="1479000" cy="1385400"/>
          </a:xfrm>
          <a:prstGeom prst="rect">
            <a:avLst/>
          </a:prstGeom>
          <a:no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Arial"/>
                <a:ea typeface="Arial"/>
                <a:cs typeface="Arial"/>
                <a:sym typeface="Arial"/>
              </a:rPr>
              <a:t>Unit</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6600"/>
              <a:buFont typeface="Arial"/>
              <a:buNone/>
            </a:pPr>
            <a:r>
              <a:rPr lang="en-US" sz="6600" b="1">
                <a:solidFill>
                  <a:schemeClr val="lt1"/>
                </a:solidFill>
              </a:rPr>
              <a:t>7</a:t>
            </a:r>
            <a:endParaRPr sz="1400" b="0" i="0" u="none" strike="noStrike" cap="none">
              <a:solidFill>
                <a:srgbClr val="000000"/>
              </a:solidFill>
              <a:latin typeface="Arial"/>
              <a:ea typeface="Arial"/>
              <a:cs typeface="Arial"/>
              <a:sym typeface="Arial"/>
            </a:endParaRPr>
          </a:p>
        </p:txBody>
      </p:sp>
      <p:sp>
        <p:nvSpPr>
          <p:cNvPr id="100" name="Google Shape;100;p2"/>
          <p:cNvSpPr txBox="1"/>
          <p:nvPr/>
        </p:nvSpPr>
        <p:spPr>
          <a:xfrm>
            <a:off x="3008820" y="676547"/>
            <a:ext cx="8797437"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200" b="1" dirty="0">
                <a:solidFill>
                  <a:schemeClr val="lt1"/>
                </a:solidFill>
                <a:latin typeface="Calibri" panose="020F0502020204030204" pitchFamily="34" charset="0"/>
                <a:cs typeface="Calibri" panose="020F0502020204030204" pitchFamily="34" charset="0"/>
              </a:rPr>
              <a:t>VIET NAM AND INTERNATIONAL ORGANISATIONS</a:t>
            </a:r>
            <a:endParaRPr sz="1000" b="1" i="0" u="none" strike="noStrike" cap="none" dirty="0">
              <a:solidFill>
                <a:srgbClr val="000000"/>
              </a:solidFill>
              <a:latin typeface="Calibri" panose="020F0502020204030204" pitchFamily="34" charset="0"/>
              <a:cs typeface="Calibri" panose="020F0502020204030204" pitchFamily="34" charset="0"/>
              <a:sym typeface="Arial"/>
            </a:endParaRPr>
          </a:p>
        </p:txBody>
      </p:sp>
      <p:sp>
        <p:nvSpPr>
          <p:cNvPr id="101" name="Google Shape;101;p2"/>
          <p:cNvSpPr txBox="1"/>
          <p:nvPr/>
        </p:nvSpPr>
        <p:spPr>
          <a:xfrm>
            <a:off x="5555276" y="2784425"/>
            <a:ext cx="4545300" cy="585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dirty="0">
                <a:solidFill>
                  <a:schemeClr val="lt1"/>
                </a:solidFill>
                <a:latin typeface="Calibri" panose="020F0502020204030204" pitchFamily="34" charset="0"/>
                <a:cs typeface="Calibri" panose="020F0502020204030204" pitchFamily="34" charset="0"/>
                <a:sym typeface="Arial"/>
              </a:rPr>
              <a:t>GETTING STARTED</a:t>
            </a:r>
            <a:endParaRPr sz="1400" b="0" i="0" u="none" strike="noStrike" cap="none" dirty="0">
              <a:solidFill>
                <a:srgbClr val="000000"/>
              </a:solidFill>
              <a:latin typeface="Calibri" panose="020F0502020204030204" pitchFamily="34" charset="0"/>
              <a:cs typeface="Calibri" panose="020F0502020204030204" pitchFamily="34" charset="0"/>
              <a:sym typeface="Arial"/>
            </a:endParaRPr>
          </a:p>
        </p:txBody>
      </p:sp>
      <p:sp>
        <p:nvSpPr>
          <p:cNvPr id="102" name="Google Shape;102;p2"/>
          <p:cNvSpPr/>
          <p:nvPr/>
        </p:nvSpPr>
        <p:spPr>
          <a:xfrm>
            <a:off x="1586753" y="2790376"/>
            <a:ext cx="3578906" cy="627454"/>
          </a:xfrm>
          <a:prstGeom prst="rect">
            <a:avLst/>
          </a:prstGeom>
          <a:solidFill>
            <a:srgbClr val="A3DBE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3" name="Google Shape;103;p2"/>
          <p:cNvSpPr txBox="1"/>
          <p:nvPr/>
        </p:nvSpPr>
        <p:spPr>
          <a:xfrm>
            <a:off x="1592397" y="2816215"/>
            <a:ext cx="3681256" cy="646290"/>
          </a:xfrm>
          <a:prstGeom prst="rect">
            <a:avLst/>
          </a:prstGeom>
          <a:no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dirty="0">
                <a:solidFill>
                  <a:srgbClr val="048DA4"/>
                </a:solidFill>
                <a:latin typeface="Bookman Old Style"/>
                <a:ea typeface="Bookman Old Style"/>
                <a:cs typeface="Bookman Old Style"/>
                <a:sym typeface="Bookman Old Style"/>
              </a:rPr>
              <a:t>P54-LESSON 1</a:t>
            </a:r>
            <a:endParaRPr sz="1400" b="0" i="0" u="none" strike="noStrike" cap="none" dirty="0">
              <a:solidFill>
                <a:srgbClr val="000000"/>
              </a:solidFill>
              <a:latin typeface="Arial"/>
              <a:ea typeface="Arial"/>
              <a:cs typeface="Arial"/>
              <a:sym typeface="Arial"/>
            </a:endParaRPr>
          </a:p>
        </p:txBody>
      </p:sp>
    </p:spTree>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pic>
        <p:nvPicPr>
          <p:cNvPr id="181" name="Google Shape;181;p13"/>
          <p:cNvPicPr preferRelativeResize="0"/>
          <p:nvPr/>
        </p:nvPicPr>
        <p:blipFill rotWithShape="1">
          <a:blip r:embed="rId5">
            <a:alphaModFix/>
          </a:blip>
          <a:srcRect/>
          <a:stretch/>
        </p:blipFill>
        <p:spPr>
          <a:xfrm>
            <a:off x="0" y="-33370"/>
            <a:ext cx="12192000" cy="880278"/>
          </a:xfrm>
          <a:prstGeom prst="rect">
            <a:avLst/>
          </a:prstGeom>
          <a:noFill/>
          <a:ln>
            <a:noFill/>
          </a:ln>
        </p:spPr>
      </p:pic>
      <p:sp>
        <p:nvSpPr>
          <p:cNvPr id="182" name="Google Shape;182;p13"/>
          <p:cNvSpPr txBox="1"/>
          <p:nvPr/>
        </p:nvSpPr>
        <p:spPr>
          <a:xfrm>
            <a:off x="374951" y="1737682"/>
            <a:ext cx="5231128" cy="1349383"/>
          </a:xfrm>
          <a:prstGeom prst="rect">
            <a:avLst/>
          </a:prstGeom>
          <a:noFill/>
          <a:ln>
            <a:noFill/>
          </a:ln>
        </p:spPr>
        <p:txBody>
          <a:bodyPr spcFirstLastPara="1" wrap="square" lIns="91425" tIns="91425" rIns="91425" bIns="91425" anchor="t" anchorCtr="0">
            <a:noAutofit/>
          </a:bodyPr>
          <a:lstStyle/>
          <a:p>
            <a:pPr marL="0" marR="0" lvl="0" indent="0" algn="ctr" rtl="0">
              <a:lnSpc>
                <a:spcPct val="90000"/>
              </a:lnSpc>
              <a:spcBef>
                <a:spcPts val="1000"/>
              </a:spcBef>
              <a:spcAft>
                <a:spcPts val="0"/>
              </a:spcAft>
              <a:buClr>
                <a:srgbClr val="F26532"/>
              </a:buClr>
              <a:buSzPts val="4800"/>
              <a:buFont typeface="Arial"/>
              <a:buNone/>
            </a:pPr>
            <a:r>
              <a:rPr lang="en-US" sz="4800" b="1" dirty="0">
                <a:solidFill>
                  <a:srgbClr val="F26532"/>
                </a:solidFill>
                <a:latin typeface="Calibri" panose="020F0502020204030204" pitchFamily="34" charset="0"/>
                <a:ea typeface="Calibri"/>
                <a:cs typeface="Calibri" panose="020F0502020204030204" pitchFamily="34" charset="0"/>
                <a:sym typeface="Calibri"/>
              </a:rPr>
              <a:t>peacekeeping </a:t>
            </a:r>
            <a:r>
              <a:rPr lang="en-US" sz="4800" b="1" i="0" u="none" strike="noStrike" cap="none" dirty="0">
                <a:solidFill>
                  <a:srgbClr val="F26532"/>
                </a:solidFill>
                <a:latin typeface="Calibri" panose="020F0502020204030204" pitchFamily="34" charset="0"/>
                <a:ea typeface="Calibri"/>
                <a:cs typeface="Calibri" panose="020F0502020204030204" pitchFamily="34" charset="0"/>
                <a:sym typeface="Calibri"/>
              </a:rPr>
              <a:t>(</a:t>
            </a:r>
            <a:r>
              <a:rPr lang="en-US" sz="4800" b="1" dirty="0">
                <a:solidFill>
                  <a:srgbClr val="F26532"/>
                </a:solidFill>
                <a:latin typeface="Calibri" panose="020F0502020204030204" pitchFamily="34" charset="0"/>
                <a:ea typeface="Calibri"/>
                <a:cs typeface="Calibri" panose="020F0502020204030204" pitchFamily="34" charset="0"/>
                <a:sym typeface="Calibri"/>
              </a:rPr>
              <a:t>adj</a:t>
            </a:r>
            <a:r>
              <a:rPr lang="en-US" sz="4800" b="1" i="0" u="none" strike="noStrike" cap="none" dirty="0">
                <a:solidFill>
                  <a:srgbClr val="F26532"/>
                </a:solidFill>
                <a:latin typeface="Calibri" panose="020F0502020204030204" pitchFamily="34" charset="0"/>
                <a:ea typeface="Calibri"/>
                <a:cs typeface="Calibri" panose="020F0502020204030204" pitchFamily="34" charset="0"/>
                <a:sym typeface="Calibri"/>
              </a:rPr>
              <a:t>)</a:t>
            </a:r>
            <a:endParaRPr sz="4800" b="0" i="0" u="none" strike="noStrike" cap="none" dirty="0">
              <a:solidFill>
                <a:schemeClr val="dk1"/>
              </a:solidFill>
              <a:latin typeface="Calibri" panose="020F0502020204030204" pitchFamily="34" charset="0"/>
              <a:ea typeface="Calibri"/>
              <a:cs typeface="Calibri" panose="020F0502020204030204" pitchFamily="34" charset="0"/>
              <a:sym typeface="Calibri"/>
            </a:endParaRPr>
          </a:p>
        </p:txBody>
      </p:sp>
      <p:sp>
        <p:nvSpPr>
          <p:cNvPr id="183" name="Google Shape;183;p13"/>
          <p:cNvSpPr/>
          <p:nvPr/>
        </p:nvSpPr>
        <p:spPr>
          <a:xfrm>
            <a:off x="116449" y="4342015"/>
            <a:ext cx="5566323" cy="1200288"/>
          </a:xfrm>
          <a:prstGeom prst="rect">
            <a:avLst/>
          </a:prstGeom>
          <a:noFill/>
          <a:ln>
            <a:noFill/>
          </a:ln>
        </p:spPr>
        <p:txBody>
          <a:bodyPr spcFirstLastPara="1" wrap="square" lIns="91425" tIns="45700" rIns="91425" bIns="45700" anchor="t" anchorCtr="0">
            <a:spAutoFit/>
          </a:bodyPr>
          <a:lstStyle/>
          <a:p>
            <a:pPr lvl="0" algn="ctr">
              <a:buSzPts val="2800"/>
            </a:pPr>
            <a:r>
              <a:rPr lang="en-US" sz="2400" dirty="0">
                <a:solidFill>
                  <a:schemeClr val="tx1"/>
                </a:solidFill>
                <a:latin typeface="Calibri" panose="020F0502020204030204" pitchFamily="34" charset="0"/>
                <a:cs typeface="Calibri" panose="020F0502020204030204" pitchFamily="34" charset="0"/>
              </a:rPr>
              <a:t>intended to help stop people fighting and prevent war or violence in a place where this is likely</a:t>
            </a:r>
            <a:endParaRPr sz="2400" i="0" u="none" strike="noStrike" cap="none" dirty="0">
              <a:solidFill>
                <a:schemeClr val="tx1"/>
              </a:solidFill>
              <a:latin typeface="Calibri" panose="020F0502020204030204" pitchFamily="34" charset="0"/>
              <a:ea typeface="Calibri"/>
              <a:cs typeface="Calibri" panose="020F0502020204030204" pitchFamily="34" charset="0"/>
              <a:sym typeface="Calibri"/>
            </a:endParaRPr>
          </a:p>
        </p:txBody>
      </p:sp>
      <p:sp>
        <p:nvSpPr>
          <p:cNvPr id="184" name="Google Shape;184;p13"/>
          <p:cNvSpPr/>
          <p:nvPr/>
        </p:nvSpPr>
        <p:spPr>
          <a:xfrm>
            <a:off x="1596209" y="2677151"/>
            <a:ext cx="2606804" cy="553957"/>
          </a:xfrm>
          <a:prstGeom prst="rect">
            <a:avLst/>
          </a:prstGeom>
          <a:noFill/>
          <a:ln>
            <a:noFill/>
          </a:ln>
        </p:spPr>
        <p:txBody>
          <a:bodyPr spcFirstLastPara="1" wrap="square" lIns="91425" tIns="45700" rIns="91425" bIns="45700" anchor="t" anchorCtr="0">
            <a:spAutoFit/>
          </a:bodyPr>
          <a:lstStyle/>
          <a:p>
            <a:pPr lvl="0" algn="ctr">
              <a:buSzPts val="2800"/>
            </a:pPr>
            <a:r>
              <a:rPr lang="en-US" sz="3000" dirty="0">
                <a:solidFill>
                  <a:srgbClr val="1D2A57"/>
                </a:solidFill>
                <a:latin typeface="Calibri" panose="020F0502020204030204" pitchFamily="34" charset="0"/>
                <a:cs typeface="Calibri" panose="020F0502020204030204" pitchFamily="34" charset="0"/>
              </a:rPr>
              <a:t> </a:t>
            </a:r>
            <a:r>
              <a:rPr lang="en-US" sz="2800" b="1" dirty="0">
                <a:solidFill>
                  <a:srgbClr val="0FB7BD"/>
                </a:solidFill>
              </a:rPr>
              <a:t>/ˈ</a:t>
            </a:r>
            <a:r>
              <a:rPr lang="en-US" sz="2800" b="1" dirty="0" err="1">
                <a:solidFill>
                  <a:srgbClr val="0FB7BD"/>
                </a:solidFill>
              </a:rPr>
              <a:t>piːskiːpɪŋ</a:t>
            </a:r>
            <a:r>
              <a:rPr lang="en-US" sz="2800" b="1" dirty="0">
                <a:solidFill>
                  <a:srgbClr val="0FB7BD"/>
                </a:solidFill>
              </a:rPr>
              <a:t>/</a:t>
            </a:r>
            <a:endParaRPr sz="2800" b="1" dirty="0">
              <a:solidFill>
                <a:srgbClr val="0FB7BD"/>
              </a:solidFill>
            </a:endParaRPr>
          </a:p>
        </p:txBody>
      </p:sp>
      <p:sp>
        <p:nvSpPr>
          <p:cNvPr id="185" name="Google Shape;185;p13"/>
          <p:cNvSpPr txBox="1"/>
          <p:nvPr/>
        </p:nvSpPr>
        <p:spPr>
          <a:xfrm>
            <a:off x="384731" y="83603"/>
            <a:ext cx="4569029"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dirty="0">
                <a:solidFill>
                  <a:schemeClr val="lt1"/>
                </a:solidFill>
                <a:latin typeface="Calibri" panose="020F0502020204030204" pitchFamily="34" charset="0"/>
                <a:cs typeface="Calibri" panose="020F0502020204030204" pitchFamily="34" charset="0"/>
                <a:sym typeface="Arial"/>
              </a:rPr>
              <a:t>I. VOCABULARY</a:t>
            </a:r>
            <a:endParaRPr sz="1400" b="0" i="0" u="none" strike="noStrike" cap="none" dirty="0">
              <a:solidFill>
                <a:srgbClr val="000000"/>
              </a:solidFill>
              <a:latin typeface="Calibri" panose="020F0502020204030204" pitchFamily="34" charset="0"/>
              <a:cs typeface="Calibri" panose="020F0502020204030204" pitchFamily="34" charset="0"/>
              <a:sym typeface="Arial"/>
            </a:endParaRPr>
          </a:p>
        </p:txBody>
      </p:sp>
      <p:pic>
        <p:nvPicPr>
          <p:cNvPr id="3" name="peacekeeping__gb_1">
            <a:hlinkClick r:id="" action="ppaction://media"/>
            <a:extLst>
              <a:ext uri="{FF2B5EF4-FFF2-40B4-BE49-F238E27FC236}">
                <a16:creationId xmlns="" xmlns:a16="http://schemas.microsoft.com/office/drawing/2014/main" id="{B1C6FBF0-C71E-4076-9A77-3BF42F2433A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539999" y="3469468"/>
            <a:ext cx="768685" cy="768685"/>
          </a:xfrm>
          <a:prstGeom prst="rect">
            <a:avLst/>
          </a:prstGeom>
        </p:spPr>
      </p:pic>
      <p:pic>
        <p:nvPicPr>
          <p:cNvPr id="2" name="Picture 1"/>
          <p:cNvPicPr>
            <a:picLocks noChangeAspect="1"/>
          </p:cNvPicPr>
          <p:nvPr/>
        </p:nvPicPr>
        <p:blipFill>
          <a:blip r:embed="rId7"/>
          <a:stretch>
            <a:fillRect/>
          </a:stretch>
        </p:blipFill>
        <p:spPr>
          <a:xfrm>
            <a:off x="6008266" y="2171699"/>
            <a:ext cx="5878934" cy="3781425"/>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2"/>
                                        </p:tgtEl>
                                        <p:attrNameLst>
                                          <p:attrName>style.visibility</p:attrName>
                                        </p:attrNameLst>
                                      </p:cBhvr>
                                      <p:to>
                                        <p:strVal val="visible"/>
                                      </p:to>
                                    </p:set>
                                    <p:animEffect transition="in" filter="fade">
                                      <p:cBhvr>
                                        <p:cTn id="7" dur="500"/>
                                        <p:tgtEl>
                                          <p:spTgt spid="18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3"/>
                                        </p:tgtEl>
                                        <p:attrNameLst>
                                          <p:attrName>style.visibility</p:attrName>
                                        </p:attrNameLst>
                                      </p:cBhvr>
                                      <p:to>
                                        <p:strVal val="visible"/>
                                      </p:to>
                                    </p:set>
                                    <p:animEffect transition="in" filter="fade">
                                      <p:cBhvr>
                                        <p:cTn id="12" dur="500"/>
                                        <p:tgtEl>
                                          <p:spTgt spid="183"/>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12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pic>
        <p:nvPicPr>
          <p:cNvPr id="181" name="Google Shape;181;p13"/>
          <p:cNvPicPr preferRelativeResize="0"/>
          <p:nvPr/>
        </p:nvPicPr>
        <p:blipFill rotWithShape="1">
          <a:blip r:embed="rId5">
            <a:alphaModFix/>
          </a:blip>
          <a:srcRect/>
          <a:stretch/>
        </p:blipFill>
        <p:spPr>
          <a:xfrm>
            <a:off x="0" y="-33370"/>
            <a:ext cx="12192000" cy="880278"/>
          </a:xfrm>
          <a:prstGeom prst="rect">
            <a:avLst/>
          </a:prstGeom>
          <a:noFill/>
          <a:ln>
            <a:noFill/>
          </a:ln>
        </p:spPr>
      </p:pic>
      <p:sp>
        <p:nvSpPr>
          <p:cNvPr id="182" name="Google Shape;182;p13"/>
          <p:cNvSpPr txBox="1"/>
          <p:nvPr/>
        </p:nvSpPr>
        <p:spPr>
          <a:xfrm>
            <a:off x="476552" y="1733009"/>
            <a:ext cx="5231128" cy="1349383"/>
          </a:xfrm>
          <a:prstGeom prst="rect">
            <a:avLst/>
          </a:prstGeom>
          <a:noFill/>
          <a:ln>
            <a:noFill/>
          </a:ln>
        </p:spPr>
        <p:txBody>
          <a:bodyPr spcFirstLastPara="1" wrap="square" lIns="91425" tIns="91425" rIns="91425" bIns="91425" anchor="t" anchorCtr="0">
            <a:noAutofit/>
          </a:bodyPr>
          <a:lstStyle/>
          <a:p>
            <a:pPr marL="0" marR="0" lvl="0" indent="0" algn="ctr" rtl="0">
              <a:lnSpc>
                <a:spcPct val="90000"/>
              </a:lnSpc>
              <a:spcBef>
                <a:spcPts val="1000"/>
              </a:spcBef>
              <a:spcAft>
                <a:spcPts val="0"/>
              </a:spcAft>
              <a:buClr>
                <a:srgbClr val="F26532"/>
              </a:buClr>
              <a:buSzPts val="4800"/>
              <a:buFont typeface="Arial"/>
              <a:buNone/>
            </a:pPr>
            <a:r>
              <a:rPr lang="en-US" sz="4800" b="1" dirty="0">
                <a:solidFill>
                  <a:srgbClr val="F26532"/>
                </a:solidFill>
                <a:latin typeface="Calibri" panose="020F0502020204030204" pitchFamily="34" charset="0"/>
                <a:ea typeface="Calibri"/>
                <a:cs typeface="Calibri" panose="020F0502020204030204" pitchFamily="34" charset="0"/>
                <a:sym typeface="Calibri"/>
              </a:rPr>
              <a:t>harm (n)</a:t>
            </a:r>
            <a:endParaRPr sz="4800" b="0" i="0" u="none" strike="noStrike" cap="none" dirty="0">
              <a:solidFill>
                <a:schemeClr val="dk1"/>
              </a:solidFill>
              <a:latin typeface="Calibri" panose="020F0502020204030204" pitchFamily="34" charset="0"/>
              <a:ea typeface="Calibri"/>
              <a:cs typeface="Calibri" panose="020F0502020204030204" pitchFamily="34" charset="0"/>
              <a:sym typeface="Calibri"/>
            </a:endParaRPr>
          </a:p>
        </p:txBody>
      </p:sp>
      <p:sp>
        <p:nvSpPr>
          <p:cNvPr id="183" name="Google Shape;183;p13"/>
          <p:cNvSpPr/>
          <p:nvPr/>
        </p:nvSpPr>
        <p:spPr>
          <a:xfrm>
            <a:off x="677852" y="4450299"/>
            <a:ext cx="4443518" cy="830956"/>
          </a:xfrm>
          <a:prstGeom prst="rect">
            <a:avLst/>
          </a:prstGeom>
          <a:noFill/>
          <a:ln>
            <a:noFill/>
          </a:ln>
        </p:spPr>
        <p:txBody>
          <a:bodyPr spcFirstLastPara="1" wrap="square" lIns="91425" tIns="45700" rIns="91425" bIns="45700" anchor="t" anchorCtr="0">
            <a:spAutoFit/>
          </a:bodyPr>
          <a:lstStyle/>
          <a:p>
            <a:pPr lvl="0" algn="ctr">
              <a:buSzPts val="2800"/>
            </a:pPr>
            <a:r>
              <a:rPr lang="en-US" sz="2400" dirty="0">
                <a:solidFill>
                  <a:schemeClr val="tx1"/>
                </a:solidFill>
                <a:latin typeface="Calibri" panose="020F0502020204030204" pitchFamily="34" charset="0"/>
                <a:cs typeface="Calibri" panose="020F0502020204030204" pitchFamily="34" charset="0"/>
              </a:rPr>
              <a:t>damage or injury that is caused by a person or an event</a:t>
            </a:r>
            <a:endParaRPr sz="2400" i="0" u="none" strike="noStrike" cap="none" dirty="0">
              <a:solidFill>
                <a:schemeClr val="tx1"/>
              </a:solidFill>
              <a:latin typeface="Calibri" panose="020F0502020204030204" pitchFamily="34" charset="0"/>
              <a:ea typeface="Calibri"/>
              <a:cs typeface="Calibri" panose="020F0502020204030204" pitchFamily="34" charset="0"/>
              <a:sym typeface="Calibri"/>
            </a:endParaRPr>
          </a:p>
        </p:txBody>
      </p:sp>
      <p:sp>
        <p:nvSpPr>
          <p:cNvPr id="184" name="Google Shape;184;p13"/>
          <p:cNvSpPr/>
          <p:nvPr/>
        </p:nvSpPr>
        <p:spPr>
          <a:xfrm>
            <a:off x="1596209" y="2665120"/>
            <a:ext cx="2606804" cy="55395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3000" dirty="0">
                <a:solidFill>
                  <a:srgbClr val="1D2A57"/>
                </a:solidFill>
                <a:latin typeface="Calibri" panose="020F0502020204030204" pitchFamily="34" charset="0"/>
                <a:cs typeface="Calibri" panose="020F0502020204030204" pitchFamily="34" charset="0"/>
              </a:rPr>
              <a:t> </a:t>
            </a:r>
            <a:r>
              <a:rPr lang="en-US" sz="2800" b="1" dirty="0">
                <a:solidFill>
                  <a:srgbClr val="0FB7BD"/>
                </a:solidFill>
              </a:rPr>
              <a:t>/</a:t>
            </a:r>
            <a:r>
              <a:rPr lang="en-US" sz="2800" b="1" dirty="0" err="1">
                <a:solidFill>
                  <a:srgbClr val="0FB7BD"/>
                </a:solidFill>
              </a:rPr>
              <a:t>hɑ</a:t>
            </a:r>
            <a:r>
              <a:rPr lang="en-US" sz="2800" b="1" dirty="0">
                <a:solidFill>
                  <a:srgbClr val="0FB7BD"/>
                </a:solidFill>
              </a:rPr>
              <a:t>ː(r)m/</a:t>
            </a:r>
          </a:p>
        </p:txBody>
      </p:sp>
      <p:pic>
        <p:nvPicPr>
          <p:cNvPr id="2" name="harm__gb_1">
            <a:hlinkClick r:id="" action="ppaction://media"/>
            <a:extLst>
              <a:ext uri="{FF2B5EF4-FFF2-40B4-BE49-F238E27FC236}">
                <a16:creationId xmlns="" xmlns:a16="http://schemas.microsoft.com/office/drawing/2014/main" id="{84C609A5-671E-4062-B50C-9BAB86D69B8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465137" y="3487444"/>
            <a:ext cx="830844" cy="830844"/>
          </a:xfrm>
          <a:prstGeom prst="rect">
            <a:avLst/>
          </a:prstGeom>
        </p:spPr>
      </p:pic>
      <p:pic>
        <p:nvPicPr>
          <p:cNvPr id="3074" name="Picture 2" descr="people walking near fire">
            <a:extLst>
              <a:ext uri="{FF2B5EF4-FFF2-40B4-BE49-F238E27FC236}">
                <a16:creationId xmlns="" xmlns:a16="http://schemas.microsoft.com/office/drawing/2014/main" id="{4070F8F3-FD88-4F2A-A46C-085EC7C1B0E4}"/>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3541"/>
          <a:stretch/>
        </p:blipFill>
        <p:spPr bwMode="auto">
          <a:xfrm>
            <a:off x="6096000" y="828503"/>
            <a:ext cx="6096000" cy="6029497"/>
          </a:xfrm>
          <a:prstGeom prst="rect">
            <a:avLst/>
          </a:prstGeom>
          <a:noFill/>
          <a:extLst>
            <a:ext uri="{909E8E84-426E-40DD-AFC4-6F175D3DCCD1}">
              <a14:hiddenFill xmlns:a14="http://schemas.microsoft.com/office/drawing/2010/main">
                <a:solidFill>
                  <a:srgbClr val="FFFFFF"/>
                </a:solidFill>
              </a14:hiddenFill>
            </a:ext>
          </a:extLst>
        </p:spPr>
      </p:pic>
      <p:sp>
        <p:nvSpPr>
          <p:cNvPr id="9" name="Google Shape;185;p13"/>
          <p:cNvSpPr txBox="1"/>
          <p:nvPr/>
        </p:nvSpPr>
        <p:spPr>
          <a:xfrm>
            <a:off x="384731" y="83603"/>
            <a:ext cx="4569029"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dirty="0">
                <a:solidFill>
                  <a:schemeClr val="lt1"/>
                </a:solidFill>
                <a:latin typeface="Calibri" panose="020F0502020204030204" pitchFamily="34" charset="0"/>
                <a:cs typeface="Calibri" panose="020F0502020204030204" pitchFamily="34" charset="0"/>
                <a:sym typeface="Arial"/>
              </a:rPr>
              <a:t>VOCABULARY</a:t>
            </a:r>
            <a:endParaRPr sz="1400" b="0" i="0" u="none" strike="noStrike" cap="none" dirty="0">
              <a:solidFill>
                <a:srgbClr val="000000"/>
              </a:solidFill>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50599966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2"/>
                                        </p:tgtEl>
                                        <p:attrNameLst>
                                          <p:attrName>style.visibility</p:attrName>
                                        </p:attrNameLst>
                                      </p:cBhvr>
                                      <p:to>
                                        <p:strVal val="visible"/>
                                      </p:to>
                                    </p:set>
                                    <p:animEffect transition="in" filter="fade">
                                      <p:cBhvr>
                                        <p:cTn id="7" dur="500"/>
                                        <p:tgtEl>
                                          <p:spTgt spid="18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3"/>
                                        </p:tgtEl>
                                        <p:attrNameLst>
                                          <p:attrName>style.visibility</p:attrName>
                                        </p:attrNameLst>
                                      </p:cBhvr>
                                      <p:to>
                                        <p:strVal val="visible"/>
                                      </p:to>
                                    </p:set>
                                    <p:animEffect transition="in" filter="fade">
                                      <p:cBhvr>
                                        <p:cTn id="12" dur="500"/>
                                        <p:tgtEl>
                                          <p:spTgt spid="183"/>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9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pic>
        <p:nvPicPr>
          <p:cNvPr id="181" name="Google Shape;181;p13"/>
          <p:cNvPicPr preferRelativeResize="0"/>
          <p:nvPr/>
        </p:nvPicPr>
        <p:blipFill rotWithShape="1">
          <a:blip r:embed="rId5">
            <a:alphaModFix/>
          </a:blip>
          <a:srcRect/>
          <a:stretch/>
        </p:blipFill>
        <p:spPr>
          <a:xfrm>
            <a:off x="0" y="-33370"/>
            <a:ext cx="12192000" cy="880278"/>
          </a:xfrm>
          <a:prstGeom prst="rect">
            <a:avLst/>
          </a:prstGeom>
          <a:noFill/>
          <a:ln>
            <a:noFill/>
          </a:ln>
        </p:spPr>
      </p:pic>
      <p:sp>
        <p:nvSpPr>
          <p:cNvPr id="182" name="Google Shape;182;p13"/>
          <p:cNvSpPr txBox="1"/>
          <p:nvPr/>
        </p:nvSpPr>
        <p:spPr>
          <a:xfrm>
            <a:off x="1222510" y="1723078"/>
            <a:ext cx="5231128" cy="880278"/>
          </a:xfrm>
          <a:prstGeom prst="rect">
            <a:avLst/>
          </a:prstGeom>
          <a:noFill/>
          <a:ln>
            <a:noFill/>
          </a:ln>
        </p:spPr>
        <p:txBody>
          <a:bodyPr spcFirstLastPara="1" wrap="square" lIns="91425" tIns="91425" rIns="91425" bIns="91425" anchor="t" anchorCtr="0">
            <a:noAutofit/>
          </a:bodyPr>
          <a:lstStyle/>
          <a:p>
            <a:pPr marL="0" marR="0" lvl="0" indent="0" algn="ctr" rtl="0">
              <a:lnSpc>
                <a:spcPct val="90000"/>
              </a:lnSpc>
              <a:spcBef>
                <a:spcPts val="1000"/>
              </a:spcBef>
              <a:spcAft>
                <a:spcPts val="0"/>
              </a:spcAft>
              <a:buClr>
                <a:srgbClr val="F26532"/>
              </a:buClr>
              <a:buSzPts val="4800"/>
              <a:buFont typeface="Arial"/>
              <a:buNone/>
            </a:pPr>
            <a:r>
              <a:rPr lang="en-US" sz="4800" b="1" dirty="0">
                <a:solidFill>
                  <a:srgbClr val="F26532"/>
                </a:solidFill>
                <a:latin typeface="Calibri" panose="020F0502020204030204" pitchFamily="34" charset="0"/>
                <a:ea typeface="Calibri"/>
                <a:cs typeface="Calibri" panose="020F0502020204030204" pitchFamily="34" charset="0"/>
                <a:sym typeface="Calibri"/>
              </a:rPr>
              <a:t>expert (adj)</a:t>
            </a:r>
            <a:endParaRPr sz="4800" b="0" i="0" u="none" strike="noStrike" cap="none" dirty="0">
              <a:solidFill>
                <a:schemeClr val="dk1"/>
              </a:solidFill>
              <a:latin typeface="Calibri" panose="020F0502020204030204" pitchFamily="34" charset="0"/>
              <a:ea typeface="Calibri"/>
              <a:cs typeface="Calibri" panose="020F0502020204030204" pitchFamily="34" charset="0"/>
              <a:sym typeface="Calibri"/>
            </a:endParaRPr>
          </a:p>
        </p:txBody>
      </p:sp>
      <p:sp>
        <p:nvSpPr>
          <p:cNvPr id="183" name="Google Shape;183;p13"/>
          <p:cNvSpPr/>
          <p:nvPr/>
        </p:nvSpPr>
        <p:spPr>
          <a:xfrm>
            <a:off x="1467928" y="4534520"/>
            <a:ext cx="4443518" cy="954067"/>
          </a:xfrm>
          <a:prstGeom prst="rect">
            <a:avLst/>
          </a:prstGeom>
          <a:noFill/>
          <a:ln>
            <a:noFill/>
          </a:ln>
        </p:spPr>
        <p:txBody>
          <a:bodyPr spcFirstLastPara="1" wrap="square" lIns="91425" tIns="45700" rIns="91425" bIns="45700" anchor="t" anchorCtr="0">
            <a:spAutoFit/>
          </a:bodyPr>
          <a:lstStyle/>
          <a:p>
            <a:pPr lvl="0" algn="ctr">
              <a:buSzPts val="2800"/>
            </a:pPr>
            <a:r>
              <a:rPr lang="en-US" sz="2800" dirty="0">
                <a:solidFill>
                  <a:schemeClr val="tx1"/>
                </a:solidFill>
                <a:latin typeface="Calibri" panose="020F0502020204030204" pitchFamily="34" charset="0"/>
                <a:cs typeface="Calibri" panose="020F0502020204030204" pitchFamily="34" charset="0"/>
              </a:rPr>
              <a:t> having or involving great knowledge or skills</a:t>
            </a:r>
            <a:endParaRPr sz="2800" i="0" u="none" strike="noStrike" cap="none" dirty="0">
              <a:solidFill>
                <a:schemeClr val="tx1"/>
              </a:solidFill>
              <a:latin typeface="Calibri" panose="020F0502020204030204" pitchFamily="34" charset="0"/>
              <a:ea typeface="Calibri"/>
              <a:cs typeface="Calibri" panose="020F0502020204030204" pitchFamily="34" charset="0"/>
              <a:sym typeface="Calibri"/>
            </a:endParaRPr>
          </a:p>
        </p:txBody>
      </p:sp>
      <p:sp>
        <p:nvSpPr>
          <p:cNvPr id="184" name="Google Shape;184;p13"/>
          <p:cNvSpPr/>
          <p:nvPr/>
        </p:nvSpPr>
        <p:spPr>
          <a:xfrm>
            <a:off x="2386285" y="2669774"/>
            <a:ext cx="2606804" cy="52318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1" dirty="0">
                <a:solidFill>
                  <a:srgbClr val="0FB7BD"/>
                </a:solidFill>
              </a:rPr>
              <a:t>/ˈ</a:t>
            </a:r>
            <a:r>
              <a:rPr lang="en-US" sz="2800" b="1" dirty="0" err="1">
                <a:solidFill>
                  <a:srgbClr val="0FB7BD"/>
                </a:solidFill>
              </a:rPr>
              <a:t>ekspɜːrt</a:t>
            </a:r>
            <a:r>
              <a:rPr lang="en-US" sz="2800" b="1" dirty="0">
                <a:solidFill>
                  <a:srgbClr val="0FB7BD"/>
                </a:solidFill>
              </a:rPr>
              <a:t>/</a:t>
            </a:r>
          </a:p>
        </p:txBody>
      </p:sp>
      <p:pic>
        <p:nvPicPr>
          <p:cNvPr id="3" name="expert__gb_2">
            <a:hlinkClick r:id="" action="ppaction://media"/>
            <a:extLst>
              <a:ext uri="{FF2B5EF4-FFF2-40B4-BE49-F238E27FC236}">
                <a16:creationId xmlns="" xmlns:a16="http://schemas.microsoft.com/office/drawing/2014/main" id="{F59D3FD5-D37A-4D7C-8AF2-700ECCB4A26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438358" y="3421910"/>
            <a:ext cx="799432" cy="799432"/>
          </a:xfrm>
          <a:prstGeom prst="rect">
            <a:avLst/>
          </a:prstGeom>
        </p:spPr>
      </p:pic>
      <p:pic>
        <p:nvPicPr>
          <p:cNvPr id="4098" name="Picture 2" descr="man in black shirt in front of computer monitor">
            <a:extLst>
              <a:ext uri="{FF2B5EF4-FFF2-40B4-BE49-F238E27FC236}">
                <a16:creationId xmlns="" xmlns:a16="http://schemas.microsoft.com/office/drawing/2014/main" id="{58A3235E-237E-4912-8FDE-DAB50CFCA3C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2433" b="2501"/>
          <a:stretch/>
        </p:blipFill>
        <p:spPr bwMode="auto">
          <a:xfrm>
            <a:off x="7471611" y="846908"/>
            <a:ext cx="4720389" cy="6023193"/>
          </a:xfrm>
          <a:prstGeom prst="rect">
            <a:avLst/>
          </a:prstGeom>
          <a:noFill/>
          <a:extLst>
            <a:ext uri="{909E8E84-426E-40DD-AFC4-6F175D3DCCD1}">
              <a14:hiddenFill xmlns:a14="http://schemas.microsoft.com/office/drawing/2010/main">
                <a:solidFill>
                  <a:srgbClr val="FFFFFF"/>
                </a:solidFill>
              </a14:hiddenFill>
            </a:ext>
          </a:extLst>
        </p:spPr>
      </p:pic>
      <p:sp>
        <p:nvSpPr>
          <p:cNvPr id="9" name="Google Shape;185;p13"/>
          <p:cNvSpPr txBox="1"/>
          <p:nvPr/>
        </p:nvSpPr>
        <p:spPr>
          <a:xfrm>
            <a:off x="384731" y="83603"/>
            <a:ext cx="4569029"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dirty="0">
                <a:solidFill>
                  <a:schemeClr val="lt1"/>
                </a:solidFill>
                <a:latin typeface="Calibri" panose="020F0502020204030204" pitchFamily="34" charset="0"/>
                <a:cs typeface="Calibri" panose="020F0502020204030204" pitchFamily="34" charset="0"/>
                <a:sym typeface="Arial"/>
              </a:rPr>
              <a:t>VOCABULARY</a:t>
            </a:r>
            <a:endParaRPr sz="1400" b="0" i="0" u="none" strike="noStrike" cap="none" dirty="0">
              <a:solidFill>
                <a:srgbClr val="000000"/>
              </a:solidFill>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232710520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2"/>
                                        </p:tgtEl>
                                        <p:attrNameLst>
                                          <p:attrName>style.visibility</p:attrName>
                                        </p:attrNameLst>
                                      </p:cBhvr>
                                      <p:to>
                                        <p:strVal val="visible"/>
                                      </p:to>
                                    </p:set>
                                    <p:animEffect transition="in" filter="fade">
                                      <p:cBhvr>
                                        <p:cTn id="7" dur="500"/>
                                        <p:tgtEl>
                                          <p:spTgt spid="18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3"/>
                                        </p:tgtEl>
                                        <p:attrNameLst>
                                          <p:attrName>style.visibility</p:attrName>
                                        </p:attrNameLst>
                                      </p:cBhvr>
                                      <p:to>
                                        <p:strVal val="visible"/>
                                      </p:to>
                                    </p:set>
                                    <p:animEffect transition="in" filter="fade">
                                      <p:cBhvr>
                                        <p:cTn id="12" dur="500"/>
                                        <p:tgtEl>
                                          <p:spTgt spid="183"/>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17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1953</TotalTime>
  <Words>758</Words>
  <Application>Microsoft Office PowerPoint</Application>
  <PresentationFormat>Custom</PresentationFormat>
  <Paragraphs>172</Paragraphs>
  <Slides>24</Slides>
  <Notes>16</Notes>
  <HiddenSlides>0</HiddenSlides>
  <MMClips>12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Arial</vt:lpstr>
      <vt:lpstr>Calibri</vt:lpstr>
      <vt:lpstr>Bookman Old Style</vt:lpstr>
      <vt:lpstr>Open Sans</vt:lpstr>
      <vt:lpstr>Times New Roman</vt:lpstr>
      <vt:lpstr>Office Theme</vt:lpstr>
      <vt:lpstr>PowerPoint Presentation</vt:lpstr>
      <vt:lpstr>Warm up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II. PRACTICE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TrangDTT</dc:creator>
  <cp:lastModifiedBy>admin</cp:lastModifiedBy>
  <cp:revision>59</cp:revision>
  <dcterms:created xsi:type="dcterms:W3CDTF">2020-12-09T02:04:09Z</dcterms:created>
  <dcterms:modified xsi:type="dcterms:W3CDTF">2025-08-30T08:08:14Z</dcterms:modified>
</cp:coreProperties>
</file>