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497" r:id="rId2"/>
    <p:sldId id="493" r:id="rId3"/>
    <p:sldId id="494" r:id="rId4"/>
    <p:sldId id="498" r:id="rId5"/>
    <p:sldId id="499" r:id="rId6"/>
    <p:sldId id="500" r:id="rId7"/>
    <p:sldId id="501" r:id="rId8"/>
    <p:sldId id="502" r:id="rId9"/>
    <p:sldId id="503" r:id="rId10"/>
    <p:sldId id="50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DF29D6"/>
    <a:srgbClr val="12E0F6"/>
    <a:srgbClr val="86FEF0"/>
    <a:srgbClr val="C2D1EC"/>
    <a:srgbClr val="FFEEB9"/>
    <a:srgbClr val="B3FFFF"/>
    <a:srgbClr val="F5FBEF"/>
    <a:srgbClr val="E1FFFF"/>
    <a:srgbClr val="FDF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4839" autoAdjust="0"/>
  </p:normalViewPr>
  <p:slideViewPr>
    <p:cSldViewPr snapToGrid="0">
      <p:cViewPr varScale="1">
        <p:scale>
          <a:sx n="54" d="100"/>
          <a:sy n="54" d="100"/>
        </p:scale>
        <p:origin x="-666" y="-96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AF10E-0C8D-46AF-85C3-9795F77CCCF5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6F0D4-E8DD-4AD6-9078-5CBCCF866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67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6F0D4-E8DD-4AD6-9078-5CBCCF866D8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172-233D-40CA-A4EA-C00A6107A9DD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FBC-29DD-4D4F-914D-AFA43E71D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172-233D-40CA-A4EA-C00A6107A9DD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FBC-29DD-4D4F-914D-AFA43E71D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172-233D-40CA-A4EA-C00A6107A9DD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FBC-29DD-4D4F-914D-AFA43E71D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5895975" y="3244334"/>
            <a:ext cx="400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2A00"/>
                </a:solidFill>
              </a:rPr>
              <a:t>3</a:t>
            </a:r>
            <a:endParaRPr lang="vi-VN" dirty="0">
              <a:solidFill>
                <a:srgbClr val="002A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172-233D-40CA-A4EA-C00A6107A9DD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FBC-29DD-4D4F-914D-AFA43E71D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172-233D-40CA-A4EA-C00A6107A9DD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FBC-29DD-4D4F-914D-AFA43E71D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172-233D-40CA-A4EA-C00A6107A9DD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FBC-29DD-4D4F-914D-AFA43E71D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172-233D-40CA-A4EA-C00A6107A9DD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FBC-29DD-4D4F-914D-AFA43E71D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172-233D-40CA-A4EA-C00A6107A9DD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FBC-29DD-4D4F-914D-AFA43E71D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172-233D-40CA-A4EA-C00A6107A9DD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FBC-29DD-4D4F-914D-AFA43E71D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172-233D-40CA-A4EA-C00A6107A9DD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FBC-29DD-4D4F-914D-AFA43E71D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6B172-233D-40CA-A4EA-C00A6107A9DD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F9FBC-29DD-4D4F-914D-AFA43E71D9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 5"/>
          <p:cNvSpPr/>
          <p:nvPr/>
        </p:nvSpPr>
        <p:spPr>
          <a:xfrm>
            <a:off x="1461710" y="1111094"/>
            <a:ext cx="9282052" cy="1081954"/>
          </a:xfrm>
          <a:prstGeom prst="parallelogram">
            <a:avLst/>
          </a:prstGeom>
          <a:solidFill>
            <a:srgbClr val="DF29D6"/>
          </a:solidFill>
          <a:ln w="38100">
            <a:solidFill>
              <a:srgbClr val="DF29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96017" y="1060406"/>
            <a:ext cx="6533307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FF00"/>
                </a:solidFill>
                <a:latin typeface="+mj-lt"/>
              </a:rPr>
              <a:t>SỞ GIÁO DỤC VÀ ĐÀO TẠO</a:t>
            </a:r>
            <a:endParaRPr lang="en-AU" sz="4000" b="1" dirty="0">
              <a:solidFill>
                <a:srgbClr val="FFFF00"/>
              </a:solidFill>
              <a:latin typeface="+mj-lt"/>
            </a:endParaRPr>
          </a:p>
          <a:p>
            <a:r>
              <a:rPr lang="en-AU" sz="2800" b="1">
                <a:solidFill>
                  <a:srgbClr val="FFFF00"/>
                </a:solidFill>
              </a:rPr>
              <a:t>     TRƯỜNG THPT LÝ TỰ TRỌNG</a:t>
            </a:r>
            <a:endParaRPr lang="en-US" sz="2800" b="1">
              <a:solidFill>
                <a:srgbClr val="FFFF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735235" y="1052856"/>
            <a:ext cx="3183962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749314" y="1052856"/>
            <a:ext cx="5978979" cy="0"/>
          </a:xfrm>
          <a:prstGeom prst="line">
            <a:avLst/>
          </a:prstGeom>
          <a:ln w="5715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461710" y="2251290"/>
            <a:ext cx="908708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0517968" y="1100825"/>
            <a:ext cx="269900" cy="111965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row: Pentagon 12"/>
          <p:cNvSpPr/>
          <p:nvPr/>
        </p:nvSpPr>
        <p:spPr>
          <a:xfrm>
            <a:off x="3512035" y="2572153"/>
            <a:ext cx="5354556" cy="1136813"/>
          </a:xfrm>
          <a:prstGeom prst="homePlate">
            <a:avLst/>
          </a:prstGeom>
          <a:ln w="28575">
            <a:solidFill>
              <a:srgbClr val="2E799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2113" y="2572154"/>
            <a:ext cx="446049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</a:rPr>
              <a:t>MÔN TOÁN </a:t>
            </a:r>
            <a:r>
              <a:rPr lang="en-US" sz="3400" b="1" dirty="0" smtClean="0">
                <a:solidFill>
                  <a:schemeClr val="bg1"/>
                </a:solidFill>
              </a:rPr>
              <a:t>10 </a:t>
            </a:r>
            <a:r>
              <a:rPr lang="en-US" sz="3400" b="1" dirty="0">
                <a:solidFill>
                  <a:schemeClr val="bg1"/>
                </a:solidFill>
              </a:rPr>
              <a:t>(KNTT)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Năm học 2024 - 2025</a:t>
            </a:r>
            <a:endParaRPr lang="en-AU" sz="28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21940" y="4001135"/>
            <a:ext cx="6667500" cy="614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>
                <a:solidFill>
                  <a:schemeClr val="bg1"/>
                </a:solidFill>
              </a:rPr>
              <a:t>Gv thực hiện: Trần Thị Minh Nguyệt</a:t>
            </a:r>
            <a:endParaRPr lang="en-AU" sz="3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1" grpId="0"/>
      <p:bldP spid="21" grpId="1"/>
      <p:bldP spid="30" grpId="0"/>
      <p:bldP spid="3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762000" y="2275205"/>
            <a:ext cx="1066800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>
                <a:ln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CẢM ƠN QUÝ THẦY CÔ VÀ CÁC EM ĐÃ LẮNG NGHE!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/>
          <p:cNvSpPr/>
          <p:nvPr/>
        </p:nvSpPr>
        <p:spPr>
          <a:xfrm>
            <a:off x="1626094" y="463823"/>
            <a:ext cx="9282052" cy="781895"/>
          </a:xfrm>
          <a:prstGeom prst="parallelogram">
            <a:avLst/>
          </a:prstGeom>
          <a:solidFill>
            <a:srgbClr val="DF29D6"/>
          </a:solidFill>
          <a:ln w="38100">
            <a:solidFill>
              <a:srgbClr val="DF29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31799" y="475750"/>
            <a:ext cx="8645241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AU" sz="4000" b="1" dirty="0">
                <a:solidFill>
                  <a:srgbClr val="FFFF00"/>
                </a:solidFill>
              </a:rPr>
              <a:t>HOÁN VỊ, CHỈNH HỢP, TỔ HỢP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560572" y="354215"/>
            <a:ext cx="3183962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Connector 4"/>
          <p:cNvSpPr/>
          <p:nvPr/>
        </p:nvSpPr>
        <p:spPr>
          <a:xfrm>
            <a:off x="383389" y="105673"/>
            <a:ext cx="1458234" cy="1357367"/>
          </a:xfrm>
          <a:prstGeom prst="flowChartConnector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060948" y="354215"/>
            <a:ext cx="5978979" cy="0"/>
          </a:xfrm>
          <a:prstGeom prst="line">
            <a:avLst/>
          </a:prstGeom>
          <a:ln w="5715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96684" y="1367252"/>
            <a:ext cx="8398682" cy="46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0787884" y="457714"/>
            <a:ext cx="231105" cy="91726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3212" y="445520"/>
            <a:ext cx="1838587" cy="76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24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2662555" y="2121535"/>
            <a:ext cx="2623185" cy="126365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 Box 33"/>
          <p:cNvSpPr txBox="1"/>
          <p:nvPr/>
        </p:nvSpPr>
        <p:spPr>
          <a:xfrm>
            <a:off x="2978150" y="2380615"/>
            <a:ext cx="27146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HOÁN VỊ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5692775" y="2121535"/>
            <a:ext cx="1148080" cy="4241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818505" y="3018790"/>
            <a:ext cx="1022350" cy="375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7" name="Text Box 36"/>
          <p:cNvSpPr txBox="1"/>
          <p:nvPr/>
        </p:nvSpPr>
        <p:spPr>
          <a:xfrm>
            <a:off x="7261860" y="1803400"/>
            <a:ext cx="27781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Hoán </a:t>
            </a:r>
            <a:r>
              <a:rPr lang="en-US" sz="3200" b="1">
                <a:solidFill>
                  <a:schemeClr val="bg1"/>
                </a:solidFill>
              </a:rPr>
              <a:t>đổi</a:t>
            </a:r>
          </a:p>
        </p:txBody>
      </p:sp>
      <p:sp>
        <p:nvSpPr>
          <p:cNvPr id="38" name="Text Box 37"/>
          <p:cNvSpPr txBox="1"/>
          <p:nvPr/>
        </p:nvSpPr>
        <p:spPr>
          <a:xfrm>
            <a:off x="7373620" y="2944495"/>
            <a:ext cx="15817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Vị</a:t>
            </a:r>
            <a:r>
              <a:rPr lang="en-US" sz="3200" b="1">
                <a:solidFill>
                  <a:schemeClr val="bg1"/>
                </a:solidFill>
              </a:rPr>
              <a:t> trí</a:t>
            </a:r>
          </a:p>
        </p:txBody>
      </p:sp>
      <p:sp>
        <p:nvSpPr>
          <p:cNvPr id="40" name="Down Arrow 39"/>
          <p:cNvSpPr/>
          <p:nvPr/>
        </p:nvSpPr>
        <p:spPr>
          <a:xfrm>
            <a:off x="3565525" y="3528060"/>
            <a:ext cx="817245" cy="1706880"/>
          </a:xfrm>
          <a:prstGeom prst="down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2458720" y="5285105"/>
            <a:ext cx="3096260" cy="81026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 Box 42"/>
          <p:cNvSpPr txBox="1"/>
          <p:nvPr/>
        </p:nvSpPr>
        <p:spPr>
          <a:xfrm>
            <a:off x="2662555" y="5398770"/>
            <a:ext cx="4064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SẮP XẾP VỊ TRÍ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/>
          <p:cNvSpPr/>
          <p:nvPr/>
        </p:nvSpPr>
        <p:spPr>
          <a:xfrm>
            <a:off x="2419503" y="222765"/>
            <a:ext cx="7257447" cy="452148"/>
          </a:xfrm>
          <a:prstGeom prst="parallelogram">
            <a:avLst/>
          </a:prstGeom>
          <a:solidFill>
            <a:srgbClr val="DF29D6"/>
          </a:solidFill>
          <a:ln w="38100">
            <a:solidFill>
              <a:srgbClr val="DF29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29407" y="134735"/>
            <a:ext cx="7260442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AU" sz="3200" b="1" dirty="0">
                <a:solidFill>
                  <a:srgbClr val="FFFF00"/>
                </a:solidFill>
              </a:rPr>
              <a:t>HOÁN VỊ, CHỈNH HỢP, TỔ HỢP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619024" y="141026"/>
            <a:ext cx="2651891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Connector 4"/>
          <p:cNvSpPr/>
          <p:nvPr/>
        </p:nvSpPr>
        <p:spPr>
          <a:xfrm>
            <a:off x="2034908" y="44956"/>
            <a:ext cx="770329" cy="753037"/>
          </a:xfrm>
          <a:prstGeom prst="flowChartConnector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270915" y="141026"/>
            <a:ext cx="2768185" cy="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23859" y="740463"/>
            <a:ext cx="521418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622054" y="258436"/>
            <a:ext cx="113053" cy="48817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92058" y="141127"/>
            <a:ext cx="1147368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17295" y="2959100"/>
            <a:ext cx="9919335" cy="1568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sym typeface="+mn-ea"/>
              </a:rPr>
              <a:t>Một nhóm bạn gồm bốn bạn </a:t>
            </a:r>
            <a:r>
              <a:rPr lang="en-US" sz="2400" b="1" dirty="0">
                <a:solidFill>
                  <a:schemeClr val="bg1"/>
                </a:solidFill>
                <a:sym typeface="+mn-ea"/>
              </a:rPr>
              <a:t>An, </a:t>
            </a:r>
            <a:r>
              <a:rPr lang="en-US" sz="2400" b="1" dirty="0" err="1">
                <a:solidFill>
                  <a:schemeClr val="bg1"/>
                </a:solidFill>
                <a:sym typeface="+mn-ea"/>
              </a:rPr>
              <a:t>Bình</a:t>
            </a:r>
            <a:r>
              <a:rPr lang="en-US" sz="2400" b="1" dirty="0">
                <a:solidFill>
                  <a:schemeClr val="bg1"/>
                </a:solidFill>
                <a:sym typeface="+mn-ea"/>
              </a:rPr>
              <a:t>, Chi, Dung </a:t>
            </a:r>
            <a:r>
              <a:rPr lang="en-US" sz="2400" b="1" dirty="0" smtClean="0">
                <a:solidFill>
                  <a:schemeClr val="bg1"/>
                </a:solidFill>
                <a:sym typeface="+mn-ea"/>
              </a:rPr>
              <a:t>, xếp thành một hàng từ trái sang phải, để tham gia một cuộc phỏng vấn.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514350" indent="-514350">
              <a:buAutoNum type="alphaLcParenR"/>
            </a:pPr>
            <a:r>
              <a:rPr lang="en-US" sz="2400" b="1" dirty="0" smtClean="0">
                <a:solidFill>
                  <a:schemeClr val="bg1"/>
                </a:solidFill>
                <a:sym typeface="+mn-ea"/>
              </a:rPr>
              <a:t>Hãy liệt kê ba cách sắp xếp bốn bạn trên theo thứ tự.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514350" indent="-514350">
              <a:buAutoNum type="alphaLcParenR"/>
            </a:pPr>
            <a:r>
              <a:rPr lang="en-US" sz="2400" b="1" dirty="0" smtClean="0">
                <a:solidFill>
                  <a:schemeClr val="bg1"/>
                </a:solidFill>
                <a:sym typeface="+mn-ea"/>
              </a:rPr>
              <a:t>Có bao nhiêu cách sắp xếp bốn bạn trên tham gia phỏng vấn?</a:t>
            </a:r>
            <a:endParaRPr lang="en-US" sz="24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2729230" y="1465580"/>
            <a:ext cx="6896100" cy="1157605"/>
          </a:xfrm>
          <a:prstGeom prst="homePlate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4361815" y="1691005"/>
            <a:ext cx="55175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/>
              <a:t>HOẠT ĐỘNG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/>
          <p:cNvSpPr/>
          <p:nvPr/>
        </p:nvSpPr>
        <p:spPr>
          <a:xfrm>
            <a:off x="2419503" y="222765"/>
            <a:ext cx="7257447" cy="452148"/>
          </a:xfrm>
          <a:prstGeom prst="parallelogram">
            <a:avLst/>
          </a:prstGeom>
          <a:solidFill>
            <a:srgbClr val="DF29D6"/>
          </a:solidFill>
          <a:ln w="38100">
            <a:solidFill>
              <a:srgbClr val="DF29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2"/>
          <p:cNvSpPr txBox="1"/>
          <p:nvPr/>
        </p:nvSpPr>
        <p:spPr>
          <a:xfrm>
            <a:off x="2729407" y="134735"/>
            <a:ext cx="7260442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AU" sz="3200" b="1" dirty="0">
                <a:solidFill>
                  <a:srgbClr val="FFFF00"/>
                </a:solidFill>
              </a:rPr>
              <a:t>HOÁN VỊ, CHỈNH HỢP, TỔ HỢP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619024" y="141026"/>
            <a:ext cx="2651891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Connector 7"/>
          <p:cNvSpPr/>
          <p:nvPr/>
        </p:nvSpPr>
        <p:spPr>
          <a:xfrm>
            <a:off x="2034908" y="44956"/>
            <a:ext cx="770329" cy="753037"/>
          </a:xfrm>
          <a:prstGeom prst="flowChartConnector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270915" y="141026"/>
            <a:ext cx="2768185" cy="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23859" y="740463"/>
            <a:ext cx="521418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622054" y="258436"/>
            <a:ext cx="113053" cy="48817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8"/>
          <p:cNvSpPr txBox="1"/>
          <p:nvPr/>
        </p:nvSpPr>
        <p:spPr>
          <a:xfrm>
            <a:off x="2121268" y="134777"/>
            <a:ext cx="1147368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07440" y="967105"/>
            <a:ext cx="9919335" cy="1568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sym typeface="+mn-ea"/>
              </a:rPr>
              <a:t>Một nhóm bạn gồm bốn bạn </a:t>
            </a:r>
            <a:r>
              <a:rPr lang="en-US" sz="2400" b="1" dirty="0">
                <a:solidFill>
                  <a:schemeClr val="bg1"/>
                </a:solidFill>
                <a:sym typeface="+mn-ea"/>
              </a:rPr>
              <a:t>An, </a:t>
            </a:r>
            <a:r>
              <a:rPr lang="en-US" sz="2400" b="1" dirty="0" err="1">
                <a:solidFill>
                  <a:schemeClr val="bg1"/>
                </a:solidFill>
                <a:sym typeface="+mn-ea"/>
              </a:rPr>
              <a:t>Bình</a:t>
            </a:r>
            <a:r>
              <a:rPr lang="en-US" sz="2400" b="1" dirty="0">
                <a:solidFill>
                  <a:schemeClr val="bg1"/>
                </a:solidFill>
                <a:sym typeface="+mn-ea"/>
              </a:rPr>
              <a:t>, Chi, Dung </a:t>
            </a:r>
            <a:r>
              <a:rPr lang="en-US" sz="2400" b="1" dirty="0" smtClean="0">
                <a:solidFill>
                  <a:schemeClr val="bg1"/>
                </a:solidFill>
                <a:sym typeface="+mn-ea"/>
              </a:rPr>
              <a:t>, xếp thành một hàng từ trái sang phải, để tham gia một cuộc phỏng vấn.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514350" indent="-514350">
              <a:buAutoNum type="alphaLcParenR"/>
            </a:pPr>
            <a:r>
              <a:rPr lang="en-US" sz="2400" b="1" dirty="0" smtClean="0">
                <a:solidFill>
                  <a:schemeClr val="bg1"/>
                </a:solidFill>
                <a:sym typeface="+mn-ea"/>
              </a:rPr>
              <a:t>Hãy liệt kê ba cách sắp xếp bốn bạn trên theo thứ tự.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514350" indent="-514350">
              <a:buAutoNum type="alphaLcParenR"/>
            </a:pPr>
            <a:r>
              <a:rPr lang="en-US" sz="2400" b="1" dirty="0" smtClean="0">
                <a:solidFill>
                  <a:schemeClr val="bg1"/>
                </a:solidFill>
                <a:sym typeface="+mn-ea"/>
              </a:rPr>
              <a:t>Có bao nhiêu cách sắp xếp bốn bạn trên tham gia phỏng vấn?</a:t>
            </a:r>
            <a:endParaRPr lang="en-US" sz="24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963930" y="2633980"/>
            <a:ext cx="9815830" cy="3345815"/>
          </a:xfrm>
          <a:prstGeom prst="round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7"/>
          <p:cNvSpPr txBox="1"/>
          <p:nvPr/>
        </p:nvSpPr>
        <p:spPr>
          <a:xfrm>
            <a:off x="1382961" y="2717029"/>
            <a:ext cx="202882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HƯỚNG DẪN GIẢI</a:t>
            </a:r>
            <a:endParaRPr lang="vi-VN" sz="2000" i="1" dirty="0"/>
          </a:p>
        </p:txBody>
      </p:sp>
      <p:sp>
        <p:nvSpPr>
          <p:cNvPr id="15" name="Right Arrow 14"/>
          <p:cNvSpPr/>
          <p:nvPr/>
        </p:nvSpPr>
        <p:spPr>
          <a:xfrm>
            <a:off x="1457239" y="3061727"/>
            <a:ext cx="2016224" cy="1748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TextBox 5"/>
          <p:cNvSpPr txBox="1"/>
          <p:nvPr/>
        </p:nvSpPr>
        <p:spPr>
          <a:xfrm>
            <a:off x="3473463" y="2704618"/>
            <a:ext cx="6516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Để đơn giản, ta viết A, B, C, D thay cho tên của bốn bạn An, Bình, Chi, Dung</a:t>
            </a:r>
            <a:endParaRPr lang="vi-VN" sz="2400" i="1" dirty="0">
              <a:solidFill>
                <a:srgbClr val="C00000"/>
              </a:solidFill>
            </a:endParaRPr>
          </a:p>
        </p:txBody>
      </p:sp>
      <p:sp>
        <p:nvSpPr>
          <p:cNvPr id="17" name="TextBox 9"/>
          <p:cNvSpPr txBox="1"/>
          <p:nvPr/>
        </p:nvSpPr>
        <p:spPr>
          <a:xfrm>
            <a:off x="1375833" y="3500365"/>
            <a:ext cx="2628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Cách thứ nhất:  </a:t>
            </a:r>
            <a:r>
              <a:rPr lang="en-US" sz="2000" b="1" dirty="0">
                <a:solidFill>
                  <a:srgbClr val="C00000"/>
                </a:solidFill>
              </a:rPr>
              <a:t>Liệt kê </a:t>
            </a:r>
            <a:endParaRPr lang="vi-VN" sz="2000" b="1" dirty="0">
              <a:solidFill>
                <a:srgbClr val="C00000"/>
              </a:solidFill>
            </a:endParaRPr>
          </a:p>
        </p:txBody>
      </p:sp>
      <p:sp>
        <p:nvSpPr>
          <p:cNvPr id="18" name="TextBox 10"/>
          <p:cNvSpPr txBox="1"/>
          <p:nvPr/>
        </p:nvSpPr>
        <p:spPr>
          <a:xfrm>
            <a:off x="1382961" y="3901992"/>
            <a:ext cx="473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Cách sắp xếp chỗ ngồi được liệt kê như sau:</a:t>
            </a:r>
            <a:endParaRPr lang="vi-VN" sz="2000" dirty="0"/>
          </a:p>
        </p:txBody>
      </p:sp>
      <p:sp>
        <p:nvSpPr>
          <p:cNvPr id="19" name="TextBox 11"/>
          <p:cNvSpPr txBox="1"/>
          <p:nvPr/>
        </p:nvSpPr>
        <p:spPr>
          <a:xfrm>
            <a:off x="1385289" y="4301799"/>
            <a:ext cx="4261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A</a:t>
            </a:r>
            <a:r>
              <a:rPr lang="en-US" sz="2000" i="1" dirty="0"/>
              <a:t>BCD, </a:t>
            </a:r>
            <a:r>
              <a:rPr lang="en-US" sz="2000" i="1" dirty="0">
                <a:solidFill>
                  <a:srgbClr val="FF0000"/>
                </a:solidFill>
              </a:rPr>
              <a:t>A</a:t>
            </a:r>
            <a:r>
              <a:rPr lang="en-US" sz="2000" i="1" dirty="0"/>
              <a:t>BDC, </a:t>
            </a:r>
            <a:r>
              <a:rPr lang="en-US" sz="2000" i="1" dirty="0">
                <a:solidFill>
                  <a:srgbClr val="FF0000"/>
                </a:solidFill>
              </a:rPr>
              <a:t>A</a:t>
            </a:r>
            <a:r>
              <a:rPr lang="en-US" sz="2000" i="1" dirty="0"/>
              <a:t>CBD, </a:t>
            </a:r>
            <a:r>
              <a:rPr lang="en-US" sz="2000" i="1" dirty="0">
                <a:solidFill>
                  <a:srgbClr val="FF0000"/>
                </a:solidFill>
              </a:rPr>
              <a:t>A</a:t>
            </a:r>
            <a:r>
              <a:rPr lang="en-US" sz="2000" i="1" dirty="0"/>
              <a:t>CDB, </a:t>
            </a:r>
            <a:r>
              <a:rPr lang="en-US" sz="2000" i="1" dirty="0">
                <a:solidFill>
                  <a:srgbClr val="FF0000"/>
                </a:solidFill>
              </a:rPr>
              <a:t>A</a:t>
            </a:r>
            <a:r>
              <a:rPr lang="en-US" sz="2000" i="1" dirty="0"/>
              <a:t>DBC, </a:t>
            </a:r>
            <a:r>
              <a:rPr lang="en-US" sz="2000" i="1" dirty="0">
                <a:solidFill>
                  <a:srgbClr val="FF0000"/>
                </a:solidFill>
              </a:rPr>
              <a:t>A</a:t>
            </a:r>
            <a:r>
              <a:rPr lang="en-US" sz="2000" i="1" dirty="0"/>
              <a:t>DCB</a:t>
            </a:r>
            <a:endParaRPr lang="vi-VN" sz="2000" i="1" dirty="0"/>
          </a:p>
        </p:txBody>
      </p:sp>
      <p:sp>
        <p:nvSpPr>
          <p:cNvPr id="20" name="TextBox 12"/>
          <p:cNvSpPr txBox="1"/>
          <p:nvPr/>
        </p:nvSpPr>
        <p:spPr>
          <a:xfrm>
            <a:off x="1354871" y="4666695"/>
            <a:ext cx="4254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B</a:t>
            </a:r>
            <a:r>
              <a:rPr lang="en-US" sz="2000" i="1" dirty="0"/>
              <a:t>ACD, </a:t>
            </a:r>
            <a:r>
              <a:rPr lang="en-US" sz="2000" i="1" dirty="0">
                <a:solidFill>
                  <a:srgbClr val="FF0000"/>
                </a:solidFill>
              </a:rPr>
              <a:t>B</a:t>
            </a:r>
            <a:r>
              <a:rPr lang="en-US" sz="2000" i="1" dirty="0"/>
              <a:t>ADC, </a:t>
            </a:r>
            <a:r>
              <a:rPr lang="en-US" sz="2000" i="1" dirty="0">
                <a:solidFill>
                  <a:srgbClr val="FF0000"/>
                </a:solidFill>
              </a:rPr>
              <a:t>B</a:t>
            </a:r>
            <a:r>
              <a:rPr lang="en-US" sz="2000" i="1" dirty="0"/>
              <a:t>CAD, </a:t>
            </a:r>
            <a:r>
              <a:rPr lang="en-US" sz="2000" i="1" dirty="0">
                <a:solidFill>
                  <a:srgbClr val="FF0000"/>
                </a:solidFill>
              </a:rPr>
              <a:t>B</a:t>
            </a:r>
            <a:r>
              <a:rPr lang="en-US" sz="2000" i="1" dirty="0"/>
              <a:t>CDA, </a:t>
            </a:r>
            <a:r>
              <a:rPr lang="en-US" sz="2000" i="1" dirty="0">
                <a:solidFill>
                  <a:srgbClr val="FF0000"/>
                </a:solidFill>
              </a:rPr>
              <a:t>B</a:t>
            </a:r>
            <a:r>
              <a:rPr lang="en-US" sz="2000" i="1" dirty="0"/>
              <a:t>DAC, </a:t>
            </a:r>
            <a:r>
              <a:rPr lang="en-US" sz="2000" i="1" dirty="0">
                <a:solidFill>
                  <a:srgbClr val="FF0000"/>
                </a:solidFill>
              </a:rPr>
              <a:t>B</a:t>
            </a:r>
            <a:r>
              <a:rPr lang="en-US" sz="2000" i="1" dirty="0"/>
              <a:t>DCA</a:t>
            </a:r>
            <a:endParaRPr lang="vi-VN" sz="2000" i="1" dirty="0"/>
          </a:p>
        </p:txBody>
      </p:sp>
      <p:sp>
        <p:nvSpPr>
          <p:cNvPr id="21" name="TextBox 13"/>
          <p:cNvSpPr txBox="1"/>
          <p:nvPr/>
        </p:nvSpPr>
        <p:spPr>
          <a:xfrm>
            <a:off x="1355897" y="4984705"/>
            <a:ext cx="4253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C</a:t>
            </a:r>
            <a:r>
              <a:rPr lang="en-US" sz="2000" i="1" dirty="0"/>
              <a:t>ABD, </a:t>
            </a:r>
            <a:r>
              <a:rPr lang="en-US" sz="2000" i="1" dirty="0">
                <a:solidFill>
                  <a:srgbClr val="FF0000"/>
                </a:solidFill>
              </a:rPr>
              <a:t>C</a:t>
            </a:r>
            <a:r>
              <a:rPr lang="en-US" sz="2000" i="1" dirty="0"/>
              <a:t>ADB, </a:t>
            </a:r>
            <a:r>
              <a:rPr lang="en-US" sz="2000" i="1" dirty="0">
                <a:solidFill>
                  <a:srgbClr val="FF0000"/>
                </a:solidFill>
              </a:rPr>
              <a:t>C</a:t>
            </a:r>
            <a:r>
              <a:rPr lang="en-US" sz="2000" i="1" dirty="0"/>
              <a:t>BAD, </a:t>
            </a:r>
            <a:r>
              <a:rPr lang="en-US" sz="2000" i="1" dirty="0">
                <a:solidFill>
                  <a:srgbClr val="FF0000"/>
                </a:solidFill>
              </a:rPr>
              <a:t>C</a:t>
            </a:r>
            <a:r>
              <a:rPr lang="en-US" sz="2000" i="1" dirty="0"/>
              <a:t>BDA, </a:t>
            </a:r>
            <a:r>
              <a:rPr lang="en-US" sz="2000" i="1" dirty="0">
                <a:solidFill>
                  <a:srgbClr val="FF0000"/>
                </a:solidFill>
              </a:rPr>
              <a:t>C</a:t>
            </a:r>
            <a:r>
              <a:rPr lang="en-US" sz="2000" i="1" dirty="0"/>
              <a:t>DAB, </a:t>
            </a:r>
            <a:r>
              <a:rPr lang="en-US" sz="2000" i="1" dirty="0">
                <a:solidFill>
                  <a:srgbClr val="FF0000"/>
                </a:solidFill>
              </a:rPr>
              <a:t>C</a:t>
            </a:r>
            <a:r>
              <a:rPr lang="en-US" sz="2000" i="1" dirty="0"/>
              <a:t>DBA</a:t>
            </a:r>
            <a:endParaRPr lang="vi-VN" sz="2000" i="1" dirty="0"/>
          </a:p>
        </p:txBody>
      </p:sp>
      <p:sp>
        <p:nvSpPr>
          <p:cNvPr id="22" name="TextBox 14"/>
          <p:cNvSpPr txBox="1"/>
          <p:nvPr/>
        </p:nvSpPr>
        <p:spPr>
          <a:xfrm>
            <a:off x="1343971" y="5384815"/>
            <a:ext cx="4265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D</a:t>
            </a:r>
            <a:r>
              <a:rPr lang="en-US" sz="2000" i="1" dirty="0"/>
              <a:t>ABC, </a:t>
            </a:r>
            <a:r>
              <a:rPr lang="en-US" sz="2000" i="1" dirty="0">
                <a:solidFill>
                  <a:srgbClr val="FF0000"/>
                </a:solidFill>
              </a:rPr>
              <a:t>D</a:t>
            </a:r>
            <a:r>
              <a:rPr lang="en-US" sz="2000" i="1" dirty="0"/>
              <a:t>ABC, </a:t>
            </a:r>
            <a:r>
              <a:rPr lang="en-US" sz="2000" i="1" dirty="0">
                <a:solidFill>
                  <a:srgbClr val="FF0000"/>
                </a:solidFill>
              </a:rPr>
              <a:t>D</a:t>
            </a:r>
            <a:r>
              <a:rPr lang="en-US" sz="2000" i="1" dirty="0"/>
              <a:t>BAC, </a:t>
            </a:r>
            <a:r>
              <a:rPr lang="en-US" sz="2000" i="1" dirty="0">
                <a:solidFill>
                  <a:srgbClr val="FF0000"/>
                </a:solidFill>
              </a:rPr>
              <a:t>D</a:t>
            </a:r>
            <a:r>
              <a:rPr lang="en-US" sz="2000" i="1" dirty="0"/>
              <a:t>BCA, </a:t>
            </a:r>
            <a:r>
              <a:rPr lang="en-US" sz="2000" i="1" dirty="0">
                <a:solidFill>
                  <a:srgbClr val="FF0000"/>
                </a:solidFill>
              </a:rPr>
              <a:t>D</a:t>
            </a:r>
            <a:r>
              <a:rPr lang="en-US" sz="2000" i="1" dirty="0"/>
              <a:t>CAB, </a:t>
            </a:r>
            <a:r>
              <a:rPr lang="en-US" sz="2000" i="1" dirty="0">
                <a:solidFill>
                  <a:srgbClr val="FF0000"/>
                </a:solidFill>
              </a:rPr>
              <a:t>D</a:t>
            </a:r>
            <a:r>
              <a:rPr lang="en-US" sz="2000" i="1" dirty="0"/>
              <a:t>CBA</a:t>
            </a:r>
            <a:endParaRPr lang="vi-VN" sz="2000" i="1" dirty="0"/>
          </a:p>
        </p:txBody>
      </p:sp>
      <p:sp>
        <p:nvSpPr>
          <p:cNvPr id="23" name="Right Arrow 22"/>
          <p:cNvSpPr/>
          <p:nvPr/>
        </p:nvSpPr>
        <p:spPr>
          <a:xfrm>
            <a:off x="5770129" y="4763883"/>
            <a:ext cx="1399167" cy="40011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TextBox 20"/>
          <p:cNvSpPr txBox="1"/>
          <p:nvPr/>
        </p:nvSpPr>
        <p:spPr>
          <a:xfrm>
            <a:off x="7489830" y="4526453"/>
            <a:ext cx="2839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Như vậy,  có </a:t>
            </a:r>
            <a:r>
              <a:rPr lang="en-US" b="1" i="1" dirty="0"/>
              <a:t>24 cách </a:t>
            </a:r>
            <a:r>
              <a:rPr lang="en-US" i="1" dirty="0"/>
              <a:t>, mỗi cách cho ta một hoán vị tên của </a:t>
            </a:r>
            <a:r>
              <a:rPr lang="en-US" i="1" dirty="0" err="1"/>
              <a:t>bốn</a:t>
            </a:r>
            <a:r>
              <a:rPr lang="en-US" i="1" dirty="0"/>
              <a:t> </a:t>
            </a:r>
            <a:r>
              <a:rPr lang="en-US" i="1" dirty="0" err="1" smtClean="0"/>
              <a:t>bạn</a:t>
            </a:r>
            <a:endParaRPr lang="vi-VN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bldLvl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bldLvl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/>
          <p:cNvSpPr/>
          <p:nvPr/>
        </p:nvSpPr>
        <p:spPr>
          <a:xfrm>
            <a:off x="2419503" y="222765"/>
            <a:ext cx="7257447" cy="452148"/>
          </a:xfrm>
          <a:prstGeom prst="parallelogram">
            <a:avLst/>
          </a:prstGeom>
          <a:solidFill>
            <a:srgbClr val="DF29D6"/>
          </a:solidFill>
          <a:ln w="38100">
            <a:solidFill>
              <a:srgbClr val="DF29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2"/>
          <p:cNvSpPr txBox="1"/>
          <p:nvPr/>
        </p:nvSpPr>
        <p:spPr>
          <a:xfrm>
            <a:off x="2729407" y="134735"/>
            <a:ext cx="7260442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AU" sz="3200" b="1" dirty="0">
                <a:solidFill>
                  <a:srgbClr val="FFFF00"/>
                </a:solidFill>
              </a:rPr>
              <a:t>HOÁN VỊ, CHỈNH HỢP, TỔ HỢP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619024" y="141026"/>
            <a:ext cx="2651891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Connector 7"/>
          <p:cNvSpPr/>
          <p:nvPr/>
        </p:nvSpPr>
        <p:spPr>
          <a:xfrm>
            <a:off x="2034908" y="44956"/>
            <a:ext cx="770329" cy="753037"/>
          </a:xfrm>
          <a:prstGeom prst="flowChartConnector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270915" y="141026"/>
            <a:ext cx="2768185" cy="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23859" y="740463"/>
            <a:ext cx="521418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9622054" y="258436"/>
            <a:ext cx="113053" cy="48817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8"/>
          <p:cNvSpPr txBox="1"/>
          <p:nvPr/>
        </p:nvSpPr>
        <p:spPr>
          <a:xfrm>
            <a:off x="2121268" y="134777"/>
            <a:ext cx="1147368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24</a:t>
            </a:r>
          </a:p>
        </p:txBody>
      </p:sp>
      <p:sp>
        <p:nvSpPr>
          <p:cNvPr id="16" name="Pentagon 15"/>
          <p:cNvSpPr/>
          <p:nvPr/>
        </p:nvSpPr>
        <p:spPr>
          <a:xfrm>
            <a:off x="317500" y="1127760"/>
            <a:ext cx="2720340" cy="839470"/>
          </a:xfrm>
          <a:prstGeom prst="homePlat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16"/>
          <p:cNvSpPr txBox="1"/>
          <p:nvPr/>
        </p:nvSpPr>
        <p:spPr>
          <a:xfrm>
            <a:off x="564515" y="1255395"/>
            <a:ext cx="20542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/>
              <a:t>1. Hoán vị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27025" y="2296160"/>
            <a:ext cx="6395085" cy="2480310"/>
          </a:xfrm>
          <a:prstGeom prst="round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Box 18"/>
          <p:cNvSpPr txBox="1"/>
          <p:nvPr/>
        </p:nvSpPr>
        <p:spPr>
          <a:xfrm>
            <a:off x="761365" y="2521585"/>
            <a:ext cx="546925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  <a:sym typeface="+mn-ea"/>
              </a:rPr>
              <a:t>Một hoán vị của một tập hợp có n phần tử là một cách sắp xếp có thứ tự n phần tử đó ( với n là số tự nhiên n    )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  <a:sym typeface="+mn-ea"/>
              </a:rPr>
              <a:t>Số các hoán vị của tập hợp có n phần tử, kí hiệu là </a:t>
            </a:r>
            <a:r>
              <a:rPr lang="en-US" sz="2000" b="1" dirty="0" err="1" smtClean="0">
                <a:solidFill>
                  <a:schemeClr val="tx1"/>
                </a:solidFill>
                <a:sym typeface="+mn-ea"/>
              </a:rPr>
              <a:t>P</a:t>
            </a:r>
            <a:r>
              <a:rPr lang="en-US" sz="2000" b="1" baseline="-25000" dirty="0" err="1" smtClean="0">
                <a:solidFill>
                  <a:schemeClr val="tx1"/>
                </a:solidFill>
                <a:sym typeface="+mn-ea"/>
              </a:rPr>
              <a:t>n</a:t>
            </a:r>
            <a:r>
              <a:rPr lang="en-US" sz="2000" b="1" dirty="0" smtClean="0">
                <a:solidFill>
                  <a:schemeClr val="tx1"/>
                </a:solidFill>
                <a:sym typeface="+mn-ea"/>
              </a:rPr>
              <a:t> được tính bằng công thức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  <a:sym typeface="+mn-ea"/>
              </a:rPr>
              <a:t>             </a:t>
            </a:r>
            <a:r>
              <a:rPr lang="en-US" sz="2000" b="1" dirty="0" err="1" smtClean="0">
                <a:solidFill>
                  <a:schemeClr val="tx1"/>
                </a:solidFill>
                <a:sym typeface="+mn-ea"/>
              </a:rPr>
              <a:t>P</a:t>
            </a:r>
            <a:r>
              <a:rPr lang="en-US" sz="2000" b="1" baseline="-25000" dirty="0" err="1" smtClean="0">
                <a:solidFill>
                  <a:schemeClr val="tx1"/>
                </a:solidFill>
                <a:sym typeface="+mn-ea"/>
              </a:rPr>
              <a:t>n</a:t>
            </a:r>
            <a:r>
              <a:rPr lang="en-US" sz="2000" b="1" dirty="0" smtClean="0">
                <a:solidFill>
                  <a:schemeClr val="tx1"/>
                </a:solidFill>
                <a:sym typeface="+mn-ea"/>
              </a:rPr>
              <a:t>=n.(n-1).(n-2)…2.1</a:t>
            </a:r>
            <a:endParaRPr lang="en-US" sz="2000" b="1" dirty="0" smtClean="0">
              <a:solidFill>
                <a:schemeClr val="tx1"/>
              </a:solidFill>
            </a:endParaRPr>
          </a:p>
          <a:p>
            <a:endParaRPr lang="en-US" sz="20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976497" y="3201308"/>
          <a:ext cx="219907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203200" imgH="203200" progId="Equation.DSMT4">
                  <p:embed/>
                </p:oleObj>
              </mc:Choice>
              <mc:Fallback>
                <p:oleObj name="Equation" r:id="rId3" imgW="203200" imgH="203200" progId="Equation.DSMT4">
                  <p:embed/>
                  <p:pic>
                    <p:nvPicPr>
                      <p:cNvPr id="0" name="Picture 103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76497" y="3201308"/>
                        <a:ext cx="219907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ight Arrow 20"/>
          <p:cNvSpPr/>
          <p:nvPr/>
        </p:nvSpPr>
        <p:spPr>
          <a:xfrm>
            <a:off x="7050405" y="3172460"/>
            <a:ext cx="1157605" cy="61722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8342630" y="2343150"/>
            <a:ext cx="3231515" cy="2151380"/>
          </a:xfrm>
          <a:prstGeom prst="round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Box 21"/>
          <p:cNvSpPr txBox="1"/>
          <p:nvPr/>
        </p:nvSpPr>
        <p:spPr>
          <a:xfrm>
            <a:off x="8449310" y="2592705"/>
            <a:ext cx="306768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sym typeface="+mn-ea"/>
              </a:rPr>
              <a:t> </a:t>
            </a:r>
            <a:r>
              <a:rPr lang="en-US" b="1" dirty="0">
                <a:solidFill>
                  <a:schemeClr val="bg1"/>
                </a:solidFill>
                <a:sym typeface="+mn-ea"/>
              </a:rPr>
              <a:t>Hai hoán vị của </a:t>
            </a:r>
            <a:r>
              <a:rPr lang="en-US" b="1" i="1" dirty="0">
                <a:solidFill>
                  <a:schemeClr val="accent2">
                    <a:lumMod val="60000"/>
                    <a:lumOff val="40000"/>
                  </a:schemeClr>
                </a:solidFill>
                <a:sym typeface="+mn-ea"/>
              </a:rPr>
              <a:t>n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sym typeface="+mn-ea"/>
              </a:rPr>
              <a:t> </a:t>
            </a:r>
            <a:r>
              <a:rPr lang="en-US" b="1" dirty="0">
                <a:solidFill>
                  <a:schemeClr val="bg1"/>
                </a:solidFill>
                <a:sym typeface="+mn-ea"/>
              </a:rPr>
              <a:t>phần tử  chỉ khác nhau ở </a:t>
            </a:r>
            <a:r>
              <a:rPr lang="en-US" b="1" i="1" dirty="0">
                <a:solidFill>
                  <a:schemeClr val="accent2">
                    <a:lumMod val="60000"/>
                    <a:lumOff val="40000"/>
                  </a:schemeClr>
                </a:solidFill>
                <a:sym typeface="+mn-ea"/>
              </a:rPr>
              <a:t>thứ tự sắp xếp</a:t>
            </a:r>
            <a:r>
              <a:rPr lang="en-US" b="1" i="1" dirty="0">
                <a:solidFill>
                  <a:schemeClr val="bg1"/>
                </a:solidFill>
                <a:sym typeface="+mn-ea"/>
              </a:rPr>
              <a:t>.</a:t>
            </a:r>
          </a:p>
          <a:p>
            <a:endParaRPr lang="en-US" i="1" u="sng" dirty="0">
              <a:solidFill>
                <a:schemeClr val="bg1"/>
              </a:solidFill>
              <a:sym typeface="+mn-ea"/>
            </a:endParaRPr>
          </a:p>
          <a:p>
            <a:r>
              <a:rPr lang="en-US" i="1" u="sng" dirty="0">
                <a:solidFill>
                  <a:schemeClr val="bg1"/>
                </a:solidFill>
                <a:sym typeface="+mn-ea"/>
              </a:rPr>
              <a:t>Chẳng hạn</a:t>
            </a:r>
            <a:r>
              <a:rPr lang="en-US" i="1" dirty="0">
                <a:solidFill>
                  <a:schemeClr val="bg1"/>
                </a:solidFill>
                <a:sym typeface="+mn-ea"/>
              </a:rPr>
              <a:t>, hai hoán vị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+mn-ea"/>
              </a:rPr>
              <a:t>abcd</a:t>
            </a:r>
            <a:r>
              <a:rPr lang="en-US" i="1" dirty="0" smtClean="0">
                <a:solidFill>
                  <a:schemeClr val="bg1"/>
                </a:solidFill>
                <a:sym typeface="+mn-ea"/>
              </a:rPr>
              <a:t> </a:t>
            </a:r>
            <a:r>
              <a:rPr lang="en-US" i="1" dirty="0">
                <a:solidFill>
                  <a:schemeClr val="bg1"/>
                </a:solidFill>
                <a:sym typeface="+mn-ea"/>
              </a:rPr>
              <a:t>và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+mn-ea"/>
              </a:rPr>
              <a:t>acbd</a:t>
            </a:r>
            <a:r>
              <a:rPr lang="en-US" i="1" dirty="0" smtClean="0">
                <a:solidFill>
                  <a:schemeClr val="bg1"/>
                </a:solidFill>
                <a:sym typeface="+mn-ea"/>
              </a:rPr>
              <a:t> </a:t>
            </a:r>
            <a:r>
              <a:rPr lang="en-US" i="1" dirty="0" err="1">
                <a:solidFill>
                  <a:schemeClr val="bg1"/>
                </a:solidFill>
                <a:sym typeface="+mn-ea"/>
              </a:rPr>
              <a:t>của</a:t>
            </a:r>
            <a:r>
              <a:rPr lang="en-US" i="1" dirty="0">
                <a:solidFill>
                  <a:schemeClr val="bg1"/>
                </a:solidFill>
                <a:sym typeface="+mn-ea"/>
              </a:rPr>
              <a:t> </a:t>
            </a:r>
            <a:r>
              <a:rPr lang="en-US" i="1" dirty="0" smtClean="0">
                <a:solidFill>
                  <a:schemeClr val="bg1"/>
                </a:solidFill>
                <a:sym typeface="+mn-ea"/>
              </a:rPr>
              <a:t>bốn </a:t>
            </a:r>
            <a:r>
              <a:rPr lang="en-US" i="1" dirty="0">
                <a:solidFill>
                  <a:schemeClr val="bg1"/>
                </a:solidFill>
                <a:sym typeface="+mn-ea"/>
              </a:rPr>
              <a:t>phần tử </a:t>
            </a:r>
            <a:r>
              <a:rPr lang="en-US" i="1" dirty="0" err="1" smtClean="0">
                <a:solidFill>
                  <a:schemeClr val="bg1"/>
                </a:solidFill>
                <a:sym typeface="+mn-ea"/>
              </a:rPr>
              <a:t>a,b,c,d</a:t>
            </a:r>
            <a:r>
              <a:rPr lang="en-US" i="1" dirty="0" smtClean="0">
                <a:solidFill>
                  <a:schemeClr val="bg1"/>
                </a:solidFill>
                <a:sym typeface="+mn-ea"/>
              </a:rPr>
              <a:t> </a:t>
            </a:r>
            <a:r>
              <a:rPr lang="en-US" i="1" dirty="0">
                <a:solidFill>
                  <a:schemeClr val="bg1"/>
                </a:solidFill>
                <a:sym typeface="+mn-ea"/>
              </a:rPr>
              <a:t>là khác nhau.</a:t>
            </a:r>
            <a:endParaRPr lang="vi-VN" i="1" dirty="0">
              <a:solidFill>
                <a:schemeClr val="bg1"/>
              </a:solidFill>
            </a:endParaRPr>
          </a:p>
          <a:p>
            <a:endParaRPr lang="vi-VN" b="1" i="1" dirty="0">
              <a:solidFill>
                <a:schemeClr val="bg1"/>
              </a:solidFill>
            </a:endParaRPr>
          </a:p>
          <a:p>
            <a:endParaRPr lang="vi-VN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/>
          <p:cNvSpPr/>
          <p:nvPr/>
        </p:nvSpPr>
        <p:spPr>
          <a:xfrm>
            <a:off x="2419503" y="222765"/>
            <a:ext cx="7257447" cy="452148"/>
          </a:xfrm>
          <a:prstGeom prst="parallelogram">
            <a:avLst/>
          </a:prstGeom>
          <a:solidFill>
            <a:srgbClr val="DF29D6"/>
          </a:solidFill>
          <a:ln w="38100">
            <a:solidFill>
              <a:srgbClr val="DF29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2"/>
          <p:cNvSpPr txBox="1"/>
          <p:nvPr/>
        </p:nvSpPr>
        <p:spPr>
          <a:xfrm>
            <a:off x="2729407" y="134735"/>
            <a:ext cx="7260442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AU" sz="3200" b="1" dirty="0">
                <a:solidFill>
                  <a:srgbClr val="FFFF00"/>
                </a:solidFill>
              </a:rPr>
              <a:t>HOÁN VỊ, CHỈNH HỢP, TỔ HỢP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619024" y="141026"/>
            <a:ext cx="2651891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Connector 7"/>
          <p:cNvSpPr/>
          <p:nvPr/>
        </p:nvSpPr>
        <p:spPr>
          <a:xfrm>
            <a:off x="2034908" y="44956"/>
            <a:ext cx="770329" cy="753037"/>
          </a:xfrm>
          <a:prstGeom prst="flowChartConnector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270915" y="141026"/>
            <a:ext cx="2768185" cy="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23859" y="740463"/>
            <a:ext cx="521418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622054" y="258436"/>
            <a:ext cx="113053" cy="48817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8"/>
          <p:cNvSpPr txBox="1"/>
          <p:nvPr/>
        </p:nvSpPr>
        <p:spPr>
          <a:xfrm>
            <a:off x="2121268" y="134777"/>
            <a:ext cx="1147368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24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934720" y="1243965"/>
            <a:ext cx="1000252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>
                <a:solidFill>
                  <a:schemeClr val="bg1"/>
                </a:solidFill>
              </a:rPr>
              <a:t>LT1:</a:t>
            </a:r>
            <a:r>
              <a:rPr lang="en-US" sz="2000" i="1"/>
              <a:t> </a:t>
            </a:r>
            <a:r>
              <a:rPr lang="en-US" sz="2400" b="1" i="1" dirty="0" smtClean="0">
                <a:solidFill>
                  <a:schemeClr val="bg1"/>
                </a:solidFill>
                <a:sym typeface="+mn-ea"/>
              </a:rPr>
              <a:t>Trong một cuộc thi điền kinh gồm 6 vận động viên chạy trên 6 đường chạy hỏi có bao nhiêu cách sắp xếp các vận động viên vào các đường chạy đó?</a:t>
            </a:r>
            <a:endParaRPr lang="vi-VN" sz="2400" b="1" i="1" dirty="0">
              <a:solidFill>
                <a:schemeClr val="bg1"/>
              </a:solidFill>
            </a:endParaRPr>
          </a:p>
          <a:p>
            <a:endParaRPr lang="en-US" sz="2400" i="1"/>
          </a:p>
        </p:txBody>
      </p:sp>
      <p:sp>
        <p:nvSpPr>
          <p:cNvPr id="6" name="Rectangle 5"/>
          <p:cNvSpPr/>
          <p:nvPr/>
        </p:nvSpPr>
        <p:spPr>
          <a:xfrm>
            <a:off x="1808535" y="3357319"/>
            <a:ext cx="79267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Mỗi cách sắp xếp 6 vận động viên vào 6 đường chạy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 là một hoán vị của 6 phần tử:</a:t>
            </a:r>
          </a:p>
        </p:txBody>
      </p:sp>
      <p:sp>
        <p:nvSpPr>
          <p:cNvPr id="4" name="Rectangle 6"/>
          <p:cNvSpPr/>
          <p:nvPr/>
        </p:nvSpPr>
        <p:spPr>
          <a:xfrm>
            <a:off x="1808501" y="4311344"/>
            <a:ext cx="6912769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Vậy số cách sắp xếp các vận động viên vào các đường chạy đó là: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</a:t>
            </a:r>
            <a:r>
              <a:rPr lang="en-US" sz="2800" b="1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6</a:t>
            </a: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=6!=720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(cách )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1342621" y="3045355"/>
            <a:ext cx="2016224" cy="1748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TextBox 14"/>
          <p:cNvSpPr txBox="1"/>
          <p:nvPr/>
        </p:nvSpPr>
        <p:spPr>
          <a:xfrm>
            <a:off x="1282097" y="2697315"/>
            <a:ext cx="202882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bg1"/>
                </a:solidFill>
              </a:rPr>
              <a:t>HƯỚNG DẪN GIẢI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14" grpId="0" bldLvl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/>
          <p:cNvSpPr/>
          <p:nvPr/>
        </p:nvSpPr>
        <p:spPr>
          <a:xfrm>
            <a:off x="2419503" y="222765"/>
            <a:ext cx="7257447" cy="452148"/>
          </a:xfrm>
          <a:prstGeom prst="parallelogram">
            <a:avLst/>
          </a:prstGeom>
          <a:solidFill>
            <a:srgbClr val="DF29D6"/>
          </a:solidFill>
          <a:ln w="38100">
            <a:solidFill>
              <a:srgbClr val="DF29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2"/>
          <p:cNvSpPr txBox="1"/>
          <p:nvPr/>
        </p:nvSpPr>
        <p:spPr>
          <a:xfrm>
            <a:off x="2729407" y="134735"/>
            <a:ext cx="7260442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AU" sz="3200" b="1" dirty="0">
                <a:solidFill>
                  <a:srgbClr val="FFFF00"/>
                </a:solidFill>
              </a:rPr>
              <a:t>HOÁN VỊ, CHỈNH HỢP, TỔ HỢP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619024" y="141026"/>
            <a:ext cx="2651891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Connector 7"/>
          <p:cNvSpPr/>
          <p:nvPr/>
        </p:nvSpPr>
        <p:spPr>
          <a:xfrm>
            <a:off x="2034908" y="44956"/>
            <a:ext cx="770329" cy="753037"/>
          </a:xfrm>
          <a:prstGeom prst="flowChartConnector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270915" y="141026"/>
            <a:ext cx="2768185" cy="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23859" y="740463"/>
            <a:ext cx="521418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622054" y="258436"/>
            <a:ext cx="113053" cy="48817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8"/>
          <p:cNvSpPr txBox="1"/>
          <p:nvPr/>
        </p:nvSpPr>
        <p:spPr>
          <a:xfrm>
            <a:off x="2121268" y="134777"/>
            <a:ext cx="1147368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24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436370" y="1166495"/>
            <a:ext cx="9086215" cy="85852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2005330" y="1281430"/>
            <a:ext cx="77749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>
                <a:solidFill>
                  <a:schemeClr val="bg1"/>
                </a:solidFill>
              </a:rPr>
              <a:t>Cách bấm máy tính CASIO</a:t>
            </a:r>
          </a:p>
        </p:txBody>
      </p:sp>
      <p:sp>
        <p:nvSpPr>
          <p:cNvPr id="14" name="Rectangles 13"/>
          <p:cNvSpPr/>
          <p:nvPr/>
        </p:nvSpPr>
        <p:spPr>
          <a:xfrm>
            <a:off x="3863975" y="4989195"/>
            <a:ext cx="746760" cy="33528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70890" y="2623185"/>
            <a:ext cx="5140960" cy="3375660"/>
          </a:xfrm>
          <a:prstGeom prst="round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s 15"/>
          <p:cNvSpPr/>
          <p:nvPr/>
        </p:nvSpPr>
        <p:spPr>
          <a:xfrm>
            <a:off x="4928235" y="4976495"/>
            <a:ext cx="520700" cy="318135"/>
          </a:xfrm>
          <a:prstGeom prst="rect">
            <a:avLst/>
          </a:prstGeom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s 14"/>
          <p:cNvSpPr/>
          <p:nvPr/>
        </p:nvSpPr>
        <p:spPr>
          <a:xfrm>
            <a:off x="3853815" y="4979670"/>
            <a:ext cx="766445" cy="306705"/>
          </a:xfrm>
          <a:prstGeom prst="rect">
            <a:avLst/>
          </a:prstGeom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s 16"/>
          <p:cNvSpPr/>
          <p:nvPr/>
        </p:nvSpPr>
        <p:spPr>
          <a:xfrm>
            <a:off x="3944620" y="5420360"/>
            <a:ext cx="481965" cy="221615"/>
          </a:xfrm>
          <a:prstGeom prst="rect">
            <a:avLst/>
          </a:prstGeom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12"/>
              <p:cNvSpPr txBox="1"/>
              <p:nvPr/>
            </p:nvSpPr>
            <p:spPr>
              <a:xfrm>
                <a:off x="1099820" y="2699385"/>
                <a:ext cx="5061585" cy="3432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sym typeface="+mn-ea"/>
                  </a:rPr>
                  <a:t>Ví dụ: 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u="sng" dirty="0">
                    <a:solidFill>
                      <a:srgbClr val="C00000"/>
                    </a:solidFill>
                    <a:sym typeface="+mn-ea"/>
                  </a:rPr>
                  <a:t>Cách 1: </a:t>
                </a:r>
                <a:endParaRPr lang="en-US" sz="2400" u="sng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+mn-ea"/>
                  </a:rPr>
                  <a:t>6! = 6.5.4.3.2.1 = 720</a:t>
                </a:r>
                <a:endParaRPr lang="en-US" sz="2400" u="sng" dirty="0"/>
              </a:p>
              <a:p>
                <a:pPr marL="0" indent="0">
                  <a:buNone/>
                </a:pPr>
                <a:r>
                  <a:rPr lang="en-US" sz="2400" u="sng" dirty="0">
                    <a:solidFill>
                      <a:srgbClr val="C00000"/>
                    </a:solidFill>
                    <a:sym typeface="+mn-ea"/>
                  </a:rPr>
                  <a:t>Cách 2: </a:t>
                </a:r>
                <a:r>
                  <a:rPr lang="en-US" sz="2400" i="1" dirty="0">
                    <a:solidFill>
                      <a:srgbClr val="C00000"/>
                    </a:solidFill>
                    <a:sym typeface="+mn-ea"/>
                  </a:rPr>
                  <a:t>Sử dụng máy tính cầm tay</a:t>
                </a:r>
                <a:endParaRPr lang="en-US" sz="2400" i="1" dirty="0">
                  <a:solidFill>
                    <a:srgbClr val="C0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400" b="1" i="1" dirty="0">
                    <a:solidFill>
                      <a:schemeClr val="tx2"/>
                    </a:solidFill>
                    <a:sym typeface="+mn-ea"/>
                  </a:rPr>
                  <a:t>6! = ?</a:t>
                </a:r>
                <a:endParaRPr lang="en-US" sz="2400" b="1" i="1" dirty="0">
                  <a:solidFill>
                    <a:schemeClr val="tx2"/>
                  </a:solidFill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400" u="sng" dirty="0">
                    <a:sym typeface="+mn-ea"/>
                  </a:rPr>
                  <a:t>Bước 1:</a:t>
                </a:r>
                <a:r>
                  <a:rPr lang="en-US" sz="2400" dirty="0">
                    <a:sym typeface="+mn-ea"/>
                  </a:rPr>
                  <a:t> nhấn phím số 6</a:t>
                </a:r>
                <a:endParaRPr lang="en-US" sz="24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400" u="sng" dirty="0">
                    <a:sym typeface="+mn-ea"/>
                  </a:rPr>
                  <a:t>Bước 2:</a:t>
                </a:r>
                <a:r>
                  <a:rPr lang="en-US" sz="2400" dirty="0">
                    <a:sym typeface="+mn-ea"/>
                  </a:rPr>
                  <a:t> nhấn phím SHIFT 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/>
                          </a:rPr>
                          <m:t>𝑋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/>
                          </a:rPr>
                          <m:t>1</m:t>
                        </m:r>
                      </m:sup>
                    </m:sSup>
                  </m:oMath>
                </a14:m>
                <a:endParaRPr lang="en-US" sz="2400" u="sng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400" u="sng" dirty="0">
                    <a:sym typeface="+mn-ea"/>
                  </a:rPr>
                  <a:t>Bước 3:</a:t>
                </a:r>
                <a:r>
                  <a:rPr lang="en-US" sz="2400" dirty="0">
                    <a:sym typeface="+mn-ea"/>
                  </a:rPr>
                  <a:t> nhấn phím    =</a:t>
                </a:r>
                <a:endParaRPr lang="en-US" sz="2400" u="sng" dirty="0"/>
              </a:p>
              <a:p>
                <a:endParaRPr lang="en-US" sz="2400"/>
              </a:p>
            </p:txBody>
          </p:sp>
        </mc:Choice>
        <mc:Fallback xmlns="">
          <p:sp>
            <p:nvSpPr>
              <p:cNvPr id="13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820" y="2699385"/>
                <a:ext cx="5061585" cy="34321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760" y="2107565"/>
            <a:ext cx="4208780" cy="44075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bliqueBottom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Down Arrow 17"/>
          <p:cNvSpPr/>
          <p:nvPr/>
        </p:nvSpPr>
        <p:spPr>
          <a:xfrm rot="19067851">
            <a:off x="7166610" y="2633345"/>
            <a:ext cx="356870" cy="131000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Rectangle 4"/>
          <p:cNvSpPr/>
          <p:nvPr/>
        </p:nvSpPr>
        <p:spPr>
          <a:xfrm>
            <a:off x="7821930" y="3630930"/>
            <a:ext cx="413385" cy="482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Rectangle 6"/>
          <p:cNvSpPr/>
          <p:nvPr/>
        </p:nvSpPr>
        <p:spPr>
          <a:xfrm>
            <a:off x="9084945" y="4081145"/>
            <a:ext cx="311150" cy="3873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Down Arrow 20"/>
          <p:cNvSpPr/>
          <p:nvPr/>
        </p:nvSpPr>
        <p:spPr>
          <a:xfrm rot="2296762">
            <a:off x="9989185" y="2832735"/>
            <a:ext cx="356870" cy="131000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TextBox 5"/>
          <p:cNvSpPr txBox="1"/>
          <p:nvPr/>
        </p:nvSpPr>
        <p:spPr>
          <a:xfrm>
            <a:off x="6669405" y="3507740"/>
            <a:ext cx="837565" cy="35369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/>
              <a:t>Bước 1</a:t>
            </a:r>
            <a:endParaRPr lang="vi-VN" b="1" dirty="0"/>
          </a:p>
        </p:txBody>
      </p:sp>
      <p:sp>
        <p:nvSpPr>
          <p:cNvPr id="23" name="TextBox 9"/>
          <p:cNvSpPr txBox="1"/>
          <p:nvPr/>
        </p:nvSpPr>
        <p:spPr>
          <a:xfrm>
            <a:off x="10191750" y="6280150"/>
            <a:ext cx="837565" cy="35369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/>
              <a:t>Bước 3</a:t>
            </a:r>
            <a:endParaRPr lang="vi-VN" b="1" dirty="0"/>
          </a:p>
        </p:txBody>
      </p:sp>
      <p:sp>
        <p:nvSpPr>
          <p:cNvPr id="24" name="TextBox 10"/>
          <p:cNvSpPr txBox="1"/>
          <p:nvPr/>
        </p:nvSpPr>
        <p:spPr>
          <a:xfrm>
            <a:off x="10191750" y="3427095"/>
            <a:ext cx="837565" cy="35369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/>
              <a:t>Bước 2</a:t>
            </a:r>
            <a:endParaRPr lang="vi-V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/>
          <p:cNvSpPr/>
          <p:nvPr/>
        </p:nvSpPr>
        <p:spPr>
          <a:xfrm>
            <a:off x="2419503" y="222765"/>
            <a:ext cx="7257447" cy="452148"/>
          </a:xfrm>
          <a:prstGeom prst="parallelogram">
            <a:avLst/>
          </a:prstGeom>
          <a:solidFill>
            <a:srgbClr val="DF29D6"/>
          </a:solidFill>
          <a:ln w="38100">
            <a:solidFill>
              <a:srgbClr val="DF29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2"/>
          <p:cNvSpPr txBox="1"/>
          <p:nvPr/>
        </p:nvSpPr>
        <p:spPr>
          <a:xfrm>
            <a:off x="2729407" y="134735"/>
            <a:ext cx="7260442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AU" sz="3200" b="1" dirty="0">
                <a:solidFill>
                  <a:srgbClr val="FFFF00"/>
                </a:solidFill>
              </a:rPr>
              <a:t>HOÁN VỊ, CHỈNH HỢP, TỔ HỢP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619024" y="141026"/>
            <a:ext cx="2651891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Connector 7"/>
          <p:cNvSpPr/>
          <p:nvPr/>
        </p:nvSpPr>
        <p:spPr>
          <a:xfrm>
            <a:off x="2034908" y="44956"/>
            <a:ext cx="770329" cy="753037"/>
          </a:xfrm>
          <a:prstGeom prst="flowChartConnector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270915" y="141026"/>
            <a:ext cx="2768185" cy="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23859" y="740463"/>
            <a:ext cx="521418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622054" y="258436"/>
            <a:ext cx="113053" cy="48817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8"/>
          <p:cNvSpPr txBox="1"/>
          <p:nvPr/>
        </p:nvSpPr>
        <p:spPr>
          <a:xfrm>
            <a:off x="2121268" y="134777"/>
            <a:ext cx="1147368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24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259455" y="1012190"/>
            <a:ext cx="5623560" cy="1022350"/>
          </a:xfrm>
          <a:prstGeom prst="round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3718560" y="1231265"/>
            <a:ext cx="47555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>
                <a:solidFill>
                  <a:schemeClr val="bg1"/>
                </a:solidFill>
              </a:rPr>
              <a:t>BÀI TẬP VẬN DỤNG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2805430" y="2328545"/>
            <a:ext cx="669353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buNone/>
            </a:pPr>
            <a:r>
              <a:rPr lang="vi-VN" sz="2400" b="1" u="sng" dirty="0">
                <a:solidFill>
                  <a:srgbClr val="FFC000"/>
                </a:solidFill>
                <a:sym typeface="+mn-ea"/>
              </a:rPr>
              <a:t>B</a:t>
            </a:r>
            <a:r>
              <a:rPr lang="en-US" altLang="vi-VN" sz="2400" b="1" u="sng" dirty="0">
                <a:solidFill>
                  <a:srgbClr val="FFC000"/>
                </a:solidFill>
                <a:sym typeface="+mn-ea"/>
              </a:rPr>
              <a:t>à</a:t>
            </a:r>
            <a:r>
              <a:rPr lang="vi-VN" sz="2400" b="1" u="sng" dirty="0">
                <a:solidFill>
                  <a:srgbClr val="FFC000"/>
                </a:solidFill>
                <a:sym typeface="+mn-ea"/>
              </a:rPr>
              <a:t>i</a:t>
            </a:r>
            <a:r>
              <a:rPr lang="en-US" sz="2400" b="1" u="sng" dirty="0">
                <a:solidFill>
                  <a:srgbClr val="FFC000"/>
                </a:solidFill>
                <a:sym typeface="+mn-ea"/>
              </a:rPr>
              <a:t> 1</a:t>
            </a:r>
            <a:r>
              <a:rPr lang="en-US" sz="2400" b="1" dirty="0">
                <a:solidFill>
                  <a:srgbClr val="FFC000"/>
                </a:solidFill>
                <a:sym typeface="+mn-ea"/>
              </a:rPr>
              <a:t>: </a:t>
            </a:r>
            <a:r>
              <a:rPr lang="vi-VN" sz="2400" dirty="0">
                <a:sym typeface="+mn-ea"/>
              </a:rPr>
              <a:t> </a:t>
            </a:r>
            <a:r>
              <a:rPr lang="vi-VN" sz="2400" dirty="0">
                <a:solidFill>
                  <a:schemeClr val="bg1"/>
                </a:solidFill>
                <a:sym typeface="+mn-ea"/>
              </a:rPr>
              <a:t>Cho A= {a; b; c; d; e; g}. Số hoán vị của </a:t>
            </a:r>
            <a:r>
              <a:rPr lang="vi-VN" sz="2400" dirty="0" smtClean="0">
                <a:solidFill>
                  <a:schemeClr val="bg1"/>
                </a:solidFill>
                <a:sym typeface="+mn-ea"/>
              </a:rPr>
              <a:t>s</a:t>
            </a:r>
            <a:r>
              <a:rPr lang="en-US" altLang="vi-VN" sz="2400" dirty="0" smtClean="0">
                <a:solidFill>
                  <a:schemeClr val="bg1"/>
                </a:solidFill>
                <a:sym typeface="+mn-ea"/>
              </a:rPr>
              <a:t>á</a:t>
            </a:r>
            <a:r>
              <a:rPr lang="vi-VN" sz="2400" dirty="0" smtClean="0">
                <a:solidFill>
                  <a:schemeClr val="bg1"/>
                </a:solidFill>
                <a:sym typeface="+mn-ea"/>
              </a:rPr>
              <a:t>u </a:t>
            </a:r>
            <a:r>
              <a:rPr lang="vi-VN" sz="2400" dirty="0">
                <a:solidFill>
                  <a:schemeClr val="bg1"/>
                </a:solidFill>
                <a:sym typeface="+mn-ea"/>
              </a:rPr>
              <a:t>phần tử của A là:</a:t>
            </a:r>
            <a:endParaRPr lang="vi-VN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vi-VN" sz="2400" dirty="0" smtClean="0">
              <a:solidFill>
                <a:schemeClr val="bg1"/>
              </a:solidFill>
              <a:sym typeface="+mn-ea"/>
            </a:endParaRPr>
          </a:p>
          <a:p>
            <a:pPr marL="0" indent="0">
              <a:buNone/>
            </a:pPr>
            <a:r>
              <a:rPr lang="vi-VN" sz="2400" dirty="0" smtClean="0">
                <a:solidFill>
                  <a:schemeClr val="bg1"/>
                </a:solidFill>
                <a:sym typeface="+mn-ea"/>
              </a:rPr>
              <a:t>A.420</a:t>
            </a:r>
            <a:r>
              <a:rPr lang="vi-VN" sz="2400" dirty="0">
                <a:solidFill>
                  <a:schemeClr val="bg1"/>
                </a:solidFill>
                <a:sym typeface="+mn-ea"/>
              </a:rPr>
              <a:t>    B.720    C.600    </a:t>
            </a:r>
            <a:r>
              <a:rPr lang="vi-VN" sz="2400" dirty="0" smtClean="0">
                <a:solidFill>
                  <a:schemeClr val="bg1"/>
                </a:solidFill>
                <a:sym typeface="+mn-ea"/>
              </a:rPr>
              <a:t>D.500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027680" y="4191000"/>
            <a:ext cx="6153785" cy="20161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>
                <a:solidFill>
                  <a:srgbClr val="C0504D">
                    <a:lumMod val="75000"/>
                  </a:srgbClr>
                </a:solidFill>
              </a:rPr>
              <a:t>Hướng dẫn giải:</a:t>
            </a:r>
          </a:p>
          <a:p>
            <a:r>
              <a:rPr lang="vi-VN" sz="2400" b="1" dirty="0">
                <a:solidFill>
                  <a:schemeClr val="tx2">
                    <a:lumMod val="75000"/>
                  </a:schemeClr>
                </a:solidFill>
              </a:rPr>
              <a:t>Đáp án : B</a:t>
            </a:r>
          </a:p>
          <a:p>
            <a:r>
              <a:rPr lang="vi-VN" sz="2400" b="1" dirty="0">
                <a:solidFill>
                  <a:schemeClr val="tx2">
                    <a:lumMod val="75000"/>
                  </a:schemeClr>
                </a:solidFill>
              </a:rPr>
              <a:t>Số hoán vị của 6 phần tử của A là 6!</a:t>
            </a:r>
            <a:r>
              <a:rPr lang="en-US" altLang="vi-VN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vi-VN" sz="2400" b="1" dirty="0">
                <a:solidFill>
                  <a:schemeClr val="tx2">
                    <a:lumMod val="75000"/>
                  </a:schemeClr>
                </a:solidFill>
              </a:rPr>
              <a:t>= 720 (</a:t>
            </a:r>
            <a:r>
              <a:rPr lang="vi-VN" sz="2400" b="1" dirty="0" err="1">
                <a:solidFill>
                  <a:schemeClr val="tx2">
                    <a:lumMod val="75000"/>
                  </a:schemeClr>
                </a:solidFill>
              </a:rPr>
              <a:t>cách</a:t>
            </a:r>
            <a:r>
              <a:rPr lang="vi-VN" sz="2400" b="1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/>
          <p:cNvSpPr/>
          <p:nvPr/>
        </p:nvSpPr>
        <p:spPr>
          <a:xfrm>
            <a:off x="2419503" y="222765"/>
            <a:ext cx="7257447" cy="452148"/>
          </a:xfrm>
          <a:prstGeom prst="parallelogram">
            <a:avLst/>
          </a:prstGeom>
          <a:solidFill>
            <a:srgbClr val="DF29D6"/>
          </a:solidFill>
          <a:ln w="38100">
            <a:solidFill>
              <a:srgbClr val="DF29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2"/>
          <p:cNvSpPr txBox="1"/>
          <p:nvPr/>
        </p:nvSpPr>
        <p:spPr>
          <a:xfrm>
            <a:off x="2729407" y="134735"/>
            <a:ext cx="7260442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AU" sz="3200" b="1" dirty="0">
                <a:solidFill>
                  <a:srgbClr val="FFFF00"/>
                </a:solidFill>
              </a:rPr>
              <a:t>HOÁN VỊ, CHỈNH HỢP, TỔ HỢP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619024" y="141026"/>
            <a:ext cx="2651891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Connector 7"/>
          <p:cNvSpPr/>
          <p:nvPr/>
        </p:nvSpPr>
        <p:spPr>
          <a:xfrm>
            <a:off x="2034908" y="44956"/>
            <a:ext cx="770329" cy="753037"/>
          </a:xfrm>
          <a:prstGeom prst="flowChartConnector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270915" y="141026"/>
            <a:ext cx="2768185" cy="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23859" y="740463"/>
            <a:ext cx="521418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622054" y="258436"/>
            <a:ext cx="113053" cy="48817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8"/>
          <p:cNvSpPr txBox="1"/>
          <p:nvPr/>
        </p:nvSpPr>
        <p:spPr>
          <a:xfrm>
            <a:off x="2121268" y="134777"/>
            <a:ext cx="1147368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24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259455" y="1012190"/>
            <a:ext cx="5623560" cy="1022350"/>
          </a:xfrm>
          <a:prstGeom prst="round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3718560" y="1231265"/>
            <a:ext cx="47555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>
                <a:solidFill>
                  <a:schemeClr val="bg1"/>
                </a:solidFill>
              </a:rPr>
              <a:t>BÀI TẬP VẬN DỤNG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2805430" y="2328545"/>
            <a:ext cx="669353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buNone/>
            </a:pPr>
            <a:r>
              <a:rPr lang="vi-VN" sz="2400" b="1" u="sng" dirty="0">
                <a:solidFill>
                  <a:srgbClr val="FFC000"/>
                </a:solidFill>
                <a:sym typeface="+mn-ea"/>
              </a:rPr>
              <a:t>B</a:t>
            </a:r>
            <a:r>
              <a:rPr lang="en-US" altLang="vi-VN" sz="2400" b="1" u="sng" dirty="0">
                <a:solidFill>
                  <a:srgbClr val="FFC000"/>
                </a:solidFill>
                <a:sym typeface="+mn-ea"/>
              </a:rPr>
              <a:t>à</a:t>
            </a:r>
            <a:r>
              <a:rPr lang="vi-VN" sz="2400" b="1" u="sng" dirty="0">
                <a:solidFill>
                  <a:srgbClr val="FFC000"/>
                </a:solidFill>
                <a:sym typeface="+mn-ea"/>
              </a:rPr>
              <a:t>i</a:t>
            </a:r>
            <a:r>
              <a:rPr lang="en-US" sz="2400" b="1" u="sng" dirty="0">
                <a:solidFill>
                  <a:srgbClr val="FFC000"/>
                </a:solidFill>
                <a:sym typeface="+mn-ea"/>
              </a:rPr>
              <a:t> 2</a:t>
            </a:r>
            <a:r>
              <a:rPr lang="en-US" sz="2400" b="1" dirty="0">
                <a:solidFill>
                  <a:srgbClr val="FFC000"/>
                </a:solidFill>
                <a:sym typeface="+mn-ea"/>
              </a:rPr>
              <a:t>: </a:t>
            </a:r>
            <a:r>
              <a:rPr lang="vi-VN" sz="2400" dirty="0">
                <a:sym typeface="+mn-ea"/>
              </a:rPr>
              <a:t> </a:t>
            </a:r>
            <a:r>
              <a:rPr lang="en-US" sz="2400" dirty="0">
                <a:solidFill>
                  <a:schemeClr val="bg1"/>
                </a:solidFill>
                <a:sym typeface="+mn-ea"/>
              </a:rPr>
              <a:t>Trong giờ học môn Giáo dục quốc phòng, một tiểu đội học sinh gồm mười người được xếp thành một hàng dọc. Hỏi có bao nhiêu cách xếp?</a:t>
            </a:r>
            <a:endParaRPr lang="vi-VN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vi-VN" sz="2400" dirty="0" smtClean="0">
              <a:solidFill>
                <a:schemeClr val="bg1"/>
              </a:solidFill>
              <a:sym typeface="+mn-ea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87725" y="3896995"/>
            <a:ext cx="5610225" cy="22320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</a:rPr>
              <a:t>Hướng dẫn giải: </a:t>
            </a:r>
          </a:p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Mỗi cách sắp xếp 10 học sinh thành một hàng dọc là một hoán vị của 10 phần tử </a:t>
            </a:r>
          </a:p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 Có tất cả: 10! = 3628800 (cách)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679</Words>
  <Application>Microsoft Office PowerPoint</Application>
  <PresentationFormat>Custom</PresentationFormat>
  <Paragraphs>79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12</cp:revision>
  <dcterms:created xsi:type="dcterms:W3CDTF">2022-01-12T21:49:00Z</dcterms:created>
  <dcterms:modified xsi:type="dcterms:W3CDTF">2025-08-30T07:51:08Z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1B88AC1622C744C9AB9CF5466F3F9920_13</vt:lpwstr>
  </property>
  <property fmtid="{D5CDD505-2E9C-101B-9397-08002B2CF9AE}" pid="3" name="KSOProductBuildVer">
    <vt:lpwstr>1033-12.2.0.20795</vt:lpwstr>
  </property>
</Properties>
</file>