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8"/>
  </p:notesMasterIdLst>
  <p:sldIdLst>
    <p:sldId id="359" r:id="rId2"/>
    <p:sldId id="360" r:id="rId3"/>
    <p:sldId id="315" r:id="rId4"/>
    <p:sldId id="321" r:id="rId5"/>
    <p:sldId id="357" r:id="rId6"/>
    <p:sldId id="323" r:id="rId7"/>
    <p:sldId id="327" r:id="rId8"/>
    <p:sldId id="324" r:id="rId9"/>
    <p:sldId id="317" r:id="rId10"/>
    <p:sldId id="332" r:id="rId11"/>
    <p:sldId id="337" r:id="rId12"/>
    <p:sldId id="341" r:id="rId13"/>
    <p:sldId id="343" r:id="rId14"/>
    <p:sldId id="353" r:id="rId15"/>
    <p:sldId id="354" r:id="rId16"/>
    <p:sldId id="358" r:id="rId17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1" autoAdjust="0"/>
    <p:restoredTop sz="94139" autoAdjust="0"/>
  </p:normalViewPr>
  <p:slideViewPr>
    <p:cSldViewPr>
      <p:cViewPr varScale="1">
        <p:scale>
          <a:sx n="27" d="100"/>
          <a:sy n="27" d="100"/>
        </p:scale>
        <p:origin x="-606" y="-9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518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68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670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330590" y="0"/>
            <a:ext cx="16081610" cy="1309627"/>
            <a:chOff x="7464189" y="3313402"/>
            <a:chExt cx="16081610" cy="13096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439786C1-301C-402F-B908-633A570E2C52}"/>
                </a:ext>
              </a:extLst>
            </p:cNvPr>
            <p:cNvGrpSpPr/>
            <p:nvPr/>
          </p:nvGrpSpPr>
          <p:grpSpPr>
            <a:xfrm>
              <a:off x="7464189" y="3313402"/>
              <a:ext cx="16081610" cy="1309627"/>
              <a:chOff x="7007312" y="3313402"/>
              <a:chExt cx="16791416" cy="130962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1F6311BF-A4CF-4E55-85D0-0A86514BB33B}"/>
                  </a:ext>
                </a:extLst>
              </p:cNvPr>
              <p:cNvGrpSpPr/>
              <p:nvPr/>
            </p:nvGrpSpPr>
            <p:grpSpPr>
              <a:xfrm>
                <a:off x="7007312" y="3330718"/>
                <a:ext cx="11110067" cy="1292311"/>
                <a:chOff x="-84747" y="97578"/>
                <a:chExt cx="6395438" cy="883658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xmlns="" id="{E248C2BE-8566-4C92-B9DC-0F7EBDD761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84747" y="97578"/>
                  <a:ext cx="6395438" cy="824094"/>
                </a:xfrm>
                <a:prstGeom prst="rect">
                  <a:avLst/>
                </a:prstGeom>
              </p:spPr>
            </p:pic>
            <p:sp>
              <p:nvSpPr>
                <p:cNvPr id="13" name="TextBox 321">
                  <a:extLst>
                    <a:ext uri="{FF2B5EF4-FFF2-40B4-BE49-F238E27FC236}">
                      <a16:creationId xmlns:a16="http://schemas.microsoft.com/office/drawing/2014/main" xmlns="" id="{EFE5FD9A-8DAE-41E9-BE5B-4B8636094028}"/>
                    </a:ext>
                  </a:extLst>
                </p:cNvPr>
                <p:cNvSpPr txBox="1"/>
                <p:nvPr/>
              </p:nvSpPr>
              <p:spPr>
                <a:xfrm>
                  <a:off x="180215" y="108752"/>
                  <a:ext cx="715323" cy="8724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algn="ctr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60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</a:t>
                  </a:r>
                </a:p>
              </p:txBody>
            </p:sp>
          </p:grp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593D231A-4F31-4CD1-BF95-3B25C6FBCE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25800" y="3313402"/>
                <a:ext cx="7872928" cy="1222516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B80CDAB-FCA9-4E95-8F6A-72A9575E1286}"/>
                </a:ext>
              </a:extLst>
            </p:cNvPr>
            <p:cNvSpPr txBox="1"/>
            <p:nvPr/>
          </p:nvSpPr>
          <p:spPr>
            <a:xfrm>
              <a:off x="9502496" y="3383969"/>
              <a:ext cx="136320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THỨC LƯỢNG TRONG TAM GIÁC</a:t>
              </a:r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1600351" y="358914"/>
            <a:ext cx="3352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Toán</a:t>
            </a:r>
            <a:r>
              <a:rPr lang="en-US" sz="4000" b="1" cap="none" spc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10 - KNTT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1412200" y="251192"/>
            <a:ext cx="2188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cap="none" spc="0" baseline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tập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42" r:id="rId16"/>
    <p:sldLayoutId id="2147483750" r:id="rId17"/>
    <p:sldLayoutId id="2147483782" r:id="rId18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0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8.png"/><Relationship Id="rId4" Type="http://schemas.openxmlformats.org/officeDocument/2006/relationships/image" Target="../media/image83.png"/><Relationship Id="rId9" Type="http://schemas.openxmlformats.org/officeDocument/2006/relationships/image" Target="../media/image8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7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9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10" Type="http://schemas.openxmlformats.org/officeDocument/2006/relationships/image" Target="../media/image123.png"/><Relationship Id="rId4" Type="http://schemas.openxmlformats.org/officeDocument/2006/relationships/image" Target="../media/image120.png"/><Relationship Id="rId9" Type="http://schemas.openxmlformats.org/officeDocument/2006/relationships/image" Target="../media/image1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1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10" Type="http://schemas.openxmlformats.org/officeDocument/2006/relationships/image" Target="../media/image177.png"/><Relationship Id="rId4" Type="http://schemas.openxmlformats.org/officeDocument/2006/relationships/image" Target="../media/image172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1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10" Type="http://schemas.openxmlformats.org/officeDocument/2006/relationships/image" Target="../media/image178.png"/><Relationship Id="rId4" Type="http://schemas.openxmlformats.org/officeDocument/2006/relationships/image" Target="../media/image172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9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0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0" y="0"/>
            <a:ext cx="234696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64321" y="762000"/>
            <a:ext cx="9890272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SỞ GIÁO DỤC VÀ ĐẠO TẠO BÌNH ĐỊNH</a:t>
            </a:r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TRƯỜNG THPT LÝ TỰ TRỌNG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78051" y="5027950"/>
            <a:ext cx="8862811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MÔN: TOÁN 10 (KNTT)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Năm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2024 - 2025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8511" y="8874874"/>
            <a:ext cx="10661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Giáo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viên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thực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hiện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Huỳnh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Sĩ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Chủng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7051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41341" y="6553200"/>
            <a:ext cx="23862374" cy="6781800"/>
            <a:chOff x="48567" y="4381499"/>
            <a:chExt cx="23018772" cy="67817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2217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e>
                      </m:rad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𝟕𝟑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18684" y="523176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smtClean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r>
                    <a:rPr lang="vi-VN" sz="4600" b="1" smtClean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998664" y="7149283"/>
                <a:ext cx="13740437" cy="4431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cosin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𝑩𝑨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𝑨𝑩𝑪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r>
                  <a:rPr lang="en-US" sz="5400" b="1" dirty="0"/>
                  <a:t>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𝟕𝟑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𝟕𝟑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𝟕𝟑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64" y="7149283"/>
                <a:ext cx="13740437" cy="4431470"/>
              </a:xfrm>
              <a:prstGeom prst="rect">
                <a:avLst/>
              </a:prstGeom>
              <a:blipFill>
                <a:blip r:embed="rId8"/>
                <a:stretch>
                  <a:fillRect l="-2351" t="-3851" b="-7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008844" y="3819693"/>
                <a:ext cx="22204828" cy="850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844" y="3819693"/>
                <a:ext cx="22204828" cy="850939"/>
              </a:xfrm>
              <a:prstGeom prst="rect">
                <a:avLst/>
              </a:prstGeom>
              <a:blipFill>
                <a:blip r:embed="rId9"/>
                <a:stretch>
                  <a:fillRect l="-1263" t="-1510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3223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41340" y="6960323"/>
            <a:ext cx="23862374" cy="6374677"/>
            <a:chOff x="48567" y="4381499"/>
            <a:chExt cx="23018772" cy="6374676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81461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67182"/>
            <a:chOff x="241306" y="2243792"/>
            <a:chExt cx="11778089" cy="63359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𝟏𝟏𝟕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𝟒𝟗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76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𝟑𝟒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421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𝟐𝟖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𝟓𝟖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633355" y="525869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smtClean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  <a:r>
                    <a:rPr lang="vi-VN" sz="4600" b="1" smtClean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914914" y="7239000"/>
                <a:ext cx="12744188" cy="5711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𝒃𝒄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    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5400" b="1" i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914" y="7239000"/>
                <a:ext cx="12744188" cy="5711500"/>
              </a:xfrm>
              <a:prstGeom prst="rect">
                <a:avLst/>
              </a:prstGeom>
              <a:blipFill>
                <a:blip r:embed="rId8"/>
                <a:stretch>
                  <a:fillRect l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077253" y="3561683"/>
                <a:ext cx="2329794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253" y="3561683"/>
                <a:ext cx="23297948" cy="923330"/>
              </a:xfrm>
              <a:prstGeom prst="rect">
                <a:avLst/>
              </a:prstGeom>
              <a:blipFill>
                <a:blip r:embed="rId9"/>
                <a:stretch>
                  <a:fillRect l="-1413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79B90964-20AB-49DA-B2FB-7650BCDCA23C}"/>
                  </a:ext>
                </a:extLst>
              </p:cNvPr>
              <p:cNvSpPr txBox="1"/>
              <p:nvPr/>
            </p:nvSpPr>
            <p:spPr>
              <a:xfrm>
                <a:off x="13076582" y="11729671"/>
                <a:ext cx="6506818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≃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𝟏𝟏</m:t>
                    </m:r>
                    <m:sSup>
                      <m:sSup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e>
                      <m:sup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sup>
                    </m:sSup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𝟒𝟗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′.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9B90964-20AB-49DA-B2FB-7650BCDCA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6582" y="11729671"/>
                <a:ext cx="6506818" cy="9420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637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41341" y="6858001"/>
            <a:ext cx="23943880" cy="6629399"/>
            <a:chOff x="48567" y="4381499"/>
            <a:chExt cx="23018772" cy="6812516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800628"/>
              <a:ext cx="22682027" cy="639338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362218"/>
            <a:ext cx="23556178" cy="1267182"/>
            <a:chOff x="241306" y="2243792"/>
            <a:chExt cx="11778089" cy="63359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631557" y="549590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1" y="2491205"/>
            <a:ext cx="23943880" cy="2705022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104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smtClean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28575" y="1603631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444697" y="7180663"/>
                <a:ext cx="12469860" cy="5697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𝑩𝑪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𝑩𝑪</m:t>
                        </m:r>
                      </m:num>
                      <m:den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	  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	  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697" y="7180663"/>
                <a:ext cx="12469860" cy="5697137"/>
              </a:xfrm>
              <a:prstGeom prst="rect">
                <a:avLst/>
              </a:prstGeom>
              <a:blipFill>
                <a:blip r:embed="rId8"/>
                <a:stretch>
                  <a:fillRect l="-2590" b="-4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93841" y="3191658"/>
                <a:ext cx="23000485" cy="1832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Cho </a:t>
                </a:r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cạnh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bán kính của đường tròn ngoại tiếp tam giác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41" y="3191658"/>
                <a:ext cx="23000485" cy="1832489"/>
              </a:xfrm>
              <a:prstGeom prst="rect">
                <a:avLst/>
              </a:prstGeom>
              <a:blipFill>
                <a:blip r:embed="rId9"/>
                <a:stretch>
                  <a:fillRect l="-1405" t="-5667" b="-1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4270391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41341" y="6477000"/>
            <a:ext cx="23862374" cy="6934200"/>
            <a:chOff x="48567" y="4381499"/>
            <a:chExt cx="23018772" cy="69341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3741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069374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611013" y="523111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smtClean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1074986" y="7592854"/>
                <a:ext cx="10223744" cy="2613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°−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°−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986" y="7592854"/>
                <a:ext cx="10223744" cy="2613151"/>
              </a:xfrm>
              <a:prstGeom prst="rect">
                <a:avLst/>
              </a:prstGeom>
              <a:blipFill>
                <a:blip r:embed="rId8"/>
                <a:stretch>
                  <a:fillRect l="-3160" t="-6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052988" y="3065848"/>
                <a:ext cx="22204828" cy="1782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988" y="3065848"/>
                <a:ext cx="22204828" cy="1782539"/>
              </a:xfrm>
              <a:prstGeom prst="rect">
                <a:avLst/>
              </a:prstGeom>
              <a:blipFill>
                <a:blip r:embed="rId9"/>
                <a:stretch>
                  <a:fillRect l="-1483" t="-8904" b="-19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22C32BFA-516D-4298-BC23-37937CC5EDB8}"/>
              </a:ext>
            </a:extLst>
          </p:cNvPr>
          <p:cNvCxnSpPr>
            <a:stCxn id="3" idx="0"/>
          </p:cNvCxnSpPr>
          <p:nvPr/>
        </p:nvCxnSpPr>
        <p:spPr>
          <a:xfrm flipH="1">
            <a:off x="12192000" y="7037057"/>
            <a:ext cx="55071" cy="622174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009CD79C-F92A-4595-80A6-EEBB08CF2EED}"/>
                  </a:ext>
                </a:extLst>
              </p:cNvPr>
              <p:cNvSpPr txBox="1"/>
              <p:nvPr/>
            </p:nvSpPr>
            <p:spPr>
              <a:xfrm>
                <a:off x="12672731" y="7556474"/>
                <a:ext cx="11411812" cy="4063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𝑩𝑪</m:t>
                        </m:r>
                      </m:num>
                      <m:den>
                        <m:func>
                          <m:funcPr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</m:t>
                        </m:r>
                      </m:num>
                      <m:den>
                        <m:func>
                          <m:funcPr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𝑪</m:t>
                            </m:r>
                          </m:e>
                        </m:func>
                      </m:den>
                    </m:f>
                  </m:oMath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𝑩𝑪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𝑨𝑩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</m:e>
                          </m:func>
                        </m:den>
                      </m:f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func>
                        <m:func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𝒔𝒊𝒏</m:t>
                          </m:r>
                        </m:fName>
                        <m:e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func>
                          <m:funcPr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𝟖</m:t>
                            </m:r>
                          </m:e>
                        </m:func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°</m:t>
                        </m:r>
                      </m:den>
                    </m:f>
                    <m:func>
                      <m:func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e>
                    </m:func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°≈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09CD79C-F92A-4595-80A6-EEBB08CF2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2731" y="7556474"/>
                <a:ext cx="11411812" cy="4063805"/>
              </a:xfrm>
              <a:prstGeom prst="rect">
                <a:avLst/>
              </a:prstGeom>
              <a:blipFill>
                <a:blip r:embed="rId10"/>
                <a:stretch>
                  <a:fillRect l="-2885" t="-300" b="-3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719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222846" y="9597909"/>
            <a:ext cx="23862374" cy="3607784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868376" cy="1555665"/>
              <a:chOff x="410517" y="4648199"/>
              <a:chExt cx="3868376" cy="1555665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064639" y="3989613"/>
                <a:ext cx="1555665" cy="2872838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160390" y="8478591"/>
            <a:ext cx="23556178" cy="1040476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𝟎𝟏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𝟑𝟕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𝟖𝟓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𝟓𝟕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5641027"/>
            <a:chOff x="923003" y="3917552"/>
            <a:chExt cx="23943880" cy="564102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26856"/>
              <a:ext cx="23594672" cy="513172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smtClean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6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238216"/>
                <a:ext cx="15465576" cy="4832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238216"/>
                <a:ext cx="15465576" cy="4832092"/>
              </a:xfrm>
              <a:prstGeom prst="rect">
                <a:avLst/>
              </a:prstGeom>
              <a:blipFill>
                <a:blip r:embed="rId8"/>
                <a:stretch>
                  <a:fillRect l="-1577" t="-2522" r="-1301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3B22846-700D-45F4-9530-8E62EF5A24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478" y="3111041"/>
            <a:ext cx="6152060" cy="469396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37FB0A7F-41B4-404A-A5F4-5041A878C0B1}"/>
                  </a:ext>
                </a:extLst>
              </p:cNvPr>
              <p:cNvSpPr txBox="1"/>
              <p:nvPr/>
            </p:nvSpPr>
            <p:spPr>
              <a:xfrm>
                <a:off x="222846" y="10556435"/>
                <a:ext cx="23862374" cy="2279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B0A7F-41B4-404A-A5F4-5041A878C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46" y="10556435"/>
                <a:ext cx="23862374" cy="2279920"/>
              </a:xfrm>
              <a:prstGeom prst="rect">
                <a:avLst/>
              </a:prstGeom>
              <a:blipFill>
                <a:blip r:embed="rId10"/>
                <a:stretch>
                  <a:fillRect t="-4813" r="-1124"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596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222846" y="9597909"/>
            <a:ext cx="23862374" cy="3607784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868376" cy="1555667"/>
              <a:chOff x="410517" y="4648199"/>
              <a:chExt cx="3868376" cy="1555667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064639" y="3989613"/>
                <a:ext cx="1555667" cy="2872839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2"/>
                <a:ext cx="2872839" cy="126788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160390" y="8478591"/>
            <a:ext cx="23556178" cy="1040476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𝟎𝟏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𝟑𝟕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𝟖𝟓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𝟓𝟕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88965" y="842925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5641027"/>
            <a:chOff x="923003" y="3917552"/>
            <a:chExt cx="23943880" cy="564102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26856"/>
              <a:ext cx="23594672" cy="513172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smtClean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6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238216"/>
                <a:ext cx="15465576" cy="4832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238216"/>
                <a:ext cx="15465576" cy="4832092"/>
              </a:xfrm>
              <a:prstGeom prst="rect">
                <a:avLst/>
              </a:prstGeom>
              <a:blipFill>
                <a:blip r:embed="rId8"/>
                <a:stretch>
                  <a:fillRect l="-1577" t="-2522" r="-1301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3B22846-700D-45F4-9530-8E62EF5A24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478" y="3111041"/>
            <a:ext cx="6152060" cy="469396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37FB0A7F-41B4-404A-A5F4-5041A878C0B1}"/>
                  </a:ext>
                </a:extLst>
              </p:cNvPr>
              <p:cNvSpPr txBox="1"/>
              <p:nvPr/>
            </p:nvSpPr>
            <p:spPr>
              <a:xfrm>
                <a:off x="1651963" y="10621552"/>
                <a:ext cx="21516104" cy="2817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d>
                        <m:d>
                          <m:d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d>
                        <m:d>
                          <m:d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d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800" b="1" i="1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𝑪𝑨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𝑪𝑨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𝟕𝟑</m:t>
                    </m:r>
                  </m:oMath>
                </a14:m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B0A7F-41B4-404A-A5F4-5041A878C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963" y="10621552"/>
                <a:ext cx="21516104" cy="2817118"/>
              </a:xfrm>
              <a:prstGeom prst="rect">
                <a:avLst/>
              </a:prstGeom>
              <a:blipFill>
                <a:blip r:embed="rId10"/>
                <a:stretch>
                  <a:fillRect l="-1303" t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895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2616" y="9601200"/>
            <a:ext cx="1338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Hết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latino Linotype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590800"/>
            <a:ext cx="23943880" cy="5641027"/>
            <a:chOff x="923003" y="3917552"/>
            <a:chExt cx="23943880" cy="5641025"/>
          </a:xfrm>
        </p:grpSpPr>
        <p:sp>
          <p:nvSpPr>
            <p:cNvPr id="4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26856"/>
              <a:ext cx="23594672" cy="513172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Palatino Linotype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8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Palatino Linotype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600" b="1" smtClean="0">
                      <a:solidFill>
                        <a:prstClr val="black"/>
                      </a:solidFill>
                      <a:latin typeface="Palatino Linotype" pitchFamily="18" charset="0"/>
                      <a:ea typeface="Tahoma" pitchFamily="34" charset="0"/>
                      <a:cs typeface="Tahoma" pitchFamily="34" charset="0"/>
                    </a:rPr>
                    <a:t>Dặn dò</a:t>
                  </a:r>
                  <a:endParaRPr lang="en-US" sz="4600" b="1" dirty="0">
                    <a:solidFill>
                      <a:prstClr val="black"/>
                    </a:solidFill>
                    <a:latin typeface="Palatino Linotype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8AEC0D67-2BCF-492D-9A86-1563DDA0644A}"/>
              </a:ext>
            </a:extLst>
          </p:cNvPr>
          <p:cNvSpPr txBox="1"/>
          <p:nvPr/>
        </p:nvSpPr>
        <p:spPr>
          <a:xfrm>
            <a:off x="1424524" y="3927027"/>
            <a:ext cx="2177372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4400" b="1" smtClean="0">
                <a:latin typeface="Palatino Linotype" pitchFamily="18" charset="0"/>
                <a:ea typeface="Tahoma" panose="020B0604030504040204" pitchFamily="34" charset="0"/>
                <a:cs typeface="Tahoma" panose="020B0604030504040204" pitchFamily="34" charset="0"/>
              </a:rPr>
              <a:t>Ôn tập các hệ thức lượng trong tam giác.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400" b="1" smtClean="0">
                <a:latin typeface="Palatino Linotype" pitchFamily="18" charset="0"/>
                <a:ea typeface="Tahoma" panose="020B0604030504040204" pitchFamily="34" charset="0"/>
                <a:cs typeface="Tahoma" panose="020B0604030504040204" pitchFamily="34" charset="0"/>
              </a:rPr>
              <a:t>Tự luyện bài tập cơ bản, sau đó vận dụng vào một số bài toán thực tế.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400" b="1" i="1" smtClean="0">
                <a:latin typeface="Palatino Linotype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Đọc kĩ giả thiết đề ra</a:t>
            </a:r>
          </a:p>
          <a:p>
            <a:pPr lvl="0"/>
            <a:r>
              <a:rPr lang="en-US" sz="4400" b="1" i="1">
                <a:latin typeface="Palatino Linotype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smtClean="0">
                <a:latin typeface="Palatino Linotype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Làm nhanh, chính xác, kiểm tra lại bài</a:t>
            </a:r>
          </a:p>
          <a:p>
            <a:pPr lvl="0"/>
            <a:r>
              <a:rPr lang="en-US" sz="4400" b="1" i="1">
                <a:latin typeface="Palatino Linotype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smtClean="0">
                <a:latin typeface="Palatino Linotype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Nhớ chọn câu dễ làm bài</a:t>
            </a:r>
          </a:p>
          <a:p>
            <a:pPr lvl="0"/>
            <a:r>
              <a:rPr lang="en-US" sz="4400" b="1" i="1">
                <a:latin typeface="Palatino Linotype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smtClean="0">
                <a:latin typeface="Palatino Linotype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Gọn gàng, đầy đủ làm hoài sẽ quen./.</a:t>
            </a:r>
            <a:endParaRPr lang="en-US" sz="4400" b="1" i="1" dirty="0">
              <a:latin typeface="Palatino Linotype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40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720" y="70567"/>
            <a:ext cx="234696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820978" y="4724400"/>
            <a:ext cx="16081610" cy="1309627"/>
            <a:chOff x="7464189" y="3313402"/>
            <a:chExt cx="16081610" cy="130962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39786C1-301C-402F-B908-633A570E2C52}"/>
                </a:ext>
              </a:extLst>
            </p:cNvPr>
            <p:cNvGrpSpPr/>
            <p:nvPr/>
          </p:nvGrpSpPr>
          <p:grpSpPr>
            <a:xfrm>
              <a:off x="7464189" y="3313402"/>
              <a:ext cx="16081610" cy="1309627"/>
              <a:chOff x="7007312" y="3313402"/>
              <a:chExt cx="16791416" cy="130962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1F6311BF-A4CF-4E55-85D0-0A86514BB33B}"/>
                  </a:ext>
                </a:extLst>
              </p:cNvPr>
              <p:cNvGrpSpPr/>
              <p:nvPr/>
            </p:nvGrpSpPr>
            <p:grpSpPr>
              <a:xfrm>
                <a:off x="7007312" y="3330718"/>
                <a:ext cx="11110067" cy="1292311"/>
                <a:chOff x="-84747" y="97578"/>
                <a:chExt cx="6395438" cy="883658"/>
              </a:xfrm>
            </p:grpSpPr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xmlns="" id="{E248C2BE-8566-4C92-B9DC-0F7EBDD761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84747" y="97578"/>
                  <a:ext cx="6395438" cy="824094"/>
                </a:xfrm>
                <a:prstGeom prst="rect">
                  <a:avLst/>
                </a:prstGeom>
              </p:spPr>
            </p:pic>
            <p:sp>
              <p:nvSpPr>
                <p:cNvPr id="9" name="TextBox 321">
                  <a:extLst>
                    <a:ext uri="{FF2B5EF4-FFF2-40B4-BE49-F238E27FC236}">
                      <a16:creationId xmlns:a16="http://schemas.microsoft.com/office/drawing/2014/main" xmlns="" id="{EFE5FD9A-8DAE-41E9-BE5B-4B8636094028}"/>
                    </a:ext>
                  </a:extLst>
                </p:cNvPr>
                <p:cNvSpPr txBox="1"/>
                <p:nvPr/>
              </p:nvSpPr>
              <p:spPr>
                <a:xfrm>
                  <a:off x="180215" y="108752"/>
                  <a:ext cx="715323" cy="8724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algn="ctr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60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</a:t>
                  </a:r>
                </a:p>
              </p:txBody>
            </p:sp>
          </p:grp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593D231A-4F31-4CD1-BF95-3B25C6FBCE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25800" y="3313402"/>
                <a:ext cx="7872928" cy="1222516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B80CDAB-FCA9-4E95-8F6A-72A9575E1286}"/>
                </a:ext>
              </a:extLst>
            </p:cNvPr>
            <p:cNvSpPr txBox="1"/>
            <p:nvPr/>
          </p:nvSpPr>
          <p:spPr>
            <a:xfrm>
              <a:off x="9502496" y="3383969"/>
              <a:ext cx="136320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THỨC LƯỢNG TRONG TAM GIÁC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9957959" y="6324600"/>
            <a:ext cx="2620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cap="none" spc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r>
              <a:rPr lang="en-US" sz="5400" b="1" cap="none" spc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0978" y="3810000"/>
            <a:ext cx="3352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Toán</a:t>
            </a:r>
            <a:r>
              <a:rPr lang="en-US" sz="4000" b="1" cap="none" spc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10 - KNTT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14475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5987" y="2030369"/>
                <a:ext cx="23164800" cy="21606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>
                    <a:latin typeface="Palatino Linotype" pitchFamily="18" charset="0"/>
                    <a:cs typeface="Times New Roman" pitchFamily="18" charset="0"/>
                  </a:rPr>
                  <a:t>                  </a:t>
                </a:r>
                <a:r>
                  <a:rPr lang="en-US" sz="4400" b="1" smtClean="0">
                    <a:latin typeface="Palatino Linotype" pitchFamily="18" charset="0"/>
                    <a:cs typeface="Times New Roman" pitchFamily="18" charset="0"/>
                  </a:rPr>
                  <a:t>      Cho </a:t>
                </a:r>
                <a:r>
                  <a:rPr lang="en-US" sz="4400" b="1" dirty="0">
                    <a:latin typeface="Palatino Linotype" pitchFamily="18" charset="0"/>
                    <a:cs typeface="Times New Roman" pitchFamily="18" charset="0"/>
                  </a:rPr>
                  <a:t>tam </a:t>
                </a:r>
                <a:r>
                  <a:rPr lang="en-US" sz="4400" b="1" dirty="0" err="1">
                    <a:latin typeface="Palatino Linotype" pitchFamily="18" charset="0"/>
                    <a:cs typeface="Times New Roman" pitchFamily="18" charset="0"/>
                  </a:rPr>
                  <a:t>giác</a:t>
                </a:r>
                <a:r>
                  <a:rPr lang="en-US" sz="44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US" sz="44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Palatino Linotype" pitchFamily="18" charset="0"/>
                  <a:cs typeface="Times New Roman" pitchFamily="18" charset="0"/>
                </a:endParaRPr>
              </a:p>
              <a:p>
                <a:r>
                  <a:rPr lang="en-US" sz="4400" b="1" dirty="0">
                    <a:latin typeface="Palatino Linotype" pitchFamily="18" charset="0"/>
                    <a:cs typeface="Times New Roman" pitchFamily="18" charset="0"/>
                  </a:rPr>
                  <a:t>	a) </a:t>
                </a:r>
                <a:r>
                  <a:rPr lang="en-US" sz="4400" b="1" dirty="0" err="1">
                    <a:latin typeface="Palatino Linotype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0" strike="noStrike" baseline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 strike="noStrike" baseline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Palatino Linotype" pitchFamily="18" charset="0"/>
                  <a:cs typeface="Times New Roman" pitchFamily="18" charset="0"/>
                </a:endParaRPr>
              </a:p>
              <a:p>
                <a:r>
                  <a:rPr lang="en-US" sz="4400" b="1" dirty="0">
                    <a:latin typeface="Palatino Linotype" pitchFamily="18" charset="0"/>
                    <a:cs typeface="Times New Roman" pitchFamily="18" charset="0"/>
                  </a:rPr>
                  <a:t>	b) </a:t>
                </a:r>
                <a:r>
                  <a:rPr lang="en-US" sz="4400" b="1" dirty="0" err="1">
                    <a:latin typeface="Palatino Linotype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cs typeface="Times New Roman" pitchFamily="18" charset="0"/>
                  </a:rPr>
                  <a:t>diện</a:t>
                </a:r>
                <a:r>
                  <a:rPr lang="en-US" sz="44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cs typeface="Times New Roman" pitchFamily="18" charset="0"/>
                  </a:rPr>
                  <a:t>tích</a:t>
                </a:r>
                <a:r>
                  <a:rPr lang="en-US" sz="44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en-US" sz="44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cs typeface="Times New Roman" pitchFamily="18" charset="0"/>
                  </a:rPr>
                  <a:t>bằng</a:t>
                </a:r>
                <a:r>
                  <a:rPr lang="en-US" sz="44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cs typeface="Times New Roman" pitchFamily="18" charset="0"/>
                  </a:rPr>
                  <a:t>hai</a:t>
                </a:r>
                <a:r>
                  <a:rPr lang="en-US" sz="44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cs typeface="Times New Roman" pitchFamily="18" charset="0"/>
                  </a:rPr>
                  <a:t>cách</a:t>
                </a:r>
                <a:r>
                  <a:rPr lang="en-US" sz="44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cs typeface="Times New Roman" pitchFamily="18" charset="0"/>
                  </a:rPr>
                  <a:t>khác</a:t>
                </a:r>
                <a:r>
                  <a:rPr lang="en-US" sz="44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cs typeface="Times New Roman" pitchFamily="18" charset="0"/>
                  </a:rPr>
                  <a:t>nhau</a:t>
                </a:r>
                <a:r>
                  <a:rPr lang="en-US" sz="4400" b="1" dirty="0">
                    <a:latin typeface="Palatino Linotype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87" y="2030369"/>
                <a:ext cx="23164800" cy="2160631"/>
              </a:xfrm>
              <a:prstGeom prst="rect">
                <a:avLst/>
              </a:prstGeom>
              <a:blipFill rotWithShape="1">
                <a:blip r:embed="rId3"/>
                <a:stretch>
                  <a:fillRect t="-8123" b="-140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4276299"/>
                <a:ext cx="11675817" cy="91428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4400" b="1" dirty="0">
                  <a:latin typeface="Palatino Linotype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Palatino Linotype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Palatino Linotype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Palatino Linotype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Palatino Linotype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1600" b="1" dirty="0">
                  <a:latin typeface="Palatino Linotype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a)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Áp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dụng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Định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lí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côsin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, ta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có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𝒃𝒄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𝟒𝟐𝟎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b="1" dirty="0">
                  <a:latin typeface="Palatino Linotype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  <a:p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Do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đó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Ta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có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𝒃𝒄</m:t>
                    </m:r>
                    <m:func>
                      <m:funcPr>
                        <m:ctrlPr>
                          <a:rPr lang="en-US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Palatino Linotype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4276299"/>
                <a:ext cx="11675817" cy="9142840"/>
              </a:xfrm>
              <a:prstGeom prst="rect">
                <a:avLst/>
              </a:prstGeom>
              <a:blipFill rotWithShape="1">
                <a:blip r:embed="rId4"/>
                <a:stretch>
                  <a:fillRect l="-2295" b="-86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4392569"/>
                <a:ext cx="11630891" cy="902657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 dirty="0">
                  <a:latin typeface="Palatino Linotype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  <a:p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Áp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dụng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Công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thức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Heron, ta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cũng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có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thể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tính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theo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cách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thứ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hai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như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sau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Tam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giác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có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nửa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chu vi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là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: </a:t>
                </a:r>
                <a:endParaRPr lang="en-US" b="1" i="1" dirty="0">
                  <a:latin typeface="Palatino Linotype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Khi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đó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b="1" i="1" dirty="0">
                  <a:latin typeface="Palatino Linotype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)⋅(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)⋅(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b="1" i="1" dirty="0">
                  <a:latin typeface="Palatino Linotype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𝟖𝟒</m:t>
                    </m:r>
                  </m:oMath>
                </a14:m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392569"/>
                <a:ext cx="11630891" cy="9026571"/>
              </a:xfrm>
              <a:prstGeom prst="rect">
                <a:avLst/>
              </a:prstGeom>
              <a:blipFill rotWithShape="1">
                <a:blip r:embed="rId5"/>
                <a:stretch>
                  <a:fillRect l="-20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35B93A7B-D283-42BD-9D47-77AC0E6758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917" y="4580448"/>
            <a:ext cx="5105400" cy="4325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78867097-122C-456B-B8F9-78F8670C25BF}"/>
              </a:ext>
            </a:extLst>
          </p:cNvPr>
          <p:cNvGrpSpPr/>
          <p:nvPr/>
        </p:nvGrpSpPr>
        <p:grpSpPr>
          <a:xfrm>
            <a:off x="730726" y="1828800"/>
            <a:ext cx="3191034" cy="950597"/>
            <a:chOff x="22440" y="29650"/>
            <a:chExt cx="875798" cy="25244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A3859A1C-2550-4EA1-B928-C372131598E0}"/>
                </a:ext>
              </a:extLst>
            </p:cNvPr>
            <p:cNvGrpSpPr/>
            <p:nvPr/>
          </p:nvGrpSpPr>
          <p:grpSpPr>
            <a:xfrm>
              <a:off x="22440" y="59288"/>
              <a:ext cx="794708" cy="158481"/>
              <a:chOff x="31572" y="60276"/>
              <a:chExt cx="1118169" cy="196127"/>
            </a:xfrm>
          </p:grpSpPr>
          <p:sp>
            <p:nvSpPr>
              <p:cNvPr id="65" name="Arrow: Pentagon 64">
                <a:extLst>
                  <a:ext uri="{FF2B5EF4-FFF2-40B4-BE49-F238E27FC236}">
                    <a16:creationId xmlns:a16="http://schemas.microsoft.com/office/drawing/2014/main" xmlns="" id="{29937DB4-CE7F-4AF7-A83B-779A3AA2E596}"/>
                  </a:ext>
                </a:extLst>
              </p:cNvPr>
              <p:cNvSpPr/>
              <p:nvPr/>
            </p:nvSpPr>
            <p:spPr>
              <a:xfrm>
                <a:off x="204506" y="61809"/>
                <a:ext cx="945235" cy="194529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Palatino Linotype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endParaRPr lang="en-US" sz="120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Arrow: Chevron 65">
                <a:extLst>
                  <a:ext uri="{FF2B5EF4-FFF2-40B4-BE49-F238E27FC236}">
                    <a16:creationId xmlns:a16="http://schemas.microsoft.com/office/drawing/2014/main" xmlns="" id="{D82E9EED-98A0-422C-B009-2CA59B1F20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>
                  <a:latin typeface="Palatino Linotype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Arrow: Chevron 66">
                <a:extLst>
                  <a:ext uri="{FF2B5EF4-FFF2-40B4-BE49-F238E27FC236}">
                    <a16:creationId xmlns:a16="http://schemas.microsoft.com/office/drawing/2014/main" xmlns="" id="{24368ADA-5F2A-4687-8D35-FEEBDF6E24A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>
                  <a:latin typeface="Palatino Linotype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4" name="TextBox 56">
              <a:extLst>
                <a:ext uri="{FF2B5EF4-FFF2-40B4-BE49-F238E27FC236}">
                  <a16:creationId xmlns:a16="http://schemas.microsoft.com/office/drawing/2014/main" xmlns="" id="{06CCEB4F-A948-4050-AA10-A2F81E0F528B}"/>
                </a:ext>
              </a:extLst>
            </p:cNvPr>
            <p:cNvSpPr txBox="1"/>
            <p:nvPr/>
          </p:nvSpPr>
          <p:spPr>
            <a:xfrm>
              <a:off x="226438" y="29650"/>
              <a:ext cx="671800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itchFamily="18" charset="0"/>
                </a:rPr>
                <a:t>Ví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itchFamily="18" charset="0"/>
                </a:rPr>
                <a:t>dụ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itchFamily="18" charset="0"/>
                </a:rPr>
                <a:t> 6.</a:t>
              </a:r>
              <a:endParaRPr lang="en-US" sz="1000" b="1" dirty="0"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1973899"/>
                <a:ext cx="17754600" cy="25981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                                 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Công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viên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Hòa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Bình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(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Hà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Nội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)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có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dạng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hình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ngũ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giác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𝑨𝑩𝑪𝑫𝑬</m:t>
                    </m:r>
                  </m:oMath>
                </a14:m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như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Hình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3.17.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Dùng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chế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độ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tính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khoảng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cách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giữa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hai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điểm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của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Google Maps,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một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người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xác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định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được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các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khoảng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cách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như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trong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hình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vẽ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. Theo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số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liệu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đó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,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em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hãy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tính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diện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tích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của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công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viên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Hòa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cs typeface="Times New Roman" pitchFamily="18" charset="0"/>
                  </a:rPr>
                  <a:t>Bình</a:t>
                </a:r>
                <a:r>
                  <a:rPr lang="en-US" sz="4000" b="1" dirty="0">
                    <a:latin typeface="Palatino Linotype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73899"/>
                <a:ext cx="17754600" cy="2598101"/>
              </a:xfrm>
              <a:prstGeom prst="rect">
                <a:avLst/>
              </a:prstGeom>
              <a:blipFill rotWithShape="1">
                <a:blip r:embed="rId3"/>
                <a:stretch>
                  <a:fillRect l="-1201" t="-6308" r="-133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4613869"/>
                <a:ext cx="11963400" cy="888940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992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rgbClr val="FF0000"/>
                    </a:solidFill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Palatino Linotype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000" dirty="0"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Ta </a:t>
                </a:r>
                <a:r>
                  <a:rPr lang="en-US" sz="4000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có</a:t>
                </a:r>
                <a:r>
                  <a:rPr lang="en-US" sz="4000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chu vi </a:t>
                </a:r>
                <a:r>
                  <a:rPr lang="en-US" sz="4000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của</a:t>
                </a:r>
                <a:r>
                  <a:rPr lang="en-US" sz="4000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tam </a:t>
                </a:r>
                <a:r>
                  <a:rPr lang="en-US" sz="4000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giác</a:t>
                </a:r>
                <a:r>
                  <a:rPr lang="en-US" sz="4000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𝑩𝑪𝑫</m:t>
                    </m:r>
                  </m:oMath>
                </a14:m>
                <a:r>
                  <a:rPr lang="en-US" sz="4000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: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000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𝟓𝟕𝟓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𝟓𝟑𝟖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𝟒𝟒𝟏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𝟕𝟕𝟕</m:t>
                    </m:r>
                  </m:oMath>
                </a14:m>
                <a:endParaRPr lang="en-US" sz="4000" b="1" dirty="0">
                  <a:latin typeface="Palatino Linotype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Diện</a:t>
                </a:r>
                <a:r>
                  <a:rPr lang="en-US" sz="4000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tích</a:t>
                </a:r>
                <a:r>
                  <a:rPr lang="en-US" sz="4000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tam </a:t>
                </a:r>
                <a:r>
                  <a:rPr lang="en-US" sz="4000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giác</a:t>
                </a:r>
                <a:r>
                  <a:rPr lang="en-US" sz="4000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𝑩𝑪𝑫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4000" b="1" i="1" dirty="0">
                  <a:latin typeface="Palatino Linotype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d>
                          <m:d>
                            <m:dPr>
                              <m:ctrlPr>
                                <a:rPr lang="en-US" sz="40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𝑩𝑫</m:t>
                              </m:r>
                            </m:e>
                          </m:d>
                          <m:d>
                            <m:dPr>
                              <m:ctrlPr>
                                <a:rPr lang="en-US" sz="40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𝑪𝑫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4000" b="1" i="1" dirty="0">
                  <a:latin typeface="Palatino Linotype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000" b="1" dirty="0">
                    <a:latin typeface="Palatino Linotype" pitchFamily="18" charset="0"/>
                    <a:ea typeface="Calibri" panose="020F0502020204030204" pitchFamily="34" charset="0"/>
                    <a:cs typeface="Times New Roman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𝟏𝟏𝟐𝟐𝟔𝟕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>
                  <a:latin typeface="Palatino Linotype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Chu vi </a:t>
                </a:r>
                <a:r>
                  <a:rPr lang="en-US" sz="4000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của</a:t>
                </a:r>
                <a:r>
                  <a:rPr lang="en-US" sz="4000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tam </a:t>
                </a:r>
                <a:r>
                  <a:rPr lang="en-US" sz="4000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giác</a:t>
                </a:r>
                <a:r>
                  <a:rPr lang="en-US" sz="4000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𝑩𝑫𝑬</m:t>
                    </m:r>
                  </m:oMath>
                </a14:m>
                <a:r>
                  <a:rPr lang="en-US" sz="4000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: 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𝑩𝑬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𝑩𝑫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𝑫𝑬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𝟓𝟑𝟖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𝟒𝟕𝟔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𝟐𝟏𝟕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𝟏𝟐𝟑𝟏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Palatino Linotype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613869"/>
                <a:ext cx="11963400" cy="8889408"/>
              </a:xfrm>
              <a:prstGeom prst="rect">
                <a:avLst/>
              </a:prstGeom>
              <a:blipFill rotWithShape="1">
                <a:blip r:embed="rId4"/>
                <a:stretch>
                  <a:fillRect l="-153" t="-61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5026639"/>
                <a:ext cx="11811000" cy="83925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100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Diện </a:t>
                </a:r>
                <a:r>
                  <a:rPr lang="en-US" sz="4100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tích</a:t>
                </a:r>
                <a:r>
                  <a:rPr lang="en-US" sz="4100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tam </a:t>
                </a:r>
                <a:r>
                  <a:rPr lang="en-US" sz="4100" b="1" dirty="0" err="1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giác</a:t>
                </a:r>
                <a:r>
                  <a:rPr lang="en-US" sz="4100" b="1" dirty="0"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𝑩𝑫𝑬</m:t>
                    </m:r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4100" b="1" i="1" dirty="0">
                  <a:latin typeface="Palatino Linotype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1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1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1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1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1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41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1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1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𝑩𝑫</m:t>
                              </m:r>
                            </m:e>
                          </m:d>
                          <m:d>
                            <m:dPr>
                              <m:ctrlPr>
                                <a:rPr lang="en-US" sz="41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1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𝑩𝑬</m:t>
                              </m:r>
                            </m:e>
                          </m:d>
                          <m:d>
                            <m:dPr>
                              <m:ctrlPr>
                                <a:rPr lang="en-US" sz="41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1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𝑫𝑬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4100" b="1" i="1" dirty="0">
                  <a:latin typeface="Palatino Linotype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100" b="1" dirty="0">
                    <a:latin typeface="Palatino Linotype" pitchFamily="18" charset="0"/>
                    <a:ea typeface="Calibri" panose="020F0502020204030204" pitchFamily="34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𝟓𝟏𝟒𝟗𝟓</m:t>
                    </m:r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sz="41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100" b="1" dirty="0">
                  <a:latin typeface="Palatino Linotype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  <a:p>
                <a:r>
                  <a:rPr lang="en-US" sz="4100" b="1" dirty="0">
                    <a:latin typeface="Palatino Linotype" pitchFamily="18" charset="0"/>
                    <a:cs typeface="Times New Roman" pitchFamily="18" charset="0"/>
                  </a:rPr>
                  <a:t>Chu vi </a:t>
                </a:r>
                <a:r>
                  <a:rPr lang="en-US" sz="4100" b="1" dirty="0" err="1">
                    <a:latin typeface="Palatino Linotype" pitchFamily="18" charset="0"/>
                    <a:cs typeface="Times New Roman" pitchFamily="18" charset="0"/>
                  </a:rPr>
                  <a:t>của</a:t>
                </a:r>
                <a:r>
                  <a:rPr lang="en-US" sz="4100" b="1" dirty="0">
                    <a:latin typeface="Palatino Linotype" pitchFamily="18" charset="0"/>
                    <a:cs typeface="Times New Roman" pitchFamily="18" charset="0"/>
                  </a:rPr>
                  <a:t> tam </a:t>
                </a:r>
                <a:r>
                  <a:rPr lang="en-US" sz="4100" b="1" dirty="0" err="1">
                    <a:latin typeface="Palatino Linotype" pitchFamily="18" charset="0"/>
                    <a:cs typeface="Times New Roman" pitchFamily="18" charset="0"/>
                  </a:rPr>
                  <a:t>giác</a:t>
                </a:r>
                <a:r>
                  <a:rPr lang="en-US" sz="41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𝑨𝑩𝑬</m:t>
                    </m:r>
                  </m:oMath>
                </a14:m>
                <a:r>
                  <a:rPr lang="en-US" sz="4100" b="1" dirty="0">
                    <a:latin typeface="Palatino Linotype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41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1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1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𝑨𝑬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𝑩𝑬</m:t>
                        </m:r>
                      </m:num>
                      <m:den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1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𝟐𝟓𝟔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𝟒𝟎𝟏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𝟒𝟕𝟔</m:t>
                        </m:r>
                      </m:num>
                      <m:den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1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𝟏𝟏𝟑𝟑</m:t>
                        </m:r>
                      </m:num>
                      <m:den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100" b="1" dirty="0">
                  <a:latin typeface="Palatino Linotype" pitchFamily="18" charset="0"/>
                  <a:cs typeface="Times New Roman" pitchFamily="18" charset="0"/>
                </a:endParaRPr>
              </a:p>
              <a:p>
                <a:r>
                  <a:rPr lang="en-US" b="1" dirty="0" err="1">
                    <a:latin typeface="Palatino Linotype" pitchFamily="18" charset="0"/>
                    <a:cs typeface="Times New Roman" pitchFamily="18" charset="0"/>
                  </a:rPr>
                  <a:t>Diện</a:t>
                </a:r>
                <a:r>
                  <a:rPr lang="en-US" sz="41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100" b="1" dirty="0" err="1">
                    <a:latin typeface="Palatino Linotype" pitchFamily="18" charset="0"/>
                    <a:cs typeface="Times New Roman" pitchFamily="18" charset="0"/>
                  </a:rPr>
                  <a:t>tích</a:t>
                </a:r>
                <a:r>
                  <a:rPr lang="en-US" sz="4100" b="1" dirty="0">
                    <a:latin typeface="Palatino Linotype" pitchFamily="18" charset="0"/>
                    <a:cs typeface="Times New Roman" pitchFamily="18" charset="0"/>
                  </a:rPr>
                  <a:t> tam </a:t>
                </a:r>
                <a:r>
                  <a:rPr lang="en-US" sz="4100" b="1" dirty="0" err="1">
                    <a:latin typeface="Palatino Linotype" pitchFamily="18" charset="0"/>
                    <a:cs typeface="Times New Roman" pitchFamily="18" charset="0"/>
                  </a:rPr>
                  <a:t>giác</a:t>
                </a:r>
                <a:r>
                  <a:rPr lang="en-US" sz="41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𝑨𝑩𝑬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4100" b="1" i="1" dirty="0">
                  <a:latin typeface="Palatino Linotype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1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1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1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1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1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41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100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1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d>
                          <m:d>
                            <m:dPr>
                              <m:ctrlPr>
                                <a:rPr lang="en-US" sz="4100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1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𝑨𝑬</m:t>
                              </m:r>
                            </m:e>
                          </m:d>
                          <m:d>
                            <m:dPr>
                              <m:ctrlPr>
                                <a:rPr lang="en-US" sz="4100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1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𝑩𝑬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4100" b="1" i="1" dirty="0">
                  <a:latin typeface="Palatino Linotype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4100" b="1" dirty="0">
                    <a:latin typeface="Palatino Linotype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1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𝟓𝟏𝟑𝟐𝟖</m:t>
                    </m:r>
                    <m:sSup>
                      <m:sSupPr>
                        <m:ctrlPr>
                          <a:rPr lang="en-US" sz="41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100" b="1" dirty="0">
                  <a:latin typeface="Palatino Linotype" pitchFamily="18" charset="0"/>
                  <a:cs typeface="Times New Roman" pitchFamily="18" charset="0"/>
                </a:endParaRPr>
              </a:p>
              <a:p>
                <a:r>
                  <a:rPr lang="en-US" sz="4100" b="1" dirty="0" err="1">
                    <a:latin typeface="Palatino Linotype" pitchFamily="18" charset="0"/>
                    <a:cs typeface="Times New Roman" pitchFamily="18" charset="0"/>
                  </a:rPr>
                  <a:t>Diện</a:t>
                </a:r>
                <a:r>
                  <a:rPr lang="en-US" sz="41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100" b="1" dirty="0" err="1">
                    <a:latin typeface="Palatino Linotype" pitchFamily="18" charset="0"/>
                    <a:cs typeface="Times New Roman" pitchFamily="18" charset="0"/>
                  </a:rPr>
                  <a:t>tích</a:t>
                </a:r>
                <a:r>
                  <a:rPr lang="en-US" sz="41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100" b="1" dirty="0" err="1">
                    <a:latin typeface="Palatino Linotype" pitchFamily="18" charset="0"/>
                    <a:cs typeface="Times New Roman" pitchFamily="18" charset="0"/>
                  </a:rPr>
                  <a:t>của</a:t>
                </a:r>
                <a:r>
                  <a:rPr lang="en-US" sz="41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100" b="1" dirty="0" err="1">
                    <a:latin typeface="Palatino Linotype" pitchFamily="18" charset="0"/>
                    <a:cs typeface="Times New Roman" pitchFamily="18" charset="0"/>
                  </a:rPr>
                  <a:t>công</a:t>
                </a:r>
                <a:r>
                  <a:rPr lang="en-US" sz="41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100" b="1" dirty="0" err="1">
                    <a:latin typeface="Palatino Linotype" pitchFamily="18" charset="0"/>
                    <a:cs typeface="Times New Roman" pitchFamily="18" charset="0"/>
                  </a:rPr>
                  <a:t>viên</a:t>
                </a:r>
                <a:r>
                  <a:rPr lang="en-US" sz="4100" b="1" dirty="0">
                    <a:latin typeface="Palatino Linotype" pitchFamily="18" charset="0"/>
                    <a:cs typeface="Times New Roman" pitchFamily="18" charset="0"/>
                  </a:rPr>
                  <a:t> </a:t>
                </a:r>
                <a:r>
                  <a:rPr lang="en-US" sz="4100" b="1" dirty="0" err="1">
                    <a:latin typeface="Palatino Linotype" pitchFamily="18" charset="0"/>
                    <a:cs typeface="Times New Roman" pitchFamily="18" charset="0"/>
                  </a:rPr>
                  <a:t>là</a:t>
                </a:r>
                <a:r>
                  <a:rPr lang="en-US" sz="4100" b="1" dirty="0">
                    <a:latin typeface="Palatino Linotype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41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1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1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1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𝟏𝟏𝟐𝟐𝟔𝟕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𝟓𝟏𝟒𝟗𝟓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𝟓𝟏𝟑𝟐𝟖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𝟐𝟏𝟓𝟎𝟗𝟎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𝟖</m:t>
                    </m:r>
                    <m:sSup>
                      <m:sSupPr>
                        <m:ctrlPr>
                          <a:rPr lang="en-US" sz="41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100" b="1" dirty="0">
                  <a:latin typeface="Palatino Linotype" pitchFamily="18" charset="0"/>
                  <a:cs typeface="Times New Roman" pitchFamily="18" charset="0"/>
                </a:endParaRPr>
              </a:p>
              <a:p>
                <a:pPr lvl="4"/>
                <a:endParaRPr lang="en-US" dirty="0">
                  <a:latin typeface="Palatino Linotype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5026639"/>
                <a:ext cx="11811000" cy="8392501"/>
              </a:xfrm>
              <a:prstGeom prst="rect">
                <a:avLst/>
              </a:prstGeom>
              <a:blipFill rotWithShape="1">
                <a:blip r:embed="rId5"/>
                <a:stretch>
                  <a:fillRect l="-2062" t="-1089" b="-1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27F1ED4-6E59-4945-AD46-7C4404B9AAD3}"/>
              </a:ext>
            </a:extLst>
          </p:cNvPr>
          <p:cNvGrpSpPr/>
          <p:nvPr/>
        </p:nvGrpSpPr>
        <p:grpSpPr>
          <a:xfrm>
            <a:off x="228600" y="1676400"/>
            <a:ext cx="5257800" cy="950597"/>
            <a:chOff x="22440" y="-7359"/>
            <a:chExt cx="860218" cy="2524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1C5BD84-57A5-4368-87D1-7B8FFD4C5DDE}"/>
                </a:ext>
              </a:extLst>
            </p:cNvPr>
            <p:cNvGrpSpPr/>
            <p:nvPr/>
          </p:nvGrpSpPr>
          <p:grpSpPr>
            <a:xfrm>
              <a:off x="22440" y="59288"/>
              <a:ext cx="794708" cy="158481"/>
              <a:chOff x="31572" y="60276"/>
              <a:chExt cx="1118169" cy="196127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xmlns="" id="{289EBFBC-4923-437D-8CDC-AA109A5BDF1F}"/>
                  </a:ext>
                </a:extLst>
              </p:cNvPr>
              <p:cNvSpPr/>
              <p:nvPr/>
            </p:nvSpPr>
            <p:spPr>
              <a:xfrm>
                <a:off x="204506" y="61809"/>
                <a:ext cx="945235" cy="194529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Palatino Linotype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endParaRPr lang="en-US" sz="1200">
                  <a:effectLst/>
                  <a:latin typeface="Palatino Linotype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xmlns="" id="{9A3F6F32-EC39-401C-9AB5-2267949BF7C1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>
                  <a:latin typeface="Palatino Linotype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xmlns="" id="{A0B2B27C-C348-4FFC-8554-F3DA888DA165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>
                  <a:latin typeface="Palatino Linotype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xmlns="" id="{65C07033-5E41-4F72-B221-2EA1811F253C}"/>
                </a:ext>
              </a:extLst>
            </p:cNvPr>
            <p:cNvSpPr txBox="1"/>
            <p:nvPr/>
          </p:nvSpPr>
          <p:spPr>
            <a:xfrm>
              <a:off x="210858" y="-7359"/>
              <a:ext cx="671800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itchFamily="18" charset="0"/>
                </a:rPr>
                <a:t>Vận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itchFamily="18" charset="0"/>
                </a:rPr>
                <a:t>dụng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Palatino Linotype" pitchFamily="18" charset="0"/>
                  <a:ea typeface="Calibri" panose="020F0502020204030204" pitchFamily="34" charset="0"/>
                  <a:cs typeface="Times New Roman" pitchFamily="18" charset="0"/>
                </a:rPr>
                <a:t> 3</a:t>
              </a:r>
              <a:endParaRPr lang="en-US" sz="1050" dirty="0">
                <a:effectLst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2A0DD98-88E8-4A23-9A48-E5717F94A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599" y="1524000"/>
            <a:ext cx="5839691" cy="350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36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879601"/>
                <a:ext cx="23850600" cy="1092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3.6.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𝟒𝟓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°,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𝟕𝟎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°.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Tính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𝑹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𝒃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𝒄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79601"/>
                <a:ext cx="23850600" cy="1092200"/>
              </a:xfrm>
              <a:prstGeom prst="rect">
                <a:avLst/>
              </a:prstGeom>
              <a:blipFill rotWithShape="1">
                <a:blip r:embed="rId3"/>
                <a:stretch>
                  <a:fillRect l="-996" t="-1428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Content Placeholder 2">
            <a:extLst>
              <a:ext uri="{FF2B5EF4-FFF2-40B4-BE49-F238E27FC236}">
                <a16:creationId xmlns:a16="http://schemas.microsoft.com/office/drawing/2014/main" xmlns="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599" y="3170920"/>
            <a:ext cx="11582401" cy="1031648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4400" b="1" dirty="0">
              <a:solidFill>
                <a:prstClr val="black"/>
              </a:solidFill>
              <a:latin typeface="Palatino Linotype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4400" b="1" dirty="0">
              <a:solidFill>
                <a:prstClr val="black"/>
              </a:solidFill>
              <a:latin typeface="Palatino Linotype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2E09610-7C96-4220-9D8D-7E186001619D}"/>
              </a:ext>
            </a:extLst>
          </p:cNvPr>
          <p:cNvGrpSpPr/>
          <p:nvPr/>
        </p:nvGrpSpPr>
        <p:grpSpPr>
          <a:xfrm>
            <a:off x="178904" y="3024111"/>
            <a:ext cx="3942745" cy="88087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xmlns="" id="{7F6D46CB-3D3D-41F6-A7E6-773097628D0E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79C717E-73AC-4198-A148-26194F929CF4}"/>
                </a:ext>
              </a:extLst>
            </p:cNvPr>
            <p:cNvSpPr txBox="1"/>
            <p:nvPr/>
          </p:nvSpPr>
          <p:spPr>
            <a:xfrm>
              <a:off x="1406053" y="4732064"/>
              <a:ext cx="2872839" cy="1297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Palatino Linotype" pitchFamily="18" charset="0"/>
                  <a:ea typeface="Tahoma" pitchFamily="34" charset="0"/>
                  <a:cs typeface="Times New Roman" pitchFamily="18" charset="0"/>
                </a:rPr>
                <a:t>Bài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E472365-7743-42C9-A021-388F8B5973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xmlns="" id="{18AAA595-790B-44FC-96BA-0D8FAA2955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70295" y="3170920"/>
                <a:ext cx="11430001" cy="1031648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fun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fun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itchFamily="18" charset="0"/>
                  <a:cs typeface="Times New Roman" pitchFamily="18" charset="0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𝟐𝟖𝟗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  <a:p>
                <a:pPr marL="457200" marR="0" lvl="0" indent="-45720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Vì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𝟏𝟖𝟎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itchFamily="18" charset="0"/>
                  <a:cs typeface="Times New Roman" pitchFamily="18" charset="0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itchFamily="18" charset="0"/>
                  <a:cs typeface="Times New Roman" pitchFamily="18" charset="0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𝟔𝟓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itchFamily="18" charset="0"/>
                  <a:cs typeface="Times New Roman" pitchFamily="18" charset="0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itchFamily="18" charset="0"/>
                  <a:cs typeface="Times New Roman" pitchFamily="18" charset="0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fun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fun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8AAA595-790B-44FC-96BA-0D8FAA295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0295" y="3170920"/>
                <a:ext cx="11430001" cy="103164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0682CA3-2C03-4A7A-B924-0B9391BECA1E}"/>
                  </a:ext>
                </a:extLst>
              </p:cNvPr>
              <p:cNvSpPr txBox="1"/>
              <p:nvPr/>
            </p:nvSpPr>
            <p:spPr>
              <a:xfrm>
                <a:off x="20269200" y="12115800"/>
                <a:ext cx="2907196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𝟖𝟐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0682CA3-2C03-4A7A-B924-0B9391BEC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9200" y="12115800"/>
                <a:ext cx="2907196" cy="11079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B0AD7D27-4A5C-4E11-9665-396AFEAEA9A4}"/>
                  </a:ext>
                </a:extLst>
              </p:cNvPr>
              <p:cNvSpPr txBox="1"/>
              <p:nvPr/>
            </p:nvSpPr>
            <p:spPr>
              <a:xfrm>
                <a:off x="-1905000" y="4267200"/>
                <a:ext cx="11277600" cy="7259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114800" marR="0" lvl="4" indent="-457200" algn="l" defTabSz="18288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Áp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dụng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định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lý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sin 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itchFamily="18" charset="0"/>
                  <a:cs typeface="Times New Roman" pitchFamily="18" charset="0"/>
                </a:endParaRPr>
              </a:p>
              <a:p>
                <a:pPr marL="3657600" marR="0" lvl="4" indent="0" algn="l" defTabSz="18288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itchFamily="18" charset="0"/>
                  <a:cs typeface="Times New Roman" pitchFamily="18" charset="0"/>
                </a:endParaRPr>
              </a:p>
              <a:p>
                <a:pPr marL="3657600" marR="0" lvl="4" indent="0" algn="l" defTabSz="18288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fun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itchFamily="18" charset="0"/>
                  <a:cs typeface="Times New Roman" pitchFamily="18" charset="0"/>
                </a:endParaRPr>
              </a:p>
              <a:p>
                <a:pPr marL="3657600" marR="0" lvl="4" indent="0" algn="l" defTabSz="18288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0AD7D27-4A5C-4E11-9665-396AFEAEA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5000" y="4267200"/>
                <a:ext cx="11277600" cy="725974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B51B7786-D916-4939-8480-396AEC6A9BB0}"/>
                  </a:ext>
                </a:extLst>
              </p:cNvPr>
              <p:cNvSpPr txBox="1"/>
              <p:nvPr/>
            </p:nvSpPr>
            <p:spPr>
              <a:xfrm>
                <a:off x="1142291" y="11295754"/>
                <a:ext cx="7220777" cy="1574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lvl="0" indent="-45720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51B7786-D916-4939-8480-396AEC6A9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291" y="11295754"/>
                <a:ext cx="7220777" cy="1574790"/>
              </a:xfrm>
              <a:prstGeom prst="rect">
                <a:avLst/>
              </a:prstGeom>
              <a:blipFill rotWithShape="1">
                <a:blip r:embed="rId8"/>
                <a:stretch>
                  <a:fillRect l="-3038" b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40AA03C5-4FAD-4F40-81D5-869E1A400395}"/>
                  </a:ext>
                </a:extLst>
              </p:cNvPr>
              <p:cNvSpPr txBox="1"/>
              <p:nvPr/>
            </p:nvSpPr>
            <p:spPr>
              <a:xfrm>
                <a:off x="11582400" y="3583615"/>
                <a:ext cx="5620578" cy="1367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>
                  <a:latin typeface="Palatino Linotype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0AA03C5-4FAD-4F40-81D5-869E1A400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3583615"/>
                <a:ext cx="5620578" cy="136716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018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0" grpId="0" animBg="1"/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xmlns="" id="{E20798C6-2C1C-42FB-B109-AF3672D5B3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700" y="1905000"/>
                <a:ext cx="23850600" cy="1092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3.7.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°,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𝟏𝟑𝟎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20798C6-2C1C-42FB-B109-AF3672D5B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1905000"/>
                <a:ext cx="23850600" cy="1092200"/>
              </a:xfrm>
              <a:prstGeom prst="rect">
                <a:avLst/>
              </a:prstGeom>
              <a:blipFill rotWithShape="1">
                <a:blip r:embed="rId3"/>
                <a:stretch>
                  <a:fillRect l="-1022" t="-1436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xmlns="" id="{CA6FFB15-DFB3-4E01-910C-1F68FBAFD8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5630" y="3196319"/>
                <a:ext cx="23691669" cy="102148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Ta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i="1" dirty="0">
                  <a:latin typeface="Palatino Linotype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ta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</m:oMath>
                </a14:m>
                <a:endParaRPr lang="en-US" sz="4400" b="1" i="1" dirty="0">
                  <a:latin typeface="Palatino Linotype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func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func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𝟕𝟏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func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𝟑𝟎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func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A6FFB15-DFB3-4E01-910C-1F68FBAFD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30" y="3196319"/>
                <a:ext cx="23691669" cy="10214881"/>
              </a:xfrm>
              <a:prstGeom prst="rect">
                <a:avLst/>
              </a:prstGeom>
              <a:blipFill rotWithShape="1">
                <a:blip r:embed="rId4"/>
                <a:stretch>
                  <a:fillRect l="-92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71AF8BB-0AD6-48B4-BF57-902E1F94D151}"/>
              </a:ext>
            </a:extLst>
          </p:cNvPr>
          <p:cNvGrpSpPr/>
          <p:nvPr/>
        </p:nvGrpSpPr>
        <p:grpSpPr>
          <a:xfrm>
            <a:off x="419100" y="3196319"/>
            <a:ext cx="3827235" cy="92551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xmlns="" id="{440A07CE-C78C-4556-B4CB-8E181728399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Palatino Linotype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47B0F02-473B-4FDB-9DD4-0BAB64D0904B}"/>
                </a:ext>
              </a:extLst>
            </p:cNvPr>
            <p:cNvSpPr txBox="1"/>
            <p:nvPr/>
          </p:nvSpPr>
          <p:spPr>
            <a:xfrm>
              <a:off x="1406053" y="4732065"/>
              <a:ext cx="2872839" cy="12348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0000FF"/>
                  </a:solidFill>
                  <a:latin typeface="Palatino Linotype" pitchFamily="18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000FF"/>
                </a:solidFill>
                <a:latin typeface="Palatino Linotype" pitchFamily="18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B9CE46C3-D825-4C30-8731-3DB3D4346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4FB3CE81-5D5D-42A2-AB34-A90FB4490C6A}"/>
              </a:ext>
            </a:extLst>
          </p:cNvPr>
          <p:cNvCxnSpPr/>
          <p:nvPr/>
        </p:nvCxnSpPr>
        <p:spPr>
          <a:xfrm>
            <a:off x="12954000" y="3196319"/>
            <a:ext cx="0" cy="1013868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46512E24-282D-4E38-A88C-1D698DF1E7D5}"/>
                  </a:ext>
                </a:extLst>
              </p:cNvPr>
              <p:cNvSpPr txBox="1"/>
              <p:nvPr/>
            </p:nvSpPr>
            <p:spPr>
              <a:xfrm>
                <a:off x="14173200" y="3505200"/>
                <a:ext cx="9296400" cy="5487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𝑺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𝒄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itchFamily="18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𝟕𝟏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itchFamily="18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𝟐𝟐𝟖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6512E24-282D-4E38-A88C-1D698DF1E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00" y="3505200"/>
                <a:ext cx="9296400" cy="5487400"/>
              </a:xfrm>
              <a:prstGeom prst="rect">
                <a:avLst/>
              </a:prstGeom>
              <a:blipFill rotWithShape="1">
                <a:blip r:embed="rId6"/>
                <a:stretch>
                  <a:fillRect l="-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546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058" y="1763543"/>
                <a:ext cx="15697200" cy="330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3.11.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tránh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núi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vòng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3.19.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ngắn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tránh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sạt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lở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núi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hầm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xuyên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núi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mới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kilômét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cũ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8" y="1763543"/>
                <a:ext cx="15697200" cy="3302000"/>
              </a:xfrm>
              <a:prstGeom prst="rect">
                <a:avLst/>
              </a:prstGeom>
              <a:blipFill rotWithShape="1">
                <a:blip r:embed="rId3"/>
                <a:stretch>
                  <a:fillRect l="-1552" t="-5331" r="-2251" b="-294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799" y="5146589"/>
                <a:ext cx="23769143" cy="826461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B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2:	  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1: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Dựng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𝑩𝑭</m:t>
                    </m:r>
                  </m:oMath>
                </a14:m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𝑪𝑫𝑬</m:t>
                    </m:r>
                  </m:oMath>
                </a14:m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dirty="0"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𝑫𝑬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𝑪𝑫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𝒌𝒎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𝑨𝑩𝑭</m:t>
                    </m:r>
                  </m:oMath>
                </a14:m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𝑨𝑭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°=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𝒌𝒎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endParaRPr lang="en-US" sz="4400" b="1" i="1" dirty="0">
                  <a:latin typeface="Palatino Linotype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𝑫𝑬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𝑬𝑭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𝑭𝑨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𝒌𝒎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mới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so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cũ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𝑩𝑪𝑫</m:t>
                    </m:r>
                  </m:oMath>
                </a14:m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5146589"/>
                <a:ext cx="23769143" cy="8264611"/>
              </a:xfrm>
              <a:prstGeom prst="rect">
                <a:avLst/>
              </a:prstGeom>
              <a:blipFill rotWithShape="1">
                <a:blip r:embed="rId4"/>
                <a:stretch>
                  <a:fillRect l="-1000" t="-21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BD79B0-2950-4E27-8DC4-849477E64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141" y="1371600"/>
            <a:ext cx="7287895" cy="330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1D1C331-997F-4B84-9EED-B723D81D76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600" y="5391521"/>
            <a:ext cx="6161973" cy="6019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56811F5-A00A-420F-AC1A-C4A51E4456DE}"/>
              </a:ext>
            </a:extLst>
          </p:cNvPr>
          <p:cNvGrpSpPr/>
          <p:nvPr/>
        </p:nvGrpSpPr>
        <p:grpSpPr>
          <a:xfrm>
            <a:off x="310057" y="4967001"/>
            <a:ext cx="3942745" cy="88087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xmlns="" id="{85E72D99-7F05-4695-822B-38AF393ECB0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Palatino Linotype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7CFD920-41D3-47B6-916D-DCD356E6B443}"/>
                </a:ext>
              </a:extLst>
            </p:cNvPr>
            <p:cNvSpPr txBox="1"/>
            <p:nvPr/>
          </p:nvSpPr>
          <p:spPr>
            <a:xfrm>
              <a:off x="1406053" y="4732064"/>
              <a:ext cx="2872839" cy="1297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0000FF"/>
                  </a:solidFill>
                  <a:latin typeface="Palatino Linotype" pitchFamily="18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000FF"/>
                </a:solidFill>
                <a:latin typeface="Palatino Linotype" pitchFamily="18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5EE8922-A1BB-4EEF-A431-5E322107C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92778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895600"/>
                <a:ext cx="16840200" cy="711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 err="1">
                    <a:solidFill>
                      <a:srgbClr val="0000FF"/>
                    </a:solidFill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b="1" dirty="0">
                    <a:solidFill>
                      <a:srgbClr val="0000FF"/>
                    </a:solidFill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srgbClr val="0000FF"/>
                    </a:solidFill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solidFill>
                      <a:srgbClr val="0000FF"/>
                    </a:solidFill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algn="just"/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Heron (Heron of Alexandria)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Hy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Lạp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sống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kỉ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I.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Mặc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dù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cỗ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hơi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tiên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đời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kỉ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XVIII –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góp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cuộc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mạng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nghiệp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Heron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tiên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giản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hơi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quay.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, Heron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endParaRPr lang="en-US" b="1" dirty="0">
                  <a:latin typeface="Palatino Linotype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b="1" dirty="0">
                    <a:latin typeface="Palatino Linotype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895600"/>
                <a:ext cx="16840200" cy="7112000"/>
              </a:xfrm>
              <a:prstGeom prst="rect">
                <a:avLst/>
              </a:prstGeom>
              <a:blipFill rotWithShape="1">
                <a:blip r:embed="rId3"/>
                <a:stretch>
                  <a:fillRect l="-1918" t="-3422" r="-1881" b="-3130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39E6F7-B7AB-4A91-B80B-371F661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710" y="2895600"/>
            <a:ext cx="6825102" cy="952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38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54592" y="6436501"/>
            <a:ext cx="23862374" cy="6898499"/>
            <a:chOff x="48567" y="4381499"/>
            <a:chExt cx="23018772" cy="689849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33844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800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8659101" y="525993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6754271" y="7035897"/>
                <a:ext cx="13987572" cy="6314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𝟖𝟒</m:t>
                      </m:r>
                    </m:oMath>
                  </m:oMathPara>
                </a14:m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𝟐𝟏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271" y="7035897"/>
                <a:ext cx="13987572" cy="6314164"/>
              </a:xfrm>
              <a:prstGeom prst="rect">
                <a:avLst/>
              </a:prstGeom>
              <a:blipFill>
                <a:blip r:embed="rId8"/>
                <a:stretch>
                  <a:fillRect l="-2353" b="-4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880392" y="3674813"/>
                <a:ext cx="22204828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392" y="3674813"/>
                <a:ext cx="22204828" cy="847733"/>
              </a:xfrm>
              <a:prstGeom prst="rect">
                <a:avLst/>
              </a:prstGeom>
              <a:blipFill>
                <a:blip r:embed="rId9"/>
                <a:stretch>
                  <a:fillRect l="-1235" t="-1510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366457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3535</TotalTime>
  <Words>2053</Words>
  <Application>Microsoft Office PowerPoint</Application>
  <PresentationFormat>Custom</PresentationFormat>
  <Paragraphs>248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admin</cp:lastModifiedBy>
  <cp:revision>436</cp:revision>
  <dcterms:created xsi:type="dcterms:W3CDTF">2013-08-31T11:42:51Z</dcterms:created>
  <dcterms:modified xsi:type="dcterms:W3CDTF">2025-08-30T07:19:19Z</dcterms:modified>
  <cp:category>9Slide.vn</cp:category>
</cp:coreProperties>
</file>