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6" r:id="rId2"/>
    <p:sldId id="275"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8288000" cy="10287000"/>
  <p:notesSz cx="6858000" cy="9144000"/>
  <p:embeddedFontLst>
    <p:embeddedFont>
      <p:font typeface="Tenor Sans" charset="0"/>
      <p:regular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7C18E-834D-4BC9-ABA5-EA0D450CAE9F}" v="87" dt="2025-04-15T14:59:56.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0" d="100"/>
          <a:sy n="30" d="100"/>
        </p:scale>
        <p:origin x="-798"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8/30/2025</a:t>
            </a:fld>
            <a:endParaRPr lang="en-US"/>
          </a:p>
        </p:txBody>
      </p:sp>
      <p:sp>
        <p:nvSpPr>
          <p:cNvPr id="3" name="Footer Placeholder 2">
            <a:extLst>
              <a:ext uri="{FF2B5EF4-FFF2-40B4-BE49-F238E27FC236}">
                <a16:creationId xmlns=""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10722811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47700"/>
            <a:ext cx="15925800" cy="2952751"/>
          </a:xfrm>
        </p:spPr>
        <p:txBody>
          <a:bodyPr/>
          <a:lstStyle/>
          <a:p>
            <a:r>
              <a:rPr lang="en-US" dirty="0" smtClean="0"/>
              <a:t>SỞ GIÁO DỤC VÀ ĐÀO TẠO BÌNH ĐỊNH</a:t>
            </a:r>
            <a:br>
              <a:rPr lang="en-US" dirty="0" smtClean="0"/>
            </a:br>
            <a:r>
              <a:rPr lang="en-US" dirty="0" smtClean="0"/>
              <a:t>TRƯỜNG THPT LÝTỰ TRỌNG             </a:t>
            </a:r>
            <a:endParaRPr lang="en-US" dirty="0"/>
          </a:p>
        </p:txBody>
      </p:sp>
      <p:sp>
        <p:nvSpPr>
          <p:cNvPr id="3" name="Subtitle 2"/>
          <p:cNvSpPr>
            <a:spLocks noGrp="1"/>
          </p:cNvSpPr>
          <p:nvPr>
            <p:ph type="subTitle" idx="1"/>
          </p:nvPr>
        </p:nvSpPr>
        <p:spPr>
          <a:xfrm>
            <a:off x="1371600" y="3886200"/>
            <a:ext cx="16230600" cy="6400800"/>
          </a:xfrm>
        </p:spPr>
        <p:txBody>
          <a:bodyPr>
            <a:normAutofit/>
          </a:bodyPr>
          <a:lstStyle/>
          <a:p>
            <a:r>
              <a:rPr lang="en-US" sz="5400" b="1" dirty="0" smtClean="0">
                <a:solidFill>
                  <a:srgbClr val="FF0000"/>
                </a:solidFill>
              </a:rPr>
              <a:t>MÔN LỊCH SỬ LỚP 11( CÁNH DIỀU)</a:t>
            </a:r>
          </a:p>
          <a:p>
            <a:r>
              <a:rPr lang="en-US" sz="5400" b="1" dirty="0" smtClean="0">
                <a:solidFill>
                  <a:srgbClr val="FF0000"/>
                </a:solidFill>
              </a:rPr>
              <a:t>NĂM HỌC 2024-2025</a:t>
            </a:r>
          </a:p>
          <a:p>
            <a:endParaRPr lang="en-US" sz="5400" dirty="0" smtClean="0">
              <a:solidFill>
                <a:srgbClr val="FF0000"/>
              </a:solidFill>
            </a:endParaRPr>
          </a:p>
          <a:p>
            <a:endParaRPr lang="en-US" sz="5400" dirty="0">
              <a:solidFill>
                <a:srgbClr val="FF0000"/>
              </a:solidFill>
            </a:endParaRPr>
          </a:p>
          <a:p>
            <a:endParaRPr lang="en-US" sz="5400" dirty="0" smtClean="0">
              <a:solidFill>
                <a:srgbClr val="FF0000"/>
              </a:solidFill>
            </a:endParaRPr>
          </a:p>
          <a:p>
            <a:r>
              <a:rPr lang="en-US" sz="5400" dirty="0" smtClean="0">
                <a:solidFill>
                  <a:srgbClr val="FF0000"/>
                </a:solidFill>
              </a:rPr>
              <a:t>GIÁO VIÊN THỰC HIỆN: PHAN THỊ THANH NHỊ</a:t>
            </a:r>
            <a:endParaRPr lang="en-US" sz="5400" dirty="0">
              <a:solidFill>
                <a:srgbClr val="FF0000"/>
              </a:solidFill>
            </a:endParaRPr>
          </a:p>
        </p:txBody>
      </p:sp>
    </p:spTree>
    <p:extLst>
      <p:ext uri="{BB962C8B-B14F-4D97-AF65-F5344CB8AC3E}">
        <p14:creationId xmlns:p14="http://schemas.microsoft.com/office/powerpoint/2010/main" val="420729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5426710"/>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8. Hiện nay, nhà nước Cộng hòa xã hội chủ nghĩa Việt Nam chủ trương giải quyết các tranh chấp ở Biển Đông bằng biện pháp nào sau đây?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Hòa bình.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Không can thiệp.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Sử dụng sức mạnh quân sự.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Ngoại giao pháo hạm. </a:t>
            </a:r>
          </a:p>
        </p:txBody>
      </p:sp>
      <p:sp>
        <p:nvSpPr>
          <p:cNvPr id="12" name="Hình Bầu dục 11">
            <a:extLst>
              <a:ext uri="{FF2B5EF4-FFF2-40B4-BE49-F238E27FC236}">
                <a16:creationId xmlns="" xmlns:a16="http://schemas.microsoft.com/office/drawing/2014/main" id="{3C9573A9-A8BD-0D74-C2CD-69DA3D00A2AD}"/>
              </a:ext>
            </a:extLst>
          </p:cNvPr>
          <p:cNvSpPr/>
          <p:nvPr/>
        </p:nvSpPr>
        <p:spPr>
          <a:xfrm>
            <a:off x="896055" y="4078816"/>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5426710"/>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9. Tháng 6/2012, Quốc hội nước Cộng hoà xã hội chủ nghĩa Việt Nam khoá XIII đã thông qua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Luật An ninh quốc gia.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Luật Biên giới quốc gia.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Sách trắng quốc phòng.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Luật Biển Việt Nam.</a:t>
            </a:r>
          </a:p>
        </p:txBody>
      </p:sp>
      <p:sp>
        <p:nvSpPr>
          <p:cNvPr id="12" name="Hình Bầu dục 11">
            <a:extLst>
              <a:ext uri="{FF2B5EF4-FFF2-40B4-BE49-F238E27FC236}">
                <a16:creationId xmlns="" xmlns:a16="http://schemas.microsoft.com/office/drawing/2014/main" id="{4424F626-1B9B-1D11-46AA-3B18936CEED1}"/>
              </a:ext>
            </a:extLst>
          </p:cNvPr>
          <p:cNvSpPr/>
          <p:nvPr/>
        </p:nvSpPr>
        <p:spPr>
          <a:xfrm>
            <a:off x="952499" y="7296149"/>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5426710"/>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10. Trong những năm 1975 đến nay, quần đảo Hoàng Sa và quần đảo Trường Sa được đặt dưới sự quản lí của chính quyền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Việt Nam Cộng hòa.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Việt Nam Dân chủ Cộng hòa.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Cộng hòa Miền Nam Việt Nam.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Cộng hòa xã hội chủ nghĩa Việt Nam.</a:t>
            </a:r>
          </a:p>
        </p:txBody>
      </p:sp>
      <p:sp>
        <p:nvSpPr>
          <p:cNvPr id="12" name="Hình Bầu dục 11">
            <a:extLst>
              <a:ext uri="{FF2B5EF4-FFF2-40B4-BE49-F238E27FC236}">
                <a16:creationId xmlns="" xmlns:a16="http://schemas.microsoft.com/office/drawing/2014/main" id="{0EF18A27-E1D9-3F62-9EC4-420B5598B3AE}"/>
              </a:ext>
            </a:extLst>
          </p:cNvPr>
          <p:cNvSpPr/>
          <p:nvPr/>
        </p:nvSpPr>
        <p:spPr>
          <a:xfrm>
            <a:off x="952499" y="7296149"/>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4883785"/>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11. Từ năm 1982, quần đảo Hoàng Sa trực thuộc thành phố nào?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Đà Nẵng.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Cần Thơ.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Hải Phòng.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Đà Lạt.</a:t>
            </a:r>
          </a:p>
        </p:txBody>
      </p:sp>
      <p:sp>
        <p:nvSpPr>
          <p:cNvPr id="12" name="Hình Bầu dục 11">
            <a:extLst>
              <a:ext uri="{FF2B5EF4-FFF2-40B4-BE49-F238E27FC236}">
                <a16:creationId xmlns="" xmlns:a16="http://schemas.microsoft.com/office/drawing/2014/main" id="{739E0032-0AF6-9879-5B2E-BC3902410F44}"/>
              </a:ext>
            </a:extLst>
          </p:cNvPr>
          <p:cNvSpPr/>
          <p:nvPr/>
        </p:nvSpPr>
        <p:spPr>
          <a:xfrm>
            <a:off x="896055" y="3528482"/>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6512560"/>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12. Từ năm 1884 đến năm 1945, thông qua nhiều hoạt động, chính quyền thuộc địa Pháp đại diện quyền lợi của Việt Nam trong quan hệ đối ngoại, luôn khẳng định chủ quyền của Việt Nam đối với quần đảo Hoàng Sa và quần đảo Trường Sa, ngoại trừ việc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dựng cột mốc chủ quyền.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công bố sách trắng quốc phòng.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xây dựng hải đăng, trạm khí tượng…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thực hiện các cuộc khảo sát khoa học.</a:t>
            </a:r>
          </a:p>
        </p:txBody>
      </p:sp>
      <p:sp>
        <p:nvSpPr>
          <p:cNvPr id="12" name="Hình Bầu dục 11">
            <a:extLst>
              <a:ext uri="{FF2B5EF4-FFF2-40B4-BE49-F238E27FC236}">
                <a16:creationId xmlns="" xmlns:a16="http://schemas.microsoft.com/office/drawing/2014/main" id="{AC72CAA7-BFFF-A492-E418-EF385567EE31}"/>
              </a:ext>
            </a:extLst>
          </p:cNvPr>
          <p:cNvSpPr/>
          <p:nvPr/>
        </p:nvSpPr>
        <p:spPr>
          <a:xfrm>
            <a:off x="896055" y="5645149"/>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4883785"/>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13. Biển Đông có tầm quan trọng chiến lược đối với Việt Nam vì: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Là nơi có nhiều đảo lớn nhất thế giới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Là nơi có thể xây dựng nhiều khu công nghiệp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Là tuyến hàng hải quốc tế quan trọng và giàu tài nguyên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Là nơi có nhiều cảng du lịch lớn</a:t>
            </a:r>
          </a:p>
        </p:txBody>
      </p:sp>
      <p:sp>
        <p:nvSpPr>
          <p:cNvPr id="12" name="Hình Bầu dục 11">
            <a:extLst>
              <a:ext uri="{FF2B5EF4-FFF2-40B4-BE49-F238E27FC236}">
                <a16:creationId xmlns="" xmlns:a16="http://schemas.microsoft.com/office/drawing/2014/main" id="{901D8B34-D3D3-85E4-AF86-A4548D861EBA}"/>
              </a:ext>
            </a:extLst>
          </p:cNvPr>
          <p:cNvSpPr/>
          <p:nvPr/>
        </p:nvSpPr>
        <p:spPr>
          <a:xfrm>
            <a:off x="896055" y="5673371"/>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5426710"/>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14. Nội dung nào sau đây không phản ánh đúng tầm quan trọng về quốc phòng, an ninh của Biển Đông đối với Việt Nam?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Biển Đông là tuyến phòng thủ phía đông của đất nước.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Góp phần bảo vệ an ninh hàng hải, chủ quyền lãnh thổ,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Là cửa ngõ, tuyến phòng thủ bảo vệ đất liền từ xa.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Là địa bàn có nguồn tài nguyên thiên nhiên phong phú. </a:t>
            </a:r>
          </a:p>
        </p:txBody>
      </p:sp>
      <p:sp>
        <p:nvSpPr>
          <p:cNvPr id="12" name="Hình Bầu dục 11">
            <a:extLst>
              <a:ext uri="{FF2B5EF4-FFF2-40B4-BE49-F238E27FC236}">
                <a16:creationId xmlns="" xmlns:a16="http://schemas.microsoft.com/office/drawing/2014/main" id="{3EBCE6DF-FD05-EA0E-96A5-E6AC159C0C62}"/>
              </a:ext>
            </a:extLst>
          </p:cNvPr>
          <p:cNvSpPr/>
          <p:nvPr/>
        </p:nvSpPr>
        <p:spPr>
          <a:xfrm>
            <a:off x="952499" y="7296149"/>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4883785"/>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15. Hai quần đảo thuộc chủ quyền của Việt Nam trên Biển Đông là: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Trường Sa và Hoàng Sa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Côn Đảo và Phú Quốc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Lý Sơn và Cù Lao Chàm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Bạch Long Vĩ và Cát Bà</a:t>
            </a:r>
          </a:p>
        </p:txBody>
      </p:sp>
      <p:sp>
        <p:nvSpPr>
          <p:cNvPr id="12" name="Hình Bầu dục 11">
            <a:extLst>
              <a:ext uri="{FF2B5EF4-FFF2-40B4-BE49-F238E27FC236}">
                <a16:creationId xmlns="" xmlns:a16="http://schemas.microsoft.com/office/drawing/2014/main" id="{51D01135-6C57-98F5-D860-843885C1A426}"/>
              </a:ext>
            </a:extLst>
          </p:cNvPr>
          <p:cNvSpPr/>
          <p:nvPr/>
        </p:nvSpPr>
        <p:spPr>
          <a:xfrm>
            <a:off x="896055" y="3528482"/>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4883785"/>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16: Tài nguyên thiên nhiên quan trọng của Biển Đông là: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Than đá và sắt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Vàng và kim cương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Dầu khí và hải sản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Rừng và đất đỏ bazan </a:t>
            </a:r>
          </a:p>
        </p:txBody>
      </p:sp>
      <p:sp>
        <p:nvSpPr>
          <p:cNvPr id="12" name="Hình Bầu dục 11">
            <a:extLst>
              <a:ext uri="{FF2B5EF4-FFF2-40B4-BE49-F238E27FC236}">
                <a16:creationId xmlns="" xmlns:a16="http://schemas.microsoft.com/office/drawing/2014/main" id="{DC65B3E5-BAF7-307D-A14A-33AA6114B80A}"/>
              </a:ext>
            </a:extLst>
          </p:cNvPr>
          <p:cNvSpPr/>
          <p:nvPr/>
        </p:nvSpPr>
        <p:spPr>
          <a:xfrm>
            <a:off x="896055" y="5673371"/>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4883785"/>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17. Biển Đông có vai trò đặc biệt quan trọng trong lĩnh vực: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Văn hóa - nghệ thuật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Khoa học - kỹ thuật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Quốc phòng - an ninh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Giáo dục - đào tạo</a:t>
            </a:r>
          </a:p>
        </p:txBody>
      </p:sp>
      <p:sp>
        <p:nvSpPr>
          <p:cNvPr id="12" name="Hình Bầu dục 11">
            <a:extLst>
              <a:ext uri="{FF2B5EF4-FFF2-40B4-BE49-F238E27FC236}">
                <a16:creationId xmlns="" xmlns:a16="http://schemas.microsoft.com/office/drawing/2014/main" id="{E46679B9-0602-E622-1942-55028C51477B}"/>
              </a:ext>
            </a:extLst>
          </p:cNvPr>
          <p:cNvSpPr/>
          <p:nvPr/>
        </p:nvSpPr>
        <p:spPr>
          <a:xfrm>
            <a:off x="896055" y="5645149"/>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 xmlns:a16="http://schemas.microsoft.com/office/drawing/2014/main" id="{BFED59BE-8BB5-469F-8995-C2D5C31C064A}"/>
              </a:ext>
            </a:extLst>
          </p:cNvPr>
          <p:cNvSpPr/>
          <p:nvPr/>
        </p:nvSpPr>
        <p:spPr>
          <a:xfrm>
            <a:off x="0" y="0"/>
            <a:ext cx="9468177" cy="10287000"/>
          </a:xfrm>
          <a:custGeom>
            <a:avLst/>
            <a:gdLst>
              <a:gd name="connsiteX0" fmla="*/ 0 w 6312118"/>
              <a:gd name="connsiteY0" fmla="*/ 0 h 6858000"/>
              <a:gd name="connsiteX1" fmla="*/ 6312118 w 6312118"/>
              <a:gd name="connsiteY1" fmla="*/ 0 h 6858000"/>
              <a:gd name="connsiteX2" fmla="*/ 6160336 w 6312118"/>
              <a:gd name="connsiteY2" fmla="*/ 131187 h 6858000"/>
              <a:gd name="connsiteX3" fmla="*/ 4542971 w 6312118"/>
              <a:gd name="connsiteY3" fmla="*/ 3777343 h 6858000"/>
              <a:gd name="connsiteX4" fmla="*/ 5386077 w 6312118"/>
              <a:gd name="connsiteY4" fmla="*/ 6531397 h 6858000"/>
              <a:gd name="connsiteX5" fmla="*/ 5630847 w 6312118"/>
              <a:gd name="connsiteY5" fmla="*/ 6858000 h 6858000"/>
              <a:gd name="connsiteX6" fmla="*/ 0 w 631211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2118" h="6858000">
                <a:moveTo>
                  <a:pt x="0" y="0"/>
                </a:moveTo>
                <a:lnTo>
                  <a:pt x="6312118" y="0"/>
                </a:lnTo>
                <a:lnTo>
                  <a:pt x="6160336" y="131187"/>
                </a:lnTo>
                <a:cubicBezTo>
                  <a:pt x="5166755" y="1032251"/>
                  <a:pt x="4542971" y="2332112"/>
                  <a:pt x="4542971" y="3777343"/>
                </a:cubicBezTo>
                <a:cubicBezTo>
                  <a:pt x="4542971" y="4797507"/>
                  <a:pt x="4853784" y="5745236"/>
                  <a:pt x="5386077" y="6531397"/>
                </a:cubicBezTo>
                <a:lnTo>
                  <a:pt x="5630847" y="6858000"/>
                </a:lnTo>
                <a:lnTo>
                  <a:pt x="0" y="6858000"/>
                </a:lnTo>
                <a:close/>
              </a:path>
            </a:pathLst>
          </a:custGeom>
          <a:gradFill>
            <a:gsLst>
              <a:gs pos="0">
                <a:srgbClr val="C84B4B"/>
              </a:gs>
              <a:gs pos="100000">
                <a:srgbClr val="4B134F"/>
              </a:gs>
            </a:gsLst>
            <a:lin ang="0" scaled="1"/>
          </a:gradFill>
          <a:ln>
            <a:noFill/>
          </a:ln>
          <a:effectLst>
            <a:outerShdw blurRad="647700" dist="38100" sx="105000" sy="105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Autofit/>
          </a:bodyPr>
          <a:lstStyle/>
          <a:p>
            <a:pPr lvl="0" algn="ctr">
              <a:defRPr/>
            </a:pPr>
            <a:r>
              <a:rPr lang="en-US" sz="5400" dirty="0">
                <a:latin typeface="Times New Roman" pitchFamily="18" charset="0"/>
                <a:cs typeface="Times New Roman" pitchFamily="18" charset="0"/>
              </a:rPr>
              <a:t>Theo </a:t>
            </a:r>
            <a:r>
              <a:rPr lang="en-US" sz="5400" dirty="0" err="1" smtClean="0">
                <a:latin typeface="Times New Roman" pitchFamily="18" charset="0"/>
                <a:cs typeface="Times New Roman" pitchFamily="18" charset="0"/>
              </a:rPr>
              <a:t>dõi</a:t>
            </a:r>
            <a:r>
              <a:rPr lang="en-US" sz="5400" dirty="0" smtClean="0">
                <a:latin typeface="Times New Roman" pitchFamily="18" charset="0"/>
                <a:cs typeface="Times New Roman" pitchFamily="18" charset="0"/>
              </a:rPr>
              <a:t> </a:t>
            </a:r>
            <a:r>
              <a:rPr lang="en-US" sz="5400" dirty="0" err="1">
                <a:latin typeface="Times New Roman" pitchFamily="18" charset="0"/>
                <a:cs typeface="Times New Roman" pitchFamily="18" charset="0"/>
              </a:rPr>
              <a:t>và</a:t>
            </a:r>
            <a:r>
              <a:rPr lang="en-US" sz="5400" dirty="0">
                <a:latin typeface="Times New Roman" pitchFamily="18" charset="0"/>
                <a:cs typeface="Times New Roman" pitchFamily="18" charset="0"/>
              </a:rPr>
              <a:t> </a:t>
            </a:r>
            <a:r>
              <a:rPr lang="en-US" sz="5400" dirty="0" err="1" smtClean="0">
                <a:latin typeface="Times New Roman" pitchFamily="18" charset="0"/>
                <a:cs typeface="Times New Roman" pitchFamily="18" charset="0"/>
              </a:rPr>
              <a:t>làm</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bài</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tập</a:t>
            </a:r>
            <a:r>
              <a:rPr lang="en-US" sz="5400" dirty="0" smtClean="0">
                <a:latin typeface="Times New Roman" pitchFamily="18" charset="0"/>
                <a:cs typeface="Times New Roman" pitchFamily="18" charset="0"/>
              </a:rPr>
              <a:t>  </a:t>
            </a:r>
          </a:p>
          <a:p>
            <a:pPr lvl="0" algn="ctr">
              <a:defRPr/>
            </a:pPr>
            <a:r>
              <a:rPr lang="en-US" sz="5400" dirty="0" smtClean="0">
                <a:latin typeface="Times New Roman" pitchFamily="18" charset="0"/>
                <a:cs typeface="Times New Roman" pitchFamily="18" charset="0"/>
              </a:rPr>
              <a:t> </a:t>
            </a:r>
            <a:r>
              <a:rPr lang="en-US" sz="5400" dirty="0" err="1">
                <a:latin typeface="Times New Roman" pitchFamily="18" charset="0"/>
                <a:cs typeface="Times New Roman" pitchFamily="18" charset="0"/>
              </a:rPr>
              <a:t>về</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Biển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Đông</a:t>
            </a:r>
            <a:r>
              <a:rPr lang="en-US" sz="5400" dirty="0">
                <a:latin typeface="Times New Roman" pitchFamily="18" charset="0"/>
                <a:cs typeface="Times New Roman" pitchFamily="18" charset="0"/>
              </a:rPr>
              <a:t>?</a:t>
            </a:r>
            <a:endParaRPr lang="vi-VN" sz="5400" dirty="0">
              <a:solidFill>
                <a:prstClr val="white"/>
              </a:solidFill>
              <a:latin typeface="Times New Roman" pitchFamily="18" charset="0"/>
              <a:cs typeface="Times New Roman" pitchFamily="18" charset="0"/>
            </a:endParaRPr>
          </a:p>
        </p:txBody>
      </p:sp>
      <p:sp>
        <p:nvSpPr>
          <p:cNvPr id="17" name="!!2">
            <a:extLst>
              <a:ext uri="{FF2B5EF4-FFF2-40B4-BE49-F238E27FC236}">
                <a16:creationId xmlns="" xmlns:a16="http://schemas.microsoft.com/office/drawing/2014/main" id="{DA7CA5E4-D037-49E8-81A2-25C671F8B183}"/>
              </a:ext>
            </a:extLst>
          </p:cNvPr>
          <p:cNvSpPr txBox="1"/>
          <p:nvPr/>
        </p:nvSpPr>
        <p:spPr>
          <a:xfrm>
            <a:off x="326572" y="1543051"/>
            <a:ext cx="4407516" cy="877163"/>
          </a:xfrm>
          <a:prstGeom prst="rect">
            <a:avLst/>
          </a:prstGeom>
          <a:noFill/>
        </p:spPr>
        <p:txBody>
          <a:bodyPr wrap="square" lIns="137160" tIns="68580" rIns="137160" bIns="68580" rtlCol="0">
            <a:spAutoFit/>
          </a:bodyPr>
          <a:lstStyle/>
          <a:p>
            <a:pPr defTabSz="1371600">
              <a:defRPr/>
            </a:pPr>
            <a:r>
              <a:rPr lang="en-US" sz="4800" b="1" dirty="0">
                <a:solidFill>
                  <a:srgbClr val="FBC593"/>
                </a:solidFill>
                <a:latin typeface="Times New Roman" panose="02020603050405020304" pitchFamily="18" charset="0"/>
                <a:ea typeface="Roboto" panose="02000000000000000000" pitchFamily="2" charset="0"/>
                <a:cs typeface="Times New Roman" panose="02020603050405020304" pitchFamily="18" charset="0"/>
              </a:rPr>
              <a:t>BIỂN ĐÔNG</a:t>
            </a:r>
            <a:endParaRPr lang="vi-VN" sz="4800" b="1" dirty="0">
              <a:solidFill>
                <a:srgbClr val="FBC593"/>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8" name="TextBox 7">
            <a:extLst>
              <a:ext uri="{FF2B5EF4-FFF2-40B4-BE49-F238E27FC236}">
                <a16:creationId xmlns="" xmlns:a16="http://schemas.microsoft.com/office/drawing/2014/main" id="{180A7786-5368-479F-9007-AF72774F6115}"/>
              </a:ext>
            </a:extLst>
          </p:cNvPr>
          <p:cNvSpPr txBox="1"/>
          <p:nvPr/>
        </p:nvSpPr>
        <p:spPr>
          <a:xfrm>
            <a:off x="-4953000" y="-4076700"/>
            <a:ext cx="29565600" cy="738664"/>
          </a:xfrm>
          <a:prstGeom prst="rect">
            <a:avLst/>
          </a:prstGeom>
          <a:noFill/>
        </p:spPr>
        <p:txBody>
          <a:bodyPr wrap="square" lIns="137160" tIns="68580" rIns="137160" bIns="68580" rtlCol="0">
            <a:spAutoFit/>
          </a:bodyPr>
          <a:lstStyle/>
          <a:p>
            <a:pPr defTabSz="1371600">
              <a:defRPr/>
            </a:pPr>
            <a:r>
              <a:rPr lang="en-US" sz="39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boto" panose="02000000000000000000" pitchFamily="2" charset="0"/>
                <a:ea typeface="Roboto" panose="02000000000000000000" pitchFamily="2" charset="0"/>
              </a:rPr>
              <a:t>TR</a:t>
            </a:r>
            <a:endParaRPr lang="vi-VN" sz="3900" u="sng" dirty="0">
              <a:solidFill>
                <a:prstClr val="white"/>
              </a:solidFill>
              <a:latin typeface="Roboto" panose="02000000000000000000" pitchFamily="2" charset="0"/>
              <a:ea typeface="Roboto" panose="02000000000000000000" pitchFamily="2" charset="0"/>
            </a:endParaRPr>
          </a:p>
        </p:txBody>
      </p:sp>
      <p:sp>
        <p:nvSpPr>
          <p:cNvPr id="9" name="TextBox 8">
            <a:extLst>
              <a:ext uri="{FF2B5EF4-FFF2-40B4-BE49-F238E27FC236}">
                <a16:creationId xmlns="" xmlns:a16="http://schemas.microsoft.com/office/drawing/2014/main" id="{FEB76DE5-EDC4-4A0E-A36D-7B53274A26FF}"/>
              </a:ext>
            </a:extLst>
          </p:cNvPr>
          <p:cNvSpPr txBox="1"/>
          <p:nvPr/>
        </p:nvSpPr>
        <p:spPr>
          <a:xfrm>
            <a:off x="5813522" y="-1593486"/>
            <a:ext cx="8814593" cy="1061829"/>
          </a:xfrm>
          <a:prstGeom prst="rect">
            <a:avLst/>
          </a:prstGeom>
          <a:noFill/>
        </p:spPr>
        <p:txBody>
          <a:bodyPr wrap="none" lIns="137160" tIns="68580" rIns="137160" bIns="68580" rtlCol="0">
            <a:spAutoFit/>
          </a:bodyPr>
          <a:lstStyle/>
          <a:p>
            <a:pPr defTabSz="1371600">
              <a:defRPr/>
            </a:pPr>
            <a:r>
              <a:rPr lang="en-US" sz="5400" b="1" dirty="0" smtClean="0">
                <a:solidFill>
                  <a:prstClr val="white"/>
                </a:solidFill>
                <a:latin typeface="Roboto" panose="02000000000000000000" pitchFamily="2" charset="0"/>
                <a:ea typeface="Roboto" panose="02000000000000000000" pitchFamily="2" charset="0"/>
              </a:rPr>
              <a:t> </a:t>
            </a:r>
            <a:r>
              <a:rPr lang="en-US" sz="6000" b="1" dirty="0" smtClean="0">
                <a:solidFill>
                  <a:prstClr val="white"/>
                </a:solidFill>
                <a:latin typeface="Times New Roman" pitchFamily="18" charset="0"/>
                <a:ea typeface="Roboto" panose="02000000000000000000" pitchFamily="2" charset="0"/>
                <a:cs typeface="Times New Roman" pitchFamily="18" charset="0"/>
              </a:rPr>
              <a:t>THỰC HÀNH CHỦ ĐỀ </a:t>
            </a:r>
            <a:r>
              <a:rPr lang="en-US" sz="5400" b="1" dirty="0" smtClean="0">
                <a:solidFill>
                  <a:prstClr val="white"/>
                </a:solidFill>
                <a:latin typeface="Roboto" panose="02000000000000000000" pitchFamily="2" charset="0"/>
                <a:ea typeface="Roboto" panose="02000000000000000000" pitchFamily="2" charset="0"/>
              </a:rPr>
              <a:t>6</a:t>
            </a:r>
            <a:endParaRPr lang="vi-VN" sz="5400" b="1" dirty="0">
              <a:solidFill>
                <a:prstClr val="white"/>
              </a:solidFill>
              <a:latin typeface="Roboto" panose="02000000000000000000" pitchFamily="2" charset="0"/>
              <a:ea typeface="Roboto" panose="02000000000000000000"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374" y="191385"/>
            <a:ext cx="7364376" cy="102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23848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5426710"/>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1. Vị trí địa lí và tài nguyên của Biển Đông tạo điều kiện thuận lợi cho Việt Nam phát triển nhiều ngành kinh tế, ngoại trừ ngành:</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công nghiệp khai khoáng.</a:t>
            </a:r>
          </a:p>
          <a:p>
            <a:pPr algn="l">
              <a:lnSpc>
                <a:spcPts val="4339"/>
              </a:lnSpc>
            </a:pPr>
            <a:r>
              <a:rPr lang="en-US" sz="3099">
                <a:solidFill>
                  <a:srgbClr val="4B3825"/>
                </a:solidFill>
                <a:latin typeface="Tenor Sans"/>
                <a:ea typeface="Tenor Sans"/>
                <a:cs typeface="Tenor Sans"/>
                <a:sym typeface="Tenor Sans"/>
              </a:rPr>
              <a:t> </a:t>
            </a:r>
          </a:p>
          <a:p>
            <a:pPr algn="l">
              <a:lnSpc>
                <a:spcPts val="4339"/>
              </a:lnSpc>
            </a:pPr>
            <a:r>
              <a:rPr lang="en-US" sz="3099">
                <a:solidFill>
                  <a:srgbClr val="4B3825"/>
                </a:solidFill>
                <a:latin typeface="Tenor Sans"/>
                <a:ea typeface="Tenor Sans"/>
                <a:cs typeface="Tenor Sans"/>
                <a:sym typeface="Tenor Sans"/>
              </a:rPr>
              <a:t>B. đánh bắt và nuôi trồng thủy sản.</a:t>
            </a:r>
          </a:p>
          <a:p>
            <a:pPr algn="l">
              <a:lnSpc>
                <a:spcPts val="4339"/>
              </a:lnSpc>
            </a:pPr>
            <a:r>
              <a:rPr lang="en-US" sz="3099">
                <a:solidFill>
                  <a:srgbClr val="4B3825"/>
                </a:solidFill>
                <a:latin typeface="Tenor Sans"/>
                <a:ea typeface="Tenor Sans"/>
                <a:cs typeface="Tenor Sans"/>
                <a:sym typeface="Tenor Sans"/>
              </a:rPr>
              <a:t> </a:t>
            </a:r>
          </a:p>
          <a:p>
            <a:pPr algn="l">
              <a:lnSpc>
                <a:spcPts val="4339"/>
              </a:lnSpc>
            </a:pPr>
            <a:r>
              <a:rPr lang="en-US" sz="3099">
                <a:solidFill>
                  <a:srgbClr val="4B3825"/>
                </a:solidFill>
                <a:latin typeface="Tenor Sans"/>
                <a:ea typeface="Tenor Sans"/>
                <a:cs typeface="Tenor Sans"/>
                <a:sym typeface="Tenor Sans"/>
              </a:rPr>
              <a:t>C. giao thông hàng hải.</a:t>
            </a:r>
          </a:p>
          <a:p>
            <a:pPr algn="l">
              <a:lnSpc>
                <a:spcPts val="4339"/>
              </a:lnSpc>
            </a:pPr>
            <a:r>
              <a:rPr lang="en-US" sz="3099">
                <a:solidFill>
                  <a:srgbClr val="4B3825"/>
                </a:solidFill>
                <a:latin typeface="Tenor Sans"/>
                <a:ea typeface="Tenor Sans"/>
                <a:cs typeface="Tenor Sans"/>
                <a:sym typeface="Tenor Sans"/>
              </a:rPr>
              <a:t> </a:t>
            </a:r>
          </a:p>
          <a:p>
            <a:pPr algn="l">
              <a:lnSpc>
                <a:spcPts val="4339"/>
              </a:lnSpc>
            </a:pPr>
            <a:r>
              <a:rPr lang="en-US" sz="3099">
                <a:solidFill>
                  <a:srgbClr val="4B3825"/>
                </a:solidFill>
                <a:latin typeface="Tenor Sans"/>
                <a:ea typeface="Tenor Sans"/>
                <a:cs typeface="Tenor Sans"/>
                <a:sym typeface="Tenor Sans"/>
              </a:rPr>
              <a:t>D. giao thông đường hàng không. </a:t>
            </a:r>
          </a:p>
        </p:txBody>
      </p:sp>
      <p:sp>
        <p:nvSpPr>
          <p:cNvPr id="11" name="Hình Bầu dục 10">
            <a:extLst>
              <a:ext uri="{FF2B5EF4-FFF2-40B4-BE49-F238E27FC236}">
                <a16:creationId xmlns="" xmlns:a16="http://schemas.microsoft.com/office/drawing/2014/main" id="{AAEE999E-8AE8-B390-9574-F341DBDE5385}"/>
              </a:ext>
            </a:extLst>
          </p:cNvPr>
          <p:cNvSpPr/>
          <p:nvPr/>
        </p:nvSpPr>
        <p:spPr>
          <a:xfrm>
            <a:off x="952499" y="7296149"/>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5969635"/>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2. Việt Nam có thể dựa vào điều kiện tự nhiên nào của Biển Đông để phát triển ngành công nghiệp khai khoáng?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Đường bờ biển dài, ven biển có nhiều vũng vịnh nước sâu và kín gió.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Biển Đông giàu tài nguyên khoáng sản (titan, thiếc,…), đặc biệt là dầu khí.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Cảnh quan ở Biển Đông đa dạng với nhiều vũng, vịnh, bãi cát trắng, hang động....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Nguồn tài nguyên sinh vật ở Biển Đông phong phú và đa dạng, có giá trị kinh tế cao. </a:t>
            </a:r>
          </a:p>
        </p:txBody>
      </p:sp>
      <p:sp>
        <p:nvSpPr>
          <p:cNvPr id="12" name="Hình Bầu dục 11">
            <a:extLst>
              <a:ext uri="{FF2B5EF4-FFF2-40B4-BE49-F238E27FC236}">
                <a16:creationId xmlns="" xmlns:a16="http://schemas.microsoft.com/office/drawing/2014/main" id="{8E107EF3-9537-3D52-EEEC-E9F5AE561AE2}"/>
              </a:ext>
            </a:extLst>
          </p:cNvPr>
          <p:cNvSpPr/>
          <p:nvPr/>
        </p:nvSpPr>
        <p:spPr>
          <a:xfrm>
            <a:off x="896055" y="5108927"/>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5426710"/>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3. Vị vua nào của nhà Nguyễn đã cho khắc những vùng biển, cửa biển quan trọng của Việt Nam lên Cửu Đỉnh?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Gia Long.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Minh Mạng.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Thành Thái.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Duy Tân. </a:t>
            </a:r>
          </a:p>
        </p:txBody>
      </p:sp>
      <p:sp>
        <p:nvSpPr>
          <p:cNvPr id="12" name="Hình Bầu dục 11">
            <a:extLst>
              <a:ext uri="{FF2B5EF4-FFF2-40B4-BE49-F238E27FC236}">
                <a16:creationId xmlns="" xmlns:a16="http://schemas.microsoft.com/office/drawing/2014/main" id="{0B5537B3-6102-B70D-8967-30782E08A369}"/>
              </a:ext>
            </a:extLst>
          </p:cNvPr>
          <p:cNvSpPr/>
          <p:nvPr/>
        </p:nvSpPr>
        <p:spPr>
          <a:xfrm>
            <a:off x="896055" y="5137149"/>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5426710"/>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4. Nội dung nào dưới đây không phản ánh đúng nhiệm vụ của hải đội Hoàng Sa dưới thời các chúa Nguyễn?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Khai thác các sản vật quý ở Biển Đông.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Canh giữ, bảo vệ các đảo ở Biển Đông.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Cắm mốc chủ quyền tại quần đảo Hoàng Sa.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Thu gom hàng hóa của tàu nước ngoài bị đắm.</a:t>
            </a:r>
          </a:p>
        </p:txBody>
      </p:sp>
      <p:sp>
        <p:nvSpPr>
          <p:cNvPr id="12" name="Hình Bầu dục 11">
            <a:extLst>
              <a:ext uri="{FF2B5EF4-FFF2-40B4-BE49-F238E27FC236}">
                <a16:creationId xmlns="" xmlns:a16="http://schemas.microsoft.com/office/drawing/2014/main" id="{E94F917B-B0CA-0F36-75BE-F83B4EC88C28}"/>
              </a:ext>
            </a:extLst>
          </p:cNvPr>
          <p:cNvSpPr/>
          <p:nvPr/>
        </p:nvSpPr>
        <p:spPr>
          <a:xfrm>
            <a:off x="896055" y="6223705"/>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5426710"/>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5. Để thực thi chủ quyền của nhà nước Đại Việt đối với Hoàng Sa - Trường Sa, chúa Nguyễn Phúc Nguyên đã cho thành lập những hải đội nào?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Hải đội Hoàng Sa và Trường Sa.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Hải đội Hoàng Sa và Bắc Hải.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Hải đội Tư Nghĩa và Bắc Hải.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Hải đội Trường Sa và Côn Lôn.</a:t>
            </a:r>
          </a:p>
        </p:txBody>
      </p:sp>
      <p:sp>
        <p:nvSpPr>
          <p:cNvPr id="12" name="Hình Bầu dục 11">
            <a:extLst>
              <a:ext uri="{FF2B5EF4-FFF2-40B4-BE49-F238E27FC236}">
                <a16:creationId xmlns="" xmlns:a16="http://schemas.microsoft.com/office/drawing/2014/main" id="{0BB9F865-73B0-A702-CB05-BB526F21D737}"/>
              </a:ext>
            </a:extLst>
          </p:cNvPr>
          <p:cNvSpPr/>
          <p:nvPr/>
        </p:nvSpPr>
        <p:spPr>
          <a:xfrm>
            <a:off x="896055" y="5108927"/>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5426710"/>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6. Việc người Việt thực thi chủ quyền đối với hai quần đảo Hoàng Sa và Trường Sa dưới thời các chúa Nguyễn có ý nghĩa như thế nào?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Tạo cơ sở lịch sử cho cuộc đấu tranh bảo vệ chủ quyền biển đảo hiện nay.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Khẳng định và bảo vệ chủ quyền của các đảo, quần đảo thuộc Vịnh Bắc Bộ.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Đảm bảo cho hoạt động khai thác lâu dài của người Việt ở Vịnh Bắc Bộ.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Khẳng định chủ quyền và hoạt động khai thác lâu dài tại vùng vịnh Thái Lan. </a:t>
            </a:r>
          </a:p>
        </p:txBody>
      </p:sp>
      <p:sp>
        <p:nvSpPr>
          <p:cNvPr id="12" name="Hình Bầu dục 11">
            <a:extLst>
              <a:ext uri="{FF2B5EF4-FFF2-40B4-BE49-F238E27FC236}">
                <a16:creationId xmlns="" xmlns:a16="http://schemas.microsoft.com/office/drawing/2014/main" id="{C4EB704F-13BD-BE5D-A3A9-65CE5724A5E4}"/>
              </a:ext>
            </a:extLst>
          </p:cNvPr>
          <p:cNvSpPr/>
          <p:nvPr/>
        </p:nvSpPr>
        <p:spPr>
          <a:xfrm>
            <a:off x="896055" y="4078816"/>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sp>
      <p:sp>
        <p:nvSpPr>
          <p:cNvPr id="3" name="Freeform 3"/>
          <p:cNvSpPr/>
          <p:nvPr/>
        </p:nvSpPr>
        <p:spPr>
          <a:xfrm>
            <a:off x="14904311" y="375447"/>
            <a:ext cx="2956589" cy="2972805"/>
          </a:xfrm>
          <a:custGeom>
            <a:avLst/>
            <a:gdLst/>
            <a:ahLst/>
            <a:cxnLst/>
            <a:rect l="l" t="t" r="r" b="b"/>
            <a:pathLst>
              <a:path w="2956589" h="2972805">
                <a:moveTo>
                  <a:pt x="0" y="0"/>
                </a:moveTo>
                <a:lnTo>
                  <a:pt x="2956589" y="0"/>
                </a:lnTo>
                <a:lnTo>
                  <a:pt x="2956589" y="2972804"/>
                </a:lnTo>
                <a:lnTo>
                  <a:pt x="0" y="2972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422743" y="375447"/>
            <a:ext cx="2956589" cy="2972805"/>
          </a:xfrm>
          <a:custGeom>
            <a:avLst/>
            <a:gdLst/>
            <a:ahLst/>
            <a:cxnLst/>
            <a:rect l="l" t="t" r="r" b="b"/>
            <a:pathLst>
              <a:path w="2956589" h="2972805">
                <a:moveTo>
                  <a:pt x="2956589" y="0"/>
                </a:moveTo>
                <a:lnTo>
                  <a:pt x="0" y="0"/>
                </a:lnTo>
                <a:lnTo>
                  <a:pt x="0" y="2972804"/>
                </a:lnTo>
                <a:lnTo>
                  <a:pt x="2956589" y="2972804"/>
                </a:lnTo>
                <a:lnTo>
                  <a:pt x="295658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V="1">
            <a:off x="14906489" y="6938377"/>
            <a:ext cx="2956589" cy="2972805"/>
          </a:xfrm>
          <a:custGeom>
            <a:avLst/>
            <a:gdLst/>
            <a:ahLst/>
            <a:cxnLst/>
            <a:rect l="l" t="t" r="r" b="b"/>
            <a:pathLst>
              <a:path w="2956589" h="2972805">
                <a:moveTo>
                  <a:pt x="0" y="2972804"/>
                </a:moveTo>
                <a:lnTo>
                  <a:pt x="2956590" y="2972804"/>
                </a:lnTo>
                <a:lnTo>
                  <a:pt x="2956590" y="0"/>
                </a:lnTo>
                <a:lnTo>
                  <a:pt x="0" y="0"/>
                </a:lnTo>
                <a:lnTo>
                  <a:pt x="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flipV="1">
            <a:off x="424921" y="6938377"/>
            <a:ext cx="2956589" cy="2972805"/>
          </a:xfrm>
          <a:custGeom>
            <a:avLst/>
            <a:gdLst/>
            <a:ahLst/>
            <a:cxnLst/>
            <a:rect l="l" t="t" r="r" b="b"/>
            <a:pathLst>
              <a:path w="2956589" h="2972805">
                <a:moveTo>
                  <a:pt x="2956590" y="2972804"/>
                </a:moveTo>
                <a:lnTo>
                  <a:pt x="0" y="2972804"/>
                </a:lnTo>
                <a:lnTo>
                  <a:pt x="0" y="0"/>
                </a:lnTo>
                <a:lnTo>
                  <a:pt x="2956590" y="0"/>
                </a:lnTo>
                <a:lnTo>
                  <a:pt x="2956590" y="297280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912251" y="9587764"/>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3912251" y="375447"/>
            <a:ext cx="10463498" cy="323417"/>
          </a:xfrm>
          <a:custGeom>
            <a:avLst/>
            <a:gdLst/>
            <a:ahLst/>
            <a:cxnLst/>
            <a:rect l="l" t="t" r="r" b="b"/>
            <a:pathLst>
              <a:path w="10463498" h="323417">
                <a:moveTo>
                  <a:pt x="0" y="0"/>
                </a:moveTo>
                <a:lnTo>
                  <a:pt x="10463498" y="0"/>
                </a:lnTo>
                <a:lnTo>
                  <a:pt x="10463498" y="323417"/>
                </a:lnTo>
                <a:lnTo>
                  <a:pt x="0" y="32341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5636342" y="795375"/>
            <a:ext cx="7010958" cy="1396999"/>
          </a:xfrm>
          <a:prstGeom prst="rect">
            <a:avLst/>
          </a:prstGeom>
        </p:spPr>
        <p:txBody>
          <a:bodyPr lIns="0" tIns="0" rIns="0" bIns="0" rtlCol="0" anchor="t">
            <a:spAutoFit/>
          </a:bodyPr>
          <a:lstStyle/>
          <a:p>
            <a:pPr algn="ctr">
              <a:lnSpc>
                <a:spcPts val="11200"/>
              </a:lnSpc>
            </a:pPr>
            <a:r>
              <a:rPr lang="en-US" sz="8000">
                <a:solidFill>
                  <a:srgbClr val="5B3A19"/>
                </a:solidFill>
                <a:latin typeface="Roller Coaster Serif"/>
                <a:ea typeface="Roller Coaster Serif"/>
                <a:cs typeface="Roller Coaster Serif"/>
                <a:sym typeface="Roller Coaster Serif"/>
              </a:rPr>
              <a:t>Câu hỏi</a:t>
            </a:r>
          </a:p>
        </p:txBody>
      </p:sp>
      <p:sp>
        <p:nvSpPr>
          <p:cNvPr id="10" name="TextBox 10"/>
          <p:cNvSpPr txBox="1"/>
          <p:nvPr/>
        </p:nvSpPr>
        <p:spPr>
          <a:xfrm>
            <a:off x="1026521" y="2393661"/>
            <a:ext cx="16230600" cy="5426710"/>
          </a:xfrm>
          <a:prstGeom prst="rect">
            <a:avLst/>
          </a:prstGeom>
        </p:spPr>
        <p:txBody>
          <a:bodyPr lIns="0" tIns="0" rIns="0" bIns="0" rtlCol="0" anchor="t">
            <a:spAutoFit/>
          </a:bodyPr>
          <a:lstStyle/>
          <a:p>
            <a:pPr algn="l">
              <a:lnSpc>
                <a:spcPts val="4339"/>
              </a:lnSpc>
            </a:pPr>
            <a:r>
              <a:rPr lang="en-US" sz="3099">
                <a:solidFill>
                  <a:srgbClr val="4B3825"/>
                </a:solidFill>
                <a:latin typeface="Tenor Sans"/>
                <a:ea typeface="Tenor Sans"/>
                <a:cs typeface="Tenor Sans"/>
                <a:sym typeface="Tenor Sans"/>
              </a:rPr>
              <a:t>Câu 7. Trong các bộ chính sử của các triều đại phong kiến Việt Nam, tên gọi nào dưới đây không được dùng để chỉ quần đảo Hoàng Sa và quần đảo Trường Sa?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A. Bãi Cát Vàng.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B. Vạn Lý Hoàng Sa.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C. Vạn Lý Trường Sa. </a:t>
            </a:r>
          </a:p>
          <a:p>
            <a:pPr algn="l">
              <a:lnSpc>
                <a:spcPts val="4339"/>
              </a:lnSpc>
            </a:pPr>
            <a:endParaRPr lang="en-US" sz="3099">
              <a:solidFill>
                <a:srgbClr val="4B3825"/>
              </a:solidFill>
              <a:latin typeface="Tenor Sans"/>
              <a:ea typeface="Tenor Sans"/>
              <a:cs typeface="Tenor Sans"/>
              <a:sym typeface="Tenor Sans"/>
            </a:endParaRPr>
          </a:p>
          <a:p>
            <a:pPr algn="l">
              <a:lnSpc>
                <a:spcPts val="4339"/>
              </a:lnSpc>
            </a:pPr>
            <a:r>
              <a:rPr lang="en-US" sz="3099">
                <a:solidFill>
                  <a:srgbClr val="4B3825"/>
                </a:solidFill>
                <a:latin typeface="Tenor Sans"/>
                <a:ea typeface="Tenor Sans"/>
                <a:cs typeface="Tenor Sans"/>
                <a:sym typeface="Tenor Sans"/>
              </a:rPr>
              <a:t>D. Bạch Long Vĩ.</a:t>
            </a:r>
          </a:p>
        </p:txBody>
      </p:sp>
      <p:sp>
        <p:nvSpPr>
          <p:cNvPr id="12" name="Hình Bầu dục 11">
            <a:extLst>
              <a:ext uri="{FF2B5EF4-FFF2-40B4-BE49-F238E27FC236}">
                <a16:creationId xmlns="" xmlns:a16="http://schemas.microsoft.com/office/drawing/2014/main" id="{45995EFD-E843-E4AE-12B8-D9C00271E306}"/>
              </a:ext>
            </a:extLst>
          </p:cNvPr>
          <p:cNvSpPr/>
          <p:nvPr/>
        </p:nvSpPr>
        <p:spPr>
          <a:xfrm>
            <a:off x="952499" y="7296149"/>
            <a:ext cx="514350" cy="552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1222</Words>
  <Application>Microsoft Office PowerPoint</Application>
  <PresentationFormat>Custom</PresentationFormat>
  <Paragraphs>182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Tenor Sans</vt:lpstr>
      <vt:lpstr>Calibri</vt:lpstr>
      <vt:lpstr>Times New Roman</vt:lpstr>
      <vt:lpstr>Roller Coaster Serif</vt:lpstr>
      <vt:lpstr>Roboto</vt:lpstr>
      <vt:lpstr>Office Theme</vt:lpstr>
      <vt:lpstr>SỞ GIÁO DỤC VÀ ĐÀO TẠO BÌNH ĐỊNH TRƯỜNG THPT LÝTỰ TRỌNG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Câu hỏi</dc:title>
  <dc:creator>admin</dc:creator>
  <cp:lastModifiedBy>admin</cp:lastModifiedBy>
  <cp:revision>65</cp:revision>
  <dcterms:created xsi:type="dcterms:W3CDTF">2006-08-16T00:00:00Z</dcterms:created>
  <dcterms:modified xsi:type="dcterms:W3CDTF">2025-08-30T02:59:21Z</dcterms:modified>
  <dc:identifier>DAGktgJyuLA</dc:identifier>
</cp:coreProperties>
</file>