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webp" ContentType="image/webp"/>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comments/comment1.xml" ContentType="application/vnd.openxmlformats-officedocument.presentationml.comment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7"/>
  </p:notesMasterIdLst>
  <p:sldIdLst>
    <p:sldId id="409" r:id="rId3"/>
    <p:sldId id="404" r:id="rId4"/>
    <p:sldId id="264" r:id="rId5"/>
    <p:sldId id="260" r:id="rId6"/>
    <p:sldId id="270" r:id="rId7"/>
    <p:sldId id="261" r:id="rId8"/>
    <p:sldId id="262" r:id="rId9"/>
    <p:sldId id="271" r:id="rId10"/>
    <p:sldId id="263" r:id="rId11"/>
    <p:sldId id="275" r:id="rId12"/>
    <p:sldId id="272" r:id="rId13"/>
    <p:sldId id="277" r:id="rId14"/>
    <p:sldId id="274" r:id="rId15"/>
    <p:sldId id="278" r:id="rId16"/>
    <p:sldId id="280" r:id="rId17"/>
    <p:sldId id="286" r:id="rId18"/>
    <p:sldId id="283" r:id="rId19"/>
    <p:sldId id="285" r:id="rId20"/>
    <p:sldId id="301" r:id="rId21"/>
    <p:sldId id="294" r:id="rId22"/>
    <p:sldId id="302" r:id="rId23"/>
    <p:sldId id="402" r:id="rId24"/>
    <p:sldId id="304" r:id="rId25"/>
    <p:sldId id="297" r:id="rId26"/>
    <p:sldId id="290" r:id="rId27"/>
    <p:sldId id="307" r:id="rId28"/>
    <p:sldId id="305" r:id="rId29"/>
    <p:sldId id="306" r:id="rId30"/>
    <p:sldId id="310" r:id="rId31"/>
    <p:sldId id="311" r:id="rId32"/>
    <p:sldId id="312" r:id="rId33"/>
    <p:sldId id="313" r:id="rId34"/>
    <p:sldId id="314" r:id="rId35"/>
    <p:sldId id="315" r:id="rId36"/>
    <p:sldId id="316" r:id="rId37"/>
    <p:sldId id="320" r:id="rId38"/>
    <p:sldId id="334" r:id="rId39"/>
    <p:sldId id="325" r:id="rId40"/>
    <p:sldId id="333" r:id="rId41"/>
    <p:sldId id="322" r:id="rId42"/>
    <p:sldId id="342" r:id="rId43"/>
    <p:sldId id="345" r:id="rId44"/>
    <p:sldId id="344" r:id="rId45"/>
    <p:sldId id="348" r:id="rId46"/>
    <p:sldId id="347" r:id="rId47"/>
    <p:sldId id="351" r:id="rId48"/>
    <p:sldId id="357" r:id="rId49"/>
    <p:sldId id="356" r:id="rId50"/>
    <p:sldId id="362" r:id="rId51"/>
    <p:sldId id="361" r:id="rId52"/>
    <p:sldId id="341" r:id="rId53"/>
    <p:sldId id="364" r:id="rId54"/>
    <p:sldId id="405" r:id="rId55"/>
    <p:sldId id="40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0" clrIdx="0"/>
  <p:cmAuthor id="577657570" name="Huynh Kim Thuy" initials="H" lastIdx="2" clrIdx="0"/>
  <p:cmAuthor id="1" name="Admin" initials="A" lastIdx="1" clrIdx="0"/>
  <p:cmAuthor id="2" name="Thuy"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CFF"/>
    <a:srgbClr val="E8F5DC"/>
    <a:srgbClr val="AE46BB"/>
    <a:srgbClr val="B959C2"/>
    <a:srgbClr val="00D45F"/>
    <a:srgbClr val="649E2C"/>
    <a:srgbClr val="0318B7"/>
    <a:srgbClr val="F7C4FE"/>
    <a:srgbClr val="FFDC97"/>
    <a:srgbClr val="BBF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8" d="100"/>
          <a:sy n="58" d="100"/>
        </p:scale>
        <p:origin x="-2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1-16T20:51:39.353" idx="1">
    <p:pos x="7690" y="795"/>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2449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2.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image" Target="../media/image1.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4" Type="http://schemas.openxmlformats.org/officeDocument/2006/relationships/tags" Target="../tags/tag28.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4.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Master" Target="../slideMasters/slideMaster2.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Master" Target="../slideMasters/slideMaster2.xml"/><Relationship Id="rId3" Type="http://schemas.openxmlformats.org/officeDocument/2006/relationships/tags" Target="../tags/tag42.xml"/><Relationship Id="rId21" Type="http://schemas.openxmlformats.org/officeDocument/2006/relationships/image" Target="../media/image3.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image" Target="../media/image5.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image" Target="../media/image2.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2.xml"/><Relationship Id="rId5" Type="http://schemas.openxmlformats.org/officeDocument/2006/relationships/tags" Target="../tags/tag86.xml"/><Relationship Id="rId4" Type="http://schemas.openxmlformats.org/officeDocument/2006/relationships/tags" Target="../tags/tag8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slideMaster" Target="../slideMasters/slideMaster2.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image" Target="../media/image6.png"/><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10" Type="http://schemas.openxmlformats.org/officeDocument/2006/relationships/tags" Target="../tags/tag96.xml"/><Relationship Id="rId19" Type="http://schemas.openxmlformats.org/officeDocument/2006/relationships/image" Target="../media/image2.pn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635" y="635"/>
            <a:ext cx="12191365" cy="6856730"/>
          </a:xfrm>
          <a:prstGeom prst="rect">
            <a:avLst/>
          </a:prstGeom>
          <a:gradFill>
            <a:gsLst>
              <a:gs pos="30000">
                <a:schemeClr val="bg2"/>
              </a:gs>
              <a:gs pos="100000">
                <a:schemeClr val="bg1"/>
              </a:gs>
            </a:gsLst>
            <a:lin ang="14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圆角矩形 12"/>
          <p:cNvSpPr/>
          <p:nvPr userDrawn="1">
            <p:custDataLst>
              <p:tags r:id="rId2"/>
            </p:custDataLst>
          </p:nvPr>
        </p:nvSpPr>
        <p:spPr>
          <a:xfrm>
            <a:off x="368300" y="357505"/>
            <a:ext cx="11519535" cy="6144260"/>
          </a:xfrm>
          <a:prstGeom prst="roundRect">
            <a:avLst>
              <a:gd name="adj" fmla="val 2263"/>
            </a:avLst>
          </a:prstGeom>
          <a:solidFill>
            <a:schemeClr val="bg1"/>
          </a:solidFill>
          <a:ln w="412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normAutofit/>
          </a:bodyPr>
          <a:lstStyle/>
          <a:p>
            <a:endParaRPr lang="en-US" dirty="0"/>
          </a:p>
        </p:txBody>
      </p:sp>
      <p:sp>
        <p:nvSpPr>
          <p:cNvPr id="6"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6"/>
            </p:custDataLst>
          </p:nvPr>
        </p:nvSpPr>
        <p:spPr>
          <a:xfrm>
            <a:off x="972820" y="775335"/>
            <a:ext cx="2682875" cy="504190"/>
          </a:xfrm>
        </p:spPr>
        <p:txBody>
          <a:bodyPr wrap="square" anchor="ctr">
            <a:normAutofit/>
          </a:bodyPr>
          <a:lstStyle>
            <a:lvl1pPr marL="0" indent="0">
              <a:lnSpc>
                <a:spcPct val="100000"/>
              </a:lnSpc>
              <a:buNone/>
              <a:defRPr sz="1800">
                <a:solidFill>
                  <a:schemeClr val="accent2"/>
                </a:solidFill>
                <a:latin typeface="+mn-lt"/>
              </a:defRPr>
            </a:lvl1pPr>
          </a:lstStyle>
          <a:p>
            <a:pPr lvl="0"/>
            <a:r>
              <a:rPr lang="en-US" dirty="0">
                <a:latin typeface="+mn-lt"/>
              </a:rPr>
              <a:t>Click to add text</a:t>
            </a:r>
            <a:endParaRPr lang="en-US" dirty="0"/>
          </a:p>
        </p:txBody>
      </p:sp>
      <p:sp>
        <p:nvSpPr>
          <p:cNvPr id="14" name="日期时间占位符 7"/>
          <p:cNvSpPr>
            <a:spLocks noGrp="1"/>
          </p:cNvSpPr>
          <p:nvPr>
            <p:ph type="body" sz="quarter" idx="14" hasCustomPrompt="1"/>
            <p:custDataLst>
              <p:tags r:id="rId7"/>
            </p:custDataLst>
          </p:nvPr>
        </p:nvSpPr>
        <p:spPr>
          <a:xfrm>
            <a:off x="4130855" y="774510"/>
            <a:ext cx="2880000" cy="504000"/>
          </a:xfrm>
        </p:spPr>
        <p:txBody>
          <a:bodyPr wrap="square" anchor="ctr">
            <a:normAutofit/>
          </a:bodyPr>
          <a:lstStyle>
            <a:lvl1pPr marL="0" indent="0" algn="l">
              <a:lnSpc>
                <a:spcPct val="100000"/>
              </a:lnSpc>
              <a:buNone/>
              <a:defRPr sz="1800">
                <a:solidFill>
                  <a:schemeClr val="accent2"/>
                </a:solidFill>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8"/>
            </p:custDataLst>
          </p:nvPr>
        </p:nvSpPr>
        <p:spPr>
          <a:xfrm>
            <a:off x="972820" y="4447540"/>
            <a:ext cx="2806700" cy="504190"/>
          </a:xfrm>
          <a:prstGeom prst="roundRect">
            <a:avLst>
              <a:gd name="adj" fmla="val 50000"/>
            </a:avLst>
          </a:prstGeom>
          <a:gradFill>
            <a:gsLst>
              <a:gs pos="0">
                <a:schemeClr val="accent2">
                  <a:lumMod val="90000"/>
                </a:schemeClr>
              </a:gs>
              <a:gs pos="66000">
                <a:schemeClr val="accent1"/>
              </a:gs>
            </a:gsLst>
            <a:lin ang="10800000" scaled="0"/>
          </a:gradFill>
        </p:spPr>
        <p:txBody>
          <a:bodyPr wrap="square" anchor="ctr">
            <a:normAutofit/>
          </a:bodyPr>
          <a:lstStyle>
            <a:lvl1pPr marL="0" indent="0" algn="ctr">
              <a:lnSpc>
                <a:spcPct val="100000"/>
              </a:lnSpc>
              <a:buNone/>
              <a:defRPr sz="1800">
                <a:solidFill>
                  <a:srgbClr val="FFFFFF"/>
                </a:solidFill>
                <a:latin typeface="+mn-lt"/>
              </a:defRPr>
            </a:lvl1pPr>
          </a:lstStyle>
          <a:p>
            <a:pPr lvl="0"/>
            <a:r>
              <a:rPr lang="en-US" dirty="0">
                <a:latin typeface="+mn-lt"/>
              </a:rPr>
              <a:t>Click to add text</a:t>
            </a:r>
            <a:endParaRPr lang="en-US" dirty="0"/>
          </a:p>
        </p:txBody>
      </p:sp>
      <p:sp>
        <p:nvSpPr>
          <p:cNvPr id="7" name="椭圆 6"/>
          <p:cNvSpPr/>
          <p:nvPr userDrawn="1">
            <p:custDataLst>
              <p:tags r:id="rId9"/>
            </p:custDataLst>
          </p:nvPr>
        </p:nvSpPr>
        <p:spPr>
          <a:xfrm>
            <a:off x="6652260" y="740410"/>
            <a:ext cx="4780280" cy="4780280"/>
          </a:xfrm>
          <a:prstGeom prst="ellipse">
            <a:avLst/>
          </a:prstGeom>
          <a:gradFill>
            <a:gsLst>
              <a:gs pos="57000">
                <a:schemeClr val="accent1">
                  <a:lumMod val="5000"/>
                  <a:lumOff val="95000"/>
                  <a:alpha val="0"/>
                </a:schemeClr>
              </a:gs>
              <a:gs pos="100000">
                <a:schemeClr val="accent2"/>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8" name="图片 7" descr="矢量智能对象"/>
          <p:cNvPicPr>
            <a:picLocks noChangeAspect="1"/>
          </p:cNvPicPr>
          <p:nvPr userDrawn="1">
            <p:custDataLst>
              <p:tags r:id="rId10"/>
            </p:custDataLst>
          </p:nvPr>
        </p:nvPicPr>
        <p:blipFill>
          <a:blip r:embed="rId19"/>
          <a:stretch>
            <a:fillRect/>
          </a:stretch>
        </p:blipFill>
        <p:spPr>
          <a:xfrm>
            <a:off x="6610985" y="1279525"/>
            <a:ext cx="4085590" cy="4787900"/>
          </a:xfrm>
          <a:prstGeom prst="rect">
            <a:avLst/>
          </a:prstGeom>
        </p:spPr>
      </p:pic>
      <p:sp>
        <p:nvSpPr>
          <p:cNvPr id="9" name="椭圆 8"/>
          <p:cNvSpPr/>
          <p:nvPr userDrawn="1">
            <p:custDataLst>
              <p:tags r:id="rId11"/>
            </p:custDataLst>
          </p:nvPr>
        </p:nvSpPr>
        <p:spPr>
          <a:xfrm rot="19800000">
            <a:off x="6136005" y="1897380"/>
            <a:ext cx="5549900" cy="3015615"/>
          </a:xfrm>
          <a:prstGeom prst="ellipse">
            <a:avLst/>
          </a:prstGeom>
          <a:noFill/>
          <a:ln w="57150">
            <a:gradFill>
              <a:gsLst>
                <a:gs pos="46000">
                  <a:schemeClr val="accent1">
                    <a:lumMod val="5000"/>
                    <a:lumOff val="95000"/>
                    <a:alpha val="0"/>
                  </a:schemeClr>
                </a:gs>
                <a:gs pos="100000">
                  <a:schemeClr val="accent1"/>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1" name="十字星 10"/>
          <p:cNvSpPr/>
          <p:nvPr userDrawn="1">
            <p:custDataLst>
              <p:tags r:id="rId12"/>
            </p:custDataLst>
          </p:nvPr>
        </p:nvSpPr>
        <p:spPr>
          <a:xfrm rot="12300000">
            <a:off x="6240145" y="4419600"/>
            <a:ext cx="368300" cy="368300"/>
          </a:xfrm>
          <a:prstGeom prst="star4">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十字星 11"/>
          <p:cNvSpPr/>
          <p:nvPr userDrawn="1">
            <p:custDataLst>
              <p:tags r:id="rId13"/>
            </p:custDataLst>
          </p:nvPr>
        </p:nvSpPr>
        <p:spPr>
          <a:xfrm rot="1980000">
            <a:off x="11153140" y="1778000"/>
            <a:ext cx="368300" cy="368300"/>
          </a:xfrm>
          <a:prstGeom prst="star4">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4"/>
            </p:custDataLst>
          </p:nvPr>
        </p:nvSpPr>
        <p:spPr>
          <a:xfrm>
            <a:off x="972820" y="1474470"/>
            <a:ext cx="5790565" cy="2766060"/>
          </a:xfrm>
        </p:spPr>
        <p:txBody>
          <a:bodyPr wrap="square" anchor="b">
            <a:normAutofit/>
          </a:bodyPr>
          <a:lstStyle>
            <a:lvl1pPr algn="l">
              <a:lnSpc>
                <a:spcPct val="100000"/>
              </a:lnSpc>
              <a:defRPr sz="4400">
                <a:solidFill>
                  <a:schemeClr val="accent3"/>
                </a:solidFill>
                <a:latin typeface="+mj-lt"/>
              </a:defRPr>
            </a:lvl1pPr>
          </a:lstStyle>
          <a:p>
            <a:r>
              <a:rPr lang="en-US" dirty="0">
                <a:latin typeface="+mj-lt"/>
              </a:rPr>
              <a:t>Click to add title</a:t>
            </a:r>
            <a:endParaRPr lang="en-US" dirty="0"/>
          </a:p>
        </p:txBody>
      </p:sp>
      <p:cxnSp>
        <p:nvCxnSpPr>
          <p:cNvPr id="17" name="直接连接符 16"/>
          <p:cNvCxnSpPr/>
          <p:nvPr userDrawn="1">
            <p:custDataLst>
              <p:tags r:id="rId15"/>
            </p:custDataLst>
          </p:nvPr>
        </p:nvCxnSpPr>
        <p:spPr>
          <a:xfrm>
            <a:off x="3745865" y="935990"/>
            <a:ext cx="0" cy="177800"/>
          </a:xfrm>
          <a:prstGeom prst="line">
            <a:avLst/>
          </a:prstGeom>
          <a:ln>
            <a:solidFill>
              <a:schemeClr val="accent1">
                <a:lumMod val="20000"/>
                <a:lumOff val="80000"/>
              </a:schemeClr>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userDrawn="1">
            <p:custDataLst>
              <p:tags r:id="rId16"/>
            </p:custDataLst>
          </p:nvPr>
        </p:nvCxnSpPr>
        <p:spPr>
          <a:xfrm>
            <a:off x="972820" y="4240530"/>
            <a:ext cx="2807335" cy="0"/>
          </a:xfrm>
          <a:prstGeom prst="line">
            <a:avLst/>
          </a:prstGeom>
          <a:ln>
            <a:solidFill>
              <a:schemeClr val="accent1">
                <a:lumMod val="20000"/>
                <a:lumOff val="80000"/>
                <a:alpha val="27000"/>
              </a:schemeClr>
            </a:solidFill>
          </a:ln>
        </p:spPr>
        <p:style>
          <a:lnRef idx="2">
            <a:schemeClr val="accent1"/>
          </a:lnRef>
          <a:fillRef idx="0">
            <a:srgbClr val="FFFFFF"/>
          </a:fillRef>
          <a:effectRef idx="0">
            <a:srgbClr val="FFFFFF"/>
          </a:effectRef>
          <a:fontRef idx="minor">
            <a:schemeClr val="tx1"/>
          </a:fontRef>
        </p:style>
      </p:cxnSp>
      <p:pic>
        <p:nvPicPr>
          <p:cNvPr id="15" name="图片 14" descr="3333"/>
          <p:cNvPicPr>
            <a:picLocks noChangeAspect="1"/>
          </p:cNvPicPr>
          <p:nvPr userDrawn="1">
            <p:custDataLst>
              <p:tags r:id="rId17"/>
            </p:custDataLst>
          </p:nvPr>
        </p:nvPicPr>
        <p:blipFill>
          <a:blip r:embed="rId20"/>
          <a:stretch>
            <a:fillRect/>
          </a:stretch>
        </p:blipFill>
        <p:spPr>
          <a:xfrm>
            <a:off x="10346690" y="0"/>
            <a:ext cx="1845310" cy="286321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内容占位符 2"/>
          <p:cNvSpPr>
            <a:spLocks noGrp="1"/>
          </p:cNvSpPr>
          <p:nvPr>
            <p:ph idx="1" hasCustomPrompt="1"/>
            <p:custDataLst>
              <p:tags r:id="rId1"/>
            </p:custDataLst>
          </p:nvPr>
        </p:nvSpPr>
        <p:spPr/>
        <p:txBody>
          <a:bodyPr wrap="square">
            <a:normAutofit/>
          </a:bodyPr>
          <a:lstStyle>
            <a:lvl1pPr>
              <a:defRPr>
                <a:solidFill>
                  <a:schemeClr val="tx1"/>
                </a:solidFill>
                <a:latin typeface="+mn-lt"/>
                <a:cs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3"/>
            </p:custDataLst>
          </p:nvPr>
        </p:nvSpPr>
        <p:spPr/>
        <p:txBody>
          <a:bodyPr/>
          <a:lstStyle/>
          <a:p>
            <a:endParaRPr lang="en-US"/>
          </a:p>
        </p:txBody>
      </p:sp>
      <p:sp>
        <p:nvSpPr>
          <p:cNvPr id="6"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7" name="标题 6"/>
          <p:cNvSpPr>
            <a:spLocks noGrp="1"/>
          </p:cNvSpPr>
          <p:nvPr>
            <p:ph type="title" hasCustomPrompt="1"/>
            <p:custDataLst>
              <p:tags r:id="rId5"/>
            </p:custDataLst>
          </p:nvPr>
        </p:nvSpPr>
        <p:spPr/>
        <p:txBody>
          <a:bodyPr/>
          <a:lstStyle>
            <a:lvl1pPr>
              <a:defRPr>
                <a:latin typeface="+mj-lt"/>
                <a:cs typeface="+mj-lt"/>
              </a:defRPr>
            </a:lvl1pPr>
          </a:lstStyle>
          <a:p>
            <a:r>
              <a:rPr lang="en-US">
                <a:latin typeface="+mj-lt"/>
              </a:rPr>
              <a:t>Click to add title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635" y="635"/>
            <a:ext cx="12191365" cy="6856730"/>
          </a:xfrm>
          <a:prstGeom prst="rect">
            <a:avLst/>
          </a:prstGeom>
          <a:gradFill>
            <a:gsLst>
              <a:gs pos="30000">
                <a:schemeClr val="bg2"/>
              </a:gs>
              <a:gs pos="100000">
                <a:schemeClr val="bg1"/>
              </a:gs>
            </a:gsLst>
            <a:lin ang="14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圆角矩形 12"/>
          <p:cNvSpPr/>
          <p:nvPr userDrawn="1">
            <p:custDataLst>
              <p:tags r:id="rId2"/>
            </p:custDataLst>
          </p:nvPr>
        </p:nvSpPr>
        <p:spPr>
          <a:xfrm>
            <a:off x="368300" y="357505"/>
            <a:ext cx="11519535" cy="6144260"/>
          </a:xfrm>
          <a:prstGeom prst="roundRect">
            <a:avLst>
              <a:gd name="adj" fmla="val 2263"/>
            </a:avLst>
          </a:prstGeom>
          <a:solidFill>
            <a:schemeClr val="bg1"/>
          </a:solidFill>
          <a:ln w="412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标题 1"/>
          <p:cNvSpPr>
            <a:spLocks noGrp="1"/>
          </p:cNvSpPr>
          <p:nvPr>
            <p:ph type="title" hasCustomPrompt="1"/>
            <p:custDataLst>
              <p:tags r:id="rId3"/>
            </p:custDataLst>
          </p:nvPr>
        </p:nvSpPr>
        <p:spPr>
          <a:xfrm>
            <a:off x="2893060" y="777875"/>
            <a:ext cx="5140325" cy="1081405"/>
          </a:xfrm>
        </p:spPr>
        <p:txBody>
          <a:bodyPr wrap="square" anchor="b">
            <a:normAutofit/>
          </a:bodyPr>
          <a:lstStyle>
            <a:lvl1pPr>
              <a:defRPr sz="6000">
                <a:solidFill>
                  <a:schemeClr val="accent2"/>
                </a:solidFill>
                <a:latin typeface="+mj-lt"/>
              </a:defRPr>
            </a:lvl1pPr>
          </a:lstStyle>
          <a:p>
            <a:r>
              <a:rPr lang="en-US" dirty="0">
                <a:latin typeface="+mj-lt"/>
              </a:rPr>
              <a:t>Click to add title</a:t>
            </a:r>
            <a:endParaRPr lang="en-US" dirty="0"/>
          </a:p>
        </p:txBody>
      </p:sp>
      <p:sp>
        <p:nvSpPr>
          <p:cNvPr id="7" name="日期占位符 3"/>
          <p:cNvSpPr>
            <a:spLocks noGrp="1"/>
          </p:cNvSpPr>
          <p:nvPr>
            <p:ph type="dt" sz="half" idx="10"/>
            <p:custDataLst>
              <p:tags r:id="rId4"/>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5"/>
            </p:custDataLst>
          </p:nvPr>
        </p:nvSpPr>
        <p:spPr/>
        <p:txBody>
          <a:bodyPr/>
          <a:lstStyle/>
          <a:p>
            <a:endParaRPr 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
        <p:nvSpPr>
          <p:cNvPr id="29" name="十字星 28"/>
          <p:cNvSpPr/>
          <p:nvPr userDrawn="1">
            <p:custDataLst>
              <p:tags r:id="rId7"/>
            </p:custDataLst>
          </p:nvPr>
        </p:nvSpPr>
        <p:spPr>
          <a:xfrm>
            <a:off x="9703435" y="1125220"/>
            <a:ext cx="433705" cy="433705"/>
          </a:xfrm>
          <a:prstGeom prst="star4">
            <a:avLst/>
          </a:prstGeom>
          <a:solidFill>
            <a:schemeClr val="accent1">
              <a:lumMod val="20000"/>
              <a:lumOff val="80000"/>
              <a:alpha val="3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图片 3" descr="feee"/>
          <p:cNvPicPr>
            <a:picLocks noChangeAspect="1"/>
          </p:cNvPicPr>
          <p:nvPr userDrawn="1">
            <p:custDataLst>
              <p:tags r:id="rId8"/>
            </p:custDataLst>
          </p:nvPr>
        </p:nvPicPr>
        <p:blipFill>
          <a:blip r:embed="rId12"/>
          <a:stretch>
            <a:fillRect/>
          </a:stretch>
        </p:blipFill>
        <p:spPr>
          <a:xfrm>
            <a:off x="2030095" y="976630"/>
            <a:ext cx="514350" cy="792480"/>
          </a:xfrm>
          <a:prstGeom prst="rect">
            <a:avLst/>
          </a:prstGeom>
        </p:spPr>
      </p:pic>
      <p:pic>
        <p:nvPicPr>
          <p:cNvPr id="12" name="图片 11" descr="01"/>
          <p:cNvPicPr>
            <a:picLocks noChangeAspect="1"/>
          </p:cNvPicPr>
          <p:nvPr userDrawn="1">
            <p:custDataLst>
              <p:tags r:id="rId9"/>
            </p:custDataLst>
          </p:nvPr>
        </p:nvPicPr>
        <p:blipFill>
          <a:blip r:embed="rId13"/>
          <a:stretch>
            <a:fillRect/>
          </a:stretch>
        </p:blipFill>
        <p:spPr>
          <a:xfrm>
            <a:off x="635" y="4805045"/>
            <a:ext cx="1295400" cy="2040890"/>
          </a:xfrm>
          <a:prstGeom prst="rect">
            <a:avLst/>
          </a:prstGeom>
        </p:spPr>
      </p:pic>
      <p:pic>
        <p:nvPicPr>
          <p:cNvPr id="19" name="图片 18" descr="3333"/>
          <p:cNvPicPr>
            <a:picLocks noChangeAspect="1"/>
          </p:cNvPicPr>
          <p:nvPr userDrawn="1">
            <p:custDataLst>
              <p:tags r:id="rId10"/>
            </p:custDataLst>
          </p:nvPr>
        </p:nvPicPr>
        <p:blipFill>
          <a:blip r:embed="rId14"/>
          <a:stretch>
            <a:fillRect/>
          </a:stretch>
        </p:blipFill>
        <p:spPr>
          <a:xfrm>
            <a:off x="10346690" y="0"/>
            <a:ext cx="1845310" cy="286321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5" name="矩形 14"/>
          <p:cNvSpPr/>
          <p:nvPr userDrawn="1">
            <p:custDataLst>
              <p:tags r:id="rId1"/>
            </p:custDataLst>
          </p:nvPr>
        </p:nvSpPr>
        <p:spPr>
          <a:xfrm>
            <a:off x="635" y="635"/>
            <a:ext cx="12191365" cy="6856730"/>
          </a:xfrm>
          <a:prstGeom prst="rect">
            <a:avLst/>
          </a:prstGeom>
          <a:gradFill>
            <a:gsLst>
              <a:gs pos="30000">
                <a:schemeClr val="bg2"/>
              </a:gs>
              <a:gs pos="100000">
                <a:schemeClr val="bg1"/>
              </a:gs>
            </a:gsLst>
            <a:lin ang="14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6" name="圆角矩形 15"/>
          <p:cNvSpPr/>
          <p:nvPr userDrawn="1">
            <p:custDataLst>
              <p:tags r:id="rId2"/>
            </p:custDataLst>
          </p:nvPr>
        </p:nvSpPr>
        <p:spPr>
          <a:xfrm>
            <a:off x="368300" y="357505"/>
            <a:ext cx="11519535" cy="6144260"/>
          </a:xfrm>
          <a:prstGeom prst="roundRect">
            <a:avLst>
              <a:gd name="adj" fmla="val 2263"/>
            </a:avLst>
          </a:prstGeom>
          <a:solidFill>
            <a:schemeClr val="bg1"/>
          </a:solidFill>
          <a:ln w="412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9" name="图片 18" descr="3333"/>
          <p:cNvPicPr>
            <a:picLocks noChangeAspect="1"/>
          </p:cNvPicPr>
          <p:nvPr userDrawn="1">
            <p:custDataLst>
              <p:tags r:id="rId3"/>
            </p:custDataLst>
          </p:nvPr>
        </p:nvPicPr>
        <p:blipFill>
          <a:blip r:embed="rId19"/>
          <a:stretch>
            <a:fillRect/>
          </a:stretch>
        </p:blipFill>
        <p:spPr>
          <a:xfrm>
            <a:off x="10346690" y="0"/>
            <a:ext cx="1845310" cy="2863215"/>
          </a:xfrm>
          <a:prstGeom prst="rect">
            <a:avLst/>
          </a:prstGeom>
        </p:spPr>
      </p:pic>
      <p:sp>
        <p:nvSpPr>
          <p:cNvPr id="4" name="日期占位符 4"/>
          <p:cNvSpPr>
            <a:spLocks noGrp="1"/>
          </p:cNvSpPr>
          <p:nvPr>
            <p:ph type="dt" sz="half" idx="10"/>
            <p:custDataLst>
              <p:tags r:id="rId4"/>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5"/>
            </p:custDataLst>
          </p:nvPr>
        </p:nvSpPr>
        <p:spPr/>
        <p:txBody>
          <a:bodyPr/>
          <a:lstStyle/>
          <a:p>
            <a:endParaRPr lang="en-US"/>
          </a:p>
        </p:txBody>
      </p:sp>
      <p:sp>
        <p:nvSpPr>
          <p:cNvPr id="6"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
        <p:nvSpPr>
          <p:cNvPr id="7" name="椭圆 6"/>
          <p:cNvSpPr/>
          <p:nvPr userDrawn="1">
            <p:custDataLst>
              <p:tags r:id="rId7"/>
            </p:custDataLst>
          </p:nvPr>
        </p:nvSpPr>
        <p:spPr>
          <a:xfrm>
            <a:off x="6336665" y="989965"/>
            <a:ext cx="4780280" cy="4780280"/>
          </a:xfrm>
          <a:prstGeom prst="ellipse">
            <a:avLst/>
          </a:prstGeom>
          <a:gradFill>
            <a:gsLst>
              <a:gs pos="57000">
                <a:schemeClr val="accent1">
                  <a:lumMod val="5000"/>
                  <a:lumOff val="95000"/>
                  <a:alpha val="0"/>
                </a:schemeClr>
              </a:gs>
              <a:gs pos="100000">
                <a:schemeClr val="accent1">
                  <a:lumMod val="60000"/>
                  <a:lumOff val="40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9" name="图片 8" descr="打滴滴"/>
          <p:cNvPicPr>
            <a:picLocks noChangeAspect="1"/>
          </p:cNvPicPr>
          <p:nvPr userDrawn="1">
            <p:custDataLst>
              <p:tags r:id="rId8"/>
            </p:custDataLst>
          </p:nvPr>
        </p:nvPicPr>
        <p:blipFill>
          <a:blip r:embed="rId20"/>
          <a:stretch>
            <a:fillRect/>
          </a:stretch>
        </p:blipFill>
        <p:spPr>
          <a:xfrm>
            <a:off x="6605905" y="1560195"/>
            <a:ext cx="3867150" cy="4501515"/>
          </a:xfrm>
          <a:prstGeom prst="rect">
            <a:avLst/>
          </a:prstGeom>
        </p:spPr>
      </p:pic>
      <p:sp>
        <p:nvSpPr>
          <p:cNvPr id="10" name="十字星 9"/>
          <p:cNvSpPr/>
          <p:nvPr userDrawn="1">
            <p:custDataLst>
              <p:tags r:id="rId9"/>
            </p:custDataLst>
          </p:nvPr>
        </p:nvSpPr>
        <p:spPr>
          <a:xfrm rot="12300000">
            <a:off x="6040120" y="4457700"/>
            <a:ext cx="368300" cy="368300"/>
          </a:xfrm>
          <a:prstGeom prst="star4">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1" name="十字星 10"/>
          <p:cNvSpPr/>
          <p:nvPr userDrawn="1">
            <p:custDataLst>
              <p:tags r:id="rId10"/>
            </p:custDataLst>
          </p:nvPr>
        </p:nvSpPr>
        <p:spPr>
          <a:xfrm rot="1980000">
            <a:off x="10743565" y="1605915"/>
            <a:ext cx="368300" cy="368300"/>
          </a:xfrm>
          <a:prstGeom prst="star4">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十字星 13"/>
          <p:cNvSpPr/>
          <p:nvPr userDrawn="1">
            <p:custDataLst>
              <p:tags r:id="rId11"/>
            </p:custDataLst>
          </p:nvPr>
        </p:nvSpPr>
        <p:spPr>
          <a:xfrm>
            <a:off x="10257155" y="5109210"/>
            <a:ext cx="617855" cy="617855"/>
          </a:xfrm>
          <a:prstGeom prst="star4">
            <a:avLst/>
          </a:prstGeom>
          <a:solidFill>
            <a:schemeClr val="accent3">
              <a:lumMod val="40000"/>
              <a:lumOff val="60000"/>
              <a:alpha val="24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标题 1"/>
          <p:cNvSpPr>
            <a:spLocks noGrp="1"/>
          </p:cNvSpPr>
          <p:nvPr>
            <p:ph type="title" hasCustomPrompt="1"/>
            <p:custDataLst>
              <p:tags r:id="rId12"/>
            </p:custDataLst>
          </p:nvPr>
        </p:nvSpPr>
        <p:spPr>
          <a:xfrm>
            <a:off x="1198245" y="2109470"/>
            <a:ext cx="5407025" cy="2877185"/>
          </a:xfrm>
        </p:spPr>
        <p:txBody>
          <a:bodyPr wrap="square" anchor="t" anchorCtr="0">
            <a:normAutofit/>
          </a:bodyPr>
          <a:lstStyle>
            <a:lvl1pPr algn="l">
              <a:defRPr sz="4000">
                <a:solidFill>
                  <a:schemeClr val="accent2">
                    <a:lumMod val="90000"/>
                  </a:schemeClr>
                </a:solidFill>
                <a:latin typeface="+mj-lt"/>
              </a:defRPr>
            </a:lvl1pPr>
          </a:lstStyle>
          <a:p>
            <a:r>
              <a:rPr lang="en-US" dirty="0">
                <a:latin typeface="+mj-lt"/>
                <a:sym typeface="+mn-ea"/>
              </a:rPr>
              <a:t>Click to add title</a:t>
            </a:r>
            <a:endParaRPr lang="en-US" dirty="0">
              <a:sym typeface="+mn-ea"/>
            </a:endParaRPr>
          </a:p>
        </p:txBody>
      </p:sp>
      <p:sp>
        <p:nvSpPr>
          <p:cNvPr id="3" name="文本占位符 2"/>
          <p:cNvSpPr>
            <a:spLocks noGrp="1"/>
          </p:cNvSpPr>
          <p:nvPr>
            <p:ph type="body" idx="1" hasCustomPrompt="1"/>
            <p:custDataLst>
              <p:tags r:id="rId13"/>
            </p:custDataLst>
          </p:nvPr>
        </p:nvSpPr>
        <p:spPr>
          <a:xfrm>
            <a:off x="1195705" y="5138420"/>
            <a:ext cx="4526915" cy="588645"/>
          </a:xfrm>
        </p:spPr>
        <p:txBody>
          <a:bodyPr wrap="square">
            <a:normAutofit/>
          </a:bodyPr>
          <a:lstStyle>
            <a:lvl1pPr marL="0" indent="0" algn="l">
              <a:buNone/>
              <a:defRPr sz="2000">
                <a:solidFill>
                  <a:schemeClr val="tx1"/>
                </a:solidFill>
                <a:latin typeface="+mj-lt"/>
              </a:defRPr>
            </a:lvl1pPr>
            <a:lvl2pPr marL="457200" indent="0">
              <a:buNone/>
              <a:defRPr sz="2000">
                <a:solidFill>
                  <a:schemeClr val="tx1">
                    <a:tint val="75000"/>
                  </a:schemeClr>
                </a:solidFill>
                <a:latin typeface="+mj-lt"/>
              </a:defRPr>
            </a:lvl2pPr>
            <a:lvl3pPr marL="914400" indent="0">
              <a:buNone/>
              <a:defRPr sz="1800">
                <a:solidFill>
                  <a:schemeClr val="tx1">
                    <a:tint val="75000"/>
                  </a:schemeClr>
                </a:solidFill>
                <a:latin typeface="+mj-lt"/>
              </a:defRPr>
            </a:lvl3pPr>
            <a:lvl4pPr marL="1371600" indent="0">
              <a:buNone/>
              <a:defRPr sz="1600">
                <a:solidFill>
                  <a:schemeClr val="tx1">
                    <a:tint val="75000"/>
                  </a:schemeClr>
                </a:solidFill>
                <a:latin typeface="+mj-lt"/>
              </a:defRPr>
            </a:lvl4pPr>
            <a:lvl5pPr marL="1828800" indent="0">
              <a:buNone/>
              <a:defRPr sz="1600">
                <a:solidFill>
                  <a:schemeClr val="tx1">
                    <a:tint val="75000"/>
                  </a:schemeClr>
                </a:solidFill>
                <a:latin typeface="+mj-lt"/>
              </a:defRPr>
            </a:lvl5pPr>
            <a:lvl6pPr marL="2286000" indent="0">
              <a:buNone/>
              <a:defRPr sz="1600">
                <a:solidFill>
                  <a:schemeClr val="tx1">
                    <a:tint val="75000"/>
                  </a:schemeClr>
                </a:solidFill>
                <a:latin typeface="+mj-lt"/>
              </a:defRPr>
            </a:lvl6pPr>
            <a:lvl7pPr marL="2743200" indent="0">
              <a:buNone/>
              <a:defRPr sz="1600">
                <a:solidFill>
                  <a:schemeClr val="tx1">
                    <a:tint val="75000"/>
                  </a:schemeClr>
                </a:solidFill>
                <a:latin typeface="+mj-lt"/>
              </a:defRPr>
            </a:lvl7pPr>
            <a:lvl8pPr marL="3200400" indent="0">
              <a:buNone/>
              <a:defRPr sz="1600">
                <a:solidFill>
                  <a:schemeClr val="tx1">
                    <a:tint val="75000"/>
                  </a:schemeClr>
                </a:solidFill>
                <a:latin typeface="+mj-lt"/>
              </a:defRPr>
            </a:lvl8pPr>
            <a:lvl9pPr marL="3657600" indent="0">
              <a:buNone/>
              <a:defRPr sz="1600">
                <a:solidFill>
                  <a:schemeClr val="tx1">
                    <a:tint val="75000"/>
                  </a:schemeClr>
                </a:solidFill>
                <a:latin typeface="+mj-lt"/>
              </a:defRPr>
            </a:lvl9pPr>
          </a:lstStyle>
          <a:p>
            <a:pPr lvl="0"/>
            <a:r>
              <a:rPr lang="en-US" dirty="0">
                <a:latin typeface="+mj-lt"/>
              </a:rPr>
              <a:t>Click to add text</a:t>
            </a:r>
            <a:endParaRPr lang="en-US" dirty="0"/>
          </a:p>
        </p:txBody>
      </p:sp>
      <p:sp>
        <p:nvSpPr>
          <p:cNvPr id="8" name="节编号 3"/>
          <p:cNvSpPr>
            <a:spLocks noGrp="1"/>
          </p:cNvSpPr>
          <p:nvPr>
            <p:ph type="body" sz="quarter" idx="13" hasCustomPrompt="1"/>
            <p:custDataLst>
              <p:tags r:id="rId14"/>
            </p:custDataLst>
          </p:nvPr>
        </p:nvSpPr>
        <p:spPr>
          <a:xfrm>
            <a:off x="1195705" y="810260"/>
            <a:ext cx="4012565" cy="1234440"/>
          </a:xfrm>
        </p:spPr>
        <p:txBody>
          <a:bodyPr wrap="none" anchor="b" anchorCtr="0">
            <a:normAutofit/>
          </a:bodyPr>
          <a:lstStyle>
            <a:lvl1pPr marL="0" indent="0" algn="l">
              <a:buNone/>
              <a:defRPr sz="6000" b="1">
                <a:solidFill>
                  <a:schemeClr val="accent3"/>
                </a:solidFill>
                <a:latin typeface="+mn-lt"/>
              </a:defRPr>
            </a:lvl1pPr>
          </a:lstStyle>
          <a:p>
            <a:pPr lvl="0"/>
            <a:r>
              <a:rPr lang="en-US" dirty="0">
                <a:latin typeface="+mn-lt"/>
              </a:rPr>
              <a:t>Click to add text</a:t>
            </a:r>
            <a:endParaRPr lang="en-US" dirty="0"/>
          </a:p>
        </p:txBody>
      </p:sp>
      <p:cxnSp>
        <p:nvCxnSpPr>
          <p:cNvPr id="23" name="直接连接符 22"/>
          <p:cNvCxnSpPr/>
          <p:nvPr userDrawn="1">
            <p:custDataLst>
              <p:tags r:id="rId15"/>
            </p:custDataLst>
          </p:nvPr>
        </p:nvCxnSpPr>
        <p:spPr>
          <a:xfrm>
            <a:off x="1195705" y="5045075"/>
            <a:ext cx="3888105" cy="0"/>
          </a:xfrm>
          <a:prstGeom prst="line">
            <a:avLst/>
          </a:prstGeom>
          <a:ln>
            <a:solidFill>
              <a:schemeClr val="accent1">
                <a:lumMod val="20000"/>
                <a:lumOff val="80000"/>
                <a:alpha val="43000"/>
              </a:schemeClr>
            </a:solidFill>
          </a:ln>
        </p:spPr>
        <p:style>
          <a:lnRef idx="2">
            <a:schemeClr val="accent1"/>
          </a:lnRef>
          <a:fillRef idx="0">
            <a:srgbClr val="FFFFFF"/>
          </a:fillRef>
          <a:effectRef idx="0">
            <a:srgbClr val="FFFFFF"/>
          </a:effectRef>
          <a:fontRef idx="minor">
            <a:schemeClr val="tx1"/>
          </a:fontRef>
        </p:style>
      </p:cxnSp>
      <p:pic>
        <p:nvPicPr>
          <p:cNvPr id="18" name="图片 17" descr="feee"/>
          <p:cNvPicPr>
            <a:picLocks noChangeAspect="1"/>
          </p:cNvPicPr>
          <p:nvPr userDrawn="1">
            <p:custDataLst>
              <p:tags r:id="rId16"/>
            </p:custDataLst>
          </p:nvPr>
        </p:nvPicPr>
        <p:blipFill>
          <a:blip r:embed="rId21"/>
          <a:stretch>
            <a:fillRect/>
          </a:stretch>
        </p:blipFill>
        <p:spPr>
          <a:xfrm>
            <a:off x="6167755" y="2234565"/>
            <a:ext cx="438150" cy="675005"/>
          </a:xfrm>
          <a:prstGeom prst="rect">
            <a:avLst/>
          </a:prstGeom>
        </p:spPr>
      </p:pic>
      <p:sp>
        <p:nvSpPr>
          <p:cNvPr id="17" name="椭圆 16"/>
          <p:cNvSpPr/>
          <p:nvPr userDrawn="1">
            <p:custDataLst>
              <p:tags r:id="rId17"/>
            </p:custDataLst>
          </p:nvPr>
        </p:nvSpPr>
        <p:spPr>
          <a:xfrm rot="19800000">
            <a:off x="5935980" y="1935480"/>
            <a:ext cx="5549900" cy="3015615"/>
          </a:xfrm>
          <a:prstGeom prst="ellipse">
            <a:avLst/>
          </a:prstGeom>
          <a:noFill/>
          <a:ln w="57150">
            <a:gradFill>
              <a:gsLst>
                <a:gs pos="31000">
                  <a:schemeClr val="accent1">
                    <a:lumMod val="5000"/>
                    <a:lumOff val="95000"/>
                    <a:alpha val="0"/>
                  </a:schemeClr>
                </a:gs>
                <a:gs pos="100000">
                  <a:schemeClr val="accent1"/>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内容占位符 2"/>
          <p:cNvSpPr>
            <a:spLocks noGrp="1"/>
          </p:cNvSpPr>
          <p:nvPr>
            <p:ph sz="half" idx="1" hasCustomPrompt="1"/>
            <p:custDataLst>
              <p:tags r:id="rId1"/>
            </p:custDataLst>
          </p:nvPr>
        </p:nvSpPr>
        <p:spPr>
          <a:xfrm>
            <a:off x="695960" y="1301750"/>
            <a:ext cx="5323840" cy="4875850"/>
          </a:xfrm>
        </p:spPr>
        <p:txBody>
          <a:bodyPr wrap="square">
            <a:norm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2"/>
            </p:custDataLst>
          </p:nvPr>
        </p:nvSpPr>
        <p:spPr>
          <a:xfrm>
            <a:off x="6172200" y="1301750"/>
            <a:ext cx="5323840" cy="4875850"/>
          </a:xfrm>
        </p:spPr>
        <p:txBody>
          <a:bodyPr wrap="square">
            <a:norm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5" name="日期占位符 4"/>
          <p:cNvSpPr>
            <a:spLocks noGrp="1"/>
          </p:cNvSpPr>
          <p:nvPr>
            <p:ph type="dt" sz="half" idx="10"/>
            <p:custDataLst>
              <p:tags r:id="rId3"/>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4"/>
            </p:custDataLst>
          </p:nvPr>
        </p:nvSpPr>
        <p:spPr/>
        <p:txBody>
          <a:bodyPr/>
          <a:lstStyle/>
          <a:p>
            <a:endParaRPr lang="en-US"/>
          </a:p>
        </p:txBody>
      </p:sp>
      <p:sp>
        <p:nvSpPr>
          <p:cNvPr id="7" name="灯片编号占位符 6"/>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
        <p:nvSpPr>
          <p:cNvPr id="8" name="标题 7"/>
          <p:cNvSpPr>
            <a:spLocks noGrp="1"/>
          </p:cNvSpPr>
          <p:nvPr>
            <p:ph type="title" hasCustomPrompt="1"/>
            <p:custDataLst>
              <p:tags r:id="rId6"/>
            </p:custDataLst>
          </p:nvPr>
        </p:nvSpPr>
        <p:spPr/>
        <p:txBody>
          <a:bodyPr/>
          <a:lstStyle/>
          <a:p>
            <a:r>
              <a:rPr lang="en-US">
                <a:latin typeface="+mj-lt"/>
              </a:rPr>
              <a:t>Click to add title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solidFill>
                  <a:schemeClr val="tx1"/>
                </a:solidFill>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5960" y="1875099"/>
            <a:ext cx="5323840" cy="4300276"/>
          </a:xfrm>
        </p:spPr>
        <p:txBody>
          <a:bodyPr wrap="square">
            <a:normAutofit/>
          </a:bodyPr>
          <a:lstStyle>
            <a:lvl1pPr>
              <a:defRPr sz="2200">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solidFill>
                  <a:schemeClr val="tx1"/>
                </a:solidFill>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172200" y="1875099"/>
            <a:ext cx="5323840" cy="4300276"/>
          </a:xfrm>
        </p:spPr>
        <p:txBody>
          <a:bodyPr wrap="square">
            <a:normAutofit/>
          </a:bodyPr>
          <a:lstStyle>
            <a:lvl1pPr>
              <a:defRPr sz="2200">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8"/>
            </p:custDataLst>
          </p:nvPr>
        </p:nvSpPr>
        <p:spPr/>
        <p:txBody>
          <a:bodyPr/>
          <a:lstStyle/>
          <a:p>
            <a:r>
              <a:rPr lang="en-US">
                <a:latin typeface="+mj-lt"/>
              </a:rPr>
              <a:t>Click to add title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2"/>
            </p:custDataLst>
          </p:nvPr>
        </p:nvSpPr>
        <p:spPr/>
        <p:txBody>
          <a:bodyPr/>
          <a:lstStyle/>
          <a:p>
            <a:endParaRPr lang="en-US"/>
          </a:p>
        </p:txBody>
      </p:sp>
      <p:sp>
        <p:nvSpPr>
          <p:cNvPr id="5" name="灯片编号占位符 4"/>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
        <p:nvSpPr>
          <p:cNvPr id="6" name="标题 5"/>
          <p:cNvSpPr>
            <a:spLocks noGrp="1"/>
          </p:cNvSpPr>
          <p:nvPr>
            <p:ph type="title" hasCustomPrompt="1"/>
            <p:custDataLst>
              <p:tags r:id="rId4"/>
            </p:custDataLst>
          </p:nvPr>
        </p:nvSpPr>
        <p:spPr/>
        <p:txBody>
          <a:bodyPr/>
          <a:lstStyle/>
          <a:p>
            <a:r>
              <a:rPr lang="en-US">
                <a:latin typeface="+mj-lt"/>
              </a:rPr>
              <a:t>Click to add title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5960" y="360045"/>
            <a:ext cx="10801985" cy="5817870"/>
          </a:xfrm>
        </p:spPr>
        <p:txBody>
          <a:bodyPr wrap="square">
            <a:norm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solidFill>
                  <a:schemeClr val="tx1"/>
                </a:solidFill>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5"/>
            </p:custDataLst>
          </p:nvPr>
        </p:nvSpPr>
        <p:spPr/>
        <p:txBody>
          <a:bodyPr/>
          <a:lstStyle/>
          <a:p>
            <a:r>
              <a:rPr lang="en-US">
                <a:latin typeface="+mj-lt"/>
              </a:rPr>
              <a:t>Click to add title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635" y="635"/>
            <a:ext cx="12191365" cy="6856730"/>
          </a:xfrm>
          <a:prstGeom prst="rect">
            <a:avLst/>
          </a:prstGeom>
          <a:gradFill>
            <a:gsLst>
              <a:gs pos="30000">
                <a:schemeClr val="bg2"/>
              </a:gs>
              <a:gs pos="100000">
                <a:schemeClr val="bg1"/>
              </a:gs>
            </a:gsLst>
            <a:lin ang="14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圆角矩形 8"/>
          <p:cNvSpPr/>
          <p:nvPr userDrawn="1">
            <p:custDataLst>
              <p:tags r:id="rId2"/>
            </p:custDataLst>
          </p:nvPr>
        </p:nvSpPr>
        <p:spPr>
          <a:xfrm>
            <a:off x="368300" y="357505"/>
            <a:ext cx="11519535" cy="6144260"/>
          </a:xfrm>
          <a:prstGeom prst="roundRect">
            <a:avLst>
              <a:gd name="adj" fmla="val 2263"/>
            </a:avLst>
          </a:prstGeom>
          <a:solidFill>
            <a:schemeClr val="bg1"/>
          </a:solidFill>
          <a:ln w="412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5" name="图片 14" descr="3333"/>
          <p:cNvPicPr>
            <a:picLocks noChangeAspect="1"/>
          </p:cNvPicPr>
          <p:nvPr userDrawn="1">
            <p:custDataLst>
              <p:tags r:id="rId3"/>
            </p:custDataLst>
          </p:nvPr>
        </p:nvPicPr>
        <p:blipFill>
          <a:blip r:embed="rId19"/>
          <a:stretch>
            <a:fillRect/>
          </a:stretch>
        </p:blipFill>
        <p:spPr>
          <a:xfrm>
            <a:off x="10346690" y="0"/>
            <a:ext cx="1845310" cy="2863215"/>
          </a:xfrm>
          <a:prstGeom prst="rect">
            <a:avLst/>
          </a:prstGeom>
        </p:spPr>
      </p:pic>
      <p:sp>
        <p:nvSpPr>
          <p:cNvPr id="2" name="标题 1"/>
          <p:cNvSpPr>
            <a:spLocks noGrp="1"/>
          </p:cNvSpPr>
          <p:nvPr>
            <p:ph type="ctrTitle" hasCustomPrompt="1"/>
            <p:custDataLst>
              <p:tags r:id="rId4"/>
            </p:custDataLst>
          </p:nvPr>
        </p:nvSpPr>
        <p:spPr>
          <a:xfrm>
            <a:off x="1297940" y="2249805"/>
            <a:ext cx="5250180" cy="2004695"/>
          </a:xfrm>
        </p:spPr>
        <p:txBody>
          <a:bodyPr wrap="square" anchor="b">
            <a:normAutofit/>
          </a:bodyPr>
          <a:lstStyle>
            <a:lvl1pPr algn="l">
              <a:lnSpc>
                <a:spcPct val="100000"/>
              </a:lnSpc>
              <a:defRPr sz="6600">
                <a:solidFill>
                  <a:schemeClr val="accent3"/>
                </a:solidFill>
                <a:latin typeface="+mj-lt"/>
              </a:defRPr>
            </a:lvl1pPr>
          </a:lstStyle>
          <a:p>
            <a:r>
              <a:rPr lang="en-US" dirty="0">
                <a:latin typeface="+mj-lt"/>
                <a:sym typeface="+mn-ea"/>
              </a:rPr>
              <a:t>Click to add title</a:t>
            </a:r>
          </a:p>
        </p:txBody>
      </p:sp>
      <p:sp>
        <p:nvSpPr>
          <p:cNvPr id="4" name="日期占位符 3"/>
          <p:cNvSpPr>
            <a:spLocks noGrp="1"/>
          </p:cNvSpPr>
          <p:nvPr>
            <p:ph type="dt" sz="half" idx="10"/>
            <p:custDataLst>
              <p:tags r:id="rId5"/>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6"/>
            </p:custDataLst>
          </p:nvPr>
        </p:nvSpPr>
        <p:spPr/>
        <p:txBody>
          <a:bodyPr/>
          <a:lstStyle/>
          <a:p>
            <a:endParaRPr 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8"/>
            </p:custDataLst>
          </p:nvPr>
        </p:nvSpPr>
        <p:spPr>
          <a:xfrm>
            <a:off x="1295400" y="642620"/>
            <a:ext cx="2537460" cy="504190"/>
          </a:xfrm>
        </p:spPr>
        <p:txBody>
          <a:bodyPr wrap="square" anchor="ctr">
            <a:normAutofit/>
          </a:bodyPr>
          <a:lstStyle>
            <a:lvl1pPr marL="0" indent="0">
              <a:lnSpc>
                <a:spcPct val="100000"/>
              </a:lnSpc>
              <a:buNone/>
              <a:defRPr sz="1800">
                <a:solidFill>
                  <a:schemeClr val="accent2"/>
                </a:solidFill>
                <a:latin typeface="+mn-lt"/>
              </a:defRPr>
            </a:lvl1pPr>
          </a:lstStyle>
          <a:p>
            <a:pPr lvl="0"/>
            <a:r>
              <a:rPr lang="en-US" dirty="0">
                <a:latin typeface="+mn-lt"/>
              </a:rPr>
              <a:t>Click to add text</a:t>
            </a:r>
            <a:endParaRPr lang="en-US" dirty="0"/>
          </a:p>
        </p:txBody>
      </p:sp>
      <p:sp>
        <p:nvSpPr>
          <p:cNvPr id="14" name="日期时间占位符 7"/>
          <p:cNvSpPr>
            <a:spLocks noGrp="1"/>
          </p:cNvSpPr>
          <p:nvPr>
            <p:ph type="body" sz="quarter" idx="14" hasCustomPrompt="1"/>
            <p:custDataLst>
              <p:tags r:id="rId9"/>
            </p:custDataLst>
          </p:nvPr>
        </p:nvSpPr>
        <p:spPr>
          <a:xfrm>
            <a:off x="4241345" y="642430"/>
            <a:ext cx="2880000" cy="504000"/>
          </a:xfrm>
        </p:spPr>
        <p:txBody>
          <a:bodyPr wrap="square" anchor="ctr">
            <a:normAutofit/>
          </a:bodyPr>
          <a:lstStyle>
            <a:lvl1pPr marL="0" indent="0" algn="l">
              <a:lnSpc>
                <a:spcPct val="100000"/>
              </a:lnSpc>
              <a:buNone/>
              <a:defRPr sz="1800">
                <a:solidFill>
                  <a:schemeClr val="accent2"/>
                </a:solidFill>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0"/>
            </p:custDataLst>
          </p:nvPr>
        </p:nvSpPr>
        <p:spPr>
          <a:xfrm>
            <a:off x="1297940" y="4534535"/>
            <a:ext cx="2600325" cy="504190"/>
          </a:xfrm>
          <a:prstGeom prst="roundRect">
            <a:avLst>
              <a:gd name="adj" fmla="val 50000"/>
            </a:avLst>
          </a:prstGeom>
          <a:gradFill>
            <a:gsLst>
              <a:gs pos="0">
                <a:schemeClr val="accent2">
                  <a:lumMod val="90000"/>
                </a:schemeClr>
              </a:gs>
              <a:gs pos="66000">
                <a:schemeClr val="accent1"/>
              </a:gs>
            </a:gsLst>
            <a:lin ang="10800000" scaled="0"/>
          </a:gradFill>
        </p:spPr>
        <p:txBody>
          <a:bodyPr wrap="square" anchor="ctr">
            <a:normAutofit/>
          </a:bodyPr>
          <a:lstStyle>
            <a:lvl1pPr marL="0" indent="0" algn="ctr">
              <a:lnSpc>
                <a:spcPct val="100000"/>
              </a:lnSpc>
              <a:buNone/>
              <a:defRPr sz="1800">
                <a:solidFill>
                  <a:srgbClr val="FFFFFF"/>
                </a:solidFill>
                <a:latin typeface="+mn-lt"/>
              </a:defRPr>
            </a:lvl1pPr>
          </a:lstStyle>
          <a:p>
            <a:pPr lvl="0"/>
            <a:r>
              <a:rPr lang="en-US" dirty="0">
                <a:latin typeface="+mn-lt"/>
              </a:rPr>
              <a:t>Click to add text</a:t>
            </a:r>
            <a:endParaRPr lang="en-US" dirty="0"/>
          </a:p>
        </p:txBody>
      </p:sp>
      <p:sp>
        <p:nvSpPr>
          <p:cNvPr id="16" name="椭圆 15"/>
          <p:cNvSpPr/>
          <p:nvPr userDrawn="1">
            <p:custDataLst>
              <p:tags r:id="rId11"/>
            </p:custDataLst>
          </p:nvPr>
        </p:nvSpPr>
        <p:spPr>
          <a:xfrm>
            <a:off x="6449695" y="1039495"/>
            <a:ext cx="4780280" cy="4780280"/>
          </a:xfrm>
          <a:prstGeom prst="ellipse">
            <a:avLst/>
          </a:prstGeom>
          <a:gradFill>
            <a:gsLst>
              <a:gs pos="57000">
                <a:schemeClr val="accent1">
                  <a:lumMod val="5000"/>
                  <a:lumOff val="95000"/>
                  <a:alpha val="0"/>
                </a:schemeClr>
              </a:gs>
              <a:gs pos="100000">
                <a:schemeClr val="accent1">
                  <a:lumMod val="60000"/>
                  <a:lumOff val="40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9" name="十字星 28"/>
          <p:cNvSpPr/>
          <p:nvPr userDrawn="1">
            <p:custDataLst>
              <p:tags r:id="rId12"/>
            </p:custDataLst>
          </p:nvPr>
        </p:nvSpPr>
        <p:spPr>
          <a:xfrm rot="12300000">
            <a:off x="6116320" y="4213225"/>
            <a:ext cx="368300" cy="368300"/>
          </a:xfrm>
          <a:prstGeom prst="star4">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cxnSp>
        <p:nvCxnSpPr>
          <p:cNvPr id="23" name="直接连接符 22"/>
          <p:cNvCxnSpPr/>
          <p:nvPr userDrawn="1">
            <p:custDataLst>
              <p:tags r:id="rId13"/>
            </p:custDataLst>
          </p:nvPr>
        </p:nvCxnSpPr>
        <p:spPr>
          <a:xfrm>
            <a:off x="1295400" y="4397375"/>
            <a:ext cx="3449955" cy="0"/>
          </a:xfrm>
          <a:prstGeom prst="line">
            <a:avLst/>
          </a:prstGeom>
          <a:ln>
            <a:solidFill>
              <a:schemeClr val="accent1">
                <a:lumMod val="20000"/>
                <a:lumOff val="80000"/>
                <a:alpha val="27000"/>
              </a:schemeClr>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userDrawn="1">
            <p:custDataLst>
              <p:tags r:id="rId14"/>
            </p:custDataLst>
          </p:nvPr>
        </p:nvCxnSpPr>
        <p:spPr>
          <a:xfrm>
            <a:off x="3898265" y="805815"/>
            <a:ext cx="0" cy="177800"/>
          </a:xfrm>
          <a:prstGeom prst="line">
            <a:avLst/>
          </a:prstGeom>
          <a:ln>
            <a:solidFill>
              <a:schemeClr val="accent1">
                <a:lumMod val="20000"/>
                <a:lumOff val="80000"/>
              </a:schemeClr>
            </a:solidFill>
          </a:ln>
        </p:spPr>
        <p:style>
          <a:lnRef idx="2">
            <a:schemeClr val="accent1"/>
          </a:lnRef>
          <a:fillRef idx="0">
            <a:srgbClr val="FFFFFF"/>
          </a:fillRef>
          <a:effectRef idx="0">
            <a:srgbClr val="FFFFFF"/>
          </a:effectRef>
          <a:fontRef idx="minor">
            <a:schemeClr val="tx1"/>
          </a:fontRef>
        </p:style>
      </p:cxnSp>
      <p:sp>
        <p:nvSpPr>
          <p:cNvPr id="30" name="十字星 29"/>
          <p:cNvSpPr/>
          <p:nvPr userDrawn="1">
            <p:custDataLst>
              <p:tags r:id="rId15"/>
            </p:custDataLst>
          </p:nvPr>
        </p:nvSpPr>
        <p:spPr>
          <a:xfrm rot="1980000">
            <a:off x="10854690" y="1390015"/>
            <a:ext cx="368300" cy="368300"/>
          </a:xfrm>
          <a:prstGeom prst="star4">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2" name="图片 11" descr="daadad"/>
          <p:cNvPicPr>
            <a:picLocks noChangeAspect="1"/>
          </p:cNvPicPr>
          <p:nvPr userDrawn="1">
            <p:custDataLst>
              <p:tags r:id="rId16"/>
            </p:custDataLst>
          </p:nvPr>
        </p:nvPicPr>
        <p:blipFill>
          <a:blip r:embed="rId20"/>
          <a:stretch>
            <a:fillRect/>
          </a:stretch>
        </p:blipFill>
        <p:spPr>
          <a:xfrm>
            <a:off x="6872605" y="1684020"/>
            <a:ext cx="3911600" cy="4135755"/>
          </a:xfrm>
          <a:prstGeom prst="rect">
            <a:avLst/>
          </a:prstGeom>
        </p:spPr>
      </p:pic>
      <p:sp>
        <p:nvSpPr>
          <p:cNvPr id="28" name="椭圆 27"/>
          <p:cNvSpPr/>
          <p:nvPr userDrawn="1">
            <p:custDataLst>
              <p:tags r:id="rId17"/>
            </p:custDataLst>
          </p:nvPr>
        </p:nvSpPr>
        <p:spPr>
          <a:xfrm rot="19800000">
            <a:off x="6012180" y="1691005"/>
            <a:ext cx="5549900" cy="3015615"/>
          </a:xfrm>
          <a:prstGeom prst="ellipse">
            <a:avLst/>
          </a:prstGeom>
          <a:noFill/>
          <a:ln w="57150">
            <a:gradFill>
              <a:gsLst>
                <a:gs pos="31000">
                  <a:schemeClr val="accent1">
                    <a:lumMod val="5000"/>
                    <a:lumOff val="95000"/>
                    <a:alpha val="0"/>
                  </a:schemeClr>
                </a:gs>
                <a:gs pos="100000">
                  <a:schemeClr val="accent2">
                    <a:lumMod val="9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 Area</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4.xml"/><Relationship Id="rId2" Type="http://schemas.openxmlformats.org/officeDocument/2006/relationships/slideLayout" Target="../slideLayouts/slideLayout13.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2.xml"/><Relationship Id="rId10" Type="http://schemas.openxmlformats.org/officeDocument/2006/relationships/slideLayout" Target="../slideLayouts/slideLayout21.xml"/><Relationship Id="rId19" Type="http://schemas.openxmlformats.org/officeDocument/2006/relationships/tags" Target="../tags/tag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14"/>
            </p:custDataLst>
          </p:nvPr>
        </p:nvSpPr>
        <p:spPr>
          <a:xfrm>
            <a:off x="0" y="0"/>
            <a:ext cx="12192000" cy="6857365"/>
          </a:xfrm>
          <a:prstGeom prst="rect">
            <a:avLst/>
          </a:prstGeom>
          <a:gradFill>
            <a:gsLst>
              <a:gs pos="0">
                <a:schemeClr val="bg1"/>
              </a:gs>
              <a:gs pos="100000">
                <a:schemeClr val="bg2"/>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endParaRPr>
          </a:p>
        </p:txBody>
      </p:sp>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6"/>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t>‹#›</a:t>
            </a:fld>
            <a:endParaRPr lang="en-US"/>
          </a:p>
        </p:txBody>
      </p:sp>
      <p:sp>
        <p:nvSpPr>
          <p:cNvPr id="8"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0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3.xml"/><Relationship Id="rId1" Type="http://schemas.openxmlformats.org/officeDocument/2006/relationships/tags" Target="../tags/tag10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06.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0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GIF"/><Relationship Id="rId2" Type="http://schemas.openxmlformats.org/officeDocument/2006/relationships/image" Target="../media/image24.jpeg"/><Relationship Id="rId1" Type="http://schemas.openxmlformats.org/officeDocument/2006/relationships/slideLayout" Target="../slideLayouts/slideLayout1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3.xml"/><Relationship Id="rId1" Type="http://schemas.openxmlformats.org/officeDocument/2006/relationships/tags" Target="../tags/tag108.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09.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0.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GIF"/><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45.webp"/><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8.sv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webp"/><Relationship Id="rId4" Type="http://schemas.openxmlformats.org/officeDocument/2006/relationships/image" Target="../media/image10.jpeg"/><Relationship Id="rId9" Type="http://schemas.openxmlformats.org/officeDocument/2006/relationships/image" Target="../media/image53.sv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8.svg"/><Relationship Id="rId7" Type="http://schemas.openxmlformats.org/officeDocument/2006/relationships/image" Target="../media/image45.webp"/><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61.svg"/><Relationship Id="rId10" Type="http://schemas.openxmlformats.org/officeDocument/2006/relationships/image" Target="../media/image56.jpeg"/><Relationship Id="rId4" Type="http://schemas.openxmlformats.org/officeDocument/2006/relationships/image" Target="../media/image54.png"/><Relationship Id="rId9"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jpeg"/><Relationship Id="rId5" Type="http://schemas.openxmlformats.org/officeDocument/2006/relationships/image" Target="../media/image65.sv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68.sv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73.sv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72.svg"/><Relationship Id="rId5" Type="http://schemas.openxmlformats.org/officeDocument/2006/relationships/image" Target="../media/image68.sv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3309367"/>
              </p:ext>
            </p:extLst>
          </p:nvPr>
        </p:nvGraphicFramePr>
        <p:xfrm>
          <a:off x="553792" y="-2910"/>
          <a:ext cx="11638208" cy="6550532"/>
        </p:xfrm>
        <a:graphic>
          <a:graphicData uri="http://schemas.openxmlformats.org/presentationml/2006/ole">
            <mc:AlternateContent xmlns:mc="http://schemas.openxmlformats.org/markup-compatibility/2006">
              <mc:Choice xmlns:v="urn:schemas-microsoft-com:vml" Requires="v">
                <p:oleObj spid="_x0000_s1031" name="Slide" r:id="rId3" imgW="4114672" imgH="2314874" progId="PowerPoint.Slide.8">
                  <p:embed/>
                </p:oleObj>
              </mc:Choice>
              <mc:Fallback>
                <p:oleObj name="Slide" r:id="rId3" imgW="4114672" imgH="2314874" progId="PowerPoint.Slide.8">
                  <p:embed/>
                  <p:pic>
                    <p:nvPicPr>
                      <p:cNvPr id="0" name=""/>
                      <p:cNvPicPr/>
                      <p:nvPr/>
                    </p:nvPicPr>
                    <p:blipFill>
                      <a:blip r:embed="rId4"/>
                      <a:stretch>
                        <a:fillRect/>
                      </a:stretch>
                    </p:blipFill>
                    <p:spPr>
                      <a:xfrm>
                        <a:off x="553792" y="-2910"/>
                        <a:ext cx="11638208" cy="6550532"/>
                      </a:xfrm>
                      <a:prstGeom prst="rect">
                        <a:avLst/>
                      </a:prstGeom>
                    </p:spPr>
                  </p:pic>
                </p:oleObj>
              </mc:Fallback>
            </mc:AlternateContent>
          </a:graphicData>
        </a:graphic>
      </p:graphicFrame>
    </p:spTree>
    <p:extLst>
      <p:ext uri="{BB962C8B-B14F-4D97-AF65-F5344CB8AC3E}">
        <p14:creationId xmlns:p14="http://schemas.microsoft.com/office/powerpoint/2010/main" val="3213873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2"/>
          <a:srcRect l="5722" t="23565" r="7074" b="17611"/>
          <a:stretch>
            <a:fillRect/>
          </a:stretch>
        </p:blipFill>
        <p:spPr>
          <a:xfrm>
            <a:off x="78740" y="6985"/>
            <a:ext cx="845820" cy="545465"/>
          </a:xfrm>
          <a:prstGeom prst="rect">
            <a:avLst/>
          </a:prstGeom>
        </p:spPr>
      </p:pic>
      <p:sp>
        <p:nvSpPr>
          <p:cNvPr id="4" name="Text Box 3"/>
          <p:cNvSpPr txBox="1"/>
          <p:nvPr/>
        </p:nvSpPr>
        <p:spPr>
          <a:xfrm>
            <a:off x="964565" y="20320"/>
            <a:ext cx="10922635" cy="521970"/>
          </a:xfrm>
          <a:prstGeom prst="rect">
            <a:avLst/>
          </a:prstGeom>
        </p:spPr>
        <p:txBody>
          <a:bodyPr wrap="square">
            <a:spAutoFit/>
          </a:bodyPr>
          <a:lstStyle/>
          <a:p>
            <a:pPr marL="0" indent="0" algn="just" defTabSz="266700">
              <a:spcBef>
                <a:spcPct val="0"/>
              </a:spcBef>
              <a:spcAft>
                <a:spcPct val="0"/>
              </a:spcAft>
            </a:pP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2. Chuẩn bị và thành lập Đảng Cộng sản Việt Nam (1921 – 1930)</a:t>
            </a:r>
          </a:p>
        </p:txBody>
      </p:sp>
      <p:sp>
        <p:nvSpPr>
          <p:cNvPr id="5" name="Text Box 4"/>
          <p:cNvSpPr txBox="1"/>
          <p:nvPr/>
        </p:nvSpPr>
        <p:spPr>
          <a:xfrm>
            <a:off x="78740" y="655955"/>
            <a:ext cx="10789285" cy="521970"/>
          </a:xfrm>
          <a:prstGeom prst="rect">
            <a:avLst/>
          </a:prstGeom>
        </p:spPr>
        <p:txBody>
          <a:bodyPr wrap="square">
            <a:spAutoFit/>
          </a:bodyPr>
          <a:lstStyle/>
          <a:p>
            <a:pPr marL="0" indent="0" algn="just" defTabSz="266700">
              <a:spcBef>
                <a:spcPct val="0"/>
              </a:spcBef>
              <a:spcAft>
                <a:spcPct val="0"/>
              </a:spcAft>
            </a:pPr>
            <a:r>
              <a:rPr sz="2800" b="1" i="1">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 Chuẩn bị các điều kiện cho sự ra đời của Đảng (1921-1929)</a:t>
            </a:r>
          </a:p>
        </p:txBody>
      </p:sp>
      <p:sp>
        <p:nvSpPr>
          <p:cNvPr id="16" name="Oval 15"/>
          <p:cNvSpPr/>
          <p:nvPr/>
        </p:nvSpPr>
        <p:spPr>
          <a:xfrm>
            <a:off x="375920" y="2619375"/>
            <a:ext cx="2615565" cy="2437765"/>
          </a:xfrm>
          <a:prstGeom prst="ellipse">
            <a:avLst/>
          </a:prstGeom>
          <a:solidFill>
            <a:srgbClr val="0070C0"/>
          </a:solidFill>
          <a:ln>
            <a:noFill/>
          </a:ln>
          <a:effectLst>
            <a:outerShdw blurRad="228600" sx="102000" sy="102000" algn="ctr" rotWithShape="0">
              <a:srgbClr val="BEF8F4">
                <a:alpha val="40000"/>
              </a:srgbClr>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19" name="Oval 18"/>
          <p:cNvSpPr/>
          <p:nvPr/>
        </p:nvSpPr>
        <p:spPr>
          <a:xfrm>
            <a:off x="544830" y="2705100"/>
            <a:ext cx="2397125" cy="2351405"/>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6" name="Text Box 5"/>
          <p:cNvSpPr txBox="1"/>
          <p:nvPr/>
        </p:nvSpPr>
        <p:spPr>
          <a:xfrm>
            <a:off x="624205" y="3171190"/>
            <a:ext cx="2237740" cy="1383665"/>
          </a:xfrm>
          <a:prstGeom prst="rect">
            <a:avLst/>
          </a:prstGeom>
        </p:spPr>
        <p:txBody>
          <a:bodyPr wrap="square">
            <a:spAutoFit/>
          </a:bodyPr>
          <a:lstStyle/>
          <a:p>
            <a:pPr algn="just" defTabSz="266700"/>
            <a:r>
              <a:rPr sz="2800">
                <a:latin typeface="Arial" panose="020B0604020202020204" pitchFamily="34" charset="0"/>
                <a:ea typeface="Times New Roman" panose="02020603050405020304"/>
                <a:cs typeface="Arial" panose="020B0604020202020204" pitchFamily="34" charset="0"/>
              </a:rPr>
              <a:t>Chuẩn bị về tư tưởng, chính trị</a:t>
            </a:r>
          </a:p>
        </p:txBody>
      </p:sp>
      <p:sp>
        <p:nvSpPr>
          <p:cNvPr id="18" name="Rectangle: Rounded Corners 17"/>
          <p:cNvSpPr/>
          <p:nvPr/>
        </p:nvSpPr>
        <p:spPr>
          <a:xfrm>
            <a:off x="4355465" y="1153795"/>
            <a:ext cx="7810500" cy="1658620"/>
          </a:xfrm>
          <a:prstGeom prst="roundRect">
            <a:avLst>
              <a:gd name="adj" fmla="val 50000"/>
            </a:avLst>
          </a:prstGeom>
          <a:solidFill>
            <a:srgbClr val="649E2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a:gsLst>
                  <a:gs pos="0">
                    <a:srgbClr val="C5329C"/>
                  </a:gs>
                  <a:gs pos="100000">
                    <a:srgbClr val="92266E"/>
                  </a:gs>
                </a:gsLst>
                <a:lin ang="10800000" scaled="1"/>
              </a:gradFill>
              <a:effectLst/>
              <a:uLnTx/>
              <a:uFillTx/>
              <a:ea typeface="+mn-ea"/>
              <a:cs typeface="+mn-cs"/>
            </a:endParaRPr>
          </a:p>
        </p:txBody>
      </p:sp>
      <p:sp>
        <p:nvSpPr>
          <p:cNvPr id="23" name="Rectangle: Rounded Corners 22"/>
          <p:cNvSpPr/>
          <p:nvPr/>
        </p:nvSpPr>
        <p:spPr>
          <a:xfrm>
            <a:off x="4445000" y="2894965"/>
            <a:ext cx="7686675" cy="2290445"/>
          </a:xfrm>
          <a:prstGeom prst="roundRect">
            <a:avLst>
              <a:gd name="adj" fmla="val 50000"/>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a:gsLst>
                  <a:gs pos="0">
                    <a:srgbClr val="C5329C"/>
                  </a:gs>
                  <a:gs pos="100000">
                    <a:srgbClr val="92266E"/>
                  </a:gs>
                </a:gsLst>
                <a:lin ang="10800000" scaled="1"/>
              </a:gradFill>
              <a:effectLst/>
              <a:uLnTx/>
              <a:uFillTx/>
              <a:ea typeface="+mn-ea"/>
              <a:cs typeface="+mn-cs"/>
            </a:endParaRPr>
          </a:p>
        </p:txBody>
      </p:sp>
      <p:sp>
        <p:nvSpPr>
          <p:cNvPr id="27" name="Rectangle: Rounded Corners 26"/>
          <p:cNvSpPr/>
          <p:nvPr/>
        </p:nvSpPr>
        <p:spPr>
          <a:xfrm>
            <a:off x="4618355" y="5397500"/>
            <a:ext cx="7419975" cy="1114425"/>
          </a:xfrm>
          <a:prstGeom prst="roundRect">
            <a:avLst>
              <a:gd name="adj" fmla="val 50000"/>
            </a:avLst>
          </a:prstGeom>
          <a:gradFill flip="none" rotWithShape="1">
            <a:gsLst>
              <a:gs pos="0">
                <a:srgbClr val="7B32B2"/>
              </a:gs>
              <a:gs pos="100000">
                <a:srgbClr val="401A5D"/>
              </a:gs>
            </a:gsLst>
            <a:lin ang="0" scaled="0"/>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Mở các lớp huấn luyện đào tạo cán bộ CM ở Trung Quốc (1925 - 1927)</a:t>
            </a:r>
          </a:p>
        </p:txBody>
      </p:sp>
      <p:sp>
        <p:nvSpPr>
          <p:cNvPr id="9" name="Freeform: Shape 8"/>
          <p:cNvSpPr/>
          <p:nvPr/>
        </p:nvSpPr>
        <p:spPr>
          <a:xfrm>
            <a:off x="3033395" y="2057400"/>
            <a:ext cx="1249680" cy="1614170"/>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1" fmla="*/ 0 w 1663700"/>
              <a:gd name="connsiteY0-2" fmla="*/ 2116808 h 2116808"/>
              <a:gd name="connsiteX1-3" fmla="*/ 635000 w 1663700"/>
              <a:gd name="connsiteY1-4" fmla="*/ 1786608 h 2116808"/>
              <a:gd name="connsiteX2-5" fmla="*/ 793750 w 1663700"/>
              <a:gd name="connsiteY2-6" fmla="*/ 268958 h 2116808"/>
              <a:gd name="connsiteX3-7" fmla="*/ 1663700 w 1663700"/>
              <a:gd name="connsiteY3-8" fmla="*/ 8608 h 2116808"/>
              <a:gd name="connsiteX0-9" fmla="*/ 0 w 1663700"/>
              <a:gd name="connsiteY0-10" fmla="*/ 2116808 h 2116808"/>
              <a:gd name="connsiteX1-11" fmla="*/ 635000 w 1663700"/>
              <a:gd name="connsiteY1-12" fmla="*/ 1786608 h 2116808"/>
              <a:gd name="connsiteX2-13" fmla="*/ 793750 w 1663700"/>
              <a:gd name="connsiteY2-14" fmla="*/ 268958 h 2116808"/>
              <a:gd name="connsiteX3-15" fmla="*/ 1663700 w 1663700"/>
              <a:gd name="connsiteY3-16" fmla="*/ 8608 h 2116808"/>
              <a:gd name="connsiteX0-17" fmla="*/ 0 w 1663700"/>
              <a:gd name="connsiteY0-18" fmla="*/ 2116808 h 2119194"/>
              <a:gd name="connsiteX1-19" fmla="*/ 679450 w 1663700"/>
              <a:gd name="connsiteY1-20" fmla="*/ 1831058 h 2119194"/>
              <a:gd name="connsiteX2-21" fmla="*/ 793750 w 1663700"/>
              <a:gd name="connsiteY2-22" fmla="*/ 268958 h 2119194"/>
              <a:gd name="connsiteX3-23" fmla="*/ 1663700 w 1663700"/>
              <a:gd name="connsiteY3-24" fmla="*/ 8608 h 2119194"/>
            </a:gdLst>
            <a:ahLst/>
            <a:cxnLst>
              <a:cxn ang="0">
                <a:pos x="connsiteX0-1" y="connsiteY0-2"/>
              </a:cxn>
              <a:cxn ang="0">
                <a:pos x="connsiteX1-3" y="connsiteY1-4"/>
              </a:cxn>
              <a:cxn ang="0">
                <a:pos x="connsiteX2-5" y="connsiteY2-6"/>
              </a:cxn>
              <a:cxn ang="0">
                <a:pos x="connsiteX3-7" y="connsiteY3-8"/>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w="57150">
            <a:solidFill>
              <a:srgbClr val="92266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ea typeface="+mn-ea"/>
              <a:cs typeface="+mn-cs"/>
            </a:endParaRPr>
          </a:p>
        </p:txBody>
      </p:sp>
      <p:sp>
        <p:nvSpPr>
          <p:cNvPr id="7" name="Freeform: Shape 8"/>
          <p:cNvSpPr/>
          <p:nvPr/>
        </p:nvSpPr>
        <p:spPr>
          <a:xfrm flipV="1">
            <a:off x="3066415" y="3832860"/>
            <a:ext cx="1287780" cy="167005"/>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1" fmla="*/ 0 w 1663700"/>
              <a:gd name="connsiteY0-2" fmla="*/ 2116808 h 2116808"/>
              <a:gd name="connsiteX1-3" fmla="*/ 635000 w 1663700"/>
              <a:gd name="connsiteY1-4" fmla="*/ 1786608 h 2116808"/>
              <a:gd name="connsiteX2-5" fmla="*/ 793750 w 1663700"/>
              <a:gd name="connsiteY2-6" fmla="*/ 268958 h 2116808"/>
              <a:gd name="connsiteX3-7" fmla="*/ 1663700 w 1663700"/>
              <a:gd name="connsiteY3-8" fmla="*/ 8608 h 2116808"/>
              <a:gd name="connsiteX0-9" fmla="*/ 0 w 1663700"/>
              <a:gd name="connsiteY0-10" fmla="*/ 2116808 h 2116808"/>
              <a:gd name="connsiteX1-11" fmla="*/ 635000 w 1663700"/>
              <a:gd name="connsiteY1-12" fmla="*/ 1786608 h 2116808"/>
              <a:gd name="connsiteX2-13" fmla="*/ 793750 w 1663700"/>
              <a:gd name="connsiteY2-14" fmla="*/ 268958 h 2116808"/>
              <a:gd name="connsiteX3-15" fmla="*/ 1663700 w 1663700"/>
              <a:gd name="connsiteY3-16" fmla="*/ 8608 h 2116808"/>
              <a:gd name="connsiteX0-17" fmla="*/ 0 w 1663700"/>
              <a:gd name="connsiteY0-18" fmla="*/ 2116808 h 2119194"/>
              <a:gd name="connsiteX1-19" fmla="*/ 679450 w 1663700"/>
              <a:gd name="connsiteY1-20" fmla="*/ 1831058 h 2119194"/>
              <a:gd name="connsiteX2-21" fmla="*/ 793750 w 1663700"/>
              <a:gd name="connsiteY2-22" fmla="*/ 268958 h 2119194"/>
              <a:gd name="connsiteX3-23" fmla="*/ 1663700 w 1663700"/>
              <a:gd name="connsiteY3-24" fmla="*/ 8608 h 2119194"/>
            </a:gdLst>
            <a:ahLst/>
            <a:cxnLst>
              <a:cxn ang="0">
                <a:pos x="connsiteX0-1" y="connsiteY0-2"/>
              </a:cxn>
              <a:cxn ang="0">
                <a:pos x="connsiteX1-3" y="connsiteY1-4"/>
              </a:cxn>
              <a:cxn ang="0">
                <a:pos x="connsiteX2-5" y="connsiteY2-6"/>
              </a:cxn>
              <a:cxn ang="0">
                <a:pos x="connsiteX3-7" y="connsiteY3-8"/>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w="57150">
            <a:solidFill>
              <a:srgbClr val="92266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ea typeface="+mn-ea"/>
              <a:cs typeface="+mn-cs"/>
            </a:endParaRPr>
          </a:p>
        </p:txBody>
      </p:sp>
      <p:sp>
        <p:nvSpPr>
          <p:cNvPr id="10" name="Freeform: Shape 8"/>
          <p:cNvSpPr/>
          <p:nvPr/>
        </p:nvSpPr>
        <p:spPr>
          <a:xfrm flipV="1">
            <a:off x="3041650" y="3999865"/>
            <a:ext cx="1483360" cy="2014855"/>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1" fmla="*/ 0 w 1663700"/>
              <a:gd name="connsiteY0-2" fmla="*/ 2116808 h 2116808"/>
              <a:gd name="connsiteX1-3" fmla="*/ 635000 w 1663700"/>
              <a:gd name="connsiteY1-4" fmla="*/ 1786608 h 2116808"/>
              <a:gd name="connsiteX2-5" fmla="*/ 793750 w 1663700"/>
              <a:gd name="connsiteY2-6" fmla="*/ 268958 h 2116808"/>
              <a:gd name="connsiteX3-7" fmla="*/ 1663700 w 1663700"/>
              <a:gd name="connsiteY3-8" fmla="*/ 8608 h 2116808"/>
              <a:gd name="connsiteX0-9" fmla="*/ 0 w 1663700"/>
              <a:gd name="connsiteY0-10" fmla="*/ 2116808 h 2116808"/>
              <a:gd name="connsiteX1-11" fmla="*/ 635000 w 1663700"/>
              <a:gd name="connsiteY1-12" fmla="*/ 1786608 h 2116808"/>
              <a:gd name="connsiteX2-13" fmla="*/ 793750 w 1663700"/>
              <a:gd name="connsiteY2-14" fmla="*/ 268958 h 2116808"/>
              <a:gd name="connsiteX3-15" fmla="*/ 1663700 w 1663700"/>
              <a:gd name="connsiteY3-16" fmla="*/ 8608 h 2116808"/>
              <a:gd name="connsiteX0-17" fmla="*/ 0 w 1663700"/>
              <a:gd name="connsiteY0-18" fmla="*/ 2116808 h 2119194"/>
              <a:gd name="connsiteX1-19" fmla="*/ 679450 w 1663700"/>
              <a:gd name="connsiteY1-20" fmla="*/ 1831058 h 2119194"/>
              <a:gd name="connsiteX2-21" fmla="*/ 793750 w 1663700"/>
              <a:gd name="connsiteY2-22" fmla="*/ 268958 h 2119194"/>
              <a:gd name="connsiteX3-23" fmla="*/ 1663700 w 1663700"/>
              <a:gd name="connsiteY3-24" fmla="*/ 8608 h 2119194"/>
            </a:gdLst>
            <a:ahLst/>
            <a:cxnLst>
              <a:cxn ang="0">
                <a:pos x="connsiteX0-1" y="connsiteY0-2"/>
              </a:cxn>
              <a:cxn ang="0">
                <a:pos x="connsiteX1-3" y="connsiteY1-4"/>
              </a:cxn>
              <a:cxn ang="0">
                <a:pos x="connsiteX2-5" y="connsiteY2-6"/>
              </a:cxn>
              <a:cxn ang="0">
                <a:pos x="connsiteX3-7" y="connsiteY3-8"/>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w="57150">
            <a:solidFill>
              <a:srgbClr val="92266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ea typeface="+mn-ea"/>
              <a:cs typeface="+mn-cs"/>
            </a:endParaRPr>
          </a:p>
        </p:txBody>
      </p:sp>
      <p:sp>
        <p:nvSpPr>
          <p:cNvPr id="11" name="Text Box 10"/>
          <p:cNvSpPr txBox="1"/>
          <p:nvPr/>
        </p:nvSpPr>
        <p:spPr>
          <a:xfrm>
            <a:off x="4532630" y="1177925"/>
            <a:ext cx="7354570" cy="1597660"/>
          </a:xfrm>
          <a:prstGeom prst="rect">
            <a:avLst/>
          </a:prstGeom>
        </p:spPr>
        <p:txBody>
          <a:bodyPr wrap="square">
            <a:noAutofit/>
          </a:bodyPr>
          <a:lstStyle/>
          <a:p>
            <a:pPr marL="0" indent="0" algn="just" defTabSz="266700">
              <a:spcBef>
                <a:spcPct val="0"/>
              </a:spcBef>
              <a:spcAft>
                <a:spcPct val="0"/>
              </a:spcAft>
            </a:pP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Vận dụng và phát triển sáng tạo chủ nghĩa Mác-Lê-nin vào hoàn cảnh cụ thể ở một nước thuộc địa</a:t>
            </a: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 Xây dựng lí luận CM GPDT kết hợp GP giai cấp phù hợp với thực tiễn Việt Nam.</a:t>
            </a:r>
          </a:p>
        </p:txBody>
      </p:sp>
      <p:sp>
        <p:nvSpPr>
          <p:cNvPr id="12" name="Text Box 11"/>
          <p:cNvSpPr txBox="1"/>
          <p:nvPr/>
        </p:nvSpPr>
        <p:spPr>
          <a:xfrm>
            <a:off x="4525010" y="2951480"/>
            <a:ext cx="7668260" cy="230695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Làm chủ bút kiêm xuất bản báo “Người cùng </a:t>
            </a:r>
          </a:p>
          <a:p>
            <a:pPr marL="0" indent="0" algn="just" defTabSz="266700">
              <a:spcBef>
                <a:spcPct val="0"/>
              </a:spcBef>
              <a:spcAft>
                <a:spcPct val="0"/>
              </a:spcAft>
            </a:pP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khổ” (1922)</a:t>
            </a:r>
            <a:r>
              <a:rPr lang="en-US" sz="2400">
                <a:solidFill>
                  <a:schemeClr val="bg1"/>
                </a:solidFill>
                <a:latin typeface="Arial" panose="020B0604020202020204" pitchFamily="34" charset="0"/>
                <a:ea typeface="Times New Roman" panose="02020603050405020304"/>
                <a:cs typeface="Arial" panose="020B0604020202020204" pitchFamily="34" charset="0"/>
              </a:rPr>
              <a:t>, v</a:t>
            </a:r>
            <a:r>
              <a:rPr sz="2400">
                <a:solidFill>
                  <a:schemeClr val="bg1"/>
                </a:solidFill>
                <a:latin typeface="Arial" panose="020B0604020202020204" pitchFamily="34" charset="0"/>
                <a:ea typeface="Times New Roman" panose="02020603050405020304"/>
                <a:cs typeface="Arial" panose="020B0604020202020204" pitchFamily="34" charset="0"/>
              </a:rPr>
              <a:t>iết bài cho báo “Nhân đạo”, “Đời </a:t>
            </a:r>
          </a:p>
          <a:p>
            <a:pPr marL="0" indent="0" algn="just" defTabSz="266700">
              <a:spcBef>
                <a:spcPct val="0"/>
              </a:spcBef>
              <a:spcAft>
                <a:spcPct val="0"/>
              </a:spcAft>
            </a:pPr>
            <a:r>
              <a:rPr sz="2400">
                <a:solidFill>
                  <a:schemeClr val="bg1"/>
                </a:solidFill>
                <a:latin typeface="Arial" panose="020B0604020202020204" pitchFamily="34" charset="0"/>
                <a:ea typeface="Times New Roman" panose="02020603050405020304"/>
                <a:cs typeface="Arial" panose="020B0604020202020204" pitchFamily="34" charset="0"/>
              </a:rPr>
              <a:t> sống CN”, báo Sự thật &amp; tạp chí Thư tín quốc tế. </a:t>
            </a:r>
          </a:p>
          <a:p>
            <a:pPr marL="0" indent="0" algn="just" defTabSz="266700">
              <a:spcBef>
                <a:spcPct val="0"/>
              </a:spcBef>
              <a:spcAft>
                <a:spcPct val="0"/>
              </a:spcAft>
            </a:pP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 Viết tác phẩm “Bản án chế độ TD Pháp” (1925)</a:t>
            </a: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Ra</a:t>
            </a:r>
          </a:p>
          <a:p>
            <a:pPr marL="0" indent="0" algn="just" defTabSz="266700">
              <a:spcBef>
                <a:spcPct val="0"/>
              </a:spcBef>
              <a:spcAft>
                <a:spcPct val="0"/>
              </a:spcAft>
            </a:pPr>
            <a:r>
              <a:rPr sz="2400">
                <a:solidFill>
                  <a:schemeClr val="bg1"/>
                </a:solidFill>
                <a:latin typeface="Arial" panose="020B0604020202020204" pitchFamily="34" charset="0"/>
                <a:ea typeface="Times New Roman" panose="02020603050405020304"/>
                <a:cs typeface="Arial" panose="020B0604020202020204" pitchFamily="34" charset="0"/>
              </a:rPr>
              <a:t> </a:t>
            </a: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báo “Thanh Niên”</a:t>
            </a: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(1925) và tác phẩm “Đường </a:t>
            </a:r>
          </a:p>
          <a:p>
            <a:pPr marL="0" indent="0" algn="just" defTabSz="266700">
              <a:spcBef>
                <a:spcPct val="0"/>
              </a:spcBef>
              <a:spcAft>
                <a:spcPct val="0"/>
              </a:spcAft>
            </a:pPr>
            <a:r>
              <a:rPr sz="2400">
                <a:solidFill>
                  <a:schemeClr val="bg1"/>
                </a:solidFill>
                <a:latin typeface="Arial" panose="020B0604020202020204" pitchFamily="34" charset="0"/>
                <a:ea typeface="Times New Roman" panose="02020603050405020304"/>
                <a:cs typeface="Arial" panose="020B0604020202020204" pitchFamily="34" charset="0"/>
              </a:rPr>
              <a:t> </a:t>
            </a: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kách mệnh” (1927)</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heckerboard(across)">
                                      <p:cBhvr>
                                        <p:cTn id="50" dur="500"/>
                                        <p:tgtEl>
                                          <p:spTgt spid="23"/>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heckerboard(across)">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heel(1)">
                                      <p:cBhvr>
                                        <p:cTn id="5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9" grpId="0" animBg="1"/>
      <p:bldP spid="6" grpId="0"/>
      <p:bldP spid="18" grpId="0" animBg="1"/>
      <p:bldP spid="23" grpId="0" animBg="1"/>
      <p:bldP spid="27" grpId="0" animBg="1"/>
      <p:bldP spid="9" grpId="0" animBg="1"/>
      <p:bldP spid="7" grpId="0" animBg="1"/>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369570" y="1409700"/>
            <a:ext cx="2566670" cy="3538220"/>
          </a:xfrm>
          <a:prstGeom prst="rect">
            <a:avLst/>
          </a:prstGeom>
          <a:solidFill>
            <a:schemeClr val="accent3">
              <a:lumMod val="20000"/>
              <a:lumOff val="80000"/>
            </a:schemeClr>
          </a:solidFill>
          <a:ln w="38100">
            <a:solidFill>
              <a:srgbClr val="00B050"/>
            </a:solidFill>
          </a:ln>
          <a:effectLst>
            <a:innerShdw blurRad="63500" dist="50800" dir="2700000">
              <a:prstClr val="black">
                <a:alpha val="50000"/>
              </a:prstClr>
            </a:innerShdw>
          </a:effectLst>
        </p:spPr>
        <p:txBody>
          <a:bodyPr wrap="square">
            <a:spAutoFit/>
          </a:bodyPr>
          <a:lstStyle/>
          <a:p>
            <a:pPr algn="just" defTabSz="266700"/>
            <a:r>
              <a:rPr lang="en-US" altLang="vi-VN" sz="2800" dirty="0">
                <a:latin typeface="Arial" panose="020B0604020202020204" pitchFamily="34" charset="0"/>
                <a:cs typeface="Arial" panose="020B0604020202020204" pitchFamily="34" charset="0"/>
                <a:sym typeface="+mn-ea"/>
              </a:rPr>
              <a:t>Đâu là n</a:t>
            </a:r>
            <a:r>
              <a:rPr lang="vi-VN" sz="2800" dirty="0">
                <a:latin typeface="Arial" panose="020B0604020202020204" pitchFamily="34" charset="0"/>
                <a:cs typeface="Arial" panose="020B0604020202020204" pitchFamily="34" charset="0"/>
                <a:sym typeface="+mn-ea"/>
              </a:rPr>
              <a:t>hững luận điểm quan trọng về cách mạng giải phóng dân tộc</a:t>
            </a:r>
            <a:r>
              <a:rPr lang="en-US" altLang="vi-VN" sz="2800" dirty="0">
                <a:latin typeface="Arial" panose="020B0604020202020204" pitchFamily="34" charset="0"/>
                <a:cs typeface="Arial" panose="020B0604020202020204" pitchFamily="34" charset="0"/>
                <a:sym typeface="+mn-ea"/>
              </a:rPr>
              <a:t> của Nguyễn Ái Quốc ?</a:t>
            </a:r>
            <a:endParaRPr lang="en-US" altLang="vi-VN" sz="2800" dirty="0">
              <a:latin typeface="Arial" panose="020B0604020202020204" pitchFamily="34" charset="0"/>
              <a:ea typeface="Times New Roman" panose="02020603050405020304"/>
              <a:cs typeface="Arial" panose="020B0604020202020204" pitchFamily="34" charset="0"/>
              <a:sym typeface="+mn-ea"/>
            </a:endParaRPr>
          </a:p>
        </p:txBody>
      </p:sp>
      <p:sp>
        <p:nvSpPr>
          <p:cNvPr id="2" name="Text Box 1"/>
          <p:cNvSpPr txBox="1"/>
          <p:nvPr/>
        </p:nvSpPr>
        <p:spPr>
          <a:xfrm>
            <a:off x="3928745" y="380365"/>
            <a:ext cx="8090535" cy="1383665"/>
          </a:xfrm>
          <a:prstGeom prst="rect">
            <a:avLst/>
          </a:prstGeom>
          <a:solidFill>
            <a:schemeClr val="accent5">
              <a:lumMod val="20000"/>
              <a:lumOff val="80000"/>
            </a:schemeClr>
          </a:solidFill>
          <a:ln w="28575">
            <a:solidFill>
              <a:schemeClr val="accent2">
                <a:lumMod val="75000"/>
              </a:schemeClr>
            </a:solidFill>
          </a:ln>
        </p:spPr>
        <p:txBody>
          <a:bodyPr wrap="square" rtlCol="0" anchor="t">
            <a:spAutoFit/>
          </a:bodyPr>
          <a:lstStyle/>
          <a:p>
            <a:pPr algn="just"/>
            <a:r>
              <a:rPr lang="vi-VN" sz="2800" dirty="0">
                <a:latin typeface="Arial" panose="020B0604020202020204" pitchFamily="34" charset="0"/>
                <a:cs typeface="Arial" panose="020B0604020202020204" pitchFamily="34" charset="0"/>
                <a:sym typeface="+mn-ea"/>
              </a:rPr>
              <a:t>Giải phóng dân tộc phải gắn với giải phóng giai cấp</a:t>
            </a:r>
            <a:r>
              <a:rPr lang="en-US" altLang="vi-VN" sz="2800" dirty="0">
                <a:latin typeface="Arial" panose="020B0604020202020204" pitchFamily="34" charset="0"/>
                <a:cs typeface="Arial" panose="020B0604020202020204" pitchFamily="34" charset="0"/>
                <a:sym typeface="+mn-ea"/>
              </a:rPr>
              <a:t>. C</a:t>
            </a:r>
            <a:r>
              <a:rPr lang="vi-VN" sz="2800" dirty="0">
                <a:latin typeface="Arial" panose="020B0604020202020204" pitchFamily="34" charset="0"/>
                <a:cs typeface="Arial" panose="020B0604020202020204" pitchFamily="34" charset="0"/>
                <a:sym typeface="+mn-ea"/>
              </a:rPr>
              <a:t>ả hai cuộc giải phóng này chỉ có thể là sự nghiệp của </a:t>
            </a:r>
            <a:r>
              <a:rPr lang="en-US" altLang="vi-VN" sz="2800" dirty="0">
                <a:latin typeface="Arial" panose="020B0604020202020204" pitchFamily="34" charset="0"/>
                <a:cs typeface="Arial" panose="020B0604020202020204" pitchFamily="34" charset="0"/>
                <a:sym typeface="+mn-ea"/>
              </a:rPr>
              <a:t>Ch</a:t>
            </a:r>
            <a:r>
              <a:rPr lang="vi-VN" sz="2800" dirty="0">
                <a:latin typeface="Arial" panose="020B0604020202020204" pitchFamily="34" charset="0"/>
                <a:cs typeface="Arial" panose="020B0604020202020204" pitchFamily="34" charset="0"/>
                <a:sym typeface="+mn-ea"/>
              </a:rPr>
              <a:t>ủ nghĩa cộng sản</a:t>
            </a:r>
            <a:r>
              <a:rPr lang="en-US" sz="2800" dirty="0">
                <a:latin typeface="Arial" panose="020B0604020202020204" pitchFamily="34" charset="0"/>
                <a:cs typeface="Arial" panose="020B0604020202020204" pitchFamily="34" charset="0"/>
                <a:sym typeface="+mn-ea"/>
              </a:rPr>
              <a:t>.</a:t>
            </a:r>
          </a:p>
        </p:txBody>
      </p:sp>
      <p:sp>
        <p:nvSpPr>
          <p:cNvPr id="3" name="Text Box 2"/>
          <p:cNvSpPr txBox="1"/>
          <p:nvPr/>
        </p:nvSpPr>
        <p:spPr>
          <a:xfrm>
            <a:off x="3928745" y="2102485"/>
            <a:ext cx="8089900" cy="2245360"/>
          </a:xfrm>
          <a:prstGeom prst="rect">
            <a:avLst/>
          </a:prstGeom>
          <a:solidFill>
            <a:schemeClr val="accent5">
              <a:lumMod val="20000"/>
              <a:lumOff val="80000"/>
            </a:schemeClr>
          </a:solidFill>
          <a:ln w="28575">
            <a:solidFill>
              <a:schemeClr val="accent2">
                <a:lumMod val="75000"/>
              </a:schemeClr>
            </a:solidFill>
          </a:ln>
        </p:spPr>
        <p:txBody>
          <a:bodyPr wrap="square" rtlCol="0" anchor="t">
            <a:spAutoFit/>
          </a:bodyPr>
          <a:lstStyle/>
          <a:p>
            <a:pPr algn="just"/>
            <a:r>
              <a:rPr lang="vi-VN" sz="2800" dirty="0">
                <a:latin typeface="Arial" panose="020B0604020202020204" pitchFamily="34" charset="0"/>
                <a:cs typeface="Arial" panose="020B0604020202020204" pitchFamily="34" charset="0"/>
                <a:sym typeface="+mn-ea"/>
              </a:rPr>
              <a:t>Cách mạng </a:t>
            </a:r>
            <a:r>
              <a:rPr lang="en-US" altLang="vi-VN" sz="2800" dirty="0">
                <a:latin typeface="Arial" panose="020B0604020202020204" pitchFamily="34" charset="0"/>
                <a:cs typeface="Arial" panose="020B0604020202020204" pitchFamily="34" charset="0"/>
                <a:sym typeface="+mn-ea"/>
              </a:rPr>
              <a:t>GPDT </a:t>
            </a:r>
            <a:r>
              <a:rPr lang="vi-VN" sz="2800" dirty="0">
                <a:latin typeface="Arial" panose="020B0604020202020204" pitchFamily="34" charset="0"/>
                <a:cs typeface="Arial" panose="020B0604020202020204" pitchFamily="34" charset="0"/>
                <a:sym typeface="+mn-ea"/>
              </a:rPr>
              <a:t>ở các nước thuộc địa với cách mạng vô sản ở chính quốc có mối quan hệ chặt chẽ với nhau, cách mạng </a:t>
            </a:r>
            <a:r>
              <a:rPr lang="en-US" altLang="vi-VN" sz="2800" dirty="0">
                <a:latin typeface="Arial" panose="020B0604020202020204" pitchFamily="34" charset="0"/>
                <a:cs typeface="Arial" panose="020B0604020202020204" pitchFamily="34" charset="0"/>
                <a:sym typeface="+mn-ea"/>
              </a:rPr>
              <a:t>GPDT </a:t>
            </a:r>
            <a:r>
              <a:rPr lang="vi-VN" sz="2800" dirty="0">
                <a:latin typeface="Arial" panose="020B0604020202020204" pitchFamily="34" charset="0"/>
                <a:cs typeface="Arial" panose="020B0604020202020204" pitchFamily="34" charset="0"/>
                <a:sym typeface="+mn-ea"/>
              </a:rPr>
              <a:t>ở nước thuộc địa có thể thành công trước cách mạng vô sản ở chính quốc</a:t>
            </a:r>
            <a:r>
              <a:rPr lang="en-US" sz="2800" dirty="0">
                <a:latin typeface="Arial" panose="020B0604020202020204" pitchFamily="34" charset="0"/>
                <a:cs typeface="Arial" panose="020B0604020202020204" pitchFamily="34" charset="0"/>
                <a:sym typeface="+mn-ea"/>
              </a:rPr>
              <a:t>.</a:t>
            </a:r>
          </a:p>
        </p:txBody>
      </p:sp>
      <p:sp>
        <p:nvSpPr>
          <p:cNvPr id="4" name="Text Box 3"/>
          <p:cNvSpPr txBox="1"/>
          <p:nvPr/>
        </p:nvSpPr>
        <p:spPr>
          <a:xfrm>
            <a:off x="3928745" y="4745990"/>
            <a:ext cx="8090535" cy="953135"/>
          </a:xfrm>
          <a:prstGeom prst="rect">
            <a:avLst/>
          </a:prstGeom>
          <a:solidFill>
            <a:schemeClr val="accent5">
              <a:lumMod val="20000"/>
              <a:lumOff val="80000"/>
            </a:schemeClr>
          </a:solidFill>
          <a:ln w="28575">
            <a:solidFill>
              <a:schemeClr val="accent2">
                <a:lumMod val="75000"/>
              </a:schemeClr>
            </a:solidFill>
          </a:ln>
        </p:spPr>
        <p:txBody>
          <a:bodyPr wrap="square" rtlCol="0" anchor="t">
            <a:spAutoFit/>
          </a:bodyPr>
          <a:lstStyle/>
          <a:p>
            <a:pPr algn="just"/>
            <a:r>
              <a:rPr lang="vi-VN" sz="2800" dirty="0">
                <a:latin typeface="Arial" panose="020B0604020202020204" pitchFamily="34" charset="0"/>
                <a:cs typeface="Arial" panose="020B0604020202020204" pitchFamily="34" charset="0"/>
                <a:sym typeface="+mn-ea"/>
              </a:rPr>
              <a:t>Khẳng định vai trò của chính đảng vô sản trong thắng lợi của cách mạng.</a:t>
            </a:r>
          </a:p>
        </p:txBody>
      </p:sp>
      <p:cxnSp>
        <p:nvCxnSpPr>
          <p:cNvPr id="5" name="Straight Connector 4"/>
          <p:cNvCxnSpPr/>
          <p:nvPr/>
        </p:nvCxnSpPr>
        <p:spPr>
          <a:xfrm flipV="1">
            <a:off x="2926080" y="1072515"/>
            <a:ext cx="992505" cy="2106295"/>
          </a:xfrm>
          <a:prstGeom prst="line">
            <a:avLst/>
          </a:prstGeom>
          <a:ln w="38100">
            <a:solidFill>
              <a:srgbClr val="002060"/>
            </a:solidFill>
          </a:ln>
        </p:spPr>
        <p:style>
          <a:lnRef idx="2">
            <a:schemeClr val="accent1"/>
          </a:lnRef>
          <a:fillRef idx="0">
            <a:srgbClr val="FFFFFF"/>
          </a:fillRef>
          <a:effectRef idx="0">
            <a:srgbClr val="FFFFFF"/>
          </a:effectRef>
          <a:fontRef idx="minor">
            <a:schemeClr val="tx1"/>
          </a:fontRef>
        </p:style>
      </p:cxnSp>
      <p:cxnSp>
        <p:nvCxnSpPr>
          <p:cNvPr id="7" name="Straight Connector 6"/>
          <p:cNvCxnSpPr/>
          <p:nvPr/>
        </p:nvCxnSpPr>
        <p:spPr>
          <a:xfrm>
            <a:off x="2956560" y="3148330"/>
            <a:ext cx="958215" cy="9525"/>
          </a:xfrm>
          <a:prstGeom prst="line">
            <a:avLst/>
          </a:prstGeom>
          <a:ln w="38100">
            <a:solidFill>
              <a:srgbClr val="002060"/>
            </a:soli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a:off x="2927985" y="3126105"/>
            <a:ext cx="994410" cy="2029460"/>
          </a:xfrm>
          <a:prstGeom prst="line">
            <a:avLst/>
          </a:prstGeom>
          <a:ln w="38100">
            <a:solidFill>
              <a:srgbClr val="00206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2"/>
          <a:srcRect l="5722" t="23565" r="7074" b="17611"/>
          <a:stretch>
            <a:fillRect/>
          </a:stretch>
        </p:blipFill>
        <p:spPr>
          <a:xfrm>
            <a:off x="78740" y="6985"/>
            <a:ext cx="845820" cy="545465"/>
          </a:xfrm>
          <a:prstGeom prst="rect">
            <a:avLst/>
          </a:prstGeom>
        </p:spPr>
      </p:pic>
      <p:sp>
        <p:nvSpPr>
          <p:cNvPr id="4" name="Text Box 3"/>
          <p:cNvSpPr txBox="1"/>
          <p:nvPr/>
        </p:nvSpPr>
        <p:spPr>
          <a:xfrm>
            <a:off x="964565" y="20320"/>
            <a:ext cx="10922635" cy="521970"/>
          </a:xfrm>
          <a:prstGeom prst="rect">
            <a:avLst/>
          </a:prstGeom>
        </p:spPr>
        <p:txBody>
          <a:bodyPr wrap="square">
            <a:spAutoFit/>
          </a:bodyPr>
          <a:lstStyle/>
          <a:p>
            <a:pPr marL="0" indent="0" algn="just" defTabSz="266700">
              <a:spcBef>
                <a:spcPct val="0"/>
              </a:spcBef>
              <a:spcAft>
                <a:spcPct val="0"/>
              </a:spcAft>
            </a:pP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2. Chuẩn bị và thành lập Đảng Cộng sản Việt Nam (1921 – 1930)</a:t>
            </a:r>
          </a:p>
        </p:txBody>
      </p:sp>
      <p:sp>
        <p:nvSpPr>
          <p:cNvPr id="5" name="Text Box 4"/>
          <p:cNvSpPr txBox="1"/>
          <p:nvPr/>
        </p:nvSpPr>
        <p:spPr>
          <a:xfrm>
            <a:off x="78740" y="655955"/>
            <a:ext cx="10789285" cy="521970"/>
          </a:xfrm>
          <a:prstGeom prst="rect">
            <a:avLst/>
          </a:prstGeom>
        </p:spPr>
        <p:txBody>
          <a:bodyPr wrap="square">
            <a:spAutoFit/>
          </a:bodyPr>
          <a:lstStyle/>
          <a:p>
            <a:pPr marL="0" indent="0" algn="just" defTabSz="266700">
              <a:spcBef>
                <a:spcPct val="0"/>
              </a:spcBef>
              <a:spcAft>
                <a:spcPct val="0"/>
              </a:spcAft>
            </a:pPr>
            <a:r>
              <a:rPr sz="2800" b="1" i="1">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 Chuẩn bị các điều kiện cho sự ra đời của Đảng (1921-1929)</a:t>
            </a:r>
          </a:p>
        </p:txBody>
      </p:sp>
      <p:sp>
        <p:nvSpPr>
          <p:cNvPr id="16" name="Oval 15"/>
          <p:cNvSpPr/>
          <p:nvPr/>
        </p:nvSpPr>
        <p:spPr>
          <a:xfrm>
            <a:off x="556260" y="2874010"/>
            <a:ext cx="2435225" cy="1904365"/>
          </a:xfrm>
          <a:prstGeom prst="ellipse">
            <a:avLst/>
          </a:prstGeom>
          <a:solidFill>
            <a:srgbClr val="FF0000"/>
          </a:solidFill>
          <a:ln>
            <a:noFill/>
          </a:ln>
          <a:effectLst>
            <a:innerShdw blurRad="114300">
              <a:prstClr val="black"/>
            </a:inn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19" name="Oval 18"/>
          <p:cNvSpPr/>
          <p:nvPr/>
        </p:nvSpPr>
        <p:spPr>
          <a:xfrm>
            <a:off x="732790" y="2905125"/>
            <a:ext cx="2209165" cy="1851660"/>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6" name="Text Box 5"/>
          <p:cNvSpPr txBox="1"/>
          <p:nvPr/>
        </p:nvSpPr>
        <p:spPr>
          <a:xfrm>
            <a:off x="838200" y="3288030"/>
            <a:ext cx="1952625" cy="953135"/>
          </a:xfrm>
          <a:prstGeom prst="rect">
            <a:avLst/>
          </a:prstGeom>
        </p:spPr>
        <p:txBody>
          <a:bodyPr wrap="square">
            <a:spAutoFit/>
          </a:bodyPr>
          <a:lstStyle/>
          <a:p>
            <a:pPr algn="just" defTabSz="266700"/>
            <a:r>
              <a:rPr sz="2800">
                <a:latin typeface="Arial" panose="020B0604020202020204" pitchFamily="34" charset="0"/>
                <a:ea typeface="Times New Roman" panose="02020603050405020304"/>
                <a:cs typeface="Arial" panose="020B0604020202020204" pitchFamily="34" charset="0"/>
              </a:rPr>
              <a:t>Chuẩn bị về </a:t>
            </a:r>
            <a:r>
              <a:rPr lang="en-US" sz="2800">
                <a:latin typeface="Arial" panose="020B0604020202020204" pitchFamily="34" charset="0"/>
                <a:ea typeface="Times New Roman" panose="02020603050405020304"/>
                <a:cs typeface="Arial" panose="020B0604020202020204" pitchFamily="34" charset="0"/>
              </a:rPr>
              <a:t>tổ chức</a:t>
            </a:r>
          </a:p>
        </p:txBody>
      </p:sp>
      <p:sp>
        <p:nvSpPr>
          <p:cNvPr id="18" name="Rectangle: Rounded Corners 17"/>
          <p:cNvSpPr/>
          <p:nvPr/>
        </p:nvSpPr>
        <p:spPr>
          <a:xfrm>
            <a:off x="4324985" y="1385570"/>
            <a:ext cx="7810500" cy="2726690"/>
          </a:xfrm>
          <a:prstGeom prst="roundRect">
            <a:avLst>
              <a:gd name="adj" fmla="val 50000"/>
            </a:avLst>
          </a:prstGeom>
          <a:solidFill>
            <a:srgbClr val="E5F4D7"/>
          </a:solidFill>
          <a:ln w="38100" cmpd="dbl">
            <a:solidFill>
              <a:srgbClr val="0070C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a:gsLst>
                  <a:gs pos="0">
                    <a:srgbClr val="C5329C"/>
                  </a:gs>
                  <a:gs pos="100000">
                    <a:srgbClr val="92266E"/>
                  </a:gs>
                </a:gsLst>
                <a:lin ang="10800000" scaled="1"/>
              </a:gradFill>
              <a:effectLst/>
              <a:uLnTx/>
              <a:uFillTx/>
              <a:ea typeface="+mn-ea"/>
              <a:cs typeface="+mn-cs"/>
            </a:endParaRPr>
          </a:p>
        </p:txBody>
      </p:sp>
      <p:sp>
        <p:nvSpPr>
          <p:cNvPr id="23" name="Rectangle: Rounded Corners 22"/>
          <p:cNvSpPr/>
          <p:nvPr/>
        </p:nvSpPr>
        <p:spPr>
          <a:xfrm>
            <a:off x="4440555" y="4455160"/>
            <a:ext cx="7686675" cy="2290445"/>
          </a:xfrm>
          <a:prstGeom prst="roundRect">
            <a:avLst>
              <a:gd name="adj" fmla="val 50000"/>
            </a:avLst>
          </a:prstGeom>
          <a:solidFill>
            <a:schemeClr val="accent4">
              <a:lumMod val="20000"/>
              <a:lumOff val="80000"/>
            </a:schemeClr>
          </a:solidFill>
          <a:ln w="38100">
            <a:solidFill>
              <a:schemeClr val="accent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solidFill>
                  <a:sysClr val="windowText" lastClr="000000"/>
                </a:solidFill>
              </a:ln>
              <a:gradFill>
                <a:gsLst>
                  <a:gs pos="0">
                    <a:srgbClr val="C5329C"/>
                  </a:gs>
                  <a:gs pos="100000">
                    <a:srgbClr val="92266E"/>
                  </a:gs>
                </a:gsLst>
                <a:lin ang="10800000" scaled="1"/>
              </a:gradFill>
              <a:effectLst/>
              <a:uLnTx/>
              <a:uFillTx/>
              <a:ea typeface="+mn-ea"/>
              <a:cs typeface="+mn-cs"/>
            </a:endParaRPr>
          </a:p>
        </p:txBody>
      </p:sp>
      <p:sp>
        <p:nvSpPr>
          <p:cNvPr id="9" name="Freeform: Shape 8"/>
          <p:cNvSpPr/>
          <p:nvPr/>
        </p:nvSpPr>
        <p:spPr>
          <a:xfrm>
            <a:off x="3066415" y="2759075"/>
            <a:ext cx="1134745" cy="1167765"/>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1" fmla="*/ 0 w 1663700"/>
              <a:gd name="connsiteY0-2" fmla="*/ 2116808 h 2116808"/>
              <a:gd name="connsiteX1-3" fmla="*/ 635000 w 1663700"/>
              <a:gd name="connsiteY1-4" fmla="*/ 1786608 h 2116808"/>
              <a:gd name="connsiteX2-5" fmla="*/ 793750 w 1663700"/>
              <a:gd name="connsiteY2-6" fmla="*/ 268958 h 2116808"/>
              <a:gd name="connsiteX3-7" fmla="*/ 1663700 w 1663700"/>
              <a:gd name="connsiteY3-8" fmla="*/ 8608 h 2116808"/>
              <a:gd name="connsiteX0-9" fmla="*/ 0 w 1663700"/>
              <a:gd name="connsiteY0-10" fmla="*/ 2116808 h 2116808"/>
              <a:gd name="connsiteX1-11" fmla="*/ 635000 w 1663700"/>
              <a:gd name="connsiteY1-12" fmla="*/ 1786608 h 2116808"/>
              <a:gd name="connsiteX2-13" fmla="*/ 793750 w 1663700"/>
              <a:gd name="connsiteY2-14" fmla="*/ 268958 h 2116808"/>
              <a:gd name="connsiteX3-15" fmla="*/ 1663700 w 1663700"/>
              <a:gd name="connsiteY3-16" fmla="*/ 8608 h 2116808"/>
              <a:gd name="connsiteX0-17" fmla="*/ 0 w 1663700"/>
              <a:gd name="connsiteY0-18" fmla="*/ 2116808 h 2119194"/>
              <a:gd name="connsiteX1-19" fmla="*/ 679450 w 1663700"/>
              <a:gd name="connsiteY1-20" fmla="*/ 1831058 h 2119194"/>
              <a:gd name="connsiteX2-21" fmla="*/ 793750 w 1663700"/>
              <a:gd name="connsiteY2-22" fmla="*/ 268958 h 2119194"/>
              <a:gd name="connsiteX3-23" fmla="*/ 1663700 w 1663700"/>
              <a:gd name="connsiteY3-24" fmla="*/ 8608 h 2119194"/>
            </a:gdLst>
            <a:ahLst/>
            <a:cxnLst>
              <a:cxn ang="0">
                <a:pos x="connsiteX0-1" y="connsiteY0-2"/>
              </a:cxn>
              <a:cxn ang="0">
                <a:pos x="connsiteX1-3" y="connsiteY1-4"/>
              </a:cxn>
              <a:cxn ang="0">
                <a:pos x="connsiteX2-5" y="connsiteY2-6"/>
              </a:cxn>
              <a:cxn ang="0">
                <a:pos x="connsiteX3-7" y="connsiteY3-8"/>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w="57150">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ea typeface="+mn-ea"/>
              <a:cs typeface="+mn-cs"/>
            </a:endParaRPr>
          </a:p>
        </p:txBody>
      </p:sp>
      <p:sp>
        <p:nvSpPr>
          <p:cNvPr id="10" name="Freeform: Shape 8"/>
          <p:cNvSpPr/>
          <p:nvPr/>
        </p:nvSpPr>
        <p:spPr>
          <a:xfrm flipV="1">
            <a:off x="3027045" y="4104640"/>
            <a:ext cx="1350645" cy="1143635"/>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1" fmla="*/ 0 w 1663700"/>
              <a:gd name="connsiteY0-2" fmla="*/ 2116808 h 2116808"/>
              <a:gd name="connsiteX1-3" fmla="*/ 635000 w 1663700"/>
              <a:gd name="connsiteY1-4" fmla="*/ 1786608 h 2116808"/>
              <a:gd name="connsiteX2-5" fmla="*/ 793750 w 1663700"/>
              <a:gd name="connsiteY2-6" fmla="*/ 268958 h 2116808"/>
              <a:gd name="connsiteX3-7" fmla="*/ 1663700 w 1663700"/>
              <a:gd name="connsiteY3-8" fmla="*/ 8608 h 2116808"/>
              <a:gd name="connsiteX0-9" fmla="*/ 0 w 1663700"/>
              <a:gd name="connsiteY0-10" fmla="*/ 2116808 h 2116808"/>
              <a:gd name="connsiteX1-11" fmla="*/ 635000 w 1663700"/>
              <a:gd name="connsiteY1-12" fmla="*/ 1786608 h 2116808"/>
              <a:gd name="connsiteX2-13" fmla="*/ 793750 w 1663700"/>
              <a:gd name="connsiteY2-14" fmla="*/ 268958 h 2116808"/>
              <a:gd name="connsiteX3-15" fmla="*/ 1663700 w 1663700"/>
              <a:gd name="connsiteY3-16" fmla="*/ 8608 h 2116808"/>
              <a:gd name="connsiteX0-17" fmla="*/ 0 w 1663700"/>
              <a:gd name="connsiteY0-18" fmla="*/ 2116808 h 2119194"/>
              <a:gd name="connsiteX1-19" fmla="*/ 679450 w 1663700"/>
              <a:gd name="connsiteY1-20" fmla="*/ 1831058 h 2119194"/>
              <a:gd name="connsiteX2-21" fmla="*/ 793750 w 1663700"/>
              <a:gd name="connsiteY2-22" fmla="*/ 268958 h 2119194"/>
              <a:gd name="connsiteX3-23" fmla="*/ 1663700 w 1663700"/>
              <a:gd name="connsiteY3-24" fmla="*/ 8608 h 2119194"/>
            </a:gdLst>
            <a:ahLst/>
            <a:cxnLst>
              <a:cxn ang="0">
                <a:pos x="connsiteX0-1" y="connsiteY0-2"/>
              </a:cxn>
              <a:cxn ang="0">
                <a:pos x="connsiteX1-3" y="connsiteY1-4"/>
              </a:cxn>
              <a:cxn ang="0">
                <a:pos x="connsiteX2-5" y="connsiteY2-6"/>
              </a:cxn>
              <a:cxn ang="0">
                <a:pos x="connsiteX3-7" y="connsiteY3-8"/>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w="57150">
            <a:solidFill>
              <a:srgbClr val="00B05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ea typeface="+mn-ea"/>
              <a:cs typeface="+mn-cs"/>
            </a:endParaRPr>
          </a:p>
        </p:txBody>
      </p:sp>
      <p:sp>
        <p:nvSpPr>
          <p:cNvPr id="11" name="Text Box 10"/>
          <p:cNvSpPr txBox="1"/>
          <p:nvPr/>
        </p:nvSpPr>
        <p:spPr>
          <a:xfrm>
            <a:off x="4675505" y="1364615"/>
            <a:ext cx="7516495" cy="741045"/>
          </a:xfrm>
          <a:prstGeom prst="rect">
            <a:avLst/>
          </a:prstGeom>
        </p:spPr>
        <p:txBody>
          <a:bodyPr wrap="square">
            <a:noAutofit/>
          </a:bodyPr>
          <a:lstStyle/>
          <a:p>
            <a:pPr marL="0" indent="0" algn="just" defTabSz="266700">
              <a:spcBef>
                <a:spcPct val="0"/>
              </a:spcBef>
              <a:spcAft>
                <a:spcPct val="0"/>
              </a:spcAft>
            </a:pP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lang="en-US" altLang="en-US" sz="2400">
                <a:solidFill>
                  <a:schemeClr val="tx1"/>
                </a:solidFill>
                <a:latin typeface="Arial" panose="020B0604020202020204" pitchFamily="34" charset="0"/>
                <a:ea typeface="Times New Roman" panose="02020603050405020304"/>
                <a:cs typeface="Arial" panose="020B0604020202020204" pitchFamily="34" charset="0"/>
              </a:rPr>
              <a:t>Xây dựng mối quan hệ giữa cách mạng VN </a:t>
            </a:r>
          </a:p>
          <a:p>
            <a:pPr marL="0" indent="0" algn="just" defTabSz="266700">
              <a:spcBef>
                <a:spcPct val="0"/>
              </a:spcBef>
              <a:spcAft>
                <a:spcPct val="0"/>
              </a:spcAft>
            </a:pPr>
            <a:r>
              <a:rPr lang="en-US" altLang="en-US" sz="2400">
                <a:solidFill>
                  <a:schemeClr val="tx1"/>
                </a:solidFill>
                <a:latin typeface="Arial" panose="020B0604020202020204" pitchFamily="34" charset="0"/>
                <a:ea typeface="Times New Roman" panose="02020603050405020304"/>
                <a:cs typeface="Arial" panose="020B0604020202020204" pitchFamily="34" charset="0"/>
              </a:rPr>
              <a:t>với cách mạng thế giới</a:t>
            </a:r>
          </a:p>
          <a:p>
            <a:pPr marL="0" indent="0" algn="just" defTabSz="266700">
              <a:spcBef>
                <a:spcPct val="0"/>
              </a:spcBef>
              <a:spcAft>
                <a:spcPct val="0"/>
              </a:spcAft>
            </a:pPr>
            <a:endParaRPr lang="en-US" altLang="en-US" sz="2400">
              <a:solidFill>
                <a:schemeClr val="tx1"/>
              </a:solidFill>
              <a:latin typeface="Arial" panose="020B0604020202020204" pitchFamily="34" charset="0"/>
              <a:ea typeface="Times New Roman" panose="02020603050405020304"/>
              <a:cs typeface="Arial" panose="020B0604020202020204" pitchFamily="34" charset="0"/>
            </a:endParaRPr>
          </a:p>
        </p:txBody>
      </p:sp>
      <p:sp>
        <p:nvSpPr>
          <p:cNvPr id="12" name="Text Box 11"/>
          <p:cNvSpPr txBox="1"/>
          <p:nvPr/>
        </p:nvSpPr>
        <p:spPr>
          <a:xfrm>
            <a:off x="4528820" y="4551045"/>
            <a:ext cx="7668260" cy="1260475"/>
          </a:xfrm>
          <a:prstGeom prst="rect">
            <a:avLst/>
          </a:prstGeom>
        </p:spPr>
        <p:txBody>
          <a:bodyPr wrap="square">
            <a:no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lang="en-US" altLang="en-US" sz="2400">
                <a:solidFill>
                  <a:schemeClr val="tx1"/>
                </a:solidFill>
                <a:latin typeface="Arial" panose="020B0604020202020204" pitchFamily="34" charset="0"/>
                <a:ea typeface="Times New Roman" panose="02020603050405020304"/>
                <a:cs typeface="Arial" panose="020B0604020202020204" pitchFamily="34" charset="0"/>
              </a:rPr>
              <a:t>Tìm hiểu và tập hợp thanh niên trí thức yêu nước</a:t>
            </a:r>
          </a:p>
          <a:p>
            <a:pPr marL="0" indent="0" algn="just" defTabSz="266700">
              <a:spcBef>
                <a:spcPct val="0"/>
              </a:spcBef>
              <a:spcAft>
                <a:spcPct val="0"/>
              </a:spcAft>
            </a:pPr>
            <a:r>
              <a:rPr lang="en-US" altLang="en-US" sz="2400">
                <a:solidFill>
                  <a:schemeClr val="tx1"/>
                </a:solidFill>
                <a:latin typeface="Arial" panose="020B0604020202020204" pitchFamily="34" charset="0"/>
                <a:ea typeface="Times New Roman" panose="02020603050405020304"/>
                <a:cs typeface="Arial" panose="020B0604020202020204" pitchFamily="34" charset="0"/>
              </a:rPr>
              <a:t> ở hải ngoại để thành lập các tổ chức tiền thân của</a:t>
            </a:r>
          </a:p>
          <a:p>
            <a:pPr marL="0" indent="0" algn="just" defTabSz="266700">
              <a:spcBef>
                <a:spcPct val="0"/>
              </a:spcBef>
              <a:spcAft>
                <a:spcPct val="0"/>
              </a:spcAft>
            </a:pPr>
            <a:r>
              <a:rPr lang="en-US" altLang="en-US" sz="2400">
                <a:solidFill>
                  <a:schemeClr val="tx1"/>
                </a:solidFill>
                <a:latin typeface="Arial" panose="020B0604020202020204" pitchFamily="34" charset="0"/>
                <a:ea typeface="Times New Roman" panose="02020603050405020304"/>
                <a:cs typeface="Arial" panose="020B0604020202020204" pitchFamily="34" charset="0"/>
              </a:rPr>
              <a:t> Đảng</a:t>
            </a:r>
          </a:p>
          <a:p>
            <a:pPr marL="0" indent="0" algn="just" defTabSz="266700">
              <a:spcBef>
                <a:spcPct val="0"/>
              </a:spcBef>
              <a:spcAft>
                <a:spcPct val="0"/>
              </a:spcAft>
            </a:pPr>
            <a:r>
              <a:rPr lang="en-US" altLang="en-US" sz="2400">
                <a:solidFill>
                  <a:schemeClr val="tx1"/>
                </a:solidFill>
                <a:latin typeface="Arial" panose="020B0604020202020204" pitchFamily="34" charset="0"/>
                <a:ea typeface="Times New Roman" panose="02020603050405020304"/>
                <a:cs typeface="Arial" panose="020B0604020202020204" pitchFamily="34" charset="0"/>
              </a:rPr>
              <a:t>  </a:t>
            </a:r>
          </a:p>
        </p:txBody>
      </p:sp>
      <p:sp>
        <p:nvSpPr>
          <p:cNvPr id="8" name="Text Box 7"/>
          <p:cNvSpPr txBox="1"/>
          <p:nvPr/>
        </p:nvSpPr>
        <p:spPr>
          <a:xfrm>
            <a:off x="4772025" y="2127250"/>
            <a:ext cx="6096000" cy="460375"/>
          </a:xfrm>
          <a:prstGeom prst="rect">
            <a:avLst/>
          </a:prstGeom>
          <a:noFill/>
        </p:spPr>
        <p:txBody>
          <a:bodyPr wrap="square" rtlCol="0" anchor="t">
            <a:spAutoFit/>
          </a:bodyPr>
          <a:lstStyle/>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sym typeface="+mn-ea"/>
              </a:rPr>
              <a:t>+ Hoạt động trong Đảng Cộng sản Pháp</a:t>
            </a:r>
          </a:p>
        </p:txBody>
      </p:sp>
      <p:sp>
        <p:nvSpPr>
          <p:cNvPr id="13" name="Text Box 12"/>
          <p:cNvSpPr txBox="1"/>
          <p:nvPr/>
        </p:nvSpPr>
        <p:spPr>
          <a:xfrm>
            <a:off x="4772025" y="2546350"/>
            <a:ext cx="6096000" cy="460375"/>
          </a:xfrm>
          <a:prstGeom prst="rect">
            <a:avLst/>
          </a:prstGeom>
          <a:noFill/>
        </p:spPr>
        <p:txBody>
          <a:bodyPr wrap="square" rtlCol="0" anchor="t">
            <a:spAutoFit/>
          </a:bodyPr>
          <a:lstStyle/>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sym typeface="+mn-ea"/>
              </a:rPr>
              <a:t>+ Thành lập Hội liên hiệp thuộc địa (1921)</a:t>
            </a:r>
          </a:p>
        </p:txBody>
      </p:sp>
      <p:sp>
        <p:nvSpPr>
          <p:cNvPr id="14" name="Text Box 13"/>
          <p:cNvSpPr txBox="1"/>
          <p:nvPr/>
        </p:nvSpPr>
        <p:spPr>
          <a:xfrm>
            <a:off x="4780280" y="2907030"/>
            <a:ext cx="6891655" cy="460375"/>
          </a:xfrm>
          <a:prstGeom prst="rect">
            <a:avLst/>
          </a:prstGeom>
          <a:noFill/>
        </p:spPr>
        <p:txBody>
          <a:bodyPr wrap="square" rtlCol="0" anchor="t">
            <a:spAutoFit/>
          </a:bodyPr>
          <a:lstStyle/>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sym typeface="+mn-ea"/>
              </a:rPr>
              <a:t>+ Hoạt động ở Liên Xô và QTCS (1923 - 1924)</a:t>
            </a:r>
          </a:p>
        </p:txBody>
      </p:sp>
      <p:sp>
        <p:nvSpPr>
          <p:cNvPr id="15" name="Text Box 14"/>
          <p:cNvSpPr txBox="1"/>
          <p:nvPr/>
        </p:nvSpPr>
        <p:spPr>
          <a:xfrm>
            <a:off x="4780280" y="3301365"/>
            <a:ext cx="6753860" cy="829945"/>
          </a:xfrm>
          <a:prstGeom prst="rect">
            <a:avLst/>
          </a:prstGeom>
          <a:noFill/>
        </p:spPr>
        <p:txBody>
          <a:bodyPr wrap="square" rtlCol="0" anchor="t">
            <a:spAutoFit/>
          </a:bodyPr>
          <a:lstStyle/>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sym typeface="+mn-ea"/>
              </a:rPr>
              <a:t>+ Thành lập Hội Liên hiệp các DT bị áp bức ở Á</a:t>
            </a:r>
            <a:endParaRPr lang="en-US" altLang="en-US" sz="2400">
              <a:solidFill>
                <a:schemeClr val="tx1"/>
              </a:solidFill>
              <a:latin typeface="Arial" panose="020B0604020202020204" pitchFamily="34" charset="0"/>
              <a:ea typeface="Times New Roman" panose="02020603050405020304"/>
              <a:cs typeface="Arial" panose="020B0604020202020204" pitchFamily="34" charset="0"/>
            </a:endParaRPr>
          </a:p>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sym typeface="+mn-ea"/>
              </a:rPr>
              <a:t> </a:t>
            </a:r>
            <a:r>
              <a:rPr lang="en-US" sz="2400">
                <a:latin typeface="Arial" panose="020B0604020202020204" pitchFamily="34" charset="0"/>
                <a:ea typeface="Times New Roman" panose="02020603050405020304"/>
                <a:cs typeface="Arial" panose="020B0604020202020204" pitchFamily="34" charset="0"/>
                <a:sym typeface="+mn-ea"/>
              </a:rPr>
              <a:t>   </a:t>
            </a:r>
            <a:r>
              <a:rPr lang="en-US" altLang="en-US" sz="2400">
                <a:latin typeface="Arial" panose="020B0604020202020204" pitchFamily="34" charset="0"/>
                <a:ea typeface="Times New Roman" panose="02020603050405020304"/>
                <a:cs typeface="Arial" panose="020B0604020202020204" pitchFamily="34" charset="0"/>
                <a:sym typeface="+mn-ea"/>
              </a:rPr>
              <a:t> Đông (1925)</a:t>
            </a:r>
          </a:p>
        </p:txBody>
      </p:sp>
      <p:sp>
        <p:nvSpPr>
          <p:cNvPr id="17" name="Text Box 16"/>
          <p:cNvSpPr txBox="1"/>
          <p:nvPr/>
        </p:nvSpPr>
        <p:spPr>
          <a:xfrm>
            <a:off x="5021580" y="6490335"/>
            <a:ext cx="6096000" cy="848360"/>
          </a:xfrm>
          <a:prstGeom prst="rect">
            <a:avLst/>
          </a:prstGeom>
          <a:noFill/>
        </p:spPr>
        <p:txBody>
          <a:bodyPr wrap="square" rtlCol="0" anchor="t">
            <a:noAutofit/>
          </a:bodyPr>
          <a:lstStyle/>
          <a:p>
            <a:pPr marL="0" indent="0" algn="just" defTabSz="266700">
              <a:spcBef>
                <a:spcPct val="0"/>
              </a:spcBef>
              <a:spcAft>
                <a:spcPct val="0"/>
              </a:spcAft>
            </a:pPr>
            <a:endParaRPr lang="en-US" altLang="en-US" sz="2400">
              <a:solidFill>
                <a:schemeClr val="tx1"/>
              </a:solidFill>
              <a:latin typeface="Arial" panose="020B0604020202020204" pitchFamily="34" charset="0"/>
              <a:ea typeface="Times New Roman" panose="02020603050405020304"/>
              <a:cs typeface="Arial" panose="020B0604020202020204" pitchFamily="34" charset="0"/>
            </a:endParaRPr>
          </a:p>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sym typeface="+mn-ea"/>
              </a:rPr>
              <a:t>  </a:t>
            </a:r>
          </a:p>
        </p:txBody>
      </p:sp>
      <p:sp>
        <p:nvSpPr>
          <p:cNvPr id="20" name="Text Box 19"/>
          <p:cNvSpPr txBox="1"/>
          <p:nvPr/>
        </p:nvSpPr>
        <p:spPr>
          <a:xfrm>
            <a:off x="4926330" y="5679440"/>
            <a:ext cx="6961505" cy="460375"/>
          </a:xfrm>
          <a:prstGeom prst="rect">
            <a:avLst/>
          </a:prstGeom>
          <a:noFill/>
        </p:spPr>
        <p:txBody>
          <a:bodyPr wrap="square" rtlCol="0" anchor="t">
            <a:spAutoFit/>
          </a:bodyPr>
          <a:lstStyle/>
          <a:p>
            <a:r>
              <a:rPr lang="en-US" altLang="en-US" sz="2400">
                <a:latin typeface="Arial" panose="020B0604020202020204" pitchFamily="34" charset="0"/>
                <a:ea typeface="Times New Roman" panose="02020603050405020304"/>
                <a:cs typeface="Arial" panose="020B0604020202020204" pitchFamily="34" charset="0"/>
                <a:sym typeface="+mn-ea"/>
              </a:rPr>
              <a:t>+ 2-1925 thành lập Thanh niên Cộng sản đoàn </a:t>
            </a:r>
          </a:p>
        </p:txBody>
      </p:sp>
      <p:sp>
        <p:nvSpPr>
          <p:cNvPr id="21" name="Text Box 20"/>
          <p:cNvSpPr txBox="1"/>
          <p:nvPr/>
        </p:nvSpPr>
        <p:spPr>
          <a:xfrm>
            <a:off x="4919980" y="6089015"/>
            <a:ext cx="6967220" cy="460375"/>
          </a:xfrm>
          <a:prstGeom prst="rect">
            <a:avLst/>
          </a:prstGeom>
          <a:noFill/>
        </p:spPr>
        <p:txBody>
          <a:bodyPr wrap="square" rtlCol="0" anchor="t">
            <a:spAutoFit/>
          </a:bodyPr>
          <a:lstStyle/>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sym typeface="+mn-ea"/>
              </a:rPr>
              <a:t>+ 6-1925 thành lập Hội Việt Nam CM Thanh niên </a:t>
            </a: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500"/>
                                        <p:tgtEl>
                                          <p:spTgt spid="18"/>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amond(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edge">
                                      <p:cBhvr>
                                        <p:cTn id="62" dur="2000"/>
                                        <p:tgtEl>
                                          <p:spTgt spid="23"/>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edge">
                                      <p:cBhvr>
                                        <p:cTn id="65" dur="2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edge">
                                      <p:cBhvr>
                                        <p:cTn id="70" dur="2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edge">
                                      <p:cBhvr>
                                        <p:cTn id="7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9" grpId="0" bldLvl="0" animBg="1"/>
      <p:bldP spid="6" grpId="0"/>
      <p:bldP spid="18" grpId="0" animBg="1"/>
      <p:bldP spid="23" grpId="0" bldLvl="0" animBg="1"/>
      <p:bldP spid="9" grpId="0" bldLvl="0" animBg="1"/>
      <p:bldP spid="10" grpId="0" bldLvl="0" animBg="1"/>
      <p:bldP spid="11" grpId="0"/>
      <p:bldP spid="12" grpId="0"/>
      <p:bldP spid="8" grpId="0"/>
      <p:bldP spid="13" grpId="0"/>
      <p:bldP spid="14" grpId="0"/>
      <p:bldP spid="15"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4510405" y="1170305"/>
            <a:ext cx="3727450" cy="2050415"/>
          </a:xfrm>
          <a:prstGeom prst="rect">
            <a:avLst/>
          </a:prstGeom>
          <a:solidFill>
            <a:srgbClr val="E5F4D7"/>
          </a:solidFill>
          <a:ln w="38100">
            <a:solidFill>
              <a:srgbClr val="FF0000"/>
            </a:solidFill>
            <a:miter lim="800000"/>
          </a:ln>
          <a:effectLst>
            <a:innerShdw blurRad="114300">
              <a:prstClr val="black"/>
            </a:innerShdw>
          </a:effectLst>
        </p:spPr>
        <p:txBody>
          <a:bodyPr vert="horz" wrap="square" lIns="91440" tIns="45720" rIns="91440" bIns="45720" numCol="1" anchor="ctr" anchorCtr="0" compatLnSpc="1">
            <a:noAutofit/>
          </a:bodyPr>
          <a:lstStyle/>
          <a:p>
            <a:pPr algn="just" defTabSz="266700"/>
            <a:r>
              <a:rPr lang="en-US" sz="2600">
                <a:latin typeface="Arial" panose="020B0604020202020204" pitchFamily="34" charset="0"/>
                <a:ea typeface="Times New Roman" panose="02020603050405020304"/>
                <a:cs typeface="Arial" panose="020B0604020202020204" pitchFamily="34" charset="0"/>
                <a:sym typeface="+mn-ea"/>
              </a:rPr>
              <a:t>Sự c</a:t>
            </a:r>
            <a:r>
              <a:rPr sz="2600">
                <a:latin typeface="Arial" panose="020B0604020202020204" pitchFamily="34" charset="0"/>
                <a:ea typeface="Times New Roman" panose="02020603050405020304"/>
                <a:cs typeface="Arial" panose="020B0604020202020204" pitchFamily="34" charset="0"/>
                <a:sym typeface="+mn-ea"/>
              </a:rPr>
              <a:t>huẩn bị về </a:t>
            </a:r>
            <a:r>
              <a:rPr lang="en-US" sz="2600">
                <a:latin typeface="Arial" panose="020B0604020202020204" pitchFamily="34" charset="0"/>
                <a:ea typeface="Times New Roman" panose="02020603050405020304"/>
                <a:cs typeface="Arial" panose="020B0604020202020204" pitchFamily="34" charset="0"/>
                <a:sym typeface="+mn-ea"/>
              </a:rPr>
              <a:t>tổ chức của Nguyễn Ái Quốc có ý nghĩa như thế nào đối với CM Việt Nam?</a:t>
            </a:r>
            <a:endParaRPr kumimoji="0" lang="en-US" sz="2600" i="0" u="none" strike="noStrike" cap="none" normalizeH="0" baseline="0" dirty="0" err="1" smtClean="0">
              <a:ln>
                <a:noFill/>
              </a:ln>
              <a:solidFill>
                <a:schemeClr val="bg1"/>
              </a:solidFill>
              <a:effectLst/>
              <a:latin typeface="Arial" panose="020B0604020202020204" pitchFamily="34" charset="0"/>
              <a:ea typeface="Calibri" panose="020F0502020204030204" charset="0"/>
              <a:cs typeface="Arial" panose="020B0604020202020204" pitchFamily="34" charset="0"/>
            </a:endParaRPr>
          </a:p>
        </p:txBody>
      </p:sp>
      <p:sp>
        <p:nvSpPr>
          <p:cNvPr id="3" name="Text Box 2"/>
          <p:cNvSpPr txBox="1"/>
          <p:nvPr/>
        </p:nvSpPr>
        <p:spPr>
          <a:xfrm>
            <a:off x="4511040" y="1170305"/>
            <a:ext cx="3726815" cy="2050415"/>
          </a:xfrm>
          <a:prstGeom prst="rect">
            <a:avLst/>
          </a:prstGeom>
          <a:solidFill>
            <a:srgbClr val="E5F4D7"/>
          </a:solidFill>
          <a:ln w="38100" cmpd="sng">
            <a:solidFill>
              <a:srgbClr val="FF0000"/>
            </a:solidFill>
            <a:prstDash val="solid"/>
          </a:ln>
          <a:effectLst>
            <a:innerShdw blurRad="114300">
              <a:prstClr val="black"/>
            </a:innerShdw>
          </a:effectLst>
        </p:spPr>
        <p:txBody>
          <a:bodyPr wrap="square" rtlCol="0" anchor="ctr" anchorCtr="0">
            <a:noAutofit/>
          </a:bodyPr>
          <a:lstStyle/>
          <a:p>
            <a:pPr algn="just"/>
            <a:r>
              <a:rPr lang="en-US" sz="2800" dirty="0" err="1">
                <a:latin typeface="Arial" panose="020B0604020202020204" pitchFamily="34" charset="0"/>
                <a:cs typeface="Arial" panose="020B0604020202020204" pitchFamily="34" charset="0"/>
                <a:sym typeface="+mn-ea"/>
              </a:rPr>
              <a:t>Là</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sự</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chuẩn</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bị</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trực</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tiếp</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cho</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sự</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ra</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đời</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của</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Đảng</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Cộng</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sản</a:t>
            </a:r>
            <a:r>
              <a:rPr lang="en-US" sz="2800" dirty="0">
                <a:latin typeface="Arial" panose="020B0604020202020204" pitchFamily="34" charset="0"/>
                <a:cs typeface="Arial" panose="020B0604020202020204" pitchFamily="34" charset="0"/>
                <a:sym typeface="+mn-ea"/>
              </a:rPr>
              <a:t> </a:t>
            </a:r>
            <a:r>
              <a:rPr lang="en-US" sz="2800" dirty="0" err="1">
                <a:latin typeface="Arial" panose="020B0604020202020204" pitchFamily="34" charset="0"/>
                <a:cs typeface="Arial" panose="020B0604020202020204" pitchFamily="34" charset="0"/>
                <a:sym typeface="+mn-ea"/>
              </a:rPr>
              <a:t>Việt</a:t>
            </a:r>
            <a:r>
              <a:rPr lang="en-US" sz="2800" dirty="0">
                <a:latin typeface="Arial" panose="020B0604020202020204" pitchFamily="34" charset="0"/>
                <a:cs typeface="Arial" panose="020B0604020202020204" pitchFamily="34" charset="0"/>
                <a:sym typeface="+mn-ea"/>
              </a:rPr>
              <a:t> Nam.</a:t>
            </a:r>
          </a:p>
        </p:txBody>
      </p:sp>
      <p:pic>
        <p:nvPicPr>
          <p:cNvPr id="4" name="Picture 3"/>
          <p:cNvPicPr/>
          <p:nvPr/>
        </p:nvPicPr>
        <p:blipFill>
          <a:blip r:embed="rId2"/>
          <a:stretch>
            <a:fillRect/>
          </a:stretch>
        </p:blipFill>
        <p:spPr>
          <a:xfrm>
            <a:off x="1964690" y="-7620"/>
            <a:ext cx="8263255" cy="6858635"/>
          </a:xfrm>
          <a:prstGeom prst="rect">
            <a:avLst/>
          </a:prstGeom>
        </p:spPr>
      </p:pic>
      <p:sp>
        <p:nvSpPr>
          <p:cNvPr id="2" name="Text Box 1"/>
          <p:cNvSpPr txBox="1"/>
          <p:nvPr/>
        </p:nvSpPr>
        <p:spPr>
          <a:xfrm>
            <a:off x="2312670" y="2152968"/>
            <a:ext cx="5080000" cy="2306955"/>
          </a:xfrm>
          <a:prstGeom prst="rect">
            <a:avLst/>
          </a:prstGeom>
          <a:solidFill>
            <a:schemeClr val="bg1"/>
          </a:solidFill>
        </p:spPr>
        <p:txBody>
          <a:bodyPr>
            <a:spAutoFit/>
          </a:bodyPr>
          <a:lstStyle/>
          <a:p>
            <a:pPr marL="0" indent="426720" algn="just">
              <a:spcBef>
                <a:spcPct val="0"/>
              </a:spcBef>
              <a:spcAft>
                <a:spcPct val="0"/>
              </a:spcAft>
            </a:pPr>
            <a:r>
              <a:rPr sz="2400" b="0" i="1">
                <a:solidFill>
                  <a:srgbClr val="333333"/>
                </a:solidFill>
                <a:latin typeface="Arial" panose="020B0604020202020204" pitchFamily="34" charset="0"/>
                <a:ea typeface="Tahoma" panose="020B0604030504040204"/>
                <a:cs typeface="Arial" panose="020B0604020202020204" pitchFamily="34" charset="0"/>
              </a:rPr>
              <a:t>Không có lý luận kách mệnh, thì không có kách mệnh vận động... Chỉ có theo lý luận kách mệnh tiền phong, đảng kách mệnh mới làm nổi trách nhiệm kách mệnh tiền phong</a:t>
            </a:r>
            <a:r>
              <a:rPr lang="en-US" sz="2400" b="0" i="1">
                <a:solidFill>
                  <a:srgbClr val="333333"/>
                </a:solidFill>
                <a:latin typeface="Arial" panose="020B0604020202020204" pitchFamily="34" charset="0"/>
                <a:ea typeface="Tahoma" panose="020B0604030504040204"/>
                <a:cs typeface="Arial" panose="020B0604020202020204" pitchFamily="34" charset="0"/>
              </a:rPr>
              <a:t> </a:t>
            </a:r>
            <a:r>
              <a:rPr sz="2400" b="0" i="0">
                <a:solidFill>
                  <a:srgbClr val="333333"/>
                </a:solidFill>
                <a:latin typeface="Arial" panose="020B0604020202020204" pitchFamily="34" charset="0"/>
                <a:ea typeface="Tahoma" panose="020B0604030504040204"/>
                <a:cs typeface="Arial" panose="020B0604020202020204" pitchFamily="34" charset="0"/>
              </a:rPr>
              <a:t>- LÊNIN</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16" fill="hold" grpId="1" nodeType="clickEffect">
                                  <p:stCondLst>
                                    <p:cond delay="0"/>
                                  </p:stCondLst>
                                  <p:childTnLst>
                                    <p:anim calcmode="lin" valueType="num">
                                      <p:cBhvr>
                                        <p:cTn id="11" dur="3000"/>
                                        <p:tgtEl>
                                          <p:spTgt spid="7"/>
                                        </p:tgtEl>
                                        <p:attrNameLst>
                                          <p:attrName>ppt_w</p:attrName>
                                        </p:attrNameLst>
                                      </p:cBhvr>
                                      <p:tavLst>
                                        <p:tav tm="0">
                                          <p:val>
                                            <p:strVal val="ppt_w"/>
                                          </p:val>
                                        </p:tav>
                                        <p:tav tm="100000">
                                          <p:val>
                                            <p:fltVal val="0"/>
                                          </p:val>
                                        </p:tav>
                                      </p:tavLst>
                                    </p:anim>
                                    <p:anim calcmode="lin" valueType="num">
                                      <p:cBhvr>
                                        <p:cTn id="12" dur="3000"/>
                                        <p:tgtEl>
                                          <p:spTgt spid="7"/>
                                        </p:tgtEl>
                                        <p:attrNameLst>
                                          <p:attrName>ppt_h</p:attrName>
                                        </p:attrNameLst>
                                      </p:cBhvr>
                                      <p:tavLst>
                                        <p:tav tm="0">
                                          <p:val>
                                            <p:strVal val="ppt_h"/>
                                          </p:val>
                                        </p:tav>
                                        <p:tav tm="100000">
                                          <p:val>
                                            <p:fltVal val="0"/>
                                          </p:val>
                                        </p:tav>
                                      </p:tavLst>
                                    </p:anim>
                                    <p:animEffect transition="out" filter="fade">
                                      <p:cBhvr>
                                        <p:cTn id="13" dur="3000"/>
                                        <p:tgtEl>
                                          <p:spTgt spid="7"/>
                                        </p:tgtEl>
                                      </p:cBhvr>
                                    </p:animEffect>
                                    <p:set>
                                      <p:cBhvr>
                                        <p:cTn id="14" dur="1" fill="hold">
                                          <p:stCondLst>
                                            <p:cond delay="2994"/>
                                          </p:stCondLst>
                                        </p:cTn>
                                        <p:tgtEl>
                                          <p:spTgt spid="7"/>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3000"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animEffect transition="in" filter="fade">
                                      <p:cBhvr>
                                        <p:cTn id="19" dur="3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3000" fill="hold">
                                          <p:stCondLst>
                                            <p:cond delay="0"/>
                                          </p:stCondLst>
                                        </p:cTn>
                                        <p:tgtEl>
                                          <p:spTgt spid="4"/>
                                        </p:tgtEl>
                                        <p:attrNameLst>
                                          <p:attrName>style.visibility</p:attrName>
                                        </p:attrNameLst>
                                      </p:cBhvr>
                                      <p:to>
                                        <p:strVal val="visible"/>
                                      </p:to>
                                    </p:set>
                                    <p:animEffect transition="in" filter="checkerboard(across)">
                                      <p:cBhvr>
                                        <p:cTn id="24" dur="3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2" nodeType="clickEffect">
                                  <p:stCondLst>
                                    <p:cond delay="0"/>
                                  </p:stCondLst>
                                  <p:childTnLst>
                                    <p:set>
                                      <p:cBhvr>
                                        <p:cTn id="28" dur="3000" fill="hold">
                                          <p:stCondLst>
                                            <p:cond delay="0"/>
                                          </p:stCondLst>
                                        </p:cTn>
                                        <p:tgtEl>
                                          <p:spTgt spid="2"/>
                                        </p:tgtEl>
                                        <p:attrNameLst>
                                          <p:attrName>style.visibility</p:attrName>
                                        </p:attrNameLst>
                                      </p:cBhvr>
                                      <p:to>
                                        <p:strVal val="visible"/>
                                      </p:to>
                                    </p:set>
                                    <p:anim calcmode="lin" valueType="num">
                                      <p:cBhvr>
                                        <p:cTn id="29" dur="3000" fill="hold"/>
                                        <p:tgtEl>
                                          <p:spTgt spid="2"/>
                                        </p:tgtEl>
                                        <p:attrNameLst>
                                          <p:attrName>ppt_w</p:attrName>
                                        </p:attrNameLst>
                                      </p:cBhvr>
                                      <p:tavLst>
                                        <p:tav tm="0">
                                          <p:val>
                                            <p:fltVal val="0"/>
                                          </p:val>
                                        </p:tav>
                                        <p:tav tm="100000">
                                          <p:val>
                                            <p:strVal val="#ppt_w"/>
                                          </p:val>
                                        </p:tav>
                                      </p:tavLst>
                                    </p:anim>
                                    <p:anim calcmode="lin" valueType="num">
                                      <p:cBhvr>
                                        <p:cTn id="30" dur="3000" fill="hold"/>
                                        <p:tgtEl>
                                          <p:spTgt spid="2"/>
                                        </p:tgtEl>
                                        <p:attrNameLst>
                                          <p:attrName>ppt_h</p:attrName>
                                        </p:attrNameLst>
                                      </p:cBhvr>
                                      <p:tavLst>
                                        <p:tav tm="0">
                                          <p:val>
                                            <p:fltVal val="0"/>
                                          </p:val>
                                        </p:tav>
                                        <p:tav tm="100000">
                                          <p:val>
                                            <p:strVal val="#ppt_h"/>
                                          </p:val>
                                        </p:tav>
                                      </p:tavLst>
                                    </p:anim>
                                    <p:animEffect transition="in" filter="fade">
                                      <p:cBhvr>
                                        <p:cTn id="3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3" grpId="0" bldLvl="0" animBg="1"/>
      <p:bldP spid="2" grpId="1" animBg="1"/>
      <p:bldP spid="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2"/>
          <a:srcRect l="5722" t="23565" r="7074" b="17611"/>
          <a:stretch>
            <a:fillRect/>
          </a:stretch>
        </p:blipFill>
        <p:spPr>
          <a:xfrm>
            <a:off x="78740" y="6985"/>
            <a:ext cx="845820" cy="545465"/>
          </a:xfrm>
          <a:prstGeom prst="rect">
            <a:avLst/>
          </a:prstGeom>
        </p:spPr>
      </p:pic>
      <p:sp>
        <p:nvSpPr>
          <p:cNvPr id="4" name="Text Box 3"/>
          <p:cNvSpPr txBox="1"/>
          <p:nvPr/>
        </p:nvSpPr>
        <p:spPr>
          <a:xfrm>
            <a:off x="1066165" y="0"/>
            <a:ext cx="11125200" cy="521970"/>
          </a:xfrm>
          <a:prstGeom prst="rect">
            <a:avLst/>
          </a:prstGeom>
        </p:spPr>
        <p:txBody>
          <a:bodyPr wrap="square">
            <a:spAutoFit/>
          </a:bodyPr>
          <a:lstStyle/>
          <a:p>
            <a:pPr marL="0" indent="0" algn="just" defTabSz="266700">
              <a:spcBef>
                <a:spcPct val="0"/>
              </a:spcBef>
              <a:spcAft>
                <a:spcPct val="0"/>
              </a:spcAft>
            </a:pP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2. Chuẩn bị và thành lập Đảng Cộng sản Việt Nam (1921 – 1930)</a:t>
            </a:r>
            <a:endPar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endParaRPr>
          </a:p>
        </p:txBody>
      </p:sp>
      <p:sp>
        <p:nvSpPr>
          <p:cNvPr id="5" name="Text Box 4"/>
          <p:cNvSpPr txBox="1"/>
          <p:nvPr/>
        </p:nvSpPr>
        <p:spPr>
          <a:xfrm>
            <a:off x="426085" y="643255"/>
            <a:ext cx="10140950" cy="521970"/>
          </a:xfrm>
          <a:prstGeom prst="rect">
            <a:avLst/>
          </a:prstGeom>
        </p:spPr>
        <p:txBody>
          <a:bodyPr wrap="square">
            <a:spAutoFit/>
          </a:bodyPr>
          <a:lstStyle/>
          <a:p>
            <a:pPr marL="0" indent="0" algn="just" defTabSz="266700">
              <a:spcBef>
                <a:spcPct val="0"/>
              </a:spcBef>
              <a:spcAft>
                <a:spcPct val="0"/>
              </a:spcAft>
            </a:pPr>
            <a:r>
              <a:rPr sz="2800" b="1" i="1">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b) Thành lập Đảng Cộng sản Việt Nam (đầu năm 1930)</a:t>
            </a:r>
          </a:p>
        </p:txBody>
      </p:sp>
      <p:pic>
        <p:nvPicPr>
          <p:cNvPr id="7" name="Picture 6"/>
          <p:cNvPicPr/>
          <p:nvPr/>
        </p:nvPicPr>
        <p:blipFill>
          <a:blip r:embed="rId3"/>
          <a:srcRect t="28303"/>
          <a:stretch>
            <a:fillRect/>
          </a:stretch>
        </p:blipFill>
        <p:spPr>
          <a:xfrm>
            <a:off x="4606925" y="1286510"/>
            <a:ext cx="2361565" cy="1381760"/>
          </a:xfrm>
          <a:prstGeom prst="rect">
            <a:avLst/>
          </a:prstGeom>
        </p:spPr>
      </p:pic>
      <p:sp>
        <p:nvSpPr>
          <p:cNvPr id="8" name="Parallelogram 7"/>
          <p:cNvSpPr/>
          <p:nvPr/>
        </p:nvSpPr>
        <p:spPr>
          <a:xfrm>
            <a:off x="217170" y="2917825"/>
            <a:ext cx="3562985" cy="2999105"/>
          </a:xfrm>
          <a:prstGeom prst="parallelogram">
            <a:avLst/>
          </a:prstGeom>
          <a:solidFill>
            <a:schemeClr val="accent2"/>
          </a:solidFill>
          <a:ln w="38100">
            <a:solidFill>
              <a:schemeClr val="accent2">
                <a:lumMod val="75000"/>
              </a:schemeClr>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Parallelogram 8"/>
          <p:cNvSpPr/>
          <p:nvPr/>
        </p:nvSpPr>
        <p:spPr>
          <a:xfrm>
            <a:off x="404495" y="3066415"/>
            <a:ext cx="3172460" cy="2673350"/>
          </a:xfrm>
          <a:prstGeom prst="parallelogram">
            <a:avLst/>
          </a:prstGeom>
          <a:solidFill>
            <a:schemeClr val="bg1">
              <a:lumMod val="95000"/>
            </a:schemeClr>
          </a:solidFill>
          <a:ln w="38100">
            <a:solidFill>
              <a:schemeClr val="bg1"/>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en-US" sz="2400">
              <a:solidFill>
                <a:schemeClr val="tx1"/>
              </a:solidFill>
              <a:latin typeface="Arial" panose="020B0604020202020204" pitchFamily="34" charset="0"/>
              <a:cs typeface="Arial" panose="020B0604020202020204" pitchFamily="34" charset="0"/>
            </a:endParaRPr>
          </a:p>
        </p:txBody>
      </p:sp>
      <p:sp>
        <p:nvSpPr>
          <p:cNvPr id="10" name="Parallelogram 9"/>
          <p:cNvSpPr/>
          <p:nvPr/>
        </p:nvSpPr>
        <p:spPr>
          <a:xfrm>
            <a:off x="7745095" y="2917825"/>
            <a:ext cx="3453765" cy="2999105"/>
          </a:xfrm>
          <a:prstGeom prst="parallelogram">
            <a:avLst/>
          </a:prstGeom>
          <a:solidFill>
            <a:srgbClr val="FFC000"/>
          </a:solidFill>
          <a:ln w="38100">
            <a:solidFill>
              <a:schemeClr val="accent2">
                <a:lumMod val="90000"/>
              </a:schemeClr>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1" name="Parallelogram 10"/>
          <p:cNvSpPr/>
          <p:nvPr/>
        </p:nvSpPr>
        <p:spPr>
          <a:xfrm>
            <a:off x="4094480" y="2917825"/>
            <a:ext cx="3530600" cy="2999105"/>
          </a:xfrm>
          <a:prstGeom prst="parallelogram">
            <a:avLst/>
          </a:prstGeom>
          <a:solidFill>
            <a:schemeClr val="accent1"/>
          </a:solidFill>
          <a:ln w="38100">
            <a:solidFill>
              <a:srgbClr val="FFC000"/>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Parallelogram 11"/>
          <p:cNvSpPr/>
          <p:nvPr/>
        </p:nvSpPr>
        <p:spPr>
          <a:xfrm>
            <a:off x="4295140" y="3109595"/>
            <a:ext cx="3117850" cy="2673350"/>
          </a:xfrm>
          <a:prstGeom prst="parallelogram">
            <a:avLst/>
          </a:prstGeom>
          <a:solidFill>
            <a:schemeClr val="accent3">
              <a:lumMod val="20000"/>
              <a:lumOff val="80000"/>
            </a:schemeClr>
          </a:solidFill>
          <a:ln w="38100">
            <a:solidFill>
              <a:schemeClr val="bg1"/>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13" name="Parallelogram 12"/>
          <p:cNvSpPr/>
          <p:nvPr/>
        </p:nvSpPr>
        <p:spPr>
          <a:xfrm>
            <a:off x="7951470" y="3066415"/>
            <a:ext cx="3093720" cy="2716530"/>
          </a:xfrm>
          <a:prstGeom prst="parallelogram">
            <a:avLst/>
          </a:prstGeom>
          <a:solidFill>
            <a:srgbClr val="FDE4E8"/>
          </a:solidFill>
          <a:ln w="38100">
            <a:solidFill>
              <a:schemeClr val="bg1"/>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14" name="Text Box 13"/>
          <p:cNvSpPr txBox="1"/>
          <p:nvPr/>
        </p:nvSpPr>
        <p:spPr>
          <a:xfrm>
            <a:off x="586105" y="3157220"/>
            <a:ext cx="2990850" cy="2571115"/>
          </a:xfrm>
          <a:prstGeom prst="rect">
            <a:avLst/>
          </a:prstGeom>
          <a:noFill/>
        </p:spPr>
        <p:txBody>
          <a:bodyPr wrap="square" rtlCol="0" anchor="t">
            <a:noAutofit/>
          </a:bodyPr>
          <a:lstStyle/>
          <a:p>
            <a:pPr algn="just"/>
            <a:r>
              <a:rPr lang="en-US" altLang="en-US" sz="2400">
                <a:latin typeface="Arial" panose="020B0604020202020204" pitchFamily="34" charset="0"/>
                <a:cs typeface="Arial" panose="020B0604020202020204" pitchFamily="34" charset="0"/>
                <a:sym typeface="+mn-ea"/>
              </a:rPr>
              <a:t>      Tìm hiểu hoạt </a:t>
            </a:r>
          </a:p>
          <a:p>
            <a:pPr algn="just"/>
            <a:r>
              <a:rPr lang="en-US" altLang="en-US" sz="2400">
                <a:latin typeface="Arial" panose="020B0604020202020204" pitchFamily="34" charset="0"/>
                <a:cs typeface="Arial" panose="020B0604020202020204" pitchFamily="34" charset="0"/>
                <a:sym typeface="+mn-ea"/>
              </a:rPr>
              <a:t>    động Nguyễn Ái</a:t>
            </a:r>
          </a:p>
          <a:p>
            <a:pPr algn="just"/>
            <a:r>
              <a:rPr lang="en-US" altLang="en-US" sz="2400">
                <a:latin typeface="Arial" panose="020B0604020202020204" pitchFamily="34" charset="0"/>
                <a:cs typeface="Arial" panose="020B0604020202020204" pitchFamily="34" charset="0"/>
                <a:sym typeface="+mn-ea"/>
              </a:rPr>
              <a:t>  Quốc và Hội Việt</a:t>
            </a:r>
          </a:p>
          <a:p>
            <a:pPr algn="just"/>
            <a:r>
              <a:rPr lang="en-US" altLang="en-US" sz="2400">
                <a:latin typeface="Arial" panose="020B0604020202020204" pitchFamily="34" charset="0"/>
                <a:cs typeface="Arial" panose="020B0604020202020204" pitchFamily="34" charset="0"/>
                <a:sym typeface="+mn-ea"/>
              </a:rPr>
              <a:t>  Nam CM Thanh</a:t>
            </a:r>
          </a:p>
          <a:p>
            <a:pPr algn="just"/>
            <a:r>
              <a:rPr lang="en-US" altLang="en-US" sz="2400">
                <a:latin typeface="Arial" panose="020B0604020202020204" pitchFamily="34" charset="0"/>
                <a:cs typeface="Arial" panose="020B0604020202020204" pitchFamily="34" charset="0"/>
                <a:sym typeface="+mn-ea"/>
              </a:rPr>
              <a:t> niên những năm</a:t>
            </a:r>
          </a:p>
          <a:p>
            <a:pPr algn="just"/>
            <a:r>
              <a:rPr lang="en-US" altLang="en-US" sz="2400">
                <a:latin typeface="Arial" panose="020B0604020202020204" pitchFamily="34" charset="0"/>
                <a:cs typeface="Arial" panose="020B0604020202020204" pitchFamily="34" charset="0"/>
                <a:sym typeface="+mn-ea"/>
              </a:rPr>
              <a:t>   1925 - 1929</a:t>
            </a:r>
          </a:p>
        </p:txBody>
      </p:sp>
      <p:sp>
        <p:nvSpPr>
          <p:cNvPr id="15" name="Text Box 14"/>
          <p:cNvSpPr txBox="1"/>
          <p:nvPr/>
        </p:nvSpPr>
        <p:spPr>
          <a:xfrm>
            <a:off x="4515485" y="3156585"/>
            <a:ext cx="2701290" cy="2582545"/>
          </a:xfrm>
          <a:prstGeom prst="rect">
            <a:avLst/>
          </a:prstGeom>
          <a:noFill/>
        </p:spPr>
        <p:txBody>
          <a:bodyPr wrap="square" rtlCol="0" anchor="t">
            <a:noAutofit/>
          </a:bodyPr>
          <a:lstStyle/>
          <a:p>
            <a:pPr algn="just"/>
            <a:r>
              <a:rPr lang="en-US" altLang="en-US" sz="2400">
                <a:latin typeface="Arial" panose="020B0604020202020204" pitchFamily="34" charset="0"/>
                <a:cs typeface="Arial" panose="020B0604020202020204" pitchFamily="34" charset="0"/>
                <a:sym typeface="+mn-ea"/>
              </a:rPr>
              <a:t>      Kết quả của</a:t>
            </a:r>
          </a:p>
          <a:p>
            <a:pPr algn="just"/>
            <a:r>
              <a:rPr lang="en-US" altLang="en-US" sz="2400">
                <a:latin typeface="Arial" panose="020B0604020202020204" pitchFamily="34" charset="0"/>
                <a:cs typeface="Arial" panose="020B0604020202020204" pitchFamily="34" charset="0"/>
                <a:sym typeface="+mn-ea"/>
              </a:rPr>
              <a:t>    các hoạt động</a:t>
            </a:r>
          </a:p>
          <a:p>
            <a:pPr algn="just"/>
            <a:r>
              <a:rPr lang="en-US" altLang="en-US" sz="2400">
                <a:latin typeface="Arial" panose="020B0604020202020204" pitchFamily="34" charset="0"/>
                <a:cs typeface="Arial" panose="020B0604020202020204" pitchFamily="34" charset="0"/>
                <a:sym typeface="+mn-ea"/>
              </a:rPr>
              <a:t>  trên đối với cách</a:t>
            </a:r>
          </a:p>
          <a:p>
            <a:pPr algn="just"/>
            <a:r>
              <a:rPr lang="en-US" altLang="en-US" sz="2400">
                <a:latin typeface="Arial" panose="020B0604020202020204" pitchFamily="34" charset="0"/>
                <a:cs typeface="Arial" panose="020B0604020202020204" pitchFamily="34" charset="0"/>
                <a:sym typeface="+mn-ea"/>
              </a:rPr>
              <a:t>  mạng Việt Nam</a:t>
            </a:r>
          </a:p>
          <a:p>
            <a:pPr algn="just"/>
            <a:r>
              <a:rPr lang="en-US" altLang="en-US" sz="2400">
                <a:latin typeface="Arial" panose="020B0604020202020204" pitchFamily="34" charset="0"/>
                <a:cs typeface="Arial" panose="020B0604020202020204" pitchFamily="34" charset="0"/>
                <a:sym typeface="+mn-ea"/>
              </a:rPr>
              <a:t> và ý nghĩa của </a:t>
            </a:r>
          </a:p>
          <a:p>
            <a:pPr algn="just"/>
            <a:r>
              <a:rPr lang="en-US" altLang="en-US" sz="2400">
                <a:latin typeface="Arial" panose="020B0604020202020204" pitchFamily="34" charset="0"/>
                <a:cs typeface="Arial" panose="020B0604020202020204" pitchFamily="34" charset="0"/>
                <a:sym typeface="+mn-ea"/>
              </a:rPr>
              <a:t>  kết quả đó?</a:t>
            </a:r>
          </a:p>
        </p:txBody>
      </p:sp>
      <p:sp>
        <p:nvSpPr>
          <p:cNvPr id="16" name="Text Box 15"/>
          <p:cNvSpPr txBox="1"/>
          <p:nvPr/>
        </p:nvSpPr>
        <p:spPr>
          <a:xfrm>
            <a:off x="8196580" y="3109595"/>
            <a:ext cx="2990850" cy="2571115"/>
          </a:xfrm>
          <a:prstGeom prst="rect">
            <a:avLst/>
          </a:prstGeom>
          <a:noFill/>
        </p:spPr>
        <p:txBody>
          <a:bodyPr wrap="square" rtlCol="0" anchor="t">
            <a:noAutofit/>
          </a:bodyPr>
          <a:lstStyle/>
          <a:p>
            <a:pPr algn="just"/>
            <a:r>
              <a:rPr lang="en-US" altLang="en-US" sz="2400">
                <a:latin typeface="Arial" panose="020B0604020202020204" pitchFamily="34" charset="0"/>
                <a:cs typeface="Arial" panose="020B0604020202020204" pitchFamily="34" charset="0"/>
                <a:sym typeface="+mn-ea"/>
              </a:rPr>
              <a:t>      Đến cuối năm</a:t>
            </a:r>
          </a:p>
          <a:p>
            <a:pPr algn="just"/>
            <a:r>
              <a:rPr lang="en-US" altLang="en-US" sz="2400">
                <a:latin typeface="Arial" panose="020B0604020202020204" pitchFamily="34" charset="0"/>
                <a:cs typeface="Arial" panose="020B0604020202020204" pitchFamily="34" charset="0"/>
                <a:sym typeface="+mn-ea"/>
              </a:rPr>
              <a:t>    1929, yêu cầu</a:t>
            </a:r>
          </a:p>
          <a:p>
            <a:pPr algn="just"/>
            <a:r>
              <a:rPr lang="en-US" altLang="en-US" sz="2400">
                <a:latin typeface="Arial" panose="020B0604020202020204" pitchFamily="34" charset="0"/>
                <a:cs typeface="Arial" panose="020B0604020202020204" pitchFamily="34" charset="0"/>
                <a:sym typeface="+mn-ea"/>
              </a:rPr>
              <a:t>   cấp thiết đối với</a:t>
            </a:r>
          </a:p>
          <a:p>
            <a:pPr algn="just"/>
            <a:r>
              <a:rPr lang="en-US" altLang="en-US" sz="2400">
                <a:latin typeface="Arial" panose="020B0604020202020204" pitchFamily="34" charset="0"/>
                <a:cs typeface="Arial" panose="020B0604020202020204" pitchFamily="34" charset="0"/>
                <a:sym typeface="+mn-ea"/>
              </a:rPr>
              <a:t> CM Việt Nam là </a:t>
            </a:r>
          </a:p>
          <a:p>
            <a:pPr algn="just"/>
            <a:r>
              <a:rPr lang="en-US" altLang="en-US" sz="2400">
                <a:latin typeface="Arial" panose="020B0604020202020204" pitchFamily="34" charset="0"/>
                <a:cs typeface="Arial" panose="020B0604020202020204" pitchFamily="34" charset="0"/>
                <a:sym typeface="+mn-ea"/>
              </a:rPr>
              <a:t> gì và ai đã giải</a:t>
            </a:r>
          </a:p>
          <a:p>
            <a:pPr algn="just"/>
            <a:r>
              <a:rPr lang="en-US" altLang="en-US" sz="2400">
                <a:latin typeface="Arial" panose="020B0604020202020204" pitchFamily="34" charset="0"/>
                <a:cs typeface="Arial" panose="020B0604020202020204" pitchFamily="34" charset="0"/>
                <a:sym typeface="+mn-ea"/>
              </a:rPr>
              <a:t>quyết yêu cầu </a:t>
            </a:r>
          </a:p>
          <a:p>
            <a:pPr algn="just"/>
            <a:r>
              <a:rPr lang="en-US" altLang="en-US" sz="2400">
                <a:latin typeface="Arial" panose="020B0604020202020204" pitchFamily="34" charset="0"/>
                <a:cs typeface="Arial" panose="020B0604020202020204" pitchFamily="34" charset="0"/>
                <a:sym typeface="+mn-ea"/>
              </a:rPr>
              <a:t>cấp thiết đó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amond(in)">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amond(in)">
                                      <p:cBhvr>
                                        <p:cTn id="56" dur="2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diamond(in)">
                                      <p:cBhvr>
                                        <p:cTn id="6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ldLvl="0" animBg="1"/>
      <p:bldP spid="9" grpId="0" bldLvl="0" animBg="1"/>
      <p:bldP spid="10" grpId="0" bldLvl="0" animBg="1"/>
      <p:bldP spid="11" grpId="0" bldLvl="0" animBg="1"/>
      <p:bldP spid="12" grpId="0" bldLvl="0" animBg="1"/>
      <p:bldP spid="13" grpId="0" bldLvl="0" animBg="1"/>
      <p:bldP spid="14" grpId="0"/>
      <p:bldP spid="14" grpId="1"/>
      <p:bldP spid="15" grpId="0"/>
      <p:bldP spid="15"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7660" y="473710"/>
            <a:ext cx="5691505" cy="5376545"/>
          </a:xfrm>
          <a:prstGeom prst="rect">
            <a:avLst/>
          </a:prstGeom>
        </p:spPr>
      </p:pic>
      <p:pic>
        <p:nvPicPr>
          <p:cNvPr id="3" name="Picture 2"/>
          <p:cNvPicPr/>
          <p:nvPr/>
        </p:nvPicPr>
        <p:blipFill>
          <a:blip r:embed="rId3"/>
          <a:stretch>
            <a:fillRect/>
          </a:stretch>
        </p:blipFill>
        <p:spPr>
          <a:xfrm>
            <a:off x="6433820" y="472440"/>
            <a:ext cx="5060950" cy="5257800"/>
          </a:xfrm>
          <a:prstGeom prst="rect">
            <a:avLst/>
          </a:prstGeom>
        </p:spPr>
      </p:pic>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3345" y="593090"/>
            <a:ext cx="2244725" cy="521970"/>
          </a:xfrm>
          <a:prstGeom prst="rect">
            <a:avLst/>
          </a:prstGeom>
          <a:solidFill>
            <a:schemeClr val="bg1"/>
          </a:solidFill>
          <a:ln w="28575">
            <a:solidFill>
              <a:srgbClr val="0070C0"/>
            </a:solidFill>
          </a:ln>
        </p:spPr>
        <p:txBody>
          <a:bodyPr wrap="square" rtlCol="0" anchor="t">
            <a:spAutoFit/>
          </a:bodyPr>
          <a:lstStyle/>
          <a:p>
            <a:r>
              <a:rPr sz="2800">
                <a:latin typeface="Arial" panose="020B0604020202020204" pitchFamily="34" charset="0"/>
                <a:ea typeface="Times New Roman" panose="02020603050405020304"/>
                <a:cs typeface="Arial" panose="020B0604020202020204" pitchFamily="34" charset="0"/>
                <a:sym typeface="+mn-ea"/>
              </a:rPr>
              <a:t>1925 - 1929</a:t>
            </a:r>
            <a:endParaRPr lang="en-US" sz="2800">
              <a:latin typeface="Arial" panose="020B0604020202020204" pitchFamily="34" charset="0"/>
              <a:ea typeface="Times New Roman" panose="02020603050405020304"/>
              <a:cs typeface="Arial" panose="020B0604020202020204" pitchFamily="34" charset="0"/>
              <a:sym typeface="+mn-ea"/>
            </a:endParaRPr>
          </a:p>
        </p:txBody>
      </p:sp>
      <p:sp>
        <p:nvSpPr>
          <p:cNvPr id="3" name="Text Box 2"/>
          <p:cNvSpPr txBox="1"/>
          <p:nvPr/>
        </p:nvSpPr>
        <p:spPr>
          <a:xfrm>
            <a:off x="2505075" y="391160"/>
            <a:ext cx="9686925" cy="953135"/>
          </a:xfrm>
          <a:prstGeom prst="rect">
            <a:avLst/>
          </a:prstGeom>
          <a:solidFill>
            <a:schemeClr val="bg1"/>
          </a:solidFill>
          <a:ln w="28575">
            <a:solidFill>
              <a:srgbClr val="0070C0"/>
            </a:solidFill>
          </a:ln>
        </p:spPr>
        <p:txBody>
          <a:bodyPr wrap="square" rtlCol="0" anchor="t">
            <a:spAutoFit/>
          </a:bodyPr>
          <a:lstStyle/>
          <a:p>
            <a:r>
              <a:rPr sz="2800">
                <a:latin typeface="Arial" panose="020B0604020202020204" pitchFamily="34" charset="0"/>
                <a:ea typeface="Times New Roman" panose="02020603050405020304"/>
                <a:cs typeface="Arial" panose="020B0604020202020204" pitchFamily="34" charset="0"/>
                <a:sym typeface="+mn-ea"/>
              </a:rPr>
              <a:t>Nguyễn Ái Quốc và Hội Việt Nam CM Thanh niên đẩy mạnh truyền bá lí luận GPDT vào trong nước</a:t>
            </a:r>
            <a:endParaRPr lang="en-US" sz="2800">
              <a:latin typeface="Arial" panose="020B0604020202020204" pitchFamily="34" charset="0"/>
              <a:ea typeface="Times New Roman" panose="02020603050405020304"/>
              <a:cs typeface="Arial" panose="020B0604020202020204" pitchFamily="34" charset="0"/>
              <a:sym typeface="+mn-ea"/>
            </a:endParaRPr>
          </a:p>
        </p:txBody>
      </p:sp>
      <p:sp>
        <p:nvSpPr>
          <p:cNvPr id="5" name="Text Box 4"/>
          <p:cNvSpPr txBox="1"/>
          <p:nvPr/>
        </p:nvSpPr>
        <p:spPr>
          <a:xfrm>
            <a:off x="2505075" y="1684020"/>
            <a:ext cx="7256780" cy="640080"/>
          </a:xfrm>
          <a:prstGeom prst="rect">
            <a:avLst/>
          </a:prstGeom>
          <a:solidFill>
            <a:schemeClr val="bg1"/>
          </a:solidFill>
          <a:ln w="38100">
            <a:solidFill>
              <a:srgbClr val="00B050"/>
            </a:solidFill>
          </a:ln>
        </p:spPr>
        <p:txBody>
          <a:bodyPr wrap="square">
            <a:no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Thúc đẩy khuynh hướng CM VS phát triển</a:t>
            </a:r>
          </a:p>
        </p:txBody>
      </p:sp>
      <p:sp>
        <p:nvSpPr>
          <p:cNvPr id="6" name="Text Box 5"/>
          <p:cNvSpPr txBox="1"/>
          <p:nvPr/>
        </p:nvSpPr>
        <p:spPr>
          <a:xfrm>
            <a:off x="2505075" y="2484755"/>
            <a:ext cx="7256145" cy="681355"/>
          </a:xfrm>
          <a:prstGeom prst="rect">
            <a:avLst/>
          </a:prstGeom>
          <a:solidFill>
            <a:schemeClr val="bg1"/>
          </a:solidFill>
          <a:ln w="38100">
            <a:solidFill>
              <a:srgbClr val="00B050"/>
            </a:solidFill>
          </a:ln>
        </p:spPr>
        <p:txBody>
          <a:bodyPr wrap="square">
            <a:no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3 tổ chức Cộng sản ra đời trong năm 1929</a:t>
            </a:r>
          </a:p>
        </p:txBody>
      </p:sp>
      <p:sp>
        <p:nvSpPr>
          <p:cNvPr id="8" name="Left Brace 7"/>
          <p:cNvSpPr/>
          <p:nvPr/>
        </p:nvSpPr>
        <p:spPr>
          <a:xfrm rot="5400000">
            <a:off x="5671820" y="1437005"/>
            <a:ext cx="486410" cy="4265930"/>
          </a:xfrm>
          <a:prstGeom prst="leftBrace">
            <a:avLst/>
          </a:prstGeom>
          <a:ln w="38100"/>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cxnSp>
        <p:nvCxnSpPr>
          <p:cNvPr id="9" name="Straight Connector 8"/>
          <p:cNvCxnSpPr/>
          <p:nvPr/>
        </p:nvCxnSpPr>
        <p:spPr>
          <a:xfrm flipH="1">
            <a:off x="5909945" y="3460115"/>
            <a:ext cx="10795" cy="353060"/>
          </a:xfrm>
          <a:prstGeom prst="line">
            <a:avLst/>
          </a:prstGeom>
          <a:ln w="38100"/>
        </p:spPr>
        <p:style>
          <a:lnRef idx="2">
            <a:schemeClr val="accent1"/>
          </a:lnRef>
          <a:fillRef idx="0">
            <a:srgbClr val="FFFFFF"/>
          </a:fillRef>
          <a:effectRef idx="0">
            <a:srgbClr val="FFFFFF"/>
          </a:effectRef>
          <a:fontRef idx="minor">
            <a:schemeClr val="tx1"/>
          </a:fontRef>
        </p:style>
      </p:cxnSp>
      <p:sp>
        <p:nvSpPr>
          <p:cNvPr id="10" name="Text Box 9"/>
          <p:cNvSpPr txBox="1"/>
          <p:nvPr/>
        </p:nvSpPr>
        <p:spPr>
          <a:xfrm>
            <a:off x="3015615" y="3813175"/>
            <a:ext cx="1587500" cy="1568450"/>
          </a:xfrm>
          <a:prstGeom prst="rect">
            <a:avLst/>
          </a:prstGeom>
          <a:solidFill>
            <a:srgbClr val="0070C0"/>
          </a:solidFill>
          <a:ln w="28575">
            <a:solidFill>
              <a:srgbClr val="0070C0"/>
            </a:solidFill>
          </a:ln>
          <a:effectLst>
            <a:innerShdw blurRad="114300">
              <a:prstClr val="black"/>
            </a:innerShdw>
          </a:effectLst>
        </p:spPr>
        <p:txBody>
          <a:bodyPr wrap="square" rtlCol="0" anchor="t">
            <a:spAutoFit/>
          </a:bodyPr>
          <a:lstStyle/>
          <a:p>
            <a:pPr algn="just"/>
            <a:r>
              <a:rPr lang="en-US" sz="2400">
                <a:solidFill>
                  <a:schemeClr val="bg1"/>
                </a:solidFill>
                <a:latin typeface="Arial" panose="020B0604020202020204" pitchFamily="34" charset="0"/>
                <a:ea typeface="Times New Roman" panose="02020603050405020304"/>
                <a:cs typeface="Arial" panose="020B0604020202020204" pitchFamily="34" charset="0"/>
                <a:sym typeface="+mn-ea"/>
              </a:rPr>
              <a:t>Đông Dương Cộng sản đảng</a:t>
            </a:r>
          </a:p>
        </p:txBody>
      </p:sp>
      <p:sp>
        <p:nvSpPr>
          <p:cNvPr id="11" name="Text Box 10"/>
          <p:cNvSpPr txBox="1"/>
          <p:nvPr/>
        </p:nvSpPr>
        <p:spPr>
          <a:xfrm>
            <a:off x="5121910" y="3813175"/>
            <a:ext cx="1587500" cy="1198880"/>
          </a:xfrm>
          <a:prstGeom prst="rect">
            <a:avLst/>
          </a:prstGeom>
          <a:solidFill>
            <a:schemeClr val="accent2">
              <a:lumMod val="75000"/>
            </a:schemeClr>
          </a:solidFill>
          <a:ln w="28575">
            <a:solidFill>
              <a:schemeClr val="accent2">
                <a:lumMod val="50000"/>
              </a:schemeClr>
            </a:solidFill>
          </a:ln>
          <a:effectLst>
            <a:innerShdw blurRad="114300">
              <a:prstClr val="black"/>
            </a:innerShdw>
          </a:effectLst>
        </p:spPr>
        <p:txBody>
          <a:bodyPr wrap="square" rtlCol="0" anchor="t">
            <a:spAutoFit/>
          </a:bodyPr>
          <a:lstStyle/>
          <a:p>
            <a:pPr algn="just"/>
            <a:r>
              <a:rPr lang="en-US" sz="2400">
                <a:solidFill>
                  <a:schemeClr val="bg1"/>
                </a:solidFill>
                <a:latin typeface="Arial" panose="020B0604020202020204" pitchFamily="34" charset="0"/>
                <a:ea typeface="Times New Roman" panose="02020603050405020304"/>
                <a:cs typeface="Arial" panose="020B0604020202020204" pitchFamily="34" charset="0"/>
                <a:sym typeface="+mn-ea"/>
              </a:rPr>
              <a:t>An Nam Cộng sản đảng</a:t>
            </a:r>
          </a:p>
        </p:txBody>
      </p:sp>
      <p:sp>
        <p:nvSpPr>
          <p:cNvPr id="12" name="Text Box 11"/>
          <p:cNvSpPr txBox="1"/>
          <p:nvPr/>
        </p:nvSpPr>
        <p:spPr>
          <a:xfrm>
            <a:off x="7228205" y="3813175"/>
            <a:ext cx="1587500" cy="1568450"/>
          </a:xfrm>
          <a:prstGeom prst="rect">
            <a:avLst/>
          </a:prstGeom>
          <a:solidFill>
            <a:schemeClr val="accent4">
              <a:lumMod val="75000"/>
            </a:schemeClr>
          </a:solidFill>
          <a:ln w="28575">
            <a:solidFill>
              <a:schemeClr val="accent4">
                <a:lumMod val="75000"/>
              </a:schemeClr>
            </a:solidFill>
          </a:ln>
          <a:effectLst>
            <a:innerShdw blurRad="114300">
              <a:prstClr val="black"/>
            </a:innerShdw>
          </a:effectLst>
        </p:spPr>
        <p:txBody>
          <a:bodyPr wrap="square" rtlCol="0" anchor="t">
            <a:spAutoFit/>
          </a:bodyPr>
          <a:lstStyle/>
          <a:p>
            <a:pPr algn="just"/>
            <a:r>
              <a:rPr lang="en-US" sz="2400">
                <a:solidFill>
                  <a:schemeClr val="bg1"/>
                </a:solidFill>
                <a:latin typeface="Arial" panose="020B0604020202020204" pitchFamily="34" charset="0"/>
                <a:ea typeface="Times New Roman" panose="02020603050405020304"/>
                <a:cs typeface="Arial" panose="020B0604020202020204" pitchFamily="34" charset="0"/>
                <a:sym typeface="+mn-ea"/>
              </a:rPr>
              <a:t>Đông Dương Cộng sản liên đoàn</a:t>
            </a:r>
          </a:p>
        </p:txBody>
      </p:sp>
      <p:sp>
        <p:nvSpPr>
          <p:cNvPr id="7" name="Right Arrow 6"/>
          <p:cNvSpPr/>
          <p:nvPr/>
        </p:nvSpPr>
        <p:spPr>
          <a:xfrm>
            <a:off x="294005" y="1831975"/>
            <a:ext cx="2119630" cy="112776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Kết  quả</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par>
                                <p:cTn id="39" presetID="5" presetClass="entr" presetSubtype="1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ldLvl="0" animBg="1"/>
      <p:bldP spid="6" grpId="0" bldLvl="0" animBg="1"/>
      <p:bldP spid="8" grpId="0" bldLvl="0" animBg="1"/>
      <p:bldP spid="10" grpId="0" bldLvl="0" animBg="1"/>
      <p:bldP spid="11" grpId="0" bldLvl="0" animBg="1"/>
      <p:bldP spid="12" grpId="0" bldLvl="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rcRect t="28303"/>
          <a:stretch>
            <a:fillRect/>
          </a:stretch>
        </p:blipFill>
        <p:spPr>
          <a:xfrm>
            <a:off x="292100" y="189865"/>
            <a:ext cx="2361565" cy="1381760"/>
          </a:xfrm>
          <a:prstGeom prst="rect">
            <a:avLst/>
          </a:prstGeom>
        </p:spPr>
      </p:pic>
      <p:sp>
        <p:nvSpPr>
          <p:cNvPr id="2" name="Text Box 1"/>
          <p:cNvSpPr txBox="1"/>
          <p:nvPr/>
        </p:nvSpPr>
        <p:spPr>
          <a:xfrm>
            <a:off x="3308350" y="403860"/>
            <a:ext cx="6916420" cy="953135"/>
          </a:xfrm>
          <a:prstGeom prst="rect">
            <a:avLst/>
          </a:prstGeom>
          <a:solidFill>
            <a:schemeClr val="accent6">
              <a:lumMod val="20000"/>
              <a:lumOff val="80000"/>
            </a:schemeClr>
          </a:solidFill>
          <a:ln w="38100">
            <a:gradFill>
              <a:gsLst>
                <a:gs pos="0">
                  <a:srgbClr val="7B32B2"/>
                </a:gs>
                <a:gs pos="100000">
                  <a:srgbClr val="401A5D"/>
                </a:gs>
              </a:gsLst>
            </a:gradFill>
          </a:ln>
        </p:spPr>
        <p:txBody>
          <a:bodyPr wrap="square" rtlCol="0" anchor="t">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Hãy phân tích ý nghiã sự ra đời của 3 tổ chức Cộng sản ra đời trong năm 1929 ?</a:t>
            </a:r>
          </a:p>
        </p:txBody>
      </p:sp>
      <p:sp>
        <p:nvSpPr>
          <p:cNvPr id="4" name="Text Box 3"/>
          <p:cNvSpPr txBox="1"/>
          <p:nvPr/>
        </p:nvSpPr>
        <p:spPr>
          <a:xfrm>
            <a:off x="398780" y="2166620"/>
            <a:ext cx="1631950" cy="521970"/>
          </a:xfrm>
          <a:prstGeom prst="rect">
            <a:avLst/>
          </a:prstGeom>
          <a:solidFill>
            <a:schemeClr val="bg1"/>
          </a:solidFill>
          <a:ln w="28575">
            <a:solidFill>
              <a:schemeClr val="accent1"/>
            </a:solidFill>
          </a:ln>
        </p:spPr>
        <p:txBody>
          <a:bodyPr wrap="square" rtlCol="0" anchor="t">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Tích cực</a:t>
            </a:r>
          </a:p>
        </p:txBody>
      </p:sp>
      <p:sp>
        <p:nvSpPr>
          <p:cNvPr id="5" name="Text Box 4"/>
          <p:cNvSpPr txBox="1"/>
          <p:nvPr/>
        </p:nvSpPr>
        <p:spPr>
          <a:xfrm>
            <a:off x="361315" y="4029075"/>
            <a:ext cx="1631950" cy="521970"/>
          </a:xfrm>
          <a:prstGeom prst="rect">
            <a:avLst/>
          </a:prstGeom>
          <a:solidFill>
            <a:schemeClr val="bg1"/>
          </a:solidFill>
          <a:ln w="28575">
            <a:solidFill>
              <a:schemeClr val="accent5">
                <a:lumMod val="50000"/>
              </a:schemeClr>
            </a:solidFill>
          </a:ln>
        </p:spPr>
        <p:txBody>
          <a:bodyPr wrap="square" rtlCol="0" anchor="t">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Hạn chế</a:t>
            </a:r>
          </a:p>
        </p:txBody>
      </p:sp>
      <p:sp>
        <p:nvSpPr>
          <p:cNvPr id="6" name="Text Box 5"/>
          <p:cNvSpPr txBox="1"/>
          <p:nvPr/>
        </p:nvSpPr>
        <p:spPr>
          <a:xfrm>
            <a:off x="2308860" y="1757045"/>
            <a:ext cx="8915400" cy="521970"/>
          </a:xfrm>
          <a:prstGeom prst="rect">
            <a:avLst/>
          </a:prstGeom>
          <a:solidFill>
            <a:schemeClr val="bg1"/>
          </a:solidFill>
          <a:ln>
            <a:solidFill>
              <a:schemeClr val="accent1"/>
            </a:solidFill>
          </a:ln>
        </p:spPr>
        <p:txBody>
          <a:bodyPr wrap="square" rtlCol="0" anchor="t">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Là kết quả tất yếu của quá trình vận động GPDT ở VN</a:t>
            </a:r>
          </a:p>
        </p:txBody>
      </p:sp>
      <p:sp>
        <p:nvSpPr>
          <p:cNvPr id="8" name="Text Box 7"/>
          <p:cNvSpPr txBox="1"/>
          <p:nvPr/>
        </p:nvSpPr>
        <p:spPr>
          <a:xfrm>
            <a:off x="2308860" y="2425700"/>
            <a:ext cx="8914765" cy="953135"/>
          </a:xfrm>
          <a:prstGeom prst="rect">
            <a:avLst/>
          </a:prstGeom>
          <a:solidFill>
            <a:schemeClr val="bg1"/>
          </a:solidFill>
          <a:ln>
            <a:solidFill>
              <a:schemeClr val="accent1"/>
            </a:solidFill>
          </a:ln>
        </p:spPr>
        <p:txBody>
          <a:bodyPr wrap="square" rtlCol="0" anchor="t">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Là sự chuẩn bị trực tiếp về mặt tổ chức cho sự ra đời của ĐCSVN</a:t>
            </a:r>
          </a:p>
        </p:txBody>
      </p:sp>
      <p:sp>
        <p:nvSpPr>
          <p:cNvPr id="9" name="Text Box 8"/>
          <p:cNvSpPr txBox="1"/>
          <p:nvPr/>
        </p:nvSpPr>
        <p:spPr>
          <a:xfrm>
            <a:off x="2308860" y="3864610"/>
            <a:ext cx="8914130" cy="953135"/>
          </a:xfrm>
          <a:prstGeom prst="rect">
            <a:avLst/>
          </a:prstGeom>
          <a:solidFill>
            <a:schemeClr val="bg1"/>
          </a:solidFill>
          <a:ln w="12700">
            <a:solidFill>
              <a:schemeClr val="accent5">
                <a:lumMod val="50000"/>
              </a:schemeClr>
            </a:solidFill>
          </a:ln>
        </p:spPr>
        <p:txBody>
          <a:bodyPr wrap="square" rtlCol="0" anchor="t">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Ba </a:t>
            </a:r>
            <a:r>
              <a:rPr lang="en-US" altLang="en-US" sz="2800">
                <a:latin typeface="Arial" panose="020B0604020202020204" pitchFamily="34" charset="0"/>
                <a:ea typeface="Times New Roman" panose="02020603050405020304"/>
                <a:cs typeface="Arial" panose="020B0604020202020204" pitchFamily="34" charset="0"/>
                <a:sym typeface="+mn-ea"/>
              </a:rPr>
              <a:t>tổ chức CS hoạt động riêng rẽ, tranh giành ảnh hưởng lẫn nhau, cản trở sự đi lên của CM</a:t>
            </a:r>
          </a:p>
        </p:txBody>
      </p:sp>
      <p:sp>
        <p:nvSpPr>
          <p:cNvPr id="10" name="Right Arrow 9"/>
          <p:cNvSpPr/>
          <p:nvPr/>
        </p:nvSpPr>
        <p:spPr>
          <a:xfrm>
            <a:off x="95250" y="5269230"/>
            <a:ext cx="3355975" cy="1303020"/>
          </a:xfrm>
          <a:prstGeom prst="right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bg1"/>
                </a:solidFill>
                <a:latin typeface="Arial" panose="020B0604020202020204" pitchFamily="34" charset="0"/>
                <a:ea typeface="Times New Roman" panose="02020603050405020304"/>
                <a:cs typeface="Arial" panose="020B0604020202020204" pitchFamily="34" charset="0"/>
                <a:sym typeface="+mn-ea"/>
              </a:rPr>
              <a:t>Yêu cầu cấp thiết</a:t>
            </a:r>
            <a:r>
              <a:rPr lang="en-US">
                <a:solidFill>
                  <a:schemeClr val="bg1"/>
                </a:solidFill>
                <a:latin typeface="Arial" panose="020B0604020202020204" pitchFamily="34" charset="0"/>
                <a:ea typeface="Times New Roman" panose="02020603050405020304"/>
                <a:cs typeface="Arial" panose="020B0604020202020204" pitchFamily="34" charset="0"/>
                <a:sym typeface="+mn-ea"/>
              </a:rPr>
              <a:t> </a:t>
            </a:r>
            <a:endParaRPr lang="en-US"/>
          </a:p>
        </p:txBody>
      </p:sp>
      <p:sp>
        <p:nvSpPr>
          <p:cNvPr id="11" name="Text Box 10"/>
          <p:cNvSpPr txBox="1"/>
          <p:nvPr/>
        </p:nvSpPr>
        <p:spPr>
          <a:xfrm>
            <a:off x="3548380" y="5400675"/>
            <a:ext cx="8320405" cy="953135"/>
          </a:xfrm>
          <a:prstGeom prst="rect">
            <a:avLst/>
          </a:prstGeom>
          <a:solidFill>
            <a:srgbClr val="FF0000"/>
          </a:solidFill>
        </p:spPr>
        <p:txBody>
          <a:bodyPr wrap="square">
            <a:spAutoFit/>
          </a:bodyPr>
          <a:lstStyle/>
          <a:p>
            <a:pPr marL="0" indent="0" defTabSz="266700">
              <a:spcBef>
                <a:spcPct val="0"/>
              </a:spcBef>
              <a:spcAft>
                <a:spcPct val="0"/>
              </a:spcAft>
            </a:pPr>
            <a:r>
              <a:rPr lang="en-US" sz="2800">
                <a:solidFill>
                  <a:schemeClr val="bg1"/>
                </a:solidFill>
                <a:latin typeface="Arial" panose="020B0604020202020204" pitchFamily="34" charset="0"/>
                <a:ea typeface="Times New Roman" panose="02020603050405020304"/>
                <a:cs typeface="Arial" panose="020B0604020202020204" pitchFamily="34" charset="0"/>
              </a:rPr>
              <a:t>Phải thống nhất 3 tổ chức CS thành một Đảng duy nhất để đưa CM Việt Nam đi lên</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ppt_x</p:attrName>
                                        </p:attrNameLst>
                                      </p:cBhvr>
                                      <p:tavLst>
                                        <p:tav tm="0">
                                          <p:val>
                                            <p:strVal val="#ppt_x-.2"/>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ppt_x</p:attrName>
                                        </p:attrNameLst>
                                      </p:cBhvr>
                                      <p:tavLst>
                                        <p:tav tm="0">
                                          <p:val>
                                            <p:strVal val="#ppt_x-.2"/>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8" grpId="0" bldLvl="0" animBg="1"/>
      <p:bldP spid="9" grpId="0" bldLvl="0" animBg="1"/>
      <p:bldP spid="10" grpId="0" bldLvl="0" animBg="1"/>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custDataLst>
              <p:tags r:id="rId1"/>
            </p:custDataLst>
          </p:nvPr>
        </p:nvGraphicFramePr>
        <p:xfrm>
          <a:off x="635" y="0"/>
          <a:ext cx="12190730" cy="6881495"/>
        </p:xfrm>
        <a:graphic>
          <a:graphicData uri="http://schemas.openxmlformats.org/drawingml/2006/table">
            <a:tbl>
              <a:tblPr firstRow="1" bandRow="1">
                <a:tableStyleId>{5C22544A-7EE6-4342-B048-85BDC9FD1C3A}</a:tableStyleId>
              </a:tblPr>
              <a:tblGrid>
                <a:gridCol w="2041525"/>
                <a:gridCol w="10149205"/>
              </a:tblGrid>
              <a:tr h="551815">
                <a:tc gridSpan="2">
                  <a:txBody>
                    <a:bodyPr/>
                    <a:lstStyle/>
                    <a:p>
                      <a:pPr>
                        <a:buNone/>
                      </a:pPr>
                      <a:endParaRPr 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9050" cmpd="sng">
                      <a:solidFill>
                        <a:srgbClr val="649E2C"/>
                      </a:solidFill>
                      <a:prstDash val="solid"/>
                    </a:lnB>
                  </a:tcPr>
                </a:tc>
                <a:tc hMerge="1">
                  <a:txBody>
                    <a:bodyPr/>
                    <a:lstStyle/>
                    <a:p>
                      <a:endParaRPr lang="en-US"/>
                    </a:p>
                  </a:txBody>
                  <a:tcPr>
                    <a:lnR w="12700" cmpd="sng">
                      <a:solidFill>
                        <a:schemeClr val="tx1"/>
                      </a:solidFill>
                      <a:prstDash val="solid"/>
                    </a:lnR>
                    <a:lnT w="12700" cmpd="sng">
                      <a:solidFill>
                        <a:schemeClr val="tx1"/>
                      </a:solidFill>
                      <a:prstDash val="solid"/>
                    </a:lnT>
                    <a:lnB w="19050" cmpd="sng">
                      <a:solidFill>
                        <a:srgbClr val="649E2C"/>
                      </a:solidFill>
                      <a:prstDash val="solid"/>
                    </a:lnB>
                  </a:tcPr>
                </a:tc>
              </a:tr>
              <a:tr h="477520">
                <a:tc>
                  <a:txBody>
                    <a:bodyPr/>
                    <a:lstStyle/>
                    <a:p>
                      <a:pPr>
                        <a:buNone/>
                      </a:pPr>
                      <a:r>
                        <a:rPr lang="en-US" sz="2400">
                          <a:latin typeface="Arial" panose="020B0604020202020204" pitchFamily="34" charset="0"/>
                          <a:cs typeface="Arial" panose="020B0604020202020204" pitchFamily="34" charset="0"/>
                        </a:rPr>
                        <a:t>  Thời gian</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r>
              <a:tr h="483235">
                <a:tc>
                  <a:txBody>
                    <a:bodyPr/>
                    <a:lstStyle/>
                    <a:p>
                      <a:pPr>
                        <a:buNone/>
                      </a:pPr>
                      <a:r>
                        <a:rPr lang="en-US" sz="2400">
                          <a:latin typeface="Arial" panose="020B0604020202020204" pitchFamily="34" charset="0"/>
                          <a:cs typeface="Arial" panose="020B0604020202020204" pitchFamily="34" charset="0"/>
                        </a:rPr>
                        <a:t>  Địa điểm</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c>
                  <a:txBody>
                    <a:bodyPr/>
                    <a:lstStyle/>
                    <a:p>
                      <a:pPr>
                        <a:buNone/>
                      </a:pPr>
                      <a:endParaRPr lang="en-US" sz="2400">
                        <a:latin typeface="Arial" panose="020B0604020202020204" pitchFamily="34" charset="0"/>
                        <a:ea typeface="Times New Roman" panose="02020603050405020304"/>
                        <a:cs typeface="Arial" panose="020B0604020202020204" pitchFamily="34" charset="0"/>
                        <a:sym typeface="+mn-ea"/>
                      </a:endParaRP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r>
              <a:tr h="812165">
                <a:tc>
                  <a:txBody>
                    <a:bodyPr/>
                    <a:lstStyle/>
                    <a:p>
                      <a:pPr algn="ctr">
                        <a:buNone/>
                      </a:pPr>
                      <a:r>
                        <a:rPr lang="en-US" sz="2400">
                          <a:latin typeface="Arial" panose="020B0604020202020204" pitchFamily="34" charset="0"/>
                          <a:cs typeface="Arial" panose="020B0604020202020204" pitchFamily="34" charset="0"/>
                        </a:rPr>
                        <a:t>Vai trò của NAQ</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5">
                        <a:lumMod val="20000"/>
                        <a:lumOff val="80000"/>
                      </a:schemeClr>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5">
                        <a:lumMod val="20000"/>
                        <a:lumOff val="80000"/>
                      </a:schemeClr>
                    </a:solidFill>
                  </a:tcPr>
                </a:tc>
              </a:tr>
              <a:tr h="1156970">
                <a:tc>
                  <a:txBody>
                    <a:bodyPr/>
                    <a:lstStyle/>
                    <a:p>
                      <a:pPr>
                        <a:buNone/>
                      </a:pPr>
                      <a:endParaRPr lang="en-US" sz="2400">
                        <a:latin typeface="Arial" panose="020B0604020202020204" pitchFamily="34" charset="0"/>
                        <a:cs typeface="Arial" panose="020B0604020202020204" pitchFamily="34" charset="0"/>
                      </a:endParaRPr>
                    </a:p>
                    <a:p>
                      <a:pPr>
                        <a:buNone/>
                      </a:pPr>
                      <a:r>
                        <a:rPr lang="en-US" sz="2400">
                          <a:latin typeface="Arial" panose="020B0604020202020204" pitchFamily="34" charset="0"/>
                          <a:cs typeface="Arial" panose="020B0604020202020204" pitchFamily="34" charset="0"/>
                        </a:rPr>
                        <a:t>  Kết quả</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rgbClr val="FBD6FF"/>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rgbClr val="FBD6FF"/>
                    </a:solidFill>
                  </a:tcPr>
                </a:tc>
              </a:tr>
              <a:tr h="3388995">
                <a:tc>
                  <a:txBody>
                    <a:bodyPr/>
                    <a:lstStyle/>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4">
                        <a:lumMod val="20000"/>
                        <a:lumOff val="80000"/>
                      </a:schemeClr>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4">
                        <a:lumMod val="20000"/>
                        <a:lumOff val="80000"/>
                      </a:schemeClr>
                    </a:solidFill>
                  </a:tcPr>
                </a:tc>
              </a:tr>
            </a:tbl>
          </a:graphicData>
        </a:graphic>
      </p:graphicFrame>
      <p:sp>
        <p:nvSpPr>
          <p:cNvPr id="3" name="Text Box 2"/>
          <p:cNvSpPr txBox="1"/>
          <p:nvPr/>
        </p:nvSpPr>
        <p:spPr>
          <a:xfrm>
            <a:off x="2526030" y="635"/>
            <a:ext cx="8131810" cy="521970"/>
          </a:xfrm>
          <a:prstGeom prst="rect">
            <a:avLst/>
          </a:prstGeom>
          <a:noFill/>
        </p:spPr>
        <p:txBody>
          <a:bodyPr wrap="square" rtlCol="0" anchor="t">
            <a:spAutoFit/>
          </a:bodyPr>
          <a:lstStyle/>
          <a:p>
            <a:r>
              <a:rPr lang="en-US"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Hội nghị t</a:t>
            </a:r>
            <a:r>
              <a:rPr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hành lập Đảng Cộng sản Việt Nam </a:t>
            </a:r>
            <a:endParaRPr lang="en-US"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endParaRPr>
          </a:p>
        </p:txBody>
      </p:sp>
      <p:sp>
        <p:nvSpPr>
          <p:cNvPr id="8" name="Text Box 7"/>
          <p:cNvSpPr txBox="1"/>
          <p:nvPr/>
        </p:nvSpPr>
        <p:spPr>
          <a:xfrm>
            <a:off x="2232660" y="541973"/>
            <a:ext cx="5080000" cy="460375"/>
          </a:xfrm>
          <a:prstGeom prst="rect">
            <a:avLst/>
          </a:prstGeom>
        </p:spPr>
        <p:txBody>
          <a:bodyPr>
            <a:spAutoFit/>
          </a:bodyPr>
          <a:lstStyle/>
          <a:p>
            <a:pPr marL="0" indent="0" defTabSz="266700">
              <a:spcBef>
                <a:spcPct val="0"/>
              </a:spcBef>
              <a:spcAft>
                <a:spcPct val="0"/>
              </a:spcAft>
            </a:pPr>
            <a:r>
              <a:rPr sz="2400">
                <a:latin typeface="Arial" panose="020B0604020202020204" pitchFamily="34" charset="0"/>
                <a:ea typeface="Times New Roman" panose="02020603050405020304"/>
                <a:cs typeface="Arial" panose="020B0604020202020204" pitchFamily="34" charset="0"/>
              </a:rPr>
              <a:t>Từ 6-1 đến 7-2-1930 </a:t>
            </a:r>
          </a:p>
        </p:txBody>
      </p:sp>
      <p:sp>
        <p:nvSpPr>
          <p:cNvPr id="13" name="Text Box 12"/>
          <p:cNvSpPr txBox="1"/>
          <p:nvPr/>
        </p:nvSpPr>
        <p:spPr>
          <a:xfrm>
            <a:off x="2232660" y="1704340"/>
            <a:ext cx="462470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Triệu tập và chủ trì Hội Nghị</a:t>
            </a:r>
          </a:p>
        </p:txBody>
      </p:sp>
      <p:sp>
        <p:nvSpPr>
          <p:cNvPr id="6" name="Text Box 5"/>
          <p:cNvSpPr txBox="1"/>
          <p:nvPr/>
        </p:nvSpPr>
        <p:spPr>
          <a:xfrm>
            <a:off x="245110" y="4504055"/>
            <a:ext cx="1673860" cy="1198880"/>
          </a:xfrm>
          <a:prstGeom prst="rect">
            <a:avLst/>
          </a:prstGeom>
          <a:noFill/>
        </p:spPr>
        <p:txBody>
          <a:bodyPr wrap="square" rtlCol="0" anchor="t">
            <a:spAutoFit/>
          </a:bodyPr>
          <a:lstStyle/>
          <a:p>
            <a:pPr algn="ctr">
              <a:buNone/>
            </a:pPr>
            <a:r>
              <a:rPr lang="en-US" sz="2400">
                <a:latin typeface="Arial" panose="020B0604020202020204" pitchFamily="34" charset="0"/>
                <a:cs typeface="Arial" panose="020B0604020202020204" pitchFamily="34" charset="0"/>
                <a:sym typeface="+mn-ea"/>
              </a:rPr>
              <a:t>Ý nghĩa việc thành lập Đảng</a:t>
            </a:r>
          </a:p>
        </p:txBody>
      </p:sp>
      <p:sp>
        <p:nvSpPr>
          <p:cNvPr id="7" name="Text Box 6"/>
          <p:cNvSpPr txBox="1"/>
          <p:nvPr/>
        </p:nvSpPr>
        <p:spPr>
          <a:xfrm>
            <a:off x="2232660" y="1022985"/>
            <a:ext cx="6096000" cy="460375"/>
          </a:xfrm>
          <a:prstGeom prst="rect">
            <a:avLst/>
          </a:prstGeom>
          <a:noFill/>
        </p:spPr>
        <p:txBody>
          <a:bodyPr wrap="square" rtlCol="0" anchor="t">
            <a:spAutoFit/>
          </a:bodyPr>
          <a:lstStyle/>
          <a:p>
            <a:pPr>
              <a:buNone/>
            </a:pPr>
            <a:r>
              <a:rPr sz="2400">
                <a:latin typeface="Arial" panose="020B0604020202020204" pitchFamily="34" charset="0"/>
                <a:ea typeface="Times New Roman" panose="02020603050405020304"/>
                <a:cs typeface="Arial" panose="020B0604020202020204" pitchFamily="34" charset="0"/>
                <a:sym typeface="+mn-ea"/>
              </a:rPr>
              <a:t>Cửu Long (Hồng Kông, T</a:t>
            </a:r>
            <a:r>
              <a:rPr lang="en-US" sz="2400">
                <a:latin typeface="Arial" panose="020B0604020202020204" pitchFamily="34" charset="0"/>
                <a:ea typeface="Times New Roman" panose="02020603050405020304"/>
                <a:cs typeface="Arial" panose="020B0604020202020204" pitchFamily="34" charset="0"/>
                <a:sym typeface="+mn-ea"/>
              </a:rPr>
              <a:t>rung </a:t>
            </a:r>
            <a:r>
              <a:rPr sz="2400">
                <a:latin typeface="Arial" panose="020B0604020202020204" pitchFamily="34" charset="0"/>
                <a:ea typeface="Times New Roman" panose="02020603050405020304"/>
                <a:cs typeface="Arial" panose="020B0604020202020204" pitchFamily="34" charset="0"/>
                <a:sym typeface="+mn-ea"/>
              </a:rPr>
              <a:t>Q</a:t>
            </a:r>
            <a:r>
              <a:rPr lang="en-US" sz="2400">
                <a:latin typeface="Arial" panose="020B0604020202020204" pitchFamily="34" charset="0"/>
                <a:ea typeface="Times New Roman" panose="02020603050405020304"/>
                <a:cs typeface="Arial" panose="020B0604020202020204" pitchFamily="34" charset="0"/>
                <a:sym typeface="+mn-ea"/>
              </a:rPr>
              <a:t>uốc</a:t>
            </a:r>
            <a:r>
              <a:rPr sz="2400">
                <a:latin typeface="Arial" panose="020B0604020202020204" pitchFamily="34" charset="0"/>
                <a:ea typeface="Times New Roman" panose="02020603050405020304"/>
                <a:cs typeface="Arial" panose="020B0604020202020204" pitchFamily="34" charset="0"/>
                <a:sym typeface="+mn-ea"/>
              </a:rPr>
              <a:t>)</a:t>
            </a:r>
            <a:endParaRPr lang="en-US" sz="2400">
              <a:latin typeface="Arial" panose="020B0604020202020204" pitchFamily="34" charset="0"/>
              <a:ea typeface="Times New Roman" panose="02020603050405020304"/>
              <a:cs typeface="Arial" panose="020B0604020202020204" pitchFamily="34" charset="0"/>
              <a:sym typeface="+mn-ea"/>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oi_nghi_thanh_lap_dang_500"/>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8585" y="116205"/>
            <a:ext cx="11997055" cy="6345555"/>
          </a:xfrm>
          <a:prstGeom prst="rect">
            <a:avLst/>
          </a:prstGeom>
          <a:noFill/>
          <a:ln w="76200" cmpd="tri">
            <a:solidFill>
              <a:srgbClr val="FF0000"/>
            </a:solidFill>
            <a:miter lim="800000"/>
            <a:headEnd/>
            <a:tailEnd/>
          </a:ln>
        </p:spPr>
      </p:pic>
      <p:pic>
        <p:nvPicPr>
          <p:cNvPr id="2" name="Picture 1"/>
          <p:cNvPicPr/>
          <p:nvPr/>
        </p:nvPicPr>
        <p:blipFill>
          <a:blip r:embed="rId3"/>
          <a:stretch>
            <a:fillRect/>
          </a:stretch>
        </p:blipFill>
        <p:spPr>
          <a:xfrm>
            <a:off x="635" y="0"/>
            <a:ext cx="12192000" cy="6858000"/>
          </a:xfrm>
          <a:prstGeom prst="rect">
            <a:avLst/>
          </a:prstGeom>
        </p:spPr>
      </p:pic>
      <p:sp>
        <p:nvSpPr>
          <p:cNvPr id="3" name="Text Box 2"/>
          <p:cNvSpPr txBox="1"/>
          <p:nvPr/>
        </p:nvSpPr>
        <p:spPr>
          <a:xfrm>
            <a:off x="6337935" y="192722"/>
            <a:ext cx="5080000" cy="953135"/>
          </a:xfrm>
          <a:prstGeom prst="rect">
            <a:avLst/>
          </a:prstGeom>
          <a:solidFill>
            <a:schemeClr val="accent6">
              <a:lumMod val="20000"/>
              <a:lumOff val="80000"/>
            </a:schemeClr>
          </a:solidFill>
          <a:ln w="28575">
            <a:solidFill>
              <a:srgbClr val="FF0000"/>
            </a:solidFill>
          </a:ln>
        </p:spPr>
        <p:txBody>
          <a:bodyPr>
            <a:spAutoFit/>
          </a:bodyPr>
          <a:lstStyle/>
          <a:p>
            <a:pPr marL="0" indent="0" algn="ctr"/>
            <a:r>
              <a:rPr sz="2800" b="0">
                <a:solidFill>
                  <a:srgbClr val="000000"/>
                </a:solidFill>
                <a:latin typeface="Arial" panose="020B0604020202020204" pitchFamily="34" charset="0"/>
                <a:ea typeface="Verdana" panose="020B0604030504040204"/>
                <a:cs typeface="Arial" panose="020B0604020202020204" pitchFamily="34" charset="0"/>
              </a:rPr>
              <a:t>Đại biểu dự Đại hội thành lập Đảng Cộng sản Việt Nam</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000"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par>
                          <p:cTn id="17" fill="hold">
                            <p:stCondLst>
                              <p:cond delay="1000"/>
                            </p:stCondLst>
                            <p:childTnLst>
                              <p:par>
                                <p:cTn id="18" presetID="29"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07315" y="321310"/>
            <a:ext cx="4827905" cy="6117590"/>
          </a:xfrm>
          <a:prstGeom prst="rect">
            <a:avLst/>
          </a:prstGeom>
        </p:spPr>
      </p:pic>
      <p:sp>
        <p:nvSpPr>
          <p:cNvPr id="3" name="Text Box 2"/>
          <p:cNvSpPr txBox="1"/>
          <p:nvPr/>
        </p:nvSpPr>
        <p:spPr>
          <a:xfrm>
            <a:off x="5166995" y="2274570"/>
            <a:ext cx="6703695" cy="998855"/>
          </a:xfrm>
          <a:prstGeom prst="rect">
            <a:avLst/>
          </a:prstGeom>
          <a:noFill/>
        </p:spPr>
        <p:txBody>
          <a:bodyPr wrap="square" rtlCol="0" anchor="t">
            <a:spAutoFit/>
          </a:bodyPr>
          <a:lstStyle/>
          <a:p>
            <a:r>
              <a:rPr lang="en-US" sz="5900" b="1">
                <a:solidFill>
                  <a:srgbClr val="FF0000"/>
                </a:solidFill>
                <a:effectLst>
                  <a:outerShdw blurRad="38100" dist="38100" dir="2700000" algn="tl">
                    <a:srgbClr val="000000">
                      <a:alpha val="43137"/>
                    </a:srgbClr>
                  </a:outerShdw>
                </a:effectLst>
                <a:ea typeface="+mj-ea"/>
                <a:sym typeface="+mn-ea"/>
              </a:rPr>
              <a:t>Hồ  Chí  Minh - </a:t>
            </a:r>
          </a:p>
        </p:txBody>
      </p:sp>
      <p:sp>
        <p:nvSpPr>
          <p:cNvPr id="4" name="Text Box 3"/>
          <p:cNvSpPr txBox="1"/>
          <p:nvPr/>
        </p:nvSpPr>
        <p:spPr>
          <a:xfrm>
            <a:off x="4701540" y="3138170"/>
            <a:ext cx="7396480" cy="1568450"/>
          </a:xfrm>
          <a:prstGeom prst="rect">
            <a:avLst/>
          </a:prstGeom>
          <a:noFill/>
        </p:spPr>
        <p:txBody>
          <a:bodyPr wrap="square" rtlCol="0" anchor="t">
            <a:spAutoFit/>
          </a:bodyPr>
          <a:lstStyle/>
          <a:p>
            <a:r>
              <a:rPr lang="en-US" sz="4800" b="1">
                <a:ln>
                  <a:solidFill>
                    <a:schemeClr val="accent2">
                      <a:lumMod val="75000"/>
                    </a:schemeClr>
                  </a:solidFill>
                </a:ln>
                <a:solidFill>
                  <a:srgbClr val="FFFF00"/>
                </a:solidFill>
                <a:effectLst>
                  <a:outerShdw blurRad="38100" dist="38100" dir="2700000" algn="tl">
                    <a:srgbClr val="000000">
                      <a:alpha val="43137"/>
                    </a:srgbClr>
                  </a:outerShdw>
                </a:effectLst>
                <a:ea typeface="+mj-ea"/>
                <a:sym typeface="+mn-ea"/>
              </a:rPr>
              <a:t/>
            </a:r>
            <a:br>
              <a:rPr lang="en-US" sz="4800" b="1">
                <a:ln>
                  <a:solidFill>
                    <a:schemeClr val="accent2">
                      <a:lumMod val="75000"/>
                    </a:schemeClr>
                  </a:solidFill>
                </a:ln>
                <a:solidFill>
                  <a:srgbClr val="FFFF00"/>
                </a:solidFill>
                <a:effectLst>
                  <a:outerShdw blurRad="38100" dist="38100" dir="2700000" algn="tl">
                    <a:srgbClr val="000000">
                      <a:alpha val="43137"/>
                    </a:srgbClr>
                  </a:outerShdw>
                </a:effectLst>
                <a:ea typeface="+mj-ea"/>
                <a:sym typeface="+mn-ea"/>
              </a:rPr>
            </a:br>
            <a:r>
              <a:rPr lang="en-US" sz="4800" b="1">
                <a:ln>
                  <a:solidFill>
                    <a:schemeClr val="accent2">
                      <a:lumMod val="75000"/>
                    </a:schemeClr>
                  </a:solidFill>
                </a:ln>
                <a:solidFill>
                  <a:srgbClr val="FFFF00"/>
                </a:solidFill>
                <a:effectLst>
                  <a:outerShdw blurRad="38100" dist="38100" dir="2700000" algn="tl">
                    <a:srgbClr val="000000">
                      <a:alpha val="43137"/>
                    </a:srgbClr>
                  </a:outerShdw>
                </a:effectLst>
                <a:ea typeface="+mj-ea"/>
                <a:sym typeface="+mn-ea"/>
              </a:rPr>
              <a:t> Anh hùng giải phóng dân tộc</a:t>
            </a:r>
          </a:p>
        </p:txBody>
      </p:sp>
      <p:sp>
        <p:nvSpPr>
          <p:cNvPr id="5" name="Heart 4"/>
          <p:cNvSpPr/>
          <p:nvPr/>
        </p:nvSpPr>
        <p:spPr>
          <a:xfrm>
            <a:off x="7106285" y="158115"/>
            <a:ext cx="2618105" cy="1456055"/>
          </a:xfrm>
          <a:prstGeom prst="hear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公司名"/>
          <p:cNvSpPr>
            <a:spLocks noGrp="1"/>
          </p:cNvSpPr>
          <p:nvPr>
            <p:custDataLst>
              <p:tags r:id="rId1"/>
            </p:custDataLst>
          </p:nvPr>
        </p:nvSpPr>
        <p:spPr>
          <a:xfrm>
            <a:off x="7041515" y="826135"/>
            <a:ext cx="2682875" cy="504190"/>
          </a:xfrm>
          <a:prstGeom prst="rect">
            <a:avLst/>
          </a:prstGeom>
        </p:spPr>
        <p:txBody>
          <a:bodyPr vert="horz" wrap="square" lIns="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2"/>
                </a:solidFill>
                <a:latin typeface="+mn-lt"/>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a:lstStyle>
          <a:p>
            <a:pPr algn="ctr"/>
            <a:r>
              <a:rPr lang="en-US" sz="4800" b="1">
                <a:solidFill>
                  <a:srgbClr val="FFFF00"/>
                </a:solidFill>
                <a:effectLst>
                  <a:outerShdw blurRad="38100" dist="38100" dir="2700000" algn="tl">
                    <a:srgbClr val="000000">
                      <a:alpha val="43137"/>
                    </a:srgbClr>
                  </a:outerShdw>
                </a:effectLst>
                <a:ea typeface="+mn-ea"/>
              </a:rPr>
              <a:t>Bài 15</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1" animBg="1"/>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custDataLst>
              <p:tags r:id="rId1"/>
            </p:custDataLst>
          </p:nvPr>
        </p:nvGraphicFramePr>
        <p:xfrm>
          <a:off x="635" y="0"/>
          <a:ext cx="12190730" cy="3492500"/>
        </p:xfrm>
        <a:graphic>
          <a:graphicData uri="http://schemas.openxmlformats.org/drawingml/2006/table">
            <a:tbl>
              <a:tblPr firstRow="1" bandRow="1">
                <a:tableStyleId>{5C22544A-7EE6-4342-B048-85BDC9FD1C3A}</a:tableStyleId>
              </a:tblPr>
              <a:tblGrid>
                <a:gridCol w="2041525"/>
                <a:gridCol w="10149205"/>
              </a:tblGrid>
              <a:tr h="551815">
                <a:tc gridSpan="2">
                  <a:txBody>
                    <a:bodyPr/>
                    <a:lstStyle/>
                    <a:p>
                      <a:pPr>
                        <a:buNone/>
                      </a:pPr>
                      <a:endParaRPr 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9050" cmpd="sng">
                      <a:solidFill>
                        <a:srgbClr val="649E2C"/>
                      </a:solidFill>
                      <a:prstDash val="solid"/>
                    </a:lnB>
                  </a:tcPr>
                </a:tc>
                <a:tc hMerge="1">
                  <a:txBody>
                    <a:bodyPr/>
                    <a:lstStyle/>
                    <a:p>
                      <a:endParaRPr lang="en-US"/>
                    </a:p>
                  </a:txBody>
                  <a:tcPr>
                    <a:lnR w="12700" cmpd="sng">
                      <a:solidFill>
                        <a:schemeClr val="tx1"/>
                      </a:solidFill>
                      <a:prstDash val="solid"/>
                    </a:lnR>
                    <a:lnT w="12700" cmpd="sng">
                      <a:solidFill>
                        <a:schemeClr val="tx1"/>
                      </a:solidFill>
                      <a:prstDash val="solid"/>
                    </a:lnT>
                    <a:lnB w="19050" cmpd="sng">
                      <a:solidFill>
                        <a:srgbClr val="649E2C"/>
                      </a:solidFill>
                      <a:prstDash val="solid"/>
                    </a:lnB>
                  </a:tcPr>
                </a:tc>
              </a:tr>
              <a:tr h="477520">
                <a:tc>
                  <a:txBody>
                    <a:bodyPr/>
                    <a:lstStyle/>
                    <a:p>
                      <a:pPr>
                        <a:buNone/>
                      </a:pPr>
                      <a:r>
                        <a:rPr lang="en-US" sz="2400">
                          <a:latin typeface="Arial" panose="020B0604020202020204" pitchFamily="34" charset="0"/>
                          <a:cs typeface="Arial" panose="020B0604020202020204" pitchFamily="34" charset="0"/>
                        </a:rPr>
                        <a:t>  Thời gian</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r>
              <a:tr h="483235">
                <a:tc>
                  <a:txBody>
                    <a:bodyPr/>
                    <a:lstStyle/>
                    <a:p>
                      <a:pPr>
                        <a:buNone/>
                      </a:pPr>
                      <a:r>
                        <a:rPr lang="en-US" sz="2400">
                          <a:latin typeface="Arial" panose="020B0604020202020204" pitchFamily="34" charset="0"/>
                          <a:cs typeface="Arial" panose="020B0604020202020204" pitchFamily="34" charset="0"/>
                        </a:rPr>
                        <a:t>  Địa điểm</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c>
                  <a:txBody>
                    <a:bodyPr/>
                    <a:lstStyle/>
                    <a:p>
                      <a:pPr>
                        <a:buNone/>
                      </a:pPr>
                      <a:endParaRPr lang="en-US" sz="2400">
                        <a:latin typeface="Arial" panose="020B0604020202020204" pitchFamily="34" charset="0"/>
                        <a:ea typeface="Times New Roman" panose="02020603050405020304"/>
                        <a:cs typeface="Arial" panose="020B0604020202020204" pitchFamily="34" charset="0"/>
                        <a:sym typeface="+mn-ea"/>
                      </a:endParaRP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r>
              <a:tr h="812165">
                <a:tc>
                  <a:txBody>
                    <a:bodyPr/>
                    <a:lstStyle/>
                    <a:p>
                      <a:pPr algn="ctr">
                        <a:buNone/>
                      </a:pPr>
                      <a:r>
                        <a:rPr lang="en-US" sz="2400">
                          <a:latin typeface="Arial" panose="020B0604020202020204" pitchFamily="34" charset="0"/>
                          <a:cs typeface="Arial" panose="020B0604020202020204" pitchFamily="34" charset="0"/>
                        </a:rPr>
                        <a:t>Vai trò của NAQ</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5">
                        <a:lumMod val="20000"/>
                        <a:lumOff val="80000"/>
                      </a:schemeClr>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5">
                        <a:lumMod val="20000"/>
                        <a:lumOff val="80000"/>
                      </a:schemeClr>
                    </a:solidFill>
                  </a:tcPr>
                </a:tc>
              </a:tr>
              <a:tr h="1156970">
                <a:tc>
                  <a:txBody>
                    <a:bodyPr/>
                    <a:lstStyle/>
                    <a:p>
                      <a:pPr>
                        <a:buNone/>
                      </a:pPr>
                      <a:endParaRPr lang="en-US" sz="2400">
                        <a:latin typeface="Arial" panose="020B0604020202020204" pitchFamily="34" charset="0"/>
                        <a:cs typeface="Arial" panose="020B0604020202020204" pitchFamily="34" charset="0"/>
                      </a:endParaRPr>
                    </a:p>
                    <a:p>
                      <a:pPr>
                        <a:buNone/>
                      </a:pPr>
                      <a:r>
                        <a:rPr lang="en-US" sz="2400">
                          <a:latin typeface="Arial" panose="020B0604020202020204" pitchFamily="34" charset="0"/>
                          <a:cs typeface="Arial" panose="020B0604020202020204" pitchFamily="34" charset="0"/>
                        </a:rPr>
                        <a:t>  Kết quả</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rgbClr val="FBD6FF"/>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rgbClr val="FBD6FF"/>
                    </a:solidFill>
                  </a:tcPr>
                </a:tc>
              </a:tr>
            </a:tbl>
          </a:graphicData>
        </a:graphic>
      </p:graphicFrame>
      <p:sp>
        <p:nvSpPr>
          <p:cNvPr id="3" name="Text Box 2"/>
          <p:cNvSpPr txBox="1"/>
          <p:nvPr/>
        </p:nvSpPr>
        <p:spPr>
          <a:xfrm>
            <a:off x="2526030" y="635"/>
            <a:ext cx="8131810" cy="521970"/>
          </a:xfrm>
          <a:prstGeom prst="rect">
            <a:avLst/>
          </a:prstGeom>
          <a:noFill/>
        </p:spPr>
        <p:txBody>
          <a:bodyPr wrap="square" rtlCol="0" anchor="t">
            <a:spAutoFit/>
          </a:bodyPr>
          <a:lstStyle/>
          <a:p>
            <a:r>
              <a:rPr lang="en-US"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Hội nghị t</a:t>
            </a:r>
            <a:r>
              <a:rPr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hành lập Đảng Cộng sản Việt Nam </a:t>
            </a:r>
            <a:endParaRPr lang="en-US"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endParaRPr>
          </a:p>
        </p:txBody>
      </p:sp>
      <p:sp>
        <p:nvSpPr>
          <p:cNvPr id="8" name="Text Box 7"/>
          <p:cNvSpPr txBox="1"/>
          <p:nvPr/>
        </p:nvSpPr>
        <p:spPr>
          <a:xfrm>
            <a:off x="2232660" y="541973"/>
            <a:ext cx="5080000" cy="460375"/>
          </a:xfrm>
          <a:prstGeom prst="rect">
            <a:avLst/>
          </a:prstGeom>
        </p:spPr>
        <p:txBody>
          <a:bodyPr>
            <a:spAutoFit/>
          </a:bodyPr>
          <a:lstStyle/>
          <a:p>
            <a:pPr marL="0" indent="0" defTabSz="266700">
              <a:spcBef>
                <a:spcPct val="0"/>
              </a:spcBef>
              <a:spcAft>
                <a:spcPct val="0"/>
              </a:spcAft>
            </a:pPr>
            <a:r>
              <a:rPr sz="2400">
                <a:latin typeface="Arial" panose="020B0604020202020204" pitchFamily="34" charset="0"/>
                <a:ea typeface="Times New Roman" panose="02020603050405020304"/>
                <a:cs typeface="Arial" panose="020B0604020202020204" pitchFamily="34" charset="0"/>
              </a:rPr>
              <a:t>Từ 6-1 đến 7-2-1930 </a:t>
            </a:r>
          </a:p>
        </p:txBody>
      </p:sp>
      <p:sp>
        <p:nvSpPr>
          <p:cNvPr id="13" name="Text Box 12"/>
          <p:cNvSpPr txBox="1"/>
          <p:nvPr/>
        </p:nvSpPr>
        <p:spPr>
          <a:xfrm>
            <a:off x="2232660" y="1704340"/>
            <a:ext cx="462470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Triệu tập và chủ trì Hội Nghị</a:t>
            </a:r>
          </a:p>
        </p:txBody>
      </p:sp>
      <p:sp>
        <p:nvSpPr>
          <p:cNvPr id="14" name="Text Box 13"/>
          <p:cNvSpPr txBox="1"/>
          <p:nvPr/>
        </p:nvSpPr>
        <p:spPr>
          <a:xfrm>
            <a:off x="2151380" y="2332990"/>
            <a:ext cx="9733280"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Thống nhất các tổ chức CS thành Đảng Cộng sản Việt Nam.</a:t>
            </a:r>
          </a:p>
        </p:txBody>
      </p:sp>
      <p:sp>
        <p:nvSpPr>
          <p:cNvPr id="15" name="Text Box 14"/>
          <p:cNvSpPr txBox="1"/>
          <p:nvPr/>
        </p:nvSpPr>
        <p:spPr>
          <a:xfrm>
            <a:off x="2150745" y="2705735"/>
            <a:ext cx="9733280"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Thông qua </a:t>
            </a:r>
            <a:r>
              <a:rPr sz="2400">
                <a:latin typeface="Arial" panose="020B0604020202020204" pitchFamily="34" charset="0"/>
                <a:ea typeface="Times New Roman" panose="02020603050405020304"/>
                <a:cs typeface="Arial" panose="020B0604020202020204" pitchFamily="34" charset="0"/>
              </a:rPr>
              <a:t>Chính cương vắn tắt, Sách lược vắn tắt của Đảng (về sau trở thành</a:t>
            </a:r>
            <a:r>
              <a:rPr sz="2400" b="1">
                <a:latin typeface="Arial" panose="020B0604020202020204" pitchFamily="34" charset="0"/>
                <a:ea typeface="Times New Roman" panose="02020603050405020304"/>
                <a:cs typeface="Arial" panose="020B0604020202020204" pitchFamily="34" charset="0"/>
              </a:rPr>
              <a:t> </a:t>
            </a:r>
            <a:r>
              <a:rPr sz="24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Cương lĩnh chính trị</a:t>
            </a:r>
            <a:r>
              <a:rPr sz="2400" b="1">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đầu tiên của Đảng).</a:t>
            </a:r>
          </a:p>
        </p:txBody>
      </p:sp>
      <p:sp>
        <p:nvSpPr>
          <p:cNvPr id="7" name="Text Box 6"/>
          <p:cNvSpPr txBox="1"/>
          <p:nvPr/>
        </p:nvSpPr>
        <p:spPr>
          <a:xfrm>
            <a:off x="2232660" y="1022985"/>
            <a:ext cx="6096000" cy="460375"/>
          </a:xfrm>
          <a:prstGeom prst="rect">
            <a:avLst/>
          </a:prstGeom>
          <a:noFill/>
        </p:spPr>
        <p:txBody>
          <a:bodyPr wrap="square" rtlCol="0" anchor="t">
            <a:spAutoFit/>
          </a:bodyPr>
          <a:lstStyle/>
          <a:p>
            <a:pPr>
              <a:buNone/>
            </a:pPr>
            <a:r>
              <a:rPr sz="2400">
                <a:latin typeface="Arial" panose="020B0604020202020204" pitchFamily="34" charset="0"/>
                <a:ea typeface="Times New Roman" panose="02020603050405020304"/>
                <a:cs typeface="Arial" panose="020B0604020202020204" pitchFamily="34" charset="0"/>
                <a:sym typeface="+mn-ea"/>
              </a:rPr>
              <a:t>Cửu Long (Hồng Kông, T</a:t>
            </a:r>
            <a:r>
              <a:rPr lang="en-US" sz="2400">
                <a:latin typeface="Arial" panose="020B0604020202020204" pitchFamily="34" charset="0"/>
                <a:ea typeface="Times New Roman" panose="02020603050405020304"/>
                <a:cs typeface="Arial" panose="020B0604020202020204" pitchFamily="34" charset="0"/>
                <a:sym typeface="+mn-ea"/>
              </a:rPr>
              <a:t>rung </a:t>
            </a:r>
            <a:r>
              <a:rPr sz="2400">
                <a:latin typeface="Arial" panose="020B0604020202020204" pitchFamily="34" charset="0"/>
                <a:ea typeface="Times New Roman" panose="02020603050405020304"/>
                <a:cs typeface="Arial" panose="020B0604020202020204" pitchFamily="34" charset="0"/>
                <a:sym typeface="+mn-ea"/>
              </a:rPr>
              <a:t>Q</a:t>
            </a:r>
            <a:r>
              <a:rPr lang="en-US" sz="2400">
                <a:latin typeface="Arial" panose="020B0604020202020204" pitchFamily="34" charset="0"/>
                <a:ea typeface="Times New Roman" panose="02020603050405020304"/>
                <a:cs typeface="Arial" panose="020B0604020202020204" pitchFamily="34" charset="0"/>
                <a:sym typeface="+mn-ea"/>
              </a:rPr>
              <a:t>uốc</a:t>
            </a:r>
            <a:r>
              <a:rPr sz="2400">
                <a:latin typeface="Arial" panose="020B0604020202020204" pitchFamily="34" charset="0"/>
                <a:ea typeface="Times New Roman" panose="02020603050405020304"/>
                <a:cs typeface="Arial" panose="020B0604020202020204" pitchFamily="34" charset="0"/>
                <a:sym typeface="+mn-ea"/>
              </a:rPr>
              <a:t>)</a:t>
            </a:r>
            <a:endParaRPr lang="en-US" sz="2400">
              <a:latin typeface="Arial" panose="020B0604020202020204" pitchFamily="34" charset="0"/>
              <a:ea typeface="Times New Roman" panose="02020603050405020304"/>
              <a:cs typeface="Arial" panose="020B0604020202020204" pitchFamily="34" charset="0"/>
              <a:sym typeface="+mn-ea"/>
            </a:endParaRPr>
          </a:p>
        </p:txBody>
      </p:sp>
      <p:sp>
        <p:nvSpPr>
          <p:cNvPr id="4" name="Text Box 3"/>
          <p:cNvSpPr txBox="1"/>
          <p:nvPr/>
        </p:nvSpPr>
        <p:spPr>
          <a:xfrm>
            <a:off x="184150" y="4013200"/>
            <a:ext cx="1966595" cy="1938020"/>
          </a:xfrm>
          <a:prstGeom prst="rect">
            <a:avLst/>
          </a:prstGeom>
          <a:solidFill>
            <a:schemeClr val="accent4">
              <a:lumMod val="40000"/>
              <a:lumOff val="60000"/>
            </a:schemeClr>
          </a:solidFill>
          <a:ln w="38100">
            <a:solidFill>
              <a:schemeClr val="accent1"/>
            </a:solidFill>
          </a:ln>
        </p:spPr>
        <p:txBody>
          <a:bodyPr wrap="square" rtlCol="0" anchor="t">
            <a:spAutoFit/>
          </a:bodyPr>
          <a:lstStyle/>
          <a:p>
            <a:pPr algn="ctr">
              <a:buNone/>
            </a:pPr>
            <a:r>
              <a:rPr lang="en-US" sz="2400">
                <a:latin typeface="Arial" panose="020B0604020202020204" pitchFamily="34" charset="0"/>
                <a:cs typeface="Arial" panose="020B0604020202020204" pitchFamily="34" charset="0"/>
                <a:sym typeface="+mn-ea"/>
              </a:rPr>
              <a:t>Vì sao  các tố chức CS đồng ý thống nhất thành Đảng CSVN?</a:t>
            </a:r>
          </a:p>
        </p:txBody>
      </p:sp>
      <p:sp>
        <p:nvSpPr>
          <p:cNvPr id="5" name="Text Box 4"/>
          <p:cNvSpPr txBox="1"/>
          <p:nvPr/>
        </p:nvSpPr>
        <p:spPr>
          <a:xfrm>
            <a:off x="3066415" y="4076700"/>
            <a:ext cx="789749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C</a:t>
            </a:r>
            <a:r>
              <a:rPr sz="2400">
                <a:latin typeface="Arial" panose="020B0604020202020204" pitchFamily="34" charset="0"/>
                <a:ea typeface="Times New Roman" panose="02020603050405020304"/>
                <a:cs typeface="Arial" panose="020B0604020202020204" pitchFamily="34" charset="0"/>
              </a:rPr>
              <a:t>ác tổ chức CS</a:t>
            </a:r>
            <a:r>
              <a:rPr lang="en-US" sz="2400">
                <a:latin typeface="Arial" panose="020B0604020202020204" pitchFamily="34" charset="0"/>
                <a:ea typeface="Times New Roman" panose="02020603050405020304"/>
                <a:cs typeface="Arial" panose="020B0604020202020204" pitchFamily="34" charset="0"/>
              </a:rPr>
              <a:t> đều thống nhất về quan điểm CM VS</a:t>
            </a:r>
            <a:r>
              <a:rPr sz="2400">
                <a:latin typeface="Arial" panose="020B0604020202020204" pitchFamily="34" charset="0"/>
                <a:ea typeface="Times New Roman" panose="02020603050405020304"/>
                <a:cs typeface="Arial" panose="020B0604020202020204" pitchFamily="34" charset="0"/>
              </a:rPr>
              <a:t> </a:t>
            </a:r>
          </a:p>
        </p:txBody>
      </p:sp>
      <p:sp>
        <p:nvSpPr>
          <p:cNvPr id="6" name="Text Box 5"/>
          <p:cNvSpPr txBox="1"/>
          <p:nvPr/>
        </p:nvSpPr>
        <p:spPr>
          <a:xfrm>
            <a:off x="3035935" y="4964430"/>
            <a:ext cx="574611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Uy  tín và năng lực của Nguyễn Ái Quốc</a:t>
            </a:r>
          </a:p>
        </p:txBody>
      </p:sp>
      <p:pic>
        <p:nvPicPr>
          <p:cNvPr id="9" name="Graphic 16" descr="Arrow Slight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9707888">
            <a:off x="2099945" y="4227195"/>
            <a:ext cx="1148080" cy="768350"/>
          </a:xfrm>
          <a:prstGeom prst="rect">
            <a:avLst/>
          </a:prstGeom>
        </p:spPr>
      </p:pic>
      <p:pic>
        <p:nvPicPr>
          <p:cNvPr id="10" name="Graphic 16" descr="Arrow Slight curve"/>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rot="627887">
            <a:off x="2110105" y="4696460"/>
            <a:ext cx="1091565" cy="768350"/>
          </a:xfrm>
          <a:prstGeom prst="rect">
            <a:avLst/>
          </a:prstGeom>
        </p:spPr>
      </p:pic>
      <p:sp>
        <p:nvSpPr>
          <p:cNvPr id="11" name="Right Arrow 10"/>
          <p:cNvSpPr/>
          <p:nvPr/>
        </p:nvSpPr>
        <p:spPr>
          <a:xfrm>
            <a:off x="9030335" y="5078730"/>
            <a:ext cx="575945" cy="31496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Text Box 11"/>
          <p:cNvSpPr txBox="1"/>
          <p:nvPr/>
        </p:nvSpPr>
        <p:spPr>
          <a:xfrm>
            <a:off x="9692640" y="5002530"/>
            <a:ext cx="230949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Nhân tố quyết </a:t>
            </a:r>
          </a:p>
        </p:txBody>
      </p:sp>
      <p:sp>
        <p:nvSpPr>
          <p:cNvPr id="16" name="Text Box 15"/>
          <p:cNvSpPr txBox="1"/>
          <p:nvPr/>
        </p:nvSpPr>
        <p:spPr>
          <a:xfrm>
            <a:off x="3369945" y="5459095"/>
            <a:ext cx="4324985" cy="460375"/>
          </a:xfrm>
          <a:prstGeom prst="rect">
            <a:avLst/>
          </a:prstGeom>
          <a:noFill/>
        </p:spPr>
        <p:txBody>
          <a:bodyPr wrap="square" rtlCol="0" anchor="t">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định thành công của Hội nghị</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1"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1"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par>
                          <p:cTn id="49" fill="hold">
                            <p:stCondLst>
                              <p:cond delay="1000"/>
                            </p:stCondLst>
                            <p:childTnLst>
                              <p:par>
                                <p:cTn id="50" presetID="53" presetClass="entr" presetSubtype="16" fill="hold" grpId="1"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strVal val="#ppt_w*0.70"/>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Effect transition="in" filter="fade">
                                      <p:cBhvr>
                                        <p:cTn id="5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13" grpId="1"/>
      <p:bldP spid="14" grpId="0"/>
      <p:bldP spid="15" grpId="0"/>
      <p:bldP spid="7" grpId="1"/>
      <p:bldP spid="4" grpId="0" animBg="1"/>
      <p:bldP spid="5" grpId="1"/>
      <p:bldP spid="6" grpId="1"/>
      <p:bldP spid="11" grpId="0" animBg="1"/>
      <p:bldP spid="12" grpId="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79750" y="779145"/>
            <a:ext cx="6096635" cy="521970"/>
          </a:xfrm>
          <a:prstGeom prst="rect">
            <a:avLst/>
          </a:prstGeom>
          <a:solidFill>
            <a:schemeClr val="accent3">
              <a:lumMod val="20000"/>
              <a:lumOff val="80000"/>
            </a:schemeClr>
          </a:solidFill>
          <a:ln w="38100">
            <a:solidFill>
              <a:srgbClr val="F420CF"/>
            </a:solidFill>
          </a:ln>
        </p:spPr>
        <p:txBody>
          <a:bodyPr wrap="square" rtlCol="0" anchor="t">
            <a:spAutoFit/>
          </a:bodyPr>
          <a:lstStyle/>
          <a:p>
            <a:r>
              <a:rPr lang="en-US" sz="2800" b="1">
                <a:latin typeface="Arial" panose="020B0604020202020204" pitchFamily="34" charset="0"/>
                <a:ea typeface="Times New Roman" panose="02020603050405020304"/>
                <a:cs typeface="Arial" panose="020B0604020202020204" pitchFamily="34" charset="0"/>
                <a:sym typeface="+mn-ea"/>
              </a:rPr>
              <a:t>Nội dung của </a:t>
            </a:r>
            <a:r>
              <a:rPr sz="2800" b="1">
                <a:latin typeface="Arial" panose="020B0604020202020204" pitchFamily="34" charset="0"/>
                <a:ea typeface="Times New Roman" panose="02020603050405020304"/>
                <a:cs typeface="Arial" panose="020B0604020202020204" pitchFamily="34" charset="0"/>
                <a:sym typeface="+mn-ea"/>
              </a:rPr>
              <a:t>Cương lĩnh chính trị </a:t>
            </a:r>
            <a:endParaRPr lang="en-US" sz="2800" b="1">
              <a:latin typeface="Arial" panose="020B0604020202020204" pitchFamily="34" charset="0"/>
              <a:ea typeface="Times New Roman" panose="02020603050405020304"/>
              <a:cs typeface="Arial" panose="020B0604020202020204" pitchFamily="34" charset="0"/>
              <a:sym typeface="+mn-ea"/>
            </a:endParaRPr>
          </a:p>
        </p:txBody>
      </p:sp>
      <p:sp>
        <p:nvSpPr>
          <p:cNvPr id="4" name="Text Box 3"/>
          <p:cNvSpPr txBox="1"/>
          <p:nvPr/>
        </p:nvSpPr>
        <p:spPr>
          <a:xfrm>
            <a:off x="182880" y="1621155"/>
            <a:ext cx="11602085" cy="953135"/>
          </a:xfrm>
          <a:prstGeom prst="rect">
            <a:avLst/>
          </a:prstGeom>
          <a:noFill/>
        </p:spPr>
        <p:txBody>
          <a:bodyPr wrap="square" rtlCol="0" anchor="t">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sym typeface="+mn-ea"/>
              </a:rPr>
              <a:t>-  Xác định đường lối chiến lược CM của Đảng: Tiến hành “TS dân quyền CM và thổ địa CM để đi tới XH cộng sản”</a:t>
            </a:r>
            <a:endParaRPr lang="en-US" sz="2800">
              <a:latin typeface="Arial" panose="020B0604020202020204" pitchFamily="34" charset="0"/>
              <a:ea typeface="Times New Roman" panose="02020603050405020304"/>
              <a:cs typeface="Arial" panose="020B0604020202020204" pitchFamily="34" charset="0"/>
              <a:sym typeface="+mn-ea"/>
            </a:endParaRPr>
          </a:p>
        </p:txBody>
      </p:sp>
      <p:sp>
        <p:nvSpPr>
          <p:cNvPr id="5" name="Text Box 4"/>
          <p:cNvSpPr txBox="1"/>
          <p:nvPr/>
        </p:nvSpPr>
        <p:spPr>
          <a:xfrm>
            <a:off x="182880" y="2513330"/>
            <a:ext cx="2896870" cy="499110"/>
          </a:xfrm>
          <a:prstGeom prst="rect">
            <a:avLst/>
          </a:prstGeom>
          <a:noFill/>
        </p:spPr>
        <p:txBody>
          <a:bodyPr wrap="square" rtlCol="0" anchor="t">
            <a:no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 </a:t>
            </a:r>
            <a:r>
              <a:rPr sz="2800">
                <a:latin typeface="Arial" panose="020B0604020202020204" pitchFamily="34" charset="0"/>
                <a:ea typeface="Times New Roman" panose="02020603050405020304"/>
                <a:cs typeface="Arial" panose="020B0604020202020204" pitchFamily="34" charset="0"/>
                <a:sym typeface="+mn-ea"/>
              </a:rPr>
              <a:t>Nhiệm vụ CM: </a:t>
            </a:r>
            <a:endParaRPr sz="2800">
              <a:latin typeface="Arial" panose="020B0604020202020204" pitchFamily="34" charset="0"/>
              <a:ea typeface="Times New Roman" panose="02020603050405020304"/>
              <a:cs typeface="Arial" panose="020B0604020202020204" pitchFamily="34" charset="0"/>
            </a:endParaRPr>
          </a:p>
          <a:p>
            <a:pPr marL="0" indent="15240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sym typeface="+mn-ea"/>
              </a:rPr>
              <a:t>  </a:t>
            </a:r>
            <a:endParaRPr lang="en-US" sz="2800">
              <a:latin typeface="Arial" panose="020B0604020202020204" pitchFamily="34" charset="0"/>
              <a:ea typeface="Times New Roman" panose="02020603050405020304"/>
              <a:cs typeface="Arial" panose="020B0604020202020204" pitchFamily="34" charset="0"/>
              <a:sym typeface="+mn-ea"/>
            </a:endParaRPr>
          </a:p>
        </p:txBody>
      </p:sp>
      <p:sp>
        <p:nvSpPr>
          <p:cNvPr id="6" name="Text Box 5"/>
          <p:cNvSpPr txBox="1"/>
          <p:nvPr/>
        </p:nvSpPr>
        <p:spPr>
          <a:xfrm>
            <a:off x="384175" y="3496945"/>
            <a:ext cx="10966450" cy="521970"/>
          </a:xfrm>
          <a:prstGeom prst="rect">
            <a:avLst/>
          </a:prstGeom>
          <a:noFill/>
        </p:spPr>
        <p:txBody>
          <a:bodyPr wrap="square" rtlCol="0" anchor="t">
            <a:spAutoFit/>
          </a:bodyPr>
          <a:lstStyle/>
          <a:p>
            <a:pPr marL="0" indent="15240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 T</a:t>
            </a:r>
            <a:r>
              <a:rPr sz="2800">
                <a:latin typeface="Arial" panose="020B0604020202020204" pitchFamily="34" charset="0"/>
                <a:ea typeface="Times New Roman" panose="02020603050405020304"/>
                <a:cs typeface="Arial" panose="020B0604020202020204" pitchFamily="34" charset="0"/>
                <a:sym typeface="+mn-ea"/>
              </a:rPr>
              <a:t>iến hành CM ruộng đất</a:t>
            </a:r>
            <a:r>
              <a:rPr lang="en-US" sz="2800">
                <a:latin typeface="Arial" panose="020B0604020202020204" pitchFamily="34" charset="0"/>
                <a:ea typeface="Times New Roman" panose="02020603050405020304"/>
                <a:cs typeface="Arial" panose="020B0604020202020204" pitchFamily="34" charset="0"/>
                <a:sym typeface="+mn-ea"/>
              </a:rPr>
              <a:t>, thực hiện người cày có ruộng</a:t>
            </a:r>
          </a:p>
        </p:txBody>
      </p:sp>
      <p:sp>
        <p:nvSpPr>
          <p:cNvPr id="7" name="Text Box 6"/>
          <p:cNvSpPr txBox="1"/>
          <p:nvPr/>
        </p:nvSpPr>
        <p:spPr>
          <a:xfrm>
            <a:off x="120650" y="3937635"/>
            <a:ext cx="11835765" cy="521970"/>
          </a:xfrm>
          <a:prstGeom prst="rect">
            <a:avLst/>
          </a:prstGeom>
          <a:noFill/>
        </p:spPr>
        <p:txBody>
          <a:bodyPr wrap="square" rtlCol="0" anchor="t">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sym typeface="+mn-ea"/>
              </a:rPr>
              <a:t> - </a:t>
            </a:r>
            <a:r>
              <a:rPr sz="2800">
                <a:latin typeface="Arial" panose="020B0604020202020204" pitchFamily="34" charset="0"/>
                <a:ea typeface="Times New Roman" panose="02020603050405020304"/>
                <a:cs typeface="Arial" panose="020B0604020202020204" pitchFamily="34" charset="0"/>
                <a:sym typeface="+mn-ea"/>
              </a:rPr>
              <a:t>Lãnh đạo</a:t>
            </a:r>
            <a:r>
              <a:rPr lang="en-US" sz="2800">
                <a:latin typeface="Arial" panose="020B0604020202020204" pitchFamily="34" charset="0"/>
                <a:ea typeface="Times New Roman" panose="02020603050405020304"/>
                <a:cs typeface="Arial" panose="020B0604020202020204" pitchFamily="34" charset="0"/>
                <a:sym typeface="+mn-ea"/>
              </a:rPr>
              <a:t> CM: giai cấp công nhân thông qua đội tiên phong là </a:t>
            </a:r>
            <a:r>
              <a:rPr sz="2800">
                <a:latin typeface="Arial" panose="020B0604020202020204" pitchFamily="34" charset="0"/>
                <a:ea typeface="Times New Roman" panose="02020603050405020304"/>
                <a:cs typeface="Arial" panose="020B0604020202020204" pitchFamily="34" charset="0"/>
                <a:sym typeface="+mn-ea"/>
              </a:rPr>
              <a:t> ĐCS. </a:t>
            </a:r>
            <a:endParaRPr lang="en-US" sz="2800">
              <a:latin typeface="Arial" panose="020B0604020202020204" pitchFamily="34" charset="0"/>
              <a:ea typeface="Times New Roman" panose="02020603050405020304"/>
              <a:cs typeface="Arial" panose="020B0604020202020204" pitchFamily="34" charset="0"/>
              <a:sym typeface="+mn-ea"/>
            </a:endParaRPr>
          </a:p>
        </p:txBody>
      </p:sp>
      <p:sp>
        <p:nvSpPr>
          <p:cNvPr id="8" name="Text Box 7"/>
          <p:cNvSpPr txBox="1"/>
          <p:nvPr/>
        </p:nvSpPr>
        <p:spPr>
          <a:xfrm>
            <a:off x="222250" y="4418965"/>
            <a:ext cx="8825230" cy="588645"/>
          </a:xfrm>
          <a:prstGeom prst="rect">
            <a:avLst/>
          </a:prstGeom>
        </p:spPr>
        <p:txBody>
          <a:bodyPr wrap="square">
            <a:no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  L</a:t>
            </a:r>
            <a:r>
              <a:rPr lang="en-US" sz="2800">
                <a:latin typeface="Arial" panose="020B0604020202020204" pitchFamily="34" charset="0"/>
                <a:ea typeface="Times New Roman" panose="02020603050405020304"/>
                <a:cs typeface="Arial" panose="020B0604020202020204" pitchFamily="34" charset="0"/>
              </a:rPr>
              <a:t>ực lượng</a:t>
            </a:r>
            <a:r>
              <a:rPr sz="2800">
                <a:latin typeface="Arial" panose="020B0604020202020204" pitchFamily="34" charset="0"/>
                <a:ea typeface="Times New Roman" panose="02020603050405020304"/>
                <a:cs typeface="Arial" panose="020B0604020202020204" pitchFamily="34" charset="0"/>
              </a:rPr>
              <a:t> CM</a:t>
            </a:r>
            <a:r>
              <a:rPr lang="en-US" sz="2800">
                <a:latin typeface="Arial" panose="020B0604020202020204" pitchFamily="34" charset="0"/>
                <a:ea typeface="Times New Roman" panose="02020603050405020304"/>
                <a:cs typeface="Arial" panose="020B0604020202020204" pitchFamily="34" charset="0"/>
              </a:rPr>
              <a:t> là toàn DT (nòng cốt là công - nông)</a:t>
            </a:r>
            <a:endParaRPr sz="2800">
              <a:latin typeface="Arial" panose="020B0604020202020204" pitchFamily="34" charset="0"/>
              <a:ea typeface="Times New Roman" panose="02020603050405020304"/>
              <a:cs typeface="Arial" panose="020B0604020202020204" pitchFamily="34" charset="0"/>
            </a:endParaRPr>
          </a:p>
          <a:p>
            <a:pPr marL="0" indent="0" algn="just" defTabSz="266700">
              <a:spcBef>
                <a:spcPct val="0"/>
              </a:spcBef>
              <a:spcAft>
                <a:spcPct val="0"/>
              </a:spcAft>
            </a:pPr>
            <a:r>
              <a:rPr sz="1600">
                <a:latin typeface="Cambria" panose="02040503050406030204"/>
                <a:ea typeface="Times New Roman" panose="02020603050405020304"/>
              </a:rPr>
              <a:t>	</a:t>
            </a:r>
          </a:p>
        </p:txBody>
      </p:sp>
      <p:sp>
        <p:nvSpPr>
          <p:cNvPr id="9" name="Text Box 8"/>
          <p:cNvSpPr txBox="1"/>
          <p:nvPr/>
        </p:nvSpPr>
        <p:spPr>
          <a:xfrm>
            <a:off x="2049145" y="5197475"/>
            <a:ext cx="8312785" cy="521970"/>
          </a:xfrm>
          <a:prstGeom prst="rect">
            <a:avLst/>
          </a:prstGeom>
        </p:spPr>
        <p:txBody>
          <a:bodyPr wrap="square">
            <a:spAutoFit/>
          </a:bodyPr>
          <a:lstStyle/>
          <a:p>
            <a:pPr marL="0" indent="0" algn="just" defTabSz="266700">
              <a:spcBef>
                <a:spcPct val="0"/>
              </a:spcBef>
              <a:spcAft>
                <a:spcPct val="0"/>
              </a:spcAft>
            </a:pPr>
            <a:r>
              <a:rPr sz="1600">
                <a:latin typeface="Cambria" panose="02040503050406030204"/>
                <a:ea typeface="Times New Roman" panose="02020603050405020304"/>
              </a:rPr>
              <a:t> </a:t>
            </a:r>
            <a:r>
              <a:rPr sz="2800">
                <a:latin typeface="Arial" panose="020B0604020202020204" pitchFamily="34" charset="0"/>
                <a:ea typeface="Times New Roman" panose="02020603050405020304"/>
                <a:cs typeface="Arial" panose="020B0604020202020204" pitchFamily="34" charset="0"/>
              </a:rPr>
              <a:t>Tư tưởng cốt lõi </a:t>
            </a:r>
            <a:r>
              <a:rPr lang="en-US" sz="2800">
                <a:latin typeface="Arial" panose="020B0604020202020204" pitchFamily="34" charset="0"/>
                <a:ea typeface="Times New Roman" panose="02020603050405020304"/>
                <a:cs typeface="Arial" panose="020B0604020202020204" pitchFamily="34" charset="0"/>
              </a:rPr>
              <a:t>của Cương lĩnh </a:t>
            </a:r>
            <a:r>
              <a:rPr sz="2800">
                <a:latin typeface="Arial" panose="020B0604020202020204" pitchFamily="34" charset="0"/>
                <a:ea typeface="Times New Roman" panose="02020603050405020304"/>
                <a:cs typeface="Arial" panose="020B0604020202020204" pitchFamily="34" charset="0"/>
              </a:rPr>
              <a:t>là </a:t>
            </a:r>
            <a:r>
              <a:rPr lang="en-US" sz="2800" b="1">
                <a:solidFill>
                  <a:schemeClr val="bg2">
                    <a:lumMod val="50000"/>
                  </a:schemeClr>
                </a:solidFill>
                <a:latin typeface="Arial" panose="020B0604020202020204" pitchFamily="34" charset="0"/>
                <a:ea typeface="Times New Roman" panose="02020603050405020304"/>
                <a:cs typeface="Arial" panose="020B0604020202020204" pitchFamily="34" charset="0"/>
              </a:rPr>
              <a:t>độc lập, tự do.</a:t>
            </a:r>
          </a:p>
        </p:txBody>
      </p:sp>
      <p:sp>
        <p:nvSpPr>
          <p:cNvPr id="10" name="Right Arrow 9"/>
          <p:cNvSpPr/>
          <p:nvPr/>
        </p:nvSpPr>
        <p:spPr>
          <a:xfrm>
            <a:off x="455295" y="5197475"/>
            <a:ext cx="1475105" cy="5892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1" name="Text Box 10"/>
          <p:cNvSpPr txBox="1"/>
          <p:nvPr/>
        </p:nvSpPr>
        <p:spPr>
          <a:xfrm>
            <a:off x="363220" y="3015615"/>
            <a:ext cx="9982200" cy="521970"/>
          </a:xfrm>
          <a:prstGeom prst="rect">
            <a:avLst/>
          </a:prstGeom>
          <a:noFill/>
        </p:spPr>
        <p:txBody>
          <a:bodyPr wrap="square" rtlCol="0" anchor="t">
            <a:spAutoFit/>
          </a:bodyPr>
          <a:lstStyle/>
          <a:p>
            <a:pPr marL="0" indent="15240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sym typeface="+mn-ea"/>
              </a:rPr>
              <a:t>+ Đánh đổ ĐQ</a:t>
            </a:r>
            <a:r>
              <a:rPr lang="en-US" sz="2800">
                <a:latin typeface="Arial" panose="020B0604020202020204" pitchFamily="34" charset="0"/>
                <a:ea typeface="Times New Roman" panose="02020603050405020304"/>
                <a:cs typeface="Arial" panose="020B0604020202020204" pitchFamily="34" charset="0"/>
                <a:sym typeface="+mn-ea"/>
              </a:rPr>
              <a:t> </a:t>
            </a:r>
            <a:r>
              <a:rPr sz="2800">
                <a:latin typeface="Arial" panose="020B0604020202020204" pitchFamily="34" charset="0"/>
                <a:ea typeface="Times New Roman" panose="02020603050405020304"/>
                <a:cs typeface="Arial" panose="020B0604020202020204" pitchFamily="34" charset="0"/>
                <a:sym typeface="+mn-ea"/>
              </a:rPr>
              <a:t>P</a:t>
            </a:r>
            <a:r>
              <a:rPr lang="en-US" sz="2800">
                <a:latin typeface="Arial" panose="020B0604020202020204" pitchFamily="34" charset="0"/>
                <a:ea typeface="Times New Roman" panose="02020603050405020304"/>
                <a:cs typeface="Arial" panose="020B0604020202020204" pitchFamily="34" charset="0"/>
                <a:sym typeface="+mn-ea"/>
              </a:rPr>
              <a:t>háp</a:t>
            </a:r>
            <a:r>
              <a:rPr sz="2800">
                <a:latin typeface="Arial" panose="020B0604020202020204" pitchFamily="34" charset="0"/>
                <a:ea typeface="Times New Roman" panose="02020603050405020304"/>
                <a:cs typeface="Arial" panose="020B0604020202020204" pitchFamily="34" charset="0"/>
                <a:sym typeface="+mn-ea"/>
              </a:rPr>
              <a:t>, PK, TS phản CM để VN </a:t>
            </a:r>
            <a:r>
              <a:rPr lang="en-US" sz="2800">
                <a:latin typeface="Arial" panose="020B0604020202020204" pitchFamily="34" charset="0"/>
                <a:ea typeface="Times New Roman" panose="02020603050405020304"/>
                <a:cs typeface="Arial" panose="020B0604020202020204" pitchFamily="34" charset="0"/>
                <a:sym typeface="+mn-ea"/>
              </a:rPr>
              <a:t>độc lập tự do </a:t>
            </a:r>
          </a:p>
        </p:txBody>
      </p:sp>
    </p:spTree>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heckerboard(across)">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Rot="1" noChangeArrowheads="1"/>
          </p:cNvSpPr>
          <p:nvPr>
            <p:ph type="body" idx="4294967295"/>
          </p:nvPr>
        </p:nvSpPr>
        <p:spPr>
          <a:xfrm>
            <a:off x="0" y="0"/>
            <a:ext cx="12192000" cy="6858000"/>
          </a:xfrm>
        </p:spPr>
        <p:txBody>
          <a:bodyPr rtlCol="0">
            <a:normAutofit/>
          </a:bodyPr>
          <a:lstStyle/>
          <a:p>
            <a:pPr marL="808990" indent="-808990" defTabSz="721360">
              <a:spcBef>
                <a:spcPts val="400"/>
              </a:spcBef>
              <a:buNone/>
              <a:defRPr/>
            </a:pPr>
            <a:endParaRPr lang="en-US" sz="600" b="1" dirty="0">
              <a:solidFill>
                <a:srgbClr val="FF0000"/>
              </a:solidFill>
              <a:effectLst>
                <a:outerShdw blurRad="38100" dist="38100" dir="2700000" algn="tl">
                  <a:srgbClr val="000000">
                    <a:alpha val="43137"/>
                  </a:srgbClr>
                </a:outerShdw>
              </a:effectLst>
              <a:latin typeface="Aarial"/>
            </a:endParaRPr>
          </a:p>
          <a:p>
            <a:pPr marL="808990" indent="-808990" defTabSz="721360">
              <a:spcBef>
                <a:spcPts val="400"/>
              </a:spcBef>
              <a:buNone/>
              <a:defRPr/>
            </a:pPr>
            <a:r>
              <a:rPr lang="en-US" sz="2800" b="1" i="1" dirty="0" smtClean="0">
                <a:solidFill>
                  <a:srgbClr val="FF0000"/>
                </a:solidFill>
                <a:effectLst>
                  <a:outerShdw blurRad="38100" dist="38100" dir="2700000" algn="tl">
                    <a:srgbClr val="000000">
                      <a:alpha val="43137"/>
                    </a:srgbClr>
                  </a:outerShdw>
                </a:effectLst>
                <a:latin typeface="Aarial"/>
              </a:rPr>
              <a:t> </a:t>
            </a:r>
            <a:endParaRPr lang="en-US" sz="2200" b="1" dirty="0">
              <a:solidFill>
                <a:srgbClr val="002060"/>
              </a:solidFill>
              <a:latin typeface="Aarial"/>
            </a:endParaRPr>
          </a:p>
        </p:txBody>
      </p:sp>
      <p:sp>
        <p:nvSpPr>
          <p:cNvPr id="9219" name="AutoShape 11" descr="Ý Nghĩa Cờ Đảng Và Lựa Chọn Đơn Vị Bán Cờ Đảng chất lượng"/>
          <p:cNvSpPr>
            <a:spLocks noChangeAspect="1" noChangeArrowheads="1"/>
          </p:cNvSpPr>
          <p:nvPr/>
        </p:nvSpPr>
        <p:spPr bwMode="auto">
          <a:xfrm>
            <a:off x="1635125" y="-133664"/>
            <a:ext cx="217714" cy="28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84" tIns="36192" rIns="72384" bIns="36192"/>
          <a:lstStyle/>
          <a:p>
            <a:endParaRPr lang="en-US"/>
          </a:p>
        </p:txBody>
      </p:sp>
      <p:sp>
        <p:nvSpPr>
          <p:cNvPr id="9220" name="AutoShape 13" descr="Ý Nghĩa Cờ Đảng Và Lựa Chọn Đơn Vị Bán Cờ Đảng chất lượng"/>
          <p:cNvSpPr>
            <a:spLocks noChangeAspect="1" noChangeArrowheads="1"/>
          </p:cNvSpPr>
          <p:nvPr/>
        </p:nvSpPr>
        <p:spPr bwMode="auto">
          <a:xfrm>
            <a:off x="1852839" y="7344"/>
            <a:ext cx="217714" cy="2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84" tIns="36192" rIns="72384" bIns="36192"/>
          <a:lstStyle/>
          <a:p>
            <a:endParaRPr lang="en-US"/>
          </a:p>
        </p:txBody>
      </p:sp>
      <p:grpSp>
        <p:nvGrpSpPr>
          <p:cNvPr id="11" name="Group 6"/>
          <p:cNvGrpSpPr/>
          <p:nvPr/>
        </p:nvGrpSpPr>
        <p:grpSpPr>
          <a:xfrm>
            <a:off x="1725930" y="148590"/>
            <a:ext cx="7172325" cy="2639695"/>
            <a:chOff x="1988684" y="2867819"/>
            <a:chExt cx="8374516" cy="3871912"/>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grpSpPr>
        <p:sp>
          <p:nvSpPr>
            <p:cNvPr id="12" name="AutoShape 4"/>
            <p:cNvSpPr>
              <a:spLocks noChangeArrowheads="1"/>
            </p:cNvSpPr>
            <p:nvPr/>
          </p:nvSpPr>
          <p:spPr bwMode="auto">
            <a:xfrm>
              <a:off x="1988684" y="2867819"/>
              <a:ext cx="8374516" cy="3871912"/>
            </a:xfrm>
            <a:prstGeom prst="cloudCallout">
              <a:avLst>
                <a:gd name="adj1" fmla="val -26759"/>
                <a:gd name="adj2" fmla="val 32537"/>
              </a:avLst>
            </a:prstGeom>
            <a:grpFill/>
            <a:ln w="57150">
              <a:solidFill>
                <a:srgbClr val="B959C2"/>
              </a:solidFill>
              <a:round/>
            </a:ln>
          </p:spPr>
          <p:txBody>
            <a:bodyPr lIns="115422" tIns="57711" rIns="115422" bIns="57711"/>
            <a:lstStyle/>
            <a:p>
              <a:pPr algn="ctr">
                <a:defRPr/>
              </a:pPr>
              <a:endParaRPr lang="en-US" sz="2800" b="1" i="1" dirty="0">
                <a:solidFill>
                  <a:srgbClr val="0000FF"/>
                </a:solidFill>
              </a:endParaRPr>
            </a:p>
          </p:txBody>
        </p:sp>
        <p:sp>
          <p:nvSpPr>
            <p:cNvPr id="13" name="Rectangle 12"/>
            <p:cNvSpPr/>
            <p:nvPr/>
          </p:nvSpPr>
          <p:spPr>
            <a:xfrm>
              <a:off x="3179430" y="3559424"/>
              <a:ext cx="6360776" cy="1758521"/>
            </a:xfrm>
            <a:prstGeom prst="rect">
              <a:avLst/>
            </a:prstGeom>
            <a:grpFill/>
          </p:spPr>
          <p:txBody>
            <a:bodyPr wrap="square">
              <a:spAutoFit/>
            </a:bodyPr>
            <a:lstStyle/>
            <a:p>
              <a:pPr algn="ctr">
                <a:defRPr/>
              </a:pPr>
              <a:r>
                <a:rPr lang="en-US" sz="2400" b="1" i="1" dirty="0" err="1">
                  <a:solidFill>
                    <a:srgbClr val="0000FF"/>
                  </a:solidFill>
                  <a:latin typeface="Arial" panose="020B0604020202020204" pitchFamily="34" charset="0"/>
                  <a:cs typeface="Arial" panose="020B0604020202020204" pitchFamily="34" charset="0"/>
                </a:rPr>
                <a:t>“Không</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có</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phong</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trào</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cách</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mạng</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Việt</a:t>
              </a:r>
              <a:r>
                <a:rPr lang="en-US" sz="2400" b="1" i="1" dirty="0">
                  <a:solidFill>
                    <a:srgbClr val="0000FF"/>
                  </a:solidFill>
                  <a:latin typeface="Arial" panose="020B0604020202020204" pitchFamily="34" charset="0"/>
                  <a:cs typeface="Arial" panose="020B0604020202020204" pitchFamily="34" charset="0"/>
                </a:rPr>
                <a:t> Nam </a:t>
              </a:r>
              <a:r>
                <a:rPr lang="en-US" sz="2400" b="1" i="1" dirty="0" err="1">
                  <a:solidFill>
                    <a:srgbClr val="0000FF"/>
                  </a:solidFill>
                  <a:latin typeface="Arial" panose="020B0604020202020204" pitchFamily="34" charset="0"/>
                  <a:cs typeface="Arial" panose="020B0604020202020204" pitchFamily="34" charset="0"/>
                </a:rPr>
                <a:t>và</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chủ</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nghĩa</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Mác</a:t>
              </a:r>
              <a:r>
                <a:rPr lang="en-US" sz="2400" b="1" i="1" dirty="0">
                  <a:solidFill>
                    <a:srgbClr val="0000FF"/>
                  </a:solidFill>
                  <a:latin typeface="Arial" panose="020B0604020202020204" pitchFamily="34" charset="0"/>
                  <a:cs typeface="Arial" panose="020B0604020202020204" pitchFamily="34" charset="0"/>
                </a:rPr>
                <a:t> - </a:t>
              </a:r>
              <a:r>
                <a:rPr lang="en-US" sz="2400" b="1" i="1" dirty="0" err="1">
                  <a:solidFill>
                    <a:srgbClr val="0000FF"/>
                  </a:solidFill>
                  <a:latin typeface="Arial" panose="020B0604020202020204" pitchFamily="34" charset="0"/>
                  <a:cs typeface="Arial" panose="020B0604020202020204" pitchFamily="34" charset="0"/>
                </a:rPr>
                <a:t>Lênin</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không</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có</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Đảng</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Cộng</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sản</a:t>
              </a:r>
              <a:r>
                <a:rPr lang="en-US" sz="2400" b="1" i="1" dirty="0">
                  <a:solidFill>
                    <a:srgbClr val="0000FF"/>
                  </a:solidFill>
                  <a:latin typeface="Arial" panose="020B0604020202020204" pitchFamily="34" charset="0"/>
                  <a:cs typeface="Arial" panose="020B0604020202020204" pitchFamily="34" charset="0"/>
                </a:rPr>
                <a:t> </a:t>
              </a:r>
              <a:r>
                <a:rPr lang="en-US" sz="2400" b="1" i="1" dirty="0" err="1">
                  <a:solidFill>
                    <a:srgbClr val="0000FF"/>
                  </a:solidFill>
                  <a:latin typeface="Arial" panose="020B0604020202020204" pitchFamily="34" charset="0"/>
                  <a:cs typeface="Arial" panose="020B0604020202020204" pitchFamily="34" charset="0"/>
                </a:rPr>
                <a:t>Việt</a:t>
              </a:r>
              <a:r>
                <a:rPr lang="en-US" sz="2400" b="1" i="1" dirty="0">
                  <a:solidFill>
                    <a:srgbClr val="0000FF"/>
                  </a:solidFill>
                  <a:latin typeface="Arial" panose="020B0604020202020204" pitchFamily="34" charset="0"/>
                  <a:cs typeface="Arial" panose="020B0604020202020204" pitchFamily="34" charset="0"/>
                </a:rPr>
                <a:t> Nam”. </a:t>
              </a:r>
            </a:p>
          </p:txBody>
        </p:sp>
      </p:grpSp>
      <p:sp>
        <p:nvSpPr>
          <p:cNvPr id="14" name="Rectangle 5"/>
          <p:cNvSpPr>
            <a:spLocks noChangeArrowheads="1"/>
          </p:cNvSpPr>
          <p:nvPr/>
        </p:nvSpPr>
        <p:spPr bwMode="auto">
          <a:xfrm>
            <a:off x="3236595" y="1807092"/>
            <a:ext cx="42608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4" rIns="91368" bIns="45684">
            <a:spAutoFit/>
          </a:bodyPr>
          <a:lstStyle/>
          <a:p>
            <a:r>
              <a:rPr lang="en-US" sz="2400" b="1" i="1" dirty="0">
                <a:solidFill>
                  <a:srgbClr val="FF0000"/>
                </a:solidFill>
                <a:latin typeface="Arial" panose="020B0604020202020204" pitchFamily="34" charset="0"/>
                <a:cs typeface="Arial" panose="020B0604020202020204" pitchFamily="34" charset="0"/>
              </a:rPr>
              <a:t>Ý </a:t>
            </a:r>
            <a:r>
              <a:rPr lang="en-US" sz="2400" b="1" i="1" dirty="0" err="1">
                <a:solidFill>
                  <a:srgbClr val="FF0000"/>
                </a:solidFill>
                <a:latin typeface="Arial" panose="020B0604020202020204" pitchFamily="34" charset="0"/>
                <a:cs typeface="Arial" panose="020B0604020202020204" pitchFamily="34" charset="0"/>
              </a:rPr>
              <a:t>kiến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của</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em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về</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nhận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định</a:t>
            </a:r>
            <a:r>
              <a:rPr lang="en-US" sz="2400" b="1" i="1" dirty="0">
                <a:solidFill>
                  <a:srgbClr val="FF0000"/>
                </a:solidFill>
                <a:latin typeface="Arial" panose="020B0604020202020204" pitchFamily="34" charset="0"/>
                <a:cs typeface="Arial" panose="020B0604020202020204" pitchFamily="34" charset="0"/>
              </a:rPr>
              <a:t> </a:t>
            </a:r>
            <a:endParaRPr lang="en-US" sz="2400" b="1" i="1" dirty="0" smtClean="0">
              <a:solidFill>
                <a:srgbClr val="FF0000"/>
              </a:solidFill>
              <a:latin typeface="Arial" panose="020B0604020202020204" pitchFamily="34" charset="0"/>
              <a:cs typeface="Arial" panose="020B0604020202020204" pitchFamily="34" charset="0"/>
            </a:endParaRPr>
          </a:p>
          <a:p>
            <a:r>
              <a:rPr lang="en-US" sz="2400" b="1" i="1" dirty="0" smtClean="0">
                <a:solidFill>
                  <a:srgbClr val="FF0000"/>
                </a:solidFill>
                <a:latin typeface="Arial" panose="020B0604020202020204" pitchFamily="34" charset="0"/>
                <a:cs typeface="Arial" panose="020B0604020202020204" pitchFamily="34" charset="0"/>
              </a:rPr>
              <a:t>                      </a:t>
            </a:r>
            <a:r>
              <a:rPr lang="en-US" sz="2400" b="1" i="1" dirty="0" err="1" smtClean="0">
                <a:solidFill>
                  <a:srgbClr val="FF0000"/>
                </a:solidFill>
                <a:latin typeface="Arial" panose="020B0604020202020204" pitchFamily="34" charset="0"/>
                <a:cs typeface="Arial" panose="020B0604020202020204" pitchFamily="34" charset="0"/>
              </a:rPr>
              <a:t>này</a:t>
            </a:r>
            <a:r>
              <a:rPr lang="en-US" sz="2400" b="1" i="1" dirty="0" smtClean="0">
                <a:solidFill>
                  <a:srgbClr val="FF0000"/>
                </a:solidFill>
                <a:latin typeface="Arial" panose="020B0604020202020204" pitchFamily="34" charset="0"/>
                <a:cs typeface="Arial" panose="020B0604020202020204" pitchFamily="34" charset="0"/>
              </a:rPr>
              <a:t> </a:t>
            </a:r>
            <a:r>
              <a:rPr lang="en-US" sz="2400" b="1" i="1" dirty="0">
                <a:solidFill>
                  <a:srgbClr val="FF0000"/>
                </a:solidFill>
                <a:latin typeface="Arial" panose="020B0604020202020204" pitchFamily="34" charset="0"/>
                <a:cs typeface="Arial" panose="020B0604020202020204" pitchFamily="34" charset="0"/>
              </a:rPr>
              <a:t>?</a:t>
            </a:r>
          </a:p>
        </p:txBody>
      </p:sp>
      <p:sp>
        <p:nvSpPr>
          <p:cNvPr id="32777" name="Rectangle 9"/>
          <p:cNvSpPr>
            <a:spLocks noChangeArrowheads="1"/>
          </p:cNvSpPr>
          <p:nvPr/>
        </p:nvSpPr>
        <p:spPr bwMode="auto">
          <a:xfrm>
            <a:off x="289152" y="2892990"/>
            <a:ext cx="3825648" cy="5207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p>
            <a:r>
              <a:rPr lang="en-US" sz="2800" dirty="0">
                <a:solidFill>
                  <a:schemeClr val="bg1"/>
                </a:solidFill>
                <a:latin typeface="Arial" panose="020B0604020202020204" pitchFamily="34" charset="0"/>
                <a:cs typeface="Arial" panose="020B0604020202020204" pitchFamily="34" charset="0"/>
              </a:rPr>
              <a:t>Ở </a:t>
            </a:r>
            <a:r>
              <a:rPr lang="en-US" sz="2800" dirty="0" err="1">
                <a:solidFill>
                  <a:schemeClr val="bg1"/>
                </a:solidFill>
                <a:latin typeface="Arial" panose="020B0604020202020204" pitchFamily="34" charset="0"/>
                <a:cs typeface="Arial" panose="020B0604020202020204" pitchFamily="34" charset="0"/>
              </a:rPr>
              <a:t>các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nước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thuộc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địa</a:t>
            </a:r>
            <a:endParaRPr lang="en-US" sz="2800" dirty="0">
              <a:solidFill>
                <a:schemeClr val="bg1"/>
              </a:solidFill>
              <a:latin typeface="Arial" panose="020B0604020202020204" pitchFamily="34" charset="0"/>
              <a:cs typeface="Arial" panose="020B0604020202020204" pitchFamily="34" charset="0"/>
            </a:endParaRPr>
          </a:p>
        </p:txBody>
      </p:sp>
      <p:sp>
        <p:nvSpPr>
          <p:cNvPr id="32778" name="AutoShape 10"/>
          <p:cNvSpPr>
            <a:spLocks noChangeArrowheads="1"/>
          </p:cNvSpPr>
          <p:nvPr/>
        </p:nvSpPr>
        <p:spPr bwMode="auto">
          <a:xfrm>
            <a:off x="987425" y="3620135"/>
            <a:ext cx="8458200" cy="910590"/>
          </a:xfrm>
          <a:prstGeom prst="flowChartTerminator">
            <a:avLst/>
          </a:prstGeom>
          <a:solidFill>
            <a:srgbClr val="FF0000"/>
          </a:solidFill>
          <a:ln w="76200" cmpd="tri">
            <a:solidFill>
              <a:srgbClr val="FFCC00"/>
            </a:solidFill>
            <a:miter lim="800000"/>
          </a:ln>
        </p:spPr>
        <p:txBody>
          <a:bodyPr wrap="none" lIns="91368" tIns="45684" rIns="91368" bIns="45684" anchor="ctr"/>
          <a:lstStyle/>
          <a:p>
            <a:pPr algn="ctr"/>
            <a:endParaRPr lang="en-US" sz="2800" b="1" dirty="0">
              <a:solidFill>
                <a:srgbClr val="FFFF00"/>
              </a:solidFill>
              <a:latin typeface="Arial" panose="020B0604020202020204" pitchFamily="34" charset="0"/>
              <a:cs typeface="Arial" panose="020B0604020202020204" pitchFamily="34" charset="0"/>
              <a:sym typeface="+mn-ea"/>
            </a:endParaRPr>
          </a:p>
          <a:p>
            <a:pPr algn="ctr"/>
            <a:r>
              <a:rPr lang="en-US" sz="2800" b="1" dirty="0">
                <a:solidFill>
                  <a:schemeClr val="bg1"/>
                </a:solidFill>
                <a:latin typeface="Arial" panose="020B0604020202020204" pitchFamily="34" charset="0"/>
                <a:cs typeface="Arial" panose="020B0604020202020204" pitchFamily="34" charset="0"/>
                <a:sym typeface="+mn-ea"/>
              </a:rPr>
              <a:t>ĐCS </a:t>
            </a:r>
            <a:r>
              <a:rPr lang="en-US" sz="2800" b="1">
                <a:solidFill>
                  <a:schemeClr val="bg1"/>
                </a:solidFill>
                <a:latin typeface="Arial" panose="020B0604020202020204" pitchFamily="34" charset="0"/>
                <a:cs typeface="Arial" panose="020B0604020202020204" pitchFamily="34" charset="0"/>
                <a:sym typeface="+mn-ea"/>
              </a:rPr>
              <a:t>= </a:t>
            </a:r>
            <a:r>
              <a:rPr lang="en-US" sz="2800" b="1" smtClean="0">
                <a:solidFill>
                  <a:schemeClr val="bg1"/>
                </a:solidFill>
                <a:latin typeface="Arial" panose="020B0604020202020204" pitchFamily="34" charset="0"/>
                <a:cs typeface="Arial" panose="020B0604020202020204" pitchFamily="34" charset="0"/>
                <a:sym typeface="+mn-ea"/>
              </a:rPr>
              <a:t>CN MLN </a:t>
            </a:r>
            <a:r>
              <a:rPr lang="en-US" sz="2800" b="1" dirty="0" smtClean="0">
                <a:solidFill>
                  <a:schemeClr val="bg1"/>
                </a:solidFill>
                <a:latin typeface="Arial" panose="020B0604020202020204" pitchFamily="34" charset="0"/>
                <a:cs typeface="Arial" panose="020B0604020202020204" pitchFamily="34" charset="0"/>
                <a:sym typeface="+mn-ea"/>
              </a:rPr>
              <a:t>+ PT </a:t>
            </a:r>
            <a:r>
              <a:rPr lang="en-US" sz="2800" b="1" dirty="0" err="1">
                <a:solidFill>
                  <a:schemeClr val="bg1"/>
                </a:solidFill>
                <a:latin typeface="Arial" panose="020B0604020202020204" pitchFamily="34" charset="0"/>
                <a:cs typeface="Arial" panose="020B0604020202020204" pitchFamily="34" charset="0"/>
                <a:sym typeface="+mn-ea"/>
              </a:rPr>
              <a:t>công</a:t>
            </a:r>
            <a:r>
              <a:rPr lang="en-US" sz="2800" b="1" dirty="0">
                <a:solidFill>
                  <a:schemeClr val="bg1"/>
                </a:solidFill>
                <a:latin typeface="Arial" panose="020B0604020202020204" pitchFamily="34" charset="0"/>
                <a:cs typeface="Arial" panose="020B0604020202020204" pitchFamily="34" charset="0"/>
                <a:sym typeface="+mn-ea"/>
              </a:rPr>
              <a:t> </a:t>
            </a:r>
            <a:r>
              <a:rPr lang="en-US" sz="2800" b="1" dirty="0" err="1">
                <a:solidFill>
                  <a:schemeClr val="bg1"/>
                </a:solidFill>
                <a:latin typeface="Arial" panose="020B0604020202020204" pitchFamily="34" charset="0"/>
                <a:cs typeface="Arial" panose="020B0604020202020204" pitchFamily="34" charset="0"/>
                <a:sym typeface="+mn-ea"/>
              </a:rPr>
              <a:t>nhân</a:t>
            </a:r>
            <a:r>
              <a:rPr lang="en-US" sz="2800" b="1" dirty="0">
                <a:solidFill>
                  <a:schemeClr val="bg1"/>
                </a:solidFill>
                <a:latin typeface="Arial" panose="020B0604020202020204" pitchFamily="34" charset="0"/>
                <a:cs typeface="Arial" panose="020B0604020202020204" pitchFamily="34" charset="0"/>
                <a:sym typeface="+mn-ea"/>
              </a:rPr>
              <a:t> + PT </a:t>
            </a:r>
            <a:r>
              <a:rPr lang="en-US" sz="2800" b="1" dirty="0" err="1">
                <a:solidFill>
                  <a:schemeClr val="bg1"/>
                </a:solidFill>
                <a:latin typeface="Arial" panose="020B0604020202020204" pitchFamily="34" charset="0"/>
                <a:cs typeface="Arial" panose="020B0604020202020204" pitchFamily="34" charset="0"/>
                <a:sym typeface="+mn-ea"/>
              </a:rPr>
              <a:t>yêu</a:t>
            </a:r>
            <a:r>
              <a:rPr lang="en-US" sz="2800" b="1" dirty="0">
                <a:solidFill>
                  <a:schemeClr val="bg1"/>
                </a:solidFill>
                <a:latin typeface="Arial" panose="020B0604020202020204" pitchFamily="34" charset="0"/>
                <a:cs typeface="Arial" panose="020B0604020202020204" pitchFamily="34" charset="0"/>
                <a:sym typeface="+mn-ea"/>
              </a:rPr>
              <a:t> </a:t>
            </a:r>
            <a:r>
              <a:rPr lang="en-US" sz="2800" b="1" dirty="0" err="1">
                <a:solidFill>
                  <a:schemeClr val="bg1"/>
                </a:solidFill>
                <a:latin typeface="Arial" panose="020B0604020202020204" pitchFamily="34" charset="0"/>
                <a:cs typeface="Arial" panose="020B0604020202020204" pitchFamily="34" charset="0"/>
                <a:sym typeface="+mn-ea"/>
              </a:rPr>
              <a:t>nước</a:t>
            </a:r>
            <a:r>
              <a:rPr lang="en-US" sz="2800" b="1" dirty="0">
                <a:solidFill>
                  <a:srgbClr val="FFFF00"/>
                </a:solidFill>
                <a:latin typeface="Arial" panose="020B0604020202020204" pitchFamily="34" charset="0"/>
                <a:cs typeface="Arial" panose="020B0604020202020204" pitchFamily="34" charset="0"/>
                <a:sym typeface="+mn-ea"/>
              </a:rPr>
              <a:t> </a:t>
            </a:r>
            <a:endParaRPr lang="en-US" sz="2800" b="1" dirty="0">
              <a:solidFill>
                <a:srgbClr val="FFFF00"/>
              </a:solidFill>
              <a:latin typeface="Arial" panose="020B0604020202020204" pitchFamily="34" charset="0"/>
              <a:cs typeface="Arial" panose="020B0604020202020204" pitchFamily="34" charset="0"/>
            </a:endParaRPr>
          </a:p>
          <a:p>
            <a:pPr algn="ctr"/>
            <a:endParaRPr lang="en-US" sz="2800" b="1" dirty="0">
              <a:solidFill>
                <a:srgbClr val="FFFF00"/>
              </a:solidFill>
              <a:latin typeface="Arial" panose="020B0604020202020204" pitchFamily="34" charset="0"/>
              <a:cs typeface="Arial" panose="020B0604020202020204" pitchFamily="34" charset="0"/>
            </a:endParaRPr>
          </a:p>
        </p:txBody>
      </p:sp>
      <p:sp>
        <p:nvSpPr>
          <p:cNvPr id="32775" name="Rectangle 7"/>
          <p:cNvSpPr>
            <a:spLocks noChangeArrowheads="1"/>
          </p:cNvSpPr>
          <p:nvPr/>
        </p:nvSpPr>
        <p:spPr bwMode="auto">
          <a:xfrm>
            <a:off x="264206" y="4659209"/>
            <a:ext cx="3396569" cy="52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p>
            <a:r>
              <a:rPr lang="en-US" sz="2800" dirty="0">
                <a:solidFill>
                  <a:schemeClr val="bg1"/>
                </a:solidFill>
                <a:latin typeface="Arial" panose="020B0604020202020204" pitchFamily="34" charset="0"/>
                <a:cs typeface="Arial" panose="020B0604020202020204" pitchFamily="34" charset="0"/>
              </a:rPr>
              <a:t>Ở </a:t>
            </a:r>
            <a:r>
              <a:rPr lang="en-US" sz="2800" dirty="0" err="1">
                <a:solidFill>
                  <a:schemeClr val="bg1"/>
                </a:solidFill>
                <a:latin typeface="Arial" panose="020B0604020202020204" pitchFamily="34" charset="0"/>
                <a:cs typeface="Arial" panose="020B0604020202020204" pitchFamily="34" charset="0"/>
              </a:rPr>
              <a:t>các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nước</a:t>
            </a:r>
            <a:r>
              <a:rPr lang="en-US" sz="2800" dirty="0">
                <a:solidFill>
                  <a:schemeClr val="bg1"/>
                </a:solidFill>
                <a:latin typeface="Arial" panose="020B0604020202020204" pitchFamily="34" charset="0"/>
                <a:cs typeface="Arial" panose="020B0604020202020204" pitchFamily="34" charset="0"/>
              </a:rPr>
              <a:t> TBCN</a:t>
            </a:r>
          </a:p>
        </p:txBody>
      </p:sp>
      <p:sp>
        <p:nvSpPr>
          <p:cNvPr id="32776" name="AutoShape 8"/>
          <p:cNvSpPr>
            <a:spLocks noChangeArrowheads="1"/>
          </p:cNvSpPr>
          <p:nvPr/>
        </p:nvSpPr>
        <p:spPr bwMode="auto">
          <a:xfrm>
            <a:off x="986790" y="5362575"/>
            <a:ext cx="7621270" cy="817880"/>
          </a:xfrm>
          <a:prstGeom prst="flowChartTerminator">
            <a:avLst/>
          </a:prstGeom>
          <a:solidFill>
            <a:srgbClr val="FF0000"/>
          </a:solidFill>
          <a:ln w="76200" cmpd="tri">
            <a:solidFill>
              <a:srgbClr val="FFCC00"/>
            </a:solidFill>
            <a:miter lim="800000"/>
          </a:ln>
        </p:spPr>
        <p:txBody>
          <a:bodyPr wrap="none" lIns="91368" tIns="45684" rIns="91368" bIns="45684" anchor="ctr"/>
          <a:lstStyle/>
          <a:p>
            <a:pPr algn="ctr"/>
            <a:r>
              <a:rPr lang="en-US" sz="2800" b="1" dirty="0">
                <a:solidFill>
                  <a:schemeClr val="bg1"/>
                </a:solidFill>
                <a:latin typeface="Arial" panose="020B0604020202020204" pitchFamily="34" charset="0"/>
                <a:cs typeface="Arial" panose="020B0604020202020204" pitchFamily="34" charset="0"/>
              </a:rPr>
              <a:t>ĐCS = </a:t>
            </a:r>
            <a:r>
              <a:rPr lang="en-US" sz="2800" b="1" dirty="0" smtClean="0">
                <a:solidFill>
                  <a:schemeClr val="bg1"/>
                </a:solidFill>
                <a:latin typeface="Arial" panose="020B0604020202020204" pitchFamily="34" charset="0"/>
                <a:cs typeface="Arial" panose="020B0604020202020204" pitchFamily="34" charset="0"/>
              </a:rPr>
              <a:t>CN MLN + PT </a:t>
            </a:r>
            <a:r>
              <a:rPr lang="en-US" sz="2800" b="1" dirty="0" err="1">
                <a:solidFill>
                  <a:schemeClr val="bg1"/>
                </a:solidFill>
                <a:latin typeface="Arial" panose="020B0604020202020204" pitchFamily="34" charset="0"/>
                <a:cs typeface="Arial" panose="020B0604020202020204" pitchFamily="34" charset="0"/>
              </a:rPr>
              <a:t>công</a:t>
            </a:r>
            <a:r>
              <a:rPr lang="en-US" sz="2800" b="1" dirty="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nhân</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777"/>
                                        </p:tgtEl>
                                        <p:attrNameLst>
                                          <p:attrName>style.visibility</p:attrName>
                                        </p:attrNameLst>
                                      </p:cBhvr>
                                      <p:to>
                                        <p:strVal val="visible"/>
                                      </p:to>
                                    </p:set>
                                    <p:anim calcmode="lin" valueType="num">
                                      <p:cBhvr>
                                        <p:cTn id="21" dur="500" fill="hold"/>
                                        <p:tgtEl>
                                          <p:spTgt spid="32777"/>
                                        </p:tgtEl>
                                        <p:attrNameLst>
                                          <p:attrName>ppt_w</p:attrName>
                                        </p:attrNameLst>
                                      </p:cBhvr>
                                      <p:tavLst>
                                        <p:tav tm="0">
                                          <p:val>
                                            <p:fltVal val="0"/>
                                          </p:val>
                                        </p:tav>
                                        <p:tav tm="100000">
                                          <p:val>
                                            <p:strVal val="#ppt_w"/>
                                          </p:val>
                                        </p:tav>
                                      </p:tavLst>
                                    </p:anim>
                                    <p:anim calcmode="lin" valueType="num">
                                      <p:cBhvr>
                                        <p:cTn id="22" dur="500" fill="hold"/>
                                        <p:tgtEl>
                                          <p:spTgt spid="32777"/>
                                        </p:tgtEl>
                                        <p:attrNameLst>
                                          <p:attrName>ppt_h</p:attrName>
                                        </p:attrNameLst>
                                      </p:cBhvr>
                                      <p:tavLst>
                                        <p:tav tm="0">
                                          <p:val>
                                            <p:fltVal val="0"/>
                                          </p:val>
                                        </p:tav>
                                        <p:tav tm="100000">
                                          <p:val>
                                            <p:strVal val="#ppt_h"/>
                                          </p:val>
                                        </p:tav>
                                      </p:tavLst>
                                    </p:anim>
                                    <p:animEffect transition="in" filter="fade">
                                      <p:cBhvr>
                                        <p:cTn id="23" dur="500"/>
                                        <p:tgtEl>
                                          <p:spTgt spid="32777"/>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2778"/>
                                        </p:tgtEl>
                                        <p:attrNameLst>
                                          <p:attrName>style.visibility</p:attrName>
                                        </p:attrNameLst>
                                      </p:cBhvr>
                                      <p:to>
                                        <p:strVal val="visible"/>
                                      </p:to>
                                    </p:set>
                                    <p:anim calcmode="discrete" valueType="clr">
                                      <p:cBhvr override="childStyle">
                                        <p:cTn id="28" dur="80"/>
                                        <p:tgtEl>
                                          <p:spTgt spid="3277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2778"/>
                                        </p:tgtEl>
                                        <p:attrNameLst>
                                          <p:attrName>fillcolor</p:attrName>
                                        </p:attrNameLst>
                                      </p:cBhvr>
                                      <p:tavLst>
                                        <p:tav tm="0">
                                          <p:val>
                                            <p:clrVal>
                                              <a:schemeClr val="accent2"/>
                                            </p:clrVal>
                                          </p:val>
                                        </p:tav>
                                        <p:tav tm="50000">
                                          <p:val>
                                            <p:clrVal>
                                              <a:schemeClr val="hlink"/>
                                            </p:clrVal>
                                          </p:val>
                                        </p:tav>
                                      </p:tavLst>
                                    </p:anim>
                                    <p:set>
                                      <p:cBhvr>
                                        <p:cTn id="30" dur="80"/>
                                        <p:tgtEl>
                                          <p:spTgt spid="3277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5"/>
                                        </p:tgtEl>
                                        <p:attrNameLst>
                                          <p:attrName>style.visibility</p:attrName>
                                        </p:attrNameLst>
                                      </p:cBhvr>
                                      <p:to>
                                        <p:strVal val="visible"/>
                                      </p:to>
                                    </p:set>
                                    <p:animEffect transition="in" filter="fade">
                                      <p:cBhvr>
                                        <p:cTn id="35" dur="1000"/>
                                        <p:tgtEl>
                                          <p:spTgt spid="32775"/>
                                        </p:tgtEl>
                                      </p:cBhvr>
                                    </p:animEffect>
                                    <p:anim calcmode="lin" valueType="num">
                                      <p:cBhvr>
                                        <p:cTn id="36" dur="1000" fill="hold"/>
                                        <p:tgtEl>
                                          <p:spTgt spid="32775"/>
                                        </p:tgtEl>
                                        <p:attrNameLst>
                                          <p:attrName>ppt_x</p:attrName>
                                        </p:attrNameLst>
                                      </p:cBhvr>
                                      <p:tavLst>
                                        <p:tav tm="0">
                                          <p:val>
                                            <p:strVal val="#ppt_x"/>
                                          </p:val>
                                        </p:tav>
                                        <p:tav tm="100000">
                                          <p:val>
                                            <p:strVal val="#ppt_x"/>
                                          </p:val>
                                        </p:tav>
                                      </p:tavLst>
                                    </p:anim>
                                    <p:anim calcmode="lin" valueType="num">
                                      <p:cBhvr>
                                        <p:cTn id="37" dur="1000" fill="hold"/>
                                        <p:tgtEl>
                                          <p:spTgt spid="327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2776"/>
                                        </p:tgtEl>
                                        <p:attrNameLst>
                                          <p:attrName>style.visibility</p:attrName>
                                        </p:attrNameLst>
                                      </p:cBhvr>
                                      <p:to>
                                        <p:strVal val="visible"/>
                                      </p:to>
                                    </p:set>
                                    <p:anim calcmode="discrete" valueType="clr">
                                      <p:cBhvr override="childStyle">
                                        <p:cTn id="42"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2776"/>
                                        </p:tgtEl>
                                        <p:attrNameLst>
                                          <p:attrName>fillcolor</p:attrName>
                                        </p:attrNameLst>
                                      </p:cBhvr>
                                      <p:tavLst>
                                        <p:tav tm="0">
                                          <p:val>
                                            <p:clrVal>
                                              <a:schemeClr val="accent2"/>
                                            </p:clrVal>
                                          </p:val>
                                        </p:tav>
                                        <p:tav tm="50000">
                                          <p:val>
                                            <p:clrVal>
                                              <a:schemeClr val="hlink"/>
                                            </p:clrVal>
                                          </p:val>
                                        </p:tav>
                                      </p:tavLst>
                                    </p:anim>
                                    <p:set>
                                      <p:cBhvr>
                                        <p:cTn id="44" dur="80"/>
                                        <p:tgtEl>
                                          <p:spTgt spid="327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2777" grpId="0" bldLvl="0" animBg="1"/>
      <p:bldP spid="32778" grpId="0" animBg="1"/>
      <p:bldP spid="32775" grpId="0" bldLvl="0" animBg="1"/>
      <p:bldP spid="327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custDataLst>
              <p:tags r:id="rId1"/>
            </p:custDataLst>
          </p:nvPr>
        </p:nvGraphicFramePr>
        <p:xfrm>
          <a:off x="635" y="0"/>
          <a:ext cx="12190730" cy="6881495"/>
        </p:xfrm>
        <a:graphic>
          <a:graphicData uri="http://schemas.openxmlformats.org/drawingml/2006/table">
            <a:tbl>
              <a:tblPr firstRow="1" bandRow="1">
                <a:tableStyleId>{5C22544A-7EE6-4342-B048-85BDC9FD1C3A}</a:tableStyleId>
              </a:tblPr>
              <a:tblGrid>
                <a:gridCol w="2041525"/>
                <a:gridCol w="10149205"/>
              </a:tblGrid>
              <a:tr h="551815">
                <a:tc gridSpan="2">
                  <a:txBody>
                    <a:bodyPr/>
                    <a:lstStyle/>
                    <a:p>
                      <a:pPr>
                        <a:buNone/>
                      </a:pPr>
                      <a:endParaRPr 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9050" cmpd="sng">
                      <a:solidFill>
                        <a:srgbClr val="649E2C"/>
                      </a:solidFill>
                      <a:prstDash val="solid"/>
                    </a:lnB>
                  </a:tcPr>
                </a:tc>
                <a:tc hMerge="1">
                  <a:txBody>
                    <a:bodyPr/>
                    <a:lstStyle/>
                    <a:p>
                      <a:endParaRPr lang="en-US"/>
                    </a:p>
                  </a:txBody>
                  <a:tcPr>
                    <a:lnR w="12700" cmpd="sng">
                      <a:solidFill>
                        <a:schemeClr val="tx1"/>
                      </a:solidFill>
                      <a:prstDash val="solid"/>
                    </a:lnR>
                    <a:lnT w="12700" cmpd="sng">
                      <a:solidFill>
                        <a:schemeClr val="tx1"/>
                      </a:solidFill>
                      <a:prstDash val="solid"/>
                    </a:lnT>
                    <a:lnB w="19050" cmpd="sng">
                      <a:solidFill>
                        <a:srgbClr val="649E2C"/>
                      </a:solidFill>
                      <a:prstDash val="solid"/>
                    </a:lnB>
                  </a:tcPr>
                </a:tc>
              </a:tr>
              <a:tr h="477520">
                <a:tc>
                  <a:txBody>
                    <a:bodyPr/>
                    <a:lstStyle/>
                    <a:p>
                      <a:pPr>
                        <a:buNone/>
                      </a:pPr>
                      <a:r>
                        <a:rPr lang="en-US" sz="2400">
                          <a:latin typeface="Arial" panose="020B0604020202020204" pitchFamily="34" charset="0"/>
                          <a:cs typeface="Arial" panose="020B0604020202020204" pitchFamily="34" charset="0"/>
                        </a:rPr>
                        <a:t>  Thời gian</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r>
              <a:tr h="483235">
                <a:tc>
                  <a:txBody>
                    <a:bodyPr/>
                    <a:lstStyle/>
                    <a:p>
                      <a:pPr>
                        <a:buNone/>
                      </a:pPr>
                      <a:r>
                        <a:rPr lang="en-US" sz="2400">
                          <a:latin typeface="Arial" panose="020B0604020202020204" pitchFamily="34" charset="0"/>
                          <a:cs typeface="Arial" panose="020B0604020202020204" pitchFamily="34" charset="0"/>
                        </a:rPr>
                        <a:t>  Địa điểm</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c>
                  <a:txBody>
                    <a:bodyPr/>
                    <a:lstStyle/>
                    <a:p>
                      <a:pPr>
                        <a:buNone/>
                      </a:pPr>
                      <a:endParaRPr lang="en-US" sz="2400">
                        <a:latin typeface="Arial" panose="020B0604020202020204" pitchFamily="34" charset="0"/>
                        <a:ea typeface="Times New Roman" panose="02020603050405020304"/>
                        <a:cs typeface="Arial" panose="020B0604020202020204" pitchFamily="34" charset="0"/>
                        <a:sym typeface="+mn-ea"/>
                      </a:endParaRP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tcPr>
                </a:tc>
              </a:tr>
              <a:tr h="812165">
                <a:tc>
                  <a:txBody>
                    <a:bodyPr/>
                    <a:lstStyle/>
                    <a:p>
                      <a:pPr algn="ctr">
                        <a:buNone/>
                      </a:pPr>
                      <a:r>
                        <a:rPr lang="en-US" sz="2400">
                          <a:latin typeface="Arial" panose="020B0604020202020204" pitchFamily="34" charset="0"/>
                          <a:cs typeface="Arial" panose="020B0604020202020204" pitchFamily="34" charset="0"/>
                        </a:rPr>
                        <a:t>Vai trò của NAQ</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5">
                        <a:lumMod val="20000"/>
                        <a:lumOff val="80000"/>
                      </a:schemeClr>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5">
                        <a:lumMod val="20000"/>
                        <a:lumOff val="80000"/>
                      </a:schemeClr>
                    </a:solidFill>
                  </a:tcPr>
                </a:tc>
              </a:tr>
              <a:tr h="1156970">
                <a:tc>
                  <a:txBody>
                    <a:bodyPr/>
                    <a:lstStyle/>
                    <a:p>
                      <a:pPr>
                        <a:buNone/>
                      </a:pPr>
                      <a:endParaRPr lang="en-US" sz="2400">
                        <a:latin typeface="Arial" panose="020B0604020202020204" pitchFamily="34" charset="0"/>
                        <a:cs typeface="Arial" panose="020B0604020202020204" pitchFamily="34" charset="0"/>
                      </a:endParaRPr>
                    </a:p>
                    <a:p>
                      <a:pPr>
                        <a:buNone/>
                      </a:pPr>
                      <a:r>
                        <a:rPr lang="en-US" sz="2400">
                          <a:latin typeface="Arial" panose="020B0604020202020204" pitchFamily="34" charset="0"/>
                          <a:cs typeface="Arial" panose="020B0604020202020204" pitchFamily="34" charset="0"/>
                        </a:rPr>
                        <a:t>  Kết quả</a:t>
                      </a: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rgbClr val="FBD6FF"/>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rgbClr val="FBD6FF"/>
                    </a:solidFill>
                  </a:tcPr>
                </a:tc>
              </a:tr>
              <a:tr h="3388995">
                <a:tc>
                  <a:txBody>
                    <a:bodyPr/>
                    <a:lstStyle/>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p>
                      <a:pPr>
                        <a:buNone/>
                      </a:pPr>
                      <a:endParaRPr lang="en-US" sz="2400">
                        <a:latin typeface="Arial" panose="020B0604020202020204" pitchFamily="34" charset="0"/>
                        <a:cs typeface="Arial" panose="020B0604020202020204" pitchFamily="34" charset="0"/>
                      </a:endParaRPr>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4">
                        <a:lumMod val="20000"/>
                        <a:lumOff val="80000"/>
                      </a:schemeClr>
                    </a:solidFill>
                  </a:tcPr>
                </a:tc>
                <a:tc>
                  <a:txBody>
                    <a:bodyPr/>
                    <a:lstStyle/>
                    <a:p>
                      <a:pPr>
                        <a:buNone/>
                      </a:pPr>
                      <a:endParaRPr lang="en-US" sz="2400"/>
                    </a:p>
                  </a:txBody>
                  <a:tcPr>
                    <a:lnL w="19050" cmpd="sng">
                      <a:solidFill>
                        <a:srgbClr val="649E2C"/>
                      </a:solidFill>
                      <a:prstDash val="solid"/>
                    </a:lnL>
                    <a:lnR w="19050" cmpd="sng">
                      <a:solidFill>
                        <a:srgbClr val="649E2C"/>
                      </a:solidFill>
                      <a:prstDash val="solid"/>
                    </a:lnR>
                    <a:lnT w="19050" cmpd="sng">
                      <a:solidFill>
                        <a:srgbClr val="649E2C"/>
                      </a:solidFill>
                      <a:prstDash val="solid"/>
                    </a:lnT>
                    <a:lnB w="19050" cmpd="sng">
                      <a:solidFill>
                        <a:srgbClr val="649E2C"/>
                      </a:solidFill>
                      <a:prstDash val="solid"/>
                    </a:lnB>
                    <a:solidFill>
                      <a:schemeClr val="accent4">
                        <a:lumMod val="20000"/>
                        <a:lumOff val="80000"/>
                      </a:schemeClr>
                    </a:solidFill>
                  </a:tcPr>
                </a:tc>
              </a:tr>
            </a:tbl>
          </a:graphicData>
        </a:graphic>
      </p:graphicFrame>
      <p:sp>
        <p:nvSpPr>
          <p:cNvPr id="3" name="Text Box 2"/>
          <p:cNvSpPr txBox="1"/>
          <p:nvPr/>
        </p:nvSpPr>
        <p:spPr>
          <a:xfrm>
            <a:off x="2526030" y="635"/>
            <a:ext cx="8131810" cy="521970"/>
          </a:xfrm>
          <a:prstGeom prst="rect">
            <a:avLst/>
          </a:prstGeom>
          <a:noFill/>
        </p:spPr>
        <p:txBody>
          <a:bodyPr wrap="square" rtlCol="0" anchor="t">
            <a:spAutoFit/>
          </a:bodyPr>
          <a:lstStyle/>
          <a:p>
            <a:r>
              <a:rPr lang="en-US"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Hội nghị t</a:t>
            </a:r>
            <a:r>
              <a:rPr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hành lập Đảng Cộng sản Việt Nam </a:t>
            </a:r>
            <a:endParaRPr lang="en-US" sz="28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endParaRPr>
          </a:p>
        </p:txBody>
      </p:sp>
      <p:sp>
        <p:nvSpPr>
          <p:cNvPr id="8" name="Text Box 7"/>
          <p:cNvSpPr txBox="1"/>
          <p:nvPr/>
        </p:nvSpPr>
        <p:spPr>
          <a:xfrm>
            <a:off x="2232660" y="541973"/>
            <a:ext cx="5080000" cy="460375"/>
          </a:xfrm>
          <a:prstGeom prst="rect">
            <a:avLst/>
          </a:prstGeom>
        </p:spPr>
        <p:txBody>
          <a:bodyPr>
            <a:spAutoFit/>
          </a:bodyPr>
          <a:lstStyle/>
          <a:p>
            <a:pPr marL="0" indent="0" defTabSz="266700">
              <a:spcBef>
                <a:spcPct val="0"/>
              </a:spcBef>
              <a:spcAft>
                <a:spcPct val="0"/>
              </a:spcAft>
            </a:pPr>
            <a:r>
              <a:rPr sz="2400">
                <a:latin typeface="Arial" panose="020B0604020202020204" pitchFamily="34" charset="0"/>
                <a:ea typeface="Times New Roman" panose="02020603050405020304"/>
                <a:cs typeface="Arial" panose="020B0604020202020204" pitchFamily="34" charset="0"/>
              </a:rPr>
              <a:t>Từ 6-1 đến 7-2-1930 </a:t>
            </a:r>
          </a:p>
        </p:txBody>
      </p:sp>
      <p:sp>
        <p:nvSpPr>
          <p:cNvPr id="13" name="Text Box 12"/>
          <p:cNvSpPr txBox="1"/>
          <p:nvPr/>
        </p:nvSpPr>
        <p:spPr>
          <a:xfrm>
            <a:off x="2232660" y="1704340"/>
            <a:ext cx="462470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Triệu tập và chủ trì Hội Nghị</a:t>
            </a:r>
          </a:p>
        </p:txBody>
      </p:sp>
      <p:sp>
        <p:nvSpPr>
          <p:cNvPr id="14" name="Text Box 13"/>
          <p:cNvSpPr txBox="1"/>
          <p:nvPr/>
        </p:nvSpPr>
        <p:spPr>
          <a:xfrm>
            <a:off x="2151380" y="2332990"/>
            <a:ext cx="9733280"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Thống nhất các tổ chức CS thành Đảng Cộng sản Việt Nam.</a:t>
            </a:r>
          </a:p>
        </p:txBody>
      </p:sp>
      <p:sp>
        <p:nvSpPr>
          <p:cNvPr id="15" name="Text Box 14"/>
          <p:cNvSpPr txBox="1"/>
          <p:nvPr/>
        </p:nvSpPr>
        <p:spPr>
          <a:xfrm>
            <a:off x="2150745" y="2705735"/>
            <a:ext cx="9733280"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Thông qua </a:t>
            </a:r>
            <a:r>
              <a:rPr sz="2400">
                <a:latin typeface="Arial" panose="020B0604020202020204" pitchFamily="34" charset="0"/>
                <a:ea typeface="Times New Roman" panose="02020603050405020304"/>
                <a:cs typeface="Arial" panose="020B0604020202020204" pitchFamily="34" charset="0"/>
              </a:rPr>
              <a:t>Chính cương vắn tắt, Sách lược vắn tắt của Đảng (về sau trở thành</a:t>
            </a:r>
            <a:r>
              <a:rPr sz="2400" b="1">
                <a:latin typeface="Arial" panose="020B0604020202020204" pitchFamily="34" charset="0"/>
                <a:ea typeface="Times New Roman" panose="02020603050405020304"/>
                <a:cs typeface="Arial" panose="020B0604020202020204" pitchFamily="34" charset="0"/>
              </a:rPr>
              <a:t> </a:t>
            </a:r>
            <a:r>
              <a:rPr sz="24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Cương lĩnh chính trị</a:t>
            </a:r>
            <a:r>
              <a:rPr sz="2400" b="1">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đầu tiên của Đảng).</a:t>
            </a:r>
          </a:p>
        </p:txBody>
      </p:sp>
      <p:sp>
        <p:nvSpPr>
          <p:cNvPr id="17" name="Text Box 16"/>
          <p:cNvSpPr txBox="1"/>
          <p:nvPr/>
        </p:nvSpPr>
        <p:spPr>
          <a:xfrm>
            <a:off x="2181860" y="3515360"/>
            <a:ext cx="9815195" cy="1568450"/>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ĐCS VN ra đời</a:t>
            </a:r>
            <a:r>
              <a:rPr lang="en-US" sz="2400">
                <a:latin typeface="Arial" panose="020B0604020202020204" pitchFamily="34" charset="0"/>
                <a:ea typeface="Times New Roman" panose="02020603050405020304"/>
                <a:cs typeface="Arial" panose="020B0604020202020204" pitchFamily="34" charset="0"/>
              </a:rPr>
              <a:t> l</a:t>
            </a:r>
            <a:r>
              <a:rPr sz="2400">
                <a:latin typeface="Arial" panose="020B0604020202020204" pitchFamily="34" charset="0"/>
                <a:ea typeface="Times New Roman" panose="02020603050405020304"/>
                <a:cs typeface="Arial" panose="020B0604020202020204" pitchFamily="34" charset="0"/>
              </a:rPr>
              <a:t>à kết quả tất yếu của cuộc đấu tranh GPDT và GP giai cấp của NDVN những năm đầu TK 20</a:t>
            </a:r>
            <a:r>
              <a:rPr lang="en-US" sz="2400">
                <a:latin typeface="Arial" panose="020B0604020202020204" pitchFamily="34" charset="0"/>
                <a:ea typeface="Times New Roman" panose="02020603050405020304"/>
                <a:cs typeface="Arial" panose="020B0604020202020204" pitchFamily="34" charset="0"/>
              </a:rPr>
              <a:t> và l</a:t>
            </a:r>
            <a:r>
              <a:rPr sz="2400">
                <a:latin typeface="Arial" panose="020B0604020202020204" pitchFamily="34" charset="0"/>
                <a:ea typeface="Times New Roman" panose="02020603050405020304"/>
                <a:cs typeface="Arial" panose="020B0604020202020204" pitchFamily="34" charset="0"/>
              </a:rPr>
              <a:t>à sản phẩm của sự kết hợp chủ nghĩa MLN, tư tưởng HCM với PTCN và PT yêu nước  ở VN trong thời đại mới</a:t>
            </a:r>
          </a:p>
        </p:txBody>
      </p:sp>
      <p:sp>
        <p:nvSpPr>
          <p:cNvPr id="5" name="Text Box 4"/>
          <p:cNvSpPr txBox="1"/>
          <p:nvPr/>
        </p:nvSpPr>
        <p:spPr>
          <a:xfrm>
            <a:off x="2150745" y="5083810"/>
            <a:ext cx="9846310" cy="230695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ĐCS ra đời là bước ngoặt của LS CMVN</a:t>
            </a:r>
            <a:r>
              <a:rPr lang="en-US" sz="2400">
                <a:latin typeface="Arial" panose="020B0604020202020204" pitchFamily="34" charset="0"/>
                <a:ea typeface="Times New Roman" panose="02020603050405020304"/>
                <a:cs typeface="Arial" panose="020B0604020202020204" pitchFamily="34" charset="0"/>
              </a:rPr>
              <a:t>, c</a:t>
            </a:r>
            <a:r>
              <a:rPr sz="2400">
                <a:latin typeface="Arial" panose="020B0604020202020204" pitchFamily="34" charset="0"/>
                <a:ea typeface="Times New Roman" panose="02020603050405020304"/>
                <a:cs typeface="Arial" panose="020B0604020202020204" pitchFamily="34" charset="0"/>
              </a:rPr>
              <a:t>hấm dứt thời kì khủng hoảng về đường lối CM VN</a:t>
            </a:r>
            <a:r>
              <a:rPr lang="en-US" sz="2400">
                <a:latin typeface="Arial" panose="020B0604020202020204" pitchFamily="34" charset="0"/>
                <a:ea typeface="Times New Roman" panose="02020603050405020304"/>
                <a:cs typeface="Arial" panose="020B0604020202020204" pitchFamily="34" charset="0"/>
              </a:rPr>
              <a:t>, t</a:t>
            </a:r>
            <a:r>
              <a:rPr sz="2400">
                <a:latin typeface="Arial" panose="020B0604020202020204" pitchFamily="34" charset="0"/>
                <a:ea typeface="Times New Roman" panose="02020603050405020304"/>
                <a:cs typeface="Arial" panose="020B0604020202020204" pitchFamily="34" charset="0"/>
              </a:rPr>
              <a:t>ừ đây CMVN có ĐCS duy nhất với đường lối KH và sáng tạo theo CNMLN và tư tưởng HCM.  CMVN trở thành bộ phận khăng khít của CMTG</a:t>
            </a:r>
          </a:p>
          <a:p>
            <a:pPr marL="0" indent="0" algn="just" defTabSz="266700">
              <a:spcBef>
                <a:spcPct val="0"/>
              </a:spcBef>
              <a:spcAft>
                <a:spcPct val="0"/>
              </a:spcAft>
            </a:pPr>
            <a:endParaRPr sz="2400">
              <a:latin typeface="Arial" panose="020B0604020202020204" pitchFamily="34" charset="0"/>
              <a:ea typeface="Times New Roman" panose="02020603050405020304"/>
              <a:cs typeface="Arial" panose="020B0604020202020204" pitchFamily="34" charset="0"/>
            </a:endParaRPr>
          </a:p>
          <a:p>
            <a:pPr marL="0" indent="0" algn="just" defTabSz="266700">
              <a:spcBef>
                <a:spcPct val="0"/>
              </a:spcBef>
              <a:spcAft>
                <a:spcPct val="0"/>
              </a:spcAft>
            </a:pPr>
            <a:endParaRPr sz="2400">
              <a:latin typeface="Arial" panose="020B0604020202020204" pitchFamily="34" charset="0"/>
              <a:ea typeface="Times New Roman" panose="02020603050405020304"/>
              <a:cs typeface="Arial" panose="020B0604020202020204" pitchFamily="34" charset="0"/>
            </a:endParaRPr>
          </a:p>
        </p:txBody>
      </p:sp>
      <p:sp>
        <p:nvSpPr>
          <p:cNvPr id="7" name="Text Box 6"/>
          <p:cNvSpPr txBox="1"/>
          <p:nvPr/>
        </p:nvSpPr>
        <p:spPr>
          <a:xfrm>
            <a:off x="2232660" y="1022985"/>
            <a:ext cx="6096000" cy="460375"/>
          </a:xfrm>
          <a:prstGeom prst="rect">
            <a:avLst/>
          </a:prstGeom>
          <a:noFill/>
        </p:spPr>
        <p:txBody>
          <a:bodyPr wrap="square" rtlCol="0" anchor="t">
            <a:spAutoFit/>
          </a:bodyPr>
          <a:lstStyle/>
          <a:p>
            <a:pPr>
              <a:buNone/>
            </a:pPr>
            <a:r>
              <a:rPr sz="2400">
                <a:latin typeface="Arial" panose="020B0604020202020204" pitchFamily="34" charset="0"/>
                <a:ea typeface="Times New Roman" panose="02020603050405020304"/>
                <a:cs typeface="Arial" panose="020B0604020202020204" pitchFamily="34" charset="0"/>
                <a:sym typeface="+mn-ea"/>
              </a:rPr>
              <a:t>Cửu Long (Hồng Kông, T</a:t>
            </a:r>
            <a:r>
              <a:rPr lang="en-US" sz="2400">
                <a:latin typeface="Arial" panose="020B0604020202020204" pitchFamily="34" charset="0"/>
                <a:ea typeface="Times New Roman" panose="02020603050405020304"/>
                <a:cs typeface="Arial" panose="020B0604020202020204" pitchFamily="34" charset="0"/>
                <a:sym typeface="+mn-ea"/>
              </a:rPr>
              <a:t>rung </a:t>
            </a:r>
            <a:r>
              <a:rPr sz="2400">
                <a:latin typeface="Arial" panose="020B0604020202020204" pitchFamily="34" charset="0"/>
                <a:ea typeface="Times New Roman" panose="02020603050405020304"/>
                <a:cs typeface="Arial" panose="020B0604020202020204" pitchFamily="34" charset="0"/>
                <a:sym typeface="+mn-ea"/>
              </a:rPr>
              <a:t>Q</a:t>
            </a:r>
            <a:r>
              <a:rPr lang="en-US" sz="2400">
                <a:latin typeface="Arial" panose="020B0604020202020204" pitchFamily="34" charset="0"/>
                <a:ea typeface="Times New Roman" panose="02020603050405020304"/>
                <a:cs typeface="Arial" panose="020B0604020202020204" pitchFamily="34" charset="0"/>
                <a:sym typeface="+mn-ea"/>
              </a:rPr>
              <a:t>uốc</a:t>
            </a:r>
            <a:r>
              <a:rPr sz="2400">
                <a:latin typeface="Arial" panose="020B0604020202020204" pitchFamily="34" charset="0"/>
                <a:ea typeface="Times New Roman" panose="02020603050405020304"/>
                <a:cs typeface="Arial" panose="020B0604020202020204" pitchFamily="34" charset="0"/>
                <a:sym typeface="+mn-ea"/>
              </a:rPr>
              <a:t>)</a:t>
            </a:r>
            <a:endParaRPr lang="en-US" sz="2400">
              <a:latin typeface="Arial" panose="020B0604020202020204" pitchFamily="34" charset="0"/>
              <a:ea typeface="Times New Roman" panose="02020603050405020304"/>
              <a:cs typeface="Arial" panose="020B0604020202020204" pitchFamily="34" charset="0"/>
              <a:sym typeface="+mn-ea"/>
            </a:endParaRPr>
          </a:p>
        </p:txBody>
      </p:sp>
      <p:sp>
        <p:nvSpPr>
          <p:cNvPr id="4" name="Text Box 3"/>
          <p:cNvSpPr txBox="1"/>
          <p:nvPr/>
        </p:nvSpPr>
        <p:spPr>
          <a:xfrm>
            <a:off x="169545" y="4471670"/>
            <a:ext cx="1673860" cy="1198880"/>
          </a:xfrm>
          <a:prstGeom prst="rect">
            <a:avLst/>
          </a:prstGeom>
          <a:noFill/>
        </p:spPr>
        <p:txBody>
          <a:bodyPr wrap="square" rtlCol="0" anchor="t">
            <a:spAutoFit/>
          </a:bodyPr>
          <a:lstStyle/>
          <a:p>
            <a:pPr algn="ctr">
              <a:buNone/>
            </a:pPr>
            <a:r>
              <a:rPr lang="en-US" sz="2400">
                <a:latin typeface="Arial" panose="020B0604020202020204" pitchFamily="34" charset="0"/>
                <a:cs typeface="Arial" panose="020B0604020202020204" pitchFamily="34" charset="0"/>
                <a:sym typeface="+mn-ea"/>
              </a:rPr>
              <a:t>Ý nghĩa việc thành lập Đảng</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13" grpId="1"/>
      <p:bldP spid="17" grpId="0"/>
      <p:bldP spid="5"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s://encrypted-tbn2.gstatic.com/images?q=tbn:ANd9GcSi3Bz-OupcRbUVMdztTcQ4AWlgMF_3aFS-r9jxylibHPCQr-6ndw"/>
          <p:cNvSpPr>
            <a:spLocks noChangeAspect="1" noChangeArrowheads="1"/>
          </p:cNvSpPr>
          <p:nvPr/>
        </p:nvSpPr>
        <p:spPr bwMode="auto">
          <a:xfrm>
            <a:off x="1635125" y="-126320"/>
            <a:ext cx="212045" cy="2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46" tIns="36172" rIns="72346" bIns="36172"/>
          <a:lstStyle/>
          <a:p>
            <a:endParaRPr lang="en-US"/>
          </a:p>
        </p:txBody>
      </p:sp>
      <p:sp>
        <p:nvSpPr>
          <p:cNvPr id="19459" name="AutoShape 4" descr="Hình nền Powerpoint tuyệt đẹp full HD 23 - 1920x1200"/>
          <p:cNvSpPr>
            <a:spLocks noChangeAspect="1" noChangeArrowheads="1"/>
          </p:cNvSpPr>
          <p:nvPr/>
        </p:nvSpPr>
        <p:spPr bwMode="auto">
          <a:xfrm>
            <a:off x="1635125" y="-126320"/>
            <a:ext cx="212045" cy="2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46" tIns="36172" rIns="72346" bIns="36172"/>
          <a:lstStyle/>
          <a:p>
            <a:endParaRPr lang="en-US"/>
          </a:p>
        </p:txBody>
      </p:sp>
      <p:pic>
        <p:nvPicPr>
          <p:cNvPr id="19460" name="Picture 5" descr="C:\Users\Dell\Desktop\hình nền\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320143" y="5756373"/>
            <a:ext cx="0" cy="564033"/>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20143" y="5756372"/>
            <a:ext cx="1469571" cy="0"/>
          </a:xfrm>
          <a:prstGeom prst="line">
            <a:avLst/>
          </a:prstGeom>
          <a:ln w="10160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83286" y="1314609"/>
            <a:ext cx="1524000" cy="0"/>
          </a:xfrm>
          <a:prstGeom prst="line">
            <a:avLst/>
          </a:prstGeom>
          <a:ln w="10160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59286" y="2795197"/>
            <a:ext cx="1524000" cy="0"/>
          </a:xfrm>
          <a:prstGeom prst="line">
            <a:avLst/>
          </a:prstGeom>
          <a:ln w="10160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89715" y="4275785"/>
            <a:ext cx="1469571" cy="0"/>
          </a:xfrm>
          <a:prstGeom prst="line">
            <a:avLst/>
          </a:prstGeom>
          <a:ln w="10160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83286" y="1314610"/>
            <a:ext cx="0" cy="1505557"/>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59286" y="2795198"/>
            <a:ext cx="0" cy="1505557"/>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89714" y="4275785"/>
            <a:ext cx="0" cy="1505557"/>
          </a:xfrm>
          <a:prstGeom prst="line">
            <a:avLst/>
          </a:prstGeom>
          <a:ln w="3175">
            <a:solidFill>
              <a:srgbClr val="660066"/>
            </a:solidFill>
          </a:ln>
        </p:spPr>
        <p:style>
          <a:lnRef idx="1">
            <a:schemeClr val="accent1"/>
          </a:lnRef>
          <a:fillRef idx="0">
            <a:schemeClr val="accent1"/>
          </a:fillRef>
          <a:effectRef idx="0">
            <a:schemeClr val="accent1"/>
          </a:effectRef>
          <a:fontRef idx="minor">
            <a:schemeClr val="tx1"/>
          </a:fontRef>
        </p:style>
      </p:cxnSp>
      <p:sp>
        <p:nvSpPr>
          <p:cNvPr id="14" name="Rectangle 18"/>
          <p:cNvSpPr>
            <a:spLocks noChangeArrowheads="1"/>
          </p:cNvSpPr>
          <p:nvPr/>
        </p:nvSpPr>
        <p:spPr bwMode="auto">
          <a:xfrm>
            <a:off x="2449286" y="5446082"/>
            <a:ext cx="99822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4" rIns="91368" bIns="45684" anchor="ctr">
            <a:spAutoFit/>
          </a:bodyPr>
          <a:lstStyle/>
          <a:p>
            <a:pPr eaLnBrk="1" hangingPunct="1"/>
            <a:r>
              <a:rPr lang="en-US" sz="2800" b="1" dirty="0">
                <a:solidFill>
                  <a:srgbClr val="0000FF"/>
                </a:solidFill>
                <a:effectLst>
                  <a:outerShdw blurRad="38100" dist="38100" dir="2700000" algn="tl">
                    <a:srgbClr val="000000">
                      <a:alpha val="43137"/>
                    </a:srgbClr>
                  </a:outerShdw>
                </a:effectLst>
                <a:latin typeface="Aarial"/>
              </a:rPr>
              <a:t>1930</a:t>
            </a:r>
            <a:r>
              <a:rPr lang="en-US" sz="2800" b="1" dirty="0">
                <a:solidFill>
                  <a:srgbClr val="0000FF"/>
                </a:solidFill>
              </a:rPr>
              <a:t> </a:t>
            </a:r>
          </a:p>
        </p:txBody>
      </p:sp>
      <p:sp>
        <p:nvSpPr>
          <p:cNvPr id="15" name="Rectangle 14"/>
          <p:cNvSpPr>
            <a:spLocks noChangeArrowheads="1"/>
          </p:cNvSpPr>
          <p:nvPr/>
        </p:nvSpPr>
        <p:spPr bwMode="auto">
          <a:xfrm>
            <a:off x="3157764" y="5041041"/>
            <a:ext cx="177038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346" tIns="36172" rIns="72346" bIns="36172">
            <a:spAutoFit/>
          </a:bodyPr>
          <a:lstStyle/>
          <a:p>
            <a:pPr eaLnBrk="1" hangingPunct="1"/>
            <a:r>
              <a:rPr lang="en-US" sz="2200" b="1" dirty="0">
                <a:solidFill>
                  <a:srgbClr val="FF0000"/>
                </a:solidFill>
              </a:rPr>
              <a:t> </a:t>
            </a:r>
            <a:r>
              <a:rPr lang="en-US" sz="2200" b="1" dirty="0">
                <a:solidFill>
                  <a:srgbClr val="006600"/>
                </a:solidFill>
                <a:latin typeface="Arial" panose="020B0604020202020204" pitchFamily="34" charset="0"/>
                <a:cs typeface="Arial" panose="020B0604020202020204" pitchFamily="34" charset="0"/>
              </a:rPr>
              <a:t>ĐCS </a:t>
            </a:r>
            <a:r>
              <a:rPr lang="en-US" sz="2200" b="1" dirty="0" err="1">
                <a:solidFill>
                  <a:srgbClr val="006600"/>
                </a:solidFill>
                <a:latin typeface="Arial" panose="020B0604020202020204" pitchFamily="34" charset="0"/>
                <a:cs typeface="Arial" panose="020B0604020202020204" pitchFamily="34" charset="0"/>
              </a:rPr>
              <a:t>Việt</a:t>
            </a:r>
            <a:endParaRPr lang="en-US" sz="2200" b="1" dirty="0">
              <a:solidFill>
                <a:srgbClr val="006600"/>
              </a:solidFill>
              <a:latin typeface="Arial" panose="020B0604020202020204" pitchFamily="34" charset="0"/>
              <a:cs typeface="Arial" panose="020B0604020202020204" pitchFamily="34" charset="0"/>
            </a:endParaRPr>
          </a:p>
          <a:p>
            <a:pPr eaLnBrk="1" hangingPunct="1"/>
            <a:r>
              <a:rPr lang="en-US" sz="2200" b="1" dirty="0">
                <a:solidFill>
                  <a:srgbClr val="006600"/>
                </a:solidFill>
                <a:latin typeface="Arial" panose="020B0604020202020204" pitchFamily="34" charset="0"/>
                <a:cs typeface="Arial" panose="020B0604020202020204" pitchFamily="34" charset="0"/>
              </a:rPr>
              <a:t> Nam </a:t>
            </a:r>
            <a:r>
              <a:rPr lang="en-US" sz="2200" b="1" dirty="0" err="1">
                <a:solidFill>
                  <a:srgbClr val="006600"/>
                </a:solidFill>
                <a:latin typeface="Arial" panose="020B0604020202020204" pitchFamily="34" charset="0"/>
                <a:cs typeface="Arial" panose="020B0604020202020204" pitchFamily="34" charset="0"/>
              </a:rPr>
              <a:t>ra</a:t>
            </a:r>
            <a:r>
              <a:rPr lang="en-US" sz="2200" b="1" dirty="0">
                <a:solidFill>
                  <a:srgbClr val="006600"/>
                </a:solidFill>
                <a:latin typeface="Arial" panose="020B0604020202020204" pitchFamily="34" charset="0"/>
                <a:cs typeface="Arial" panose="020B0604020202020204" pitchFamily="34" charset="0"/>
              </a:rPr>
              <a:t> </a:t>
            </a:r>
            <a:r>
              <a:rPr lang="en-US" sz="2200" b="1" dirty="0" err="1">
                <a:solidFill>
                  <a:srgbClr val="006600"/>
                </a:solidFill>
                <a:latin typeface="Arial" panose="020B0604020202020204" pitchFamily="34" charset="0"/>
                <a:cs typeface="Arial" panose="020B0604020202020204" pitchFamily="34" charset="0"/>
              </a:rPr>
              <a:t>đời</a:t>
            </a:r>
            <a:r>
              <a:rPr lang="en-US" sz="2200" dirty="0">
                <a:solidFill>
                  <a:srgbClr val="006600"/>
                </a:solidFill>
                <a:latin typeface="Arial" panose="020B0604020202020204" pitchFamily="34" charset="0"/>
                <a:cs typeface="Arial" panose="020B0604020202020204" pitchFamily="34" charset="0"/>
              </a:rPr>
              <a:t> </a:t>
            </a:r>
          </a:p>
        </p:txBody>
      </p:sp>
      <p:sp>
        <p:nvSpPr>
          <p:cNvPr id="16" name="Rectangle 17"/>
          <p:cNvSpPr>
            <a:spLocks noChangeArrowheads="1"/>
          </p:cNvSpPr>
          <p:nvPr/>
        </p:nvSpPr>
        <p:spPr bwMode="auto">
          <a:xfrm>
            <a:off x="3918857" y="3965495"/>
            <a:ext cx="100520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4" rIns="91368" bIns="45684" anchor="ctr">
            <a:spAutoFit/>
          </a:bodyPr>
          <a:lstStyle/>
          <a:p>
            <a:pPr eaLnBrk="1" hangingPunct="1"/>
            <a:r>
              <a:rPr lang="en-US" sz="2800" b="1" dirty="0">
                <a:solidFill>
                  <a:srgbClr val="0000FF"/>
                </a:solidFill>
                <a:effectLst>
                  <a:outerShdw blurRad="38100" dist="38100" dir="2700000" algn="tl">
                    <a:srgbClr val="000000">
                      <a:alpha val="43137"/>
                    </a:srgbClr>
                  </a:outerShdw>
                </a:effectLst>
                <a:latin typeface="Aarial"/>
              </a:rPr>
              <a:t>1945</a:t>
            </a:r>
            <a:r>
              <a:rPr lang="en-US" sz="2800" b="1" dirty="0">
                <a:solidFill>
                  <a:srgbClr val="0000FF"/>
                </a:solidFill>
                <a:latin typeface="Aarial"/>
              </a:rPr>
              <a:t> </a:t>
            </a:r>
          </a:p>
        </p:txBody>
      </p:sp>
      <p:sp>
        <p:nvSpPr>
          <p:cNvPr id="18" name="Rectangle 17"/>
          <p:cNvSpPr>
            <a:spLocks noChangeArrowheads="1"/>
          </p:cNvSpPr>
          <p:nvPr/>
        </p:nvSpPr>
        <p:spPr bwMode="auto">
          <a:xfrm>
            <a:off x="4668702" y="3124200"/>
            <a:ext cx="1634490" cy="108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346" tIns="36172" rIns="72346" bIns="36172">
            <a:spAutoFit/>
          </a:bodyPr>
          <a:lstStyle/>
          <a:p>
            <a:pPr algn="ctr" eaLnBrk="1" hangingPunct="1"/>
            <a:r>
              <a:rPr lang="en-US" sz="2200" b="1" dirty="0">
                <a:solidFill>
                  <a:srgbClr val="FF0066"/>
                </a:solidFill>
                <a:latin typeface="Arial" panose="020B0604020202020204" pitchFamily="34" charset="0"/>
                <a:cs typeface="Arial" panose="020B0604020202020204" pitchFamily="34" charset="0"/>
              </a:rPr>
              <a:t>CM </a:t>
            </a:r>
            <a:r>
              <a:rPr lang="en-US" sz="2200" b="1" dirty="0" err="1">
                <a:solidFill>
                  <a:srgbClr val="FF0066"/>
                </a:solidFill>
                <a:latin typeface="Arial" panose="020B0604020202020204" pitchFamily="34" charset="0"/>
                <a:cs typeface="Arial" panose="020B0604020202020204" pitchFamily="34" charset="0"/>
              </a:rPr>
              <a:t>tháng</a:t>
            </a:r>
            <a:endParaRPr lang="en-US" sz="2200" b="1" dirty="0">
              <a:solidFill>
                <a:srgbClr val="FF0066"/>
              </a:solidFill>
              <a:latin typeface="Arial" panose="020B0604020202020204" pitchFamily="34" charset="0"/>
              <a:cs typeface="Arial" panose="020B0604020202020204" pitchFamily="34" charset="0"/>
            </a:endParaRPr>
          </a:p>
          <a:p>
            <a:pPr algn="ctr" eaLnBrk="1" hangingPunct="1"/>
            <a:r>
              <a:rPr lang="en-US" sz="2200" b="1" dirty="0" err="1">
                <a:solidFill>
                  <a:srgbClr val="FF0066"/>
                </a:solidFill>
                <a:latin typeface="Arial" panose="020B0604020202020204" pitchFamily="34" charset="0"/>
                <a:cs typeface="Arial" panose="020B0604020202020204" pitchFamily="34" charset="0"/>
              </a:rPr>
              <a:t>Tám</a:t>
            </a:r>
            <a:r>
              <a:rPr lang="en-US" sz="2200" b="1" dirty="0">
                <a:solidFill>
                  <a:srgbClr val="FF0066"/>
                </a:solidFill>
                <a:latin typeface="Arial" panose="020B0604020202020204" pitchFamily="34" charset="0"/>
                <a:cs typeface="Arial" panose="020B0604020202020204" pitchFamily="34" charset="0"/>
              </a:rPr>
              <a:t> </a:t>
            </a:r>
            <a:r>
              <a:rPr lang="en-US" sz="2200" b="1" dirty="0" err="1">
                <a:solidFill>
                  <a:srgbClr val="FF0066"/>
                </a:solidFill>
                <a:latin typeface="Arial" panose="020B0604020202020204" pitchFamily="34" charset="0"/>
                <a:cs typeface="Arial" panose="020B0604020202020204" pitchFamily="34" charset="0"/>
              </a:rPr>
              <a:t>thành</a:t>
            </a:r>
            <a:r>
              <a:rPr lang="en-US" sz="2200" b="1" dirty="0">
                <a:solidFill>
                  <a:srgbClr val="FF0066"/>
                </a:solidFill>
                <a:latin typeface="Arial" panose="020B0604020202020204" pitchFamily="34" charset="0"/>
                <a:cs typeface="Arial" panose="020B0604020202020204" pitchFamily="34" charset="0"/>
              </a:rPr>
              <a:t> </a:t>
            </a:r>
          </a:p>
          <a:p>
            <a:pPr algn="ctr" eaLnBrk="1" hangingPunct="1"/>
            <a:r>
              <a:rPr lang="en-US" sz="2200" b="1" dirty="0" err="1">
                <a:solidFill>
                  <a:srgbClr val="FF0066"/>
                </a:solidFill>
                <a:latin typeface="Arial" panose="020B0604020202020204" pitchFamily="34" charset="0"/>
                <a:cs typeface="Arial" panose="020B0604020202020204" pitchFamily="34" charset="0"/>
              </a:rPr>
              <a:t>công</a:t>
            </a:r>
            <a:r>
              <a:rPr lang="en-US" sz="2200" b="1" dirty="0">
                <a:solidFill>
                  <a:srgbClr val="FF0066"/>
                </a:solidFill>
                <a:latin typeface="Arial" panose="020B0604020202020204" pitchFamily="34" charset="0"/>
                <a:cs typeface="Arial" panose="020B0604020202020204" pitchFamily="34" charset="0"/>
              </a:rPr>
              <a:t> </a:t>
            </a:r>
          </a:p>
        </p:txBody>
      </p:sp>
      <p:sp>
        <p:nvSpPr>
          <p:cNvPr id="19" name="Rectangle 15"/>
          <p:cNvSpPr>
            <a:spLocks noChangeArrowheads="1"/>
          </p:cNvSpPr>
          <p:nvPr/>
        </p:nvSpPr>
        <p:spPr bwMode="auto">
          <a:xfrm>
            <a:off x="5334000" y="2484907"/>
            <a:ext cx="100520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4" rIns="91368" bIns="45684" anchor="ctr">
            <a:spAutoFit/>
          </a:bodyPr>
          <a:lstStyle/>
          <a:p>
            <a:pPr eaLnBrk="1" hangingPunct="1"/>
            <a:r>
              <a:rPr lang="en-US" sz="2800" b="1" dirty="0">
                <a:solidFill>
                  <a:srgbClr val="0000FF"/>
                </a:solidFill>
                <a:effectLst>
                  <a:outerShdw blurRad="38100" dist="38100" dir="2700000" algn="tl">
                    <a:srgbClr val="000000">
                      <a:alpha val="43137"/>
                    </a:srgbClr>
                  </a:outerShdw>
                </a:effectLst>
                <a:latin typeface="Aarial"/>
              </a:rPr>
              <a:t>1954 </a:t>
            </a:r>
          </a:p>
        </p:txBody>
      </p:sp>
      <p:sp>
        <p:nvSpPr>
          <p:cNvPr id="20" name="Rectangle 20"/>
          <p:cNvSpPr>
            <a:spLocks noChangeArrowheads="1"/>
          </p:cNvSpPr>
          <p:nvPr/>
        </p:nvSpPr>
        <p:spPr bwMode="auto">
          <a:xfrm>
            <a:off x="5791200" y="1636471"/>
            <a:ext cx="2258786" cy="11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nchor="ctr">
            <a:spAutoFit/>
          </a:bodyPr>
          <a:lstStyle/>
          <a:p>
            <a:pPr algn="ctr" eaLnBrk="1" hangingPunct="1"/>
            <a:r>
              <a:rPr lang="en-US" sz="2200" b="1" dirty="0" err="1">
                <a:solidFill>
                  <a:srgbClr val="FF0000"/>
                </a:solidFill>
                <a:latin typeface="Arial" panose="020B0604020202020204" pitchFamily="34" charset="0"/>
                <a:cs typeface="Arial" panose="020B0604020202020204" pitchFamily="34" charset="0"/>
              </a:rPr>
              <a:t>Chiến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thắng</a:t>
            </a:r>
            <a:endParaRPr lang="en-US" sz="2200" b="1" dirty="0">
              <a:solidFill>
                <a:srgbClr val="FF0000"/>
              </a:solidFill>
              <a:latin typeface="Arial" panose="020B0604020202020204" pitchFamily="34" charset="0"/>
              <a:cs typeface="Arial" panose="020B0604020202020204" pitchFamily="34" charset="0"/>
            </a:endParaRPr>
          </a:p>
          <a:p>
            <a:pPr algn="ctr" eaLnBrk="1" hangingPunct="1"/>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Điện</a:t>
            </a:r>
            <a:r>
              <a:rPr lang="en-US" sz="2200" b="1" dirty="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Biên</a:t>
            </a:r>
            <a:endParaRPr lang="en-US" sz="2200" b="1" dirty="0" smtClean="0">
              <a:solidFill>
                <a:srgbClr val="FF0000"/>
              </a:solidFill>
              <a:latin typeface="Arial" panose="020B0604020202020204" pitchFamily="34" charset="0"/>
              <a:cs typeface="Arial" panose="020B0604020202020204" pitchFamily="34" charset="0"/>
            </a:endParaRPr>
          </a:p>
          <a:p>
            <a:pPr algn="ctr" eaLnBrk="1" hangingPunct="1"/>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Phủ</a:t>
            </a:r>
            <a:endParaRPr lang="en-US" sz="2200" b="1" dirty="0">
              <a:solidFill>
                <a:srgbClr val="FF0000"/>
              </a:solidFill>
              <a:latin typeface="Arial" panose="020B0604020202020204" pitchFamily="34" charset="0"/>
              <a:cs typeface="Arial" panose="020B0604020202020204" pitchFamily="34" charset="0"/>
            </a:endParaRPr>
          </a:p>
        </p:txBody>
      </p:sp>
      <p:sp>
        <p:nvSpPr>
          <p:cNvPr id="21" name="Rectangle 16"/>
          <p:cNvSpPr>
            <a:spLocks noChangeArrowheads="1"/>
          </p:cNvSpPr>
          <p:nvPr/>
        </p:nvSpPr>
        <p:spPr bwMode="auto">
          <a:xfrm>
            <a:off x="6858000" y="1004319"/>
            <a:ext cx="9874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4" rIns="91368" bIns="45684" anchor="ctr">
            <a:spAutoFit/>
          </a:bodyPr>
          <a:lstStyle/>
          <a:p>
            <a:pPr eaLnBrk="1" hangingPunct="1"/>
            <a:r>
              <a:rPr lang="en-US" sz="2800" b="1" dirty="0">
                <a:solidFill>
                  <a:srgbClr val="0000FF"/>
                </a:solidFill>
                <a:effectLst>
                  <a:outerShdw blurRad="38100" dist="38100" dir="2700000" algn="tl">
                    <a:srgbClr val="000000">
                      <a:alpha val="43137"/>
                    </a:srgbClr>
                  </a:outerShdw>
                </a:effectLst>
                <a:latin typeface="Aarial"/>
              </a:rPr>
              <a:t>1975 </a:t>
            </a:r>
          </a:p>
        </p:txBody>
      </p:sp>
      <p:pic>
        <p:nvPicPr>
          <p:cNvPr id="25" name="Picture 27" descr="222px-Communist_Party_of_Vietnam_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 y="129540"/>
            <a:ext cx="3753485" cy="2665730"/>
          </a:xfrm>
          <a:prstGeom prst="rect">
            <a:avLst/>
          </a:prstGeom>
          <a:noFill/>
          <a:ln w="57150" cmpd="thinThick">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9" descr="ANd9GcSxhAk8VWFnwVOuAg1AmSZlIigJ8gFEpjnMuKoI53D3UAlWZ19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 y="148590"/>
            <a:ext cx="3678555" cy="2665730"/>
          </a:xfrm>
          <a:prstGeom prst="rect">
            <a:avLst/>
          </a:prstGeom>
          <a:noFill/>
          <a:ln w="57150" cmpd="thickThin">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31" descr="ChienThangDienB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 y="154305"/>
            <a:ext cx="3753485" cy="266573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33" descr="ANd9GcQUFcT_xM_ZQAg5qnPGzVytz240Pp_XsQmSprfkjALBLAo1yJrt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95" y="154305"/>
            <a:ext cx="3757930" cy="2742565"/>
          </a:xfrm>
          <a:prstGeom prst="rect">
            <a:avLst/>
          </a:prstGeom>
          <a:solidFill>
            <a:srgbClr val="FF0000"/>
          </a:solidFill>
          <a:ln w="76200" cmpd="tri">
            <a:solidFill>
              <a:srgbClr val="FFCC00"/>
            </a:solidFill>
            <a:miter lim="800000"/>
            <a:headEnd/>
            <a:tailEnd/>
          </a:ln>
        </p:spPr>
      </p:pic>
      <p:sp>
        <p:nvSpPr>
          <p:cNvPr id="30" name="Up Arrow 29"/>
          <p:cNvSpPr/>
          <p:nvPr/>
        </p:nvSpPr>
        <p:spPr>
          <a:xfrm rot="2719581">
            <a:off x="6838054" y="-212603"/>
            <a:ext cx="1286043" cy="776569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346" tIns="36172" rIns="72346" bIns="36172" anchor="ctr"/>
          <a:lstStyle/>
          <a:p>
            <a:pPr algn="ctr">
              <a:defRPr/>
            </a:pPr>
            <a:endParaRPr lang="en-US" dirty="0"/>
          </a:p>
        </p:txBody>
      </p:sp>
      <p:sp>
        <p:nvSpPr>
          <p:cNvPr id="31" name="Rectangle 25"/>
          <p:cNvSpPr>
            <a:spLocks noChangeArrowheads="1"/>
          </p:cNvSpPr>
          <p:nvPr/>
        </p:nvSpPr>
        <p:spPr bwMode="auto">
          <a:xfrm rot="18936419">
            <a:off x="4705383" y="3326522"/>
            <a:ext cx="5837542"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nchor="ctr">
            <a:spAutoFit/>
          </a:bodyPr>
          <a:lstStyle/>
          <a:p>
            <a:pPr eaLnBrk="1" hangingPunct="1"/>
            <a:r>
              <a:rPr lang="en-US" sz="3200" dirty="0">
                <a:solidFill>
                  <a:srgbClr val="FFFF00"/>
                </a:solidFill>
              </a:rPr>
              <a:t>  </a:t>
            </a:r>
            <a:r>
              <a:rPr lang="en-US" sz="3200" b="1" dirty="0" err="1">
                <a:solidFill>
                  <a:srgbClr val="FFFF00"/>
                </a:solidFill>
                <a:latin typeface="Arial" panose="020B0604020202020204" pitchFamily="34" charset="0"/>
                <a:cs typeface="Arial" panose="020B0604020202020204" pitchFamily="34" charset="0"/>
              </a:rPr>
              <a:t>Đảng</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cộng</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sản</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Việt</a:t>
            </a:r>
            <a:r>
              <a:rPr lang="en-US" sz="3200" b="1" dirty="0">
                <a:solidFill>
                  <a:srgbClr val="FFFF00"/>
                </a:solidFill>
                <a:latin typeface="Arial" panose="020B0604020202020204" pitchFamily="34" charset="0"/>
                <a:cs typeface="Arial" panose="020B0604020202020204" pitchFamily="34" charset="0"/>
              </a:rPr>
              <a:t>  Nam</a:t>
            </a:r>
          </a:p>
        </p:txBody>
      </p:sp>
      <p:sp>
        <p:nvSpPr>
          <p:cNvPr id="32" name="Rectangle 20"/>
          <p:cNvSpPr>
            <a:spLocks noChangeArrowheads="1"/>
          </p:cNvSpPr>
          <p:nvPr/>
        </p:nvSpPr>
        <p:spPr bwMode="auto">
          <a:xfrm>
            <a:off x="7783286" y="527176"/>
            <a:ext cx="1796143" cy="76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nchor="ctr">
            <a:spAutoFit/>
          </a:bodyPr>
          <a:lstStyle/>
          <a:p>
            <a:pPr algn="ctr" eaLnBrk="1" hangingPunct="1"/>
            <a:r>
              <a:rPr lang="en-US" sz="2200" b="1" dirty="0" err="1">
                <a:gradFill flip="none" rotWithShape="1">
                  <a:gsLst>
                    <a:gs pos="0">
                      <a:srgbClr val="E30000"/>
                    </a:gs>
                    <a:gs pos="100000">
                      <a:srgbClr val="760303"/>
                    </a:gs>
                  </a:gsLst>
                  <a:lin scaled="0"/>
                  <a:tileRect/>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a:t>
            </a:r>
            <a:r>
              <a:rPr lang="en-US" sz="2200" b="1" dirty="0">
                <a:gradFill flip="none" rotWithShape="1">
                  <a:gsLst>
                    <a:gs pos="0">
                      <a:srgbClr val="E30000"/>
                    </a:gs>
                    <a:gs pos="100000">
                      <a:srgbClr val="760303"/>
                    </a:gs>
                  </a:gsLst>
                  <a:lin scaled="0"/>
                  <a:tileRect/>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gradFill flip="none" rotWithShape="1">
                  <a:gsLst>
                    <a:gs pos="0">
                      <a:srgbClr val="E30000"/>
                    </a:gs>
                    <a:gs pos="100000">
                      <a:srgbClr val="760303"/>
                    </a:gs>
                  </a:gsLst>
                  <a:lin scaled="0"/>
                  <a:tileRect/>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thắng</a:t>
            </a:r>
            <a:endParaRPr lang="en-US" sz="2200" b="1" dirty="0">
              <a:gradFill flip="none" rotWithShape="1">
                <a:gsLst>
                  <a:gs pos="0">
                    <a:srgbClr val="E30000"/>
                  </a:gs>
                  <a:gs pos="100000">
                    <a:srgbClr val="760303"/>
                  </a:gs>
                </a:gsLst>
                <a:lin scaled="0"/>
                <a:tileRect/>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1" hangingPunct="1"/>
            <a:r>
              <a:rPr lang="en-US" sz="2200" b="1" dirty="0">
                <a:gradFill flip="none" rotWithShape="1">
                  <a:gsLst>
                    <a:gs pos="0">
                      <a:srgbClr val="E30000"/>
                    </a:gs>
                    <a:gs pos="100000">
                      <a:srgbClr val="760303"/>
                    </a:gs>
                  </a:gsLst>
                  <a:lin scaled="0"/>
                  <a:tileRect/>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gradFill flip="none" rotWithShape="1">
                  <a:gsLst>
                    <a:gs pos="0">
                      <a:srgbClr val="E30000"/>
                    </a:gs>
                    <a:gs pos="100000">
                      <a:srgbClr val="760303"/>
                    </a:gs>
                  </a:gsLst>
                  <a:lin scaled="0"/>
                  <a:tileRect/>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xuân</a:t>
            </a:r>
            <a:r>
              <a:rPr lang="en-US" sz="2200" b="1" dirty="0">
                <a:gradFill flip="none" rotWithShape="1">
                  <a:gsLst>
                    <a:gs pos="0">
                      <a:srgbClr val="E30000"/>
                    </a:gs>
                    <a:gs pos="100000">
                      <a:srgbClr val="760303"/>
                    </a:gs>
                  </a:gsLst>
                  <a:lin scaled="0"/>
                  <a:tileRect/>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1975</a:t>
            </a:r>
          </a:p>
        </p:txBody>
      </p:sp>
      <p:sp>
        <p:nvSpPr>
          <p:cNvPr id="35" name="Rectangle 25"/>
          <p:cNvSpPr>
            <a:spLocks noChangeArrowheads="1"/>
          </p:cNvSpPr>
          <p:nvPr/>
        </p:nvSpPr>
        <p:spPr bwMode="auto">
          <a:xfrm rot="18967140">
            <a:off x="4641703" y="3324304"/>
            <a:ext cx="5679848"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nchor="ctr">
            <a:spAutoFit/>
          </a:bodyPr>
          <a:lstStyle/>
          <a:p>
            <a:pPr eaLnBrk="1" hangingPunct="1"/>
            <a:r>
              <a:rPr lang="en-US" sz="3200"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Lịch</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sử</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dân</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tộc</a:t>
            </a:r>
            <a:endParaRPr lang="en-US" sz="3800" b="1" dirty="0">
              <a:latin typeface="Arial" panose="020B0604020202020204" pitchFamily="34" charset="0"/>
              <a:cs typeface="Arial" panose="020B0604020202020204" pitchFamily="34" charset="0"/>
            </a:endParaRPr>
          </a:p>
        </p:txBody>
      </p:sp>
      <p:sp>
        <p:nvSpPr>
          <p:cNvPr id="2" name="Cloud 1"/>
          <p:cNvSpPr/>
          <p:nvPr/>
        </p:nvSpPr>
        <p:spPr>
          <a:xfrm>
            <a:off x="7149465" y="3966210"/>
            <a:ext cx="4657725" cy="2555240"/>
          </a:xfrm>
          <a:prstGeom prst="cloud">
            <a:avLst/>
          </a:prstGeom>
          <a:solidFill>
            <a:srgbClr val="0000FF"/>
          </a:solidFill>
          <a:ln w="5715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346" tIns="36172" rIns="72346" bIns="36172" anchor="ctr"/>
          <a:lstStyle/>
          <a:p>
            <a:pPr algn="ctr">
              <a:defRPr/>
            </a:pPr>
            <a:r>
              <a:rPr lang="en-US" sz="2800" b="1" dirty="0" err="1">
                <a:latin typeface="Aarial"/>
              </a:rPr>
              <a:t>Mối</a:t>
            </a:r>
            <a:r>
              <a:rPr lang="en-US" sz="2800" b="1" dirty="0">
                <a:latin typeface="Aarial"/>
              </a:rPr>
              <a:t> </a:t>
            </a:r>
            <a:r>
              <a:rPr lang="en-US" sz="2800" b="1" dirty="0" err="1">
                <a:latin typeface="Aarial"/>
              </a:rPr>
              <a:t>quan</a:t>
            </a:r>
            <a:r>
              <a:rPr lang="en-US" sz="2800" b="1" dirty="0">
                <a:latin typeface="Aarial"/>
              </a:rPr>
              <a:t> </a:t>
            </a:r>
            <a:r>
              <a:rPr lang="en-US" sz="2800" b="1" dirty="0" err="1">
                <a:latin typeface="Aarial"/>
              </a:rPr>
              <a:t>hệ</a:t>
            </a:r>
            <a:r>
              <a:rPr lang="en-US" sz="2800" b="1" dirty="0">
                <a:latin typeface="Aarial"/>
              </a:rPr>
              <a:t> </a:t>
            </a:r>
            <a:r>
              <a:rPr lang="en-US" sz="2800" b="1" dirty="0" err="1">
                <a:latin typeface="Aarial"/>
              </a:rPr>
              <a:t>giữa</a:t>
            </a:r>
            <a:r>
              <a:rPr lang="en-US" sz="2800" b="1" dirty="0">
                <a:latin typeface="Aarial"/>
              </a:rPr>
              <a:t> </a:t>
            </a:r>
            <a:r>
              <a:rPr lang="en-US" sz="2800" b="1" dirty="0" err="1">
                <a:latin typeface="Aarial"/>
              </a:rPr>
              <a:t>Đảng</a:t>
            </a:r>
            <a:r>
              <a:rPr lang="en-US" sz="2800" b="1" dirty="0">
                <a:latin typeface="Aarial"/>
              </a:rPr>
              <a:t> </a:t>
            </a:r>
            <a:r>
              <a:rPr lang="en-US" sz="2800" b="1" dirty="0" err="1">
                <a:latin typeface="Aarial"/>
              </a:rPr>
              <a:t>và</a:t>
            </a:r>
            <a:r>
              <a:rPr lang="en-US" sz="2800" b="1" dirty="0">
                <a:latin typeface="Aarial"/>
              </a:rPr>
              <a:t> </a:t>
            </a:r>
            <a:r>
              <a:rPr lang="en-US" sz="2800" b="1" dirty="0" err="1">
                <a:latin typeface="Aarial"/>
              </a:rPr>
              <a:t>các</a:t>
            </a:r>
            <a:r>
              <a:rPr lang="en-US" sz="2800" b="1" dirty="0">
                <a:latin typeface="Aarial"/>
              </a:rPr>
              <a:t> </a:t>
            </a:r>
            <a:r>
              <a:rPr lang="en-US" sz="2800" b="1" dirty="0" err="1" smtClean="0">
                <a:latin typeface="Aarial"/>
              </a:rPr>
              <a:t>sự</a:t>
            </a:r>
            <a:r>
              <a:rPr lang="en-US" sz="2800" b="1" dirty="0" smtClean="0">
                <a:latin typeface="Aarial"/>
              </a:rPr>
              <a:t> </a:t>
            </a:r>
            <a:r>
              <a:rPr lang="en-US" sz="2800" b="1" dirty="0" err="1" smtClean="0">
                <a:latin typeface="Aarial"/>
              </a:rPr>
              <a:t>kiện</a:t>
            </a:r>
            <a:r>
              <a:rPr lang="en-US" sz="2800" b="1" dirty="0" smtClean="0">
                <a:latin typeface="Aarial"/>
              </a:rPr>
              <a:t> </a:t>
            </a:r>
            <a:r>
              <a:rPr lang="en-US" sz="2800" b="1" dirty="0" err="1">
                <a:latin typeface="Aarial"/>
              </a:rPr>
              <a:t>lịch</a:t>
            </a:r>
            <a:r>
              <a:rPr lang="en-US" sz="2800" b="1" dirty="0">
                <a:latin typeface="Aarial"/>
              </a:rPr>
              <a:t> </a:t>
            </a:r>
            <a:r>
              <a:rPr lang="en-US" sz="2800" b="1" dirty="0" err="1">
                <a:latin typeface="Aarial"/>
              </a:rPr>
              <a:t>sử</a:t>
            </a:r>
            <a:r>
              <a:rPr lang="en-US" sz="2800" b="1" dirty="0">
                <a:latin typeface="Aarial"/>
              </a:rPr>
              <a:t> </a:t>
            </a:r>
            <a:r>
              <a:rPr lang="en-US" sz="2800" b="1" dirty="0" err="1">
                <a:latin typeface="Aarial"/>
              </a:rPr>
              <a:t>trọng</a:t>
            </a:r>
            <a:r>
              <a:rPr lang="en-US" sz="2800" b="1" dirty="0">
                <a:latin typeface="Aarial"/>
              </a:rPr>
              <a:t> </a:t>
            </a:r>
            <a:r>
              <a:rPr lang="en-US" sz="2800" b="1" dirty="0" err="1">
                <a:latin typeface="Aarial"/>
              </a:rPr>
              <a:t>đại</a:t>
            </a:r>
            <a:r>
              <a:rPr lang="en-US" sz="2800" b="1" dirty="0">
                <a:latin typeface="Aarial"/>
              </a:rPr>
              <a:t> </a:t>
            </a:r>
            <a:r>
              <a:rPr lang="en-US" sz="2800" b="1" dirty="0" err="1">
                <a:latin typeface="Aarial"/>
              </a:rPr>
              <a:t>này</a:t>
            </a:r>
            <a:r>
              <a:rPr lang="en-US" sz="2800" b="1" dirty="0">
                <a:latin typeface="Aarial"/>
              </a:rPr>
              <a:t> ?</a:t>
            </a:r>
          </a:p>
        </p:txBody>
      </p:sp>
      <p:pic>
        <p:nvPicPr>
          <p:cNvPr id="20511" name="Picture 31" descr="C:\Users\Dell\Desktop\codang_thuvientinhoc.vn.gif"/>
          <p:cNvPicPr>
            <a:picLocks noChangeAspect="1" noChangeArrowheads="1" noCrop="1"/>
          </p:cNvPicPr>
          <p:nvPr/>
        </p:nvPicPr>
        <p:blipFill>
          <a:blip r:embed="rId7"/>
          <a:srcRect/>
          <a:stretch>
            <a:fillRect/>
          </a:stretch>
        </p:blipFill>
        <p:spPr bwMode="auto">
          <a:xfrm>
            <a:off x="238125" y="62865"/>
            <a:ext cx="4222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210435" y="3523615"/>
            <a:ext cx="9420860" cy="3010535"/>
          </a:xfrm>
          <a:prstGeom prst="roundRect">
            <a:avLst/>
          </a:prstGeom>
          <a:solidFill>
            <a:srgbClr val="00B050"/>
          </a:solid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rgbClr val="649E2C"/>
              </a:solidFill>
            </a:endParaRPr>
          </a:p>
        </p:txBody>
      </p:sp>
      <p:sp>
        <p:nvSpPr>
          <p:cNvPr id="4" name="Text Box 3"/>
          <p:cNvSpPr txBox="1"/>
          <p:nvPr/>
        </p:nvSpPr>
        <p:spPr>
          <a:xfrm>
            <a:off x="2421890" y="3609975"/>
            <a:ext cx="8788400" cy="2676525"/>
          </a:xfrm>
          <a:prstGeom prst="rect">
            <a:avLst/>
          </a:prstGeom>
          <a:noFill/>
        </p:spPr>
        <p:txBody>
          <a:bodyPr wrap="square" rtlCol="0" anchor="t">
            <a:spAutoFit/>
          </a:bodyPr>
          <a:lstStyle/>
          <a:p>
            <a:pPr algn="just"/>
            <a:r>
              <a:rPr lang="en-US" altLang="en-US" sz="2400" i="1">
                <a:solidFill>
                  <a:schemeClr val="bg1"/>
                </a:solidFill>
                <a:latin typeface="Arial" panose="020B0604020202020204" pitchFamily="34" charset="0"/>
                <a:cs typeface="Arial" panose="020B0604020202020204" pitchFamily="34" charset="0"/>
                <a:sym typeface="+mn-ea"/>
              </a:rPr>
              <a:t>“</a:t>
            </a:r>
            <a:r>
              <a:rPr lang="en-US" altLang="en-US" sz="2800" i="1">
                <a:solidFill>
                  <a:schemeClr val="bg1"/>
                </a:solidFill>
                <a:latin typeface="Arial" panose="020B0604020202020204" pitchFamily="34" charset="0"/>
                <a:cs typeface="Arial" panose="020B0604020202020204" pitchFamily="34" charset="0"/>
                <a:sym typeface="+mn-ea"/>
              </a:rPr>
              <a:t>Sự kiện thành lập Đảng Cộng sản Việt Nam là một bước ngoặt quyết định trong sự phát triển của dân tộc ta, tạo nên tiền đề và nhân tố hàng đầu quyết định đưa CM Việt Nam đi từ thắng lợi này đến thắng lợi khác” </a:t>
            </a:r>
            <a:endParaRPr lang="en-US" altLang="en-US" sz="2800" i="1">
              <a:solidFill>
                <a:schemeClr val="bg1"/>
              </a:solidFill>
              <a:latin typeface="Arial" panose="020B0604020202020204" pitchFamily="34" charset="0"/>
              <a:cs typeface="Arial" panose="020B0604020202020204" pitchFamily="34" charset="0"/>
            </a:endParaRPr>
          </a:p>
          <a:p>
            <a:pPr algn="r"/>
            <a:r>
              <a:rPr lang="en-US" altLang="en-US" sz="2800">
                <a:solidFill>
                  <a:schemeClr val="bg1"/>
                </a:solidFill>
                <a:latin typeface="Arial" panose="020B0604020202020204" pitchFamily="34" charset="0"/>
                <a:cs typeface="Arial" panose="020B0604020202020204" pitchFamily="34" charset="0"/>
                <a:sym typeface="+mn-ea"/>
              </a:rPr>
              <a:t>(NXB lý luận chính trị, Hà Nội 2021, tr 127)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childTnLst>
                          </p:cTn>
                        </p:par>
                        <p:par>
                          <p:cTn id="30" fill="hold">
                            <p:stCondLst>
                              <p:cond delay="500"/>
                            </p:stCondLst>
                            <p:childTnLst>
                              <p:par>
                                <p:cTn id="31" presetID="5" presetClass="exit" presetSubtype="10" fill="hold" nodeType="afterEffect">
                                  <p:stCondLst>
                                    <p:cond delay="0"/>
                                  </p:stCondLst>
                                  <p:childTnLst>
                                    <p:animEffect transition="out" filter="checkerboard(across)">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5"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heckerboard(across)">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ox(i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childTnLst>
                          </p:cTn>
                        </p:par>
                        <p:par>
                          <p:cTn id="47" fill="hold">
                            <p:stCondLst>
                              <p:cond delay="500"/>
                            </p:stCondLst>
                            <p:childTnLst>
                              <p:par>
                                <p:cTn id="48" presetID="3" presetClass="exit" presetSubtype="10" fill="hold" nodeType="afterEffect">
                                  <p:stCondLst>
                                    <p:cond delay="0"/>
                                  </p:stCondLst>
                                  <p:childTnLst>
                                    <p:animEffect transition="out" filter="blinds(horizontal)">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par>
                                <p:cTn id="51" presetID="22" presetClass="entr" presetSubtype="4" fill="hold" nodeType="withEffect">
                                  <p:stCondLst>
                                    <p:cond delay="0"/>
                                  </p:stCondLst>
                                  <p:iterate type="lt">
                                    <p:tmPct val="0"/>
                                  </p:iterate>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edge">
                                      <p:cBhvr>
                                        <p:cTn id="58" dur="2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ox(in)">
                                      <p:cBhvr>
                                        <p:cTn id="63" dur="500"/>
                                        <p:tgtEl>
                                          <p:spTgt spid="32"/>
                                        </p:tgtEl>
                                      </p:cBhvr>
                                    </p:animEffect>
                                  </p:childTnLst>
                                </p:cTn>
                              </p:par>
                            </p:childTnLst>
                          </p:cTn>
                        </p:par>
                        <p:par>
                          <p:cTn id="64" fill="hold">
                            <p:stCondLst>
                              <p:cond delay="500"/>
                            </p:stCondLst>
                            <p:childTnLst>
                              <p:par>
                                <p:cTn id="65" presetID="21" presetClass="exit" presetSubtype="4" fill="hold" nodeType="afterEffect">
                                  <p:stCondLst>
                                    <p:cond delay="0"/>
                                  </p:stCondLst>
                                  <p:iterate type="lt">
                                    <p:tmPct val="0"/>
                                  </p:iterate>
                                  <p:childTnLst>
                                    <p:animEffect transition="out" filter="wheel(4)">
                                      <p:cBhvr>
                                        <p:cTn id="66" dur="2000"/>
                                        <p:tgtEl>
                                          <p:spTgt spid="27"/>
                                        </p:tgtEl>
                                      </p:cBhvr>
                                    </p:animEffect>
                                    <p:set>
                                      <p:cBhvr>
                                        <p:cTn id="67" dur="1" fill="hold">
                                          <p:stCondLst>
                                            <p:cond delay="1999"/>
                                          </p:stCondLst>
                                        </p:cTn>
                                        <p:tgtEl>
                                          <p:spTgt spid="27"/>
                                        </p:tgtEl>
                                        <p:attrNameLst>
                                          <p:attrName>style.visibility</p:attrName>
                                        </p:attrNameLst>
                                      </p:cBhvr>
                                      <p:to>
                                        <p:strVal val="hidden"/>
                                      </p:to>
                                    </p:set>
                                  </p:childTnLst>
                                </p:cTn>
                              </p:par>
                              <p:par>
                                <p:cTn id="68" presetID="55" presetClass="entr" presetSubtype="0" fill="hold" nodeType="withEffect">
                                  <p:stCondLst>
                                    <p:cond delay="0"/>
                                  </p:stCondLst>
                                  <p:iterate type="lt">
                                    <p:tmPct val="0"/>
                                  </p:iterate>
                                  <p:childTnLst>
                                    <p:set>
                                      <p:cBhvr>
                                        <p:cTn id="69" dur="1" fill="hold">
                                          <p:stCondLst>
                                            <p:cond delay="0"/>
                                          </p:stCondLst>
                                        </p:cTn>
                                        <p:tgtEl>
                                          <p:spTgt spid="28"/>
                                        </p:tgtEl>
                                        <p:attrNameLst>
                                          <p:attrName>style.visibility</p:attrName>
                                        </p:attrNameLst>
                                      </p:cBhvr>
                                      <p:to>
                                        <p:strVal val="visible"/>
                                      </p:to>
                                    </p:set>
                                    <p:anim calcmode="lin" valueType="num">
                                      <p:cBhvr>
                                        <p:cTn id="70" dur="1000" fill="hold"/>
                                        <p:tgtEl>
                                          <p:spTgt spid="28"/>
                                        </p:tgtEl>
                                        <p:attrNameLst>
                                          <p:attrName>ppt_w</p:attrName>
                                        </p:attrNameLst>
                                      </p:cBhvr>
                                      <p:tavLst>
                                        <p:tav tm="0">
                                          <p:val>
                                            <p:strVal val="#ppt_w*0.70"/>
                                          </p:val>
                                        </p:tav>
                                        <p:tav tm="100000">
                                          <p:val>
                                            <p:strVal val="#ppt_w"/>
                                          </p:val>
                                        </p:tav>
                                      </p:tavLst>
                                    </p:anim>
                                    <p:anim calcmode="lin" valueType="num">
                                      <p:cBhvr>
                                        <p:cTn id="71" dur="1000" fill="hold"/>
                                        <p:tgtEl>
                                          <p:spTgt spid="28"/>
                                        </p:tgtEl>
                                        <p:attrNameLst>
                                          <p:attrName>ppt_h</p:attrName>
                                        </p:attrNameLst>
                                      </p:cBhvr>
                                      <p:tavLst>
                                        <p:tav tm="0">
                                          <p:val>
                                            <p:strVal val="#ppt_h"/>
                                          </p:val>
                                        </p:tav>
                                        <p:tav tm="100000">
                                          <p:val>
                                            <p:strVal val="#ppt_h"/>
                                          </p:val>
                                        </p:tav>
                                      </p:tavLst>
                                    </p:anim>
                                    <p:animEffect transition="in" filter="fade">
                                      <p:cBhvr>
                                        <p:cTn id="72" dur="10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checkerboard(across)">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xit" presetSubtype="10" fill="hold" nodeType="clickEffect">
                                  <p:stCondLst>
                                    <p:cond delay="0"/>
                                  </p:stCondLst>
                                  <p:childTnLst>
                                    <p:animEffect transition="out" filter="checkerboard(across)">
                                      <p:cBhvr>
                                        <p:cTn id="81" dur="500"/>
                                        <p:tgtEl>
                                          <p:spTgt spid="35">
                                            <p:txEl>
                                              <p:pRg st="0" end="0"/>
                                            </p:txEl>
                                          </p:spTgt>
                                        </p:tgtEl>
                                      </p:cBhvr>
                                    </p:animEffect>
                                    <p:set>
                                      <p:cBhvr>
                                        <p:cTn id="82" dur="1" fill="hold">
                                          <p:stCondLst>
                                            <p:cond delay="499"/>
                                          </p:stCondLst>
                                        </p:cTn>
                                        <p:tgtEl>
                                          <p:spTgt spid="35">
                                            <p:txEl>
                                              <p:pRg st="0" end="0"/>
                                            </p:txEl>
                                          </p:spTgt>
                                        </p:tgtEl>
                                        <p:attrNameLst>
                                          <p:attrName>style.visibility</p:attrName>
                                        </p:attrNameLst>
                                      </p:cBhvr>
                                      <p:to>
                                        <p:strVal val="hidden"/>
                                      </p:to>
                                    </p:set>
                                  </p:childTnLst>
                                </p:cTn>
                              </p:par>
                              <p:par>
                                <p:cTn id="83" presetID="5" presetClass="entr" presetSubtype="10" fill="hold" grpId="0" nodeType="withEffect">
                                  <p:stCondLst>
                                    <p:cond delay="0"/>
                                  </p:stCondLst>
                                  <p:childTnLst>
                                    <p:set>
                                      <p:cBhvr>
                                        <p:cTn id="84" dur="1" fill="hold">
                                          <p:stCondLst>
                                            <p:cond delay="0"/>
                                          </p:stCondLst>
                                        </p:cTn>
                                        <p:tgtEl>
                                          <p:spTgt spid="31">
                                            <p:txEl>
                                              <p:pRg st="0" end="0"/>
                                            </p:txEl>
                                          </p:spTgt>
                                        </p:tgtEl>
                                        <p:attrNameLst>
                                          <p:attrName>style.visibility</p:attrName>
                                        </p:attrNameLst>
                                      </p:cBhvr>
                                      <p:to>
                                        <p:strVal val="visible"/>
                                      </p:to>
                                    </p:set>
                                    <p:animEffect transition="in" filter="checkerboard(across)">
                                      <p:cBhvr>
                                        <p:cTn id="85" dur="500"/>
                                        <p:tgtEl>
                                          <p:spTgt spid="31">
                                            <p:txEl>
                                              <p:pRg st="0" end="0"/>
                                            </p:txEl>
                                          </p:spTgt>
                                        </p:tgtEl>
                                      </p:cBhvr>
                                    </p:animEffect>
                                  </p:childTnLst>
                                </p:cTn>
                              </p:par>
                            </p:childTnLst>
                          </p:cTn>
                        </p:par>
                        <p:par>
                          <p:cTn id="86" fill="hold">
                            <p:stCondLst>
                              <p:cond delay="500"/>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20511"/>
                                        </p:tgtEl>
                                        <p:attrNameLst>
                                          <p:attrName>style.visibility</p:attrName>
                                        </p:attrNameLst>
                                      </p:cBhvr>
                                      <p:to>
                                        <p:strVal val="visible"/>
                                      </p:to>
                                    </p:set>
                                    <p:anim calcmode="lin" valueType="num">
                                      <p:cBhvr>
                                        <p:cTn id="89" dur="1000" fill="hold"/>
                                        <p:tgtEl>
                                          <p:spTgt spid="20511"/>
                                        </p:tgtEl>
                                        <p:attrNameLst>
                                          <p:attrName>ppt_w</p:attrName>
                                        </p:attrNameLst>
                                      </p:cBhvr>
                                      <p:tavLst>
                                        <p:tav tm="0">
                                          <p:val>
                                            <p:fltVal val="0"/>
                                          </p:val>
                                        </p:tav>
                                        <p:tav tm="100000">
                                          <p:val>
                                            <p:strVal val="#ppt_w"/>
                                          </p:val>
                                        </p:tav>
                                      </p:tavLst>
                                    </p:anim>
                                    <p:anim calcmode="lin" valueType="num">
                                      <p:cBhvr>
                                        <p:cTn id="90" dur="1000" fill="hold"/>
                                        <p:tgtEl>
                                          <p:spTgt spid="20511"/>
                                        </p:tgtEl>
                                        <p:attrNameLst>
                                          <p:attrName>ppt_h</p:attrName>
                                        </p:attrNameLst>
                                      </p:cBhvr>
                                      <p:tavLst>
                                        <p:tav tm="0">
                                          <p:val>
                                            <p:fltVal val="0"/>
                                          </p:val>
                                        </p:tav>
                                        <p:tav tm="100000">
                                          <p:val>
                                            <p:strVal val="#ppt_h"/>
                                          </p:val>
                                        </p:tav>
                                      </p:tavLst>
                                    </p:anim>
                                    <p:anim calcmode="lin" valueType="num">
                                      <p:cBhvr>
                                        <p:cTn id="91" dur="1000" fill="hold"/>
                                        <p:tgtEl>
                                          <p:spTgt spid="20511"/>
                                        </p:tgtEl>
                                        <p:attrNameLst>
                                          <p:attrName>style.rotation</p:attrName>
                                        </p:attrNameLst>
                                      </p:cBhvr>
                                      <p:tavLst>
                                        <p:tav tm="0">
                                          <p:val>
                                            <p:fltVal val="90"/>
                                          </p:val>
                                        </p:tav>
                                        <p:tav tm="100000">
                                          <p:val>
                                            <p:fltVal val="0"/>
                                          </p:val>
                                        </p:tav>
                                      </p:tavLst>
                                    </p:anim>
                                    <p:animEffect transition="in" filter="fade">
                                      <p:cBhvr>
                                        <p:cTn id="92" dur="1000"/>
                                        <p:tgtEl>
                                          <p:spTgt spid="20511"/>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xit" presetSubtype="10" fill="hold" nodeType="clickEffect">
                                  <p:stCondLst>
                                    <p:cond delay="0"/>
                                  </p:stCondLst>
                                  <p:childTnLst>
                                    <p:animEffect transition="out" filter="checkerboard(across)">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000" fill="hold">
                                          <p:stCondLst>
                                            <p:cond delay="0"/>
                                          </p:stCondLst>
                                        </p:cTn>
                                        <p:tgtEl>
                                          <p:spTgt spid="3"/>
                                        </p:tgtEl>
                                        <p:attrNameLst>
                                          <p:attrName>style.visibility</p:attrName>
                                        </p:attrNameLst>
                                      </p:cBhvr>
                                      <p:to>
                                        <p:strVal val="visible"/>
                                      </p:to>
                                    </p:set>
                                    <p:anim calcmode="lin" valueType="num">
                                      <p:cBhvr>
                                        <p:cTn id="101" dur="1000" fill="hold"/>
                                        <p:tgtEl>
                                          <p:spTgt spid="3"/>
                                        </p:tgtEl>
                                        <p:attrNameLst>
                                          <p:attrName>ppt_w</p:attrName>
                                        </p:attrNameLst>
                                      </p:cBhvr>
                                      <p:tavLst>
                                        <p:tav tm="0">
                                          <p:val>
                                            <p:fltVal val="0"/>
                                          </p:val>
                                        </p:tav>
                                        <p:tav tm="100000">
                                          <p:val>
                                            <p:strVal val="#ppt_w"/>
                                          </p:val>
                                        </p:tav>
                                      </p:tavLst>
                                    </p:anim>
                                    <p:anim calcmode="lin" valueType="num">
                                      <p:cBhvr>
                                        <p:cTn id="102" dur="1000" fill="hold"/>
                                        <p:tgtEl>
                                          <p:spTgt spid="3"/>
                                        </p:tgtEl>
                                        <p:attrNameLst>
                                          <p:attrName>ppt_h</p:attrName>
                                        </p:attrNameLst>
                                      </p:cBhvr>
                                      <p:tavLst>
                                        <p:tav tm="0">
                                          <p:val>
                                            <p:fltVal val="0"/>
                                          </p:val>
                                        </p:tav>
                                        <p:tav tm="100000">
                                          <p:val>
                                            <p:strVal val="#ppt_h"/>
                                          </p:val>
                                        </p:tav>
                                      </p:tavLst>
                                    </p:anim>
                                    <p:animEffect transition="in" filter="fade">
                                      <p:cBhvr>
                                        <p:cTn id="103" dur="1000"/>
                                        <p:tgtEl>
                                          <p:spTgt spid="3"/>
                                        </p:tgtEl>
                                      </p:cBhvr>
                                    </p:animEffect>
                                  </p:childTnLst>
                                </p:cTn>
                              </p:par>
                              <p:par>
                                <p:cTn id="104" presetID="53" presetClass="entr" presetSubtype="16" fill="hold" grpId="0" nodeType="withEffect">
                                  <p:stCondLst>
                                    <p:cond delay="0"/>
                                  </p:stCondLst>
                                  <p:childTnLst>
                                    <p:set>
                                      <p:cBhvr>
                                        <p:cTn id="105" dur="1000" fill="hold">
                                          <p:stCondLst>
                                            <p:cond delay="0"/>
                                          </p:stCondLst>
                                        </p:cTn>
                                        <p:tgtEl>
                                          <p:spTgt spid="4"/>
                                        </p:tgtEl>
                                        <p:attrNameLst>
                                          <p:attrName>style.visibility</p:attrName>
                                        </p:attrNameLst>
                                      </p:cBhvr>
                                      <p:to>
                                        <p:strVal val="visible"/>
                                      </p:to>
                                    </p:set>
                                    <p:anim calcmode="lin" valueType="num">
                                      <p:cBhvr>
                                        <p:cTn id="106" dur="1000" fill="hold"/>
                                        <p:tgtEl>
                                          <p:spTgt spid="4"/>
                                        </p:tgtEl>
                                        <p:attrNameLst>
                                          <p:attrName>ppt_w</p:attrName>
                                        </p:attrNameLst>
                                      </p:cBhvr>
                                      <p:tavLst>
                                        <p:tav tm="0">
                                          <p:val>
                                            <p:fltVal val="0"/>
                                          </p:val>
                                        </p:tav>
                                        <p:tav tm="100000">
                                          <p:val>
                                            <p:strVal val="#ppt_w"/>
                                          </p:val>
                                        </p:tav>
                                      </p:tavLst>
                                    </p:anim>
                                    <p:anim calcmode="lin" valueType="num">
                                      <p:cBhvr>
                                        <p:cTn id="107" dur="1000" fill="hold"/>
                                        <p:tgtEl>
                                          <p:spTgt spid="4"/>
                                        </p:tgtEl>
                                        <p:attrNameLst>
                                          <p:attrName>ppt_h</p:attrName>
                                        </p:attrNameLst>
                                      </p:cBhvr>
                                      <p:tavLst>
                                        <p:tav tm="0">
                                          <p:val>
                                            <p:fltVal val="0"/>
                                          </p:val>
                                        </p:tav>
                                        <p:tav tm="100000">
                                          <p:val>
                                            <p:strVal val="#ppt_h"/>
                                          </p:val>
                                        </p:tav>
                                      </p:tavLst>
                                    </p:anim>
                                    <p:animEffect transition="in" filter="fade">
                                      <p:cBhvr>
                                        <p:cTn id="10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P spid="21" grpId="0"/>
      <p:bldP spid="31" grpId="0" build="allAtOnce"/>
      <p:bldP spid="32" grpId="0"/>
      <p:bldP spid="3" grpId="0" bldLvl="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2"/>
          <a:srcRect l="5722" t="23565" r="7074" b="17611"/>
          <a:stretch>
            <a:fillRect/>
          </a:stretch>
        </p:blipFill>
        <p:spPr>
          <a:xfrm>
            <a:off x="78740" y="6985"/>
            <a:ext cx="845820" cy="545465"/>
          </a:xfrm>
          <a:prstGeom prst="rect">
            <a:avLst/>
          </a:prstGeom>
        </p:spPr>
      </p:pic>
      <p:sp>
        <p:nvSpPr>
          <p:cNvPr id="4" name="Text Box 3"/>
          <p:cNvSpPr txBox="1"/>
          <p:nvPr/>
        </p:nvSpPr>
        <p:spPr>
          <a:xfrm>
            <a:off x="1066165" y="0"/>
            <a:ext cx="1092390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3</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Chuẩn bị và lãnh đạo Cách mạng tháng tám năm 1945</a:t>
            </a:r>
          </a:p>
        </p:txBody>
      </p:sp>
      <p:sp>
        <p:nvSpPr>
          <p:cNvPr id="7" name="Text Box 6"/>
          <p:cNvSpPr txBox="1"/>
          <p:nvPr/>
        </p:nvSpPr>
        <p:spPr>
          <a:xfrm>
            <a:off x="511175" y="603885"/>
            <a:ext cx="8232140" cy="521970"/>
          </a:xfrm>
          <a:prstGeom prst="rect">
            <a:avLst/>
          </a:prstGeom>
          <a:ln>
            <a:noFill/>
          </a:ln>
        </p:spPr>
        <p:txBody>
          <a:bodyPr wrap="square">
            <a:spAutoFit/>
          </a:bodyPr>
          <a:lstStyle/>
          <a:p>
            <a:pPr marL="0" indent="0" algn="just" defTabSz="266700">
              <a:spcBef>
                <a:spcPct val="0"/>
              </a:spcBef>
              <a:spcAft>
                <a:spcPct val="0"/>
              </a:spcAft>
            </a:pPr>
            <a:r>
              <a:rPr lang="en-US" sz="2800" i="1">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 Chuẩn bị mọi mặt cho CM tháng Tám 1945</a:t>
            </a:r>
            <a:r>
              <a:rPr lang="en-US" sz="2400">
                <a:latin typeface="Arial" panose="020B0604020202020204" pitchFamily="34" charset="0"/>
                <a:ea typeface="Times New Roman" panose="02020603050405020304"/>
                <a:cs typeface="Arial" panose="020B0604020202020204" pitchFamily="34" charset="0"/>
              </a:rPr>
              <a:t> </a:t>
            </a:r>
            <a:endParaRPr sz="2400">
              <a:latin typeface="Arial" panose="020B0604020202020204" pitchFamily="34" charset="0"/>
              <a:ea typeface="Times New Roman" panose="02020603050405020304"/>
              <a:cs typeface="Arial" panose="020B0604020202020204" pitchFamily="34" charset="0"/>
            </a:endParaRPr>
          </a:p>
        </p:txBody>
      </p:sp>
      <p:sp>
        <p:nvSpPr>
          <p:cNvPr id="9" name="Cloud 8"/>
          <p:cNvSpPr/>
          <p:nvPr/>
        </p:nvSpPr>
        <p:spPr>
          <a:xfrm>
            <a:off x="3357245" y="2887980"/>
            <a:ext cx="5050790" cy="2199005"/>
          </a:xfrm>
          <a:prstGeom prst="cloud">
            <a:avLst/>
          </a:prstGeom>
          <a:solidFill>
            <a:srgbClr val="00B050"/>
          </a:solidFill>
          <a:ln w="5715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346" tIns="36172" rIns="72346" bIns="36172" anchor="ctr"/>
          <a:lstStyle/>
          <a:p>
            <a:pPr algn="ctr">
              <a:defRPr/>
            </a:pPr>
            <a:endParaRPr lang="en-US" sz="2800" dirty="0">
              <a:solidFill>
                <a:schemeClr val="bg1">
                  <a:lumMod val="85000"/>
                </a:schemeClr>
              </a:solidFill>
              <a:latin typeface="Arial" panose="020B0604020202020204" pitchFamily="34" charset="0"/>
              <a:cs typeface="Arial" panose="020B0604020202020204" pitchFamily="34" charset="0"/>
            </a:endParaRPr>
          </a:p>
        </p:txBody>
      </p:sp>
      <p:sp>
        <p:nvSpPr>
          <p:cNvPr id="10" name="Text Box 9"/>
          <p:cNvSpPr txBox="1"/>
          <p:nvPr/>
        </p:nvSpPr>
        <p:spPr>
          <a:xfrm>
            <a:off x="3797935" y="3110865"/>
            <a:ext cx="4412615" cy="1908810"/>
          </a:xfrm>
          <a:prstGeom prst="rect">
            <a:avLst/>
          </a:prstGeom>
          <a:noFill/>
        </p:spPr>
        <p:txBody>
          <a:bodyPr wrap="square" rtlCol="0" anchor="t">
            <a:noAutofit/>
          </a:bodyPr>
          <a:lstStyle/>
          <a:p>
            <a:pPr algn="ctr">
              <a:defRPr/>
            </a:pPr>
            <a:r>
              <a:rPr lang="en-US" sz="2800" dirty="0" err="1">
                <a:solidFill>
                  <a:schemeClr val="bg1"/>
                </a:solidFill>
                <a:latin typeface="Arial" panose="020B0604020202020204" pitchFamily="34" charset="0"/>
                <a:cs typeface="Arial" panose="020B0604020202020204" pitchFamily="34" charset="0"/>
                <a:sym typeface="+mn-ea"/>
              </a:rPr>
              <a:t>Theo các em,</a:t>
            </a:r>
          </a:p>
          <a:p>
            <a:pPr algn="ctr">
              <a:defRPr/>
            </a:pPr>
            <a:r>
              <a:rPr lang="en-US" sz="2800" dirty="0" err="1">
                <a:solidFill>
                  <a:schemeClr val="bg1"/>
                </a:solidFill>
                <a:latin typeface="Arial" panose="020B0604020202020204" pitchFamily="34" charset="0"/>
                <a:cs typeface="Arial" panose="020B0604020202020204" pitchFamily="34" charset="0"/>
                <a:sym typeface="+mn-ea"/>
              </a:rPr>
              <a:t> Hồ Chí Minh đã chuẩn bị những gì cho CM tháng 8/1945?</a:t>
            </a:r>
          </a:p>
        </p:txBody>
      </p:sp>
      <p:sp>
        <p:nvSpPr>
          <p:cNvPr id="11" name="Text Box 10"/>
          <p:cNvSpPr txBox="1"/>
          <p:nvPr/>
        </p:nvSpPr>
        <p:spPr>
          <a:xfrm>
            <a:off x="4564380" y="1345565"/>
            <a:ext cx="2429510" cy="1383665"/>
          </a:xfrm>
          <a:prstGeom prst="rect">
            <a:avLst/>
          </a:prstGeom>
          <a:ln w="28575" cmpd="dbl">
            <a:solidFill>
              <a:schemeClr val="accent1">
                <a:shade val="50000"/>
              </a:schemeClr>
            </a:solidFill>
            <a:prstDash val="solid"/>
          </a:ln>
        </p:spPr>
        <p:txBody>
          <a:bodyPr wrap="square">
            <a:spAutoFit/>
          </a:bodyPr>
          <a:lstStyle/>
          <a:p>
            <a:pPr marL="0" indent="0" algn="ctr"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Hoàn chỉnh tư tưởng chỉ đạo chiến lược</a:t>
            </a:r>
          </a:p>
        </p:txBody>
      </p:sp>
      <p:sp>
        <p:nvSpPr>
          <p:cNvPr id="12" name="Text Box 11"/>
          <p:cNvSpPr txBox="1"/>
          <p:nvPr/>
        </p:nvSpPr>
        <p:spPr>
          <a:xfrm>
            <a:off x="8819515" y="2640330"/>
            <a:ext cx="1871345" cy="953135"/>
          </a:xfrm>
          <a:prstGeom prst="rect">
            <a:avLst/>
          </a:prstGeom>
          <a:ln w="28575" cmpd="dbl">
            <a:solidFill>
              <a:schemeClr val="accent6">
                <a:lumMod val="75000"/>
              </a:schemeClr>
            </a:solidFill>
            <a:prstDash val="solid"/>
          </a:ln>
        </p:spPr>
        <p:txBody>
          <a:bodyPr wrap="square">
            <a:spAutoFit/>
          </a:bodyPr>
          <a:lstStyle/>
          <a:p>
            <a:pPr marL="0" indent="0" algn="ctr"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Lực lượng chính trị</a:t>
            </a:r>
          </a:p>
        </p:txBody>
      </p:sp>
      <p:sp>
        <p:nvSpPr>
          <p:cNvPr id="13" name="Text Box 12"/>
          <p:cNvSpPr txBox="1"/>
          <p:nvPr/>
        </p:nvSpPr>
        <p:spPr>
          <a:xfrm>
            <a:off x="7750175" y="4935855"/>
            <a:ext cx="2423160" cy="1383665"/>
          </a:xfrm>
          <a:prstGeom prst="rect">
            <a:avLst/>
          </a:prstGeom>
          <a:ln w="28575" cmpd="dbl">
            <a:gradFill>
              <a:gsLst>
                <a:gs pos="0">
                  <a:srgbClr val="14CD68"/>
                </a:gs>
                <a:gs pos="100000">
                  <a:srgbClr val="0B6E38"/>
                </a:gs>
              </a:gsLst>
            </a:gradFill>
            <a:prstDash val="solid"/>
          </a:ln>
        </p:spPr>
        <p:txBody>
          <a:bodyPr wrap="square">
            <a:spAutoFit/>
          </a:bodyPr>
          <a:lstStyle/>
          <a:p>
            <a:pPr marL="0" indent="0"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Xây dựng và mở rộng căn cứ địa CM</a:t>
            </a:r>
          </a:p>
        </p:txBody>
      </p:sp>
      <p:sp>
        <p:nvSpPr>
          <p:cNvPr id="14" name="Text Box 13"/>
          <p:cNvSpPr txBox="1"/>
          <p:nvPr/>
        </p:nvSpPr>
        <p:spPr>
          <a:xfrm>
            <a:off x="3067685" y="5288280"/>
            <a:ext cx="1903095" cy="953135"/>
          </a:xfrm>
          <a:prstGeom prst="rect">
            <a:avLst/>
          </a:prstGeom>
          <a:ln w="28575" cmpd="dbl">
            <a:gradFill>
              <a:gsLst>
                <a:gs pos="0">
                  <a:srgbClr val="7B32B2"/>
                </a:gs>
                <a:gs pos="100000">
                  <a:srgbClr val="401A5D"/>
                </a:gs>
              </a:gsLst>
            </a:gradFill>
            <a:prstDash val="solid"/>
          </a:ln>
        </p:spPr>
        <p:txBody>
          <a:bodyPr wrap="square">
            <a:spAutoFit/>
          </a:bodyPr>
          <a:lstStyle/>
          <a:p>
            <a:pPr marL="0" indent="0" algn="ctr"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Lực lượng vũ trang</a:t>
            </a:r>
          </a:p>
        </p:txBody>
      </p:sp>
      <p:sp>
        <p:nvSpPr>
          <p:cNvPr id="15" name="Text Box 14"/>
          <p:cNvSpPr txBox="1"/>
          <p:nvPr/>
        </p:nvSpPr>
        <p:spPr>
          <a:xfrm>
            <a:off x="714375" y="2924175"/>
            <a:ext cx="2030095" cy="1383665"/>
          </a:xfrm>
          <a:prstGeom prst="rect">
            <a:avLst/>
          </a:prstGeom>
          <a:ln w="28575" cmpd="dbl">
            <a:solidFill>
              <a:srgbClr val="F420CF"/>
            </a:solidFill>
            <a:prstDash val="solid"/>
          </a:ln>
        </p:spPr>
        <p:txBody>
          <a:bodyPr wrap="square">
            <a:spAutoFit/>
          </a:bodyPr>
          <a:lstStyle/>
          <a:p>
            <a:pPr marL="0" indent="0" algn="ctr"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Sự ủng hộ của phe Đồng minh</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ppt_x</p:attrName>
                                        </p:attrNameLst>
                                      </p:cBhvr>
                                      <p:tavLst>
                                        <p:tav tm="0">
                                          <p:val>
                                            <p:strVal val="#ppt_x-.2"/>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P spid="10" grpId="0"/>
      <p:bldP spid="11" grpId="0" bldLvl="0" animBg="1"/>
      <p:bldP spid="12" grpId="0" animBg="1"/>
      <p:bldP spid="13" grpId="0" bldLvl="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3"/>
          <a:srcRect l="5722" t="23565" r="7074" b="17611"/>
          <a:stretch>
            <a:fillRect/>
          </a:stretch>
        </p:blipFill>
        <p:spPr>
          <a:xfrm>
            <a:off x="78740" y="6985"/>
            <a:ext cx="845820" cy="545465"/>
          </a:xfrm>
          <a:prstGeom prst="rect">
            <a:avLst/>
          </a:prstGeom>
        </p:spPr>
      </p:pic>
      <p:sp>
        <p:nvSpPr>
          <p:cNvPr id="4" name="Text Box 3"/>
          <p:cNvSpPr txBox="1"/>
          <p:nvPr/>
        </p:nvSpPr>
        <p:spPr>
          <a:xfrm>
            <a:off x="1066165" y="0"/>
            <a:ext cx="1092390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3</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Chuẩn bị và lãnh đạo Cách mạng tháng tám năm 1945</a:t>
            </a:r>
          </a:p>
        </p:txBody>
      </p:sp>
      <p:sp>
        <p:nvSpPr>
          <p:cNvPr id="7" name="Text Box 6"/>
          <p:cNvSpPr txBox="1"/>
          <p:nvPr/>
        </p:nvSpPr>
        <p:spPr>
          <a:xfrm>
            <a:off x="426720" y="552450"/>
            <a:ext cx="8232140" cy="521970"/>
          </a:xfrm>
          <a:prstGeom prst="rect">
            <a:avLst/>
          </a:prstGeom>
          <a:ln>
            <a:noFill/>
          </a:ln>
        </p:spPr>
        <p:txBody>
          <a:bodyPr wrap="square">
            <a:spAutoFit/>
          </a:bodyPr>
          <a:lstStyle/>
          <a:p>
            <a:pPr marL="0" indent="0" algn="just" defTabSz="266700">
              <a:spcBef>
                <a:spcPct val="0"/>
              </a:spcBef>
              <a:spcAft>
                <a:spcPct val="0"/>
              </a:spcAft>
            </a:pPr>
            <a:r>
              <a:rPr lang="en-US" sz="2800" i="1">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 Chuẩn bị mọi mặt cho CM tháng Tám 1945</a:t>
            </a:r>
            <a:r>
              <a:rPr lang="en-US" sz="2400">
                <a:latin typeface="Arial" panose="020B0604020202020204" pitchFamily="34" charset="0"/>
                <a:ea typeface="Times New Roman" panose="02020603050405020304"/>
                <a:cs typeface="Arial" panose="020B0604020202020204" pitchFamily="34" charset="0"/>
              </a:rPr>
              <a:t> </a:t>
            </a:r>
            <a:endParaRPr sz="2400">
              <a:latin typeface="Arial" panose="020B0604020202020204" pitchFamily="34" charset="0"/>
              <a:ea typeface="Times New Roman" panose="02020603050405020304"/>
              <a:cs typeface="Arial" panose="020B0604020202020204" pitchFamily="34" charset="0"/>
            </a:endParaRPr>
          </a:p>
        </p:txBody>
      </p:sp>
      <p:graphicFrame>
        <p:nvGraphicFramePr>
          <p:cNvPr id="5" name="Table 4"/>
          <p:cNvGraphicFramePr/>
          <p:nvPr>
            <p:custDataLst>
              <p:tags r:id="rId1"/>
            </p:custDataLst>
          </p:nvPr>
        </p:nvGraphicFramePr>
        <p:xfrm>
          <a:off x="51435" y="1095375"/>
          <a:ext cx="12054205" cy="5708015"/>
        </p:xfrm>
        <a:graphic>
          <a:graphicData uri="http://schemas.openxmlformats.org/drawingml/2006/table">
            <a:tbl>
              <a:tblPr firstRow="1" bandRow="1">
                <a:tableStyleId>{5C22544A-7EE6-4342-B048-85BDC9FD1C3A}</a:tableStyleId>
              </a:tblPr>
              <a:tblGrid>
                <a:gridCol w="1908175"/>
                <a:gridCol w="10146030"/>
              </a:tblGrid>
              <a:tr h="4320540">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accent3">
                        <a:lumMod val="20000"/>
                        <a:lumOff val="80000"/>
                      </a:schemeClr>
                    </a:solidFill>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accent3">
                        <a:lumMod val="20000"/>
                        <a:lumOff val="80000"/>
                      </a:schemeClr>
                    </a:solidFill>
                  </a:tcPr>
                </a:tc>
              </a:tr>
              <a:tr h="1387475">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accent6">
                        <a:lumMod val="20000"/>
                        <a:lumOff val="80000"/>
                      </a:schemeClr>
                    </a:solidFill>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accent6">
                        <a:lumMod val="20000"/>
                        <a:lumOff val="80000"/>
                      </a:schemeClr>
                    </a:solidFill>
                  </a:tcPr>
                </a:tc>
              </a:tr>
            </a:tbl>
          </a:graphicData>
        </a:graphic>
      </p:graphicFrame>
      <p:sp>
        <p:nvSpPr>
          <p:cNvPr id="6" name="Text Box 5"/>
          <p:cNvSpPr txBox="1"/>
          <p:nvPr/>
        </p:nvSpPr>
        <p:spPr>
          <a:xfrm>
            <a:off x="78740" y="2459990"/>
            <a:ext cx="1807210" cy="1568450"/>
          </a:xfrm>
          <a:prstGeom prst="rect">
            <a:avLst/>
          </a:prstGeom>
          <a:noFill/>
        </p:spPr>
        <p:txBody>
          <a:bodyPr wrap="square" rtlCol="0" anchor="t">
            <a:sp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Hoàn chỉnh tư tưởng chỉ đạo chiến lược</a:t>
            </a:r>
          </a:p>
        </p:txBody>
      </p:sp>
      <p:sp>
        <p:nvSpPr>
          <p:cNvPr id="8" name="Text Box 7"/>
          <p:cNvSpPr txBox="1"/>
          <p:nvPr/>
        </p:nvSpPr>
        <p:spPr>
          <a:xfrm>
            <a:off x="1958975" y="1079500"/>
            <a:ext cx="10146665" cy="829945"/>
          </a:xfrm>
          <a:prstGeom prst="rect">
            <a:avLst/>
          </a:prstGeom>
          <a:noFill/>
        </p:spPr>
        <p:txBody>
          <a:bodyPr wrap="square" rtlCol="0" anchor="t">
            <a:spAutoFit/>
          </a:bodyPr>
          <a:lstStyle/>
          <a:p>
            <a:pPr marL="0" indent="0" algn="just" defTabSz="266700">
              <a:spcBef>
                <a:spcPct val="0"/>
              </a:spcBef>
              <a:spcAft>
                <a:spcPct val="0"/>
              </a:spcAft>
            </a:pPr>
            <a:r>
              <a:rPr lang="en-US"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Tr</a:t>
            </a:r>
            <a:r>
              <a:rPr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iệu tập và chủ trì Hội nghị BC</a:t>
            </a:r>
            <a:r>
              <a:rPr lang="en-US"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H</a:t>
            </a:r>
            <a:r>
              <a:rPr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 Trung trong ĐC</a:t>
            </a:r>
            <a:r>
              <a:rPr lang="en-US"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S Đ</a:t>
            </a:r>
            <a:r>
              <a:rPr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D lần thứ 8</a:t>
            </a:r>
            <a:r>
              <a:rPr lang="en-US"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 (5-1941, tại Pác Bó (Cao Bằng)</a:t>
            </a:r>
          </a:p>
        </p:txBody>
      </p:sp>
      <p:sp>
        <p:nvSpPr>
          <p:cNvPr id="16" name="Text Box 15"/>
          <p:cNvSpPr txBox="1"/>
          <p:nvPr/>
        </p:nvSpPr>
        <p:spPr>
          <a:xfrm>
            <a:off x="1972945" y="1833880"/>
            <a:ext cx="1001077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Khẳng định nhiệm vụ chủ  yếu trước mắt của CM</a:t>
            </a:r>
            <a:r>
              <a:rPr lang="en-US" sz="2400">
                <a:latin typeface="Arial" panose="020B0604020202020204" pitchFamily="34" charset="0"/>
                <a:ea typeface="Times New Roman" panose="02020603050405020304"/>
                <a:cs typeface="Arial" panose="020B0604020202020204" pitchFamily="34" charset="0"/>
              </a:rPr>
              <a:t> VN</a:t>
            </a:r>
            <a:r>
              <a:rPr sz="2400">
                <a:latin typeface="Arial" panose="020B0604020202020204" pitchFamily="34" charset="0"/>
                <a:ea typeface="Times New Roman" panose="02020603050405020304"/>
                <a:cs typeface="Arial" panose="020B0604020202020204" pitchFamily="34" charset="0"/>
              </a:rPr>
              <a:t> là GPDT </a:t>
            </a:r>
          </a:p>
        </p:txBody>
      </p:sp>
      <p:sp>
        <p:nvSpPr>
          <p:cNvPr id="17" name="Text Box 16"/>
          <p:cNvSpPr txBox="1"/>
          <p:nvPr/>
        </p:nvSpPr>
        <p:spPr>
          <a:xfrm>
            <a:off x="1993265" y="2212975"/>
            <a:ext cx="1001077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Đề cao quyền DT tự quyết (giải quyết vấn đề DT </a:t>
            </a:r>
            <a:r>
              <a:rPr lang="en-US" sz="2400">
                <a:latin typeface="Arial" panose="020B0604020202020204" pitchFamily="34" charset="0"/>
                <a:ea typeface="Times New Roman" panose="02020603050405020304"/>
                <a:cs typeface="Arial" panose="020B0604020202020204" pitchFamily="34" charset="0"/>
              </a:rPr>
              <a:t>ở </a:t>
            </a:r>
            <a:r>
              <a:rPr sz="2400">
                <a:latin typeface="Arial" panose="020B0604020202020204" pitchFamily="34" charset="0"/>
                <a:ea typeface="Times New Roman" panose="02020603050405020304"/>
                <a:cs typeface="Arial" panose="020B0604020202020204" pitchFamily="34" charset="0"/>
              </a:rPr>
              <a:t>mỗi nước ĐD)</a:t>
            </a:r>
          </a:p>
        </p:txBody>
      </p:sp>
      <p:sp>
        <p:nvSpPr>
          <p:cNvPr id="18" name="Text Box 17"/>
          <p:cNvSpPr txBox="1"/>
          <p:nvPr/>
        </p:nvSpPr>
        <p:spPr>
          <a:xfrm>
            <a:off x="2004060" y="2599055"/>
            <a:ext cx="10010775"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Xác định định hình thái khởi nghĩa </a:t>
            </a:r>
            <a:r>
              <a:rPr lang="en-US" sz="2400">
                <a:latin typeface="Arial" panose="020B0604020202020204" pitchFamily="34" charset="0"/>
                <a:ea typeface="Times New Roman" panose="02020603050405020304"/>
                <a:cs typeface="Arial" panose="020B0604020202020204" pitchFamily="34" charset="0"/>
              </a:rPr>
              <a:t>vũ trang </a:t>
            </a:r>
            <a:r>
              <a:rPr sz="2400">
                <a:latin typeface="Arial" panose="020B0604020202020204" pitchFamily="34" charset="0"/>
                <a:ea typeface="Times New Roman" panose="02020603050405020304"/>
                <a:cs typeface="Arial" panose="020B0604020202020204" pitchFamily="34" charset="0"/>
              </a:rPr>
              <a:t>giành chính quy</a:t>
            </a:r>
            <a:r>
              <a:rPr lang="en-US" sz="2400">
                <a:latin typeface="Arial" panose="020B0604020202020204" pitchFamily="34" charset="0"/>
                <a:ea typeface="Times New Roman" panose="02020603050405020304"/>
                <a:cs typeface="Arial" panose="020B0604020202020204" pitchFamily="34" charset="0"/>
              </a:rPr>
              <a:t>ề</a:t>
            </a:r>
            <a:r>
              <a:rPr sz="2400">
                <a:latin typeface="Arial" panose="020B0604020202020204" pitchFamily="34" charset="0"/>
                <a:ea typeface="Times New Roman" panose="02020603050405020304"/>
                <a:cs typeface="Arial" panose="020B0604020202020204" pitchFamily="34" charset="0"/>
              </a:rPr>
              <a:t>n: Đ</a:t>
            </a:r>
            <a:r>
              <a:rPr lang="en-US" sz="2400">
                <a:latin typeface="Arial" panose="020B0604020202020204" pitchFamily="34" charset="0"/>
                <a:ea typeface="Times New Roman" panose="02020603050405020304"/>
                <a:cs typeface="Arial" panose="020B0604020202020204" pitchFamily="34" charset="0"/>
              </a:rPr>
              <a:t>i </a:t>
            </a:r>
            <a:r>
              <a:rPr sz="2400">
                <a:latin typeface="Arial" panose="020B0604020202020204" pitchFamily="34" charset="0"/>
                <a:ea typeface="Times New Roman" panose="02020603050405020304"/>
                <a:cs typeface="Arial" panose="020B0604020202020204" pitchFamily="34" charset="0"/>
              </a:rPr>
              <a:t>từ khởi nghĩa từng phần tiến lên tổng khởi nghĩa </a:t>
            </a:r>
          </a:p>
        </p:txBody>
      </p:sp>
      <p:sp>
        <p:nvSpPr>
          <p:cNvPr id="19" name="Text Box 18"/>
          <p:cNvSpPr txBox="1"/>
          <p:nvPr/>
        </p:nvSpPr>
        <p:spPr>
          <a:xfrm>
            <a:off x="1958975" y="3357880"/>
            <a:ext cx="9893300"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Nhấn mạnh chuẩn bị khởi nghĩa là nhiệm vụ trung tâm của toàn Đảng, toàn dân</a:t>
            </a:r>
          </a:p>
        </p:txBody>
      </p:sp>
      <p:sp>
        <p:nvSpPr>
          <p:cNvPr id="21" name="Text Box 20"/>
          <p:cNvSpPr txBox="1"/>
          <p:nvPr/>
        </p:nvSpPr>
        <p:spPr>
          <a:xfrm>
            <a:off x="1993265" y="4171950"/>
            <a:ext cx="9567545" cy="507365"/>
          </a:xfrm>
          <a:prstGeom prst="rect">
            <a:avLst/>
          </a:prstGeom>
        </p:spPr>
        <p:txBody>
          <a:bodyPr wrap="square">
            <a:no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=&gt; </a:t>
            </a:r>
            <a:r>
              <a:rPr sz="2400">
                <a:latin typeface="Arial" panose="020B0604020202020204" pitchFamily="34" charset="0"/>
                <a:ea typeface="Times New Roman" panose="02020603050405020304"/>
                <a:cs typeface="Arial" panose="020B0604020202020204" pitchFamily="34" charset="0"/>
              </a:rPr>
              <a:t> Hội nghị </a:t>
            </a:r>
            <a:r>
              <a:rPr sz="2400" b="1" i="1">
                <a:latin typeface="Arial" panose="020B0604020202020204" pitchFamily="34" charset="0"/>
                <a:ea typeface="Times New Roman" panose="02020603050405020304"/>
                <a:cs typeface="Arial" panose="020B0604020202020204" pitchFamily="34" charset="0"/>
              </a:rPr>
              <a:t>hoàn chỉnh</a:t>
            </a:r>
            <a:r>
              <a:rPr sz="2400">
                <a:latin typeface="Arial" panose="020B0604020202020204" pitchFamily="34" charset="0"/>
                <a:ea typeface="Times New Roman" panose="02020603050405020304"/>
                <a:cs typeface="Arial" panose="020B0604020202020204" pitchFamily="34" charset="0"/>
              </a:rPr>
              <a:t> tư tưởng chỉ đạo chiến lược của Đảng</a:t>
            </a:r>
          </a:p>
          <a:p>
            <a:pPr marL="0" indent="0" algn="just" defTabSz="266700">
              <a:spcBef>
                <a:spcPct val="0"/>
              </a:spcBef>
              <a:spcAft>
                <a:spcPct val="0"/>
              </a:spcAft>
            </a:pPr>
            <a:endParaRPr sz="2400">
              <a:latin typeface="Arial" panose="020B0604020202020204" pitchFamily="34" charset="0"/>
              <a:ea typeface="Times New Roman" panose="02020603050405020304"/>
              <a:cs typeface="Arial" panose="020B0604020202020204" pitchFamily="34" charset="0"/>
            </a:endParaRPr>
          </a:p>
        </p:txBody>
      </p:sp>
      <p:sp>
        <p:nvSpPr>
          <p:cNvPr id="23" name="Text Box 22"/>
          <p:cNvSpPr txBox="1"/>
          <p:nvPr/>
        </p:nvSpPr>
        <p:spPr>
          <a:xfrm>
            <a:off x="0" y="5835650"/>
            <a:ext cx="2095500" cy="829945"/>
          </a:xfrm>
          <a:prstGeom prst="rect">
            <a:avLst/>
          </a:prstGeom>
          <a:noFill/>
        </p:spPr>
        <p:txBody>
          <a:bodyPr wrap="square" rtlCol="0" anchor="t">
            <a:sp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Lực lượng chính trị</a:t>
            </a:r>
          </a:p>
        </p:txBody>
      </p:sp>
      <p:sp>
        <p:nvSpPr>
          <p:cNvPr id="24" name="Text Box 23"/>
          <p:cNvSpPr txBox="1"/>
          <p:nvPr/>
        </p:nvSpPr>
        <p:spPr>
          <a:xfrm>
            <a:off x="1972945" y="5413375"/>
            <a:ext cx="10010140" cy="460375"/>
          </a:xfrm>
          <a:prstGeom prst="rect">
            <a:avLst/>
          </a:prstGeom>
        </p:spPr>
        <p:txBody>
          <a:bodyPr wrap="square">
            <a:spAutoFit/>
          </a:bodyPr>
          <a:lstStyle/>
          <a:p>
            <a:pPr marL="0" indent="0" algn="just" defTabSz="266700">
              <a:spcBef>
                <a:spcPct val="0"/>
              </a:spcBef>
              <a:spcAft>
                <a:spcPct val="0"/>
              </a:spcAft>
            </a:pPr>
            <a:r>
              <a:rPr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Sáng lập Mặt trận Việt </a:t>
            </a:r>
            <a:r>
              <a:rPr lang="en-US"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Nam độc lập đồng minh (Việt </a:t>
            </a:r>
            <a:r>
              <a:rPr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Minh</a:t>
            </a:r>
            <a:r>
              <a:rPr lang="en-US"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sz="240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19-5-1941)</a:t>
            </a:r>
          </a:p>
        </p:txBody>
      </p:sp>
      <p:sp>
        <p:nvSpPr>
          <p:cNvPr id="25" name="Text Box 24"/>
          <p:cNvSpPr txBox="1"/>
          <p:nvPr/>
        </p:nvSpPr>
        <p:spPr>
          <a:xfrm>
            <a:off x="1972945" y="5814060"/>
            <a:ext cx="7658735" cy="46037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Đoàn kết toàn DT trong một mặt chung để cứu quốc </a:t>
            </a:r>
          </a:p>
        </p:txBody>
      </p:sp>
      <p:sp>
        <p:nvSpPr>
          <p:cNvPr id="26" name="Text Box 25"/>
          <p:cNvSpPr txBox="1"/>
          <p:nvPr/>
        </p:nvSpPr>
        <p:spPr>
          <a:xfrm>
            <a:off x="2004060" y="6281738"/>
            <a:ext cx="5080000" cy="460375"/>
          </a:xfrm>
          <a:prstGeom prst="rect">
            <a:avLst/>
          </a:prstGeom>
        </p:spPr>
        <p:txBody>
          <a:bodyPr>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Ra báo </a:t>
            </a:r>
            <a:r>
              <a:rPr lang="en-US" sz="2400">
                <a:latin typeface="Arial" panose="020B0604020202020204" pitchFamily="34" charset="0"/>
                <a:ea typeface="Times New Roman" panose="02020603050405020304"/>
                <a:cs typeface="Arial" panose="020B0604020202020204" pitchFamily="34" charset="0"/>
              </a:rPr>
              <a:t>“</a:t>
            </a:r>
            <a:r>
              <a:rPr sz="2400">
                <a:latin typeface="Arial" panose="020B0604020202020204" pitchFamily="34" charset="0"/>
                <a:ea typeface="Times New Roman" panose="02020603050405020304"/>
                <a:cs typeface="Arial" panose="020B0604020202020204" pitchFamily="34" charset="0"/>
              </a:rPr>
              <a:t>VN độc  lập</a:t>
            </a:r>
            <a:r>
              <a:rPr lang="en-US" sz="2400">
                <a:latin typeface="Arial" panose="020B0604020202020204" pitchFamily="34" charset="0"/>
                <a:ea typeface="Times New Roman" panose="02020603050405020304"/>
                <a:cs typeface="Arial" panose="020B0604020202020204" pitchFamily="34" charset="0"/>
              </a:rPr>
              <a:t>”</a:t>
            </a:r>
          </a:p>
        </p:txBody>
      </p:sp>
      <p:sp>
        <p:nvSpPr>
          <p:cNvPr id="13" name="Text Box 12"/>
          <p:cNvSpPr txBox="1"/>
          <p:nvPr/>
        </p:nvSpPr>
        <p:spPr>
          <a:xfrm>
            <a:off x="1976755" y="4591050"/>
            <a:ext cx="9567545"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=&gt; </a:t>
            </a:r>
            <a:r>
              <a:rPr sz="2400">
                <a:latin typeface="Arial" panose="020B0604020202020204" pitchFamily="34" charset="0"/>
                <a:ea typeface="Times New Roman" panose="02020603050405020304"/>
                <a:cs typeface="Arial" panose="020B0604020202020204" pitchFamily="34" charset="0"/>
              </a:rPr>
              <a:t> Ghi nhận sự trở lại và phát triển lên tầm cao mới tư tưởng của NAQ trong Cương lĩnh CT 1930</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ppt_x</p:attrName>
                                        </p:attrNameLst>
                                      </p:cBhvr>
                                      <p:tavLst>
                                        <p:tav tm="0">
                                          <p:val>
                                            <p:strVal val="#ppt_x-.2"/>
                                          </p:val>
                                        </p:tav>
                                        <p:tav tm="100000">
                                          <p:val>
                                            <p:strVal val="#ppt_x"/>
                                          </p:val>
                                        </p:tav>
                                      </p:tavLst>
                                    </p:anim>
                                    <p:anim calcmode="lin" valueType="num">
                                      <p:cBhvr>
                                        <p:cTn id="4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
                                        <p:tgtEl>
                                          <p:spTgt spid="23"/>
                                        </p:tgtEl>
                                      </p:cBhvr>
                                    </p:animEffect>
                                    <p:anim calcmode="lin" valueType="num">
                                      <p:cBhvr>
                                        <p:cTn id="54" dur="400" fill="hold"/>
                                        <p:tgtEl>
                                          <p:spTgt spid="23"/>
                                        </p:tgtEl>
                                        <p:attrNameLst>
                                          <p:attrName>ppt_x</p:attrName>
                                        </p:attrNameLst>
                                      </p:cBhvr>
                                      <p:tavLst>
                                        <p:tav tm="0">
                                          <p:val>
                                            <p:strVal val="#ppt_x"/>
                                          </p:val>
                                        </p:tav>
                                        <p:tav tm="100000">
                                          <p:val>
                                            <p:strVal val="#ppt_x"/>
                                          </p:val>
                                        </p:tav>
                                      </p:tavLst>
                                    </p:anim>
                                    <p:anim calcmode="lin" valueType="num">
                                      <p:cBhvr>
                                        <p:cTn id="55" dur="400" fill="hold"/>
                                        <p:tgtEl>
                                          <p:spTgt spid="23"/>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3"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
                                        <p:tgtEl>
                                          <p:spTgt spid="24"/>
                                        </p:tgtEl>
                                      </p:cBhvr>
                                    </p:animEffect>
                                    <p:anim calcmode="lin" valueType="num">
                                      <p:cBhvr>
                                        <p:cTn id="63" dur="400" fill="hold"/>
                                        <p:tgtEl>
                                          <p:spTgt spid="24"/>
                                        </p:tgtEl>
                                        <p:attrNameLst>
                                          <p:attrName>ppt_x</p:attrName>
                                        </p:attrNameLst>
                                      </p:cBhvr>
                                      <p:tavLst>
                                        <p:tav tm="0">
                                          <p:val>
                                            <p:strVal val="#ppt_x"/>
                                          </p:val>
                                        </p:tav>
                                        <p:tav tm="100000">
                                          <p:val>
                                            <p:strVal val="#ppt_x"/>
                                          </p:val>
                                        </p:tav>
                                      </p:tavLst>
                                    </p:anim>
                                    <p:anim calcmode="lin" valueType="num">
                                      <p:cBhvr>
                                        <p:cTn id="64" dur="400" fill="hold"/>
                                        <p:tgtEl>
                                          <p:spTgt spid="24"/>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checkerboard(across)">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checkerboard(across)">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6" grpId="0"/>
      <p:bldP spid="17" grpId="0"/>
      <p:bldP spid="18" grpId="0"/>
      <p:bldP spid="19" grpId="0"/>
      <p:bldP spid="21" grpId="0"/>
      <p:bldP spid="23" grpId="0"/>
      <p:bldP spid="24" grpId="0"/>
      <p:bldP spid="25" grpId="0"/>
      <p:bldP spid="2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7517765" y="663575"/>
            <a:ext cx="4489450" cy="4951730"/>
          </a:xfrm>
          <a:prstGeom prst="rect">
            <a:avLst/>
          </a:prstGeom>
        </p:spPr>
      </p:pic>
      <p:pic>
        <p:nvPicPr>
          <p:cNvPr id="6" name="Picture 5"/>
          <p:cNvPicPr/>
          <p:nvPr/>
        </p:nvPicPr>
        <p:blipFill>
          <a:blip r:embed="rId3"/>
          <a:stretch>
            <a:fillRect/>
          </a:stretch>
        </p:blipFill>
        <p:spPr>
          <a:xfrm>
            <a:off x="477520" y="481330"/>
            <a:ext cx="6431280" cy="5304155"/>
          </a:xfrm>
          <a:prstGeom prst="rect">
            <a:avLst/>
          </a:prstGeom>
        </p:spPr>
      </p:pic>
      <p:sp>
        <p:nvSpPr>
          <p:cNvPr id="7" name="Text Box 6"/>
          <p:cNvSpPr txBox="1"/>
          <p:nvPr/>
        </p:nvSpPr>
        <p:spPr>
          <a:xfrm>
            <a:off x="2165985" y="6019165"/>
            <a:ext cx="8359140" cy="521970"/>
          </a:xfrm>
          <a:prstGeom prst="rect">
            <a:avLst/>
          </a:prstGeom>
        </p:spPr>
        <p:txBody>
          <a:bodyPr wrap="square">
            <a:spAutoFit/>
          </a:bodyPr>
          <a:lstStyle/>
          <a:p>
            <a:pPr marL="0" indent="0" algn="ctr"/>
            <a:r>
              <a:rPr sz="2800" b="0" i="0">
                <a:solidFill>
                  <a:srgbClr val="FF0000"/>
                </a:solidFill>
                <a:effectLst>
                  <a:outerShdw blurRad="38100" dist="38100" dir="2700000" algn="tl">
                    <a:srgbClr val="000000">
                      <a:alpha val="43137"/>
                    </a:srgbClr>
                  </a:outerShdw>
                </a:effectLst>
                <a:latin typeface="Arial" panose="020B0604020202020204"/>
                <a:ea typeface="Arial" panose="020B0604020202020204"/>
              </a:rPr>
              <a:t>Báo Việt Nam Độc Lập, số 101, ra ngày 1/8/1941</a:t>
            </a:r>
          </a:p>
        </p:txBody>
      </p:sp>
    </p:spTree>
  </p:cSld>
  <p:clrMapOvr>
    <a:masterClrMapping/>
  </p:clrMapOvr>
  <p:transition spd="slow">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custDataLst>
              <p:tags r:id="rId1"/>
            </p:custDataLst>
          </p:nvPr>
        </p:nvGraphicFramePr>
        <p:xfrm>
          <a:off x="96520" y="144145"/>
          <a:ext cx="12006580" cy="4095750"/>
        </p:xfrm>
        <a:graphic>
          <a:graphicData uri="http://schemas.openxmlformats.org/drawingml/2006/table">
            <a:tbl>
              <a:tblPr firstRow="1" bandRow="1">
                <a:tableStyleId>{5C22544A-7EE6-4342-B048-85BDC9FD1C3A}</a:tableStyleId>
              </a:tblPr>
              <a:tblGrid>
                <a:gridCol w="1890395"/>
                <a:gridCol w="10116185"/>
              </a:tblGrid>
              <a:tr h="1558925">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bg1">
                        <a:lumMod val="95000"/>
                      </a:schemeClr>
                    </a:solidFill>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bg1">
                        <a:lumMod val="95000"/>
                      </a:schemeClr>
                    </a:solidFill>
                  </a:tcPr>
                </a:tc>
              </a:tr>
              <a:tr h="1638935">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r>
              <a:tr h="897890">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r>
            </a:tbl>
          </a:graphicData>
        </a:graphic>
      </p:graphicFrame>
      <p:sp>
        <p:nvSpPr>
          <p:cNvPr id="4" name="Text Box 3"/>
          <p:cNvSpPr txBox="1"/>
          <p:nvPr/>
        </p:nvSpPr>
        <p:spPr>
          <a:xfrm>
            <a:off x="137160" y="167640"/>
            <a:ext cx="1864995" cy="1568450"/>
          </a:xfrm>
          <a:prstGeom prst="rect">
            <a:avLst/>
          </a:prstGeom>
          <a:noFill/>
        </p:spPr>
        <p:txBody>
          <a:bodyPr wrap="square" rtlCol="0" anchor="t">
            <a:sp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Xây dựng và mở rộng căn cứ địa cách mạng</a:t>
            </a:r>
          </a:p>
        </p:txBody>
      </p:sp>
      <p:sp>
        <p:nvSpPr>
          <p:cNvPr id="5" name="Text Box 4"/>
          <p:cNvSpPr txBox="1"/>
          <p:nvPr/>
        </p:nvSpPr>
        <p:spPr>
          <a:xfrm>
            <a:off x="1962785" y="706755"/>
            <a:ext cx="10022205"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6-1945 Khu GP Việt Bắc thành lập</a:t>
            </a:r>
            <a:r>
              <a:rPr lang="en-US" sz="2400">
                <a:latin typeface="Arial" panose="020B0604020202020204" pitchFamily="34" charset="0"/>
                <a:ea typeface="Times New Roman" panose="02020603050405020304"/>
                <a:cs typeface="Arial" panose="020B0604020202020204" pitchFamily="34" charset="0"/>
              </a:rPr>
              <a:t>, l</a:t>
            </a:r>
            <a:r>
              <a:rPr sz="2400">
                <a:latin typeface="Arial" panose="020B0604020202020204" pitchFamily="34" charset="0"/>
                <a:ea typeface="Times New Roman" panose="02020603050405020304"/>
                <a:cs typeface="Arial" panose="020B0604020202020204" pitchFamily="34" charset="0"/>
              </a:rPr>
              <a:t>à căn cứ địa chính của CM cả nước</a:t>
            </a: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Tân Trào là thủ đô khu GP Việt Bắc</a:t>
            </a:r>
          </a:p>
        </p:txBody>
      </p:sp>
      <p:sp>
        <p:nvSpPr>
          <p:cNvPr id="6" name="Text Box 5"/>
          <p:cNvSpPr txBox="1"/>
          <p:nvPr/>
        </p:nvSpPr>
        <p:spPr>
          <a:xfrm>
            <a:off x="1962785" y="208280"/>
            <a:ext cx="10140950" cy="460375"/>
          </a:xfrm>
          <a:prstGeom prst="rect">
            <a:avLst/>
          </a:prstGeom>
          <a:noFill/>
        </p:spPr>
        <p:txBody>
          <a:bodyPr wrap="square" rtlCol="0" anchor="t">
            <a:spAutoFit/>
          </a:bodyPr>
          <a:lstStyle/>
          <a:p>
            <a:r>
              <a:rPr lang="en-US" sz="2400">
                <a:latin typeface="Arial" panose="020B0604020202020204" pitchFamily="34" charset="0"/>
                <a:ea typeface="Times New Roman" panose="02020603050405020304"/>
                <a:cs typeface="Arial" panose="020B0604020202020204" pitchFamily="34" charset="0"/>
                <a:sym typeface="+mn-ea"/>
              </a:rPr>
              <a:t>- </a:t>
            </a:r>
            <a:r>
              <a:rPr sz="2400">
                <a:latin typeface="Arial" panose="020B0604020202020204" pitchFamily="34" charset="0"/>
                <a:ea typeface="Times New Roman" panose="02020603050405020304"/>
                <a:cs typeface="Arial" panose="020B0604020202020204" pitchFamily="34" charset="0"/>
                <a:sym typeface="+mn-ea"/>
              </a:rPr>
              <a:t>1941 XD căn cứ địa Cao Bằng, Bắc Sơn – Võ Nhai và Cao - Bắc - Lạng</a:t>
            </a:r>
            <a:endParaRPr lang="en-US" sz="2400">
              <a:latin typeface="Arial" panose="020B0604020202020204" pitchFamily="34" charset="0"/>
              <a:ea typeface="Times New Roman" panose="02020603050405020304"/>
              <a:cs typeface="Arial" panose="020B0604020202020204" pitchFamily="34" charset="0"/>
              <a:sym typeface="+mn-ea"/>
            </a:endParaRPr>
          </a:p>
        </p:txBody>
      </p:sp>
      <p:sp>
        <p:nvSpPr>
          <p:cNvPr id="7" name="Text Box 6"/>
          <p:cNvSpPr txBox="1"/>
          <p:nvPr/>
        </p:nvSpPr>
        <p:spPr>
          <a:xfrm>
            <a:off x="146685" y="2167255"/>
            <a:ext cx="1825625" cy="829945"/>
          </a:xfrm>
          <a:prstGeom prst="rect">
            <a:avLst/>
          </a:prstGeom>
          <a:noFill/>
        </p:spPr>
        <p:txBody>
          <a:bodyPr wrap="square" rtlCol="0" anchor="t">
            <a:sp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Lực lượng vũ trang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067836324" y="-1070503324"/>
            <a:ext cx="2147011200" cy="2147011200"/>
          </a:xfrm>
          <a:prstGeom prst="rect">
            <a:avLst/>
          </a:prstGeom>
        </p:spPr>
      </p:pic>
      <p:pic>
        <p:nvPicPr>
          <p:cNvPr id="5" name="Picture 4"/>
          <p:cNvPicPr/>
          <p:nvPr/>
        </p:nvPicPr>
        <p:blipFill>
          <a:blip r:embed="rId3"/>
          <a:stretch>
            <a:fillRect/>
          </a:stretch>
        </p:blipFill>
        <p:spPr>
          <a:xfrm>
            <a:off x="316230" y="258445"/>
            <a:ext cx="4749165" cy="5419090"/>
          </a:xfrm>
          <a:prstGeom prst="rect">
            <a:avLst/>
          </a:prstGeom>
        </p:spPr>
      </p:pic>
      <p:pic>
        <p:nvPicPr>
          <p:cNvPr id="6" name="Picture 5"/>
          <p:cNvPicPr/>
          <p:nvPr/>
        </p:nvPicPr>
        <p:blipFill>
          <a:blip r:embed="rId4">
            <a:lum bright="-6000"/>
          </a:blip>
          <a:stretch>
            <a:fillRect/>
          </a:stretch>
        </p:blipFill>
        <p:spPr>
          <a:xfrm>
            <a:off x="5633720" y="258445"/>
            <a:ext cx="6134735" cy="5419725"/>
          </a:xfrm>
          <a:prstGeom prst="rect">
            <a:avLst/>
          </a:prstGeom>
        </p:spPr>
      </p:pic>
      <p:sp>
        <p:nvSpPr>
          <p:cNvPr id="25" name="Text Box 24"/>
          <p:cNvSpPr txBox="1"/>
          <p:nvPr/>
        </p:nvSpPr>
        <p:spPr>
          <a:xfrm>
            <a:off x="316230" y="5677535"/>
            <a:ext cx="4749165" cy="1198880"/>
          </a:xfrm>
          <a:prstGeom prst="rect">
            <a:avLst/>
          </a:prstGeom>
        </p:spPr>
        <p:txBody>
          <a:bodyPr wrap="square">
            <a:sp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Chỉ thị thành lập Đội Việt Nam tuyên truyền giải phóng quân của Hồ Chí Minh</a:t>
            </a:r>
          </a:p>
        </p:txBody>
      </p:sp>
      <p:sp>
        <p:nvSpPr>
          <p:cNvPr id="7" name="Text Box 6"/>
          <p:cNvSpPr txBox="1"/>
          <p:nvPr/>
        </p:nvSpPr>
        <p:spPr>
          <a:xfrm>
            <a:off x="5887085" y="5678170"/>
            <a:ext cx="5490845" cy="1198880"/>
          </a:xfrm>
          <a:prstGeom prst="rect">
            <a:avLst/>
          </a:prstGeom>
        </p:spPr>
        <p:txBody>
          <a:bodyPr wrap="square">
            <a:sp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Đội Việt Nam tuyên truyền giải phóng quân thành lập tại khu rừng Trần Hưng Đạo (Cao Bằng) ngày 22-12-1944</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52730" y="4212590"/>
            <a:ext cx="11728450" cy="3402965"/>
          </a:xfrm>
          <a:prstGeom prst="rect">
            <a:avLst/>
          </a:prstGeom>
        </p:spPr>
        <p:txBody>
          <a:bodyPr wrap="square">
            <a:noAutofit/>
          </a:bodyPr>
          <a:lstStyle/>
          <a:p>
            <a:pPr marL="0" indent="0" algn="just" fontAlgn="base">
              <a:spcBef>
                <a:spcPct val="0"/>
              </a:spcBef>
              <a:spcAft>
                <a:spcPts val="1200"/>
              </a:spcAft>
            </a:pPr>
            <a:r>
              <a:rPr sz="2800" b="0" i="0">
                <a:solidFill>
                  <a:srgbClr val="333333"/>
                </a:solidFill>
                <a:latin typeface="Arial" panose="020B0604020202020204"/>
                <a:ea typeface="Arial" panose="020B0604020202020204"/>
              </a:rPr>
              <a:t>Khoá họp lần thứ 24 của Đại Hội đồng Tổ chức Giáo dục, Khoa học và Văn hoá của Liên hợp quốc (UNESCO) diễn ra tại Paris (từ ngày 20/10 đến 20/11/1987) đã thông qua Nghị quyết 24C/18.65 ghi nhận </a:t>
            </a:r>
            <a:r>
              <a:rPr sz="2800" b="1" i="1">
                <a:solidFill>
                  <a:srgbClr val="333333"/>
                </a:solidFill>
                <a:latin typeface="Arial" panose="020B0604020202020204"/>
                <a:ea typeface="Arial" panose="020B0604020202020204"/>
              </a:rPr>
              <a:t>“năm 1990 sẽ đánh dấu 100 năm kỷ niệm Ngày sinh của Chủ tịch Hồ Chí Minh, </a:t>
            </a:r>
            <a:r>
              <a:rPr sz="2800" b="1" i="1">
                <a:solidFill>
                  <a:srgbClr val="FF0000"/>
                </a:solidFill>
                <a:effectLst>
                  <a:outerShdw blurRad="38100" dist="38100" dir="2700000" algn="tl">
                    <a:srgbClr val="000000">
                      <a:alpha val="43137"/>
                    </a:srgbClr>
                  </a:outerShdw>
                </a:effectLst>
                <a:latin typeface="Arial" panose="020B0604020202020204"/>
                <a:ea typeface="Arial" panose="020B0604020202020204"/>
              </a:rPr>
              <a:t>Anh hùng giải phóng dân tộc</a:t>
            </a:r>
            <a:r>
              <a:rPr sz="2800" b="1" i="1">
                <a:solidFill>
                  <a:srgbClr val="333333"/>
                </a:solidFill>
                <a:latin typeface="Arial" panose="020B0604020202020204"/>
                <a:ea typeface="Arial" panose="020B0604020202020204"/>
              </a:rPr>
              <a:t> và Nhà văn hoá kiệt xuất của Việt Nam”</a:t>
            </a:r>
            <a:r>
              <a:rPr sz="2800" b="0" i="0">
                <a:solidFill>
                  <a:srgbClr val="333333"/>
                </a:solidFill>
                <a:latin typeface="Arial" panose="020B0604020202020204"/>
                <a:ea typeface="Arial" panose="020B0604020202020204"/>
              </a:rPr>
              <a:t>.</a:t>
            </a:r>
          </a:p>
          <a:p>
            <a:pPr marL="0" indent="0" algn="just" fontAlgn="base">
              <a:spcBef>
                <a:spcPct val="0"/>
              </a:spcBef>
              <a:spcAft>
                <a:spcPts val="1200"/>
              </a:spcAft>
            </a:pPr>
            <a:endParaRPr sz="2800" b="0" i="0">
              <a:solidFill>
                <a:srgbClr val="333333"/>
              </a:solidFill>
              <a:latin typeface="Arial" panose="020B0604020202020204"/>
              <a:ea typeface="Arial" panose="020B0604020202020204"/>
            </a:endParaRPr>
          </a:p>
        </p:txBody>
      </p:sp>
      <p:pic>
        <p:nvPicPr>
          <p:cNvPr id="4" name="Picture 3"/>
          <p:cNvPicPr/>
          <p:nvPr/>
        </p:nvPicPr>
        <p:blipFill>
          <a:blip r:embed="rId2"/>
          <a:stretch>
            <a:fillRect/>
          </a:stretch>
        </p:blipFill>
        <p:spPr>
          <a:xfrm>
            <a:off x="3141980" y="125095"/>
            <a:ext cx="6036945" cy="395795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3000" fill="hold">
                                          <p:stCondLst>
                                            <p:cond delay="0"/>
                                          </p:stCondLst>
                                        </p:cTn>
                                        <p:tgtEl>
                                          <p:spTgt spid="3"/>
                                        </p:tgtEl>
                                        <p:attrNameLst>
                                          <p:attrName>style.visibility</p:attrName>
                                        </p:attrNameLst>
                                      </p:cBhvr>
                                      <p:to>
                                        <p:strVal val="visible"/>
                                      </p:to>
                                    </p:set>
                                    <p:animEffect transition="in" filter="checkerboard(across)">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custDataLst>
              <p:tags r:id="rId1"/>
            </p:custDataLst>
          </p:nvPr>
        </p:nvGraphicFramePr>
        <p:xfrm>
          <a:off x="96520" y="415290"/>
          <a:ext cx="12006580" cy="5006975"/>
        </p:xfrm>
        <a:graphic>
          <a:graphicData uri="http://schemas.openxmlformats.org/drawingml/2006/table">
            <a:tbl>
              <a:tblPr firstRow="1" bandRow="1">
                <a:tableStyleId>{5C22544A-7EE6-4342-B048-85BDC9FD1C3A}</a:tableStyleId>
              </a:tblPr>
              <a:tblGrid>
                <a:gridCol w="1890395"/>
                <a:gridCol w="10116185"/>
              </a:tblGrid>
              <a:tr h="1432560">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bg1">
                        <a:lumMod val="95000"/>
                      </a:schemeClr>
                    </a:solidFill>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solidFill>
                      <a:schemeClr val="bg1">
                        <a:lumMod val="95000"/>
                      </a:schemeClr>
                    </a:solidFill>
                  </a:tcPr>
                </a:tc>
              </a:tr>
              <a:tr h="1905000">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r>
              <a:tr h="1669415">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c>
                  <a:txBody>
                    <a:bodyPr/>
                    <a:lstStyle/>
                    <a:p>
                      <a:pPr>
                        <a:buNone/>
                      </a:pPr>
                      <a:endParaRPr lang="en-US"/>
                    </a:p>
                  </a:txBody>
                  <a:tcPr>
                    <a:lnL w="12700" cmpd="sng">
                      <a:solidFill>
                        <a:srgbClr val="0070C0"/>
                      </a:solidFill>
                      <a:prstDash val="solid"/>
                    </a:lnL>
                    <a:lnR w="12700" cmpd="sng">
                      <a:solidFill>
                        <a:srgbClr val="0070C0"/>
                      </a:solidFill>
                      <a:prstDash val="solid"/>
                    </a:lnR>
                    <a:lnT w="12700" cmpd="sng">
                      <a:solidFill>
                        <a:srgbClr val="0070C0"/>
                      </a:solidFill>
                      <a:prstDash val="solid"/>
                    </a:lnT>
                    <a:lnB w="12700" cmpd="sng">
                      <a:solidFill>
                        <a:srgbClr val="0070C0"/>
                      </a:solidFill>
                      <a:prstDash val="solid"/>
                    </a:lnB>
                  </a:tcPr>
                </a:tc>
              </a:tr>
            </a:tbl>
          </a:graphicData>
        </a:graphic>
      </p:graphicFrame>
      <p:sp>
        <p:nvSpPr>
          <p:cNvPr id="4" name="Text Box 3"/>
          <p:cNvSpPr txBox="1"/>
          <p:nvPr/>
        </p:nvSpPr>
        <p:spPr>
          <a:xfrm>
            <a:off x="169545" y="513715"/>
            <a:ext cx="1864995" cy="829945"/>
          </a:xfrm>
          <a:prstGeom prst="rect">
            <a:avLst/>
          </a:prstGeom>
          <a:noFill/>
        </p:spPr>
        <p:txBody>
          <a:bodyPr wrap="square" rtlCol="0" anchor="t">
            <a:spAutoFit/>
          </a:bodyPr>
          <a:lstStyle/>
          <a:p>
            <a:pPr marL="0" indent="0"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Căn cứ địa cách mạng</a:t>
            </a:r>
          </a:p>
        </p:txBody>
      </p:sp>
      <p:sp>
        <p:nvSpPr>
          <p:cNvPr id="5" name="Text Box 4"/>
          <p:cNvSpPr txBox="1"/>
          <p:nvPr/>
        </p:nvSpPr>
        <p:spPr>
          <a:xfrm>
            <a:off x="1962785" y="779780"/>
            <a:ext cx="10022205"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6-1945 Khu GP Việt Bắc thành lập</a:t>
            </a:r>
            <a:r>
              <a:rPr lang="en-US" sz="2400">
                <a:latin typeface="Arial" panose="020B0604020202020204" pitchFamily="34" charset="0"/>
                <a:ea typeface="Times New Roman" panose="02020603050405020304"/>
                <a:cs typeface="Arial" panose="020B0604020202020204" pitchFamily="34" charset="0"/>
              </a:rPr>
              <a:t>, l</a:t>
            </a:r>
            <a:r>
              <a:rPr sz="2400">
                <a:latin typeface="Arial" panose="020B0604020202020204" pitchFamily="34" charset="0"/>
                <a:ea typeface="Times New Roman" panose="02020603050405020304"/>
                <a:cs typeface="Arial" panose="020B0604020202020204" pitchFamily="34" charset="0"/>
              </a:rPr>
              <a:t>à căn cứ địa chính của CM cả nước</a:t>
            </a: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Tân Trào là thủ đô khu GP Việt Bắc</a:t>
            </a:r>
          </a:p>
        </p:txBody>
      </p:sp>
      <p:sp>
        <p:nvSpPr>
          <p:cNvPr id="6" name="Text Box 5"/>
          <p:cNvSpPr txBox="1"/>
          <p:nvPr/>
        </p:nvSpPr>
        <p:spPr>
          <a:xfrm>
            <a:off x="1962785" y="415290"/>
            <a:ext cx="10140950" cy="460375"/>
          </a:xfrm>
          <a:prstGeom prst="rect">
            <a:avLst/>
          </a:prstGeom>
          <a:noFill/>
        </p:spPr>
        <p:txBody>
          <a:bodyPr wrap="square" rtlCol="0" anchor="t">
            <a:spAutoFit/>
          </a:bodyPr>
          <a:lstStyle/>
          <a:p>
            <a:r>
              <a:rPr lang="en-US" sz="2400">
                <a:latin typeface="Arial" panose="020B0604020202020204" pitchFamily="34" charset="0"/>
                <a:ea typeface="Times New Roman" panose="02020603050405020304"/>
                <a:cs typeface="Arial" panose="020B0604020202020204" pitchFamily="34" charset="0"/>
                <a:sym typeface="+mn-ea"/>
              </a:rPr>
              <a:t>- </a:t>
            </a:r>
            <a:r>
              <a:rPr sz="2400">
                <a:latin typeface="Arial" panose="020B0604020202020204" pitchFamily="34" charset="0"/>
                <a:ea typeface="Times New Roman" panose="02020603050405020304"/>
                <a:cs typeface="Arial" panose="020B0604020202020204" pitchFamily="34" charset="0"/>
                <a:sym typeface="+mn-ea"/>
              </a:rPr>
              <a:t>1941 XD căn cứ địa Cao Bằng, Bắc Sơn – Võ Nhai và Cao - Bắc - Lạng</a:t>
            </a:r>
            <a:endParaRPr lang="en-US" sz="2400">
              <a:latin typeface="Arial" panose="020B0604020202020204" pitchFamily="34" charset="0"/>
              <a:ea typeface="Times New Roman" panose="02020603050405020304"/>
              <a:cs typeface="Arial" panose="020B0604020202020204" pitchFamily="34" charset="0"/>
              <a:sym typeface="+mn-ea"/>
            </a:endParaRPr>
          </a:p>
        </p:txBody>
      </p:sp>
      <p:sp>
        <p:nvSpPr>
          <p:cNvPr id="7" name="Text Box 6"/>
          <p:cNvSpPr txBox="1"/>
          <p:nvPr/>
        </p:nvSpPr>
        <p:spPr>
          <a:xfrm>
            <a:off x="96520" y="2503805"/>
            <a:ext cx="1866265" cy="829945"/>
          </a:xfrm>
          <a:prstGeom prst="rect">
            <a:avLst/>
          </a:prstGeom>
          <a:noFill/>
        </p:spPr>
        <p:txBody>
          <a:bodyPr wrap="square" rtlCol="0" anchor="t">
            <a:sp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Lực lượng vũ trang</a:t>
            </a:r>
          </a:p>
        </p:txBody>
      </p:sp>
      <p:sp>
        <p:nvSpPr>
          <p:cNvPr id="8" name="Text Box 7"/>
          <p:cNvSpPr txBox="1"/>
          <p:nvPr/>
        </p:nvSpPr>
        <p:spPr>
          <a:xfrm>
            <a:off x="1971675" y="2055495"/>
            <a:ext cx="10013315" cy="775335"/>
          </a:xfrm>
          <a:prstGeom prst="rect">
            <a:avLst/>
          </a:prstGeom>
        </p:spPr>
        <p:txBody>
          <a:bodyPr wrap="square">
            <a:no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- 22-12-1944 thành</a:t>
            </a:r>
            <a:r>
              <a:rPr sz="2400">
                <a:latin typeface="Arial" panose="020B0604020202020204" pitchFamily="34" charset="0"/>
                <a:ea typeface="Times New Roman" panose="02020603050405020304"/>
                <a:cs typeface="Arial" panose="020B0604020202020204" pitchFamily="34" charset="0"/>
              </a:rPr>
              <a:t>h lập Đội Việt Nam Tuyên truyền Giải phóng quân</a:t>
            </a:r>
            <a:r>
              <a:rPr lang="en-US" sz="2400">
                <a:latin typeface="Arial" panose="020B0604020202020204" pitchFamily="34" charset="0"/>
                <a:ea typeface="Times New Roman" panose="02020603050405020304"/>
                <a:cs typeface="Arial" panose="020B0604020202020204" pitchFamily="34" charset="0"/>
              </a:rPr>
              <a:t>, do Võ Nguyên Giáp chỉ huy</a:t>
            </a:r>
            <a:r>
              <a:rPr sz="2400">
                <a:latin typeface="Arial" panose="020B0604020202020204" pitchFamily="34" charset="0"/>
                <a:ea typeface="Times New Roman" panose="02020603050405020304"/>
                <a:cs typeface="Arial" panose="020B0604020202020204" pitchFamily="34" charset="0"/>
              </a:rPr>
              <a:t>. </a:t>
            </a:r>
          </a:p>
        </p:txBody>
      </p:sp>
      <p:sp>
        <p:nvSpPr>
          <p:cNvPr id="9" name="Text Box 8"/>
          <p:cNvSpPr txBox="1"/>
          <p:nvPr/>
        </p:nvSpPr>
        <p:spPr>
          <a:xfrm>
            <a:off x="2033270" y="2830830"/>
            <a:ext cx="10069830"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 </a:t>
            </a:r>
            <a:r>
              <a:rPr sz="2400">
                <a:latin typeface="Arial" panose="020B0604020202020204" pitchFamily="34" charset="0"/>
                <a:ea typeface="Times New Roman" panose="02020603050405020304"/>
                <a:cs typeface="Arial" panose="020B0604020202020204" pitchFamily="34" charset="0"/>
              </a:rPr>
              <a:t>5-1945 Đội VN tuyên truyền GP quân hợp nhất với VN Cứu quốc quân thành  VNGP quân </a:t>
            </a:r>
          </a:p>
        </p:txBody>
      </p:sp>
      <p:sp>
        <p:nvSpPr>
          <p:cNvPr id="3" name="Text Box 2"/>
          <p:cNvSpPr txBox="1"/>
          <p:nvPr/>
        </p:nvSpPr>
        <p:spPr>
          <a:xfrm>
            <a:off x="96520" y="3743960"/>
            <a:ext cx="1875155" cy="847090"/>
          </a:xfrm>
          <a:prstGeom prst="rect">
            <a:avLst/>
          </a:prstGeom>
          <a:noFill/>
        </p:spPr>
        <p:txBody>
          <a:bodyPr wrap="square" rtlCol="0" anchor="t">
            <a:noAutofit/>
          </a:bodyPr>
          <a:lstStyle/>
          <a:p>
            <a:pPr marL="0" indent="0" algn="ctr"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sym typeface="+mn-ea"/>
              </a:rPr>
              <a:t>Tranh thủ  sự ủng hộ của phe Đồng minh</a:t>
            </a:r>
          </a:p>
        </p:txBody>
      </p:sp>
      <p:sp>
        <p:nvSpPr>
          <p:cNvPr id="10" name="Text Box 9"/>
          <p:cNvSpPr txBox="1"/>
          <p:nvPr/>
        </p:nvSpPr>
        <p:spPr>
          <a:xfrm>
            <a:off x="1962150" y="4123690"/>
            <a:ext cx="10022840" cy="829945"/>
          </a:xfrm>
          <a:prstGeom prst="rect">
            <a:avLst/>
          </a:prstGeom>
        </p:spPr>
        <p:txBody>
          <a:bodyPr wrap="square">
            <a:sp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Từ 1942 đến 1945 </a:t>
            </a:r>
            <a:r>
              <a:rPr sz="2400">
                <a:latin typeface="Arial" panose="020B0604020202020204" pitchFamily="34" charset="0"/>
                <a:ea typeface="Times New Roman" panose="02020603050405020304"/>
                <a:cs typeface="Arial" panose="020B0604020202020204" pitchFamily="34" charset="0"/>
              </a:rPr>
              <a:t>HCM </a:t>
            </a:r>
            <a:r>
              <a:rPr lang="en-US" sz="2400">
                <a:latin typeface="Arial" panose="020B0604020202020204" pitchFamily="34" charset="0"/>
                <a:ea typeface="Times New Roman" panose="02020603050405020304"/>
                <a:cs typeface="Arial" panose="020B0604020202020204" pitchFamily="34" charset="0"/>
              </a:rPr>
              <a:t>đã 2 lần </a:t>
            </a:r>
            <a:r>
              <a:rPr sz="2400">
                <a:latin typeface="Arial" panose="020B0604020202020204" pitchFamily="34" charset="0"/>
                <a:ea typeface="Times New Roman" panose="02020603050405020304"/>
                <a:cs typeface="Arial" panose="020B0604020202020204" pitchFamily="34" charset="0"/>
              </a:rPr>
              <a:t>sang Trung Quốc để vận động ngoại giao với lực lượng Đồng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2"/>
          <a:srcRect l="5722" t="23565" r="7074" b="17611"/>
          <a:stretch>
            <a:fillRect/>
          </a:stretch>
        </p:blipFill>
        <p:spPr>
          <a:xfrm>
            <a:off x="78740" y="6985"/>
            <a:ext cx="845820" cy="545465"/>
          </a:xfrm>
          <a:prstGeom prst="rect">
            <a:avLst/>
          </a:prstGeom>
        </p:spPr>
      </p:pic>
      <p:sp>
        <p:nvSpPr>
          <p:cNvPr id="4" name="Text Box 3"/>
          <p:cNvSpPr txBox="1"/>
          <p:nvPr/>
        </p:nvSpPr>
        <p:spPr>
          <a:xfrm>
            <a:off x="1066165" y="0"/>
            <a:ext cx="1092390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3</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Chuẩn bị và lãnh đạo Cách mạng tháng tám năm 1945</a:t>
            </a:r>
          </a:p>
        </p:txBody>
      </p:sp>
      <p:sp>
        <p:nvSpPr>
          <p:cNvPr id="7" name="Text Box 6"/>
          <p:cNvSpPr txBox="1"/>
          <p:nvPr/>
        </p:nvSpPr>
        <p:spPr>
          <a:xfrm>
            <a:off x="511175" y="603885"/>
            <a:ext cx="11478895" cy="953135"/>
          </a:xfrm>
          <a:prstGeom prst="rect">
            <a:avLst/>
          </a:prstGeom>
          <a:ln>
            <a:noFill/>
          </a:ln>
        </p:spPr>
        <p:txBody>
          <a:bodyPr wrap="square">
            <a:spAutoFit/>
          </a:bodyPr>
          <a:lstStyle/>
          <a:p>
            <a:pPr marL="0" indent="0" algn="just" defTabSz="266700">
              <a:spcBef>
                <a:spcPct val="0"/>
              </a:spcBef>
              <a:spcAft>
                <a:spcPct val="0"/>
              </a:spcAft>
            </a:pPr>
            <a:r>
              <a:rPr lang="en-US" sz="2800" i="1">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b) </a:t>
            </a:r>
            <a:r>
              <a:rPr lang="en-US" altLang="en-US" sz="2800" i="1">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CM tháng Tám năm 1945, lập ra nước Việt Nam Dân chủ Cộng hoà.</a:t>
            </a:r>
          </a:p>
        </p:txBody>
      </p:sp>
      <p:sp>
        <p:nvSpPr>
          <p:cNvPr id="5" name="Oval 4"/>
          <p:cNvSpPr/>
          <p:nvPr/>
        </p:nvSpPr>
        <p:spPr>
          <a:xfrm>
            <a:off x="3656965" y="2500630"/>
            <a:ext cx="4572000" cy="2376170"/>
          </a:xfrm>
          <a:prstGeom prst="ellipse">
            <a:avLst/>
          </a:prstGeom>
          <a:solidFill>
            <a:schemeClr val="accent4">
              <a:lumMod val="20000"/>
              <a:lumOff val="80000"/>
            </a:schemeClr>
          </a:solidFill>
          <a:ln w="57150">
            <a:solidFill>
              <a:srgbClr val="FF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panose="020B0604020202020204" pitchFamily="34" charset="0"/>
                <a:cs typeface="Arial" panose="020B0604020202020204" pitchFamily="34" charset="0"/>
              </a:rPr>
              <a:t>Khi nghe tin Nhật xin đầu hàng Đồng minh, Hồ Chí Minh đã có quyết định gì?</a:t>
            </a:r>
            <a:endParaRPr lang="en-US" sz="2800" dirty="0">
              <a:solidFill>
                <a:schemeClr val="tx1"/>
              </a:solidFill>
              <a:latin typeface="Arial" panose="020B0604020202020204" pitchFamily="34" charset="0"/>
              <a:cs typeface="Arial" panose="020B0604020202020204" pitchFamily="34" charset="0"/>
            </a:endParaRPr>
          </a:p>
        </p:txBody>
      </p:sp>
      <p:sp>
        <p:nvSpPr>
          <p:cNvPr id="17" name="Rectangle 7"/>
          <p:cNvSpPr/>
          <p:nvPr/>
        </p:nvSpPr>
        <p:spPr>
          <a:xfrm>
            <a:off x="511356" y="1764833"/>
            <a:ext cx="1978025" cy="58356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a:noFill/>
          </a:ln>
          <a:effectLst>
            <a:outerShdw blurRad="190500" dist="228600" dir="2700000" algn="ctr">
              <a:srgbClr val="000000">
                <a:alpha val="30000"/>
              </a:srgbClr>
            </a:outerShdw>
          </a:effectLst>
          <a:scene3d>
            <a:camera prst="perspectiveContrastingRightFacing"/>
            <a:lightRig rig="glow" dir="t">
              <a:rot lat="0" lon="0" rev="4800000"/>
            </a:lightRig>
          </a:scene3d>
          <a:sp3d prstMaterial="matte">
            <a:bevelT w="127000" h="63500"/>
          </a:sp3d>
        </p:spPr>
        <p:txBody>
          <a:bodyPr wrap="square">
            <a:spAutoFit/>
          </a:bodyPr>
          <a:lstStyle/>
          <a:p>
            <a:pPr algn="ctr"/>
            <a:r>
              <a:rPr lang="en-US" sz="3200" b="1" dirty="0" err="1">
                <a:latin typeface="Aarial"/>
              </a:rPr>
              <a:t>13/8/1945</a:t>
            </a:r>
          </a:p>
        </p:txBody>
      </p:sp>
      <p:sp>
        <p:nvSpPr>
          <p:cNvPr id="19" name="Rectangle 7"/>
          <p:cNvSpPr/>
          <p:nvPr/>
        </p:nvSpPr>
        <p:spPr>
          <a:xfrm>
            <a:off x="299085" y="2880995"/>
            <a:ext cx="2190115" cy="1076325"/>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perspectiveContrastingRightFacing"/>
            <a:lightRig rig="glow" dir="t">
              <a:rot lat="0" lon="0" rev="4800000"/>
            </a:lightRig>
          </a:scene3d>
          <a:sp3d prstMaterial="matte">
            <a:bevelT w="127000" h="63500"/>
          </a:sp3d>
        </p:spPr>
        <p:txBody>
          <a:bodyPr wrap="square">
            <a:spAutoFit/>
          </a:bodyPr>
          <a:lstStyle/>
          <a:p>
            <a:pPr algn="ctr"/>
            <a:r>
              <a:rPr lang="en-US" sz="3200" b="1" dirty="0" err="1">
                <a:latin typeface="Aarial"/>
              </a:rPr>
              <a:t>14/8/1945  - 25-8-1945</a:t>
            </a:r>
          </a:p>
        </p:txBody>
      </p:sp>
      <p:sp>
        <p:nvSpPr>
          <p:cNvPr id="20" name="Text Box 19"/>
          <p:cNvSpPr txBox="1"/>
          <p:nvPr/>
        </p:nvSpPr>
        <p:spPr>
          <a:xfrm>
            <a:off x="2488565" y="2713990"/>
            <a:ext cx="8956040" cy="953135"/>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 </a:t>
            </a:r>
            <a:r>
              <a:rPr lang="en-US" sz="2800">
                <a:latin typeface="Arial" panose="020B0604020202020204" pitchFamily="34" charset="0"/>
                <a:ea typeface="Times New Roman" panose="02020603050405020304"/>
                <a:cs typeface="Arial" panose="020B0604020202020204" pitchFamily="34" charset="0"/>
              </a:rPr>
              <a:t>Cùng với TW Đảng và Mặt trận Việt minh Hồ Chí Minh  </a:t>
            </a:r>
            <a:r>
              <a:rPr sz="2800">
                <a:latin typeface="Arial" panose="020B0604020202020204" pitchFamily="34" charset="0"/>
                <a:ea typeface="Times New Roman" panose="02020603050405020304"/>
                <a:cs typeface="Arial" panose="020B0604020202020204" pitchFamily="34" charset="0"/>
              </a:rPr>
              <a:t>lãnh đạo Cách mạng tháng Tám thành công</a:t>
            </a:r>
          </a:p>
        </p:txBody>
      </p:sp>
      <p:sp>
        <p:nvSpPr>
          <p:cNvPr id="21" name="Rectangle 7"/>
          <p:cNvSpPr/>
          <p:nvPr/>
        </p:nvSpPr>
        <p:spPr>
          <a:xfrm>
            <a:off x="511175" y="4481195"/>
            <a:ext cx="2105025" cy="583565"/>
          </a:xfrm>
          <a:prstGeom prst="rect">
            <a:avLst/>
          </a:prstGeom>
          <a:solidFill>
            <a:srgbClr val="F7C4FE"/>
          </a:solidFill>
          <a:ln>
            <a:noFill/>
          </a:ln>
          <a:effectLst>
            <a:outerShdw blurRad="190500" dist="228600" dir="2700000" algn="ctr">
              <a:srgbClr val="000000">
                <a:alpha val="30000"/>
              </a:srgbClr>
            </a:outerShdw>
          </a:effectLst>
          <a:scene3d>
            <a:camera prst="perspectiveContrastingRightFacing"/>
            <a:lightRig rig="glow" dir="t">
              <a:rot lat="0" lon="0" rev="4800000"/>
            </a:lightRig>
          </a:scene3d>
          <a:sp3d prstMaterial="matte">
            <a:bevelT w="127000" h="63500"/>
          </a:sp3d>
        </p:spPr>
        <p:txBody>
          <a:bodyPr wrap="square">
            <a:spAutoFit/>
          </a:bodyPr>
          <a:lstStyle/>
          <a:p>
            <a:pPr algn="ctr"/>
            <a:r>
              <a:rPr lang="en-US" sz="3200" b="1" dirty="0" err="1">
                <a:latin typeface="Aarial"/>
              </a:rPr>
              <a:t>2/9/1945</a:t>
            </a:r>
          </a:p>
        </p:txBody>
      </p:sp>
      <p:sp>
        <p:nvSpPr>
          <p:cNvPr id="22" name="Text Box 21"/>
          <p:cNvSpPr txBox="1"/>
          <p:nvPr/>
        </p:nvSpPr>
        <p:spPr>
          <a:xfrm>
            <a:off x="2489200" y="4032885"/>
            <a:ext cx="8956040" cy="1383665"/>
          </a:xfrm>
          <a:prstGeom prst="rect">
            <a:avLst/>
          </a:prstGeom>
          <a:solidFill>
            <a:srgbClr val="F7C4FE"/>
          </a:solidFill>
          <a:effectLst>
            <a:outerShdw blurRad="50800" dist="38100" dir="5400000" algn="t" rotWithShape="0">
              <a:prstClr val="black">
                <a:alpha val="40000"/>
              </a:prstClr>
            </a:outerShdw>
          </a:effectLst>
        </p:spPr>
        <p:txBody>
          <a:bodyPr wrap="square">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T</a:t>
            </a:r>
            <a:r>
              <a:rPr sz="2800">
                <a:latin typeface="Arial" panose="020B0604020202020204" pitchFamily="34" charset="0"/>
                <a:ea typeface="Times New Roman" panose="02020603050405020304"/>
                <a:cs typeface="Arial" panose="020B0604020202020204" pitchFamily="34" charset="0"/>
              </a:rPr>
              <a:t>ại Quảng trường Ba Đình (HN), Chủ tịch HCM đọc Tuyên ngôn ĐL, tuyên bố thành lập nước V</a:t>
            </a:r>
            <a:r>
              <a:rPr lang="en-US" sz="2800">
                <a:latin typeface="Arial" panose="020B0604020202020204" pitchFamily="34" charset="0"/>
                <a:ea typeface="Times New Roman" panose="02020603050405020304"/>
                <a:cs typeface="Arial" panose="020B0604020202020204" pitchFamily="34" charset="0"/>
              </a:rPr>
              <a:t>iệt </a:t>
            </a:r>
            <a:r>
              <a:rPr sz="2800">
                <a:latin typeface="Arial" panose="020B0604020202020204" pitchFamily="34" charset="0"/>
                <a:ea typeface="Times New Roman" panose="02020603050405020304"/>
                <a:cs typeface="Arial" panose="020B0604020202020204" pitchFamily="34" charset="0"/>
              </a:rPr>
              <a:t>N</a:t>
            </a:r>
            <a:r>
              <a:rPr lang="en-US" sz="2800">
                <a:latin typeface="Arial" panose="020B0604020202020204" pitchFamily="34" charset="0"/>
                <a:ea typeface="Times New Roman" panose="02020603050405020304"/>
                <a:cs typeface="Arial" panose="020B0604020202020204" pitchFamily="34" charset="0"/>
              </a:rPr>
              <a:t>am </a:t>
            </a:r>
            <a:r>
              <a:rPr sz="2800">
                <a:latin typeface="Arial" panose="020B0604020202020204" pitchFamily="34" charset="0"/>
                <a:ea typeface="Times New Roman" panose="02020603050405020304"/>
                <a:cs typeface="Arial" panose="020B0604020202020204" pitchFamily="34" charset="0"/>
              </a:rPr>
              <a:t>D</a:t>
            </a:r>
            <a:r>
              <a:rPr lang="en-US" sz="2800">
                <a:latin typeface="Arial" panose="020B0604020202020204" pitchFamily="34" charset="0"/>
                <a:ea typeface="Times New Roman" panose="02020603050405020304"/>
                <a:cs typeface="Arial" panose="020B0604020202020204" pitchFamily="34" charset="0"/>
              </a:rPr>
              <a:t>ân chủ </a:t>
            </a:r>
            <a:r>
              <a:rPr sz="2800">
                <a:latin typeface="Arial" panose="020B0604020202020204" pitchFamily="34" charset="0"/>
                <a:ea typeface="Times New Roman" panose="02020603050405020304"/>
                <a:cs typeface="Arial" panose="020B0604020202020204" pitchFamily="34" charset="0"/>
              </a:rPr>
              <a:t>C</a:t>
            </a:r>
            <a:r>
              <a:rPr lang="en-US" sz="2800">
                <a:latin typeface="Arial" panose="020B0604020202020204" pitchFamily="34" charset="0"/>
                <a:ea typeface="Times New Roman" panose="02020603050405020304"/>
                <a:cs typeface="Arial" panose="020B0604020202020204" pitchFamily="34" charset="0"/>
              </a:rPr>
              <a:t>ộng hòa.</a:t>
            </a:r>
            <a:endParaRPr sz="2800">
              <a:latin typeface="Arial" panose="020B0604020202020204" pitchFamily="34" charset="0"/>
              <a:ea typeface="Times New Roman" panose="02020603050405020304"/>
              <a:cs typeface="Arial" panose="020B0604020202020204" pitchFamily="34" charset="0"/>
            </a:endParaRPr>
          </a:p>
        </p:txBody>
      </p:sp>
      <p:sp>
        <p:nvSpPr>
          <p:cNvPr id="23" name="Rectangle 7"/>
          <p:cNvSpPr/>
          <p:nvPr/>
        </p:nvSpPr>
        <p:spPr>
          <a:xfrm>
            <a:off x="2487295" y="1668780"/>
            <a:ext cx="8957310" cy="52197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a:noFill/>
          </a:ln>
          <a:effectLst>
            <a:innerShdw blurRad="63500" dist="50800" dir="5400000">
              <a:prstClr val="black">
                <a:alpha val="50000"/>
              </a:prstClr>
            </a:innerShdw>
          </a:effectLst>
          <a:scene3d>
            <a:camera prst="obliqueBottomLeft"/>
            <a:lightRig rig="glow" dir="t">
              <a:rot lat="0" lon="0" rev="4800000"/>
            </a:lightRig>
          </a:scene3d>
          <a:sp3d prstMaterial="matte">
            <a:bevelT w="127000" h="63500"/>
          </a:sp3d>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sym typeface="+mn-ea"/>
              </a:rPr>
              <a:t>H</a:t>
            </a:r>
            <a:r>
              <a:rPr lang="en-US" sz="2800">
                <a:latin typeface="Arial" panose="020B0604020202020204" pitchFamily="34" charset="0"/>
                <a:ea typeface="Times New Roman" panose="02020603050405020304"/>
                <a:cs typeface="Arial" panose="020B0604020202020204" pitchFamily="34" charset="0"/>
                <a:sym typeface="+mn-ea"/>
              </a:rPr>
              <a:t>ồ </a:t>
            </a:r>
            <a:r>
              <a:rPr sz="2800">
                <a:latin typeface="Arial" panose="020B0604020202020204" pitchFamily="34" charset="0"/>
                <a:ea typeface="Times New Roman" panose="02020603050405020304"/>
                <a:cs typeface="Arial" panose="020B0604020202020204" pitchFamily="34" charset="0"/>
                <a:sym typeface="+mn-ea"/>
              </a:rPr>
              <a:t>C</a:t>
            </a:r>
            <a:r>
              <a:rPr lang="en-US" sz="2800">
                <a:latin typeface="Arial" panose="020B0604020202020204" pitchFamily="34" charset="0"/>
                <a:ea typeface="Times New Roman" panose="02020603050405020304"/>
                <a:cs typeface="Arial" panose="020B0604020202020204" pitchFamily="34" charset="0"/>
                <a:sym typeface="+mn-ea"/>
              </a:rPr>
              <a:t>hí </a:t>
            </a:r>
            <a:r>
              <a:rPr sz="2800">
                <a:latin typeface="Arial" panose="020B0604020202020204" pitchFamily="34" charset="0"/>
                <a:ea typeface="Times New Roman" panose="02020603050405020304"/>
                <a:cs typeface="Arial" panose="020B0604020202020204" pitchFamily="34" charset="0"/>
                <a:sym typeface="+mn-ea"/>
              </a:rPr>
              <a:t>M</a:t>
            </a:r>
            <a:r>
              <a:rPr lang="en-US" sz="2800">
                <a:latin typeface="Arial" panose="020B0604020202020204" pitchFamily="34" charset="0"/>
                <a:ea typeface="Times New Roman" panose="02020603050405020304"/>
                <a:cs typeface="Arial" panose="020B0604020202020204" pitchFamily="34" charset="0"/>
                <a:sym typeface="+mn-ea"/>
              </a:rPr>
              <a:t>inh</a:t>
            </a:r>
            <a:r>
              <a:rPr sz="2800">
                <a:latin typeface="Arial" panose="020B0604020202020204" pitchFamily="34" charset="0"/>
                <a:ea typeface="Times New Roman" panose="02020603050405020304"/>
                <a:cs typeface="Arial" panose="020B0604020202020204" pitchFamily="34" charset="0"/>
                <a:sym typeface="+mn-ea"/>
              </a:rPr>
              <a:t> cùng TW Đảng phát lệnh Tổng </a:t>
            </a:r>
            <a:r>
              <a:rPr lang="en-US" sz="2800">
                <a:latin typeface="Arial" panose="020B0604020202020204" pitchFamily="34" charset="0"/>
                <a:ea typeface="Times New Roman" panose="02020603050405020304"/>
                <a:cs typeface="Arial" panose="020B0604020202020204" pitchFamily="34" charset="0"/>
                <a:sym typeface="+mn-ea"/>
              </a:rPr>
              <a:t>khởi nghĩa</a:t>
            </a:r>
            <a:endParaRPr lang="en-US" sz="2800" b="1" dirty="0" err="1">
              <a:latin typeface="A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grpId="1" nodeType="click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 calcmode="lin" valueType="num">
                                      <p:cBhvr>
                                        <p:cTn id="18" dur="500"/>
                                        <p:tgtEl>
                                          <p:spTgt spid="5"/>
                                        </p:tgtEl>
                                        <p:attrNameLst>
                                          <p:attrName>style.rotation</p:attrName>
                                        </p:attrNameLst>
                                      </p:cBhvr>
                                      <p:tavLst>
                                        <p:tav tm="0">
                                          <p:val>
                                            <p:fltVal val="0"/>
                                          </p:val>
                                        </p:tav>
                                        <p:tav tm="100000">
                                          <p:val>
                                            <p:fltVal val="360"/>
                                          </p:val>
                                        </p:tav>
                                      </p:tavLst>
                                    </p:anim>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par>
                          <p:cTn id="29" fill="hold">
                            <p:stCondLst>
                              <p:cond delay="4500"/>
                            </p:stCondLst>
                            <p:childTnLst>
                              <p:par>
                                <p:cTn id="30" presetID="21"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ppt_x</p:attrName>
                                        </p:attrNameLst>
                                      </p:cBhvr>
                                      <p:tavLst>
                                        <p:tav tm="0">
                                          <p:val>
                                            <p:strVal val="#ppt_x-.2"/>
                                          </p:val>
                                        </p:tav>
                                        <p:tav tm="100000">
                                          <p:val>
                                            <p:strVal val="#ppt_x"/>
                                          </p:val>
                                        </p:tav>
                                      </p:tavLst>
                                    </p:anim>
                                    <p:anim calcmode="lin" valueType="num">
                                      <p:cBhvr>
                                        <p:cTn id="4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3000" fill="hold">
                                          <p:stCondLst>
                                            <p:cond delay="0"/>
                                          </p:stCondLst>
                                        </p:cTn>
                                        <p:tgtEl>
                                          <p:spTgt spid="22"/>
                                        </p:tgtEl>
                                        <p:attrNameLst>
                                          <p:attrName>style.visibility</p:attrName>
                                        </p:attrNameLst>
                                      </p:cBhvr>
                                      <p:to>
                                        <p:strVal val="visible"/>
                                      </p:to>
                                    </p:set>
                                    <p:anim calcmode="lin" valueType="num">
                                      <p:cBhvr>
                                        <p:cTn id="49" dur="3000" fill="hold"/>
                                        <p:tgtEl>
                                          <p:spTgt spid="22"/>
                                        </p:tgtEl>
                                        <p:attrNameLst>
                                          <p:attrName>ppt_w</p:attrName>
                                        </p:attrNameLst>
                                      </p:cBhvr>
                                      <p:tavLst>
                                        <p:tav tm="0">
                                          <p:val>
                                            <p:fltVal val="0"/>
                                          </p:val>
                                        </p:tav>
                                        <p:tav tm="100000">
                                          <p:val>
                                            <p:strVal val="#ppt_w"/>
                                          </p:val>
                                        </p:tav>
                                      </p:tavLst>
                                    </p:anim>
                                    <p:anim calcmode="lin" valueType="num">
                                      <p:cBhvr>
                                        <p:cTn id="50" dur="3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bldLvl="0" animBg="1"/>
      <p:bldP spid="5" grpId="1" bldLvl="0" animBg="1"/>
      <p:bldP spid="17" grpId="0" bldLvl="0" animBg="1"/>
      <p:bldP spid="19" grpId="0" bldLvl="0" animBg="1"/>
      <p:bldP spid="20" grpId="0" bldLvl="0" animBg="1"/>
      <p:bldP spid="21" grpId="0" bldLvl="0" animBg="1"/>
      <p:bldP spid="22" grpId="0" animBg="1"/>
      <p:bldP spid="2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5" name="Picture 4"/>
          <p:cNvPicPr/>
          <p:nvPr/>
        </p:nvPicPr>
        <p:blipFill>
          <a:blip r:embed="rId2"/>
          <a:srcRect l="5722" t="23565" r="7074" b="17611"/>
          <a:stretch>
            <a:fillRect/>
          </a:stretch>
        </p:blipFill>
        <p:spPr>
          <a:xfrm>
            <a:off x="78740" y="6985"/>
            <a:ext cx="845820" cy="545465"/>
          </a:xfrm>
          <a:prstGeom prst="rect">
            <a:avLst/>
          </a:prstGeom>
        </p:spPr>
      </p:pic>
      <p:sp>
        <p:nvSpPr>
          <p:cNvPr id="6" name="Text Box 5"/>
          <p:cNvSpPr txBox="1"/>
          <p:nvPr/>
        </p:nvSpPr>
        <p:spPr>
          <a:xfrm>
            <a:off x="934085" y="0"/>
            <a:ext cx="1092390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4</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cuộc kháng chiến chống TD Pháp (1945 – 1954) </a:t>
            </a:r>
          </a:p>
        </p:txBody>
      </p:sp>
      <p:sp>
        <p:nvSpPr>
          <p:cNvPr id="7" name="Oval 6"/>
          <p:cNvSpPr/>
          <p:nvPr/>
        </p:nvSpPr>
        <p:spPr>
          <a:xfrm>
            <a:off x="3656965" y="2500630"/>
            <a:ext cx="4572000" cy="2376170"/>
          </a:xfrm>
          <a:prstGeom prst="ellipse">
            <a:avLst/>
          </a:prstGeom>
          <a:solidFill>
            <a:srgbClr val="BBF0FD"/>
          </a:solidFill>
          <a:ln w="57150">
            <a:solidFill>
              <a:srgbClr val="92D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Nhắc lại cuộc kháng chiến chống TD Pháp từ 1945 - 1954 có mấy giai đoạn?</a:t>
            </a:r>
          </a:p>
        </p:txBody>
      </p:sp>
      <p:sp>
        <p:nvSpPr>
          <p:cNvPr id="9" name="Round Diagonal Corner Rectangle 8"/>
          <p:cNvSpPr/>
          <p:nvPr/>
        </p:nvSpPr>
        <p:spPr>
          <a:xfrm>
            <a:off x="2259330" y="1649730"/>
            <a:ext cx="2738120" cy="3375025"/>
          </a:xfrm>
          <a:prstGeom prst="round2DiagRect">
            <a:avLst/>
          </a:prstGeom>
          <a:solidFill>
            <a:schemeClr val="accent1"/>
          </a:solidFill>
          <a:ln w="38100">
            <a:solidFill>
              <a:srgbClr val="F420CF"/>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Từ 9/1945 đến 12/1946 Chống thù trong và giặc ngoài</a:t>
            </a:r>
          </a:p>
        </p:txBody>
      </p:sp>
      <p:sp>
        <p:nvSpPr>
          <p:cNvPr id="10" name="Round Diagonal Corner Rectangle 9"/>
          <p:cNvSpPr/>
          <p:nvPr/>
        </p:nvSpPr>
        <p:spPr>
          <a:xfrm>
            <a:off x="7244715" y="1649730"/>
            <a:ext cx="2738120" cy="3375025"/>
          </a:xfrm>
          <a:prstGeom prst="round2DiagRect">
            <a:avLst/>
          </a:prstGeom>
          <a:solidFill>
            <a:schemeClr val="accent1"/>
          </a:solidFill>
          <a:ln w="38100">
            <a:solidFill>
              <a:srgbClr val="CC28D2"/>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altLang="vi-VN"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Từ 12/1946 đến 1954</a:t>
            </a:r>
            <a:r>
              <a:rPr lang="vi-VN"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 tiến hành kháng chiến chống thực dân Pháp. </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xit" presetSubtype="0" accel="100000" fill="hold" grpId="1" nodeType="click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 calcmode="lin" valueType="num">
                                      <p:cBhvr>
                                        <p:cTn id="13" dur="500"/>
                                        <p:tgtEl>
                                          <p:spTgt spid="7"/>
                                        </p:tgtEl>
                                        <p:attrNameLst>
                                          <p:attrName>style.rotation</p:attrName>
                                        </p:attrNameLst>
                                      </p:cBhvr>
                                      <p:tavLst>
                                        <p:tav tm="0">
                                          <p:val>
                                            <p:fltVal val="0"/>
                                          </p:val>
                                        </p:tav>
                                        <p:tav tm="100000">
                                          <p:val>
                                            <p:fltVal val="36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9" grpId="0" bldLvl="0" animBg="1"/>
      <p:bldP spid="1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5" name="Picture 4"/>
          <p:cNvPicPr/>
          <p:nvPr/>
        </p:nvPicPr>
        <p:blipFill>
          <a:blip r:embed="rId2"/>
          <a:srcRect l="5722" t="23565" r="7074" b="17611"/>
          <a:stretch>
            <a:fillRect/>
          </a:stretch>
        </p:blipFill>
        <p:spPr>
          <a:xfrm>
            <a:off x="78740" y="6985"/>
            <a:ext cx="845820" cy="545465"/>
          </a:xfrm>
          <a:prstGeom prst="rect">
            <a:avLst/>
          </a:prstGeom>
        </p:spPr>
      </p:pic>
      <p:sp>
        <p:nvSpPr>
          <p:cNvPr id="6" name="Text Box 5"/>
          <p:cNvSpPr txBox="1"/>
          <p:nvPr/>
        </p:nvSpPr>
        <p:spPr>
          <a:xfrm>
            <a:off x="934085" y="0"/>
            <a:ext cx="1092390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4</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cuộc kháng chiến chống TD Pháp (1945 – 1954) </a:t>
            </a:r>
          </a:p>
        </p:txBody>
      </p:sp>
      <p:sp>
        <p:nvSpPr>
          <p:cNvPr id="9" name="Round Diagonal Corner Rectangle 8"/>
          <p:cNvSpPr/>
          <p:nvPr/>
        </p:nvSpPr>
        <p:spPr>
          <a:xfrm>
            <a:off x="4169410" y="602615"/>
            <a:ext cx="2738120" cy="862330"/>
          </a:xfrm>
          <a:prstGeom prst="round2DiagRect">
            <a:avLst/>
          </a:prstGeom>
          <a:solidFill>
            <a:schemeClr val="accent1"/>
          </a:solidFill>
          <a:ln w="38100">
            <a:solidFill>
              <a:srgbClr val="F420CF"/>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Times New Roman" panose="02020603050405020304"/>
              </a:rPr>
              <a:t>a) Giai đoạn 1945 đến 1946</a:t>
            </a:r>
            <a:r>
              <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 </a:t>
            </a:r>
          </a:p>
        </p:txBody>
      </p:sp>
      <p:sp>
        <p:nvSpPr>
          <p:cNvPr id="2" name="Right Brace 1"/>
          <p:cNvSpPr/>
          <p:nvPr/>
        </p:nvSpPr>
        <p:spPr>
          <a:xfrm rot="16200000">
            <a:off x="5219700" y="-1488440"/>
            <a:ext cx="765810" cy="6672580"/>
          </a:xfrm>
          <a:prstGeom prst="rightBrace">
            <a:avLst/>
          </a:prstGeom>
          <a:ln w="571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txBody>
          <a:bodyPr rtlCol="0" anchor="ctr"/>
          <a:lstStyle/>
          <a:p>
            <a:pPr algn="ctr"/>
            <a:endParaRPr lang="en-US"/>
          </a:p>
        </p:txBody>
      </p:sp>
      <p:sp>
        <p:nvSpPr>
          <p:cNvPr id="3" name="Rounded Rectangle 2"/>
          <p:cNvSpPr/>
          <p:nvPr/>
        </p:nvSpPr>
        <p:spPr>
          <a:xfrm>
            <a:off x="1181100" y="2176145"/>
            <a:ext cx="2004695" cy="736600"/>
          </a:xfrm>
          <a:prstGeom prst="roundRect">
            <a:avLst/>
          </a:prstGeom>
          <a:solidFill>
            <a:schemeClr val="accent5">
              <a:lumMod val="75000"/>
            </a:schemeClr>
          </a:solidFill>
          <a:ln>
            <a:solidFill>
              <a:schemeClr val="accent5">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Trong nước</a:t>
            </a:r>
          </a:p>
        </p:txBody>
      </p:sp>
      <p:sp>
        <p:nvSpPr>
          <p:cNvPr id="8" name="Rounded Rectangle 7"/>
          <p:cNvSpPr/>
          <p:nvPr/>
        </p:nvSpPr>
        <p:spPr>
          <a:xfrm>
            <a:off x="7926705" y="2249805"/>
            <a:ext cx="2004695" cy="736600"/>
          </a:xfrm>
          <a:prstGeom prst="roundRect">
            <a:avLst/>
          </a:prstGeom>
          <a:solidFill>
            <a:schemeClr val="accent5">
              <a:lumMod val="75000"/>
            </a:schemeClr>
          </a:solidFill>
          <a:ln>
            <a:solidFill>
              <a:schemeClr val="accent5">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Quan hệ</a:t>
            </a:r>
          </a:p>
          <a:p>
            <a:pPr algn="ctr"/>
            <a:r>
              <a:rPr lang="en-US" sz="2400">
                <a:solidFill>
                  <a:schemeClr val="bg1"/>
                </a:solidFill>
                <a:latin typeface="Arial" panose="020B0604020202020204" pitchFamily="34" charset="0"/>
                <a:cs typeface="Arial" panose="020B0604020202020204" pitchFamily="34" charset="0"/>
              </a:rPr>
              <a:t>Việt - Pháp</a:t>
            </a:r>
          </a:p>
        </p:txBody>
      </p:sp>
      <p:sp>
        <p:nvSpPr>
          <p:cNvPr id="14" name="Explosion 1 13"/>
          <p:cNvSpPr/>
          <p:nvPr/>
        </p:nvSpPr>
        <p:spPr>
          <a:xfrm>
            <a:off x="78740" y="2520315"/>
            <a:ext cx="5490845" cy="4208780"/>
          </a:xfrm>
          <a:prstGeom prst="irregularSeal1">
            <a:avLst/>
          </a:prstGeom>
          <a:ln w="57150" cap="sq">
            <a:solidFill>
              <a:srgbClr val="006600"/>
            </a:solidFill>
            <a:bevel/>
          </a:ln>
          <a:scene3d>
            <a:camera prst="orthographicFront"/>
            <a:lightRig rig="threePt" dir="t"/>
          </a:scene3d>
          <a:sp3d extrusionH="69850"/>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sz="2800" b="1" dirty="0">
              <a:solidFill>
                <a:schemeClr val="tx1"/>
              </a:solidFill>
              <a:latin typeface="Arial" panose="020B0604020202020204" pitchFamily="34" charset="0"/>
              <a:cs typeface="Arial" panose="020B0604020202020204" pitchFamily="34" charset="0"/>
            </a:endParaRPr>
          </a:p>
        </p:txBody>
      </p:sp>
      <p:sp>
        <p:nvSpPr>
          <p:cNvPr id="12" name="Text Box 11"/>
          <p:cNvSpPr txBox="1"/>
          <p:nvPr/>
        </p:nvSpPr>
        <p:spPr>
          <a:xfrm>
            <a:off x="650240" y="3552190"/>
            <a:ext cx="4220845" cy="2891790"/>
          </a:xfrm>
          <a:prstGeom prst="rect">
            <a:avLst/>
          </a:prstGeom>
          <a:noFill/>
        </p:spPr>
        <p:txBody>
          <a:bodyPr wrap="square" rtlCol="0" anchor="t">
            <a:noAutofit/>
          </a:bodyPr>
          <a:lstStyle/>
          <a:p>
            <a:pPr algn="l"/>
            <a:r>
              <a:rPr lang="en-US" sz="2400" dirty="0" smtClean="0">
                <a:latin typeface="Arial" panose="020B0604020202020204" pitchFamily="34" charset="0"/>
                <a:cs typeface="Arial" panose="020B0604020202020204" pitchFamily="34" charset="0"/>
                <a:sym typeface="+mn-ea"/>
              </a:rPr>
              <a:t>               </a:t>
            </a:r>
            <a:r>
              <a:rPr lang="en-US" altLang="en-US" sz="2400" dirty="0" smtClean="0">
                <a:latin typeface="Arial" panose="020B0604020202020204" pitchFamily="34" charset="0"/>
                <a:cs typeface="Arial" panose="020B0604020202020204" pitchFamily="34" charset="0"/>
                <a:sym typeface="+mn-ea"/>
              </a:rPr>
              <a:t>Đảng, Chính phủ, </a:t>
            </a:r>
          </a:p>
          <a:p>
            <a:pPr algn="l"/>
            <a:r>
              <a:rPr lang="en-US" sz="2400" dirty="0" smtClean="0">
                <a:latin typeface="Arial" panose="020B0604020202020204" pitchFamily="34" charset="0"/>
                <a:cs typeface="Arial" panose="020B0604020202020204" pitchFamily="34" charset="0"/>
                <a:sym typeface="+mn-ea"/>
              </a:rPr>
              <a:t>    </a:t>
            </a:r>
            <a:r>
              <a:rPr lang="en-US" altLang="en-US" sz="2400" dirty="0" smtClean="0">
                <a:latin typeface="Arial" panose="020B0604020202020204" pitchFamily="34" charset="0"/>
                <a:cs typeface="Arial" panose="020B0604020202020204" pitchFamily="34" charset="0"/>
                <a:sym typeface="+mn-ea"/>
              </a:rPr>
              <a:t>đứng đầu là Chủ tịch Hồ</a:t>
            </a:r>
          </a:p>
          <a:p>
            <a:pPr algn="l"/>
            <a:r>
              <a:rPr lang="en-US" altLang="en-US" sz="2400" dirty="0" smtClean="0">
                <a:latin typeface="Arial" panose="020B0604020202020204" pitchFamily="34" charset="0"/>
                <a:cs typeface="Arial" panose="020B0604020202020204" pitchFamily="34" charset="0"/>
                <a:sym typeface="+mn-ea"/>
              </a:rPr>
              <a:t>      Chí Minh đã giải quyết </a:t>
            </a:r>
          </a:p>
          <a:p>
            <a:pPr algn="l"/>
            <a:r>
              <a:rPr lang="en-US" altLang="en-US" sz="2400" dirty="0" smtClean="0">
                <a:latin typeface="Arial" panose="020B0604020202020204" pitchFamily="34" charset="0"/>
                <a:cs typeface="Arial" panose="020B0604020202020204" pitchFamily="34" charset="0"/>
                <a:sym typeface="+mn-ea"/>
              </a:rPr>
              <a:t>    thành công những khó</a:t>
            </a:r>
          </a:p>
          <a:p>
            <a:pPr algn="l"/>
            <a:r>
              <a:rPr lang="en-US" altLang="en-US" sz="2400" dirty="0" smtClean="0">
                <a:latin typeface="Arial" panose="020B0604020202020204" pitchFamily="34" charset="0"/>
                <a:cs typeface="Arial" panose="020B0604020202020204" pitchFamily="34" charset="0"/>
                <a:sym typeface="+mn-ea"/>
              </a:rPr>
              <a:t>              khăn nào?</a:t>
            </a:r>
          </a:p>
        </p:txBody>
      </p:sp>
      <p:sp>
        <p:nvSpPr>
          <p:cNvPr id="15" name="Rectangle 12"/>
          <p:cNvSpPr/>
          <p:nvPr/>
        </p:nvSpPr>
        <p:spPr>
          <a:xfrm>
            <a:off x="7033895" y="3301365"/>
            <a:ext cx="3583940" cy="2400935"/>
          </a:xfrm>
          <a:prstGeom prst="rect">
            <a:avLst/>
          </a:prstGeom>
          <a:ln w="57150">
            <a:solidFill>
              <a:srgbClr val="C00000"/>
            </a:solidFill>
          </a:ln>
        </p:spPr>
        <p:txBody>
          <a:bodyPr wrap="square">
            <a:noAutofit/>
          </a:bodyPr>
          <a:lstStyle/>
          <a:p>
            <a:pPr algn="just"/>
            <a:r>
              <a:rPr lang="en-US" altLang="en-US" sz="2400" dirty="0">
                <a:latin typeface="Arial" panose="020B0604020202020204" pitchFamily="34" charset="0"/>
                <a:cs typeface="Arial" panose="020B0604020202020204" pitchFamily="34" charset="0"/>
              </a:rPr>
              <a:t>Chủ tịch Hồ Chí Minh và Ban Thường vụ Trung ương Đảng đã có biện pháp gì để giải quyết quan hệ giữa ta với Pháp?</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ppt_w*0.05"/>
                                          </p:val>
                                        </p:tav>
                                        <p:tav tm="100000">
                                          <p:val>
                                            <p:strVal val="#ppt_w"/>
                                          </p:val>
                                        </p:tav>
                                      </p:tavLst>
                                    </p:anim>
                                    <p:anim calcmode="lin" valueType="num">
                                      <p:cBhvr>
                                        <p:cTn id="25" dur="500" fill="hold"/>
                                        <p:tgtEl>
                                          <p:spTgt spid="14"/>
                                        </p:tgtEl>
                                        <p:attrNameLst>
                                          <p:attrName>ppt_h</p:attrName>
                                        </p:attrNameLst>
                                      </p:cBhvr>
                                      <p:tavLst>
                                        <p:tav tm="0">
                                          <p:val>
                                            <p:strVal val="#ppt_h"/>
                                          </p:val>
                                        </p:tav>
                                        <p:tav tm="100000">
                                          <p:val>
                                            <p:strVal val="#ppt_h"/>
                                          </p:val>
                                        </p:tav>
                                      </p:tavLst>
                                    </p:anim>
                                    <p:anim calcmode="lin" valueType="num">
                                      <p:cBhvr>
                                        <p:cTn id="26" dur="500" fill="hold"/>
                                        <p:tgtEl>
                                          <p:spTgt spid="14"/>
                                        </p:tgtEl>
                                        <p:attrNameLst>
                                          <p:attrName>ppt_x</p:attrName>
                                        </p:attrNameLst>
                                      </p:cBhvr>
                                      <p:tavLst>
                                        <p:tav tm="0">
                                          <p:val>
                                            <p:strVal val="#ppt_x-.2"/>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Effect transition="in" filter="fade">
                                      <p:cBhvr>
                                        <p:cTn id="28" dur="500"/>
                                        <p:tgtEl>
                                          <p:spTgt spid="14"/>
                                        </p:tgtEl>
                                      </p:cBhvr>
                                    </p:animEffect>
                                  </p:childTnLst>
                                </p:cTn>
                              </p:par>
                              <p:par>
                                <p:cTn id="29" presetID="54" presetClass="entr" presetSubtype="0" ac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ppt_w*0.05"/>
                                          </p:val>
                                        </p:tav>
                                        <p:tav tm="100000">
                                          <p:val>
                                            <p:strVal val="#ppt_w"/>
                                          </p:val>
                                        </p:tav>
                                      </p:tavLst>
                                    </p:anim>
                                    <p:anim calcmode="lin" valueType="num">
                                      <p:cBhvr>
                                        <p:cTn id="32" dur="500" fill="hold"/>
                                        <p:tgtEl>
                                          <p:spTgt spid="12"/>
                                        </p:tgtEl>
                                        <p:attrNameLst>
                                          <p:attrName>ppt_h</p:attrName>
                                        </p:attrNameLst>
                                      </p:cBhvr>
                                      <p:tavLst>
                                        <p:tav tm="0">
                                          <p:val>
                                            <p:strVal val="#ppt_h"/>
                                          </p:val>
                                        </p:tav>
                                        <p:tav tm="100000">
                                          <p:val>
                                            <p:strVal val="#ppt_h"/>
                                          </p:val>
                                        </p:tav>
                                      </p:tavLst>
                                    </p:anim>
                                    <p:anim calcmode="lin" valueType="num">
                                      <p:cBhvr>
                                        <p:cTn id="33" dur="500" fill="hold"/>
                                        <p:tgtEl>
                                          <p:spTgt spid="12"/>
                                        </p:tgtEl>
                                        <p:attrNameLst>
                                          <p:attrName>ppt_x</p:attrName>
                                        </p:attrNameLst>
                                      </p:cBhvr>
                                      <p:tavLst>
                                        <p:tav tm="0">
                                          <p:val>
                                            <p:strVal val="#ppt_x-.2"/>
                                          </p:val>
                                        </p:tav>
                                        <p:tav tm="100000">
                                          <p:val>
                                            <p:strVal val="#ppt_x"/>
                                          </p:val>
                                        </p:tav>
                                      </p:tavLst>
                                    </p:anim>
                                    <p:anim calcmode="lin" valueType="num">
                                      <p:cBhvr>
                                        <p:cTn id="34" dur="500" fill="hold"/>
                                        <p:tgtEl>
                                          <p:spTgt spid="12"/>
                                        </p:tgtEl>
                                        <p:attrNameLst>
                                          <p:attrName>ppt_y</p:attrName>
                                        </p:attrNameLst>
                                      </p:cBhvr>
                                      <p:tavLst>
                                        <p:tav tm="0">
                                          <p:val>
                                            <p:strVal val="#ppt_y"/>
                                          </p:val>
                                        </p:tav>
                                        <p:tav tm="100000">
                                          <p:val>
                                            <p:strVal val="#ppt_y"/>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1"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strVal val="#ppt_w*0.7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Effect transition="in" filter="fad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4" grpId="0" animBg="1"/>
      <p:bldP spid="12" grpId="0"/>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5" name="Picture 4"/>
          <p:cNvPicPr/>
          <p:nvPr/>
        </p:nvPicPr>
        <p:blipFill>
          <a:blip r:embed="rId2"/>
          <a:srcRect l="5722" t="23565" r="7074" b="17611"/>
          <a:stretch>
            <a:fillRect/>
          </a:stretch>
        </p:blipFill>
        <p:spPr>
          <a:xfrm>
            <a:off x="78740" y="6985"/>
            <a:ext cx="845820" cy="545465"/>
          </a:xfrm>
          <a:prstGeom prst="rect">
            <a:avLst/>
          </a:prstGeom>
        </p:spPr>
      </p:pic>
      <p:sp>
        <p:nvSpPr>
          <p:cNvPr id="6" name="Text Box 5"/>
          <p:cNvSpPr txBox="1"/>
          <p:nvPr/>
        </p:nvSpPr>
        <p:spPr>
          <a:xfrm>
            <a:off x="934085" y="0"/>
            <a:ext cx="1092390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4</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cuộc kháng chiến chống TD Pháp (1945 – 1954) </a:t>
            </a:r>
          </a:p>
        </p:txBody>
      </p:sp>
      <p:sp>
        <p:nvSpPr>
          <p:cNvPr id="9" name="Round Diagonal Corner Rectangle 8"/>
          <p:cNvSpPr/>
          <p:nvPr/>
        </p:nvSpPr>
        <p:spPr>
          <a:xfrm>
            <a:off x="4169410" y="602615"/>
            <a:ext cx="2738120" cy="862330"/>
          </a:xfrm>
          <a:prstGeom prst="round2DiagRect">
            <a:avLst/>
          </a:prstGeom>
          <a:solidFill>
            <a:schemeClr val="accent1"/>
          </a:solidFill>
          <a:ln w="38100">
            <a:solidFill>
              <a:srgbClr val="F420CF"/>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Times New Roman" panose="02020603050405020304"/>
              </a:rPr>
              <a:t>a) Giai đoạn 1945 đến 1946</a:t>
            </a:r>
            <a:r>
              <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 </a:t>
            </a:r>
          </a:p>
        </p:txBody>
      </p:sp>
      <p:sp>
        <p:nvSpPr>
          <p:cNvPr id="2" name="Right Brace 1"/>
          <p:cNvSpPr/>
          <p:nvPr/>
        </p:nvSpPr>
        <p:spPr>
          <a:xfrm rot="16200000">
            <a:off x="5311775" y="-1623695"/>
            <a:ext cx="455930" cy="6672580"/>
          </a:xfrm>
          <a:prstGeom prst="rightBrace">
            <a:avLst/>
          </a:prstGeom>
          <a:ln w="571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txBody>
          <a:bodyPr rtlCol="0" anchor="ctr"/>
          <a:lstStyle/>
          <a:p>
            <a:pPr algn="ctr"/>
            <a:endParaRPr lang="en-US"/>
          </a:p>
        </p:txBody>
      </p:sp>
      <p:sp>
        <p:nvSpPr>
          <p:cNvPr id="3" name="Rounded Rectangle 2"/>
          <p:cNvSpPr/>
          <p:nvPr/>
        </p:nvSpPr>
        <p:spPr>
          <a:xfrm>
            <a:off x="1181100" y="1940560"/>
            <a:ext cx="2004695" cy="628650"/>
          </a:xfrm>
          <a:prstGeom prst="roundRect">
            <a:avLst/>
          </a:prstGeom>
          <a:solidFill>
            <a:schemeClr val="accent5">
              <a:lumMod val="75000"/>
            </a:schemeClr>
          </a:solidFill>
          <a:ln>
            <a:solidFill>
              <a:schemeClr val="accent5">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Trong nước</a:t>
            </a:r>
          </a:p>
        </p:txBody>
      </p:sp>
      <p:sp>
        <p:nvSpPr>
          <p:cNvPr id="8" name="Rounded Rectangle 7"/>
          <p:cNvSpPr/>
          <p:nvPr/>
        </p:nvSpPr>
        <p:spPr>
          <a:xfrm>
            <a:off x="7865745" y="1940560"/>
            <a:ext cx="2004695" cy="736600"/>
          </a:xfrm>
          <a:prstGeom prst="roundRect">
            <a:avLst/>
          </a:prstGeom>
          <a:solidFill>
            <a:schemeClr val="accent5">
              <a:lumMod val="75000"/>
            </a:schemeClr>
          </a:solidFill>
          <a:ln>
            <a:solidFill>
              <a:schemeClr val="accent5">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Quan hệ</a:t>
            </a:r>
          </a:p>
          <a:p>
            <a:pPr algn="ctr"/>
            <a:r>
              <a:rPr lang="en-US" sz="2400">
                <a:solidFill>
                  <a:schemeClr val="bg1"/>
                </a:solidFill>
                <a:latin typeface="Arial" panose="020B0604020202020204" pitchFamily="34" charset="0"/>
                <a:cs typeface="Arial" panose="020B0604020202020204" pitchFamily="34" charset="0"/>
              </a:rPr>
              <a:t>Việt - Pháp</a:t>
            </a:r>
          </a:p>
        </p:txBody>
      </p:sp>
      <p:cxnSp>
        <p:nvCxnSpPr>
          <p:cNvPr id="11" name="Straight Connector 10"/>
          <p:cNvCxnSpPr>
            <a:stCxn id="3" idx="2"/>
            <a:endCxn id="10" idx="0"/>
          </p:cNvCxnSpPr>
          <p:nvPr/>
        </p:nvCxnSpPr>
        <p:spPr>
          <a:xfrm>
            <a:off x="2183765" y="2569210"/>
            <a:ext cx="2540" cy="354330"/>
          </a:xfrm>
          <a:prstGeom prst="line">
            <a:avLst/>
          </a:prstGeom>
          <a:ln w="38100">
            <a:solidFill>
              <a:schemeClr val="accent5">
                <a:lumMod val="75000"/>
              </a:schemeClr>
            </a:solidFill>
          </a:ln>
        </p:spPr>
        <p:style>
          <a:lnRef idx="0">
            <a:srgbClr val="FFFFFF"/>
          </a:lnRef>
          <a:fillRef idx="0">
            <a:srgbClr val="FFFFFF"/>
          </a:fillRef>
          <a:effectRef idx="0">
            <a:srgbClr val="FFFFFF"/>
          </a:effectRef>
          <a:fontRef idx="minor">
            <a:schemeClr val="tx1"/>
          </a:fontRef>
        </p:style>
      </p:cxnSp>
      <p:sp>
        <p:nvSpPr>
          <p:cNvPr id="13" name="Rectangle 11"/>
          <p:cNvSpPr/>
          <p:nvPr/>
        </p:nvSpPr>
        <p:spPr>
          <a:xfrm>
            <a:off x="6506845" y="3110230"/>
            <a:ext cx="1576705" cy="829945"/>
          </a:xfrm>
          <a:prstGeom prst="rect">
            <a:avLst/>
          </a:prstGeom>
          <a:ln w="57150">
            <a:solidFill>
              <a:srgbClr val="C00000"/>
            </a:solidFill>
          </a:ln>
        </p:spPr>
        <p:txBody>
          <a:bodyPr wrap="square">
            <a:spAutoFit/>
          </a:bodyPr>
          <a:lstStyle/>
          <a:p>
            <a:r>
              <a:rPr lang="en-US" sz="2400" dirty="0" smtClean="0">
                <a:latin typeface="Arial" panose="020B0604020202020204" pitchFamily="34" charset="0"/>
                <a:cs typeface="Arial" panose="020B0604020202020204" pitchFamily="34" charset="0"/>
              </a:rPr>
              <a:t>9/1945 </a:t>
            </a:r>
            <a:r>
              <a:rPr lang="en-US" sz="2400" dirty="0" smtClean="0">
                <a:latin typeface="Arial" panose="020B0604020202020204" pitchFamily="34" charset="0"/>
                <a:cs typeface="Arial" panose="020B0604020202020204" pitchFamily="34" charset="0"/>
                <a:sym typeface="Wingdings 3" panose="05040102010807070707"/>
              </a:rPr>
              <a:t></a:t>
            </a:r>
            <a:r>
              <a:rPr lang="en-US" sz="2400" dirty="0" smtClean="0">
                <a:latin typeface="Arial" panose="020B0604020202020204" pitchFamily="34" charset="0"/>
                <a:cs typeface="Arial" panose="020B0604020202020204" pitchFamily="34" charset="0"/>
              </a:rPr>
              <a:t> 6/3/1946</a:t>
            </a:r>
            <a:endParaRPr lang="en-US" sz="2400" dirty="0">
              <a:latin typeface="Arial" panose="020B0604020202020204" pitchFamily="34" charset="0"/>
              <a:cs typeface="Arial" panose="020B0604020202020204" pitchFamily="34" charset="0"/>
            </a:endParaRPr>
          </a:p>
        </p:txBody>
      </p:sp>
      <p:sp>
        <p:nvSpPr>
          <p:cNvPr id="15" name="Rectangle 12"/>
          <p:cNvSpPr/>
          <p:nvPr/>
        </p:nvSpPr>
        <p:spPr>
          <a:xfrm>
            <a:off x="9423400" y="3095625"/>
            <a:ext cx="1727200" cy="829945"/>
          </a:xfrm>
          <a:prstGeom prst="rect">
            <a:avLst/>
          </a:prstGeom>
          <a:ln w="57150">
            <a:solidFill>
              <a:srgbClr val="C00000"/>
            </a:solidFill>
          </a:ln>
        </p:spPr>
        <p:txBody>
          <a:bodyPr wrap="square">
            <a:spAutoFit/>
          </a:bodyPr>
          <a:lstStyle/>
          <a:p>
            <a:r>
              <a:rPr lang="en-US" sz="2400" dirty="0" smtClean="0">
                <a:latin typeface="Arial" panose="020B0604020202020204" pitchFamily="34" charset="0"/>
                <a:cs typeface="Arial" panose="020B0604020202020204" pitchFamily="34" charset="0"/>
              </a:rPr>
              <a:t>6/3/1946 </a:t>
            </a:r>
            <a:r>
              <a:rPr lang="en-US" sz="2400" dirty="0" smtClean="0">
                <a:latin typeface="Arial" panose="020B0604020202020204" pitchFamily="34" charset="0"/>
                <a:cs typeface="Arial" panose="020B0604020202020204" pitchFamily="34" charset="0"/>
                <a:sym typeface="Wingdings 3" panose="05040102010807070707"/>
              </a:rPr>
              <a:t></a:t>
            </a:r>
            <a:r>
              <a:rPr lang="en-US" sz="2400" dirty="0" smtClean="0">
                <a:latin typeface="Arial" panose="020B0604020202020204" pitchFamily="34" charset="0"/>
                <a:cs typeface="Arial" panose="020B0604020202020204" pitchFamily="34" charset="0"/>
              </a:rPr>
              <a:t>  14/9/1946</a:t>
            </a:r>
            <a:endParaRPr lang="en-US" sz="2400" dirty="0">
              <a:latin typeface="Arial" panose="020B0604020202020204" pitchFamily="34" charset="0"/>
              <a:cs typeface="Arial" panose="020B0604020202020204" pitchFamily="34" charset="0"/>
            </a:endParaRPr>
          </a:p>
        </p:txBody>
      </p:sp>
      <p:sp>
        <p:nvSpPr>
          <p:cNvPr id="7" name="Right Brace 6"/>
          <p:cNvSpPr/>
          <p:nvPr/>
        </p:nvSpPr>
        <p:spPr>
          <a:xfrm rot="16200000">
            <a:off x="8641715" y="1421765"/>
            <a:ext cx="334010" cy="3014345"/>
          </a:xfrm>
          <a:prstGeom prst="rightBrace">
            <a:avLst/>
          </a:prstGeom>
          <a:ln w="38100">
            <a:solidFill>
              <a:schemeClr val="accent5">
                <a:lumMod val="75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sp>
        <p:nvSpPr>
          <p:cNvPr id="10" name="Text Box 9"/>
          <p:cNvSpPr txBox="1"/>
          <p:nvPr/>
        </p:nvSpPr>
        <p:spPr>
          <a:xfrm>
            <a:off x="600710" y="2923540"/>
            <a:ext cx="3171190" cy="2676525"/>
          </a:xfrm>
          <a:prstGeom prst="rect">
            <a:avLst/>
          </a:prstGeom>
          <a:solidFill>
            <a:schemeClr val="accent3">
              <a:lumMod val="20000"/>
              <a:lumOff val="80000"/>
            </a:schemeClr>
          </a:solidFill>
          <a:ln w="38100">
            <a:solidFill>
              <a:srgbClr val="E5F4D7"/>
            </a:solidFill>
          </a:ln>
          <a:effectLst>
            <a:innerShdw blurRad="114300">
              <a:prstClr val="black"/>
            </a:innerShdw>
          </a:effectLst>
        </p:spPr>
        <p:txBody>
          <a:bodyPr wrap="square">
            <a:spAutoFit/>
          </a:bodyPr>
          <a:lstStyle/>
          <a:p>
            <a:pPr marL="0" indent="0" algn="just" defTabSz="266700">
              <a:spcBef>
                <a:spcPct val="0"/>
              </a:spcBef>
              <a:spcAft>
                <a:spcPct val="0"/>
              </a:spcAft>
            </a:pPr>
            <a:r>
              <a:rPr sz="2400">
                <a:latin typeface="Arial" panose="020B0604020202020204" pitchFamily="34" charset="0"/>
                <a:ea typeface="Times New Roman" panose="02020603050405020304"/>
                <a:cs typeface="Arial" panose="020B0604020202020204" pitchFamily="34" charset="0"/>
              </a:rPr>
              <a:t>Đảng và Chính phủ, đứng đầu là Chủ tịch Hồ Chí Minh đã tìm cách đưa cách mạng Việt Nam vượt qua nhiều khó khăn, thử thách.</a:t>
            </a:r>
          </a:p>
        </p:txBody>
      </p:sp>
      <p:cxnSp>
        <p:nvCxnSpPr>
          <p:cNvPr id="14" name="Straight Connector 13"/>
          <p:cNvCxnSpPr/>
          <p:nvPr/>
        </p:nvCxnSpPr>
        <p:spPr>
          <a:xfrm>
            <a:off x="10316210" y="3940175"/>
            <a:ext cx="3810" cy="336550"/>
          </a:xfrm>
          <a:prstGeom prst="line">
            <a:avLst/>
          </a:prstGeom>
          <a:ln w="38100">
            <a:solidFill>
              <a:schemeClr val="accent5">
                <a:lumMod val="75000"/>
              </a:schemeClr>
            </a:solidFill>
          </a:ln>
        </p:spPr>
        <p:style>
          <a:lnRef idx="0">
            <a:srgbClr val="FFFFFF"/>
          </a:lnRef>
          <a:fillRef idx="0">
            <a:srgbClr val="FFFFFF"/>
          </a:fillRef>
          <a:effectRef idx="0">
            <a:srgbClr val="FFFFFF"/>
          </a:effectRef>
          <a:fontRef idx="minor">
            <a:schemeClr val="tx1"/>
          </a:fontRef>
        </p:style>
      </p:cxnSp>
      <p:sp>
        <p:nvSpPr>
          <p:cNvPr id="16" name="Text Box 15"/>
          <p:cNvSpPr txBox="1"/>
          <p:nvPr/>
        </p:nvSpPr>
        <p:spPr>
          <a:xfrm>
            <a:off x="6165215" y="4201160"/>
            <a:ext cx="2195195" cy="2039620"/>
          </a:xfrm>
          <a:prstGeom prst="rect">
            <a:avLst/>
          </a:prstGeom>
          <a:solidFill>
            <a:srgbClr val="F7C4FE"/>
          </a:solidFill>
          <a:ln w="38100">
            <a:solidFill>
              <a:srgbClr val="E5F4D7"/>
            </a:solidFill>
          </a:ln>
          <a:effectLst>
            <a:innerShdw blurRad="114300">
              <a:prstClr val="black"/>
            </a:innerShdw>
          </a:effectLst>
        </p:spPr>
        <p:txBody>
          <a:bodyPr wrap="square">
            <a:noAutofit/>
          </a:bodyPr>
          <a:lstStyle/>
          <a:p>
            <a:pPr marL="0" indent="0" algn="just" defTabSz="266700">
              <a:spcBef>
                <a:spcPct val="0"/>
              </a:spcBef>
              <a:spcAft>
                <a:spcPct val="0"/>
              </a:spcAft>
            </a:pPr>
            <a:r>
              <a:rPr lang="en-US" sz="2400">
                <a:latin typeface="Arial" panose="020B0604020202020204" pitchFamily="34" charset="0"/>
                <a:ea typeface="Times New Roman" panose="02020603050405020304"/>
                <a:cs typeface="Arial" panose="020B0604020202020204" pitchFamily="34" charset="0"/>
              </a:rPr>
              <a:t>Hồ Chí Minh chỉ đạo cuộc kháng chiến chống Pháp ở Nam bộ</a:t>
            </a:r>
          </a:p>
        </p:txBody>
      </p:sp>
      <p:sp>
        <p:nvSpPr>
          <p:cNvPr id="17" name="Text Box 16"/>
          <p:cNvSpPr txBox="1"/>
          <p:nvPr/>
        </p:nvSpPr>
        <p:spPr>
          <a:xfrm>
            <a:off x="8580755" y="4201160"/>
            <a:ext cx="3479165" cy="2400300"/>
          </a:xfrm>
          <a:prstGeom prst="rect">
            <a:avLst/>
          </a:prstGeom>
          <a:solidFill>
            <a:srgbClr val="F7C4FE"/>
          </a:solidFill>
          <a:ln w="38100">
            <a:solidFill>
              <a:srgbClr val="E5F4D7"/>
            </a:solidFill>
          </a:ln>
          <a:effectLst>
            <a:innerShdw blurRad="114300">
              <a:prstClr val="black"/>
            </a:innerShdw>
          </a:effectLst>
        </p:spPr>
        <p:txBody>
          <a:bodyPr wrap="square">
            <a:noAutofit/>
          </a:bodyPr>
          <a:lstStyle/>
          <a:p>
            <a:pPr marL="0" indent="0" algn="just" defTabSz="266700">
              <a:spcBef>
                <a:spcPct val="0"/>
              </a:spcBef>
              <a:spcAft>
                <a:spcPct val="0"/>
              </a:spcAft>
            </a:pPr>
            <a:r>
              <a:rPr lang="en-US" altLang="en-US" sz="2400">
                <a:latin typeface="Arial" panose="020B0604020202020204" pitchFamily="34" charset="0"/>
                <a:ea typeface="Times New Roman" panose="02020603050405020304"/>
                <a:cs typeface="Arial" panose="020B0604020202020204" pitchFamily="34" charset="0"/>
              </a:rPr>
              <a:t>Thực hiện chủ trương “hoà để tiến”,  HCM chủ động kí với Pháp Hiệp định Sơ bộ (6-3-1946), Tạm ước Việt – Pháp (14-9-1946).</a:t>
            </a:r>
          </a:p>
        </p:txBody>
      </p:sp>
      <p:cxnSp>
        <p:nvCxnSpPr>
          <p:cNvPr id="18" name="Straight Connector 17"/>
          <p:cNvCxnSpPr/>
          <p:nvPr/>
        </p:nvCxnSpPr>
        <p:spPr>
          <a:xfrm>
            <a:off x="7319010" y="3917950"/>
            <a:ext cx="3810" cy="336550"/>
          </a:xfrm>
          <a:prstGeom prst="line">
            <a:avLst/>
          </a:prstGeom>
          <a:ln w="38100">
            <a:solidFill>
              <a:schemeClr val="accent5">
                <a:lumMod val="75000"/>
              </a:schemeClr>
            </a:solidFill>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par>
                          <p:cTn id="22" fill="hold">
                            <p:stCondLst>
                              <p:cond delay="500"/>
                            </p:stCondLst>
                            <p:childTnLst>
                              <p:par>
                                <p:cTn id="23" presetID="54" presetClass="entr" presetSubtype="0" accel="100000" fill="hold" grpId="0" nodeType="afterEffect">
                                  <p:stCondLst>
                                    <p:cond delay="0"/>
                                  </p:stCondLst>
                                  <p:childTnLst>
                                    <p:set>
                                      <p:cBhvr>
                                        <p:cTn id="24" dur="3000" fill="hold">
                                          <p:stCondLst>
                                            <p:cond delay="0"/>
                                          </p:stCondLst>
                                        </p:cTn>
                                        <p:tgtEl>
                                          <p:spTgt spid="15"/>
                                        </p:tgtEl>
                                        <p:attrNameLst>
                                          <p:attrName>style.visibility</p:attrName>
                                        </p:attrNameLst>
                                      </p:cBhvr>
                                      <p:to>
                                        <p:strVal val="visible"/>
                                      </p:to>
                                    </p:set>
                                    <p:anim calcmode="lin" valueType="num">
                                      <p:cBhvr>
                                        <p:cTn id="25" dur="3000" fill="hold"/>
                                        <p:tgtEl>
                                          <p:spTgt spid="15"/>
                                        </p:tgtEl>
                                        <p:attrNameLst>
                                          <p:attrName>ppt_w</p:attrName>
                                        </p:attrNameLst>
                                      </p:cBhvr>
                                      <p:tavLst>
                                        <p:tav tm="0">
                                          <p:val>
                                            <p:strVal val="#ppt_w*0.05"/>
                                          </p:val>
                                        </p:tav>
                                        <p:tav tm="100000">
                                          <p:val>
                                            <p:strVal val="#ppt_w"/>
                                          </p:val>
                                        </p:tav>
                                      </p:tavLst>
                                    </p:anim>
                                    <p:anim calcmode="lin" valueType="num">
                                      <p:cBhvr>
                                        <p:cTn id="26" dur="3000" fill="hold"/>
                                        <p:tgtEl>
                                          <p:spTgt spid="15"/>
                                        </p:tgtEl>
                                        <p:attrNameLst>
                                          <p:attrName>ppt_h</p:attrName>
                                        </p:attrNameLst>
                                      </p:cBhvr>
                                      <p:tavLst>
                                        <p:tav tm="0">
                                          <p:val>
                                            <p:strVal val="#ppt_h"/>
                                          </p:val>
                                        </p:tav>
                                        <p:tav tm="100000">
                                          <p:val>
                                            <p:strVal val="#ppt_h"/>
                                          </p:val>
                                        </p:tav>
                                      </p:tavLst>
                                    </p:anim>
                                    <p:anim calcmode="lin" valueType="num">
                                      <p:cBhvr>
                                        <p:cTn id="27" dur="3000" fill="hold"/>
                                        <p:tgtEl>
                                          <p:spTgt spid="15"/>
                                        </p:tgtEl>
                                        <p:attrNameLst>
                                          <p:attrName>ppt_x</p:attrName>
                                        </p:attrNameLst>
                                      </p:cBhvr>
                                      <p:tavLst>
                                        <p:tav tm="0">
                                          <p:val>
                                            <p:strVal val="#ppt_x-.2"/>
                                          </p:val>
                                        </p:tav>
                                        <p:tav tm="100000">
                                          <p:val>
                                            <p:strVal val="#ppt_x"/>
                                          </p:val>
                                        </p:tav>
                                      </p:tavLst>
                                    </p:anim>
                                    <p:anim calcmode="lin" valueType="num">
                                      <p:cBhvr>
                                        <p:cTn id="28" dur="3000" fill="hold"/>
                                        <p:tgtEl>
                                          <p:spTgt spid="15"/>
                                        </p:tgtEl>
                                        <p:attrNameLst>
                                          <p:attrName>ppt_y</p:attrName>
                                        </p:attrNameLst>
                                      </p:cBhvr>
                                      <p:tavLst>
                                        <p:tav tm="0">
                                          <p:val>
                                            <p:strVal val="#ppt_y"/>
                                          </p:val>
                                        </p:tav>
                                        <p:tav tm="100000">
                                          <p:val>
                                            <p:strVal val="#ppt_y"/>
                                          </p:val>
                                        </p:tav>
                                      </p:tavLst>
                                    </p:anim>
                                    <p:animEffect transition="in" filter="fade">
                                      <p:cBhvr>
                                        <p:cTn id="29" dur="3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heckerboard(across)">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animBg="1"/>
      <p:bldP spid="7" grpId="0" animBg="1"/>
      <p:bldP spid="10"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97155" y="560705"/>
            <a:ext cx="5730875" cy="4431665"/>
          </a:xfrm>
          <a:prstGeom prst="rect">
            <a:avLst/>
          </a:prstGeom>
        </p:spPr>
      </p:pic>
      <p:sp>
        <p:nvSpPr>
          <p:cNvPr id="11" name="Text Box 10"/>
          <p:cNvSpPr txBox="1"/>
          <p:nvPr/>
        </p:nvSpPr>
        <p:spPr>
          <a:xfrm>
            <a:off x="351155" y="5340985"/>
            <a:ext cx="5191125" cy="1198880"/>
          </a:xfrm>
          <a:prstGeom prst="rect">
            <a:avLst/>
          </a:prstGeom>
        </p:spPr>
        <p:txBody>
          <a:bodyPr wrap="square">
            <a:spAutoFit/>
          </a:bodyPr>
          <a:lstStyle/>
          <a:p>
            <a:pPr marL="0" indent="0" algn="ctr"/>
            <a:r>
              <a:rPr sz="2400" b="0" i="0">
                <a:solidFill>
                  <a:srgbClr val="C00000"/>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rPr>
              <a:t>Chủ tịch Hồ Chí Minh và đại diện nước Pháp ký Hiệp định </a:t>
            </a:r>
            <a:r>
              <a:rPr lang="en-US" sz="2400" b="0" i="0">
                <a:solidFill>
                  <a:srgbClr val="C00000"/>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rPr>
              <a:t>S</a:t>
            </a:r>
            <a:r>
              <a:rPr sz="2400" b="0" i="0">
                <a:solidFill>
                  <a:srgbClr val="C00000"/>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rPr>
              <a:t>ơ bộ 6/3/1946 </a:t>
            </a:r>
          </a:p>
        </p:txBody>
      </p:sp>
      <p:pic>
        <p:nvPicPr>
          <p:cNvPr id="10" name="Picture 9"/>
          <p:cNvPicPr/>
          <p:nvPr/>
        </p:nvPicPr>
        <p:blipFill>
          <a:blip r:embed="rId3">
            <a:lum bright="18000"/>
          </a:blip>
          <a:stretch>
            <a:fillRect/>
          </a:stretch>
        </p:blipFill>
        <p:spPr>
          <a:xfrm>
            <a:off x="6096000" y="560705"/>
            <a:ext cx="5954395" cy="4431665"/>
          </a:xfrm>
          <a:prstGeom prst="rect">
            <a:avLst/>
          </a:prstGeom>
        </p:spPr>
      </p:pic>
      <p:sp>
        <p:nvSpPr>
          <p:cNvPr id="15" name="Text Box 14"/>
          <p:cNvSpPr txBox="1"/>
          <p:nvPr/>
        </p:nvSpPr>
        <p:spPr>
          <a:xfrm>
            <a:off x="6161405" y="5340985"/>
            <a:ext cx="5814695" cy="1198880"/>
          </a:xfrm>
          <a:prstGeom prst="rect">
            <a:avLst/>
          </a:prstGeom>
          <a:solidFill>
            <a:schemeClr val="bg1"/>
          </a:solidFill>
        </p:spPr>
        <p:txBody>
          <a:bodyPr wrap="square">
            <a:spAutoFit/>
          </a:bodyPr>
          <a:lstStyle/>
          <a:p>
            <a:pPr marL="0" indent="0" algn="ctr"/>
            <a:r>
              <a:rPr sz="2400" b="0" i="0">
                <a:solidFill>
                  <a:srgbClr val="000000"/>
                </a:solidFill>
                <a:latin typeface="Arial" panose="020B0604020202020204" pitchFamily="34" charset="0"/>
                <a:ea typeface="Roboto"/>
                <a:cs typeface="Arial" panose="020B0604020202020204" pitchFamily="34" charset="0"/>
              </a:rPr>
              <a:t>Chủ tịch Hồ Chí Minh và đại diện nước Pháp ký </a:t>
            </a:r>
            <a:r>
              <a:rPr lang="en-US" sz="2400" b="0" i="0">
                <a:solidFill>
                  <a:srgbClr val="000000"/>
                </a:solidFill>
                <a:latin typeface="Arial" panose="020B0604020202020204" pitchFamily="34" charset="0"/>
                <a:ea typeface="Roboto"/>
                <a:cs typeface="Arial" panose="020B0604020202020204" pitchFamily="34" charset="0"/>
              </a:rPr>
              <a:t>Tạm ước Việt - Pháp </a:t>
            </a:r>
          </a:p>
          <a:p>
            <a:pPr marL="0" indent="0" algn="ctr"/>
            <a:r>
              <a:rPr lang="en-US" sz="2400" b="0" i="0">
                <a:solidFill>
                  <a:srgbClr val="000000"/>
                </a:solidFill>
                <a:latin typeface="Arial" panose="020B0604020202020204" pitchFamily="34" charset="0"/>
                <a:ea typeface="Roboto"/>
                <a:cs typeface="Arial" panose="020B0604020202020204" pitchFamily="34" charset="0"/>
              </a:rPr>
              <a:t>(14-9-1946)</a:t>
            </a:r>
          </a:p>
        </p:txBody>
      </p:sp>
      <p:sp>
        <p:nvSpPr>
          <p:cNvPr id="5" name="Oval 4"/>
          <p:cNvSpPr/>
          <p:nvPr/>
        </p:nvSpPr>
        <p:spPr>
          <a:xfrm>
            <a:off x="3391535" y="2500630"/>
            <a:ext cx="4572000" cy="2101850"/>
          </a:xfrm>
          <a:prstGeom prst="ellipse">
            <a:avLst/>
          </a:prstGeom>
          <a:solidFill>
            <a:srgbClr val="0318B7"/>
          </a:solidFill>
          <a:ln w="57150">
            <a:solidFill>
              <a:schemeClr val="bg1"/>
            </a:solidFill>
            <a:prstDash val="dash"/>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Arial" panose="020B0604020202020204" pitchFamily="34" charset="0"/>
              <a:cs typeface="Arial" panose="020B0604020202020204" pitchFamily="34" charset="0"/>
            </a:endParaRPr>
          </a:p>
        </p:txBody>
      </p:sp>
      <p:sp>
        <p:nvSpPr>
          <p:cNvPr id="2" name="Text Box 1"/>
          <p:cNvSpPr txBox="1"/>
          <p:nvPr/>
        </p:nvSpPr>
        <p:spPr>
          <a:xfrm>
            <a:off x="3330575" y="2667000"/>
            <a:ext cx="4726940" cy="1665605"/>
          </a:xfrm>
          <a:prstGeom prst="rect">
            <a:avLst/>
          </a:prstGeom>
          <a:noFill/>
        </p:spPr>
        <p:txBody>
          <a:bodyPr wrap="square" rtlCol="0" anchor="t">
            <a:noAutofit/>
          </a:bodyPr>
          <a:lstStyle/>
          <a:p>
            <a:pPr algn="ctr"/>
            <a:r>
              <a:rPr lang="en-US" sz="2400" dirty="0" err="1" smtClean="0">
                <a:solidFill>
                  <a:schemeClr val="bg1"/>
                </a:solidFill>
                <a:latin typeface="Arial" panose="020B0604020202020204" pitchFamily="34" charset="0"/>
                <a:cs typeface="Arial" panose="020B0604020202020204" pitchFamily="34" charset="0"/>
                <a:sym typeface="+mn-ea"/>
              </a:rPr>
              <a:t>Việc kí Hiệp </a:t>
            </a:r>
          </a:p>
          <a:p>
            <a:pPr algn="ctr"/>
            <a:r>
              <a:rPr lang="en-US" sz="2400" dirty="0" err="1" smtClean="0">
                <a:solidFill>
                  <a:schemeClr val="bg1"/>
                </a:solidFill>
                <a:latin typeface="Arial" panose="020B0604020202020204" pitchFamily="34" charset="0"/>
                <a:cs typeface="Arial" panose="020B0604020202020204" pitchFamily="34" charset="0"/>
                <a:sym typeface="+mn-ea"/>
              </a:rPr>
              <a:t>định Sơ bộ và Tạm ước Việt</a:t>
            </a:r>
          </a:p>
          <a:p>
            <a:pPr algn="ctr"/>
            <a:r>
              <a:rPr lang="en-US" sz="2400" dirty="0" err="1" smtClean="0">
                <a:solidFill>
                  <a:schemeClr val="bg1"/>
                </a:solidFill>
                <a:latin typeface="Arial" panose="020B0604020202020204" pitchFamily="34" charset="0"/>
                <a:cs typeface="Arial" panose="020B0604020202020204" pitchFamily="34" charset="0"/>
                <a:sym typeface="+mn-ea"/>
              </a:rPr>
              <a:t> Pháp có  ý nghĩa như thế nào đối với nước ta lúc bấy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bldLvl="0" animBg="1"/>
      <p:bldP spid="5"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1365" cy="6857365"/>
          </a:xfrm>
          <a:pattFill prst="dotDmnd">
            <a:fgClr>
              <a:srgbClr val="F13B55"/>
            </a:fgClr>
            <a:bgClr>
              <a:srgbClr val="FFFFFF"/>
            </a:bgClr>
          </a:pattFill>
        </p:spPr>
        <p:txBody>
          <a:bodyPr/>
          <a:lstStyle/>
          <a:p>
            <a:endParaRPr lang="en-US"/>
          </a:p>
        </p:txBody>
      </p:sp>
      <p:sp>
        <p:nvSpPr>
          <p:cNvPr id="982" name="Google Shape;982;p49"/>
          <p:cNvSpPr/>
          <p:nvPr/>
        </p:nvSpPr>
        <p:spPr>
          <a:xfrm rot="4307779">
            <a:off x="2750185" y="721360"/>
            <a:ext cx="1547495" cy="2542540"/>
          </a:xfrm>
          <a:custGeom>
            <a:avLst/>
            <a:gdLst/>
            <a:ahLst/>
            <a:cxnLst/>
            <a:rect l="l" t="t" r="r" b="b"/>
            <a:pathLst>
              <a:path w="21600" h="21600" extrusionOk="0">
                <a:moveTo>
                  <a:pt x="7514" y="0"/>
                </a:moveTo>
                <a:lnTo>
                  <a:pt x="0" y="6317"/>
                </a:lnTo>
                <a:lnTo>
                  <a:pt x="3023" y="6245"/>
                </a:lnTo>
                <a:cubicBezTo>
                  <a:pt x="2682" y="9265"/>
                  <a:pt x="3853" y="12275"/>
                  <a:pt x="6345" y="14777"/>
                </a:cubicBezTo>
                <a:cubicBezTo>
                  <a:pt x="8100" y="16539"/>
                  <a:pt x="10432" y="17978"/>
                  <a:pt x="12967" y="19133"/>
                </a:cubicBezTo>
                <a:cubicBezTo>
                  <a:pt x="14224" y="19706"/>
                  <a:pt x="15559" y="20219"/>
                  <a:pt x="16873" y="20697"/>
                </a:cubicBezTo>
                <a:cubicBezTo>
                  <a:pt x="18146" y="21161"/>
                  <a:pt x="19447" y="21600"/>
                  <a:pt x="20936" y="21600"/>
                </a:cubicBezTo>
                <a:lnTo>
                  <a:pt x="20939" y="21600"/>
                </a:lnTo>
                <a:lnTo>
                  <a:pt x="21600" y="14197"/>
                </a:lnTo>
                <a:cubicBezTo>
                  <a:pt x="19127" y="13668"/>
                  <a:pt x="16916" y="12680"/>
                  <a:pt x="15212" y="11342"/>
                </a:cubicBezTo>
                <a:cubicBezTo>
                  <a:pt x="14515" y="10796"/>
                  <a:pt x="13910" y="10194"/>
                  <a:pt x="13493" y="9527"/>
                </a:cubicBezTo>
                <a:cubicBezTo>
                  <a:pt x="12822" y="8454"/>
                  <a:pt x="12662" y="7264"/>
                  <a:pt x="13037" y="6126"/>
                </a:cubicBezTo>
                <a:lnTo>
                  <a:pt x="15866" y="6302"/>
                </a:lnTo>
                <a:lnTo>
                  <a:pt x="7514" y="0"/>
                </a:lnTo>
                <a:close/>
              </a:path>
            </a:pathLst>
          </a:custGeom>
          <a:gradFill>
            <a:gsLst>
              <a:gs pos="0">
                <a:srgbClr val="7F88CA"/>
              </a:gs>
              <a:gs pos="35883">
                <a:srgbClr val="7F88CA"/>
              </a:gs>
              <a:gs pos="100000">
                <a:srgbClr val="5F65BB"/>
              </a:gs>
            </a:gsLst>
            <a:lin ang="5400000" scaled="0"/>
          </a:gra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 name="Text Box 3"/>
          <p:cNvSpPr txBox="1"/>
          <p:nvPr/>
        </p:nvSpPr>
        <p:spPr>
          <a:xfrm>
            <a:off x="4689475" y="974090"/>
            <a:ext cx="7350125" cy="1198880"/>
          </a:xfrm>
          <a:prstGeom prst="rect">
            <a:avLst/>
          </a:prstGeom>
        </p:spPr>
        <p:txBody>
          <a:bodyPr wrap="square">
            <a:spAutoFit/>
          </a:bodyPr>
          <a:lstStyle/>
          <a:p>
            <a:pPr marL="0" indent="0" algn="just" defTabSz="266700">
              <a:spcBef>
                <a:spcPct val="0"/>
              </a:spcBef>
              <a:spcAft>
                <a:spcPct val="0"/>
              </a:spcAft>
            </a:pPr>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a:ea typeface="Times New Roman" panose="02020603050405020304"/>
              </a:rPr>
              <a:t>Chủ tịch Hồ Chí Minh ra Lời kêu gọi toàn quốc kháng chiến, phát động cuộc kháng chiến toàn quốc chống thực dân Pháp</a:t>
            </a:r>
          </a:p>
        </p:txBody>
      </p:sp>
      <p:sp>
        <p:nvSpPr>
          <p:cNvPr id="5" name="Round Diagonal Corner Rectangle 4"/>
          <p:cNvSpPr/>
          <p:nvPr/>
        </p:nvSpPr>
        <p:spPr>
          <a:xfrm>
            <a:off x="4169410" y="66675"/>
            <a:ext cx="2738120" cy="862330"/>
          </a:xfrm>
          <a:prstGeom prst="round2DiagRect">
            <a:avLst/>
          </a:prstGeom>
          <a:solidFill>
            <a:schemeClr val="accent1"/>
          </a:solidFill>
          <a:ln w="38100">
            <a:solidFill>
              <a:srgbClr val="F420CF"/>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Times New Roman" panose="02020603050405020304"/>
              </a:rPr>
              <a:t>b) Giai đoạn 1946 đến 1954</a:t>
            </a:r>
            <a:r>
              <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 </a:t>
            </a:r>
          </a:p>
        </p:txBody>
      </p:sp>
      <p:sp>
        <p:nvSpPr>
          <p:cNvPr id="20" name="Parallelogram 19"/>
          <p:cNvSpPr/>
          <p:nvPr/>
        </p:nvSpPr>
        <p:spPr>
          <a:xfrm>
            <a:off x="36830" y="1988185"/>
            <a:ext cx="2642235" cy="2206625"/>
          </a:xfrm>
          <a:prstGeom prst="parallelogram">
            <a:avLst/>
          </a:prstGeom>
          <a:solidFill>
            <a:srgbClr val="0318B7"/>
          </a:solidFill>
          <a:ln w="38100">
            <a:solidFill>
              <a:schemeClr val="bg1"/>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Text Box 22"/>
          <p:cNvSpPr txBox="1"/>
          <p:nvPr/>
        </p:nvSpPr>
        <p:spPr>
          <a:xfrm>
            <a:off x="339090" y="2293620"/>
            <a:ext cx="1917065" cy="1568450"/>
          </a:xfrm>
          <a:prstGeom prst="rect">
            <a:avLst/>
          </a:prstGeom>
        </p:spPr>
        <p:txBody>
          <a:bodyPr wrap="square">
            <a:spAutoFit/>
          </a:bodyPr>
          <a:lstStyle/>
          <a:p>
            <a:pPr marL="152400" indent="0" algn="just" defTabSz="266700">
              <a:spcBef>
                <a:spcPct val="0"/>
              </a:spcBef>
              <a:spcAft>
                <a:spcPct val="0"/>
              </a:spcAft>
            </a:pPr>
            <a:r>
              <a:rPr sz="2400" b="1">
                <a:solidFill>
                  <a:schemeClr val="bg1"/>
                </a:solidFill>
                <a:latin typeface="Arial" panose="020B0604020202020204" pitchFamily="34" charset="0"/>
                <a:ea typeface="Times New Roman" panose="02020603050405020304"/>
                <a:cs typeface="Arial" panose="020B0604020202020204" pitchFamily="34" charset="0"/>
              </a:rPr>
              <a:t>Thực hiện Kháng chiến - Kiến quốc</a:t>
            </a:r>
          </a:p>
        </p:txBody>
      </p:sp>
      <p:sp>
        <p:nvSpPr>
          <p:cNvPr id="24" name="Text Box 23"/>
          <p:cNvSpPr txBox="1"/>
          <p:nvPr/>
        </p:nvSpPr>
        <p:spPr>
          <a:xfrm rot="19200000">
            <a:off x="2657475" y="1590040"/>
            <a:ext cx="2054225" cy="460375"/>
          </a:xfrm>
          <a:prstGeom prst="rect">
            <a:avLst/>
          </a:prstGeom>
        </p:spPr>
        <p:txBody>
          <a:bodyPr wrap="square">
            <a:spAutoFit/>
          </a:bodyPr>
          <a:lstStyle/>
          <a:p>
            <a:pPr defTabSz="266700"/>
            <a:r>
              <a:rPr sz="2400" b="0">
                <a:latin typeface="Arial" panose="020B0604020202020204" pitchFamily="34" charset="0"/>
                <a:ea typeface="Times New Roman" panose="02020603050405020304"/>
                <a:cs typeface="Arial" panose="020B0604020202020204" pitchFamily="34" charset="0"/>
              </a:rPr>
              <a:t>19-12-1946</a:t>
            </a:r>
          </a:p>
        </p:txBody>
      </p:sp>
      <p:pic>
        <p:nvPicPr>
          <p:cNvPr id="2" name="Picture 5" descr="http://ctv.vtv.vn/cdthhn/vn/upload/info/image/2013/12/19/1387421124265_bankeugoitoanquockc_450x600.jpg"/>
          <p:cNvPicPr>
            <a:picLocks noChangeAspect="1" noChangeArrowheads="1"/>
          </p:cNvPicPr>
          <p:nvPr/>
        </p:nvPicPr>
        <p:blipFill>
          <a:blip r:embed="rId2" cstate="print"/>
          <a:srcRect/>
          <a:stretch>
            <a:fillRect/>
          </a:stretch>
        </p:blipFill>
        <p:spPr bwMode="auto">
          <a:xfrm>
            <a:off x="5113020" y="2195195"/>
            <a:ext cx="5864225" cy="4545965"/>
          </a:xfrm>
          <a:prstGeom prst="rect">
            <a:avLst/>
          </a:prstGeom>
          <a:noFill/>
          <a:ln w="38100">
            <a:solidFill>
              <a:srgbClr val="FF0000"/>
            </a:solid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82"/>
                                        </p:tgtEl>
                                        <p:attrNameLst>
                                          <p:attrName>style.visibility</p:attrName>
                                        </p:attrNameLst>
                                      </p:cBhvr>
                                      <p:to>
                                        <p:strVal val="visible"/>
                                      </p:to>
                                    </p:set>
                                    <p:anim calcmode="lin" valueType="num">
                                      <p:cBhvr additive="base">
                                        <p:cTn id="19" dur="750"/>
                                        <p:tgtEl>
                                          <p:spTgt spid="982"/>
                                        </p:tgtEl>
                                        <p:attrNameLst>
                                          <p:attrName>ppt_w</p:attrName>
                                        </p:attrNameLst>
                                      </p:cBhvr>
                                      <p:tavLst>
                                        <p:tav tm="0">
                                          <p:val>
                                            <p:fltVal val="0"/>
                                          </p:val>
                                        </p:tav>
                                        <p:tav tm="100000">
                                          <p:val>
                                            <p:strVal val="#ppt_w"/>
                                          </p:val>
                                        </p:tav>
                                      </p:tavLst>
                                    </p:anim>
                                    <p:anim calcmode="lin" valueType="num">
                                      <p:cBhvr additive="base">
                                        <p:cTn id="20" dur="750"/>
                                        <p:tgtEl>
                                          <p:spTgt spid="98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strips(down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1365" cy="6857365"/>
          </a:xfrm>
          <a:pattFill prst="dotDmnd">
            <a:fgClr>
              <a:srgbClr val="F13B55"/>
            </a:fgClr>
            <a:bgClr>
              <a:srgbClr val="FFFFFF"/>
            </a:bgClr>
          </a:pattFill>
        </p:spPr>
        <p:txBody>
          <a:bodyPr/>
          <a:lstStyle/>
          <a:p>
            <a:endParaRPr lang="en-US"/>
          </a:p>
        </p:txBody>
      </p:sp>
      <p:sp>
        <p:nvSpPr>
          <p:cNvPr id="982" name="Google Shape;982;p49"/>
          <p:cNvSpPr/>
          <p:nvPr/>
        </p:nvSpPr>
        <p:spPr>
          <a:xfrm rot="4307779">
            <a:off x="2750185" y="721360"/>
            <a:ext cx="1547495" cy="2542540"/>
          </a:xfrm>
          <a:custGeom>
            <a:avLst/>
            <a:gdLst/>
            <a:ahLst/>
            <a:cxnLst/>
            <a:rect l="l" t="t" r="r" b="b"/>
            <a:pathLst>
              <a:path w="21600" h="21600" extrusionOk="0">
                <a:moveTo>
                  <a:pt x="7514" y="0"/>
                </a:moveTo>
                <a:lnTo>
                  <a:pt x="0" y="6317"/>
                </a:lnTo>
                <a:lnTo>
                  <a:pt x="3023" y="6245"/>
                </a:lnTo>
                <a:cubicBezTo>
                  <a:pt x="2682" y="9265"/>
                  <a:pt x="3853" y="12275"/>
                  <a:pt x="6345" y="14777"/>
                </a:cubicBezTo>
                <a:cubicBezTo>
                  <a:pt x="8100" y="16539"/>
                  <a:pt x="10432" y="17978"/>
                  <a:pt x="12967" y="19133"/>
                </a:cubicBezTo>
                <a:cubicBezTo>
                  <a:pt x="14224" y="19706"/>
                  <a:pt x="15559" y="20219"/>
                  <a:pt x="16873" y="20697"/>
                </a:cubicBezTo>
                <a:cubicBezTo>
                  <a:pt x="18146" y="21161"/>
                  <a:pt x="19447" y="21600"/>
                  <a:pt x="20936" y="21600"/>
                </a:cubicBezTo>
                <a:lnTo>
                  <a:pt x="20939" y="21600"/>
                </a:lnTo>
                <a:lnTo>
                  <a:pt x="21600" y="14197"/>
                </a:lnTo>
                <a:cubicBezTo>
                  <a:pt x="19127" y="13668"/>
                  <a:pt x="16916" y="12680"/>
                  <a:pt x="15212" y="11342"/>
                </a:cubicBezTo>
                <a:cubicBezTo>
                  <a:pt x="14515" y="10796"/>
                  <a:pt x="13910" y="10194"/>
                  <a:pt x="13493" y="9527"/>
                </a:cubicBezTo>
                <a:cubicBezTo>
                  <a:pt x="12822" y="8454"/>
                  <a:pt x="12662" y="7264"/>
                  <a:pt x="13037" y="6126"/>
                </a:cubicBezTo>
                <a:lnTo>
                  <a:pt x="15866" y="6302"/>
                </a:lnTo>
                <a:lnTo>
                  <a:pt x="7514" y="0"/>
                </a:lnTo>
                <a:close/>
              </a:path>
            </a:pathLst>
          </a:custGeom>
          <a:gradFill>
            <a:gsLst>
              <a:gs pos="0">
                <a:srgbClr val="7F88CA"/>
              </a:gs>
              <a:gs pos="35883">
                <a:srgbClr val="7F88CA"/>
              </a:gs>
              <a:gs pos="100000">
                <a:srgbClr val="5F65BB"/>
              </a:gs>
            </a:gsLst>
            <a:lin ang="5400000" scaled="0"/>
          </a:gra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 name="Text Box 3"/>
          <p:cNvSpPr txBox="1"/>
          <p:nvPr/>
        </p:nvSpPr>
        <p:spPr>
          <a:xfrm>
            <a:off x="4689475" y="974090"/>
            <a:ext cx="7350125" cy="1198880"/>
          </a:xfrm>
          <a:prstGeom prst="rect">
            <a:avLst/>
          </a:prstGeom>
        </p:spPr>
        <p:txBody>
          <a:bodyPr wrap="square">
            <a:spAutoFit/>
          </a:bodyPr>
          <a:lstStyle/>
          <a:p>
            <a:pPr marL="0" indent="0" algn="just" defTabSz="266700">
              <a:spcBef>
                <a:spcPct val="0"/>
              </a:spcBef>
              <a:spcAft>
                <a:spcPct val="0"/>
              </a:spcAft>
            </a:pPr>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a:ea typeface="Times New Roman" panose="02020603050405020304"/>
              </a:rPr>
              <a:t>Chủ tịch Hồ Chí Minh ra Lời kêu gọi toàn quốc kháng chiến, phát động cuộc kháng chiến toàn quốc chống thực dân Pháp</a:t>
            </a:r>
          </a:p>
        </p:txBody>
      </p:sp>
      <p:sp>
        <p:nvSpPr>
          <p:cNvPr id="984" name="Google Shape;984;p49"/>
          <p:cNvSpPr/>
          <p:nvPr/>
        </p:nvSpPr>
        <p:spPr>
          <a:xfrm rot="5100000">
            <a:off x="3054350" y="1445895"/>
            <a:ext cx="1261745" cy="2630170"/>
          </a:xfrm>
          <a:custGeom>
            <a:avLst/>
            <a:gdLst/>
            <a:ahLst/>
            <a:cxnLst/>
            <a:rect l="l" t="t" r="r" b="b"/>
            <a:pathLst>
              <a:path w="21600" h="21600" extrusionOk="0">
                <a:moveTo>
                  <a:pt x="9360" y="0"/>
                </a:moveTo>
                <a:lnTo>
                  <a:pt x="0" y="5836"/>
                </a:lnTo>
                <a:lnTo>
                  <a:pt x="2970" y="5898"/>
                </a:lnTo>
                <a:cubicBezTo>
                  <a:pt x="2251" y="9123"/>
                  <a:pt x="3339" y="12406"/>
                  <a:pt x="6051" y="15181"/>
                </a:cubicBezTo>
                <a:cubicBezTo>
                  <a:pt x="7759" y="16929"/>
                  <a:pt x="10041" y="18412"/>
                  <a:pt x="12585" y="19559"/>
                </a:cubicBezTo>
                <a:cubicBezTo>
                  <a:pt x="15211" y="20742"/>
                  <a:pt x="18213" y="21600"/>
                  <a:pt x="21597" y="21600"/>
                </a:cubicBezTo>
                <a:lnTo>
                  <a:pt x="21600" y="21600"/>
                </a:lnTo>
                <a:lnTo>
                  <a:pt x="21552" y="14878"/>
                </a:lnTo>
                <a:cubicBezTo>
                  <a:pt x="18966" y="14366"/>
                  <a:pt x="16736" y="13315"/>
                  <a:pt x="15232" y="11899"/>
                </a:cubicBezTo>
                <a:cubicBezTo>
                  <a:pt x="14594" y="11298"/>
                  <a:pt x="14100" y="10642"/>
                  <a:pt x="13757" y="9953"/>
                </a:cubicBezTo>
                <a:cubicBezTo>
                  <a:pt x="13230" y="8893"/>
                  <a:pt x="13066" y="7774"/>
                  <a:pt x="13277" y="6672"/>
                </a:cubicBezTo>
                <a:lnTo>
                  <a:pt x="16564" y="6828"/>
                </a:lnTo>
                <a:lnTo>
                  <a:pt x="9360" y="0"/>
                </a:lnTo>
                <a:close/>
              </a:path>
            </a:pathLst>
          </a:custGeom>
          <a:gradFill>
            <a:gsLst>
              <a:gs pos="0">
                <a:srgbClr val="E84F31"/>
              </a:gs>
              <a:gs pos="35000">
                <a:srgbClr val="E84F31"/>
              </a:gs>
              <a:gs pos="100000">
                <a:srgbClr val="ED7742"/>
              </a:gs>
            </a:gsLst>
            <a:lin ang="5400000" scaled="0"/>
          </a:gra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 name="Text Box 5"/>
          <p:cNvSpPr txBox="1"/>
          <p:nvPr/>
        </p:nvSpPr>
        <p:spPr>
          <a:xfrm>
            <a:off x="5022215" y="2129790"/>
            <a:ext cx="7113905" cy="1198880"/>
          </a:xfrm>
          <a:prstGeom prst="rect">
            <a:avLst/>
          </a:prstGeom>
        </p:spPr>
        <p:txBody>
          <a:bodyPr wrap="square">
            <a:spAutoFit/>
          </a:bodyPr>
          <a:lstStyle/>
          <a:p>
            <a:pPr marL="0" indent="0" algn="just" defTabSz="266700">
              <a:spcBef>
                <a:spcPct val="0"/>
              </a:spcBef>
              <a:spcAft>
                <a:spcPct val="0"/>
              </a:spcAft>
            </a:pPr>
            <a:r>
              <a:rPr lang="en-US" altLang="en-US" sz="2400">
                <a:solidFill>
                  <a:schemeClr val="accent2">
                    <a:lumMod val="75000"/>
                  </a:schemeClr>
                </a:solidFill>
                <a:effectLst>
                  <a:outerShdw blurRad="38100" dist="38100" dir="2700000" algn="tl">
                    <a:srgbClr val="000000">
                      <a:alpha val="43137"/>
                    </a:srgbClr>
                  </a:outerShdw>
                </a:effectLst>
                <a:latin typeface="Arial" panose="020B0604020202020204"/>
                <a:ea typeface="Times New Roman" panose="02020603050405020304"/>
              </a:rPr>
              <a:t>Hoạch định đường lối kháng chiến: “toàn dân, toàn diện, trường kì, dựa vào sức mình là chính và tranh thủ sự ủng hộ của quốc tế”.</a:t>
            </a:r>
          </a:p>
        </p:txBody>
      </p:sp>
      <p:sp>
        <p:nvSpPr>
          <p:cNvPr id="7" name="Text Box 6"/>
          <p:cNvSpPr txBox="1"/>
          <p:nvPr/>
        </p:nvSpPr>
        <p:spPr>
          <a:xfrm>
            <a:off x="5295265" y="3312795"/>
            <a:ext cx="6840855" cy="1198880"/>
          </a:xfrm>
          <a:prstGeom prst="rect">
            <a:avLst/>
          </a:prstGeom>
        </p:spPr>
        <p:txBody>
          <a:bodyPr wrap="square">
            <a:spAutoFit/>
          </a:bodyPr>
          <a:lstStyle/>
          <a:p>
            <a:pPr marL="0" indent="0" algn="just" defTabSz="266700">
              <a:spcBef>
                <a:spcPct val="0"/>
              </a:spcBef>
              <a:spcAft>
                <a:spcPct val="0"/>
              </a:spcAft>
            </a:pPr>
            <a:r>
              <a:rPr lang="en-US" altLang="en-US" sz="2400">
                <a:solidFill>
                  <a:schemeClr val="accent6">
                    <a:lumMod val="75000"/>
                  </a:schemeClr>
                </a:solidFill>
                <a:effectLst>
                  <a:outerShdw blurRad="38100" dist="38100" dir="2700000" algn="tl">
                    <a:srgbClr val="000000">
                      <a:alpha val="43137"/>
                    </a:srgbClr>
                  </a:outerShdw>
                </a:effectLst>
                <a:latin typeface="Arial" panose="020B0604020202020204"/>
                <a:ea typeface="Times New Roman" panose="02020603050405020304"/>
              </a:rPr>
              <a:t>Hồ Chí Minh chủ trì ĐH lần 2 của Đảng, điều chỉnh, bổ sung đường lối CMVN trong tình hình mới</a:t>
            </a:r>
          </a:p>
        </p:txBody>
      </p:sp>
      <p:sp>
        <p:nvSpPr>
          <p:cNvPr id="8" name="Google Shape;982;p49"/>
          <p:cNvSpPr/>
          <p:nvPr/>
        </p:nvSpPr>
        <p:spPr>
          <a:xfrm rot="6480000">
            <a:off x="3245485" y="2054860"/>
            <a:ext cx="1249680" cy="2717800"/>
          </a:xfrm>
          <a:custGeom>
            <a:avLst/>
            <a:gdLst/>
            <a:ahLst/>
            <a:cxnLst/>
            <a:rect l="l" t="t" r="r" b="b"/>
            <a:pathLst>
              <a:path w="21600" h="21600" extrusionOk="0">
                <a:moveTo>
                  <a:pt x="7514" y="0"/>
                </a:moveTo>
                <a:lnTo>
                  <a:pt x="0" y="6317"/>
                </a:lnTo>
                <a:lnTo>
                  <a:pt x="3023" y="6245"/>
                </a:lnTo>
                <a:cubicBezTo>
                  <a:pt x="2682" y="9265"/>
                  <a:pt x="3853" y="12275"/>
                  <a:pt x="6345" y="14777"/>
                </a:cubicBezTo>
                <a:cubicBezTo>
                  <a:pt x="8100" y="16539"/>
                  <a:pt x="10432" y="17978"/>
                  <a:pt x="12967" y="19133"/>
                </a:cubicBezTo>
                <a:cubicBezTo>
                  <a:pt x="14224" y="19706"/>
                  <a:pt x="15559" y="20219"/>
                  <a:pt x="16873" y="20697"/>
                </a:cubicBezTo>
                <a:cubicBezTo>
                  <a:pt x="18146" y="21161"/>
                  <a:pt x="19447" y="21600"/>
                  <a:pt x="20936" y="21600"/>
                </a:cubicBezTo>
                <a:lnTo>
                  <a:pt x="20939" y="21600"/>
                </a:lnTo>
                <a:lnTo>
                  <a:pt x="21600" y="14197"/>
                </a:lnTo>
                <a:cubicBezTo>
                  <a:pt x="19127" y="13668"/>
                  <a:pt x="16916" y="12680"/>
                  <a:pt x="15212" y="11342"/>
                </a:cubicBezTo>
                <a:cubicBezTo>
                  <a:pt x="14515" y="10796"/>
                  <a:pt x="13910" y="10194"/>
                  <a:pt x="13493" y="9527"/>
                </a:cubicBezTo>
                <a:cubicBezTo>
                  <a:pt x="12822" y="8454"/>
                  <a:pt x="12662" y="7264"/>
                  <a:pt x="13037" y="6126"/>
                </a:cubicBezTo>
                <a:lnTo>
                  <a:pt x="15866" y="6302"/>
                </a:lnTo>
                <a:lnTo>
                  <a:pt x="7514" y="0"/>
                </a:lnTo>
                <a:close/>
              </a:path>
            </a:pathLst>
          </a:custGeom>
          <a:solidFill>
            <a:schemeClr val="accent6">
              <a:lumMod val="75000"/>
            </a:schemeClr>
          </a:soli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Google Shape;983;p49"/>
          <p:cNvSpPr/>
          <p:nvPr/>
        </p:nvSpPr>
        <p:spPr>
          <a:xfrm rot="7920000">
            <a:off x="3116580" y="2689860"/>
            <a:ext cx="1458595" cy="3241040"/>
          </a:xfrm>
          <a:custGeom>
            <a:avLst/>
            <a:gdLst/>
            <a:ahLst/>
            <a:cxnLst/>
            <a:rect l="l" t="t" r="r" b="b"/>
            <a:pathLst>
              <a:path w="21600" h="21384" extrusionOk="0">
                <a:moveTo>
                  <a:pt x="3682" y="0"/>
                </a:moveTo>
                <a:lnTo>
                  <a:pt x="0" y="8097"/>
                </a:lnTo>
                <a:lnTo>
                  <a:pt x="1892" y="7764"/>
                </a:lnTo>
                <a:cubicBezTo>
                  <a:pt x="2370" y="11839"/>
                  <a:pt x="4145" y="15517"/>
                  <a:pt x="6831" y="17980"/>
                </a:cubicBezTo>
                <a:cubicBezTo>
                  <a:pt x="8935" y="19909"/>
                  <a:pt x="11413" y="20938"/>
                  <a:pt x="13925" y="21268"/>
                </a:cubicBezTo>
                <a:cubicBezTo>
                  <a:pt x="16458" y="21600"/>
                  <a:pt x="19062" y="21222"/>
                  <a:pt x="21540" y="20083"/>
                </a:cubicBezTo>
                <a:lnTo>
                  <a:pt x="21600" y="12715"/>
                </a:lnTo>
                <a:cubicBezTo>
                  <a:pt x="19844" y="13792"/>
                  <a:pt x="17926" y="14291"/>
                  <a:pt x="16021" y="14215"/>
                </a:cubicBezTo>
                <a:cubicBezTo>
                  <a:pt x="14181" y="14142"/>
                  <a:pt x="12331" y="13529"/>
                  <a:pt x="10781" y="12154"/>
                </a:cubicBezTo>
                <a:cubicBezTo>
                  <a:pt x="9190" y="10742"/>
                  <a:pt x="8096" y="8637"/>
                  <a:pt x="7725" y="6270"/>
                </a:cubicBezTo>
                <a:lnTo>
                  <a:pt x="9513" y="5812"/>
                </a:lnTo>
                <a:lnTo>
                  <a:pt x="3682" y="0"/>
                </a:lnTo>
                <a:close/>
              </a:path>
            </a:pathLst>
          </a:custGeom>
          <a:gradFill>
            <a:gsLst>
              <a:gs pos="0">
                <a:srgbClr val="C73132"/>
              </a:gs>
              <a:gs pos="35000">
                <a:srgbClr val="C73132"/>
              </a:gs>
              <a:gs pos="100000">
                <a:srgbClr val="C0323E"/>
              </a:gs>
            </a:gsLst>
            <a:lin ang="5400000" scaled="0"/>
          </a:gra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 name="Text Box 9"/>
          <p:cNvSpPr txBox="1"/>
          <p:nvPr/>
        </p:nvSpPr>
        <p:spPr>
          <a:xfrm>
            <a:off x="5524500" y="4427855"/>
            <a:ext cx="6539865" cy="1198880"/>
          </a:xfrm>
          <a:prstGeom prst="rect">
            <a:avLst/>
          </a:prstGeom>
        </p:spPr>
        <p:txBody>
          <a:bodyPr wrap="square">
            <a:spAutoFit/>
          </a:bodyPr>
          <a:lstStyle/>
          <a:p>
            <a:pPr marL="0" indent="0" algn="just" defTabSz="266700">
              <a:spcBef>
                <a:spcPct val="0"/>
              </a:spcBef>
              <a:spcAft>
                <a:spcPct val="0"/>
              </a:spcAft>
            </a:pPr>
            <a:r>
              <a:rPr lang="en-US" altLang="en-US" sz="2400">
                <a:solidFill>
                  <a:srgbClr val="FF0000"/>
                </a:solidFill>
                <a:effectLst>
                  <a:outerShdw blurRad="38100" dist="38100" dir="2700000" algn="tl">
                    <a:srgbClr val="000000">
                      <a:alpha val="43137"/>
                    </a:srgbClr>
                  </a:outerShdw>
                </a:effectLst>
                <a:latin typeface="Arial" panose="020B0604020202020204"/>
                <a:ea typeface="Times New Roman" panose="02020603050405020304"/>
              </a:rPr>
              <a:t>Mở rộng các hoạt động ngoại giao nhằm tranh thủ sự ủng hộ, giúp đỡ bên ngoài với cuộc kháng chiến của nhân dân Việt Nam. </a:t>
            </a:r>
          </a:p>
        </p:txBody>
      </p:sp>
      <p:sp>
        <p:nvSpPr>
          <p:cNvPr id="13" name="Google Shape;982;p49"/>
          <p:cNvSpPr/>
          <p:nvPr/>
        </p:nvSpPr>
        <p:spPr>
          <a:xfrm rot="6900000" flipH="1">
            <a:off x="3586480" y="2982595"/>
            <a:ext cx="819150" cy="4117975"/>
          </a:xfrm>
          <a:custGeom>
            <a:avLst/>
            <a:gdLst/>
            <a:ahLst/>
            <a:cxnLst/>
            <a:rect l="l" t="t" r="r" b="b"/>
            <a:pathLst>
              <a:path w="21600" h="21600" extrusionOk="0">
                <a:moveTo>
                  <a:pt x="7514" y="0"/>
                </a:moveTo>
                <a:lnTo>
                  <a:pt x="0" y="6317"/>
                </a:lnTo>
                <a:lnTo>
                  <a:pt x="3023" y="6245"/>
                </a:lnTo>
                <a:cubicBezTo>
                  <a:pt x="2682" y="9265"/>
                  <a:pt x="3853" y="12275"/>
                  <a:pt x="6345" y="14777"/>
                </a:cubicBezTo>
                <a:cubicBezTo>
                  <a:pt x="8100" y="16539"/>
                  <a:pt x="10432" y="17978"/>
                  <a:pt x="12967" y="19133"/>
                </a:cubicBezTo>
                <a:cubicBezTo>
                  <a:pt x="14224" y="19706"/>
                  <a:pt x="15559" y="20219"/>
                  <a:pt x="16873" y="20697"/>
                </a:cubicBezTo>
                <a:cubicBezTo>
                  <a:pt x="18146" y="21161"/>
                  <a:pt x="19447" y="21600"/>
                  <a:pt x="20936" y="21600"/>
                </a:cubicBezTo>
                <a:lnTo>
                  <a:pt x="20939" y="21600"/>
                </a:lnTo>
                <a:lnTo>
                  <a:pt x="21600" y="14197"/>
                </a:lnTo>
                <a:cubicBezTo>
                  <a:pt x="19127" y="13668"/>
                  <a:pt x="16916" y="12680"/>
                  <a:pt x="15212" y="11342"/>
                </a:cubicBezTo>
                <a:cubicBezTo>
                  <a:pt x="14515" y="10796"/>
                  <a:pt x="13910" y="10194"/>
                  <a:pt x="13493" y="9527"/>
                </a:cubicBezTo>
                <a:cubicBezTo>
                  <a:pt x="12822" y="8454"/>
                  <a:pt x="12662" y="7264"/>
                  <a:pt x="13037" y="6126"/>
                </a:cubicBezTo>
                <a:lnTo>
                  <a:pt x="15866" y="6302"/>
                </a:lnTo>
                <a:lnTo>
                  <a:pt x="7514" y="0"/>
                </a:lnTo>
                <a:close/>
              </a:path>
            </a:pathLst>
          </a:custGeom>
          <a:solidFill>
            <a:srgbClr val="00B050"/>
          </a:soli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chemeClr val="accent4">
                  <a:lumMod val="75000"/>
                </a:schemeClr>
              </a:solidFill>
              <a:latin typeface="Calibri" panose="020F0502020204030204"/>
              <a:ea typeface="Calibri" panose="020F0502020204030204"/>
              <a:cs typeface="Calibri" panose="020F0502020204030204"/>
              <a:sym typeface="Calibri" panose="020F0502020204030204"/>
            </a:endParaRPr>
          </a:p>
        </p:txBody>
      </p:sp>
      <p:sp>
        <p:nvSpPr>
          <p:cNvPr id="14" name="Text Box 13"/>
          <p:cNvSpPr txBox="1"/>
          <p:nvPr/>
        </p:nvSpPr>
        <p:spPr>
          <a:xfrm>
            <a:off x="5765800" y="5561330"/>
            <a:ext cx="6366510" cy="1198880"/>
          </a:xfrm>
          <a:prstGeom prst="rect">
            <a:avLst/>
          </a:prstGeom>
        </p:spPr>
        <p:txBody>
          <a:bodyPr wrap="square">
            <a:spAutoFit/>
          </a:bodyPr>
          <a:lstStyle/>
          <a:p>
            <a:pPr marL="0" indent="0" algn="just" defTabSz="266700">
              <a:spcBef>
                <a:spcPct val="0"/>
              </a:spcBef>
              <a:spcAft>
                <a:spcPct val="0"/>
              </a:spcAft>
            </a:pPr>
            <a:r>
              <a:rPr lang="en-US" altLang="en-US" sz="2400">
                <a:solidFill>
                  <a:srgbClr val="00B050"/>
                </a:solidFill>
                <a:effectLst>
                  <a:outerShdw blurRad="38100" dist="38100" dir="2700000" algn="tl">
                    <a:srgbClr val="000000">
                      <a:alpha val="43137"/>
                    </a:srgbClr>
                  </a:outerShdw>
                </a:effectLst>
                <a:latin typeface="Arial" panose="020B0604020202020204"/>
                <a:ea typeface="Times New Roman" panose="02020603050405020304"/>
              </a:rPr>
              <a:t>Tham gia họp bàn và chỉ đạo các chiến dịch quân sự trong kháng chiến chống thực dân Pháp trên chiến trường.</a:t>
            </a:r>
          </a:p>
        </p:txBody>
      </p:sp>
      <p:sp>
        <p:nvSpPr>
          <p:cNvPr id="17" name="Google Shape;987;p49"/>
          <p:cNvSpPr/>
          <p:nvPr/>
        </p:nvSpPr>
        <p:spPr>
          <a:xfrm rot="2243375">
            <a:off x="2889885" y="3742690"/>
            <a:ext cx="1911350" cy="775970"/>
          </a:xfrm>
          <a:custGeom>
            <a:avLst/>
            <a:gdLst/>
            <a:ahLst/>
            <a:cxnLst/>
            <a:rect l="l" t="t" r="r" b="b"/>
            <a:pathLst>
              <a:path w="21600" h="21388" extrusionOk="0">
                <a:moveTo>
                  <a:pt x="21600" y="2066"/>
                </a:moveTo>
                <a:cubicBezTo>
                  <a:pt x="19544" y="466"/>
                  <a:pt x="17376" y="-212"/>
                  <a:pt x="15215" y="58"/>
                </a:cubicBezTo>
                <a:cubicBezTo>
                  <a:pt x="13065" y="327"/>
                  <a:pt x="10953" y="1528"/>
                  <a:pt x="8967" y="3502"/>
                </a:cubicBezTo>
                <a:cubicBezTo>
                  <a:pt x="5234" y="7214"/>
                  <a:pt x="2101" y="13464"/>
                  <a:pt x="0" y="21388"/>
                </a:cubicBezTo>
                <a:cubicBezTo>
                  <a:pt x="2158" y="14396"/>
                  <a:pt x="5083" y="8821"/>
                  <a:pt x="8479" y="5203"/>
                </a:cubicBezTo>
                <a:cubicBezTo>
                  <a:pt x="9580" y="4030"/>
                  <a:pt x="10726" y="3069"/>
                  <a:pt x="11908" y="2354"/>
                </a:cubicBezTo>
                <a:cubicBezTo>
                  <a:pt x="15078" y="438"/>
                  <a:pt x="18409" y="340"/>
                  <a:pt x="21600" y="2066"/>
                </a:cubicBezTo>
                <a:close/>
              </a:path>
            </a:pathLst>
          </a:custGeom>
          <a:solidFill>
            <a:srgbClr val="FFFFFF">
              <a:alpha val="60392"/>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987;p49"/>
          <p:cNvSpPr/>
          <p:nvPr/>
        </p:nvSpPr>
        <p:spPr>
          <a:xfrm rot="13583377">
            <a:off x="2726690" y="4540250"/>
            <a:ext cx="1639570" cy="337820"/>
          </a:xfrm>
          <a:custGeom>
            <a:avLst/>
            <a:gdLst/>
            <a:ahLst/>
            <a:cxnLst/>
            <a:rect l="l" t="t" r="r" b="b"/>
            <a:pathLst>
              <a:path w="21600" h="21388" extrusionOk="0">
                <a:moveTo>
                  <a:pt x="21600" y="2066"/>
                </a:moveTo>
                <a:cubicBezTo>
                  <a:pt x="19544" y="466"/>
                  <a:pt x="17376" y="-212"/>
                  <a:pt x="15215" y="58"/>
                </a:cubicBezTo>
                <a:cubicBezTo>
                  <a:pt x="13065" y="327"/>
                  <a:pt x="10953" y="1528"/>
                  <a:pt x="8967" y="3502"/>
                </a:cubicBezTo>
                <a:cubicBezTo>
                  <a:pt x="5234" y="7214"/>
                  <a:pt x="2101" y="13464"/>
                  <a:pt x="0" y="21388"/>
                </a:cubicBezTo>
                <a:cubicBezTo>
                  <a:pt x="2158" y="14396"/>
                  <a:pt x="5083" y="8821"/>
                  <a:pt x="8479" y="5203"/>
                </a:cubicBezTo>
                <a:cubicBezTo>
                  <a:pt x="9580" y="4030"/>
                  <a:pt x="10726" y="3069"/>
                  <a:pt x="11908" y="2354"/>
                </a:cubicBezTo>
                <a:cubicBezTo>
                  <a:pt x="15078" y="438"/>
                  <a:pt x="18409" y="340"/>
                  <a:pt x="21600" y="2066"/>
                </a:cubicBezTo>
                <a:close/>
              </a:path>
            </a:pathLst>
          </a:custGeom>
          <a:solidFill>
            <a:schemeClr val="bg1">
              <a:lumMod val="95000"/>
            </a:schemeClr>
          </a:solidFill>
          <a:ln>
            <a:solidFill>
              <a:schemeClr val="bg1">
                <a:lumMod val="95000"/>
              </a:schemeClr>
            </a:solid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 name="Round Diagonal Corner Rectangle 4"/>
          <p:cNvSpPr/>
          <p:nvPr/>
        </p:nvSpPr>
        <p:spPr>
          <a:xfrm>
            <a:off x="4169410" y="66675"/>
            <a:ext cx="2738120" cy="862330"/>
          </a:xfrm>
          <a:prstGeom prst="round2DiagRect">
            <a:avLst/>
          </a:prstGeom>
          <a:solidFill>
            <a:schemeClr val="accent1"/>
          </a:solidFill>
          <a:ln w="38100">
            <a:solidFill>
              <a:srgbClr val="F420CF"/>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Times New Roman" panose="02020603050405020304"/>
              </a:rPr>
              <a:t>b) Giai đoạn 1946 đến 1954</a:t>
            </a:r>
            <a:r>
              <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 </a:t>
            </a:r>
          </a:p>
        </p:txBody>
      </p:sp>
      <p:sp>
        <p:nvSpPr>
          <p:cNvPr id="20" name="Parallelogram 19"/>
          <p:cNvSpPr/>
          <p:nvPr/>
        </p:nvSpPr>
        <p:spPr>
          <a:xfrm>
            <a:off x="36830" y="1988185"/>
            <a:ext cx="2642235" cy="2206625"/>
          </a:xfrm>
          <a:prstGeom prst="parallelogram">
            <a:avLst/>
          </a:prstGeom>
          <a:solidFill>
            <a:srgbClr val="0318B7"/>
          </a:solidFill>
          <a:ln w="38100">
            <a:solidFill>
              <a:schemeClr val="bg1"/>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Text Box 22"/>
          <p:cNvSpPr txBox="1"/>
          <p:nvPr/>
        </p:nvSpPr>
        <p:spPr>
          <a:xfrm>
            <a:off x="339090" y="2293620"/>
            <a:ext cx="1917065" cy="1568450"/>
          </a:xfrm>
          <a:prstGeom prst="rect">
            <a:avLst/>
          </a:prstGeom>
        </p:spPr>
        <p:txBody>
          <a:bodyPr wrap="square">
            <a:spAutoFit/>
          </a:bodyPr>
          <a:lstStyle/>
          <a:p>
            <a:pPr marL="152400" indent="0" algn="just" defTabSz="266700">
              <a:spcBef>
                <a:spcPct val="0"/>
              </a:spcBef>
              <a:spcAft>
                <a:spcPct val="0"/>
              </a:spcAft>
            </a:pPr>
            <a:r>
              <a:rPr sz="2400" b="1">
                <a:solidFill>
                  <a:schemeClr val="bg1"/>
                </a:solidFill>
                <a:latin typeface="Arial" panose="020B0604020202020204" pitchFamily="34" charset="0"/>
                <a:ea typeface="Times New Roman" panose="02020603050405020304"/>
                <a:cs typeface="Arial" panose="020B0604020202020204" pitchFamily="34" charset="0"/>
              </a:rPr>
              <a:t>Thực hiện Kháng chiến - Kiến quốc</a:t>
            </a:r>
          </a:p>
        </p:txBody>
      </p:sp>
      <p:sp>
        <p:nvSpPr>
          <p:cNvPr id="24" name="Text Box 23"/>
          <p:cNvSpPr txBox="1"/>
          <p:nvPr/>
        </p:nvSpPr>
        <p:spPr>
          <a:xfrm rot="19200000">
            <a:off x="2657475" y="1590040"/>
            <a:ext cx="2054225" cy="460375"/>
          </a:xfrm>
          <a:prstGeom prst="rect">
            <a:avLst/>
          </a:prstGeom>
        </p:spPr>
        <p:txBody>
          <a:bodyPr wrap="square">
            <a:spAutoFit/>
          </a:bodyPr>
          <a:lstStyle/>
          <a:p>
            <a:pPr defTabSz="266700"/>
            <a:r>
              <a:rPr sz="2400" b="0">
                <a:latin typeface="Arial" panose="020B0604020202020204" pitchFamily="34" charset="0"/>
                <a:ea typeface="Times New Roman" panose="02020603050405020304"/>
                <a:cs typeface="Arial" panose="020B0604020202020204" pitchFamily="34" charset="0"/>
              </a:rPr>
              <a:t>19-12-1946</a:t>
            </a:r>
          </a:p>
        </p:txBody>
      </p:sp>
      <p:sp>
        <p:nvSpPr>
          <p:cNvPr id="25" name="Text Box 24"/>
          <p:cNvSpPr txBox="1"/>
          <p:nvPr/>
        </p:nvSpPr>
        <p:spPr>
          <a:xfrm rot="20820000">
            <a:off x="2886710" y="2425700"/>
            <a:ext cx="2068195" cy="483870"/>
          </a:xfrm>
          <a:prstGeom prst="rect">
            <a:avLst/>
          </a:prstGeom>
        </p:spPr>
        <p:txBody>
          <a:bodyPr wrap="square">
            <a:noAutofit/>
          </a:bodyPr>
          <a:lstStyle/>
          <a:p>
            <a:pPr marL="0" indent="0" defTabSz="266700">
              <a:spcBef>
                <a:spcPct val="0"/>
              </a:spcBef>
              <a:spcAft>
                <a:spcPct val="0"/>
              </a:spcAft>
            </a:pPr>
            <a:r>
              <a:rPr sz="2400">
                <a:solidFill>
                  <a:schemeClr val="bg1"/>
                </a:solidFill>
                <a:latin typeface="Arial" panose="020B0604020202020204" pitchFamily="34" charset="0"/>
                <a:ea typeface="Times New Roman" panose="02020603050405020304"/>
                <a:cs typeface="Arial" panose="020B0604020202020204" pitchFamily="34" charset="0"/>
              </a:rPr>
              <a:t>1946-1947</a:t>
            </a:r>
          </a:p>
        </p:txBody>
      </p:sp>
      <p:sp>
        <p:nvSpPr>
          <p:cNvPr id="26" name="Text Box 25"/>
          <p:cNvSpPr txBox="1"/>
          <p:nvPr/>
        </p:nvSpPr>
        <p:spPr>
          <a:xfrm rot="720000">
            <a:off x="3644900" y="3140075"/>
            <a:ext cx="1228725" cy="494665"/>
          </a:xfrm>
          <a:prstGeom prst="rect">
            <a:avLst/>
          </a:prstGeom>
        </p:spPr>
        <p:txBody>
          <a:bodyPr>
            <a:noAutofit/>
          </a:bodyPr>
          <a:lstStyle/>
          <a:p>
            <a:pPr marL="0" indent="0" defTabSz="266700">
              <a:spcBef>
                <a:spcPct val="0"/>
              </a:spcBef>
              <a:spcAft>
                <a:spcPct val="0"/>
              </a:spcAft>
            </a:pP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1951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p:tgtEl>
                                          <p:spTgt spid="8"/>
                                        </p:tgtEl>
                                        <p:attrNameLst>
                                          <p:attrName>ppt_w</p:attrName>
                                        </p:attrNameLst>
                                      </p:cBhvr>
                                      <p:tavLst>
                                        <p:tav tm="0">
                                          <p:val>
                                            <p:fltVal val="0"/>
                                          </p:val>
                                        </p:tav>
                                        <p:tav tm="100000">
                                          <p:val>
                                            <p:strVal val="#ppt_w"/>
                                          </p:val>
                                        </p:tav>
                                      </p:tavLst>
                                    </p:anim>
                                    <p:anim calcmode="lin" valueType="num">
                                      <p:cBhvr additive="base">
                                        <p:cTn id="19" dur="750"/>
                                        <p:tgtEl>
                                          <p:spTgt spid="8"/>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p:tgtEl>
                                          <p:spTgt spid="9"/>
                                        </p:tgtEl>
                                        <p:attrNameLst>
                                          <p:attrName>ppt_w</p:attrName>
                                        </p:attrNameLst>
                                      </p:cBhvr>
                                      <p:tavLst>
                                        <p:tav tm="0">
                                          <p:val>
                                            <p:fltVal val="0"/>
                                          </p:val>
                                        </p:tav>
                                        <p:tav tm="100000">
                                          <p:val>
                                            <p:strVal val="#ppt_w"/>
                                          </p:val>
                                        </p:tav>
                                      </p:tavLst>
                                    </p:anim>
                                    <p:anim calcmode="lin" valueType="num">
                                      <p:cBhvr additive="base">
                                        <p:cTn id="35" dur="750"/>
                                        <p:tgtEl>
                                          <p:spTgt spid="9"/>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750"/>
                                        <p:tgtEl>
                                          <p:spTgt spid="17"/>
                                        </p:tgtEl>
                                        <p:attrNameLst>
                                          <p:attrName>ppt_w</p:attrName>
                                        </p:attrNameLst>
                                      </p:cBhvr>
                                      <p:tavLst>
                                        <p:tav tm="0">
                                          <p:val>
                                            <p:fltVal val="0"/>
                                          </p:val>
                                        </p:tav>
                                        <p:tav tm="100000">
                                          <p:val>
                                            <p:strVal val="#ppt_w"/>
                                          </p:val>
                                        </p:tav>
                                      </p:tavLst>
                                    </p:anim>
                                    <p:anim calcmode="lin" valueType="num">
                                      <p:cBhvr additive="base">
                                        <p:cTn id="39" dur="750"/>
                                        <p:tgtEl>
                                          <p:spTgt spid="17"/>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21"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750"/>
                                        <p:tgtEl>
                                          <p:spTgt spid="13"/>
                                        </p:tgtEl>
                                        <p:attrNameLst>
                                          <p:attrName>ppt_w</p:attrName>
                                        </p:attrNameLst>
                                      </p:cBhvr>
                                      <p:tavLst>
                                        <p:tav tm="0">
                                          <p:val>
                                            <p:fltVal val="0"/>
                                          </p:val>
                                        </p:tav>
                                        <p:tav tm="100000">
                                          <p:val>
                                            <p:strVal val="#ppt_w"/>
                                          </p:val>
                                        </p:tav>
                                      </p:tavLst>
                                    </p:anim>
                                    <p:anim calcmode="lin" valueType="num">
                                      <p:cBhvr additive="base">
                                        <p:cTn id="49" dur="750"/>
                                        <p:tgtEl>
                                          <p:spTgt spid="13"/>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750"/>
                                        <p:tgtEl>
                                          <p:spTgt spid="19"/>
                                        </p:tgtEl>
                                        <p:attrNameLst>
                                          <p:attrName>ppt_w</p:attrName>
                                        </p:attrNameLst>
                                      </p:cBhvr>
                                      <p:tavLst>
                                        <p:tav tm="0">
                                          <p:val>
                                            <p:fltVal val="0"/>
                                          </p:val>
                                        </p:tav>
                                        <p:tav tm="100000">
                                          <p:val>
                                            <p:strVal val="#ppt_w"/>
                                          </p:val>
                                        </p:tav>
                                      </p:tavLst>
                                    </p:anim>
                                    <p:anim calcmode="lin" valueType="num">
                                      <p:cBhvr additive="base">
                                        <p:cTn id="53" dur="750"/>
                                        <p:tgtEl>
                                          <p:spTgt spid="19"/>
                                        </p:tgtEl>
                                        <p:attrNameLst>
                                          <p:attrName>ppt_h</p:attrName>
                                        </p:attrNameLst>
                                      </p:cBhvr>
                                      <p:tavLst>
                                        <p:tav tm="0">
                                          <p:val>
                                            <p:fltVal val="0"/>
                                          </p:val>
                                        </p:tav>
                                        <p:tav tm="100000">
                                          <p:val>
                                            <p:strVal val="#ppt_h"/>
                                          </p:val>
                                        </p:tav>
                                      </p:tavLst>
                                    </p:anim>
                                  </p:childTnLst>
                                </p:cTn>
                              </p:par>
                            </p:childTnLst>
                          </p:cTn>
                        </p:par>
                        <p:par>
                          <p:cTn id="54" fill="hold">
                            <p:stCondLst>
                              <p:cond delay="1000"/>
                            </p:stCondLst>
                            <p:childTnLst>
                              <p:par>
                                <p:cTn id="55" presetID="8"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amond(in)">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4" grpId="0"/>
      <p:bldP spid="25" grpId="0"/>
      <p:bldP spid="25" grpId="1"/>
      <p:bldP spid="26" grpId="0"/>
      <p:bldP spid="2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2000" cy="6858000"/>
          </a:xfrm>
        </p:spPr>
        <p:txBody>
          <a:bodyPr/>
          <a:lstStyle/>
          <a:p>
            <a:endParaRPr lang="en-US"/>
          </a:p>
        </p:txBody>
      </p:sp>
      <p:pic>
        <p:nvPicPr>
          <p:cNvPr id="18438" name="Picture 6" descr="http://tintucimg.vnanet.vn/2012/10/08/09/19/AVNG3255554.jpg"/>
          <p:cNvPicPr>
            <a:picLocks noChangeAspect="1" noChangeArrowheads="1"/>
          </p:cNvPicPr>
          <p:nvPr/>
        </p:nvPicPr>
        <p:blipFill>
          <a:blip r:embed="rId2" cstate="print"/>
          <a:srcRect/>
          <a:stretch>
            <a:fillRect/>
          </a:stretch>
        </p:blipFill>
        <p:spPr bwMode="auto">
          <a:xfrm>
            <a:off x="188595" y="168275"/>
            <a:ext cx="3790315" cy="2842895"/>
          </a:xfrm>
          <a:prstGeom prst="rect">
            <a:avLst/>
          </a:prstGeom>
          <a:solidFill>
            <a:srgbClr val="FFFFFF">
              <a:shade val="85000"/>
            </a:srgbClr>
          </a:solidFill>
          <a:ln w="88900" cap="sq">
            <a:solidFill>
              <a:srgbClr val="FF00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http://image.slidesharecdn.com/bai14-thudong1947vietbacmochongiacphap-131212074944-phpapp01/95/lch-s-5-thu-ng-1947-vit-bc-m-chn-gic-php-7-638.jpg?cb=1386834661"/>
          <p:cNvPicPr>
            <a:picLocks noChangeAspect="1" noChangeArrowheads="1"/>
          </p:cNvPicPr>
          <p:nvPr/>
        </p:nvPicPr>
        <p:blipFill>
          <a:blip r:embed="rId3" cstate="print"/>
          <a:srcRect r="3632" b="15935"/>
          <a:stretch>
            <a:fillRect/>
          </a:stretch>
        </p:blipFill>
        <p:spPr bwMode="auto">
          <a:xfrm>
            <a:off x="4137660" y="0"/>
            <a:ext cx="4063365" cy="2917825"/>
          </a:xfrm>
          <a:prstGeom prst="rect">
            <a:avLst/>
          </a:prstGeom>
          <a:noFill/>
        </p:spPr>
      </p:pic>
      <p:pic>
        <p:nvPicPr>
          <p:cNvPr id="7" name="Picture 2" descr="http://vietnamdefence.com/web/Uploaded/QSVN/OPERATIONS-VN/QDNDVN/2009/cd-biengioi-thcs-lengochan-hanoivioletvn.jpg"/>
          <p:cNvPicPr>
            <a:picLocks noChangeAspect="1" noChangeArrowheads="1"/>
          </p:cNvPicPr>
          <p:nvPr/>
        </p:nvPicPr>
        <p:blipFill>
          <a:blip r:embed="rId4" cstate="print"/>
          <a:srcRect/>
          <a:stretch>
            <a:fillRect/>
          </a:stretch>
        </p:blipFill>
        <p:spPr bwMode="auto">
          <a:xfrm>
            <a:off x="8346440" y="124460"/>
            <a:ext cx="3719830" cy="2886710"/>
          </a:xfrm>
          <a:prstGeom prst="rect">
            <a:avLst/>
          </a:prstGeom>
          <a:noFill/>
          <a:ln w="57150">
            <a:solidFill>
              <a:schemeClr val="accent6">
                <a:lumMod val="75000"/>
              </a:schemeClr>
            </a:solidFill>
          </a:ln>
        </p:spPr>
      </p:pic>
      <p:grpSp>
        <p:nvGrpSpPr>
          <p:cNvPr id="4" name="Group 6"/>
          <p:cNvGrpSpPr/>
          <p:nvPr/>
        </p:nvGrpSpPr>
        <p:grpSpPr bwMode="auto">
          <a:xfrm>
            <a:off x="703580" y="3226435"/>
            <a:ext cx="4443730" cy="3486785"/>
            <a:chOff x="0" y="28"/>
            <a:chExt cx="2799" cy="4320"/>
          </a:xfrm>
        </p:grpSpPr>
        <p:pic>
          <p:nvPicPr>
            <p:cNvPr id="203783" name="Picture 7" descr="BandoVN2"/>
            <p:cNvPicPr>
              <a:picLocks noChangeAspect="1" noChangeArrowheads="1"/>
            </p:cNvPicPr>
            <p:nvPr/>
          </p:nvPicPr>
          <p:blipFill>
            <a:blip r:embed="rId5" cstate="print"/>
            <a:srcRect/>
            <a:stretch>
              <a:fillRect/>
            </a:stretch>
          </p:blipFill>
          <p:spPr bwMode="auto">
            <a:xfrm>
              <a:off x="0" y="28"/>
              <a:ext cx="2799" cy="4320"/>
            </a:xfrm>
            <a:prstGeom prst="rect">
              <a:avLst/>
            </a:prstGeom>
            <a:noFill/>
            <a:ln w="12700">
              <a:solidFill>
                <a:schemeClr val="tx2"/>
              </a:solidFill>
              <a:miter lim="800000"/>
              <a:headEnd/>
              <a:tailEnd/>
            </a:ln>
          </p:spPr>
        </p:pic>
        <p:grpSp>
          <p:nvGrpSpPr>
            <p:cNvPr id="5" name="Group 8"/>
            <p:cNvGrpSpPr/>
            <p:nvPr/>
          </p:nvGrpSpPr>
          <p:grpSpPr bwMode="auto">
            <a:xfrm>
              <a:off x="368" y="96"/>
              <a:ext cx="2224" cy="3760"/>
              <a:chOff x="368" y="96"/>
              <a:chExt cx="2224" cy="3760"/>
            </a:xfrm>
          </p:grpSpPr>
          <p:sp>
            <p:nvSpPr>
              <p:cNvPr id="203785" name="AutoShape 9"/>
              <p:cNvSpPr>
                <a:spLocks noChangeArrowheads="1"/>
              </p:cNvSpPr>
              <p:nvPr/>
            </p:nvSpPr>
            <p:spPr bwMode="auto">
              <a:xfrm>
                <a:off x="1074" y="800"/>
                <a:ext cx="96" cy="9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1111C"/>
              </a:solidFill>
              <a:ln w="9525">
                <a:solidFill>
                  <a:schemeClr val="tx1"/>
                </a:solidFill>
                <a:round/>
              </a:ln>
              <a:effectLst/>
            </p:spPr>
            <p:txBody>
              <a:bodyPr wrap="none" anchor="ctr"/>
              <a:lstStyle/>
              <a:p>
                <a:endParaRPr lang="en-US"/>
              </a:p>
            </p:txBody>
          </p:sp>
          <p:sp>
            <p:nvSpPr>
              <p:cNvPr id="203786" name="Oval 10"/>
              <p:cNvSpPr>
                <a:spLocks noChangeArrowheads="1"/>
              </p:cNvSpPr>
              <p:nvPr/>
            </p:nvSpPr>
            <p:spPr bwMode="auto">
              <a:xfrm rot="-143156" flipH="1" flipV="1">
                <a:off x="1331" y="3616"/>
                <a:ext cx="47" cy="47"/>
              </a:xfrm>
              <a:prstGeom prst="ellipse">
                <a:avLst/>
              </a:prstGeom>
              <a:solidFill>
                <a:srgbClr val="F1111C"/>
              </a:solidFill>
              <a:ln w="9525">
                <a:solidFill>
                  <a:schemeClr val="tx1"/>
                </a:solidFill>
                <a:round/>
              </a:ln>
              <a:effectLst/>
            </p:spPr>
            <p:txBody>
              <a:bodyPr wrap="none" anchor="ctr"/>
              <a:lstStyle/>
              <a:p>
                <a:endParaRPr lang="en-US"/>
              </a:p>
            </p:txBody>
          </p:sp>
          <p:sp>
            <p:nvSpPr>
              <p:cNvPr id="203787" name="Oval 11"/>
              <p:cNvSpPr>
                <a:spLocks noChangeArrowheads="1"/>
              </p:cNvSpPr>
              <p:nvPr/>
            </p:nvSpPr>
            <p:spPr bwMode="auto">
              <a:xfrm>
                <a:off x="1992" y="2352"/>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88" name="Oval 12"/>
              <p:cNvSpPr>
                <a:spLocks noChangeArrowheads="1"/>
              </p:cNvSpPr>
              <p:nvPr/>
            </p:nvSpPr>
            <p:spPr bwMode="auto">
              <a:xfrm>
                <a:off x="1596" y="1995"/>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89" name="Oval 13"/>
              <p:cNvSpPr>
                <a:spLocks noChangeArrowheads="1"/>
              </p:cNvSpPr>
              <p:nvPr/>
            </p:nvSpPr>
            <p:spPr bwMode="auto">
              <a:xfrm>
                <a:off x="1767" y="2106"/>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0" name="Oval 14"/>
              <p:cNvSpPr>
                <a:spLocks noChangeArrowheads="1"/>
              </p:cNvSpPr>
              <p:nvPr/>
            </p:nvSpPr>
            <p:spPr bwMode="auto">
              <a:xfrm>
                <a:off x="2115" y="2727"/>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1" name="Oval 15"/>
              <p:cNvSpPr>
                <a:spLocks noChangeArrowheads="1"/>
              </p:cNvSpPr>
              <p:nvPr/>
            </p:nvSpPr>
            <p:spPr bwMode="auto">
              <a:xfrm>
                <a:off x="1104" y="1440"/>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2" name="Oval 16"/>
              <p:cNvSpPr>
                <a:spLocks noChangeArrowheads="1"/>
              </p:cNvSpPr>
              <p:nvPr/>
            </p:nvSpPr>
            <p:spPr bwMode="auto">
              <a:xfrm>
                <a:off x="1952" y="3216"/>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3" name="Oval 17"/>
              <p:cNvSpPr>
                <a:spLocks noChangeArrowheads="1"/>
              </p:cNvSpPr>
              <p:nvPr/>
            </p:nvSpPr>
            <p:spPr bwMode="auto">
              <a:xfrm>
                <a:off x="2143" y="3048"/>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4" name="Oval 18"/>
              <p:cNvSpPr>
                <a:spLocks noChangeArrowheads="1"/>
              </p:cNvSpPr>
              <p:nvPr/>
            </p:nvSpPr>
            <p:spPr bwMode="auto">
              <a:xfrm>
                <a:off x="1048" y="3808"/>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5" name="Oval 19"/>
              <p:cNvSpPr>
                <a:spLocks noChangeArrowheads="1"/>
              </p:cNvSpPr>
              <p:nvPr/>
            </p:nvSpPr>
            <p:spPr bwMode="auto">
              <a:xfrm>
                <a:off x="1064" y="1280"/>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6" name="Oval 20"/>
              <p:cNvSpPr>
                <a:spLocks noChangeArrowheads="1"/>
              </p:cNvSpPr>
              <p:nvPr/>
            </p:nvSpPr>
            <p:spPr bwMode="auto">
              <a:xfrm>
                <a:off x="1152" y="1104"/>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7" name="Oval 21"/>
              <p:cNvSpPr>
                <a:spLocks noChangeArrowheads="1"/>
              </p:cNvSpPr>
              <p:nvPr/>
            </p:nvSpPr>
            <p:spPr bwMode="auto">
              <a:xfrm>
                <a:off x="584" y="648"/>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8" name="Oval 22"/>
              <p:cNvSpPr>
                <a:spLocks noChangeArrowheads="1"/>
              </p:cNvSpPr>
              <p:nvPr/>
            </p:nvSpPr>
            <p:spPr bwMode="auto">
              <a:xfrm>
                <a:off x="968" y="576"/>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799" name="Oval 23"/>
              <p:cNvSpPr>
                <a:spLocks noChangeArrowheads="1"/>
              </p:cNvSpPr>
              <p:nvPr/>
            </p:nvSpPr>
            <p:spPr bwMode="auto">
              <a:xfrm>
                <a:off x="1112" y="624"/>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800" name="Oval 24"/>
              <p:cNvSpPr>
                <a:spLocks noChangeArrowheads="1"/>
              </p:cNvSpPr>
              <p:nvPr/>
            </p:nvSpPr>
            <p:spPr bwMode="auto">
              <a:xfrm>
                <a:off x="368" y="456"/>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801" name="Oval 25"/>
              <p:cNvSpPr>
                <a:spLocks noChangeArrowheads="1"/>
              </p:cNvSpPr>
              <p:nvPr/>
            </p:nvSpPr>
            <p:spPr bwMode="auto">
              <a:xfrm>
                <a:off x="912" y="248"/>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802" name="Oval 26"/>
              <p:cNvSpPr>
                <a:spLocks noChangeArrowheads="1"/>
              </p:cNvSpPr>
              <p:nvPr/>
            </p:nvSpPr>
            <p:spPr bwMode="auto">
              <a:xfrm>
                <a:off x="1288" y="336"/>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803" name="Oval 27"/>
              <p:cNvSpPr>
                <a:spLocks noChangeArrowheads="1"/>
              </p:cNvSpPr>
              <p:nvPr/>
            </p:nvSpPr>
            <p:spPr bwMode="auto">
              <a:xfrm>
                <a:off x="1144" y="488"/>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804" name="Oval 28"/>
              <p:cNvSpPr>
                <a:spLocks noChangeArrowheads="1"/>
              </p:cNvSpPr>
              <p:nvPr/>
            </p:nvSpPr>
            <p:spPr bwMode="auto">
              <a:xfrm>
                <a:off x="1392" y="536"/>
                <a:ext cx="48" cy="48"/>
              </a:xfrm>
              <a:prstGeom prst="ellipse">
                <a:avLst/>
              </a:prstGeom>
              <a:solidFill>
                <a:schemeClr val="accent1"/>
              </a:solidFill>
              <a:ln w="9525">
                <a:solidFill>
                  <a:schemeClr val="tx1"/>
                </a:solidFill>
                <a:round/>
              </a:ln>
              <a:effectLst/>
            </p:spPr>
            <p:txBody>
              <a:bodyPr wrap="none" anchor="ctr"/>
              <a:lstStyle/>
              <a:p>
                <a:endParaRPr lang="en-US"/>
              </a:p>
            </p:txBody>
          </p:sp>
          <p:sp>
            <p:nvSpPr>
              <p:cNvPr id="203805" name="Text Box 29"/>
              <p:cNvSpPr txBox="1">
                <a:spLocks noChangeArrowheads="1"/>
              </p:cNvSpPr>
              <p:nvPr/>
            </p:nvSpPr>
            <p:spPr bwMode="auto">
              <a:xfrm>
                <a:off x="1488" y="96"/>
                <a:ext cx="1104" cy="399"/>
              </a:xfrm>
              <a:prstGeom prst="rect">
                <a:avLst/>
              </a:prstGeom>
              <a:noFill/>
              <a:ln w="9525">
                <a:noFill/>
                <a:miter lim="800000"/>
              </a:ln>
              <a:effectLst/>
            </p:spPr>
            <p:txBody>
              <a:bodyPr>
                <a:spAutoFit/>
              </a:bodyPr>
              <a:lstStyle/>
              <a:p>
                <a:pPr>
                  <a:spcBef>
                    <a:spcPct val="50000"/>
                  </a:spcBef>
                </a:pPr>
                <a:r>
                  <a:rPr lang="en-US" sz="1500" b="1">
                    <a:latin typeface="VNI-Times" pitchFamily="2" charset="0"/>
                  </a:rPr>
                  <a:t>TRUNG  QUỐC</a:t>
                </a:r>
              </a:p>
            </p:txBody>
          </p:sp>
        </p:grpSp>
      </p:grpSp>
      <p:grpSp>
        <p:nvGrpSpPr>
          <p:cNvPr id="6" name="Group 5"/>
          <p:cNvGrpSpPr/>
          <p:nvPr/>
        </p:nvGrpSpPr>
        <p:grpSpPr>
          <a:xfrm>
            <a:off x="6096000" y="3226435"/>
            <a:ext cx="4953000" cy="3486785"/>
            <a:chOff x="4114800" y="1447800"/>
            <a:chExt cx="4216400" cy="3162300"/>
          </a:xfrm>
        </p:grpSpPr>
        <p:pic>
          <p:nvPicPr>
            <p:cNvPr id="8" name="Picture 2" descr="1"/>
            <p:cNvPicPr>
              <a:picLocks noChangeAspect="1" noChangeArrowheads="1"/>
            </p:cNvPicPr>
            <p:nvPr/>
          </p:nvPicPr>
          <p:blipFill>
            <a:blip r:embed="rId6" cstate="print"/>
            <a:srcRect/>
            <a:stretch>
              <a:fillRect/>
            </a:stretch>
          </p:blipFill>
          <p:spPr>
            <a:xfrm>
              <a:off x="4114800" y="1447800"/>
              <a:ext cx="4216400" cy="3162300"/>
            </a:xfrm>
            <a:prstGeom prst="rect">
              <a:avLst/>
            </a:prstGeom>
            <a:ln>
              <a:noFill/>
            </a:ln>
            <a:effectLst>
              <a:softEdge rad="112500"/>
            </a:effectLst>
          </p:spPr>
        </p:pic>
        <p:pic>
          <p:nvPicPr>
            <p:cNvPr id="9" name="Picture 3" descr="vn"/>
            <p:cNvPicPr>
              <a:picLocks noChangeAspect="1" noChangeArrowheads="1" noCrop="1"/>
            </p:cNvPicPr>
            <p:nvPr/>
          </p:nvPicPr>
          <p:blipFill>
            <a:blip r:embed="rId7"/>
            <a:srcRect/>
            <a:stretch>
              <a:fillRect/>
            </a:stretch>
          </p:blipFill>
          <p:spPr bwMode="auto">
            <a:xfrm rot="1424335">
              <a:off x="6766847" y="1863104"/>
              <a:ext cx="965211" cy="731254"/>
            </a:xfrm>
            <a:prstGeom prst="rect">
              <a:avLst/>
            </a:prstGeom>
            <a:noFill/>
            <a:ln w="9525">
              <a:noFill/>
              <a:miter lim="800000"/>
              <a:headEnd/>
              <a:tailEnd/>
            </a:ln>
          </p:spPr>
        </p:pic>
      </p:grpSp>
      <p:sp>
        <p:nvSpPr>
          <p:cNvPr id="10" name="Text Box 9"/>
          <p:cNvSpPr txBox="1"/>
          <p:nvPr/>
        </p:nvSpPr>
        <p:spPr>
          <a:xfrm>
            <a:off x="248920" y="2562225"/>
            <a:ext cx="3650615" cy="384810"/>
          </a:xfrm>
          <a:prstGeom prst="rect">
            <a:avLst/>
          </a:prstGeom>
          <a:solidFill>
            <a:schemeClr val="bg1">
              <a:lumMod val="85000"/>
            </a:schemeClr>
          </a:solidFill>
        </p:spPr>
        <p:txBody>
          <a:bodyPr wrap="square" rtlCol="0" anchor="t">
            <a:noAutofit/>
          </a:bodyPr>
          <a:lstStyle/>
          <a:p>
            <a:pPr algn="just">
              <a:spcBef>
                <a:spcPct val="50000"/>
              </a:spcBef>
            </a:pPr>
            <a:r>
              <a:rPr lang="en-US" sz="2000" b="1" dirty="0">
                <a:solidFill>
                  <a:srgbClr val="000099"/>
                </a:solidFill>
                <a:latin typeface="Arial" panose="020B0604020202020204" pitchFamily="34" charset="0"/>
                <a:cs typeface="Arial" panose="020B0604020202020204" pitchFamily="34" charset="0"/>
                <a:sym typeface="+mn-ea"/>
              </a:rPr>
              <a:t>Cuộc chiến đấu ở các đô thị </a:t>
            </a:r>
          </a:p>
        </p:txBody>
      </p:sp>
      <p:sp>
        <p:nvSpPr>
          <p:cNvPr id="11" name="Text Box 10"/>
          <p:cNvSpPr txBox="1"/>
          <p:nvPr/>
        </p:nvSpPr>
        <p:spPr>
          <a:xfrm>
            <a:off x="4106545" y="2533015"/>
            <a:ext cx="4052570" cy="384810"/>
          </a:xfrm>
          <a:prstGeom prst="rect">
            <a:avLst/>
          </a:prstGeom>
          <a:solidFill>
            <a:schemeClr val="bg1"/>
          </a:solidFill>
        </p:spPr>
        <p:txBody>
          <a:bodyPr wrap="square" rtlCol="0" anchor="t">
            <a:noAutofit/>
          </a:bodyPr>
          <a:lstStyle/>
          <a:p>
            <a:pPr algn="just">
              <a:spcBef>
                <a:spcPct val="50000"/>
              </a:spcBef>
            </a:pPr>
            <a:r>
              <a:rPr lang="en-US" b="1" dirty="0">
                <a:solidFill>
                  <a:srgbClr val="000099"/>
                </a:solidFill>
                <a:latin typeface="Arial" panose="020B0604020202020204" pitchFamily="34" charset="0"/>
                <a:cs typeface="Arial" panose="020B0604020202020204" pitchFamily="34" charset="0"/>
                <a:sym typeface="+mn-ea"/>
              </a:rPr>
              <a:t>Chiến dịch Việt Bắc thu đông 1947 </a:t>
            </a:r>
          </a:p>
        </p:txBody>
      </p:sp>
      <p:sp>
        <p:nvSpPr>
          <p:cNvPr id="13" name="Text Box 12"/>
          <p:cNvSpPr txBox="1"/>
          <p:nvPr/>
        </p:nvSpPr>
        <p:spPr>
          <a:xfrm>
            <a:off x="8524240" y="2447925"/>
            <a:ext cx="3416300" cy="563245"/>
          </a:xfrm>
          <a:prstGeom prst="rect">
            <a:avLst/>
          </a:prstGeom>
          <a:solidFill>
            <a:schemeClr val="accent2">
              <a:lumMod val="75000"/>
            </a:schemeClr>
          </a:solidFill>
        </p:spPr>
        <p:txBody>
          <a:bodyPr wrap="square" rtlCol="0" anchor="t">
            <a:noAutofit/>
          </a:bodyPr>
          <a:lstStyle/>
          <a:p>
            <a:pPr algn="ctr">
              <a:spcBef>
                <a:spcPct val="50000"/>
              </a:spcBef>
            </a:pPr>
            <a:r>
              <a:rPr lang="en-US" b="1" dirty="0">
                <a:solidFill>
                  <a:schemeClr val="bg1"/>
                </a:solidFill>
                <a:latin typeface="Arial" panose="020B0604020202020204" pitchFamily="34" charset="0"/>
                <a:cs typeface="Arial" panose="020B0604020202020204" pitchFamily="34" charset="0"/>
                <a:sym typeface="+mn-ea"/>
              </a:rPr>
              <a:t>Chiến dịch Biên giới thu đông 1950 </a:t>
            </a:r>
          </a:p>
        </p:txBody>
      </p:sp>
      <p:sp>
        <p:nvSpPr>
          <p:cNvPr id="14" name="Text Box 13"/>
          <p:cNvSpPr txBox="1"/>
          <p:nvPr/>
        </p:nvSpPr>
        <p:spPr>
          <a:xfrm>
            <a:off x="925195" y="6069330"/>
            <a:ext cx="4052570" cy="638810"/>
          </a:xfrm>
          <a:prstGeom prst="rect">
            <a:avLst/>
          </a:prstGeom>
          <a:gradFill>
            <a:gsLst>
              <a:gs pos="0">
                <a:srgbClr val="14CD68"/>
              </a:gs>
              <a:gs pos="100000">
                <a:srgbClr val="035C7D"/>
              </a:gs>
            </a:gsLst>
            <a:lin scaled="0"/>
          </a:gradFill>
        </p:spPr>
        <p:txBody>
          <a:bodyPr wrap="square" rtlCol="0" anchor="t">
            <a:noAutofit/>
          </a:bodyPr>
          <a:lstStyle/>
          <a:p>
            <a:pPr algn="ctr">
              <a:spcBef>
                <a:spcPct val="50000"/>
              </a:spcBef>
            </a:pPr>
            <a:r>
              <a:rPr lang="en-US" b="1" dirty="0">
                <a:solidFill>
                  <a:schemeClr val="bg1"/>
                </a:solidFill>
                <a:latin typeface="Arial" panose="020B0604020202020204" pitchFamily="34" charset="0"/>
                <a:cs typeface="Arial" panose="020B0604020202020204" pitchFamily="34" charset="0"/>
                <a:sym typeface="+mn-ea"/>
              </a:rPr>
              <a:t>Cuộc tiến công chiến lược Đông Xuân 1953-1954 </a:t>
            </a:r>
          </a:p>
        </p:txBody>
      </p:sp>
      <p:sp>
        <p:nvSpPr>
          <p:cNvPr id="15" name="Text Box 14"/>
          <p:cNvSpPr txBox="1"/>
          <p:nvPr/>
        </p:nvSpPr>
        <p:spPr>
          <a:xfrm>
            <a:off x="6779895" y="6120765"/>
            <a:ext cx="3679825" cy="384810"/>
          </a:xfrm>
          <a:prstGeom prst="rect">
            <a:avLst/>
          </a:prstGeom>
          <a:solidFill>
            <a:schemeClr val="accent2">
              <a:lumMod val="75000"/>
            </a:schemeClr>
          </a:solidFill>
        </p:spPr>
        <p:txBody>
          <a:bodyPr wrap="square" rtlCol="0" anchor="t">
            <a:noAutofit/>
          </a:bodyPr>
          <a:lstStyle/>
          <a:p>
            <a:pPr algn="just">
              <a:spcBef>
                <a:spcPct val="50000"/>
              </a:spcBef>
            </a:pPr>
            <a:r>
              <a:rPr lang="en-US" b="1" dirty="0">
                <a:solidFill>
                  <a:srgbClr val="FFFF00"/>
                </a:solidFill>
                <a:latin typeface="Arial" panose="020B0604020202020204" pitchFamily="34" charset="0"/>
                <a:cs typeface="Arial" panose="020B0604020202020204" pitchFamily="34" charset="0"/>
                <a:sym typeface="+mn-ea"/>
              </a:rPr>
              <a:t>Chiến dịch Điện Biên Phủ 1954</a:t>
            </a:r>
            <a:r>
              <a:rPr lang="en-US" b="1" dirty="0">
                <a:solidFill>
                  <a:srgbClr val="000099"/>
                </a:solidFill>
                <a:latin typeface="Arial" panose="020B0604020202020204" pitchFamily="34" charset="0"/>
                <a:cs typeface="Arial" panose="020B0604020202020204" pitchFamily="34" charset="0"/>
                <a:sym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1365" cy="6857365"/>
          </a:xfrm>
          <a:pattFill prst="dotDmnd">
            <a:fgClr>
              <a:srgbClr val="F13B55"/>
            </a:fgClr>
            <a:bgClr>
              <a:srgbClr val="FFFFFF"/>
            </a:bgClr>
          </a:pattFill>
        </p:spPr>
        <p:txBody>
          <a:bodyPr/>
          <a:lstStyle/>
          <a:p>
            <a:endParaRPr lang="en-US"/>
          </a:p>
        </p:txBody>
      </p:sp>
      <p:sp>
        <p:nvSpPr>
          <p:cNvPr id="982" name="Google Shape;982;p49"/>
          <p:cNvSpPr/>
          <p:nvPr/>
        </p:nvSpPr>
        <p:spPr>
          <a:xfrm rot="4307779">
            <a:off x="2750185" y="721360"/>
            <a:ext cx="1547495" cy="2542540"/>
          </a:xfrm>
          <a:custGeom>
            <a:avLst/>
            <a:gdLst/>
            <a:ahLst/>
            <a:cxnLst/>
            <a:rect l="l" t="t" r="r" b="b"/>
            <a:pathLst>
              <a:path w="21600" h="21600" extrusionOk="0">
                <a:moveTo>
                  <a:pt x="7514" y="0"/>
                </a:moveTo>
                <a:lnTo>
                  <a:pt x="0" y="6317"/>
                </a:lnTo>
                <a:lnTo>
                  <a:pt x="3023" y="6245"/>
                </a:lnTo>
                <a:cubicBezTo>
                  <a:pt x="2682" y="9265"/>
                  <a:pt x="3853" y="12275"/>
                  <a:pt x="6345" y="14777"/>
                </a:cubicBezTo>
                <a:cubicBezTo>
                  <a:pt x="8100" y="16539"/>
                  <a:pt x="10432" y="17978"/>
                  <a:pt x="12967" y="19133"/>
                </a:cubicBezTo>
                <a:cubicBezTo>
                  <a:pt x="14224" y="19706"/>
                  <a:pt x="15559" y="20219"/>
                  <a:pt x="16873" y="20697"/>
                </a:cubicBezTo>
                <a:cubicBezTo>
                  <a:pt x="18146" y="21161"/>
                  <a:pt x="19447" y="21600"/>
                  <a:pt x="20936" y="21600"/>
                </a:cubicBezTo>
                <a:lnTo>
                  <a:pt x="20939" y="21600"/>
                </a:lnTo>
                <a:lnTo>
                  <a:pt x="21600" y="14197"/>
                </a:lnTo>
                <a:cubicBezTo>
                  <a:pt x="19127" y="13668"/>
                  <a:pt x="16916" y="12680"/>
                  <a:pt x="15212" y="11342"/>
                </a:cubicBezTo>
                <a:cubicBezTo>
                  <a:pt x="14515" y="10796"/>
                  <a:pt x="13910" y="10194"/>
                  <a:pt x="13493" y="9527"/>
                </a:cubicBezTo>
                <a:cubicBezTo>
                  <a:pt x="12822" y="8454"/>
                  <a:pt x="12662" y="7264"/>
                  <a:pt x="13037" y="6126"/>
                </a:cubicBezTo>
                <a:lnTo>
                  <a:pt x="15866" y="6302"/>
                </a:lnTo>
                <a:lnTo>
                  <a:pt x="7514" y="0"/>
                </a:lnTo>
                <a:close/>
              </a:path>
            </a:pathLst>
          </a:custGeom>
          <a:gradFill>
            <a:gsLst>
              <a:gs pos="0">
                <a:srgbClr val="7F88CA"/>
              </a:gs>
              <a:gs pos="35883">
                <a:srgbClr val="7F88CA"/>
              </a:gs>
              <a:gs pos="100000">
                <a:srgbClr val="5F65BB"/>
              </a:gs>
            </a:gsLst>
            <a:lin ang="5400000" scaled="0"/>
          </a:gra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 name="Text Box 3"/>
          <p:cNvSpPr txBox="1"/>
          <p:nvPr/>
        </p:nvSpPr>
        <p:spPr>
          <a:xfrm>
            <a:off x="4689475" y="974090"/>
            <a:ext cx="7350125" cy="1198880"/>
          </a:xfrm>
          <a:prstGeom prst="rect">
            <a:avLst/>
          </a:prstGeom>
        </p:spPr>
        <p:txBody>
          <a:bodyPr wrap="square">
            <a:spAutoFit/>
          </a:bodyPr>
          <a:lstStyle/>
          <a:p>
            <a:pPr marL="0" indent="0" algn="just" defTabSz="266700">
              <a:spcBef>
                <a:spcPct val="0"/>
              </a:spcBef>
              <a:spcAft>
                <a:spcPct val="0"/>
              </a:spcAft>
            </a:pPr>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a:ea typeface="Times New Roman" panose="02020603050405020304"/>
              </a:rPr>
              <a:t>Chủ tịch Hồ Chí Minh ra Lời kêu gọi toàn quốc kháng chiến, phát động cuộc kháng chiến toàn quốc chống thực dân Pháp</a:t>
            </a:r>
          </a:p>
        </p:txBody>
      </p:sp>
      <p:sp>
        <p:nvSpPr>
          <p:cNvPr id="984" name="Google Shape;984;p49"/>
          <p:cNvSpPr/>
          <p:nvPr/>
        </p:nvSpPr>
        <p:spPr>
          <a:xfrm rot="5100000">
            <a:off x="3054350" y="1445895"/>
            <a:ext cx="1261745" cy="2630170"/>
          </a:xfrm>
          <a:custGeom>
            <a:avLst/>
            <a:gdLst/>
            <a:ahLst/>
            <a:cxnLst/>
            <a:rect l="l" t="t" r="r" b="b"/>
            <a:pathLst>
              <a:path w="21600" h="21600" extrusionOk="0">
                <a:moveTo>
                  <a:pt x="9360" y="0"/>
                </a:moveTo>
                <a:lnTo>
                  <a:pt x="0" y="5836"/>
                </a:lnTo>
                <a:lnTo>
                  <a:pt x="2970" y="5898"/>
                </a:lnTo>
                <a:cubicBezTo>
                  <a:pt x="2251" y="9123"/>
                  <a:pt x="3339" y="12406"/>
                  <a:pt x="6051" y="15181"/>
                </a:cubicBezTo>
                <a:cubicBezTo>
                  <a:pt x="7759" y="16929"/>
                  <a:pt x="10041" y="18412"/>
                  <a:pt x="12585" y="19559"/>
                </a:cubicBezTo>
                <a:cubicBezTo>
                  <a:pt x="15211" y="20742"/>
                  <a:pt x="18213" y="21600"/>
                  <a:pt x="21597" y="21600"/>
                </a:cubicBezTo>
                <a:lnTo>
                  <a:pt x="21600" y="21600"/>
                </a:lnTo>
                <a:lnTo>
                  <a:pt x="21552" y="14878"/>
                </a:lnTo>
                <a:cubicBezTo>
                  <a:pt x="18966" y="14366"/>
                  <a:pt x="16736" y="13315"/>
                  <a:pt x="15232" y="11899"/>
                </a:cubicBezTo>
                <a:cubicBezTo>
                  <a:pt x="14594" y="11298"/>
                  <a:pt x="14100" y="10642"/>
                  <a:pt x="13757" y="9953"/>
                </a:cubicBezTo>
                <a:cubicBezTo>
                  <a:pt x="13230" y="8893"/>
                  <a:pt x="13066" y="7774"/>
                  <a:pt x="13277" y="6672"/>
                </a:cubicBezTo>
                <a:lnTo>
                  <a:pt x="16564" y="6828"/>
                </a:lnTo>
                <a:lnTo>
                  <a:pt x="9360" y="0"/>
                </a:lnTo>
                <a:close/>
              </a:path>
            </a:pathLst>
          </a:custGeom>
          <a:gradFill>
            <a:gsLst>
              <a:gs pos="0">
                <a:srgbClr val="E84F31"/>
              </a:gs>
              <a:gs pos="35000">
                <a:srgbClr val="E84F31"/>
              </a:gs>
              <a:gs pos="100000">
                <a:srgbClr val="ED7742"/>
              </a:gs>
            </a:gsLst>
            <a:lin ang="5400000" scaled="0"/>
          </a:gra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 name="Text Box 5"/>
          <p:cNvSpPr txBox="1"/>
          <p:nvPr/>
        </p:nvSpPr>
        <p:spPr>
          <a:xfrm>
            <a:off x="5022215" y="2129790"/>
            <a:ext cx="7113905" cy="1198880"/>
          </a:xfrm>
          <a:prstGeom prst="rect">
            <a:avLst/>
          </a:prstGeom>
        </p:spPr>
        <p:txBody>
          <a:bodyPr wrap="square">
            <a:spAutoFit/>
          </a:bodyPr>
          <a:lstStyle/>
          <a:p>
            <a:pPr marL="0" indent="0" algn="just" defTabSz="266700">
              <a:spcBef>
                <a:spcPct val="0"/>
              </a:spcBef>
              <a:spcAft>
                <a:spcPct val="0"/>
              </a:spcAft>
            </a:pPr>
            <a:r>
              <a:rPr lang="en-US" altLang="en-US" sz="2400">
                <a:solidFill>
                  <a:schemeClr val="accent2">
                    <a:lumMod val="75000"/>
                  </a:schemeClr>
                </a:solidFill>
                <a:effectLst>
                  <a:outerShdw blurRad="38100" dist="38100" dir="2700000" algn="tl">
                    <a:srgbClr val="000000">
                      <a:alpha val="43137"/>
                    </a:srgbClr>
                  </a:outerShdw>
                </a:effectLst>
                <a:latin typeface="Arial" panose="020B0604020202020204"/>
                <a:ea typeface="Times New Roman" panose="02020603050405020304"/>
              </a:rPr>
              <a:t>Hoạch định đường lối kháng chiến: “toàn dân, toàn diện, trường kì, dựa vào sức mình là chính và tranh thủ sự ủng hộ của quốc tế”.</a:t>
            </a:r>
          </a:p>
        </p:txBody>
      </p:sp>
      <p:sp>
        <p:nvSpPr>
          <p:cNvPr id="7" name="Text Box 6"/>
          <p:cNvSpPr txBox="1"/>
          <p:nvPr/>
        </p:nvSpPr>
        <p:spPr>
          <a:xfrm>
            <a:off x="5295265" y="3312795"/>
            <a:ext cx="6840855" cy="1198880"/>
          </a:xfrm>
          <a:prstGeom prst="rect">
            <a:avLst/>
          </a:prstGeom>
        </p:spPr>
        <p:txBody>
          <a:bodyPr wrap="square">
            <a:spAutoFit/>
          </a:bodyPr>
          <a:lstStyle/>
          <a:p>
            <a:pPr marL="0" indent="0" algn="just" defTabSz="266700">
              <a:spcBef>
                <a:spcPct val="0"/>
              </a:spcBef>
              <a:spcAft>
                <a:spcPct val="0"/>
              </a:spcAft>
            </a:pPr>
            <a:r>
              <a:rPr lang="en-US" altLang="en-US" sz="2400">
                <a:solidFill>
                  <a:schemeClr val="accent6">
                    <a:lumMod val="75000"/>
                  </a:schemeClr>
                </a:solidFill>
                <a:effectLst>
                  <a:outerShdw blurRad="38100" dist="38100" dir="2700000" algn="tl">
                    <a:srgbClr val="000000">
                      <a:alpha val="43137"/>
                    </a:srgbClr>
                  </a:outerShdw>
                </a:effectLst>
                <a:latin typeface="Arial" panose="020B0604020202020204"/>
                <a:ea typeface="Times New Roman" panose="02020603050405020304"/>
              </a:rPr>
              <a:t>Hồ Chí Minh chủ trì ĐH lần 2 của Đảng, điều chỉnh, bổ sung đường lối CMVN trong tình hình mới</a:t>
            </a:r>
          </a:p>
        </p:txBody>
      </p:sp>
      <p:sp>
        <p:nvSpPr>
          <p:cNvPr id="8" name="Google Shape;982;p49"/>
          <p:cNvSpPr/>
          <p:nvPr/>
        </p:nvSpPr>
        <p:spPr>
          <a:xfrm rot="6480000">
            <a:off x="3245485" y="2054860"/>
            <a:ext cx="1249680" cy="2717800"/>
          </a:xfrm>
          <a:custGeom>
            <a:avLst/>
            <a:gdLst/>
            <a:ahLst/>
            <a:cxnLst/>
            <a:rect l="l" t="t" r="r" b="b"/>
            <a:pathLst>
              <a:path w="21600" h="21600" extrusionOk="0">
                <a:moveTo>
                  <a:pt x="7514" y="0"/>
                </a:moveTo>
                <a:lnTo>
                  <a:pt x="0" y="6317"/>
                </a:lnTo>
                <a:lnTo>
                  <a:pt x="3023" y="6245"/>
                </a:lnTo>
                <a:cubicBezTo>
                  <a:pt x="2682" y="9265"/>
                  <a:pt x="3853" y="12275"/>
                  <a:pt x="6345" y="14777"/>
                </a:cubicBezTo>
                <a:cubicBezTo>
                  <a:pt x="8100" y="16539"/>
                  <a:pt x="10432" y="17978"/>
                  <a:pt x="12967" y="19133"/>
                </a:cubicBezTo>
                <a:cubicBezTo>
                  <a:pt x="14224" y="19706"/>
                  <a:pt x="15559" y="20219"/>
                  <a:pt x="16873" y="20697"/>
                </a:cubicBezTo>
                <a:cubicBezTo>
                  <a:pt x="18146" y="21161"/>
                  <a:pt x="19447" y="21600"/>
                  <a:pt x="20936" y="21600"/>
                </a:cubicBezTo>
                <a:lnTo>
                  <a:pt x="20939" y="21600"/>
                </a:lnTo>
                <a:lnTo>
                  <a:pt x="21600" y="14197"/>
                </a:lnTo>
                <a:cubicBezTo>
                  <a:pt x="19127" y="13668"/>
                  <a:pt x="16916" y="12680"/>
                  <a:pt x="15212" y="11342"/>
                </a:cubicBezTo>
                <a:cubicBezTo>
                  <a:pt x="14515" y="10796"/>
                  <a:pt x="13910" y="10194"/>
                  <a:pt x="13493" y="9527"/>
                </a:cubicBezTo>
                <a:cubicBezTo>
                  <a:pt x="12822" y="8454"/>
                  <a:pt x="12662" y="7264"/>
                  <a:pt x="13037" y="6126"/>
                </a:cubicBezTo>
                <a:lnTo>
                  <a:pt x="15866" y="6302"/>
                </a:lnTo>
                <a:lnTo>
                  <a:pt x="7514" y="0"/>
                </a:lnTo>
                <a:close/>
              </a:path>
            </a:pathLst>
          </a:custGeom>
          <a:solidFill>
            <a:schemeClr val="accent6">
              <a:lumMod val="75000"/>
            </a:schemeClr>
          </a:soli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Google Shape;983;p49"/>
          <p:cNvSpPr/>
          <p:nvPr/>
        </p:nvSpPr>
        <p:spPr>
          <a:xfrm rot="7920000">
            <a:off x="3105785" y="2689860"/>
            <a:ext cx="1458595" cy="3241040"/>
          </a:xfrm>
          <a:custGeom>
            <a:avLst/>
            <a:gdLst/>
            <a:ahLst/>
            <a:cxnLst/>
            <a:rect l="l" t="t" r="r" b="b"/>
            <a:pathLst>
              <a:path w="21600" h="21384" extrusionOk="0">
                <a:moveTo>
                  <a:pt x="3682" y="0"/>
                </a:moveTo>
                <a:lnTo>
                  <a:pt x="0" y="8097"/>
                </a:lnTo>
                <a:lnTo>
                  <a:pt x="1892" y="7764"/>
                </a:lnTo>
                <a:cubicBezTo>
                  <a:pt x="2370" y="11839"/>
                  <a:pt x="4145" y="15517"/>
                  <a:pt x="6831" y="17980"/>
                </a:cubicBezTo>
                <a:cubicBezTo>
                  <a:pt x="8935" y="19909"/>
                  <a:pt x="11413" y="20938"/>
                  <a:pt x="13925" y="21268"/>
                </a:cubicBezTo>
                <a:cubicBezTo>
                  <a:pt x="16458" y="21600"/>
                  <a:pt x="19062" y="21222"/>
                  <a:pt x="21540" y="20083"/>
                </a:cubicBezTo>
                <a:lnTo>
                  <a:pt x="21600" y="12715"/>
                </a:lnTo>
                <a:cubicBezTo>
                  <a:pt x="19844" y="13792"/>
                  <a:pt x="17926" y="14291"/>
                  <a:pt x="16021" y="14215"/>
                </a:cubicBezTo>
                <a:cubicBezTo>
                  <a:pt x="14181" y="14142"/>
                  <a:pt x="12331" y="13529"/>
                  <a:pt x="10781" y="12154"/>
                </a:cubicBezTo>
                <a:cubicBezTo>
                  <a:pt x="9190" y="10742"/>
                  <a:pt x="8096" y="8637"/>
                  <a:pt x="7725" y="6270"/>
                </a:cubicBezTo>
                <a:lnTo>
                  <a:pt x="9513" y="5812"/>
                </a:lnTo>
                <a:lnTo>
                  <a:pt x="3682" y="0"/>
                </a:lnTo>
                <a:close/>
              </a:path>
            </a:pathLst>
          </a:custGeom>
          <a:gradFill>
            <a:gsLst>
              <a:gs pos="0">
                <a:srgbClr val="C73132"/>
              </a:gs>
              <a:gs pos="35000">
                <a:srgbClr val="C73132"/>
              </a:gs>
              <a:gs pos="100000">
                <a:srgbClr val="C0323E"/>
              </a:gs>
            </a:gsLst>
            <a:lin ang="5400000" scaled="0"/>
          </a:gra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 name="Text Box 9"/>
          <p:cNvSpPr txBox="1"/>
          <p:nvPr/>
        </p:nvSpPr>
        <p:spPr>
          <a:xfrm>
            <a:off x="5524500" y="4427855"/>
            <a:ext cx="6539865" cy="1198880"/>
          </a:xfrm>
          <a:prstGeom prst="rect">
            <a:avLst/>
          </a:prstGeom>
        </p:spPr>
        <p:txBody>
          <a:bodyPr wrap="square">
            <a:spAutoFit/>
          </a:bodyPr>
          <a:lstStyle/>
          <a:p>
            <a:pPr marL="0" indent="0" algn="just" defTabSz="266700">
              <a:spcBef>
                <a:spcPct val="0"/>
              </a:spcBef>
              <a:spcAft>
                <a:spcPct val="0"/>
              </a:spcAft>
            </a:pPr>
            <a:r>
              <a:rPr lang="en-US" altLang="en-US" sz="2400">
                <a:solidFill>
                  <a:srgbClr val="FF0000"/>
                </a:solidFill>
                <a:effectLst>
                  <a:outerShdw blurRad="38100" dist="38100" dir="2700000" algn="tl">
                    <a:srgbClr val="000000">
                      <a:alpha val="43137"/>
                    </a:srgbClr>
                  </a:outerShdw>
                </a:effectLst>
                <a:latin typeface="Arial" panose="020B0604020202020204"/>
                <a:ea typeface="Times New Roman" panose="02020603050405020304"/>
              </a:rPr>
              <a:t>Mở rộng các hoạt động ngoại giao nhằm tranh thủ sự ủng hộ, giúp đỡ bên ngoài với cuộc kháng chiến của nhân dân Việt Nam. </a:t>
            </a:r>
          </a:p>
        </p:txBody>
      </p:sp>
      <p:sp>
        <p:nvSpPr>
          <p:cNvPr id="13" name="Google Shape;982;p49"/>
          <p:cNvSpPr/>
          <p:nvPr/>
        </p:nvSpPr>
        <p:spPr>
          <a:xfrm rot="6900000" flipH="1">
            <a:off x="3274060" y="3145155"/>
            <a:ext cx="1271905" cy="4117975"/>
          </a:xfrm>
          <a:custGeom>
            <a:avLst/>
            <a:gdLst/>
            <a:ahLst/>
            <a:cxnLst/>
            <a:rect l="l" t="t" r="r" b="b"/>
            <a:pathLst>
              <a:path w="21600" h="21600" extrusionOk="0">
                <a:moveTo>
                  <a:pt x="7514" y="0"/>
                </a:moveTo>
                <a:lnTo>
                  <a:pt x="0" y="6317"/>
                </a:lnTo>
                <a:lnTo>
                  <a:pt x="3023" y="6245"/>
                </a:lnTo>
                <a:cubicBezTo>
                  <a:pt x="2682" y="9265"/>
                  <a:pt x="3853" y="12275"/>
                  <a:pt x="6345" y="14777"/>
                </a:cubicBezTo>
                <a:cubicBezTo>
                  <a:pt x="8100" y="16539"/>
                  <a:pt x="10432" y="17978"/>
                  <a:pt x="12967" y="19133"/>
                </a:cubicBezTo>
                <a:cubicBezTo>
                  <a:pt x="14224" y="19706"/>
                  <a:pt x="15559" y="20219"/>
                  <a:pt x="16873" y="20697"/>
                </a:cubicBezTo>
                <a:cubicBezTo>
                  <a:pt x="18146" y="21161"/>
                  <a:pt x="19447" y="21600"/>
                  <a:pt x="20936" y="21600"/>
                </a:cubicBezTo>
                <a:lnTo>
                  <a:pt x="20939" y="21600"/>
                </a:lnTo>
                <a:lnTo>
                  <a:pt x="21600" y="14197"/>
                </a:lnTo>
                <a:cubicBezTo>
                  <a:pt x="19127" y="13668"/>
                  <a:pt x="16916" y="12680"/>
                  <a:pt x="15212" y="11342"/>
                </a:cubicBezTo>
                <a:cubicBezTo>
                  <a:pt x="14515" y="10796"/>
                  <a:pt x="13910" y="10194"/>
                  <a:pt x="13493" y="9527"/>
                </a:cubicBezTo>
                <a:cubicBezTo>
                  <a:pt x="12822" y="8454"/>
                  <a:pt x="12662" y="7264"/>
                  <a:pt x="13037" y="6126"/>
                </a:cubicBezTo>
                <a:lnTo>
                  <a:pt x="15866" y="6302"/>
                </a:lnTo>
                <a:lnTo>
                  <a:pt x="7514" y="0"/>
                </a:lnTo>
                <a:close/>
              </a:path>
            </a:pathLst>
          </a:custGeom>
          <a:solidFill>
            <a:srgbClr val="00B050"/>
          </a:solidFill>
          <a:ln>
            <a:noFill/>
          </a:ln>
          <a:effectLst>
            <a:outerShdw blurRad="228600" dist="131201" dir="5400000" rotWithShape="0">
              <a:srgbClr val="000000">
                <a:alpha val="15294"/>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chemeClr val="accent4">
                  <a:lumMod val="75000"/>
                </a:schemeClr>
              </a:solidFill>
              <a:latin typeface="Calibri" panose="020F0502020204030204"/>
              <a:ea typeface="Calibri" panose="020F0502020204030204"/>
              <a:cs typeface="Calibri" panose="020F0502020204030204"/>
              <a:sym typeface="Calibri" panose="020F0502020204030204"/>
            </a:endParaRPr>
          </a:p>
        </p:txBody>
      </p:sp>
      <p:sp>
        <p:nvSpPr>
          <p:cNvPr id="14" name="Text Box 13"/>
          <p:cNvSpPr txBox="1"/>
          <p:nvPr/>
        </p:nvSpPr>
        <p:spPr>
          <a:xfrm>
            <a:off x="5765800" y="5561330"/>
            <a:ext cx="6366510" cy="1198880"/>
          </a:xfrm>
          <a:prstGeom prst="rect">
            <a:avLst/>
          </a:prstGeom>
        </p:spPr>
        <p:txBody>
          <a:bodyPr wrap="square">
            <a:spAutoFit/>
          </a:bodyPr>
          <a:lstStyle/>
          <a:p>
            <a:pPr marL="0" indent="0" algn="just" defTabSz="266700">
              <a:spcBef>
                <a:spcPct val="0"/>
              </a:spcBef>
              <a:spcAft>
                <a:spcPct val="0"/>
              </a:spcAft>
            </a:pPr>
            <a:r>
              <a:rPr lang="en-US" altLang="en-US" sz="2400">
                <a:solidFill>
                  <a:srgbClr val="00B050"/>
                </a:solidFill>
                <a:effectLst>
                  <a:outerShdw blurRad="38100" dist="38100" dir="2700000" algn="tl">
                    <a:srgbClr val="000000">
                      <a:alpha val="43137"/>
                    </a:srgbClr>
                  </a:outerShdw>
                </a:effectLst>
                <a:latin typeface="Arial" panose="020B0604020202020204"/>
                <a:ea typeface="Times New Roman" panose="02020603050405020304"/>
              </a:rPr>
              <a:t>Tham gia họp bàn và chỉ đạo các chiến dịch quân sự trong kháng chiến chống thực dân Pháp trên chiến trường.</a:t>
            </a:r>
          </a:p>
        </p:txBody>
      </p:sp>
      <p:sp>
        <p:nvSpPr>
          <p:cNvPr id="17" name="Google Shape;987;p49"/>
          <p:cNvSpPr/>
          <p:nvPr/>
        </p:nvSpPr>
        <p:spPr>
          <a:xfrm rot="2243375">
            <a:off x="2889885" y="3742690"/>
            <a:ext cx="1911350" cy="775970"/>
          </a:xfrm>
          <a:custGeom>
            <a:avLst/>
            <a:gdLst/>
            <a:ahLst/>
            <a:cxnLst/>
            <a:rect l="l" t="t" r="r" b="b"/>
            <a:pathLst>
              <a:path w="21600" h="21388" extrusionOk="0">
                <a:moveTo>
                  <a:pt x="21600" y="2066"/>
                </a:moveTo>
                <a:cubicBezTo>
                  <a:pt x="19544" y="466"/>
                  <a:pt x="17376" y="-212"/>
                  <a:pt x="15215" y="58"/>
                </a:cubicBezTo>
                <a:cubicBezTo>
                  <a:pt x="13065" y="327"/>
                  <a:pt x="10953" y="1528"/>
                  <a:pt x="8967" y="3502"/>
                </a:cubicBezTo>
                <a:cubicBezTo>
                  <a:pt x="5234" y="7214"/>
                  <a:pt x="2101" y="13464"/>
                  <a:pt x="0" y="21388"/>
                </a:cubicBezTo>
                <a:cubicBezTo>
                  <a:pt x="2158" y="14396"/>
                  <a:pt x="5083" y="8821"/>
                  <a:pt x="8479" y="5203"/>
                </a:cubicBezTo>
                <a:cubicBezTo>
                  <a:pt x="9580" y="4030"/>
                  <a:pt x="10726" y="3069"/>
                  <a:pt x="11908" y="2354"/>
                </a:cubicBezTo>
                <a:cubicBezTo>
                  <a:pt x="15078" y="438"/>
                  <a:pt x="18409" y="340"/>
                  <a:pt x="21600" y="2066"/>
                </a:cubicBezTo>
                <a:close/>
              </a:path>
            </a:pathLst>
          </a:custGeom>
          <a:solidFill>
            <a:srgbClr val="FFFFFF">
              <a:alpha val="60392"/>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987;p49"/>
          <p:cNvSpPr/>
          <p:nvPr/>
        </p:nvSpPr>
        <p:spPr>
          <a:xfrm rot="14243377">
            <a:off x="2668905" y="4443095"/>
            <a:ext cx="2231390" cy="770255"/>
          </a:xfrm>
          <a:custGeom>
            <a:avLst/>
            <a:gdLst/>
            <a:ahLst/>
            <a:cxnLst/>
            <a:rect l="l" t="t" r="r" b="b"/>
            <a:pathLst>
              <a:path w="21600" h="21388" extrusionOk="0">
                <a:moveTo>
                  <a:pt x="21600" y="2066"/>
                </a:moveTo>
                <a:cubicBezTo>
                  <a:pt x="19544" y="466"/>
                  <a:pt x="17376" y="-212"/>
                  <a:pt x="15215" y="58"/>
                </a:cubicBezTo>
                <a:cubicBezTo>
                  <a:pt x="13065" y="327"/>
                  <a:pt x="10953" y="1528"/>
                  <a:pt x="8967" y="3502"/>
                </a:cubicBezTo>
                <a:cubicBezTo>
                  <a:pt x="5234" y="7214"/>
                  <a:pt x="2101" y="13464"/>
                  <a:pt x="0" y="21388"/>
                </a:cubicBezTo>
                <a:cubicBezTo>
                  <a:pt x="2158" y="14396"/>
                  <a:pt x="5083" y="8821"/>
                  <a:pt x="8479" y="5203"/>
                </a:cubicBezTo>
                <a:cubicBezTo>
                  <a:pt x="9580" y="4030"/>
                  <a:pt x="10726" y="3069"/>
                  <a:pt x="11908" y="2354"/>
                </a:cubicBezTo>
                <a:cubicBezTo>
                  <a:pt x="15078" y="438"/>
                  <a:pt x="18409" y="340"/>
                  <a:pt x="21600" y="2066"/>
                </a:cubicBezTo>
                <a:close/>
              </a:path>
            </a:pathLst>
          </a:custGeom>
          <a:solidFill>
            <a:schemeClr val="bg1">
              <a:lumMod val="95000"/>
            </a:schemeClr>
          </a:solidFill>
          <a:ln>
            <a:solidFill>
              <a:schemeClr val="bg1">
                <a:lumMod val="95000"/>
              </a:schemeClr>
            </a:solid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 name="Round Diagonal Corner Rectangle 4"/>
          <p:cNvSpPr/>
          <p:nvPr/>
        </p:nvSpPr>
        <p:spPr>
          <a:xfrm>
            <a:off x="4169410" y="66675"/>
            <a:ext cx="2738120" cy="862330"/>
          </a:xfrm>
          <a:prstGeom prst="round2DiagRect">
            <a:avLst/>
          </a:prstGeom>
          <a:solidFill>
            <a:schemeClr val="accent1"/>
          </a:solidFill>
          <a:ln w="38100">
            <a:solidFill>
              <a:srgbClr val="F420CF"/>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Times New Roman" panose="02020603050405020304"/>
              </a:rPr>
              <a:t>b) Giai đoạn 1946 đến 1954</a:t>
            </a:r>
            <a:r>
              <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rPr>
              <a:t> </a:t>
            </a:r>
          </a:p>
        </p:txBody>
      </p:sp>
      <p:sp>
        <p:nvSpPr>
          <p:cNvPr id="20" name="Parallelogram 19"/>
          <p:cNvSpPr/>
          <p:nvPr/>
        </p:nvSpPr>
        <p:spPr>
          <a:xfrm>
            <a:off x="36830" y="1988185"/>
            <a:ext cx="2642235" cy="2206625"/>
          </a:xfrm>
          <a:prstGeom prst="parallelogram">
            <a:avLst/>
          </a:prstGeom>
          <a:solidFill>
            <a:srgbClr val="0318B7"/>
          </a:solidFill>
          <a:ln w="38100">
            <a:solidFill>
              <a:schemeClr val="bg1"/>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Text Box 22"/>
          <p:cNvSpPr txBox="1"/>
          <p:nvPr/>
        </p:nvSpPr>
        <p:spPr>
          <a:xfrm>
            <a:off x="339090" y="2293620"/>
            <a:ext cx="1917065" cy="1568450"/>
          </a:xfrm>
          <a:prstGeom prst="rect">
            <a:avLst/>
          </a:prstGeom>
        </p:spPr>
        <p:txBody>
          <a:bodyPr wrap="square">
            <a:spAutoFit/>
          </a:bodyPr>
          <a:lstStyle/>
          <a:p>
            <a:pPr marL="152400" indent="0" algn="just" defTabSz="266700">
              <a:spcBef>
                <a:spcPct val="0"/>
              </a:spcBef>
              <a:spcAft>
                <a:spcPct val="0"/>
              </a:spcAft>
            </a:pPr>
            <a:r>
              <a:rPr sz="2400" b="1">
                <a:solidFill>
                  <a:schemeClr val="bg1"/>
                </a:solidFill>
                <a:latin typeface="Arial" panose="020B0604020202020204" pitchFamily="34" charset="0"/>
                <a:ea typeface="Times New Roman" panose="02020603050405020304"/>
                <a:cs typeface="Arial" panose="020B0604020202020204" pitchFamily="34" charset="0"/>
              </a:rPr>
              <a:t>Thực hiện Kháng chiến - Kiến quốc</a:t>
            </a:r>
          </a:p>
        </p:txBody>
      </p:sp>
      <p:sp>
        <p:nvSpPr>
          <p:cNvPr id="24" name="Text Box 23"/>
          <p:cNvSpPr txBox="1"/>
          <p:nvPr/>
        </p:nvSpPr>
        <p:spPr>
          <a:xfrm rot="19200000">
            <a:off x="2657475" y="1590040"/>
            <a:ext cx="2054225" cy="460375"/>
          </a:xfrm>
          <a:prstGeom prst="rect">
            <a:avLst/>
          </a:prstGeom>
        </p:spPr>
        <p:txBody>
          <a:bodyPr wrap="square">
            <a:spAutoFit/>
          </a:bodyPr>
          <a:lstStyle/>
          <a:p>
            <a:pPr defTabSz="266700"/>
            <a:r>
              <a:rPr sz="2400" b="0">
                <a:latin typeface="Arial" panose="020B0604020202020204" pitchFamily="34" charset="0"/>
                <a:ea typeface="Times New Roman" panose="02020603050405020304"/>
                <a:cs typeface="Arial" panose="020B0604020202020204" pitchFamily="34" charset="0"/>
              </a:rPr>
              <a:t>19-12-1946</a:t>
            </a:r>
          </a:p>
        </p:txBody>
      </p:sp>
      <p:sp>
        <p:nvSpPr>
          <p:cNvPr id="25" name="Text Box 24"/>
          <p:cNvSpPr txBox="1"/>
          <p:nvPr/>
        </p:nvSpPr>
        <p:spPr>
          <a:xfrm rot="20820000">
            <a:off x="2886710" y="2425700"/>
            <a:ext cx="2068195" cy="483870"/>
          </a:xfrm>
          <a:prstGeom prst="rect">
            <a:avLst/>
          </a:prstGeom>
        </p:spPr>
        <p:txBody>
          <a:bodyPr wrap="square">
            <a:noAutofit/>
          </a:bodyPr>
          <a:lstStyle/>
          <a:p>
            <a:pPr marL="0" indent="0" defTabSz="266700">
              <a:spcBef>
                <a:spcPct val="0"/>
              </a:spcBef>
              <a:spcAft>
                <a:spcPct val="0"/>
              </a:spcAft>
            </a:pPr>
            <a:r>
              <a:rPr sz="2400">
                <a:solidFill>
                  <a:schemeClr val="bg1"/>
                </a:solidFill>
                <a:latin typeface="Arial" panose="020B0604020202020204" pitchFamily="34" charset="0"/>
                <a:ea typeface="Times New Roman" panose="02020603050405020304"/>
                <a:cs typeface="Arial" panose="020B0604020202020204" pitchFamily="34" charset="0"/>
              </a:rPr>
              <a:t>1946-1947</a:t>
            </a:r>
          </a:p>
        </p:txBody>
      </p:sp>
      <p:sp>
        <p:nvSpPr>
          <p:cNvPr id="26" name="Text Box 25"/>
          <p:cNvSpPr txBox="1"/>
          <p:nvPr/>
        </p:nvSpPr>
        <p:spPr>
          <a:xfrm rot="720000">
            <a:off x="3644900" y="3140075"/>
            <a:ext cx="1228725" cy="494665"/>
          </a:xfrm>
          <a:prstGeom prst="rect">
            <a:avLst/>
          </a:prstGeom>
        </p:spPr>
        <p:txBody>
          <a:bodyPr>
            <a:noAutofit/>
          </a:bodyPr>
          <a:lstStyle/>
          <a:p>
            <a:pPr marL="0" indent="0" defTabSz="266700">
              <a:spcBef>
                <a:spcPct val="0"/>
              </a:spcBef>
              <a:spcAft>
                <a:spcPct val="0"/>
              </a:spcAft>
            </a:pPr>
            <a:r>
              <a:rPr lang="en-US" sz="2400">
                <a:solidFill>
                  <a:schemeClr val="bg1"/>
                </a:solidFill>
                <a:latin typeface="Arial" panose="020B0604020202020204" pitchFamily="34" charset="0"/>
                <a:ea typeface="Times New Roman" panose="02020603050405020304"/>
                <a:cs typeface="Arial" panose="020B0604020202020204" pitchFamily="34" charset="0"/>
              </a:rPr>
              <a:t> </a:t>
            </a:r>
            <a:r>
              <a:rPr sz="2400">
                <a:solidFill>
                  <a:schemeClr val="bg1"/>
                </a:solidFill>
                <a:latin typeface="Arial" panose="020B0604020202020204" pitchFamily="34" charset="0"/>
                <a:ea typeface="Times New Roman" panose="02020603050405020304"/>
                <a:cs typeface="Arial" panose="020B0604020202020204" pitchFamily="34" charset="0"/>
              </a:rPr>
              <a:t>1951 </a:t>
            </a:r>
          </a:p>
        </p:txBody>
      </p:sp>
      <p:sp>
        <p:nvSpPr>
          <p:cNvPr id="27" name="Cloud 26"/>
          <p:cNvSpPr/>
          <p:nvPr/>
        </p:nvSpPr>
        <p:spPr>
          <a:xfrm>
            <a:off x="315595" y="1828800"/>
            <a:ext cx="4657725" cy="2555240"/>
          </a:xfrm>
          <a:prstGeom prst="cloud">
            <a:avLst/>
          </a:prstGeom>
          <a:solidFill>
            <a:srgbClr val="0000FF"/>
          </a:solidFill>
          <a:ln w="5715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346" tIns="36172" rIns="72346" bIns="36172" anchor="ctr"/>
          <a:lstStyle/>
          <a:p>
            <a:pPr algn="ctr">
              <a:defRPr/>
            </a:pPr>
            <a:r>
              <a:rPr lang="en-US" sz="2400" b="1" dirty="0" err="1">
                <a:latin typeface="Arial" panose="020B0604020202020204" pitchFamily="34" charset="0"/>
                <a:cs typeface="Arial" panose="020B0604020202020204" pitchFamily="34" charset="0"/>
              </a:rPr>
              <a:t>Kết luận vai trò của Hồ Chí Minh đối với cuộc kháng chiến chống TD Pháp của DT ta?  </a:t>
            </a:r>
            <a:endParaRPr lang="en-US" sz="2400" b="1" dirty="0">
              <a:latin typeface="Arial" panose="020B0604020202020204" pitchFamily="34" charset="0"/>
              <a:cs typeface="Arial" panose="020B0604020202020204" pitchFamily="34" charset="0"/>
            </a:endParaRPr>
          </a:p>
        </p:txBody>
      </p:sp>
      <p:sp>
        <p:nvSpPr>
          <p:cNvPr id="28" name="Cloud 27"/>
          <p:cNvSpPr/>
          <p:nvPr/>
        </p:nvSpPr>
        <p:spPr>
          <a:xfrm>
            <a:off x="169545" y="1828800"/>
            <a:ext cx="4880610" cy="2555240"/>
          </a:xfrm>
          <a:prstGeom prst="cloud">
            <a:avLst/>
          </a:prstGeom>
          <a:solidFill>
            <a:srgbClr val="FF0000"/>
          </a:solidFill>
          <a:ln w="5715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346" tIns="36172" rIns="72346" bIns="36172" anchor="ctr"/>
          <a:lstStyle/>
          <a:p>
            <a:pPr algn="ctr">
              <a:defRPr/>
            </a:pPr>
            <a:endParaRPr lang="en-US" altLang="en-US" sz="2400" b="1" dirty="0">
              <a:latin typeface="Arial" panose="020B0604020202020204" pitchFamily="34" charset="0"/>
              <a:cs typeface="Arial" panose="020B0604020202020204" pitchFamily="34" charset="0"/>
            </a:endParaRPr>
          </a:p>
          <a:p>
            <a:pPr algn="ctr">
              <a:defRPr/>
            </a:pPr>
            <a:endParaRPr lang="en-US" altLang="en-US" sz="2400" b="1" dirty="0">
              <a:latin typeface="Arial" panose="020B0604020202020204" pitchFamily="34" charset="0"/>
              <a:cs typeface="Arial" panose="020B0604020202020204" pitchFamily="34" charset="0"/>
            </a:endParaRPr>
          </a:p>
          <a:p>
            <a:pPr algn="ctr">
              <a:defRPr/>
            </a:pPr>
            <a:endParaRPr lang="en-US" altLang="en-US" sz="2400" b="1" dirty="0">
              <a:latin typeface="Arial" panose="020B0604020202020204" pitchFamily="34" charset="0"/>
              <a:cs typeface="Arial" panose="020B0604020202020204" pitchFamily="34" charset="0"/>
            </a:endParaRPr>
          </a:p>
        </p:txBody>
      </p:sp>
      <p:sp>
        <p:nvSpPr>
          <p:cNvPr id="29" name="Text Box 28"/>
          <p:cNvSpPr txBox="1"/>
          <p:nvPr/>
        </p:nvSpPr>
        <p:spPr>
          <a:xfrm>
            <a:off x="474980" y="2293620"/>
            <a:ext cx="4436745" cy="1568450"/>
          </a:xfrm>
          <a:prstGeom prst="rect">
            <a:avLst/>
          </a:prstGeom>
          <a:noFill/>
        </p:spPr>
        <p:txBody>
          <a:bodyPr wrap="square" rtlCol="0" anchor="t">
            <a:spAutoFit/>
          </a:bodyPr>
          <a:lstStyle/>
          <a:p>
            <a:pPr algn="ctr">
              <a:defRPr/>
            </a:pPr>
            <a:r>
              <a:rPr lang="en-US" altLang="en-US" sz="2400" b="1" dirty="0">
                <a:solidFill>
                  <a:schemeClr val="bg1"/>
                </a:solidFill>
                <a:latin typeface="Arial" panose="020B0604020202020204" pitchFamily="34" charset="0"/>
                <a:cs typeface="Arial" panose="020B0604020202020204" pitchFamily="34" charset="0"/>
                <a:sym typeface="+mn-ea"/>
              </a:rPr>
              <a:t>Hồ Chí Minh là người lãnh đạo cao nhất, góp phần quan trọng đưa cuộc kháng chiến đi đến thắng lợi 1954.</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heckerboard(across)">
                                      <p:cBhvr>
                                        <p:cTn id="15" dur="500"/>
                                        <p:tgtEl>
                                          <p:spTgt spid="28"/>
                                        </p:tgtEl>
                                      </p:cBhvr>
                                    </p:animEffect>
                                  </p:childTnLst>
                                </p:cTn>
                              </p:par>
                              <p:par>
                                <p:cTn id="16" presetID="5" presetClass="entr" presetSubtype="10" fill="hold"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checkerboard(across)">
                                      <p:cBhvr>
                                        <p:cTn id="1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58445" y="309245"/>
            <a:ext cx="2759075" cy="1798955"/>
          </a:xfrm>
          <a:prstGeom prst="round2DiagRect">
            <a:avLst/>
          </a:prstGeom>
          <a:solidFill>
            <a:schemeClr val="bg2">
              <a:lumMod val="50000"/>
            </a:schemeClr>
          </a:solidFill>
          <a:ln w="57150">
            <a:solidFill>
              <a:srgbClr val="FFC000"/>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rgbClr val="FFFF00"/>
              </a:solidFill>
            </a:endParaRPr>
          </a:p>
        </p:txBody>
      </p:sp>
      <p:sp>
        <p:nvSpPr>
          <p:cNvPr id="4" name="Text Box 3"/>
          <p:cNvSpPr txBox="1"/>
          <p:nvPr/>
        </p:nvSpPr>
        <p:spPr>
          <a:xfrm>
            <a:off x="315595" y="516890"/>
            <a:ext cx="2759075" cy="1383665"/>
          </a:xfrm>
          <a:prstGeom prst="rect">
            <a:avLst/>
          </a:prstGeom>
          <a:noFill/>
        </p:spPr>
        <p:txBody>
          <a:bodyPr wrap="square" rtlCol="0" anchor="t">
            <a:noAutofit/>
          </a:bodyPr>
          <a:lstStyle/>
          <a:p>
            <a:r>
              <a:rPr sz="2800" b="1" i="1">
                <a:solidFill>
                  <a:srgbClr val="FFFF00"/>
                </a:solidFill>
                <a:latin typeface="Arial" panose="020B0604020202020204"/>
                <a:ea typeface="Arial" panose="020B0604020202020204"/>
                <a:sym typeface="+mn-ea"/>
              </a:rPr>
              <a:t>Hồ Chí Minh</a:t>
            </a:r>
            <a:r>
              <a:rPr lang="en-US" sz="2800" b="1" i="1">
                <a:solidFill>
                  <a:srgbClr val="FFFF00"/>
                </a:solidFill>
                <a:latin typeface="Arial" panose="020B0604020202020204"/>
                <a:ea typeface="Arial" panose="020B0604020202020204"/>
                <a:sym typeface="+mn-ea"/>
              </a:rPr>
              <a:t> - </a:t>
            </a:r>
            <a:r>
              <a:rPr sz="2800" b="1" i="1">
                <a:solidFill>
                  <a:srgbClr val="FFFF00"/>
                </a:solidFill>
                <a:latin typeface="Arial" panose="020B0604020202020204"/>
                <a:ea typeface="Arial" panose="020B0604020202020204"/>
                <a:sym typeface="+mn-ea"/>
              </a:rPr>
              <a:t> </a:t>
            </a:r>
          </a:p>
          <a:p>
            <a:r>
              <a:rPr sz="2800" b="1" i="1">
                <a:solidFill>
                  <a:srgbClr val="FFFF00"/>
                </a:solidFill>
                <a:latin typeface="Arial" panose="020B0604020202020204"/>
                <a:ea typeface="Arial" panose="020B0604020202020204"/>
                <a:sym typeface="+mn-ea"/>
              </a:rPr>
              <a:t>Anh hùng giải </a:t>
            </a:r>
          </a:p>
          <a:p>
            <a:r>
              <a:rPr sz="2800" b="1" i="1">
                <a:solidFill>
                  <a:srgbClr val="FFFF00"/>
                </a:solidFill>
                <a:latin typeface="Arial" panose="020B0604020202020204"/>
                <a:ea typeface="Arial" panose="020B0604020202020204"/>
                <a:sym typeface="+mn-ea"/>
              </a:rPr>
              <a:t>phóng dân tộc</a:t>
            </a:r>
            <a:endParaRPr lang="en-US" sz="2800" b="1" i="1">
              <a:solidFill>
                <a:srgbClr val="FFFF00"/>
              </a:solidFill>
              <a:latin typeface="Arial" panose="020B0604020202020204"/>
              <a:ea typeface="Arial" panose="020B0604020202020204"/>
              <a:sym typeface="+mn-ea"/>
            </a:endParaRPr>
          </a:p>
          <a:p>
            <a:endParaRPr lang="en-US" sz="2800" b="1" i="1">
              <a:solidFill>
                <a:srgbClr val="FFFF00"/>
              </a:solidFill>
              <a:latin typeface="Arial" panose="020B0604020202020204"/>
              <a:ea typeface="Arial" panose="020B0604020202020204"/>
              <a:sym typeface="+mn-ea"/>
            </a:endParaRPr>
          </a:p>
        </p:txBody>
      </p:sp>
      <p:sp>
        <p:nvSpPr>
          <p:cNvPr id="5" name="Text Box 4"/>
          <p:cNvSpPr txBox="1"/>
          <p:nvPr/>
        </p:nvSpPr>
        <p:spPr>
          <a:xfrm>
            <a:off x="3189605" y="516890"/>
            <a:ext cx="8644890" cy="521970"/>
          </a:xfrm>
          <a:prstGeom prst="rect">
            <a:avLst/>
          </a:prstGeom>
          <a:solidFill>
            <a:schemeClr val="bg1">
              <a:lumMod val="95000"/>
            </a:schemeClr>
          </a:solidFill>
          <a:ln w="38100">
            <a:solidFill>
              <a:schemeClr val="accent2">
                <a:lumMod val="75000"/>
              </a:schemeClr>
            </a:solidFill>
          </a:ln>
          <a:effectLst>
            <a:innerShdw blurRad="114300">
              <a:prstClr val="black"/>
            </a:innerShdw>
          </a:effectLst>
        </p:spPr>
        <p:txBody>
          <a:bodyPr wrap="square" rtlCol="0" anchor="t">
            <a:spAutoFit/>
          </a:bodyPr>
          <a:lstStyle/>
          <a:p>
            <a:r>
              <a:rPr lang="en-US" sz="2800" b="1" dirty="0" err="1">
                <a:solidFill>
                  <a:srgbClr val="C00000"/>
                </a:solidFill>
                <a:latin typeface="Arial" panose="020B0604020202020204" pitchFamily="34" charset="0"/>
                <a:cs typeface="Arial" panose="020B0604020202020204" pitchFamily="34" charset="0"/>
                <a:sym typeface="+mn-ea"/>
              </a:rPr>
              <a:t>Hành</a:t>
            </a:r>
            <a:r>
              <a:rPr lang="en-US" sz="2800" b="1" dirty="0">
                <a:solidFill>
                  <a:srgbClr val="C00000"/>
                </a:solidFill>
                <a:latin typeface="Arial" panose="020B0604020202020204" pitchFamily="34" charset="0"/>
                <a:cs typeface="Arial" panose="020B0604020202020204" pitchFamily="34" charset="0"/>
                <a:sym typeface="+mn-ea"/>
              </a:rPr>
              <a:t> </a:t>
            </a:r>
            <a:r>
              <a:rPr lang="en-US" sz="2800" b="1" dirty="0" err="1">
                <a:solidFill>
                  <a:srgbClr val="C00000"/>
                </a:solidFill>
                <a:latin typeface="Arial" panose="020B0604020202020204" pitchFamily="34" charset="0"/>
                <a:cs typeface="Arial" panose="020B0604020202020204" pitchFamily="34" charset="0"/>
                <a:sym typeface="+mn-ea"/>
              </a:rPr>
              <a:t>trình</a:t>
            </a:r>
            <a:r>
              <a:rPr lang="en-US" sz="2800" b="1" dirty="0">
                <a:solidFill>
                  <a:srgbClr val="C00000"/>
                </a:solidFill>
                <a:latin typeface="Arial" panose="020B0604020202020204" pitchFamily="34" charset="0"/>
                <a:cs typeface="Arial" panose="020B0604020202020204" pitchFamily="34" charset="0"/>
                <a:sym typeface="+mn-ea"/>
              </a:rPr>
              <a:t> </a:t>
            </a:r>
            <a:r>
              <a:rPr lang="en-US" sz="2800" b="1" dirty="0" err="1">
                <a:solidFill>
                  <a:srgbClr val="C00000"/>
                </a:solidFill>
                <a:latin typeface="Arial" panose="020B0604020202020204" pitchFamily="34" charset="0"/>
                <a:cs typeface="Arial" panose="020B0604020202020204" pitchFamily="34" charset="0"/>
                <a:sym typeface="+mn-ea"/>
              </a:rPr>
              <a:t>tìm</a:t>
            </a:r>
            <a:r>
              <a:rPr lang="en-US" sz="2800" b="1" dirty="0">
                <a:solidFill>
                  <a:srgbClr val="C00000"/>
                </a:solidFill>
                <a:latin typeface="Arial" panose="020B0604020202020204" pitchFamily="34" charset="0"/>
                <a:cs typeface="Arial" panose="020B0604020202020204" pitchFamily="34" charset="0"/>
                <a:sym typeface="+mn-ea"/>
              </a:rPr>
              <a:t> </a:t>
            </a:r>
            <a:r>
              <a:rPr lang="en-US" sz="2800" b="1" dirty="0" err="1">
                <a:solidFill>
                  <a:srgbClr val="C00000"/>
                </a:solidFill>
                <a:latin typeface="Arial" panose="020B0604020202020204" pitchFamily="34" charset="0"/>
                <a:cs typeface="Arial" panose="020B0604020202020204" pitchFamily="34" charset="0"/>
                <a:sym typeface="+mn-ea"/>
              </a:rPr>
              <a:t>đường</a:t>
            </a:r>
            <a:r>
              <a:rPr lang="en-US" sz="2800" b="1" dirty="0">
                <a:solidFill>
                  <a:srgbClr val="C00000"/>
                </a:solidFill>
                <a:latin typeface="Arial" panose="020B0604020202020204" pitchFamily="34" charset="0"/>
                <a:cs typeface="Arial" panose="020B0604020202020204" pitchFamily="34" charset="0"/>
                <a:sym typeface="+mn-ea"/>
              </a:rPr>
              <a:t> </a:t>
            </a:r>
            <a:r>
              <a:rPr lang="en-US" sz="2800" b="1" dirty="0" err="1">
                <a:solidFill>
                  <a:srgbClr val="C00000"/>
                </a:solidFill>
                <a:latin typeface="Arial" panose="020B0604020202020204" pitchFamily="34" charset="0"/>
                <a:cs typeface="Arial" panose="020B0604020202020204" pitchFamily="34" charset="0"/>
                <a:sym typeface="+mn-ea"/>
              </a:rPr>
              <a:t>cứu</a:t>
            </a:r>
            <a:r>
              <a:rPr lang="en-US" sz="2800" b="1" dirty="0">
                <a:solidFill>
                  <a:srgbClr val="C00000"/>
                </a:solidFill>
                <a:latin typeface="Arial" panose="020B0604020202020204" pitchFamily="34" charset="0"/>
                <a:cs typeface="Arial" panose="020B0604020202020204" pitchFamily="34" charset="0"/>
                <a:sym typeface="+mn-ea"/>
              </a:rPr>
              <a:t> </a:t>
            </a:r>
            <a:r>
              <a:rPr lang="en-US" sz="2800" b="1" dirty="0" err="1">
                <a:solidFill>
                  <a:srgbClr val="C00000"/>
                </a:solidFill>
                <a:latin typeface="Arial" panose="020B0604020202020204" pitchFamily="34" charset="0"/>
                <a:cs typeface="Arial" panose="020B0604020202020204" pitchFamily="34" charset="0"/>
                <a:sym typeface="+mn-ea"/>
              </a:rPr>
              <a:t>nước cho DT Việt Nam</a:t>
            </a:r>
          </a:p>
        </p:txBody>
      </p:sp>
      <p:sp>
        <p:nvSpPr>
          <p:cNvPr id="6" name="Text Box 5"/>
          <p:cNvSpPr txBox="1"/>
          <p:nvPr/>
        </p:nvSpPr>
        <p:spPr>
          <a:xfrm>
            <a:off x="3180715" y="1426845"/>
            <a:ext cx="7867650" cy="521970"/>
          </a:xfrm>
          <a:prstGeom prst="rect">
            <a:avLst/>
          </a:prstGeom>
          <a:solidFill>
            <a:schemeClr val="bg1">
              <a:lumMod val="95000"/>
            </a:schemeClr>
          </a:solidFill>
          <a:ln w="38100">
            <a:solidFill>
              <a:schemeClr val="accent2">
                <a:lumMod val="75000"/>
              </a:schemeClr>
            </a:solidFill>
          </a:ln>
          <a:effectLst>
            <a:innerShdw blurRad="114300">
              <a:prstClr val="black"/>
            </a:innerShdw>
          </a:effectLst>
        </p:spPr>
        <p:txBody>
          <a:bodyPr wrap="square" rtlCol="0" anchor="t">
            <a:spAutoFit/>
          </a:bodyPr>
          <a:lstStyle/>
          <a:p>
            <a:r>
              <a:rPr lang="en-US" sz="2800" b="1" dirty="0" err="1">
                <a:solidFill>
                  <a:srgbClr val="C00000"/>
                </a:solidFill>
                <a:latin typeface="Arial" panose="020B0604020202020204" pitchFamily="34" charset="0"/>
                <a:cs typeface="Arial" panose="020B0604020202020204" pitchFamily="34" charset="0"/>
                <a:sym typeface="+mn-ea"/>
              </a:rPr>
              <a:t>Công lao của Hồ Chí Minh đối với nền ĐLDT </a:t>
            </a:r>
          </a:p>
        </p:txBody>
      </p:sp>
      <p:sp>
        <p:nvSpPr>
          <p:cNvPr id="7" name="Text Box 6"/>
          <p:cNvSpPr txBox="1"/>
          <p:nvPr/>
        </p:nvSpPr>
        <p:spPr>
          <a:xfrm>
            <a:off x="1163320" y="2800985"/>
            <a:ext cx="2068195" cy="1814830"/>
          </a:xfrm>
          <a:prstGeom prst="rect">
            <a:avLst/>
          </a:prstGeom>
          <a:solidFill>
            <a:schemeClr val="bg1">
              <a:lumMod val="95000"/>
            </a:schemeClr>
          </a:solidFill>
          <a:ln w="38100">
            <a:solidFill>
              <a:srgbClr val="00B050"/>
            </a:solidFill>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Thành lập</a:t>
            </a:r>
          </a:p>
          <a:p>
            <a:pPr algn="ctr"/>
            <a:r>
              <a:rPr lang="en-US" sz="2800" b="1" dirty="0" err="1">
                <a:solidFill>
                  <a:srgbClr val="C00000"/>
                </a:solidFill>
                <a:latin typeface="Arial" panose="020B0604020202020204" pitchFamily="34" charset="0"/>
                <a:cs typeface="Arial" panose="020B0604020202020204" pitchFamily="34" charset="0"/>
                <a:sym typeface="+mn-ea"/>
              </a:rPr>
              <a:t>Đảng Cộng sản Việt Nam</a:t>
            </a:r>
          </a:p>
        </p:txBody>
      </p:sp>
      <p:sp>
        <p:nvSpPr>
          <p:cNvPr id="8" name="Text Box 7"/>
          <p:cNvSpPr txBox="1"/>
          <p:nvPr/>
        </p:nvSpPr>
        <p:spPr>
          <a:xfrm>
            <a:off x="3630295" y="2800985"/>
            <a:ext cx="2068195" cy="1383665"/>
          </a:xfrm>
          <a:prstGeom prst="rect">
            <a:avLst/>
          </a:prstGeom>
          <a:solidFill>
            <a:schemeClr val="bg1">
              <a:lumMod val="95000"/>
            </a:schemeClr>
          </a:solidFill>
          <a:ln w="38100">
            <a:solidFill>
              <a:srgbClr val="00B050"/>
            </a:solidFill>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Lãnh đạo CM tháng Tám 1945</a:t>
            </a:r>
          </a:p>
        </p:txBody>
      </p:sp>
      <p:sp>
        <p:nvSpPr>
          <p:cNvPr id="9" name="Text Box 8"/>
          <p:cNvSpPr txBox="1"/>
          <p:nvPr/>
        </p:nvSpPr>
        <p:spPr>
          <a:xfrm>
            <a:off x="6310630" y="2800985"/>
            <a:ext cx="2402840" cy="2245360"/>
          </a:xfrm>
          <a:prstGeom prst="rect">
            <a:avLst/>
          </a:prstGeom>
          <a:solidFill>
            <a:schemeClr val="bg1">
              <a:lumMod val="95000"/>
            </a:schemeClr>
          </a:solidFill>
          <a:ln w="38100">
            <a:solidFill>
              <a:srgbClr val="00B050"/>
            </a:solidFill>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Lãnh đạo cuộc kháng chiến chống TD Pháp (1945 - 1954)</a:t>
            </a:r>
          </a:p>
        </p:txBody>
      </p:sp>
      <p:sp>
        <p:nvSpPr>
          <p:cNvPr id="11" name="Text Box 10"/>
          <p:cNvSpPr txBox="1"/>
          <p:nvPr/>
        </p:nvSpPr>
        <p:spPr>
          <a:xfrm>
            <a:off x="9352915" y="2790825"/>
            <a:ext cx="2402840" cy="2676525"/>
          </a:xfrm>
          <a:prstGeom prst="rect">
            <a:avLst/>
          </a:prstGeom>
          <a:solidFill>
            <a:schemeClr val="bg1">
              <a:lumMod val="95000"/>
            </a:schemeClr>
          </a:solidFill>
          <a:ln w="38100">
            <a:solidFill>
              <a:srgbClr val="00B050"/>
            </a:solidFill>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Lãnh đạo cuộc kháng chiến chống Mỹ, cứu nước (1954 - 1975)</a:t>
            </a:r>
          </a:p>
        </p:txBody>
      </p:sp>
      <p:cxnSp>
        <p:nvCxnSpPr>
          <p:cNvPr id="14" name="Straight Connector 13"/>
          <p:cNvCxnSpPr/>
          <p:nvPr/>
        </p:nvCxnSpPr>
        <p:spPr>
          <a:xfrm flipV="1">
            <a:off x="2183765" y="2303145"/>
            <a:ext cx="8373110" cy="635"/>
          </a:xfrm>
          <a:prstGeom prst="line">
            <a:avLst/>
          </a:prstGeom>
          <a:ln w="57150">
            <a:solidFill>
              <a:srgbClr val="002060"/>
            </a:solidFill>
          </a:ln>
        </p:spPr>
        <p:style>
          <a:lnRef idx="2">
            <a:schemeClr val="accent1"/>
          </a:lnRef>
          <a:fillRef idx="0">
            <a:srgbClr val="FFFFFF"/>
          </a:fillRef>
          <a:effectRef idx="0">
            <a:srgbClr val="FFFFFF"/>
          </a:effectRef>
          <a:fontRef idx="minor">
            <a:schemeClr val="tx1"/>
          </a:fontRef>
        </p:style>
      </p:cxnSp>
      <p:cxnSp>
        <p:nvCxnSpPr>
          <p:cNvPr id="15" name="Straight Arrow Connector 14"/>
          <p:cNvCxnSpPr/>
          <p:nvPr/>
        </p:nvCxnSpPr>
        <p:spPr>
          <a:xfrm>
            <a:off x="2205355" y="2331085"/>
            <a:ext cx="10795" cy="434975"/>
          </a:xfrm>
          <a:prstGeom prst="straightConnector1">
            <a:avLst/>
          </a:prstGeom>
          <a:ln w="38100">
            <a:solidFill>
              <a:srgbClr val="002060"/>
            </a:solidFill>
            <a:tailEnd type="arrow"/>
          </a:ln>
        </p:spPr>
        <p:style>
          <a:lnRef idx="2">
            <a:schemeClr val="accent1"/>
          </a:lnRef>
          <a:fillRef idx="0">
            <a:srgbClr val="FFFFFF"/>
          </a:fillRef>
          <a:effectRef idx="0">
            <a:srgbClr val="FFFFFF"/>
          </a:effectRef>
          <a:fontRef idx="minor">
            <a:schemeClr val="tx1"/>
          </a:fontRef>
        </p:style>
      </p:cxnSp>
      <p:cxnSp>
        <p:nvCxnSpPr>
          <p:cNvPr id="16" name="Straight Arrow Connector 15"/>
          <p:cNvCxnSpPr/>
          <p:nvPr/>
        </p:nvCxnSpPr>
        <p:spPr>
          <a:xfrm>
            <a:off x="4638675" y="2336165"/>
            <a:ext cx="10795" cy="434975"/>
          </a:xfrm>
          <a:prstGeom prst="straightConnector1">
            <a:avLst/>
          </a:prstGeom>
          <a:ln w="38100">
            <a:solidFill>
              <a:srgbClr val="002060"/>
            </a:solidFill>
            <a:tailEnd type="arrow"/>
          </a:ln>
        </p:spPr>
        <p:style>
          <a:lnRef idx="2">
            <a:schemeClr val="accent1"/>
          </a:lnRef>
          <a:fillRef idx="0">
            <a:srgbClr val="FFFFFF"/>
          </a:fillRef>
          <a:effectRef idx="0">
            <a:srgbClr val="FFFFFF"/>
          </a:effectRef>
          <a:fontRef idx="minor">
            <a:schemeClr val="tx1"/>
          </a:fontRef>
        </p:style>
      </p:cxnSp>
      <p:cxnSp>
        <p:nvCxnSpPr>
          <p:cNvPr id="17" name="Straight Arrow Connector 16"/>
          <p:cNvCxnSpPr/>
          <p:nvPr/>
        </p:nvCxnSpPr>
        <p:spPr>
          <a:xfrm>
            <a:off x="7506335" y="2336165"/>
            <a:ext cx="10795" cy="434975"/>
          </a:xfrm>
          <a:prstGeom prst="straightConnector1">
            <a:avLst/>
          </a:prstGeom>
          <a:ln w="38100">
            <a:solidFill>
              <a:srgbClr val="002060"/>
            </a:solidFill>
            <a:tailEnd type="arrow"/>
          </a:ln>
        </p:spPr>
        <p:style>
          <a:lnRef idx="2">
            <a:schemeClr val="accent1"/>
          </a:lnRef>
          <a:fillRef idx="0">
            <a:srgbClr val="FFFFFF"/>
          </a:fillRef>
          <a:effectRef idx="0">
            <a:srgbClr val="FFFFFF"/>
          </a:effectRef>
          <a:fontRef idx="minor">
            <a:schemeClr val="tx1"/>
          </a:fontRef>
        </p:style>
      </p:cxnSp>
      <p:cxnSp>
        <p:nvCxnSpPr>
          <p:cNvPr id="18" name="Straight Arrow Connector 17"/>
          <p:cNvCxnSpPr/>
          <p:nvPr/>
        </p:nvCxnSpPr>
        <p:spPr>
          <a:xfrm>
            <a:off x="10542905" y="2319655"/>
            <a:ext cx="10795" cy="434975"/>
          </a:xfrm>
          <a:prstGeom prst="straightConnector1">
            <a:avLst/>
          </a:prstGeom>
          <a:ln w="38100">
            <a:solidFill>
              <a:srgbClr val="002060"/>
            </a:solidFill>
            <a:tailEnd type="arrow"/>
          </a:ln>
        </p:spPr>
        <p:style>
          <a:lnRef idx="2">
            <a:schemeClr val="accent1"/>
          </a:lnRef>
          <a:fillRef idx="0">
            <a:srgbClr val="FFFFFF"/>
          </a:fillRef>
          <a:effectRef idx="0">
            <a:srgbClr val="FFFFFF"/>
          </a:effectRef>
          <a:fontRef idx="minor">
            <a:schemeClr val="tx1"/>
          </a:fontRef>
        </p:style>
      </p:cxnSp>
      <p:cxnSp>
        <p:nvCxnSpPr>
          <p:cNvPr id="2" name="Straight Connector 1"/>
          <p:cNvCxnSpPr/>
          <p:nvPr/>
        </p:nvCxnSpPr>
        <p:spPr>
          <a:xfrm flipH="1" flipV="1">
            <a:off x="7256780" y="1938020"/>
            <a:ext cx="10795" cy="349885"/>
          </a:xfrm>
          <a:prstGeom prst="line">
            <a:avLst/>
          </a:prstGeom>
          <a:ln w="57150">
            <a:solidFill>
              <a:srgbClr val="00206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500"/>
                            </p:stCondLst>
                            <p:childTnLst>
                              <p:par>
                                <p:cTn id="45" presetID="29"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ppt_x</p:attrName>
                                        </p:attrNameLst>
                                      </p:cBhvr>
                                      <p:tavLst>
                                        <p:tav tm="0">
                                          <p:val>
                                            <p:strVal val="#ppt_x-.2"/>
                                          </p:val>
                                        </p:tav>
                                        <p:tav tm="100000">
                                          <p:val>
                                            <p:strVal val="#ppt_x"/>
                                          </p:val>
                                        </p:tav>
                                      </p:tavLst>
                                    </p:anim>
                                    <p:anim calcmode="lin" valueType="num">
                                      <p:cBhvr>
                                        <p:cTn id="4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00"/>
                            </p:stCondLst>
                            <p:childTnLst>
                              <p:par>
                                <p:cTn id="58" presetID="5" presetClass="entr" presetSubtype="1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heckerboard(across)">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par>
                          <p:cTn id="68" fill="hold">
                            <p:stCondLst>
                              <p:cond delay="500"/>
                            </p:stCondLst>
                            <p:childTnLst>
                              <p:par>
                                <p:cTn id="69" presetID="8" presetClass="entr" presetSubtype="16"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amond(in)">
                                      <p:cBhvr>
                                        <p:cTn id="71" dur="20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500"/>
                            </p:stCondLst>
                            <p:childTnLst>
                              <p:par>
                                <p:cTn id="80" presetID="21" presetClass="entr" presetSubtype="1"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heel(1)">
                                      <p:cBhvr>
                                        <p:cTn id="8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P spid="4" grpId="1"/>
      <p:bldP spid="5" grpId="0" bldLvl="0" animBg="1"/>
      <p:bldP spid="6" grpId="0" bldLvl="0" animBg="1"/>
      <p:bldP spid="7" grpId="0" bldLvl="0" animBg="1"/>
      <p:bldP spid="8" grpId="0" bldLvl="0" animBg="1"/>
      <p:bldP spid="9" grpId="0" bldLvl="0" animBg="1"/>
      <p:bldP spid="11"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5" name="Picture 4"/>
          <p:cNvPicPr/>
          <p:nvPr/>
        </p:nvPicPr>
        <p:blipFill>
          <a:blip r:embed="rId2"/>
          <a:srcRect l="5722" t="23565" r="7074" b="17611"/>
          <a:stretch>
            <a:fillRect/>
          </a:stretch>
        </p:blipFill>
        <p:spPr>
          <a:xfrm>
            <a:off x="78740" y="6985"/>
            <a:ext cx="845820" cy="545465"/>
          </a:xfrm>
          <a:prstGeom prst="rect">
            <a:avLst/>
          </a:prstGeom>
        </p:spPr>
      </p:pic>
      <p:sp>
        <p:nvSpPr>
          <p:cNvPr id="6" name="Text Box 5"/>
          <p:cNvSpPr txBox="1"/>
          <p:nvPr/>
        </p:nvSpPr>
        <p:spPr>
          <a:xfrm>
            <a:off x="859790" y="41275"/>
            <a:ext cx="1125791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5</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cuộc kháng chiến chống Mỹ, cứu nước (1954 </a:t>
            </a: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1969) </a:t>
            </a:r>
          </a:p>
        </p:txBody>
      </p:sp>
      <p:sp>
        <p:nvSpPr>
          <p:cNvPr id="7" name="Oval 6"/>
          <p:cNvSpPr/>
          <p:nvPr/>
        </p:nvSpPr>
        <p:spPr>
          <a:xfrm>
            <a:off x="2906395" y="670560"/>
            <a:ext cx="5466715" cy="2376170"/>
          </a:xfrm>
          <a:prstGeom prst="ellipse">
            <a:avLst/>
          </a:prstGeom>
          <a:solidFill>
            <a:schemeClr val="accent6">
              <a:lumMod val="20000"/>
              <a:lumOff val="80000"/>
            </a:schemeClr>
          </a:solidFill>
          <a:ln w="57150">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Nhắc lại đặc </a:t>
            </a:r>
          </a:p>
          <a:p>
            <a:pPr algn="ctr"/>
            <a:r>
              <a:rPr lang="en-US" sz="2800" dirty="0">
                <a:solidFill>
                  <a:schemeClr val="tx1"/>
                </a:solidFill>
                <a:latin typeface="Arial" panose="020B0604020202020204" pitchFamily="34" charset="0"/>
                <a:cs typeface="Arial" panose="020B0604020202020204" pitchFamily="34" charset="0"/>
              </a:rPr>
              <a:t>điểm, nhiệm vụ cụ thể và nhiệm vụ chung của cách mạng Việt Nam từ 1954 - 1975. </a:t>
            </a:r>
          </a:p>
        </p:txBody>
      </p:sp>
      <p:sp>
        <p:nvSpPr>
          <p:cNvPr id="2" name="Right Brace 1"/>
          <p:cNvSpPr/>
          <p:nvPr/>
        </p:nvSpPr>
        <p:spPr>
          <a:xfrm rot="16200000">
            <a:off x="5423535" y="603885"/>
            <a:ext cx="518795" cy="5405120"/>
          </a:xfrm>
          <a:prstGeom prst="rightBrace">
            <a:avLst/>
          </a:prstGeom>
          <a:ln w="571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txBody>
          <a:bodyPr rtlCol="0" anchor="ctr"/>
          <a:lstStyle/>
          <a:p>
            <a:pPr algn="ctr"/>
            <a:endParaRPr lang="en-US"/>
          </a:p>
        </p:txBody>
      </p:sp>
      <p:sp>
        <p:nvSpPr>
          <p:cNvPr id="3" name="Round Diagonal Corner Rectangle 2"/>
          <p:cNvSpPr/>
          <p:nvPr/>
        </p:nvSpPr>
        <p:spPr>
          <a:xfrm>
            <a:off x="1436370" y="3460115"/>
            <a:ext cx="3064510" cy="1252220"/>
          </a:xfrm>
          <a:prstGeom prst="round2DiagRect">
            <a:avLst/>
          </a:prstGeom>
          <a:solidFill>
            <a:schemeClr val="accent5">
              <a:lumMod val="75000"/>
            </a:schemeClr>
          </a:solidFill>
          <a:ln w="38100">
            <a:solidFill>
              <a:srgbClr val="00B050"/>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Times New Roman" panose="02020603050405020304"/>
              </a:rPr>
              <a:t>MB hoàn toàn GP, đi lên CNXH</a:t>
            </a:r>
            <a:endPar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
        <p:nvSpPr>
          <p:cNvPr id="8" name="Round Diagonal Corner Rectangle 7"/>
          <p:cNvSpPr/>
          <p:nvPr/>
        </p:nvSpPr>
        <p:spPr>
          <a:xfrm>
            <a:off x="6678295" y="3459480"/>
            <a:ext cx="3444240" cy="1277620"/>
          </a:xfrm>
          <a:prstGeom prst="round2DiagRect">
            <a:avLst/>
          </a:prstGeom>
          <a:solidFill>
            <a:schemeClr val="accent5">
              <a:lumMod val="75000"/>
            </a:schemeClr>
          </a:solidFill>
          <a:ln w="38100">
            <a:solidFill>
              <a:srgbClr val="00B050"/>
            </a:solidFill>
          </a:ln>
          <a:effectLst>
            <a:innerShdw blurRad="114300">
              <a:prstClr val="black"/>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just" rtl="0">
              <a:spcBef>
                <a:spcPts val="0"/>
              </a:spcBef>
              <a:spcAft>
                <a:spcPts val="0"/>
              </a:spcAft>
              <a:buNone/>
            </a:pPr>
            <a:r>
              <a:rPr lang="en-US" sz="28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Times New Roman" panose="02020603050405020304"/>
              </a:rPr>
              <a:t>MN chưa GP, đấu tranh chống Mỹ và tay sai </a:t>
            </a:r>
            <a:endParaRPr lang="en-US" sz="2800">
              <a:solidFill>
                <a:schemeClr val="bg1"/>
              </a:solidFill>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
        <p:nvSpPr>
          <p:cNvPr id="9" name="Right Brace 8"/>
          <p:cNvSpPr/>
          <p:nvPr/>
        </p:nvSpPr>
        <p:spPr>
          <a:xfrm rot="5400000">
            <a:off x="5471795" y="2266950"/>
            <a:ext cx="518795" cy="5405120"/>
          </a:xfrm>
          <a:prstGeom prst="rightBrace">
            <a:avLst/>
          </a:prstGeom>
          <a:ln w="571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txBody>
          <a:bodyPr rtlCol="0" anchor="ctr"/>
          <a:lstStyle/>
          <a:p>
            <a:pPr algn="ctr"/>
            <a:endParaRPr lang="en-US"/>
          </a:p>
        </p:txBody>
      </p:sp>
      <p:sp>
        <p:nvSpPr>
          <p:cNvPr id="10" name="Text Box 9"/>
          <p:cNvSpPr txBox="1"/>
          <p:nvPr/>
        </p:nvSpPr>
        <p:spPr>
          <a:xfrm>
            <a:off x="2694940" y="5280660"/>
            <a:ext cx="6096000" cy="521970"/>
          </a:xfrm>
          <a:prstGeom prst="rect">
            <a:avLst/>
          </a:prstGeom>
          <a:solidFill>
            <a:schemeClr val="bg1"/>
          </a:solidFill>
          <a:ln w="38100">
            <a:solidFill>
              <a:srgbClr val="FFFF00"/>
            </a:solidFill>
          </a:ln>
          <a:effectLst>
            <a:innerShdw blurRad="114300">
              <a:prstClr val="black"/>
            </a:innerShdw>
          </a:effectLst>
        </p:spPr>
        <p:txBody>
          <a:bodyPr wrap="square" rtlCol="0" anchor="t">
            <a:spAutoFit/>
          </a:bodyPr>
          <a:lstStyle/>
          <a:p>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sym typeface="+mn-ea"/>
              </a:rPr>
              <a:t>Kháng chiến chống Mỹ, cứu nước</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par>
                          <p:cTn id="29" fill="hold">
                            <p:stCondLst>
                              <p:cond delay="500"/>
                            </p:stCondLst>
                            <p:childTnLst>
                              <p:par>
                                <p:cTn id="30" presetID="55"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animBg="1"/>
      <p:bldP spid="3" grpId="0" bldLvl="0" animBg="1"/>
      <p:bldP spid="8" grpId="0" bldLvl="0" animBg="1"/>
      <p:bldP spid="9" grpId="0" bldLvl="0" animBg="1"/>
      <p:bldP spid="1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2635" cy="6858000"/>
          </a:xfrm>
        </p:spPr>
        <p:txBody>
          <a:bodyPr/>
          <a:lstStyle/>
          <a:p>
            <a:endParaRPr lang="en-US"/>
          </a:p>
        </p:txBody>
      </p:sp>
      <p:grpSp>
        <p:nvGrpSpPr>
          <p:cNvPr id="13" name="Group 13"/>
          <p:cNvGrpSpPr/>
          <p:nvPr/>
        </p:nvGrpSpPr>
        <p:grpSpPr>
          <a:xfrm>
            <a:off x="151130" y="2627630"/>
            <a:ext cx="1788795" cy="2266315"/>
            <a:chOff x="0" y="0"/>
            <a:chExt cx="2167467" cy="812800"/>
          </a:xfrm>
          <a:solidFill>
            <a:srgbClr val="924BC9"/>
          </a:solidFill>
        </p:grpSpPr>
        <p:sp>
          <p:nvSpPr>
            <p:cNvPr id="1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a:off x="257175" y="2668905"/>
            <a:ext cx="1590040" cy="2099310"/>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Box 4"/>
          <p:cNvSpPr txBox="1"/>
          <p:nvPr/>
        </p:nvSpPr>
        <p:spPr>
          <a:xfrm>
            <a:off x="324485" y="2859405"/>
            <a:ext cx="1356995" cy="1583055"/>
          </a:xfrm>
          <a:prstGeom prst="rect">
            <a:avLst/>
          </a:prstGeom>
          <a:noFill/>
        </p:spPr>
        <p:txBody>
          <a:bodyPr wrap="square" rtlCol="0" anchor="t">
            <a:noAutofit/>
          </a:bodyPr>
          <a:lstStyle/>
          <a:p>
            <a:pPr marL="0" indent="165100" algn="ctr" defTabSz="266700">
              <a:spcBef>
                <a:spcPct val="0"/>
              </a:spcBef>
              <a:spcAft>
                <a:spcPct val="0"/>
              </a:spcAft>
            </a:pPr>
            <a:r>
              <a:rPr lang="en-US" sz="2600" b="1" i="1">
                <a:ln w="6600">
                  <a:solidFill>
                    <a:schemeClr val="accent2"/>
                  </a:solidFill>
                  <a:prstDash val="solid"/>
                </a:ln>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rPr>
              <a:t>Đối với CM miền Bắc</a:t>
            </a:r>
            <a:endParaRPr sz="2600" b="1" i="1">
              <a:ln w="6600">
                <a:solidFill>
                  <a:schemeClr val="accent2"/>
                </a:solidFill>
                <a:prstDash val="solid"/>
              </a:ln>
              <a:solidFill>
                <a:schemeClr val="tx1"/>
              </a:solidFill>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endParaRPr>
          </a:p>
        </p:txBody>
      </p:sp>
      <p:grpSp>
        <p:nvGrpSpPr>
          <p:cNvPr id="34" name="Group 34"/>
          <p:cNvGrpSpPr/>
          <p:nvPr/>
        </p:nvGrpSpPr>
        <p:grpSpPr>
          <a:xfrm>
            <a:off x="2009140" y="1277620"/>
            <a:ext cx="2748280" cy="1398905"/>
            <a:chOff x="0" y="0"/>
            <a:chExt cx="2167467" cy="812800"/>
          </a:xfrm>
          <a:solidFill>
            <a:srgbClr val="00B0F0"/>
          </a:solidFill>
        </p:grpSpPr>
        <p:sp>
          <p:nvSpPr>
            <p:cNvPr id="35" name="Freeform 35"/>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Flowchart: Terminator 17"/>
          <p:cNvSpPr/>
          <p:nvPr/>
        </p:nvSpPr>
        <p:spPr>
          <a:xfrm>
            <a:off x="2009140" y="1369060"/>
            <a:ext cx="2748915" cy="1217930"/>
          </a:xfrm>
          <a:prstGeom prst="flowChartTerminator">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7" name="Text Box 26"/>
          <p:cNvSpPr txBox="1"/>
          <p:nvPr/>
        </p:nvSpPr>
        <p:spPr>
          <a:xfrm>
            <a:off x="2078355" y="1369060"/>
            <a:ext cx="2498725" cy="1232535"/>
          </a:xfrm>
          <a:prstGeom prst="rect">
            <a:avLst/>
          </a:prstGeom>
          <a:noFill/>
        </p:spPr>
        <p:txBody>
          <a:bodyPr wrap="square" rtlCol="0" anchor="t">
            <a:noAutofit/>
          </a:bodyPr>
          <a:lstStyle/>
          <a:p>
            <a:pPr algn="just"/>
            <a:r>
              <a:rPr lang="en-US" altLang="en-US" sz="2400" b="1">
                <a:latin typeface="Arial" panose="020B0604020202020204" pitchFamily="34" charset="0"/>
                <a:ea typeface="Times New Roman" panose="02020603050405020304"/>
                <a:cs typeface="Arial" panose="020B0604020202020204" pitchFamily="34" charset="0"/>
                <a:sym typeface="+mn-ea"/>
              </a:rPr>
              <a:t> Lãnh đạo công cuộc xây dựng  CNXH </a:t>
            </a:r>
            <a:endParaRPr sz="2400" b="1">
              <a:latin typeface="Arial" panose="020B0604020202020204" pitchFamily="34" charset="0"/>
              <a:ea typeface="Times New Roman" panose="02020603050405020304"/>
              <a:cs typeface="Arial" panose="020B0604020202020204" pitchFamily="34" charset="0"/>
              <a:sym typeface="+mn-ea"/>
            </a:endParaRPr>
          </a:p>
        </p:txBody>
      </p:sp>
      <p:sp>
        <p:nvSpPr>
          <p:cNvPr id="22" name="Rectangle: Diagonal Corners Rounded 3"/>
          <p:cNvSpPr/>
          <p:nvPr/>
        </p:nvSpPr>
        <p:spPr>
          <a:xfrm>
            <a:off x="6771005" y="966470"/>
            <a:ext cx="5203825" cy="1130935"/>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Chủ trì Đại hội đại biểu toàn quốc lần thứ III của Đảng Lao động Việt Nam (9 - 1960) </a:t>
            </a:r>
          </a:p>
        </p:txBody>
      </p:sp>
      <p:pic>
        <p:nvPicPr>
          <p:cNvPr id="2"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8747888">
            <a:off x="2016125" y="2740660"/>
            <a:ext cx="1604010" cy="914400"/>
          </a:xfrm>
          <a:prstGeom prst="rect">
            <a:avLst/>
          </a:prstGeom>
        </p:spPr>
      </p:pic>
      <p:sp>
        <p:nvSpPr>
          <p:cNvPr id="15" name="Rectangles 14"/>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0" name="Text Box 29"/>
          <p:cNvSpPr txBox="1"/>
          <p:nvPr/>
        </p:nvSpPr>
        <p:spPr>
          <a:xfrm>
            <a:off x="859790" y="41275"/>
            <a:ext cx="1125791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5</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cuộc kháng chiến chống Mỹ, cứu nước (1954 </a:t>
            </a: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1969) </a:t>
            </a:r>
          </a:p>
        </p:txBody>
      </p:sp>
      <p:pic>
        <p:nvPicPr>
          <p:cNvPr id="31" name="Picture 30"/>
          <p:cNvPicPr/>
          <p:nvPr/>
        </p:nvPicPr>
        <p:blipFill>
          <a:blip r:embed="rId4"/>
          <a:srcRect l="5722" t="23565" r="7074" b="17611"/>
          <a:stretch>
            <a:fillRect/>
          </a:stretch>
        </p:blipFill>
        <p:spPr>
          <a:xfrm>
            <a:off x="78740" y="6985"/>
            <a:ext cx="845820" cy="545465"/>
          </a:xfrm>
          <a:prstGeom prst="rect">
            <a:avLst/>
          </a:prstGeom>
        </p:spPr>
      </p:pic>
      <p:pic>
        <p:nvPicPr>
          <p:cNvPr id="32" name="Picture 31"/>
          <p:cNvPicPr/>
          <p:nvPr/>
        </p:nvPicPr>
        <p:blipFill>
          <a:blip r:embed="rId5"/>
          <a:stretch>
            <a:fillRect/>
          </a:stretch>
        </p:blipFill>
        <p:spPr>
          <a:xfrm>
            <a:off x="4845050" y="966470"/>
            <a:ext cx="1856105" cy="1130935"/>
          </a:xfrm>
          <a:prstGeom prst="rect">
            <a:avLst/>
          </a:prstGeom>
        </p:spPr>
      </p:pic>
      <p:sp>
        <p:nvSpPr>
          <p:cNvPr id="37" name="Cloud 36"/>
          <p:cNvSpPr/>
          <p:nvPr/>
        </p:nvSpPr>
        <p:spPr>
          <a:xfrm>
            <a:off x="5149850" y="2859405"/>
            <a:ext cx="6440805" cy="2555240"/>
          </a:xfrm>
          <a:prstGeom prst="cloud">
            <a:avLst/>
          </a:prstGeom>
          <a:solidFill>
            <a:srgbClr val="0000FF"/>
          </a:solid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346" tIns="36172" rIns="72346" bIns="36172" anchor="ctr"/>
          <a:lstStyle/>
          <a:p>
            <a:pPr marL="0" indent="0" algn="just">
              <a:spcBef>
                <a:spcPct val="0"/>
              </a:spcBef>
              <a:spcAft>
                <a:spcPts val="600"/>
              </a:spcAft>
            </a:pPr>
            <a:r>
              <a:rPr lang="en-US" sz="2400">
                <a:solidFill>
                  <a:schemeClr val="bg1"/>
                </a:solidFill>
                <a:latin typeface="Arial" panose="020B0604020202020204" pitchFamily="34" charset="0"/>
                <a:ea typeface="Helvetica Neue"/>
                <a:cs typeface="Arial" panose="020B0604020202020204" pitchFamily="34" charset="0"/>
                <a:sym typeface="+mn-ea"/>
              </a:rPr>
              <a:t>   </a:t>
            </a:r>
            <a:r>
              <a:rPr sz="2400">
                <a:solidFill>
                  <a:schemeClr val="bg1"/>
                </a:solidFill>
                <a:latin typeface="Arial" panose="020B0604020202020204" pitchFamily="34" charset="0"/>
                <a:ea typeface="Helvetica Neue"/>
                <a:cs typeface="Arial" panose="020B0604020202020204" pitchFamily="34" charset="0"/>
                <a:sym typeface="+mn-ea"/>
              </a:rPr>
              <a:t>Chủ tịch Hồ Chí Minh chỉ rõ: "Đại hội lần này là Đại hội xây dựng chủ nghĩa xã hội ở miền Bắc và đấu tranh hoà bình thống nhất nước nhà". </a:t>
            </a:r>
            <a:endParaRPr lang="en-US" sz="2400" b="1" dirty="0">
              <a:solidFill>
                <a:schemeClr val="bg1"/>
              </a:solidFill>
              <a:latin typeface="Arial" panose="020B0604020202020204" pitchFamily="34" charset="0"/>
              <a:ea typeface="Helvetica Neue"/>
              <a:cs typeface="Arial" panose="020B0604020202020204" pitchFamily="34" charset="0"/>
              <a:sym typeface="+mn-ea"/>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checkerboard(across)">
                                      <p:cBhvr>
                                        <p:cTn id="11" dur="500"/>
                                        <p:tgtEl>
                                          <p:spTgt spid="34"/>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heckerboard(across)">
                                      <p:cBhvr>
                                        <p:cTn id="14" dur="500"/>
                                        <p:tgtEl>
                                          <p:spTgt spid="18"/>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heckerboard(across)">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strVal val="#ppt_w*0.70"/>
                                          </p:val>
                                        </p:tav>
                                        <p:tav tm="100000">
                                          <p:val>
                                            <p:strVal val="#ppt_w"/>
                                          </p:val>
                                        </p:tav>
                                      </p:tavLst>
                                    </p:anim>
                                    <p:anim calcmode="lin" valueType="num">
                                      <p:cBhvr>
                                        <p:cTn id="23" dur="1000" fill="hold"/>
                                        <p:tgtEl>
                                          <p:spTgt spid="32"/>
                                        </p:tgtEl>
                                        <p:attrNameLst>
                                          <p:attrName>ppt_h</p:attrName>
                                        </p:attrNameLst>
                                      </p:cBhvr>
                                      <p:tavLst>
                                        <p:tav tm="0">
                                          <p:val>
                                            <p:strVal val="#ppt_h"/>
                                          </p:val>
                                        </p:tav>
                                        <p:tav tm="100000">
                                          <p:val>
                                            <p:strVal val="#ppt_h"/>
                                          </p:val>
                                        </p:tav>
                                      </p:tavLst>
                                    </p:anim>
                                    <p:animEffect transition="in" filter="fade">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strips(down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checkerboard(across)">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p:bldP spid="2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2635" cy="6858000"/>
          </a:xfrm>
        </p:spPr>
        <p:txBody>
          <a:bodyPr/>
          <a:lstStyle/>
          <a:p>
            <a:endParaRPr lang="en-US"/>
          </a:p>
        </p:txBody>
      </p:sp>
      <p:grpSp>
        <p:nvGrpSpPr>
          <p:cNvPr id="13" name="Group 13"/>
          <p:cNvGrpSpPr/>
          <p:nvPr/>
        </p:nvGrpSpPr>
        <p:grpSpPr>
          <a:xfrm>
            <a:off x="151130" y="2627630"/>
            <a:ext cx="1788795" cy="2266315"/>
            <a:chOff x="0" y="0"/>
            <a:chExt cx="2167467" cy="812800"/>
          </a:xfrm>
          <a:solidFill>
            <a:srgbClr val="924BC9"/>
          </a:solidFill>
        </p:grpSpPr>
        <p:sp>
          <p:nvSpPr>
            <p:cNvPr id="1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a:off x="224790" y="2668905"/>
            <a:ext cx="1590040" cy="2099310"/>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Box 4"/>
          <p:cNvSpPr txBox="1"/>
          <p:nvPr/>
        </p:nvSpPr>
        <p:spPr>
          <a:xfrm>
            <a:off x="259715" y="2859405"/>
            <a:ext cx="1356995" cy="1583055"/>
          </a:xfrm>
          <a:prstGeom prst="rect">
            <a:avLst/>
          </a:prstGeom>
          <a:noFill/>
        </p:spPr>
        <p:txBody>
          <a:bodyPr wrap="square" rtlCol="0" anchor="t">
            <a:noAutofit/>
          </a:bodyPr>
          <a:lstStyle/>
          <a:p>
            <a:pPr marL="0" indent="165100" algn="ctr" defTabSz="266700">
              <a:spcBef>
                <a:spcPct val="0"/>
              </a:spcBef>
              <a:spcAft>
                <a:spcPct val="0"/>
              </a:spcAft>
            </a:pPr>
            <a:r>
              <a:rPr lang="en-US" sz="2600" b="1" i="1">
                <a:ln w="6600">
                  <a:solidFill>
                    <a:schemeClr val="accent2"/>
                  </a:solidFill>
                  <a:prstDash val="solid"/>
                </a:ln>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rPr>
              <a:t>Đối với CM miền Bắc</a:t>
            </a:r>
            <a:endParaRPr sz="2600" b="1" i="1">
              <a:ln w="6600">
                <a:solidFill>
                  <a:schemeClr val="accent2"/>
                </a:solidFill>
                <a:prstDash val="solid"/>
              </a:ln>
              <a:solidFill>
                <a:schemeClr val="tx1"/>
              </a:solidFill>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endParaRPr>
          </a:p>
        </p:txBody>
      </p:sp>
      <p:grpSp>
        <p:nvGrpSpPr>
          <p:cNvPr id="34" name="Group 34"/>
          <p:cNvGrpSpPr/>
          <p:nvPr/>
        </p:nvGrpSpPr>
        <p:grpSpPr>
          <a:xfrm>
            <a:off x="2009140" y="1277620"/>
            <a:ext cx="2748280" cy="1398905"/>
            <a:chOff x="0" y="0"/>
            <a:chExt cx="2167467" cy="812800"/>
          </a:xfrm>
          <a:solidFill>
            <a:srgbClr val="00B0F0"/>
          </a:solidFill>
        </p:grpSpPr>
        <p:sp>
          <p:nvSpPr>
            <p:cNvPr id="35" name="Freeform 35"/>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Flowchart: Terminator 17"/>
          <p:cNvSpPr/>
          <p:nvPr/>
        </p:nvSpPr>
        <p:spPr>
          <a:xfrm>
            <a:off x="2009140" y="1369060"/>
            <a:ext cx="2748915" cy="1217930"/>
          </a:xfrm>
          <a:prstGeom prst="flowChartTerminator">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7" name="Text Box 26"/>
          <p:cNvSpPr txBox="1"/>
          <p:nvPr/>
        </p:nvSpPr>
        <p:spPr>
          <a:xfrm>
            <a:off x="2078355" y="1369060"/>
            <a:ext cx="2498725" cy="1232535"/>
          </a:xfrm>
          <a:prstGeom prst="rect">
            <a:avLst/>
          </a:prstGeom>
          <a:noFill/>
        </p:spPr>
        <p:txBody>
          <a:bodyPr wrap="square" rtlCol="0" anchor="t">
            <a:noAutofit/>
          </a:bodyPr>
          <a:lstStyle/>
          <a:p>
            <a:pPr algn="just"/>
            <a:r>
              <a:rPr lang="en-US" altLang="en-US" sz="2400" b="1">
                <a:latin typeface="Arial" panose="020B0604020202020204" pitchFamily="34" charset="0"/>
                <a:ea typeface="Times New Roman" panose="02020603050405020304"/>
                <a:cs typeface="Arial" panose="020B0604020202020204" pitchFamily="34" charset="0"/>
                <a:sym typeface="+mn-ea"/>
              </a:rPr>
              <a:t> Lãnh đạo công cuộc xây dựng  CNXH </a:t>
            </a:r>
            <a:endParaRPr sz="2400" b="1">
              <a:latin typeface="Arial" panose="020B0604020202020204" pitchFamily="34" charset="0"/>
              <a:ea typeface="Times New Roman" panose="02020603050405020304"/>
              <a:cs typeface="Arial" panose="020B0604020202020204" pitchFamily="34" charset="0"/>
              <a:sym typeface="+mn-ea"/>
            </a:endParaRPr>
          </a:p>
        </p:txBody>
      </p:sp>
      <p:sp>
        <p:nvSpPr>
          <p:cNvPr id="22" name="Rectangle: Diagonal Corners Rounded 3"/>
          <p:cNvSpPr/>
          <p:nvPr/>
        </p:nvSpPr>
        <p:spPr>
          <a:xfrm>
            <a:off x="6771005" y="966470"/>
            <a:ext cx="5203825" cy="1130935"/>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Chủ trì Đại hội đại biểu toàn quốc lần thứ III của Đảng Lao động Việt Nam (9 - 1960) </a:t>
            </a:r>
          </a:p>
        </p:txBody>
      </p:sp>
      <p:sp>
        <p:nvSpPr>
          <p:cNvPr id="24" name="Rectangle: Diagonal Corners Rounded 3"/>
          <p:cNvSpPr/>
          <p:nvPr/>
        </p:nvSpPr>
        <p:spPr>
          <a:xfrm>
            <a:off x="6770370" y="2240280"/>
            <a:ext cx="5204460" cy="1162050"/>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Chỉ đạo xây dựng Nghị quyết của ĐH lần thứ III của Đảng </a:t>
            </a:r>
          </a:p>
        </p:txBody>
      </p:sp>
      <p:pic>
        <p:nvPicPr>
          <p:cNvPr id="2"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8747888">
            <a:off x="2016125" y="2740660"/>
            <a:ext cx="1604010" cy="914400"/>
          </a:xfrm>
          <a:prstGeom prst="rect">
            <a:avLst/>
          </a:prstGeom>
        </p:spPr>
      </p:pic>
      <p:sp>
        <p:nvSpPr>
          <p:cNvPr id="15" name="Rectangles 14"/>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0" name="Text Box 29"/>
          <p:cNvSpPr txBox="1"/>
          <p:nvPr/>
        </p:nvSpPr>
        <p:spPr>
          <a:xfrm>
            <a:off x="859790" y="41275"/>
            <a:ext cx="1125791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5</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cuộc kháng chiến chống Mỹ, cứu nước (1954 </a:t>
            </a: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1969) </a:t>
            </a:r>
          </a:p>
        </p:txBody>
      </p:sp>
      <p:pic>
        <p:nvPicPr>
          <p:cNvPr id="31" name="Picture 30"/>
          <p:cNvPicPr/>
          <p:nvPr/>
        </p:nvPicPr>
        <p:blipFill>
          <a:blip r:embed="rId4"/>
          <a:srcRect l="5722" t="23565" r="7074" b="17611"/>
          <a:stretch>
            <a:fillRect/>
          </a:stretch>
        </p:blipFill>
        <p:spPr>
          <a:xfrm>
            <a:off x="78740" y="6985"/>
            <a:ext cx="845820" cy="545465"/>
          </a:xfrm>
          <a:prstGeom prst="rect">
            <a:avLst/>
          </a:prstGeom>
        </p:spPr>
      </p:pic>
      <p:pic>
        <p:nvPicPr>
          <p:cNvPr id="32" name="Picture 31"/>
          <p:cNvPicPr/>
          <p:nvPr/>
        </p:nvPicPr>
        <p:blipFill>
          <a:blip r:embed="rId5"/>
          <a:stretch>
            <a:fillRect/>
          </a:stretch>
        </p:blipFill>
        <p:spPr>
          <a:xfrm>
            <a:off x="4845050" y="1042035"/>
            <a:ext cx="1856105" cy="1055370"/>
          </a:xfrm>
          <a:prstGeom prst="rect">
            <a:avLst/>
          </a:prstGeom>
        </p:spPr>
      </p:pic>
      <p:pic>
        <p:nvPicPr>
          <p:cNvPr id="33" name="Picture 32"/>
          <p:cNvPicPr/>
          <p:nvPr/>
        </p:nvPicPr>
        <p:blipFill>
          <a:blip r:embed="rId6"/>
          <a:stretch>
            <a:fillRect/>
          </a:stretch>
        </p:blipFill>
        <p:spPr>
          <a:xfrm>
            <a:off x="4849495" y="2336800"/>
            <a:ext cx="1847850" cy="1049020"/>
          </a:xfrm>
          <a:prstGeom prst="rect">
            <a:avLst/>
          </a:prstGeom>
        </p:spPr>
      </p:pic>
      <p:sp>
        <p:nvSpPr>
          <p:cNvPr id="11" name="Text Box 10"/>
          <p:cNvSpPr txBox="1"/>
          <p:nvPr/>
        </p:nvSpPr>
        <p:spPr>
          <a:xfrm>
            <a:off x="9077325" y="4080510"/>
            <a:ext cx="3040380" cy="1938020"/>
          </a:xfrm>
          <a:prstGeom prst="rect">
            <a:avLst/>
          </a:prstGeom>
          <a:solidFill>
            <a:schemeClr val="accent5">
              <a:lumMod val="20000"/>
              <a:lumOff val="80000"/>
            </a:schemeClr>
          </a:solidFill>
          <a:ln w="38100">
            <a:solidFill>
              <a:srgbClr val="00B050"/>
            </a:solidFill>
          </a:ln>
        </p:spPr>
        <p:txBody>
          <a:bodyPr wrap="square" rtlCol="0" anchor="t">
            <a:spAutoFit/>
          </a:bodyPr>
          <a:lstStyle/>
          <a:p>
            <a:pPr marL="0" indent="0" algn="just" fontAlgn="base">
              <a:spcBef>
                <a:spcPct val="0"/>
              </a:spcBef>
              <a:spcAft>
                <a:spcPts val="1200"/>
              </a:spcAft>
            </a:pPr>
            <a:r>
              <a:rPr lang="en-US" sz="2000">
                <a:solidFill>
                  <a:srgbClr val="333333"/>
                </a:solidFill>
                <a:latin typeface="Arial" panose="020B0604020202020204" pitchFamily="34" charset="0"/>
                <a:ea typeface="Merriweather-Regular"/>
                <a:cs typeface="Arial" panose="020B0604020202020204" pitchFamily="34" charset="0"/>
                <a:sym typeface="+mn-ea"/>
              </a:rPr>
              <a:t>Nghị  quyết c</a:t>
            </a:r>
            <a:r>
              <a:rPr sz="2000">
                <a:solidFill>
                  <a:srgbClr val="333333"/>
                </a:solidFill>
                <a:latin typeface="Arial" panose="020B0604020202020204" pitchFamily="34" charset="0"/>
                <a:ea typeface="Merriweather-Regular"/>
                <a:cs typeface="Arial" panose="020B0604020202020204" pitchFamily="34" charset="0"/>
                <a:sym typeface="+mn-ea"/>
              </a:rPr>
              <a:t>hống biểu hiện của chủ nghĩa cá nhân, tham ô, lãng phí, tác phong quan liêu, mệnh lệnh, thái độ bảo thủ, rụt rè.</a:t>
            </a:r>
            <a:endParaRPr lang="en-US" sz="2000">
              <a:solidFill>
                <a:srgbClr val="333333"/>
              </a:solidFill>
              <a:latin typeface="Arial" panose="020B0604020202020204" pitchFamily="34" charset="0"/>
              <a:ea typeface="Merriweather-Regular"/>
              <a:cs typeface="Arial" panose="020B0604020202020204" pitchFamily="34" charset="0"/>
              <a:sym typeface="+mn-ea"/>
            </a:endParaRPr>
          </a:p>
        </p:txBody>
      </p:sp>
      <p:sp>
        <p:nvSpPr>
          <p:cNvPr id="17" name="Text Box 16"/>
          <p:cNvSpPr txBox="1"/>
          <p:nvPr/>
        </p:nvSpPr>
        <p:spPr>
          <a:xfrm>
            <a:off x="6517640" y="4098290"/>
            <a:ext cx="2233930" cy="1322070"/>
          </a:xfrm>
          <a:prstGeom prst="rect">
            <a:avLst/>
          </a:prstGeom>
          <a:solidFill>
            <a:schemeClr val="accent5">
              <a:lumMod val="20000"/>
              <a:lumOff val="80000"/>
            </a:schemeClr>
          </a:solidFill>
          <a:ln w="38100">
            <a:solidFill>
              <a:srgbClr val="00B050"/>
            </a:solidFill>
          </a:ln>
        </p:spPr>
        <p:txBody>
          <a:bodyPr wrap="square" rtlCol="0" anchor="t">
            <a:spAutoFit/>
          </a:bodyPr>
          <a:lstStyle/>
          <a:p>
            <a:pPr algn="just"/>
            <a:r>
              <a:rPr lang="en-US" sz="2000">
                <a:solidFill>
                  <a:srgbClr val="333333"/>
                </a:solidFill>
                <a:latin typeface="Arial" panose="020B0604020202020204" pitchFamily="34" charset="0"/>
                <a:ea typeface="Merriweather-Regular"/>
                <a:cs typeface="Arial" panose="020B0604020202020204" pitchFamily="34" charset="0"/>
                <a:sym typeface="+mn-ea"/>
              </a:rPr>
              <a:t>Nghị quyết </a:t>
            </a:r>
            <a:r>
              <a:rPr sz="2000">
                <a:solidFill>
                  <a:srgbClr val="333333"/>
                </a:solidFill>
                <a:latin typeface="Arial" panose="020B0604020202020204" pitchFamily="34" charset="0"/>
                <a:ea typeface="Merriweather-Regular"/>
                <a:cs typeface="Arial" panose="020B0604020202020204" pitchFamily="34" charset="0"/>
                <a:sym typeface="+mn-ea"/>
              </a:rPr>
              <a:t>về phát triển kinh tế, công tác xây dựng Đảng </a:t>
            </a:r>
            <a:endParaRPr lang="en-US" sz="2000">
              <a:solidFill>
                <a:srgbClr val="333333"/>
              </a:solidFill>
              <a:latin typeface="Arial" panose="020B0604020202020204" pitchFamily="34" charset="0"/>
              <a:ea typeface="Merriweather-Regular"/>
              <a:cs typeface="Arial" panose="020B0604020202020204" pitchFamily="34" charset="0"/>
              <a:sym typeface="+mn-ea"/>
            </a:endParaRPr>
          </a:p>
        </p:txBody>
      </p:sp>
      <p:pic>
        <p:nvPicPr>
          <p:cNvPr id="29" name="Graphic 16" descr="Arrow Slight curve"/>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8487886">
            <a:off x="7878445" y="3336290"/>
            <a:ext cx="1132840" cy="711835"/>
          </a:xfrm>
          <a:prstGeom prst="rect">
            <a:avLst/>
          </a:prstGeom>
        </p:spPr>
      </p:pic>
      <p:pic>
        <p:nvPicPr>
          <p:cNvPr id="37" name="Graphic 16" descr="Arrow Slight curve"/>
          <p:cNvPicPr>
            <a:picLocks noChangeAspect="1"/>
          </p:cNvPicPr>
          <p:nvPr/>
        </p:nvPicPr>
        <p:blipFill>
          <a:blip r:embed="rId7">
            <a:extLst>
              <a:ext uri="{96DAC541-7B7A-43D3-8B79-37D633B846F1}">
                <asvg:svgBlip xmlns:asvg="http://schemas.microsoft.com/office/drawing/2016/SVG/main" xmlns="" r:embed="rId9"/>
              </a:ext>
            </a:extLst>
          </a:blip>
          <a:stretch>
            <a:fillRect/>
          </a:stretch>
        </p:blipFill>
        <p:spPr>
          <a:xfrm rot="2067886">
            <a:off x="9592310" y="3423920"/>
            <a:ext cx="1073785" cy="654050"/>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2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2000"/>
                                        <p:tgtEl>
                                          <p:spTgt spid="37"/>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1"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a:stretch>
            <a:fillRect/>
          </a:stretch>
        </p:blipFill>
        <p:spPr>
          <a:xfrm>
            <a:off x="258445" y="170815"/>
            <a:ext cx="4084955" cy="2386330"/>
          </a:xfrm>
          <a:prstGeom prst="rect">
            <a:avLst/>
          </a:prstGeom>
        </p:spPr>
      </p:pic>
      <p:pic>
        <p:nvPicPr>
          <p:cNvPr id="5" name="Picture 4"/>
          <p:cNvPicPr/>
          <p:nvPr/>
        </p:nvPicPr>
        <p:blipFill>
          <a:blip r:embed="rId3"/>
          <a:stretch>
            <a:fillRect/>
          </a:stretch>
        </p:blipFill>
        <p:spPr>
          <a:xfrm>
            <a:off x="7315835" y="109220"/>
            <a:ext cx="4501515" cy="2447925"/>
          </a:xfrm>
          <a:prstGeom prst="rect">
            <a:avLst/>
          </a:prstGeom>
        </p:spPr>
      </p:pic>
      <p:pic>
        <p:nvPicPr>
          <p:cNvPr id="6" name="Picture 5"/>
          <p:cNvPicPr/>
          <p:nvPr/>
        </p:nvPicPr>
        <p:blipFill>
          <a:blip r:embed="rId4"/>
          <a:stretch>
            <a:fillRect/>
          </a:stretch>
        </p:blipFill>
        <p:spPr>
          <a:xfrm>
            <a:off x="175895" y="2712085"/>
            <a:ext cx="5502275" cy="3131820"/>
          </a:xfrm>
          <a:prstGeom prst="rect">
            <a:avLst/>
          </a:prstGeom>
        </p:spPr>
      </p:pic>
      <p:sp>
        <p:nvSpPr>
          <p:cNvPr id="7" name="Text Box 6"/>
          <p:cNvSpPr txBox="1"/>
          <p:nvPr/>
        </p:nvSpPr>
        <p:spPr>
          <a:xfrm>
            <a:off x="176530" y="5892165"/>
            <a:ext cx="5501640" cy="1014730"/>
          </a:xfrm>
          <a:prstGeom prst="rect">
            <a:avLst/>
          </a:prstGeom>
        </p:spPr>
        <p:txBody>
          <a:bodyPr wrap="square">
            <a:spAutoFit/>
          </a:bodyPr>
          <a:lstStyle/>
          <a:p>
            <a:pPr marL="0" indent="0" algn="just"/>
            <a:r>
              <a:rPr sz="2000" b="0" i="0">
                <a:solidFill>
                  <a:srgbClr val="292929"/>
                </a:solidFill>
                <a:latin typeface="Arial" panose="020B0604020202020204" pitchFamily="34" charset="0"/>
                <a:ea typeface="Inter"/>
                <a:cs typeface="Arial" panose="020B0604020202020204" pitchFamily="34" charset="0"/>
              </a:rPr>
              <a:t>Trường phổ thông cấp 2 Bắc Lý (tỉnh Hà Nam) - đơn vị lá cờ đầu trong phong trào thi đua “Hai tốt” ngành giáo dục năm 1961</a:t>
            </a:r>
          </a:p>
        </p:txBody>
      </p:sp>
      <p:sp>
        <p:nvSpPr>
          <p:cNvPr id="8" name="Text Box 7"/>
          <p:cNvSpPr txBox="1"/>
          <p:nvPr/>
        </p:nvSpPr>
        <p:spPr>
          <a:xfrm>
            <a:off x="4343400" y="311150"/>
            <a:ext cx="2827655" cy="2043430"/>
          </a:xfrm>
          <a:prstGeom prst="rect">
            <a:avLst/>
          </a:prstGeom>
        </p:spPr>
        <p:txBody>
          <a:bodyPr wrap="square">
            <a:noAutofit/>
          </a:bodyPr>
          <a:lstStyle/>
          <a:p>
            <a:pPr marL="0" indent="0" algn="just"/>
            <a:r>
              <a:rPr lang="en-US" sz="2000" b="0" i="0">
                <a:solidFill>
                  <a:srgbClr val="000000"/>
                </a:solidFill>
                <a:latin typeface="Arial" panose="020B0604020202020204"/>
                <a:ea typeface="Arial" panose="020B0604020202020204"/>
              </a:rPr>
              <a:t>C</a:t>
            </a:r>
            <a:r>
              <a:rPr sz="2000" b="0" i="0">
                <a:solidFill>
                  <a:srgbClr val="000000"/>
                </a:solidFill>
                <a:latin typeface="Arial" panose="020B0604020202020204"/>
                <a:ea typeface="Arial" panose="020B0604020202020204"/>
              </a:rPr>
              <a:t>hủ trương một người làm việc bằng hai, mở rộng bờ ruộng, bờ thửa, thâm canh sản xuất</a:t>
            </a:r>
            <a:r>
              <a:rPr lang="en-US" sz="2000" b="0" i="0">
                <a:solidFill>
                  <a:srgbClr val="000000"/>
                </a:solidFill>
                <a:latin typeface="Arial" panose="020B0604020202020204"/>
                <a:ea typeface="Arial" panose="020B0604020202020204"/>
              </a:rPr>
              <a:t>, đ</a:t>
            </a:r>
            <a:r>
              <a:rPr lang="en-US" sz="2000">
                <a:solidFill>
                  <a:srgbClr val="000000"/>
                </a:solidFill>
                <a:latin typeface="Arial" panose="020B0604020202020204"/>
                <a:ea typeface="Arial" panose="020B0604020202020204"/>
                <a:sym typeface="+mn-ea"/>
              </a:rPr>
              <a:t>ã </a:t>
            </a:r>
            <a:r>
              <a:rPr sz="2000">
                <a:solidFill>
                  <a:srgbClr val="000000"/>
                </a:solidFill>
                <a:latin typeface="Arial" panose="020B0604020202020204"/>
                <a:ea typeface="Arial" panose="020B0604020202020204"/>
                <a:sym typeface="+mn-ea"/>
              </a:rPr>
              <a:t>“đẩy lùi cái đói, cái nghèo” </a:t>
            </a:r>
            <a:endParaRPr lang="en-US" sz="2000" b="0" i="0">
              <a:solidFill>
                <a:srgbClr val="000000"/>
              </a:solidFill>
              <a:latin typeface="Arial" panose="020B0604020202020204"/>
              <a:ea typeface="Arial" panose="020B0604020202020204"/>
            </a:endParaRPr>
          </a:p>
        </p:txBody>
      </p:sp>
      <p:pic>
        <p:nvPicPr>
          <p:cNvPr id="9" name="Picture 8"/>
          <p:cNvPicPr/>
          <p:nvPr/>
        </p:nvPicPr>
        <p:blipFill>
          <a:blip r:embed="rId5"/>
          <a:stretch>
            <a:fillRect/>
          </a:stretch>
        </p:blipFill>
        <p:spPr>
          <a:xfrm>
            <a:off x="6476365" y="2711450"/>
            <a:ext cx="5340985" cy="3132455"/>
          </a:xfrm>
          <a:prstGeom prst="rect">
            <a:avLst/>
          </a:prstGeom>
        </p:spPr>
      </p:pic>
      <p:sp>
        <p:nvSpPr>
          <p:cNvPr id="10" name="Text Box 9"/>
          <p:cNvSpPr txBox="1"/>
          <p:nvPr/>
        </p:nvSpPr>
        <p:spPr>
          <a:xfrm>
            <a:off x="6580505" y="5855970"/>
            <a:ext cx="5493385" cy="1014730"/>
          </a:xfrm>
          <a:prstGeom prst="rect">
            <a:avLst/>
          </a:prstGeom>
        </p:spPr>
        <p:txBody>
          <a:bodyPr wrap="square">
            <a:spAutoFit/>
          </a:bodyPr>
          <a:lstStyle/>
          <a:p>
            <a:pPr marL="0" indent="0" algn="just"/>
            <a:r>
              <a:rPr lang="en-US" sz="2000" b="0" i="0">
                <a:solidFill>
                  <a:srgbClr val="000000"/>
                </a:solidFill>
                <a:latin typeface="Arial" panose="020B0604020202020204" pitchFamily="34" charset="0"/>
                <a:ea typeface="Lora"/>
                <a:cs typeface="Arial" panose="020B0604020202020204" pitchFamily="34" charset="0"/>
              </a:rPr>
              <a:t>N</a:t>
            </a:r>
            <a:r>
              <a:rPr sz="2000" b="0" i="0">
                <a:solidFill>
                  <a:srgbClr val="000000"/>
                </a:solidFill>
                <a:latin typeface="Arial" panose="020B0604020202020204" pitchFamily="34" charset="0"/>
                <a:ea typeface="Lora"/>
                <a:cs typeface="Arial" panose="020B0604020202020204" pitchFamily="34" charset="0"/>
              </a:rPr>
              <a:t>hà máy cơ khí Duyên Hải, Hải Phòng - lá cờ đầu của ngành công nghiệp miền Bắc đầu những năm 60, thế kỷ XX.</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a:lum bright="6000"/>
          </a:blip>
          <a:stretch>
            <a:fillRect/>
          </a:stretch>
        </p:blipFill>
        <p:spPr>
          <a:xfrm>
            <a:off x="213360" y="180975"/>
            <a:ext cx="5261610" cy="3248025"/>
          </a:xfrm>
          <a:prstGeom prst="rect">
            <a:avLst/>
          </a:prstGeom>
        </p:spPr>
      </p:pic>
      <p:sp>
        <p:nvSpPr>
          <p:cNvPr id="5" name="Text Box 4"/>
          <p:cNvSpPr txBox="1"/>
          <p:nvPr/>
        </p:nvSpPr>
        <p:spPr>
          <a:xfrm>
            <a:off x="107950" y="3449320"/>
            <a:ext cx="5366385" cy="1014730"/>
          </a:xfrm>
          <a:prstGeom prst="rect">
            <a:avLst/>
          </a:prstGeom>
        </p:spPr>
        <p:txBody>
          <a:bodyPr wrap="square">
            <a:spAutoFit/>
          </a:bodyPr>
          <a:lstStyle/>
          <a:p>
            <a:pPr marL="0" indent="0"/>
            <a:r>
              <a:rPr lang="en-US" sz="2000" b="0" i="0">
                <a:solidFill>
                  <a:srgbClr val="000000"/>
                </a:solidFill>
                <a:latin typeface="Arial" panose="020B0604020202020204" pitchFamily="34" charset="0"/>
                <a:ea typeface="Lora"/>
                <a:cs typeface="Arial" panose="020B0604020202020204" pitchFamily="34" charset="0"/>
              </a:rPr>
              <a:t>Đơ</a:t>
            </a:r>
            <a:r>
              <a:rPr sz="2000" b="0" i="0">
                <a:solidFill>
                  <a:srgbClr val="000000"/>
                </a:solidFill>
                <a:latin typeface="Arial" panose="020B0604020202020204" pitchFamily="34" charset="0"/>
                <a:ea typeface="Lora"/>
                <a:cs typeface="Arial" panose="020B0604020202020204" pitchFamily="34" charset="0"/>
              </a:rPr>
              <a:t>n vị lá cờ đầu là hợp tác xã Thành Công (Thanh Hóa) hoàn thành kế hoạch 5 năm trước thời hạn</a:t>
            </a:r>
          </a:p>
        </p:txBody>
      </p:sp>
      <p:sp>
        <p:nvSpPr>
          <p:cNvPr id="6" name="Text Box 5"/>
          <p:cNvSpPr txBox="1"/>
          <p:nvPr/>
        </p:nvSpPr>
        <p:spPr>
          <a:xfrm>
            <a:off x="6197600" y="3546475"/>
            <a:ext cx="5611495" cy="1938020"/>
          </a:xfrm>
          <a:prstGeom prst="rect">
            <a:avLst/>
          </a:prstGeom>
        </p:spPr>
        <p:txBody>
          <a:bodyPr wrap="square">
            <a:spAutoFit/>
          </a:bodyPr>
          <a:lstStyle/>
          <a:p>
            <a:pPr marL="0" indent="0" algn="just"/>
            <a:r>
              <a:rPr sz="2000" i="0">
                <a:solidFill>
                  <a:srgbClr val="000000"/>
                </a:solidFill>
                <a:latin typeface="Arial" panose="020B0604020202020204" pitchFamily="34" charset="0"/>
                <a:ea typeface="Times New Roman" panose="02020603050405020304"/>
                <a:cs typeface="Arial" panose="020B0604020202020204" pitchFamily="34" charset="0"/>
              </a:rPr>
              <a:t>Ngày 18/6/1960, tại hội thi pháo binh toàn quân, Đại đội 2 pháo binh, đoàn Vinh Quang là đơn vị đầu tiên đạt danh hiệu "Ba nhất". Nội dung “Ba nhất” là: nhất về huấn luyện quân sự, rèn luyện kỹ thuật; nhất về gương mẫu, kỷ luật; nhất về lao động và sản xuất. </a:t>
            </a:r>
          </a:p>
        </p:txBody>
      </p:sp>
      <p:pic>
        <p:nvPicPr>
          <p:cNvPr id="7" name="Picture 6"/>
          <p:cNvPicPr/>
          <p:nvPr/>
        </p:nvPicPr>
        <p:blipFill>
          <a:blip r:embed="rId3"/>
          <a:stretch>
            <a:fillRect/>
          </a:stretch>
        </p:blipFill>
        <p:spPr>
          <a:xfrm>
            <a:off x="6196965" y="180975"/>
            <a:ext cx="5794375" cy="3248660"/>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2635" cy="6858000"/>
          </a:xfrm>
        </p:spPr>
        <p:txBody>
          <a:bodyPr/>
          <a:lstStyle/>
          <a:p>
            <a:endParaRPr lang="en-US"/>
          </a:p>
        </p:txBody>
      </p:sp>
      <p:grpSp>
        <p:nvGrpSpPr>
          <p:cNvPr id="13" name="Group 13"/>
          <p:cNvGrpSpPr/>
          <p:nvPr/>
        </p:nvGrpSpPr>
        <p:grpSpPr>
          <a:xfrm>
            <a:off x="151130" y="2627630"/>
            <a:ext cx="1788795" cy="2266315"/>
            <a:chOff x="0" y="0"/>
            <a:chExt cx="2167467" cy="812800"/>
          </a:xfrm>
          <a:solidFill>
            <a:srgbClr val="924BC9"/>
          </a:solidFill>
        </p:grpSpPr>
        <p:sp>
          <p:nvSpPr>
            <p:cNvPr id="1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a:off x="224790" y="2668905"/>
            <a:ext cx="1590040" cy="2099310"/>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Box 4"/>
          <p:cNvSpPr txBox="1"/>
          <p:nvPr/>
        </p:nvSpPr>
        <p:spPr>
          <a:xfrm>
            <a:off x="259715" y="2859405"/>
            <a:ext cx="1356995" cy="1583055"/>
          </a:xfrm>
          <a:prstGeom prst="rect">
            <a:avLst/>
          </a:prstGeom>
          <a:noFill/>
        </p:spPr>
        <p:txBody>
          <a:bodyPr wrap="square" rtlCol="0" anchor="t">
            <a:noAutofit/>
          </a:bodyPr>
          <a:lstStyle/>
          <a:p>
            <a:pPr marL="0" indent="165100" algn="ctr" defTabSz="266700">
              <a:spcBef>
                <a:spcPct val="0"/>
              </a:spcBef>
              <a:spcAft>
                <a:spcPct val="0"/>
              </a:spcAft>
            </a:pPr>
            <a:r>
              <a:rPr lang="en-US" sz="2600" b="1" i="1">
                <a:ln w="6600">
                  <a:solidFill>
                    <a:schemeClr val="accent2"/>
                  </a:solidFill>
                  <a:prstDash val="solid"/>
                </a:ln>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rPr>
              <a:t>Đối với CM miền Bắc</a:t>
            </a:r>
            <a:endParaRPr sz="2600" b="1" i="1">
              <a:ln w="6600">
                <a:solidFill>
                  <a:schemeClr val="accent2"/>
                </a:solidFill>
                <a:prstDash val="solid"/>
              </a:ln>
              <a:solidFill>
                <a:schemeClr val="tx1"/>
              </a:solidFill>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endParaRPr>
          </a:p>
        </p:txBody>
      </p:sp>
      <p:grpSp>
        <p:nvGrpSpPr>
          <p:cNvPr id="34" name="Group 34"/>
          <p:cNvGrpSpPr/>
          <p:nvPr/>
        </p:nvGrpSpPr>
        <p:grpSpPr>
          <a:xfrm>
            <a:off x="2009140" y="1277620"/>
            <a:ext cx="2748280" cy="1398905"/>
            <a:chOff x="0" y="0"/>
            <a:chExt cx="2167467" cy="812800"/>
          </a:xfrm>
          <a:solidFill>
            <a:srgbClr val="00B0F0"/>
          </a:solidFill>
        </p:grpSpPr>
        <p:sp>
          <p:nvSpPr>
            <p:cNvPr id="35" name="Freeform 35"/>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34"/>
          <p:cNvGrpSpPr/>
          <p:nvPr/>
        </p:nvGrpSpPr>
        <p:grpSpPr>
          <a:xfrm>
            <a:off x="2051050" y="4616450"/>
            <a:ext cx="2780030" cy="1587500"/>
            <a:chOff x="0" y="0"/>
            <a:chExt cx="2167467" cy="812800"/>
          </a:xfrm>
          <a:solidFill>
            <a:srgbClr val="00B050"/>
          </a:solidFill>
        </p:grpSpPr>
        <p:sp>
          <p:nvSpPr>
            <p:cNvPr id="7" name="Freeform 35"/>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36"/>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Flowchart: Terminator 17"/>
          <p:cNvSpPr/>
          <p:nvPr/>
        </p:nvSpPr>
        <p:spPr>
          <a:xfrm>
            <a:off x="2009140" y="1369060"/>
            <a:ext cx="2748915" cy="1217930"/>
          </a:xfrm>
          <a:prstGeom prst="flowChartTerminator">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9" name="Flowchart: Terminator 18"/>
          <p:cNvSpPr/>
          <p:nvPr/>
        </p:nvSpPr>
        <p:spPr>
          <a:xfrm>
            <a:off x="2142490" y="4700905"/>
            <a:ext cx="2562225" cy="1398270"/>
          </a:xfrm>
          <a:prstGeom prst="flowChartTerminator">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7" name="Text Box 26"/>
          <p:cNvSpPr txBox="1"/>
          <p:nvPr/>
        </p:nvSpPr>
        <p:spPr>
          <a:xfrm>
            <a:off x="2078355" y="1369060"/>
            <a:ext cx="2498725" cy="1232535"/>
          </a:xfrm>
          <a:prstGeom prst="rect">
            <a:avLst/>
          </a:prstGeom>
          <a:noFill/>
        </p:spPr>
        <p:txBody>
          <a:bodyPr wrap="square" rtlCol="0" anchor="t">
            <a:noAutofit/>
          </a:bodyPr>
          <a:lstStyle/>
          <a:p>
            <a:pPr algn="just"/>
            <a:r>
              <a:rPr lang="en-US" altLang="en-US" sz="2400" b="1">
                <a:latin typeface="Arial" panose="020B0604020202020204" pitchFamily="34" charset="0"/>
                <a:ea typeface="Times New Roman" panose="02020603050405020304"/>
                <a:cs typeface="Arial" panose="020B0604020202020204" pitchFamily="34" charset="0"/>
                <a:sym typeface="+mn-ea"/>
              </a:rPr>
              <a:t> Lãnh đạo công cuộc xây dựng  CNXH </a:t>
            </a:r>
            <a:endParaRPr sz="2400" b="1">
              <a:latin typeface="Arial" panose="020B0604020202020204" pitchFamily="34" charset="0"/>
              <a:ea typeface="Times New Roman" panose="02020603050405020304"/>
              <a:cs typeface="Arial" panose="020B0604020202020204" pitchFamily="34" charset="0"/>
              <a:sym typeface="+mn-ea"/>
            </a:endParaRPr>
          </a:p>
        </p:txBody>
      </p:sp>
      <p:sp>
        <p:nvSpPr>
          <p:cNvPr id="22" name="Rectangle: Diagonal Corners Rounded 3"/>
          <p:cNvSpPr/>
          <p:nvPr/>
        </p:nvSpPr>
        <p:spPr>
          <a:xfrm>
            <a:off x="6771005" y="966470"/>
            <a:ext cx="5203825" cy="1130935"/>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Chủ trì Đại hội đại biểu toàn quốc lần thứ III của Đảng Lao động Việt Nam (9 - 1960) </a:t>
            </a:r>
          </a:p>
        </p:txBody>
      </p:sp>
      <p:sp>
        <p:nvSpPr>
          <p:cNvPr id="23" name="Text Box 22"/>
          <p:cNvSpPr txBox="1"/>
          <p:nvPr/>
        </p:nvSpPr>
        <p:spPr>
          <a:xfrm>
            <a:off x="2117090" y="4768215"/>
            <a:ext cx="2533650" cy="1436370"/>
          </a:xfrm>
          <a:prstGeom prst="rect">
            <a:avLst/>
          </a:prstGeom>
        </p:spPr>
        <p:txBody>
          <a:bodyPr wrap="square">
            <a:noAutofit/>
          </a:bodyPr>
          <a:lstStyle/>
          <a:p>
            <a:pPr marL="0" indent="0" algn="ctr" defTabSz="266700">
              <a:spcBef>
                <a:spcPct val="0"/>
              </a:spcBef>
              <a:spcAft>
                <a:spcPct val="0"/>
              </a:spcAft>
            </a:pPr>
            <a:r>
              <a:rPr lang="en-US" altLang="en-US" sz="2200" b="1">
                <a:latin typeface="Arial" panose="020B0604020202020204" pitchFamily="34" charset="0"/>
                <a:ea typeface="Times New Roman" panose="02020603050405020304"/>
                <a:cs typeface="Arial" panose="020B0604020202020204" pitchFamily="34" charset="0"/>
              </a:rPr>
              <a:t>Chống chiến tranh phá hoại MB của Mỹ (1965-1968) </a:t>
            </a:r>
          </a:p>
        </p:txBody>
      </p:sp>
      <p:sp>
        <p:nvSpPr>
          <p:cNvPr id="24" name="Rectangle: Diagonal Corners Rounded 3"/>
          <p:cNvSpPr/>
          <p:nvPr/>
        </p:nvSpPr>
        <p:spPr>
          <a:xfrm>
            <a:off x="6770370" y="2240280"/>
            <a:ext cx="5204460" cy="1162050"/>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Chỉ đạo xây dựng Nghị quyết của ĐH lần thứ III </a:t>
            </a:r>
          </a:p>
        </p:txBody>
      </p:sp>
      <p:sp>
        <p:nvSpPr>
          <p:cNvPr id="25" name="Rectangle: Diagonal Corners Rounded 3"/>
          <p:cNvSpPr/>
          <p:nvPr/>
        </p:nvSpPr>
        <p:spPr>
          <a:xfrm>
            <a:off x="6770370" y="3685540"/>
            <a:ext cx="5204460" cy="1231900"/>
          </a:xfrm>
          <a:prstGeom prst="round2DiagRect">
            <a:avLst/>
          </a:prstGeom>
          <a:solidFill>
            <a:schemeClr val="bg1">
              <a:lumMod val="95000"/>
            </a:scheme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Cùng TW Đảng phân tích tình hình,  chỉ đạo toàn dân đánh Mĩ</a:t>
            </a:r>
          </a:p>
        </p:txBody>
      </p:sp>
      <p:sp>
        <p:nvSpPr>
          <p:cNvPr id="28" name="Rectangle: Diagonal Corners Rounded 3"/>
          <p:cNvSpPr/>
          <p:nvPr/>
        </p:nvSpPr>
        <p:spPr>
          <a:xfrm>
            <a:off x="6772275" y="5158105"/>
            <a:ext cx="5202555" cy="1189355"/>
          </a:xfrm>
          <a:prstGeom prst="round2DiagRect">
            <a:avLst/>
          </a:prstGeom>
          <a:solidFill>
            <a:schemeClr val="bg1">
              <a:lumMod val="95000"/>
            </a:scheme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Dự báo và thể hiện quyết tâm đánh thắng quân Mỹ xâm lược.</a:t>
            </a:r>
          </a:p>
        </p:txBody>
      </p:sp>
      <p:pic>
        <p:nvPicPr>
          <p:cNvPr id="2"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8747888">
            <a:off x="2016125" y="2740660"/>
            <a:ext cx="1604010" cy="914400"/>
          </a:xfrm>
          <a:prstGeom prst="rect">
            <a:avLst/>
          </a:prstGeom>
        </p:spPr>
      </p:pic>
      <p:pic>
        <p:nvPicPr>
          <p:cNvPr id="9" name="Graphic 16" descr="Arrow Slight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67889">
            <a:off x="2010410" y="3693795"/>
            <a:ext cx="1614805" cy="970280"/>
          </a:xfrm>
          <a:prstGeom prst="rect">
            <a:avLst/>
          </a:prstGeom>
        </p:spPr>
      </p:pic>
      <p:sp>
        <p:nvSpPr>
          <p:cNvPr id="15" name="Rectangles 14"/>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0" name="Text Box 29"/>
          <p:cNvSpPr txBox="1"/>
          <p:nvPr/>
        </p:nvSpPr>
        <p:spPr>
          <a:xfrm>
            <a:off x="859790" y="41275"/>
            <a:ext cx="11257915" cy="521970"/>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5</a:t>
            </a: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Lãnh đạo cuộc kháng chiến chống Mỹ, cứu nước (1954 </a:t>
            </a:r>
            <a:r>
              <a:rPr 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a:t>
            </a:r>
            <a:r>
              <a:rPr lang="en-US" altLang="en-US"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 1969) </a:t>
            </a:r>
          </a:p>
        </p:txBody>
      </p:sp>
      <p:pic>
        <p:nvPicPr>
          <p:cNvPr id="31" name="Picture 30"/>
          <p:cNvPicPr/>
          <p:nvPr/>
        </p:nvPicPr>
        <p:blipFill>
          <a:blip r:embed="rId6"/>
          <a:srcRect l="5722" t="23565" r="7074" b="17611"/>
          <a:stretch>
            <a:fillRect/>
          </a:stretch>
        </p:blipFill>
        <p:spPr>
          <a:xfrm>
            <a:off x="78740" y="6985"/>
            <a:ext cx="845820" cy="545465"/>
          </a:xfrm>
          <a:prstGeom prst="rect">
            <a:avLst/>
          </a:prstGeom>
        </p:spPr>
      </p:pic>
      <p:pic>
        <p:nvPicPr>
          <p:cNvPr id="32" name="Picture 31"/>
          <p:cNvPicPr/>
          <p:nvPr/>
        </p:nvPicPr>
        <p:blipFill>
          <a:blip r:embed="rId7"/>
          <a:stretch>
            <a:fillRect/>
          </a:stretch>
        </p:blipFill>
        <p:spPr>
          <a:xfrm>
            <a:off x="4845050" y="1042035"/>
            <a:ext cx="1856105" cy="1055370"/>
          </a:xfrm>
          <a:prstGeom prst="rect">
            <a:avLst/>
          </a:prstGeom>
        </p:spPr>
      </p:pic>
      <p:pic>
        <p:nvPicPr>
          <p:cNvPr id="33" name="Picture 32"/>
          <p:cNvPicPr/>
          <p:nvPr/>
        </p:nvPicPr>
        <p:blipFill>
          <a:blip r:embed="rId8"/>
          <a:stretch>
            <a:fillRect/>
          </a:stretch>
        </p:blipFill>
        <p:spPr>
          <a:xfrm>
            <a:off x="4849495" y="2336800"/>
            <a:ext cx="1847850" cy="1049020"/>
          </a:xfrm>
          <a:prstGeom prst="rect">
            <a:avLst/>
          </a:prstGeom>
        </p:spPr>
      </p:pic>
      <p:pic>
        <p:nvPicPr>
          <p:cNvPr id="11" name="Picture 10"/>
          <p:cNvPicPr/>
          <p:nvPr/>
        </p:nvPicPr>
        <p:blipFill>
          <a:blip r:embed="rId9">
            <a:lum bright="18000"/>
          </a:blip>
          <a:stretch>
            <a:fillRect/>
          </a:stretch>
        </p:blipFill>
        <p:spPr>
          <a:xfrm>
            <a:off x="4898390" y="5159375"/>
            <a:ext cx="1790700" cy="1170940"/>
          </a:xfrm>
          <a:prstGeom prst="rect">
            <a:avLst/>
          </a:prstGeom>
        </p:spPr>
      </p:pic>
      <p:pic>
        <p:nvPicPr>
          <p:cNvPr id="16" name="Picture 15"/>
          <p:cNvPicPr/>
          <p:nvPr/>
        </p:nvPicPr>
        <p:blipFill>
          <a:blip r:embed="rId10"/>
          <a:stretch>
            <a:fillRect/>
          </a:stretch>
        </p:blipFill>
        <p:spPr>
          <a:xfrm>
            <a:off x="4907280" y="3686175"/>
            <a:ext cx="1781810" cy="1231265"/>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5"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2635" cy="6858000"/>
          </a:xfrm>
        </p:spPr>
        <p:txBody>
          <a:bodyPr/>
          <a:lstStyle/>
          <a:p>
            <a:endParaRPr lang="en-US"/>
          </a:p>
        </p:txBody>
      </p:sp>
      <p:grpSp>
        <p:nvGrpSpPr>
          <p:cNvPr id="13" name="Group 13"/>
          <p:cNvGrpSpPr/>
          <p:nvPr/>
        </p:nvGrpSpPr>
        <p:grpSpPr>
          <a:xfrm>
            <a:off x="74930" y="548005"/>
            <a:ext cx="1475740" cy="1955800"/>
            <a:chOff x="0" y="0"/>
            <a:chExt cx="2167467" cy="812800"/>
          </a:xfrm>
          <a:solidFill>
            <a:srgbClr val="924BC9"/>
          </a:solidFill>
        </p:grpSpPr>
        <p:sp>
          <p:nvSpPr>
            <p:cNvPr id="1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a:off x="158115" y="635000"/>
            <a:ext cx="1283970" cy="1739265"/>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Box 4"/>
          <p:cNvSpPr txBox="1"/>
          <p:nvPr/>
        </p:nvSpPr>
        <p:spPr>
          <a:xfrm>
            <a:off x="137795" y="657225"/>
            <a:ext cx="1315720" cy="1709420"/>
          </a:xfrm>
          <a:prstGeom prst="rect">
            <a:avLst/>
          </a:prstGeom>
          <a:noFill/>
        </p:spPr>
        <p:txBody>
          <a:bodyPr wrap="square" rtlCol="0" anchor="t">
            <a:noAutofit/>
          </a:bodyPr>
          <a:lstStyle/>
          <a:p>
            <a:pPr marL="0" indent="165100" algn="ctr" defTabSz="266700">
              <a:spcBef>
                <a:spcPct val="0"/>
              </a:spcBef>
              <a:spcAft>
                <a:spcPct val="0"/>
              </a:spcAft>
            </a:pPr>
            <a:r>
              <a:rPr lang="en-US" sz="2600" b="1" i="1">
                <a:ln w="6600">
                  <a:solidFill>
                    <a:schemeClr val="accent2"/>
                  </a:solidFill>
                  <a:prstDash val="solid"/>
                </a:ln>
                <a:solidFill>
                  <a:schemeClr val="tx1"/>
                </a:solidFill>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rPr>
              <a:t>Đối với CM miền Nam</a:t>
            </a:r>
          </a:p>
        </p:txBody>
      </p:sp>
      <p:grpSp>
        <p:nvGrpSpPr>
          <p:cNvPr id="34" name="Group 34"/>
          <p:cNvGrpSpPr/>
          <p:nvPr/>
        </p:nvGrpSpPr>
        <p:grpSpPr>
          <a:xfrm>
            <a:off x="2054225" y="432435"/>
            <a:ext cx="1920240" cy="2330450"/>
            <a:chOff x="0" y="0"/>
            <a:chExt cx="2167467" cy="812800"/>
          </a:xfrm>
          <a:solidFill>
            <a:srgbClr val="00B050"/>
          </a:solidFill>
        </p:grpSpPr>
        <p:sp>
          <p:nvSpPr>
            <p:cNvPr id="35" name="Freeform 35"/>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Flowchart: Terminator 17"/>
          <p:cNvSpPr/>
          <p:nvPr/>
        </p:nvSpPr>
        <p:spPr>
          <a:xfrm>
            <a:off x="2206625" y="525145"/>
            <a:ext cx="1612900" cy="2089785"/>
          </a:xfrm>
          <a:prstGeom prst="flowChartTerminator">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Rectangle: Diagonal Corners Rounded 3"/>
          <p:cNvSpPr/>
          <p:nvPr/>
        </p:nvSpPr>
        <p:spPr>
          <a:xfrm>
            <a:off x="4549775" y="190500"/>
            <a:ext cx="3496945" cy="3116580"/>
          </a:xfrm>
          <a:prstGeom prst="round2DiagRect">
            <a:avLst/>
          </a:prstGeom>
          <a:gradFill>
            <a:gsLst>
              <a:gs pos="0">
                <a:srgbClr val="14CD68"/>
              </a:gs>
              <a:gs pos="100000">
                <a:srgbClr val="0B6E38"/>
              </a:gs>
            </a:gsLst>
            <a:lin scaled="0"/>
          </a:gra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bg1"/>
                </a:solidFill>
                <a:latin typeface="Arial" panose="020B0604020202020204" pitchFamily="34" charset="0"/>
                <a:cs typeface="Arial" panose="020B0604020202020204" pitchFamily="34" charset="0"/>
              </a:rPr>
              <a:t>Chủ trì Hội nghị lần thứ 15 (1-1959) BCH Trung ương Đảng Lao động Việt Nam, xác định phương hướng cơ bản cho CM miền Nam</a:t>
            </a:r>
          </a:p>
        </p:txBody>
      </p:sp>
      <p:sp>
        <p:nvSpPr>
          <p:cNvPr id="22" name="Rectangle: Diagonal Corners Rounded 3"/>
          <p:cNvSpPr/>
          <p:nvPr/>
        </p:nvSpPr>
        <p:spPr>
          <a:xfrm>
            <a:off x="8436610" y="405130"/>
            <a:ext cx="3622040" cy="1172845"/>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Xác định tiến hành bạo lực CM để đánh đổ chính quyền Mĩ Diệm. </a:t>
            </a:r>
          </a:p>
        </p:txBody>
      </p:sp>
      <p:sp>
        <p:nvSpPr>
          <p:cNvPr id="24" name="Rectangle: Diagonal Corners Rounded 3"/>
          <p:cNvSpPr/>
          <p:nvPr/>
        </p:nvSpPr>
        <p:spPr>
          <a:xfrm>
            <a:off x="8436610" y="1847215"/>
            <a:ext cx="3621405" cy="1236980"/>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Phương hướng cơ bản: Khởi nghĩa giành chính quyền về tay ND</a:t>
            </a:r>
          </a:p>
        </p:txBody>
      </p:sp>
      <p:pic>
        <p:nvPicPr>
          <p:cNvPr id="9"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1327888">
            <a:off x="1526540" y="1177290"/>
            <a:ext cx="513715" cy="537845"/>
          </a:xfrm>
          <a:prstGeom prst="rect">
            <a:avLst/>
          </a:prstGeom>
        </p:spPr>
      </p:pic>
      <p:sp>
        <p:nvSpPr>
          <p:cNvPr id="11" name="Text Box 10"/>
          <p:cNvSpPr txBox="1"/>
          <p:nvPr/>
        </p:nvSpPr>
        <p:spPr>
          <a:xfrm>
            <a:off x="2112010" y="614680"/>
            <a:ext cx="1701800" cy="2000250"/>
          </a:xfrm>
          <a:prstGeom prst="rect">
            <a:avLst/>
          </a:prstGeom>
        </p:spPr>
        <p:txBody>
          <a:bodyPr wrap="square">
            <a:noAutofit/>
          </a:bodyPr>
          <a:lstStyle/>
          <a:p>
            <a:pPr algn="ctr" defTabSz="266700"/>
            <a:r>
              <a:rPr lang="en-US" sz="2400">
                <a:latin typeface="Arial" panose="020B0604020202020204" pitchFamily="34" charset="0"/>
                <a:ea typeface="等线 Light"/>
                <a:cs typeface="Arial" panose="020B0604020202020204" pitchFamily="34" charset="0"/>
              </a:rPr>
              <a:t> </a:t>
            </a:r>
            <a:r>
              <a:rPr sz="2400">
                <a:latin typeface="Arial" panose="020B0604020202020204" pitchFamily="34" charset="0"/>
                <a:ea typeface="等线 Light"/>
                <a:cs typeface="Arial" panose="020B0604020202020204" pitchFamily="34" charset="0"/>
              </a:rPr>
              <a:t>Chỉ đạo</a:t>
            </a:r>
          </a:p>
          <a:p>
            <a:pPr algn="ctr" defTabSz="266700"/>
            <a:r>
              <a:rPr sz="2400">
                <a:latin typeface="Arial" panose="020B0604020202020204" pitchFamily="34" charset="0"/>
                <a:ea typeface="等线 Light"/>
                <a:cs typeface="Arial" panose="020B0604020202020204" pitchFamily="34" charset="0"/>
              </a:rPr>
              <a:t> sự nghiệp đấu tranh</a:t>
            </a:r>
          </a:p>
          <a:p>
            <a:pPr algn="ctr" defTabSz="266700"/>
            <a:r>
              <a:rPr lang="en-US" sz="2400">
                <a:latin typeface="Arial" panose="020B0604020202020204" pitchFamily="34" charset="0"/>
                <a:ea typeface="等线 Light"/>
                <a:cs typeface="Arial" panose="020B0604020202020204" pitchFamily="34" charset="0"/>
              </a:rPr>
              <a:t> </a:t>
            </a:r>
            <a:r>
              <a:rPr sz="2400">
                <a:latin typeface="Arial" panose="020B0604020202020204" pitchFamily="34" charset="0"/>
                <a:ea typeface="等线 Light"/>
                <a:cs typeface="Arial" panose="020B0604020202020204" pitchFamily="34" charset="0"/>
              </a:rPr>
              <a:t>giải phón</a:t>
            </a:r>
            <a:r>
              <a:rPr lang="en-US" sz="2400">
                <a:latin typeface="Arial" panose="020B0604020202020204" pitchFamily="34" charset="0"/>
                <a:ea typeface="等线 Light"/>
                <a:cs typeface="Arial" panose="020B0604020202020204" pitchFamily="34" charset="0"/>
              </a:rPr>
              <a:t>g</a:t>
            </a:r>
          </a:p>
          <a:p>
            <a:pPr algn="ctr" defTabSz="266700"/>
            <a:r>
              <a:rPr lang="en-US" sz="2400">
                <a:latin typeface="Arial" panose="020B0604020202020204" pitchFamily="34" charset="0"/>
                <a:ea typeface="等线 Light"/>
                <a:cs typeface="Arial" panose="020B0604020202020204" pitchFamily="34" charset="0"/>
              </a:rPr>
              <a:t> </a:t>
            </a:r>
            <a:r>
              <a:rPr sz="2400">
                <a:latin typeface="Arial" panose="020B0604020202020204" pitchFamily="34" charset="0"/>
                <a:ea typeface="等线 Light"/>
                <a:cs typeface="Arial" panose="020B0604020202020204" pitchFamily="34" charset="0"/>
              </a:rPr>
              <a:t>miền Nam </a:t>
            </a:r>
            <a:r>
              <a:rPr sz="2400">
                <a:latin typeface="Arial" panose="020B0604020202020204" pitchFamily="34" charset="0"/>
                <a:ea typeface="Times New Roman" panose="02020603050405020304"/>
                <a:cs typeface="Arial" panose="020B0604020202020204" pitchFamily="34" charset="0"/>
              </a:rPr>
              <a:t>	</a:t>
            </a:r>
          </a:p>
        </p:txBody>
      </p:sp>
      <p:pic>
        <p:nvPicPr>
          <p:cNvPr id="15"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1327888">
            <a:off x="4017010" y="1304925"/>
            <a:ext cx="513715" cy="537845"/>
          </a:xfrm>
          <a:prstGeom prst="rect">
            <a:avLst/>
          </a:prstGeom>
        </p:spPr>
      </p:pic>
      <p:sp>
        <p:nvSpPr>
          <p:cNvPr id="30" name="Right Brace 29"/>
          <p:cNvSpPr/>
          <p:nvPr/>
        </p:nvSpPr>
        <p:spPr>
          <a:xfrm rot="10800000">
            <a:off x="8006715" y="1022985"/>
            <a:ext cx="417195" cy="1480820"/>
          </a:xfrm>
          <a:prstGeom prst="rightBrace">
            <a:avLst/>
          </a:prstGeom>
          <a:ln w="57150"/>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sp>
        <p:nvSpPr>
          <p:cNvPr id="39" name="Text Box 38"/>
          <p:cNvSpPr txBox="1"/>
          <p:nvPr/>
        </p:nvSpPr>
        <p:spPr>
          <a:xfrm>
            <a:off x="4626610" y="4019550"/>
            <a:ext cx="7332980" cy="1188720"/>
          </a:xfrm>
          <a:prstGeom prst="rect">
            <a:avLst/>
          </a:prstGeom>
          <a:solidFill>
            <a:srgbClr val="BBF0FD"/>
          </a:solidFill>
          <a:ln w="38100">
            <a:solidFill>
              <a:srgbClr val="BBF0FD"/>
            </a:solidFill>
          </a:ln>
          <a:effectLst>
            <a:innerShdw blurRad="114300">
              <a:prstClr val="black"/>
            </a:innerShdw>
          </a:effectLst>
        </p:spPr>
        <p:txBody>
          <a:bodyPr wrap="square">
            <a:noAutofit/>
          </a:bodyPr>
          <a:lstStyle/>
          <a:p>
            <a:pPr marL="0" indent="0" algn="just"/>
            <a:r>
              <a:rPr sz="2400" b="0" i="0">
                <a:solidFill>
                  <a:srgbClr val="222222"/>
                </a:solidFill>
                <a:latin typeface="Arial" panose="020B0604020202020204" pitchFamily="34" charset="0"/>
                <a:ea typeface="Helvetica Neue"/>
                <a:cs typeface="Arial" panose="020B0604020202020204" pitchFamily="34" charset="0"/>
              </a:rPr>
              <a:t> "Một ngày Tổ quốc chưa thống nhất, miền Nam chưa được giải phóng là một ngày tôi ǎn không ngon, ngủ không yên".</a:t>
            </a:r>
          </a:p>
          <a:p>
            <a:pPr marL="0" indent="0" algn="just"/>
            <a:r>
              <a:rPr sz="2000" b="0" i="0">
                <a:solidFill>
                  <a:srgbClr val="222222"/>
                </a:solidFill>
                <a:latin typeface="Arial" panose="020B0604020202020204" pitchFamily="34" charset="0"/>
                <a:ea typeface="Helvetica Neue"/>
                <a:cs typeface="Arial" panose="020B0604020202020204" pitchFamily="34" charset="0"/>
              </a:rPr>
              <a:t> </a:t>
            </a:r>
          </a:p>
        </p:txBody>
      </p:sp>
      <p:sp>
        <p:nvSpPr>
          <p:cNvPr id="40" name="Text Box 39"/>
          <p:cNvSpPr txBox="1"/>
          <p:nvPr/>
        </p:nvSpPr>
        <p:spPr>
          <a:xfrm>
            <a:off x="4639945" y="5481320"/>
            <a:ext cx="7319010" cy="829945"/>
          </a:xfrm>
          <a:prstGeom prst="rect">
            <a:avLst/>
          </a:prstGeom>
          <a:solidFill>
            <a:srgbClr val="BBF0FD"/>
          </a:solidFill>
          <a:ln w="38100">
            <a:solidFill>
              <a:srgbClr val="BBF0FD"/>
            </a:solidFill>
          </a:ln>
          <a:effectLst>
            <a:innerShdw blurRad="114300">
              <a:prstClr val="black"/>
            </a:innerShdw>
          </a:effectLst>
        </p:spPr>
        <p:txBody>
          <a:bodyPr wrap="square" rtlCol="0" anchor="t">
            <a:spAutoFit/>
          </a:bodyPr>
          <a:lstStyle/>
          <a:p>
            <a:r>
              <a:rPr sz="2400">
                <a:solidFill>
                  <a:srgbClr val="222222"/>
                </a:solidFill>
                <a:latin typeface="Arial" panose="020B0604020202020204" pitchFamily="34" charset="0"/>
                <a:ea typeface="Helvetica Neue"/>
                <a:cs typeface="Arial" panose="020B0604020202020204" pitchFamily="34" charset="0"/>
                <a:sym typeface="+mn-ea"/>
              </a:rPr>
              <a:t>"Thống nhất nước nhà là con đường sống của nhân dân ta. Đại đoàn hết là một lực lượng tất thắng".</a:t>
            </a:r>
            <a:endParaRPr lang="en-US" sz="2400">
              <a:solidFill>
                <a:srgbClr val="222222"/>
              </a:solidFill>
              <a:latin typeface="Arial" panose="020B0604020202020204" pitchFamily="34" charset="0"/>
              <a:ea typeface="Helvetica Neue"/>
              <a:cs typeface="Arial" panose="020B0604020202020204" pitchFamily="34" charset="0"/>
              <a:sym typeface="+mn-ea"/>
            </a:endParaRPr>
          </a:p>
        </p:txBody>
      </p:sp>
      <p:pic>
        <p:nvPicPr>
          <p:cNvPr id="42" name="Picture 41"/>
          <p:cNvPicPr/>
          <p:nvPr/>
        </p:nvPicPr>
        <p:blipFill>
          <a:blip r:embed="rId4">
            <a:extLst>
              <a:ext uri="{96DAC541-7B7A-43D3-8B79-37D633B846F1}">
                <asvg:svgBlip xmlns:asvg="http://schemas.microsoft.com/office/drawing/2016/SVG/main" xmlns="" r:embed="rId5"/>
              </a:ext>
            </a:extLst>
          </a:blip>
          <a:stretch>
            <a:fillRect/>
          </a:stretch>
        </p:blipFill>
        <p:spPr>
          <a:xfrm>
            <a:off x="5905500" y="3238500"/>
            <a:ext cx="381000" cy="381000"/>
          </a:xfrm>
          <a:prstGeom prst="rect">
            <a:avLst/>
          </a:prstGeom>
        </p:spPr>
      </p:pic>
      <p:pic>
        <p:nvPicPr>
          <p:cNvPr id="43" name="Picture 42"/>
          <p:cNvPicPr/>
          <p:nvPr/>
        </p:nvPicPr>
        <p:blipFill>
          <a:blip r:embed="rId6">
            <a:lum bright="12000"/>
          </a:blip>
          <a:stretch>
            <a:fillRect/>
          </a:stretch>
        </p:blipFill>
        <p:spPr>
          <a:xfrm>
            <a:off x="236220" y="3402965"/>
            <a:ext cx="4079875" cy="3239135"/>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checkerboard(across)">
                                      <p:cBhvr>
                                        <p:cTn id="11" dur="500"/>
                                        <p:tgtEl>
                                          <p:spTgt spid="34"/>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heckerboard(across)">
                                      <p:cBhvr>
                                        <p:cTn id="14" dur="500"/>
                                        <p:tgtEl>
                                          <p:spTgt spid="18"/>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strVal val="#ppt_w*0.70"/>
                                          </p:val>
                                        </p:tav>
                                        <p:tav tm="100000">
                                          <p:val>
                                            <p:strVal val="#ppt_w"/>
                                          </p:val>
                                        </p:tav>
                                      </p:tavLst>
                                    </p:anim>
                                    <p:anim calcmode="lin" valueType="num">
                                      <p:cBhvr>
                                        <p:cTn id="35" dur="1000" fill="hold"/>
                                        <p:tgtEl>
                                          <p:spTgt spid="43"/>
                                        </p:tgtEl>
                                        <p:attrNameLst>
                                          <p:attrName>ppt_h</p:attrName>
                                        </p:attrNameLst>
                                      </p:cBhvr>
                                      <p:tavLst>
                                        <p:tav tm="0">
                                          <p:val>
                                            <p:strVal val="#ppt_h"/>
                                          </p:val>
                                        </p:tav>
                                        <p:tav tm="100000">
                                          <p:val>
                                            <p:strVal val="#ppt_h"/>
                                          </p:val>
                                        </p:tav>
                                      </p:tavLst>
                                    </p:anim>
                                    <p:animEffect transition="in" filter="fade">
                                      <p:cBhvr>
                                        <p:cTn id="36" dur="10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heckerboard(across)">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1" grpId="0" bldLvl="0" animBg="1"/>
      <p:bldP spid="22" grpId="0" animBg="1"/>
      <p:bldP spid="24" grpId="0" animBg="1"/>
      <p:bldP spid="11" grpId="0"/>
      <p:bldP spid="30" grpId="0" animBg="1"/>
      <p:bldP spid="39" grpId="0" animBg="1"/>
      <p:bldP spid="4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2635" cy="6858000"/>
          </a:xfrm>
        </p:spPr>
        <p:txBody>
          <a:bodyPr/>
          <a:lstStyle/>
          <a:p>
            <a:endParaRPr lang="en-US"/>
          </a:p>
        </p:txBody>
      </p:sp>
      <p:grpSp>
        <p:nvGrpSpPr>
          <p:cNvPr id="13" name="Group 13"/>
          <p:cNvGrpSpPr/>
          <p:nvPr/>
        </p:nvGrpSpPr>
        <p:grpSpPr>
          <a:xfrm>
            <a:off x="74930" y="548005"/>
            <a:ext cx="1475740" cy="1955800"/>
            <a:chOff x="0" y="0"/>
            <a:chExt cx="2167467" cy="812800"/>
          </a:xfrm>
          <a:solidFill>
            <a:srgbClr val="924BC9"/>
          </a:solidFill>
        </p:grpSpPr>
        <p:sp>
          <p:nvSpPr>
            <p:cNvPr id="1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a:off x="158115" y="635000"/>
            <a:ext cx="1283970" cy="1739265"/>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Box 4"/>
          <p:cNvSpPr txBox="1"/>
          <p:nvPr/>
        </p:nvSpPr>
        <p:spPr>
          <a:xfrm>
            <a:off x="104140" y="664845"/>
            <a:ext cx="1315720" cy="1709420"/>
          </a:xfrm>
          <a:prstGeom prst="rect">
            <a:avLst/>
          </a:prstGeom>
          <a:noFill/>
        </p:spPr>
        <p:txBody>
          <a:bodyPr wrap="square" rtlCol="0" anchor="t">
            <a:noAutofit/>
          </a:bodyPr>
          <a:lstStyle/>
          <a:p>
            <a:pPr marL="0" indent="165100" algn="ctr" defTabSz="266700">
              <a:spcBef>
                <a:spcPct val="0"/>
              </a:spcBef>
              <a:spcAft>
                <a:spcPct val="0"/>
              </a:spcAft>
            </a:pPr>
            <a:r>
              <a:rPr lang="en-US" sz="2600" b="1" i="1">
                <a:ln w="6600">
                  <a:solidFill>
                    <a:schemeClr val="accent2"/>
                  </a:solidFill>
                  <a:prstDash val="solid"/>
                </a:ln>
                <a:solidFill>
                  <a:schemeClr val="tx1"/>
                </a:solidFill>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rPr>
              <a:t>Đối với CM miền Nam</a:t>
            </a:r>
          </a:p>
        </p:txBody>
      </p:sp>
      <p:grpSp>
        <p:nvGrpSpPr>
          <p:cNvPr id="34" name="Group 34"/>
          <p:cNvGrpSpPr/>
          <p:nvPr/>
        </p:nvGrpSpPr>
        <p:grpSpPr>
          <a:xfrm>
            <a:off x="2054225" y="432435"/>
            <a:ext cx="2050415" cy="2330450"/>
            <a:chOff x="0" y="0"/>
            <a:chExt cx="2167467" cy="812800"/>
          </a:xfrm>
          <a:solidFill>
            <a:srgbClr val="00B050"/>
          </a:solidFill>
        </p:grpSpPr>
        <p:sp>
          <p:nvSpPr>
            <p:cNvPr id="35" name="Freeform 35"/>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Flowchart: Terminator 17"/>
          <p:cNvSpPr/>
          <p:nvPr/>
        </p:nvSpPr>
        <p:spPr>
          <a:xfrm>
            <a:off x="2176780" y="525145"/>
            <a:ext cx="1804670" cy="2089785"/>
          </a:xfrm>
          <a:prstGeom prst="flowChartTerminator">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Rectangle: Diagonal Corners Rounded 3"/>
          <p:cNvSpPr/>
          <p:nvPr/>
        </p:nvSpPr>
        <p:spPr>
          <a:xfrm>
            <a:off x="4636135" y="190500"/>
            <a:ext cx="3196590" cy="3211830"/>
          </a:xfrm>
          <a:prstGeom prst="round2DiagRect">
            <a:avLst/>
          </a:prstGeom>
          <a:gradFill>
            <a:gsLst>
              <a:gs pos="0">
                <a:srgbClr val="14CD68"/>
              </a:gs>
              <a:gs pos="100000">
                <a:srgbClr val="0B6E38"/>
              </a:gs>
            </a:gsLst>
            <a:lin scaled="0"/>
          </a:gra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bg1"/>
                </a:solidFill>
                <a:latin typeface="Arial" panose="020B0604020202020204" pitchFamily="34" charset="0"/>
                <a:cs typeface="Arial" panose="020B0604020202020204" pitchFamily="34" charset="0"/>
              </a:rPr>
              <a:t>Chủ trì Hội nghị lần thứ 15 (1-1959) BCH Trung ương Đảng Lao động Việt Nam, xác định phương hướng cơ bản cho CM miền Nam</a:t>
            </a:r>
          </a:p>
        </p:txBody>
      </p:sp>
      <p:sp>
        <p:nvSpPr>
          <p:cNvPr id="22" name="Rectangle: Diagonal Corners Rounded 3"/>
          <p:cNvSpPr/>
          <p:nvPr/>
        </p:nvSpPr>
        <p:spPr>
          <a:xfrm>
            <a:off x="8436610" y="405130"/>
            <a:ext cx="3622040" cy="1172845"/>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Xác định tiến hành bạo lực CM để đánh đổ chính quyền Mĩ Diệm. </a:t>
            </a:r>
          </a:p>
        </p:txBody>
      </p:sp>
      <p:sp>
        <p:nvSpPr>
          <p:cNvPr id="24" name="Rectangle: Diagonal Corners Rounded 3"/>
          <p:cNvSpPr/>
          <p:nvPr/>
        </p:nvSpPr>
        <p:spPr>
          <a:xfrm>
            <a:off x="8436610" y="1847215"/>
            <a:ext cx="3621405" cy="1236980"/>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Phương hướng cơ bản: Khởi nghĩa giành chính quyền về tay ND</a:t>
            </a:r>
          </a:p>
        </p:txBody>
      </p:sp>
      <p:sp>
        <p:nvSpPr>
          <p:cNvPr id="25" name="Rectangle: Diagonal Corners Rounded 3"/>
          <p:cNvSpPr/>
          <p:nvPr/>
        </p:nvSpPr>
        <p:spPr>
          <a:xfrm>
            <a:off x="4722495" y="3504565"/>
            <a:ext cx="7252335" cy="956945"/>
          </a:xfrm>
          <a:prstGeom prst="round2DiagRect">
            <a:avLst/>
          </a:prstGeom>
          <a:solidFill>
            <a:schemeClr val="bg1">
              <a:lumMod val="95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 diện cho tiếng nói của nhân dân Việt Nam vạch trần tội ác chiến tranh của đế quốc Mỹ. </a:t>
            </a:r>
          </a:p>
        </p:txBody>
      </p:sp>
      <p:pic>
        <p:nvPicPr>
          <p:cNvPr id="9"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1327888">
            <a:off x="1526540" y="1177290"/>
            <a:ext cx="513715" cy="537845"/>
          </a:xfrm>
          <a:prstGeom prst="rect">
            <a:avLst/>
          </a:prstGeom>
        </p:spPr>
      </p:pic>
      <p:sp>
        <p:nvSpPr>
          <p:cNvPr id="11" name="Text Box 10"/>
          <p:cNvSpPr txBox="1"/>
          <p:nvPr/>
        </p:nvSpPr>
        <p:spPr>
          <a:xfrm>
            <a:off x="2174240" y="614680"/>
            <a:ext cx="1804670" cy="2000250"/>
          </a:xfrm>
          <a:prstGeom prst="rect">
            <a:avLst/>
          </a:prstGeom>
        </p:spPr>
        <p:txBody>
          <a:bodyPr wrap="square">
            <a:noAutofit/>
          </a:bodyPr>
          <a:lstStyle/>
          <a:p>
            <a:pPr algn="just" defTabSz="266700"/>
            <a:r>
              <a:rPr lang="en-US" sz="2400">
                <a:latin typeface="Arial" panose="020B0604020202020204" pitchFamily="34" charset="0"/>
                <a:ea typeface="等线 Light"/>
                <a:cs typeface="Arial" panose="020B0604020202020204" pitchFamily="34" charset="0"/>
              </a:rPr>
              <a:t> </a:t>
            </a:r>
            <a:r>
              <a:rPr sz="2400">
                <a:latin typeface="Arial" panose="020B0604020202020204" pitchFamily="34" charset="0"/>
                <a:ea typeface="等线 Light"/>
                <a:cs typeface="Arial" panose="020B0604020202020204" pitchFamily="34" charset="0"/>
              </a:rPr>
              <a:t>Chỉ đạo sự nghiệp đấu tranh giải phón</a:t>
            </a:r>
            <a:r>
              <a:rPr lang="en-US" sz="2400">
                <a:latin typeface="Arial" panose="020B0604020202020204" pitchFamily="34" charset="0"/>
                <a:ea typeface="等线 Light"/>
                <a:cs typeface="Arial" panose="020B0604020202020204" pitchFamily="34" charset="0"/>
              </a:rPr>
              <a:t>g</a:t>
            </a:r>
            <a:r>
              <a:rPr sz="2400">
                <a:latin typeface="Arial" panose="020B0604020202020204" pitchFamily="34" charset="0"/>
                <a:ea typeface="等线 Light"/>
                <a:cs typeface="Arial" panose="020B0604020202020204" pitchFamily="34" charset="0"/>
              </a:rPr>
              <a:t> </a:t>
            </a:r>
            <a:r>
              <a:rPr lang="en-US" sz="2400">
                <a:latin typeface="Arial" panose="020B0604020202020204" pitchFamily="34" charset="0"/>
                <a:ea typeface="等线 Light"/>
                <a:cs typeface="Arial" panose="020B0604020202020204" pitchFamily="34" charset="0"/>
              </a:rPr>
              <a:t>      </a:t>
            </a:r>
            <a:r>
              <a:rPr sz="2400">
                <a:latin typeface="Arial" panose="020B0604020202020204" pitchFamily="34" charset="0"/>
                <a:ea typeface="等线 Light"/>
                <a:cs typeface="Arial" panose="020B0604020202020204" pitchFamily="34" charset="0"/>
              </a:rPr>
              <a:t> miền Nam </a:t>
            </a:r>
            <a:r>
              <a:rPr sz="2400">
                <a:latin typeface="Arial" panose="020B0604020202020204" pitchFamily="34" charset="0"/>
                <a:ea typeface="Times New Roman" panose="02020603050405020304"/>
                <a:cs typeface="Arial" panose="020B0604020202020204" pitchFamily="34" charset="0"/>
              </a:rPr>
              <a:t>	</a:t>
            </a:r>
          </a:p>
        </p:txBody>
      </p:sp>
      <p:pic>
        <p:nvPicPr>
          <p:cNvPr id="15"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1327888">
            <a:off x="4092575" y="1304925"/>
            <a:ext cx="513715" cy="537845"/>
          </a:xfrm>
          <a:prstGeom prst="rect">
            <a:avLst/>
          </a:prstGeom>
        </p:spPr>
      </p:pic>
      <p:sp>
        <p:nvSpPr>
          <p:cNvPr id="30" name="Right Brace 29"/>
          <p:cNvSpPr/>
          <p:nvPr/>
        </p:nvSpPr>
        <p:spPr>
          <a:xfrm rot="10800000">
            <a:off x="8006715" y="1022985"/>
            <a:ext cx="417195" cy="1480820"/>
          </a:xfrm>
          <a:prstGeom prst="rightBrace">
            <a:avLst/>
          </a:prstGeom>
          <a:ln w="57150"/>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pic>
        <p:nvPicPr>
          <p:cNvPr id="33" name="Graphic 16" descr="Arrow Slight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9887888">
            <a:off x="4045585" y="4037330"/>
            <a:ext cx="680720" cy="537845"/>
          </a:xfrm>
          <a:prstGeom prst="rect">
            <a:avLst/>
          </a:prstGeom>
        </p:spPr>
      </p:pic>
      <p:grpSp>
        <p:nvGrpSpPr>
          <p:cNvPr id="2" name="Group 13"/>
          <p:cNvGrpSpPr/>
          <p:nvPr/>
        </p:nvGrpSpPr>
        <p:grpSpPr>
          <a:xfrm rot="16200000">
            <a:off x="760730" y="3423920"/>
            <a:ext cx="2736850" cy="3703320"/>
            <a:chOff x="0" y="0"/>
            <a:chExt cx="2167467" cy="812800"/>
          </a:xfrm>
          <a:solidFill>
            <a:srgbClr val="924BC9"/>
          </a:solidFill>
        </p:grpSpPr>
        <p:sp>
          <p:nvSpPr>
            <p:cNvPr id="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10"/>
          <p:cNvSpPr/>
          <p:nvPr/>
        </p:nvSpPr>
        <p:spPr>
          <a:xfrm rot="16200000">
            <a:off x="862330" y="3531235"/>
            <a:ext cx="2479675" cy="3477260"/>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Box 19"/>
          <p:cNvSpPr txBox="1"/>
          <p:nvPr/>
        </p:nvSpPr>
        <p:spPr>
          <a:xfrm>
            <a:off x="449580" y="4029710"/>
            <a:ext cx="3279140" cy="2479675"/>
          </a:xfrm>
          <a:prstGeom prst="rect">
            <a:avLst/>
          </a:prstGeom>
          <a:noFill/>
        </p:spPr>
        <p:txBody>
          <a:bodyPr wrap="square" rtlCol="0" anchor="t">
            <a:noAutofit/>
          </a:bodyPr>
          <a:lstStyle/>
          <a:p>
            <a:pPr algn="just" defTabSz="266700"/>
            <a:r>
              <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Là biểu tượng của sức mạnh đại đoàn kết dân tộc và sức mạnh thời đại, có vai trò to lớn trong đấu</a:t>
            </a:r>
            <a:endPar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endParaRPr>
          </a:p>
          <a:p>
            <a:pPr algn="just" defTabSz="266700"/>
            <a:r>
              <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 </a:t>
            </a:r>
            <a:r>
              <a:rPr lang="en-US"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 </a:t>
            </a:r>
            <a:r>
              <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 tranh ngoại giao</a:t>
            </a:r>
            <a:endParaRPr lang="en-US" sz="2600" b="1" i="1">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heckerboard(across)">
                                      <p:cBhvr>
                                        <p:cTn id="24" dur="500"/>
                                        <p:tgtEl>
                                          <p:spTgt spid="33"/>
                                        </p:tgtEl>
                                      </p:cBhvr>
                                    </p:animEffect>
                                  </p:childTnLst>
                                </p:cTn>
                              </p:par>
                            </p:childTnLst>
                          </p:cTn>
                        </p:par>
                        <p:par>
                          <p:cTn id="25" fill="hold">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 y="635"/>
            <a:ext cx="12191365" cy="6857365"/>
          </a:xfrm>
        </p:spPr>
        <p:txBody>
          <a:bodyPr/>
          <a:lstStyle/>
          <a:p>
            <a:endParaRPr lang="en-US"/>
          </a:p>
        </p:txBody>
      </p:sp>
      <p:sp>
        <p:nvSpPr>
          <p:cNvPr id="8" name="Text Box 7"/>
          <p:cNvSpPr txBox="1"/>
          <p:nvPr/>
        </p:nvSpPr>
        <p:spPr>
          <a:xfrm>
            <a:off x="6096000" y="965200"/>
            <a:ext cx="5638165" cy="4564380"/>
          </a:xfrm>
          <a:prstGeom prst="rect">
            <a:avLst/>
          </a:prstGeom>
        </p:spPr>
        <p:txBody>
          <a:bodyPr>
            <a:noAutofit/>
          </a:bodyPr>
          <a:lstStyle/>
          <a:p>
            <a:pPr marL="0" indent="365760" algn="just"/>
            <a:r>
              <a:rPr sz="2400" b="0" i="0">
                <a:solidFill>
                  <a:srgbClr val="000000"/>
                </a:solidFill>
                <a:latin typeface="Arial" panose="020B0604020202020204" pitchFamily="34" charset="0"/>
                <a:ea typeface="Roboto"/>
                <a:cs typeface="Arial" panose="020B0604020202020204" pitchFamily="34" charset="0"/>
              </a:rPr>
              <a:t>“</a:t>
            </a:r>
            <a:r>
              <a:rPr sz="2800" b="0" i="0">
                <a:solidFill>
                  <a:srgbClr val="000000"/>
                </a:solidFill>
                <a:latin typeface="Arial" panose="020B0604020202020204" pitchFamily="34" charset="0"/>
                <a:ea typeface="Roboto"/>
                <a:cs typeface="Arial" panose="020B0604020202020204" pitchFamily="34" charset="0"/>
              </a:rPr>
              <a:t>Chiến tranh có thể kéo dài 5 năm, 10 năm, 20 năm hoặc lâu hơn nữa. Hà Nội, Hải Phòng và một số thành phố, xí nghiệp có thể bị tàn phá, song nhân dân Việt Nam quyết không sợ. Không có gì quý hơn độc lập, tự do. Ðến ngày thắng lợi, nhân dân ta sẽ xây dựng lại đất nước ta đàng hoàng hơn, to đẹp hơn!”</a:t>
            </a:r>
          </a:p>
        </p:txBody>
      </p:sp>
      <p:pic>
        <p:nvPicPr>
          <p:cNvPr id="3" name="Picture 2"/>
          <p:cNvPicPr/>
          <p:nvPr/>
        </p:nvPicPr>
        <p:blipFill>
          <a:blip r:embed="rId2"/>
          <a:stretch>
            <a:fillRect/>
          </a:stretch>
        </p:blipFill>
        <p:spPr>
          <a:xfrm>
            <a:off x="117475" y="358775"/>
            <a:ext cx="5655310" cy="4889500"/>
          </a:xfrm>
          <a:prstGeom prst="rect">
            <a:avLst/>
          </a:prstGeom>
        </p:spPr>
      </p:pic>
      <p:sp>
        <p:nvSpPr>
          <p:cNvPr id="4" name="Text Box 3"/>
          <p:cNvSpPr txBox="1"/>
          <p:nvPr/>
        </p:nvSpPr>
        <p:spPr>
          <a:xfrm>
            <a:off x="93345" y="5416550"/>
            <a:ext cx="5641340" cy="1322070"/>
          </a:xfrm>
          <a:prstGeom prst="rect">
            <a:avLst/>
          </a:prstGeom>
        </p:spPr>
        <p:txBody>
          <a:bodyPr wrap="square">
            <a:spAutoFit/>
          </a:bodyPr>
          <a:lstStyle/>
          <a:p>
            <a:pPr marL="0" indent="0" algn="just"/>
            <a:r>
              <a:rPr sz="2000" b="1" i="1">
                <a:solidFill>
                  <a:srgbClr val="222222"/>
                </a:solidFill>
                <a:latin typeface="Arial" panose="020B0604020202020204" pitchFamily="34" charset="0"/>
                <a:ea typeface="roboto condensed"/>
                <a:cs typeface="Arial" panose="020B0604020202020204" pitchFamily="34" charset="0"/>
              </a:rPr>
              <a:t>Chủ tịch Hồ Chí Minh đọc Lời kêu gọi đồng bào và chiến sĩ cả nước quyết tâm đánh thắng giặc Mỹ xâm lược.</a:t>
            </a:r>
            <a:r>
              <a:rPr lang="en-US" sz="2000" b="1" i="1">
                <a:solidFill>
                  <a:srgbClr val="222222"/>
                </a:solidFill>
                <a:latin typeface="Arial" panose="020B0604020202020204" pitchFamily="34" charset="0"/>
                <a:ea typeface="roboto condensed"/>
                <a:cs typeface="Arial" panose="020B0604020202020204" pitchFamily="34" charset="0"/>
              </a:rPr>
              <a:t>(</a:t>
            </a:r>
            <a:r>
              <a:rPr sz="2000" b="1" i="1">
                <a:solidFill>
                  <a:srgbClr val="222222"/>
                </a:solidFill>
                <a:latin typeface="Arial" panose="020B0604020202020204" pitchFamily="34" charset="0"/>
                <a:ea typeface="roboto condensed"/>
                <a:cs typeface="Arial" panose="020B0604020202020204" pitchFamily="34" charset="0"/>
              </a:rPr>
              <a:t>Hà Nội, ngày 17/7/1966</a:t>
            </a:r>
            <a:r>
              <a:rPr lang="en-US" sz="2000" b="1" i="1">
                <a:solidFill>
                  <a:srgbClr val="222222"/>
                </a:solidFill>
                <a:latin typeface="Arial" panose="020B0604020202020204" pitchFamily="34" charset="0"/>
                <a:ea typeface="roboto condensed"/>
                <a:cs typeface="Arial" panose="020B0604020202020204" pitchFamily="34" charset="0"/>
              </a:rPr>
              <a:t>)</a:t>
            </a:r>
            <a:r>
              <a:rPr sz="2000" b="1" i="1">
                <a:solidFill>
                  <a:srgbClr val="222222"/>
                </a:solidFill>
                <a:latin typeface="Arial" panose="020B0604020202020204" pitchFamily="34" charset="0"/>
                <a:ea typeface="roboto condensed"/>
                <a:cs typeface="Arial" panose="020B0604020202020204"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a:stretch>
            <a:fillRect/>
          </a:stretch>
        </p:blipFill>
        <p:spPr>
          <a:xfrm>
            <a:off x="6096000" y="211455"/>
            <a:ext cx="5910580" cy="4061460"/>
          </a:xfrm>
          <a:prstGeom prst="rect">
            <a:avLst/>
          </a:prstGeom>
        </p:spPr>
      </p:pic>
      <p:sp>
        <p:nvSpPr>
          <p:cNvPr id="5" name="Text Box 4"/>
          <p:cNvSpPr txBox="1"/>
          <p:nvPr/>
        </p:nvSpPr>
        <p:spPr>
          <a:xfrm>
            <a:off x="6160135" y="4431665"/>
            <a:ext cx="5909945" cy="706755"/>
          </a:xfrm>
          <a:prstGeom prst="rect">
            <a:avLst/>
          </a:prstGeom>
        </p:spPr>
        <p:txBody>
          <a:bodyPr wrap="square">
            <a:spAutoFit/>
          </a:bodyPr>
          <a:lstStyle/>
          <a:p>
            <a:pPr marL="0" indent="0" algn="ctr"/>
            <a:r>
              <a:rPr sz="2000" b="0" i="1">
                <a:solidFill>
                  <a:schemeClr val="tx1"/>
                </a:solidFill>
                <a:latin typeface="Arial" panose="020B0604020202020204"/>
                <a:ea typeface="Arial" panose="020B0604020202020204"/>
              </a:rPr>
              <a:t>Chủ tịch Hồ Chí Minh tiếp nhân sĩ trí thức Mỹ phản đối chiến tranh ở Việt Nam, năm 1967. </a:t>
            </a:r>
          </a:p>
        </p:txBody>
      </p:sp>
      <p:pic>
        <p:nvPicPr>
          <p:cNvPr id="9" name="Picture 8"/>
          <p:cNvPicPr/>
          <p:nvPr/>
        </p:nvPicPr>
        <p:blipFill>
          <a:blip r:embed="rId3"/>
          <a:stretch>
            <a:fillRect/>
          </a:stretch>
        </p:blipFill>
        <p:spPr>
          <a:xfrm>
            <a:off x="186055" y="211455"/>
            <a:ext cx="5740400" cy="4062095"/>
          </a:xfrm>
          <a:prstGeom prst="rect">
            <a:avLst/>
          </a:prstGeom>
        </p:spPr>
      </p:pic>
      <p:sp>
        <p:nvSpPr>
          <p:cNvPr id="10" name="Text Box 9"/>
          <p:cNvSpPr txBox="1"/>
          <p:nvPr/>
        </p:nvSpPr>
        <p:spPr>
          <a:xfrm>
            <a:off x="516255" y="4431982"/>
            <a:ext cx="5080000" cy="1014730"/>
          </a:xfrm>
          <a:prstGeom prst="rect">
            <a:avLst/>
          </a:prstGeom>
        </p:spPr>
        <p:txBody>
          <a:bodyPr>
            <a:spAutoFit/>
          </a:bodyPr>
          <a:lstStyle/>
          <a:p>
            <a:pPr marL="0" indent="0" algn="just"/>
            <a:r>
              <a:rPr sz="2000">
                <a:solidFill>
                  <a:srgbClr val="262626"/>
                </a:solidFill>
                <a:latin typeface="Arial" panose="020B0604020202020204" pitchFamily="34" charset="0"/>
                <a:ea typeface="Roboto"/>
                <a:cs typeface="Arial" panose="020B0604020202020204" pitchFamily="34" charset="0"/>
              </a:rPr>
              <a:t>Chủ tịch Hồ Chí Minh tiếp phóng viên Mađơlen Riphô (Pháp) trong Khu Phủ Chủ tịch, tháng 8/1966.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2"/>
          <a:srcRect l="5722" t="23565" r="7074" b="17611"/>
          <a:stretch>
            <a:fillRect/>
          </a:stretch>
        </p:blipFill>
        <p:spPr>
          <a:xfrm>
            <a:off x="78740" y="6985"/>
            <a:ext cx="845820" cy="545465"/>
          </a:xfrm>
          <a:prstGeom prst="rect">
            <a:avLst/>
          </a:prstGeom>
        </p:spPr>
      </p:pic>
      <p:sp>
        <p:nvSpPr>
          <p:cNvPr id="4" name="Text Box 3"/>
          <p:cNvSpPr txBox="1"/>
          <p:nvPr/>
        </p:nvSpPr>
        <p:spPr>
          <a:xfrm>
            <a:off x="1066165" y="0"/>
            <a:ext cx="9374505" cy="521970"/>
          </a:xfrm>
          <a:prstGeom prst="rect">
            <a:avLst/>
          </a:prstGeom>
        </p:spPr>
        <p:txBody>
          <a:bodyPr wrap="square">
            <a:spAutoFit/>
          </a:bodyPr>
          <a:lstStyle/>
          <a:p>
            <a:pPr marL="0" indent="0" algn="just" defTabSz="266700">
              <a:spcBef>
                <a:spcPct val="0"/>
              </a:spcBef>
              <a:spcAft>
                <a:spcPct val="0"/>
              </a:spcAft>
            </a:pP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1. Hành trình đi tìm đường cứu nước (1911 – 1920)</a:t>
            </a:r>
          </a:p>
        </p:txBody>
      </p:sp>
      <p:pic>
        <p:nvPicPr>
          <p:cNvPr id="5" name="Picture 4"/>
          <p:cNvPicPr/>
          <p:nvPr/>
        </p:nvPicPr>
        <p:blipFill>
          <a:blip r:embed="rId3"/>
          <a:stretch>
            <a:fillRect/>
          </a:stretch>
        </p:blipFill>
        <p:spPr>
          <a:xfrm>
            <a:off x="4043680" y="624205"/>
            <a:ext cx="8074025" cy="6169660"/>
          </a:xfrm>
          <a:prstGeom prst="rect">
            <a:avLst/>
          </a:prstGeom>
        </p:spPr>
      </p:pic>
      <p:sp>
        <p:nvSpPr>
          <p:cNvPr id="6" name="Text Box 5"/>
          <p:cNvSpPr txBox="1"/>
          <p:nvPr/>
        </p:nvSpPr>
        <p:spPr>
          <a:xfrm>
            <a:off x="650240" y="1745615"/>
            <a:ext cx="2068195" cy="521970"/>
          </a:xfrm>
          <a:prstGeom prst="rect">
            <a:avLst/>
          </a:prstGeom>
          <a:solidFill>
            <a:schemeClr val="bg1">
              <a:lumMod val="95000"/>
            </a:schemeClr>
          </a:solidFill>
          <a:ln w="38100">
            <a:solidFill>
              <a:schemeClr val="accent5">
                <a:lumMod val="75000"/>
              </a:schemeClr>
            </a:solidFill>
            <a:prstDash val="sysDash"/>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5/6/1911</a:t>
            </a:r>
          </a:p>
        </p:txBody>
      </p:sp>
      <p:sp>
        <p:nvSpPr>
          <p:cNvPr id="7" name="Text Box 6"/>
          <p:cNvSpPr txBox="1"/>
          <p:nvPr/>
        </p:nvSpPr>
        <p:spPr>
          <a:xfrm>
            <a:off x="78740" y="2586355"/>
            <a:ext cx="3731895" cy="2245360"/>
          </a:xfrm>
          <a:prstGeom prst="rect">
            <a:avLst/>
          </a:prstGeom>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Nguyễn Tất Thành </a:t>
            </a:r>
            <a:r>
              <a:rPr lang="en-US" sz="2800">
                <a:latin typeface="Arial" panose="020B0604020202020204" pitchFamily="34" charset="0"/>
                <a:ea typeface="Times New Roman" panose="02020603050405020304"/>
                <a:cs typeface="Arial" panose="020B0604020202020204" pitchFamily="34" charset="0"/>
              </a:rPr>
              <a:t>lấy tên là Văn Ba </a:t>
            </a:r>
            <a:r>
              <a:rPr sz="2800">
                <a:latin typeface="Arial" panose="020B0604020202020204" pitchFamily="34" charset="0"/>
                <a:ea typeface="Times New Roman" panose="02020603050405020304"/>
                <a:cs typeface="Arial" panose="020B0604020202020204" pitchFamily="34" charset="0"/>
              </a:rPr>
              <a:t>rời cảng Nhà Rồng (SG), </a:t>
            </a:r>
            <a:r>
              <a:rPr lang="en-US" sz="2800">
                <a:latin typeface="Arial" panose="020B0604020202020204" pitchFamily="34" charset="0"/>
                <a:ea typeface="Times New Roman" panose="02020603050405020304"/>
                <a:cs typeface="Arial" panose="020B0604020202020204" pitchFamily="34" charset="0"/>
              </a:rPr>
              <a:t> bắt đầu hành trình đi tìm con đường GPDT</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3000"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fltVal val="0"/>
                                          </p:val>
                                        </p:tav>
                                        <p:tav tm="100000">
                                          <p:val>
                                            <p:strVal val="#ppt_w"/>
                                          </p:val>
                                        </p:tav>
                                      </p:tavLst>
                                    </p:anim>
                                    <p:anim calcmode="lin" valueType="num">
                                      <p:cBhvr>
                                        <p:cTn id="20" dur="3000" fill="hold"/>
                                        <p:tgtEl>
                                          <p:spTgt spid="5"/>
                                        </p:tgtEl>
                                        <p:attrNameLst>
                                          <p:attrName>ppt_h</p:attrName>
                                        </p:attrNameLst>
                                      </p:cBhvr>
                                      <p:tavLst>
                                        <p:tav tm="0">
                                          <p:val>
                                            <p:fltVal val="0"/>
                                          </p:val>
                                        </p:tav>
                                        <p:tav tm="100000">
                                          <p:val>
                                            <p:strVal val="#ppt_h"/>
                                          </p:val>
                                        </p:tav>
                                      </p:tavLst>
                                    </p:anim>
                                    <p:animEffect transition="in" filter="fade">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
            <a:ext cx="12192635" cy="6858000"/>
          </a:xfrm>
        </p:spPr>
        <p:txBody>
          <a:bodyPr/>
          <a:lstStyle/>
          <a:p>
            <a:endParaRPr lang="en-US"/>
          </a:p>
        </p:txBody>
      </p:sp>
      <p:grpSp>
        <p:nvGrpSpPr>
          <p:cNvPr id="13" name="Group 13"/>
          <p:cNvGrpSpPr/>
          <p:nvPr/>
        </p:nvGrpSpPr>
        <p:grpSpPr>
          <a:xfrm>
            <a:off x="74930" y="548005"/>
            <a:ext cx="1475740" cy="1955800"/>
            <a:chOff x="0" y="0"/>
            <a:chExt cx="2167467" cy="812800"/>
          </a:xfrm>
          <a:solidFill>
            <a:srgbClr val="924BC9"/>
          </a:solidFill>
        </p:grpSpPr>
        <p:sp>
          <p:nvSpPr>
            <p:cNvPr id="1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p:cNvSpPr/>
          <p:nvPr/>
        </p:nvSpPr>
        <p:spPr>
          <a:xfrm>
            <a:off x="158115" y="635000"/>
            <a:ext cx="1283970" cy="1739265"/>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Box 4"/>
          <p:cNvSpPr txBox="1"/>
          <p:nvPr/>
        </p:nvSpPr>
        <p:spPr>
          <a:xfrm>
            <a:off x="137795" y="657225"/>
            <a:ext cx="1315720" cy="1709420"/>
          </a:xfrm>
          <a:prstGeom prst="rect">
            <a:avLst/>
          </a:prstGeom>
          <a:noFill/>
        </p:spPr>
        <p:txBody>
          <a:bodyPr wrap="square" rtlCol="0" anchor="t">
            <a:noAutofit/>
          </a:bodyPr>
          <a:lstStyle/>
          <a:p>
            <a:pPr marL="0" indent="165100" algn="ctr" defTabSz="266700">
              <a:spcBef>
                <a:spcPct val="0"/>
              </a:spcBef>
              <a:spcAft>
                <a:spcPct val="0"/>
              </a:spcAft>
            </a:pPr>
            <a:r>
              <a:rPr lang="en-US" sz="2600" b="1" i="1">
                <a:ln w="6600">
                  <a:solidFill>
                    <a:schemeClr val="accent2"/>
                  </a:solidFill>
                  <a:prstDash val="solid"/>
                </a:ln>
                <a:solidFill>
                  <a:schemeClr val="tx1"/>
                </a:solidFill>
                <a:effectLst>
                  <a:outerShdw dist="38100" dir="2700000" algn="tl" rotWithShape="0">
                    <a:schemeClr val="accent2"/>
                  </a:outerShdw>
                </a:effectLst>
                <a:latin typeface="Arial" panose="020B0604020202020204" pitchFamily="34" charset="0"/>
                <a:ea typeface="Times New Roman" panose="02020603050405020304"/>
                <a:cs typeface="Arial" panose="020B0604020202020204" pitchFamily="34" charset="0"/>
                <a:sym typeface="+mn-ea"/>
              </a:rPr>
              <a:t>Đối với CM miền Nam</a:t>
            </a:r>
          </a:p>
        </p:txBody>
      </p:sp>
      <p:grpSp>
        <p:nvGrpSpPr>
          <p:cNvPr id="34" name="Group 34"/>
          <p:cNvGrpSpPr/>
          <p:nvPr/>
        </p:nvGrpSpPr>
        <p:grpSpPr>
          <a:xfrm>
            <a:off x="2054225" y="432435"/>
            <a:ext cx="2050415" cy="2330450"/>
            <a:chOff x="0" y="0"/>
            <a:chExt cx="2167467" cy="812800"/>
          </a:xfrm>
          <a:solidFill>
            <a:srgbClr val="00B050"/>
          </a:solidFill>
        </p:grpSpPr>
        <p:sp>
          <p:nvSpPr>
            <p:cNvPr id="35" name="Freeform 35"/>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6"/>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Flowchart: Terminator 17"/>
          <p:cNvSpPr/>
          <p:nvPr/>
        </p:nvSpPr>
        <p:spPr>
          <a:xfrm>
            <a:off x="2176780" y="525145"/>
            <a:ext cx="1804670" cy="2089785"/>
          </a:xfrm>
          <a:prstGeom prst="flowChartTerminator">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Rectangle: Diagonal Corners Rounded 3"/>
          <p:cNvSpPr/>
          <p:nvPr/>
        </p:nvSpPr>
        <p:spPr>
          <a:xfrm>
            <a:off x="4636135" y="190500"/>
            <a:ext cx="3196590" cy="3211830"/>
          </a:xfrm>
          <a:prstGeom prst="round2DiagRect">
            <a:avLst/>
          </a:prstGeom>
          <a:gradFill>
            <a:gsLst>
              <a:gs pos="0">
                <a:srgbClr val="14CD68"/>
              </a:gs>
              <a:gs pos="100000">
                <a:srgbClr val="0B6E38"/>
              </a:gs>
            </a:gsLst>
            <a:lin scaled="0"/>
          </a:gra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bg1"/>
                </a:solidFill>
                <a:latin typeface="Arial" panose="020B0604020202020204" pitchFamily="34" charset="0"/>
                <a:cs typeface="Arial" panose="020B0604020202020204" pitchFamily="34" charset="0"/>
              </a:rPr>
              <a:t>Chủ trì Hội nghị lần thứ 15 (1-1959) BCH Trung ương Đảng Lao động Việt Nam, xác định phương hướng cơ bản cho CM miền Nam</a:t>
            </a:r>
          </a:p>
        </p:txBody>
      </p:sp>
      <p:sp>
        <p:nvSpPr>
          <p:cNvPr id="22" name="Rectangle: Diagonal Corners Rounded 3"/>
          <p:cNvSpPr/>
          <p:nvPr/>
        </p:nvSpPr>
        <p:spPr>
          <a:xfrm>
            <a:off x="8436610" y="405130"/>
            <a:ext cx="3622040" cy="1172845"/>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Xác định tiến hành bạo lực CM để đánh đổ chính quyền Mĩ Diệm. </a:t>
            </a:r>
          </a:p>
        </p:txBody>
      </p:sp>
      <p:sp>
        <p:nvSpPr>
          <p:cNvPr id="24" name="Rectangle: Diagonal Corners Rounded 3"/>
          <p:cNvSpPr/>
          <p:nvPr/>
        </p:nvSpPr>
        <p:spPr>
          <a:xfrm>
            <a:off x="8436610" y="1847215"/>
            <a:ext cx="3621405" cy="1236980"/>
          </a:xfrm>
          <a:prstGeom prst="round2DiagRect">
            <a:avLst/>
          </a:prstGeom>
          <a:solidFill>
            <a:schemeClr val="bg1">
              <a:lumMod val="95000"/>
            </a:schemeClr>
          </a:solidFill>
          <a:ln w="38100">
            <a:gradFill>
              <a:gsLst>
                <a:gs pos="0">
                  <a:srgbClr val="012D86"/>
                </a:gs>
                <a:gs pos="100000">
                  <a:srgbClr val="0E2557"/>
                </a:gs>
              </a:gsLs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latin typeface="Arial" panose="020B0604020202020204" pitchFamily="34" charset="0"/>
                <a:cs typeface="Arial" panose="020B0604020202020204" pitchFamily="34" charset="0"/>
              </a:rPr>
              <a:t>Phương hướng cơ bản: Khởi nghĩa giành chính quyền về tay ND</a:t>
            </a:r>
          </a:p>
        </p:txBody>
      </p:sp>
      <p:sp>
        <p:nvSpPr>
          <p:cNvPr id="25" name="Rectangle: Diagonal Corners Rounded 3"/>
          <p:cNvSpPr/>
          <p:nvPr/>
        </p:nvSpPr>
        <p:spPr>
          <a:xfrm>
            <a:off x="4722495" y="3504565"/>
            <a:ext cx="7252335" cy="956945"/>
          </a:xfrm>
          <a:prstGeom prst="round2DiagRect">
            <a:avLst/>
          </a:prstGeom>
          <a:solidFill>
            <a:schemeClr val="bg1">
              <a:lumMod val="95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 diện cho tiếng nói của nhân dân Việt Nam vạch trần tội ác chiến tranh của đế quốc Mỹ. </a:t>
            </a:r>
          </a:p>
        </p:txBody>
      </p:sp>
      <p:sp>
        <p:nvSpPr>
          <p:cNvPr id="28" name="Rectangle: Diagonal Corners Rounded 3"/>
          <p:cNvSpPr/>
          <p:nvPr/>
        </p:nvSpPr>
        <p:spPr>
          <a:xfrm>
            <a:off x="4723130" y="4751705"/>
            <a:ext cx="7251700" cy="828040"/>
          </a:xfrm>
          <a:prstGeom prst="round2DiagRect">
            <a:avLst/>
          </a:prstGeom>
          <a:solidFill>
            <a:schemeClr val="bg1">
              <a:lumMod val="95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Tranh thủ sự giúp đỡ của nước và bạn bè quốc tế (LX, TQ, …)</a:t>
            </a:r>
          </a:p>
        </p:txBody>
      </p:sp>
      <p:pic>
        <p:nvPicPr>
          <p:cNvPr id="9"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1327888">
            <a:off x="1526540" y="1177290"/>
            <a:ext cx="513715" cy="537845"/>
          </a:xfrm>
          <a:prstGeom prst="rect">
            <a:avLst/>
          </a:prstGeom>
        </p:spPr>
      </p:pic>
      <p:sp>
        <p:nvSpPr>
          <p:cNvPr id="11" name="Text Box 10"/>
          <p:cNvSpPr txBox="1"/>
          <p:nvPr/>
        </p:nvSpPr>
        <p:spPr>
          <a:xfrm>
            <a:off x="2174240" y="614680"/>
            <a:ext cx="1804670" cy="2000250"/>
          </a:xfrm>
          <a:prstGeom prst="rect">
            <a:avLst/>
          </a:prstGeom>
        </p:spPr>
        <p:txBody>
          <a:bodyPr wrap="square">
            <a:noAutofit/>
          </a:bodyPr>
          <a:lstStyle/>
          <a:p>
            <a:pPr algn="just" defTabSz="266700"/>
            <a:r>
              <a:rPr lang="en-US" sz="2400">
                <a:latin typeface="Arial" panose="020B0604020202020204" pitchFamily="34" charset="0"/>
                <a:ea typeface="等线 Light"/>
                <a:cs typeface="Arial" panose="020B0604020202020204" pitchFamily="34" charset="0"/>
              </a:rPr>
              <a:t> </a:t>
            </a:r>
            <a:r>
              <a:rPr sz="2400">
                <a:latin typeface="Arial" panose="020B0604020202020204" pitchFamily="34" charset="0"/>
                <a:ea typeface="等线 Light"/>
                <a:cs typeface="Arial" panose="020B0604020202020204" pitchFamily="34" charset="0"/>
              </a:rPr>
              <a:t>Chỉ đạo sự nghiệp đấu tranh giải phón</a:t>
            </a:r>
            <a:r>
              <a:rPr lang="en-US" sz="2400">
                <a:latin typeface="Arial" panose="020B0604020202020204" pitchFamily="34" charset="0"/>
                <a:ea typeface="等线 Light"/>
                <a:cs typeface="Arial" panose="020B0604020202020204" pitchFamily="34" charset="0"/>
              </a:rPr>
              <a:t>g</a:t>
            </a:r>
            <a:r>
              <a:rPr sz="2400">
                <a:latin typeface="Arial" panose="020B0604020202020204" pitchFamily="34" charset="0"/>
                <a:ea typeface="等线 Light"/>
                <a:cs typeface="Arial" panose="020B0604020202020204" pitchFamily="34" charset="0"/>
              </a:rPr>
              <a:t> </a:t>
            </a:r>
            <a:r>
              <a:rPr lang="en-US" sz="2400">
                <a:latin typeface="Arial" panose="020B0604020202020204" pitchFamily="34" charset="0"/>
                <a:ea typeface="等线 Light"/>
                <a:cs typeface="Arial" panose="020B0604020202020204" pitchFamily="34" charset="0"/>
              </a:rPr>
              <a:t>      </a:t>
            </a:r>
            <a:r>
              <a:rPr sz="2400">
                <a:latin typeface="Arial" panose="020B0604020202020204" pitchFamily="34" charset="0"/>
                <a:ea typeface="等线 Light"/>
                <a:cs typeface="Arial" panose="020B0604020202020204" pitchFamily="34" charset="0"/>
              </a:rPr>
              <a:t> miền Nam </a:t>
            </a:r>
            <a:r>
              <a:rPr sz="2400">
                <a:latin typeface="Arial" panose="020B0604020202020204" pitchFamily="34" charset="0"/>
                <a:ea typeface="Times New Roman" panose="02020603050405020304"/>
                <a:cs typeface="Arial" panose="020B0604020202020204" pitchFamily="34" charset="0"/>
              </a:rPr>
              <a:t>	</a:t>
            </a:r>
          </a:p>
        </p:txBody>
      </p:sp>
      <p:pic>
        <p:nvPicPr>
          <p:cNvPr id="15" name="Graphic 16" descr="Arrow Slight curve"/>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1327888">
            <a:off x="4092575" y="1304925"/>
            <a:ext cx="513715" cy="537845"/>
          </a:xfrm>
          <a:prstGeom prst="rect">
            <a:avLst/>
          </a:prstGeom>
        </p:spPr>
      </p:pic>
      <p:sp>
        <p:nvSpPr>
          <p:cNvPr id="30" name="Right Brace 29"/>
          <p:cNvSpPr/>
          <p:nvPr/>
        </p:nvSpPr>
        <p:spPr>
          <a:xfrm rot="10800000">
            <a:off x="8006715" y="1022985"/>
            <a:ext cx="417195" cy="1480820"/>
          </a:xfrm>
          <a:prstGeom prst="rightBrace">
            <a:avLst/>
          </a:prstGeom>
          <a:ln w="57150"/>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sp>
        <p:nvSpPr>
          <p:cNvPr id="32" name="Rectangle: Diagonal Corners Rounded 3"/>
          <p:cNvSpPr/>
          <p:nvPr/>
        </p:nvSpPr>
        <p:spPr>
          <a:xfrm>
            <a:off x="4723130" y="5799455"/>
            <a:ext cx="7251700" cy="828040"/>
          </a:xfrm>
          <a:prstGeom prst="round2DiagRect">
            <a:avLst/>
          </a:prstGeom>
          <a:solidFill>
            <a:schemeClr val="bg1">
              <a:lumMod val="95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Giữ vững đường lối độc lập, tự chủ của cách mạng Việt Nam.</a:t>
            </a:r>
          </a:p>
        </p:txBody>
      </p:sp>
      <p:pic>
        <p:nvPicPr>
          <p:cNvPr id="33" name="Graphic 16" descr="Arrow Slight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9887888">
            <a:off x="4045585" y="4037330"/>
            <a:ext cx="680720" cy="537845"/>
          </a:xfrm>
          <a:prstGeom prst="rect">
            <a:avLst/>
          </a:prstGeom>
        </p:spPr>
      </p:pic>
      <p:pic>
        <p:nvPicPr>
          <p:cNvPr id="37" name="Graphic 16" descr="Arrow Slight curve"/>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rot="21327888">
            <a:off x="4093845" y="4893945"/>
            <a:ext cx="595630" cy="537845"/>
          </a:xfrm>
          <a:prstGeom prst="rect">
            <a:avLst/>
          </a:prstGeom>
        </p:spPr>
      </p:pic>
      <p:pic>
        <p:nvPicPr>
          <p:cNvPr id="38" name="Graphic 16" descr="Arrow Slight curve"/>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rot="1227887">
            <a:off x="4051300" y="5729605"/>
            <a:ext cx="685800" cy="537845"/>
          </a:xfrm>
          <a:prstGeom prst="rect">
            <a:avLst/>
          </a:prstGeom>
        </p:spPr>
      </p:pic>
      <p:grpSp>
        <p:nvGrpSpPr>
          <p:cNvPr id="2" name="Group 13"/>
          <p:cNvGrpSpPr/>
          <p:nvPr/>
        </p:nvGrpSpPr>
        <p:grpSpPr>
          <a:xfrm rot="16200000">
            <a:off x="760730" y="3423920"/>
            <a:ext cx="2736850" cy="3703320"/>
            <a:chOff x="0" y="0"/>
            <a:chExt cx="2167467" cy="812800"/>
          </a:xfrm>
          <a:solidFill>
            <a:srgbClr val="924BC9"/>
          </a:solidFill>
        </p:grpSpPr>
        <p:sp>
          <p:nvSpPr>
            <p:cNvPr id="4" name="Freeform 14"/>
            <p:cNvSpPr/>
            <p:nvPr/>
          </p:nvSpPr>
          <p:spPr>
            <a:xfrm>
              <a:off x="0" y="0"/>
              <a:ext cx="2167467" cy="812800"/>
            </a:xfrm>
            <a:custGeom>
              <a:avLst/>
              <a:gdLst/>
              <a:ahLst/>
              <a:cxnLst/>
              <a:rect l="l" t="t" r="r" b="b"/>
              <a:pathLst>
                <a:path w="2167467" h="812800">
                  <a:moveTo>
                    <a:pt x="69184" y="0"/>
                  </a:moveTo>
                  <a:lnTo>
                    <a:pt x="2098282" y="0"/>
                  </a:lnTo>
                  <a:cubicBezTo>
                    <a:pt x="2136492" y="0"/>
                    <a:pt x="2167467" y="30975"/>
                    <a:pt x="2167467" y="69184"/>
                  </a:cubicBezTo>
                  <a:lnTo>
                    <a:pt x="2167467" y="743616"/>
                  </a:lnTo>
                  <a:cubicBezTo>
                    <a:pt x="2167467" y="761964"/>
                    <a:pt x="2160178" y="779562"/>
                    <a:pt x="2147203" y="792536"/>
                  </a:cubicBezTo>
                  <a:cubicBezTo>
                    <a:pt x="2134229" y="805511"/>
                    <a:pt x="2116631" y="812800"/>
                    <a:pt x="2098282" y="812800"/>
                  </a:cubicBezTo>
                  <a:lnTo>
                    <a:pt x="69184" y="812800"/>
                  </a:lnTo>
                  <a:cubicBezTo>
                    <a:pt x="30975" y="812800"/>
                    <a:pt x="0" y="781825"/>
                    <a:pt x="0" y="743616"/>
                  </a:cubicBezTo>
                  <a:lnTo>
                    <a:pt x="0" y="69184"/>
                  </a:lnTo>
                  <a:cubicBezTo>
                    <a:pt x="0" y="30975"/>
                    <a:pt x="30975" y="0"/>
                    <a:pt x="69184" y="0"/>
                  </a:cubicBezTo>
                  <a:close/>
                </a:path>
              </a:pathLst>
            </a:custGeom>
            <a:grp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0" y="-9525"/>
              <a:ext cx="2167467" cy="822325"/>
            </a:xfrm>
            <a:prstGeom prst="rect">
              <a:avLst/>
            </a:prstGeom>
            <a:grpFill/>
          </p:spPr>
          <p:txBody>
            <a:bodyPr lIns="26863" tIns="26863" rIns="26863" bIns="26863" rtlCol="0" anchor="ctr"/>
            <a:lstStyle/>
            <a:p>
              <a:pPr marL="0" marR="0" lvl="0" indent="0" algn="ctr" defTabSz="914400" rtl="0" eaLnBrk="1" fontAlgn="auto" latinLnBrk="0" hangingPunct="1">
                <a:lnSpc>
                  <a:spcPts val="70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10"/>
          <p:cNvSpPr/>
          <p:nvPr/>
        </p:nvSpPr>
        <p:spPr>
          <a:xfrm rot="16200000">
            <a:off x="862330" y="3531235"/>
            <a:ext cx="2479675" cy="3477260"/>
          </a:xfrm>
          <a:custGeom>
            <a:avLst/>
            <a:gdLst/>
            <a:ahLst/>
            <a:cxnLst/>
            <a:rect l="l" t="t" r="r" b="b"/>
            <a:pathLst>
              <a:path w="848574" h="113829">
                <a:moveTo>
                  <a:pt x="56914" y="0"/>
                </a:moveTo>
                <a:lnTo>
                  <a:pt x="791659" y="0"/>
                </a:lnTo>
                <a:cubicBezTo>
                  <a:pt x="806754" y="0"/>
                  <a:pt x="821230" y="5996"/>
                  <a:pt x="831904" y="16670"/>
                </a:cubicBezTo>
                <a:cubicBezTo>
                  <a:pt x="842578" y="27343"/>
                  <a:pt x="848574" y="41820"/>
                  <a:pt x="848574" y="56914"/>
                </a:cubicBezTo>
                <a:lnTo>
                  <a:pt x="848574" y="56914"/>
                </a:lnTo>
                <a:cubicBezTo>
                  <a:pt x="848574" y="88347"/>
                  <a:pt x="823092" y="113829"/>
                  <a:pt x="791659" y="113829"/>
                </a:cubicBezTo>
                <a:lnTo>
                  <a:pt x="56914" y="113829"/>
                </a:lnTo>
                <a:cubicBezTo>
                  <a:pt x="25481" y="113829"/>
                  <a:pt x="0" y="88347"/>
                  <a:pt x="0" y="56914"/>
                </a:cubicBezTo>
                <a:lnTo>
                  <a:pt x="0" y="56914"/>
                </a:lnTo>
                <a:cubicBezTo>
                  <a:pt x="0" y="25481"/>
                  <a:pt x="25481" y="0"/>
                  <a:pt x="56914" y="0"/>
                </a:cubicBezTo>
                <a:close/>
              </a:path>
            </a:pathLst>
          </a:custGeom>
          <a:solidFill>
            <a:srgbClr val="FFD9DE"/>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Box 19"/>
          <p:cNvSpPr txBox="1"/>
          <p:nvPr/>
        </p:nvSpPr>
        <p:spPr>
          <a:xfrm>
            <a:off x="449580" y="4029710"/>
            <a:ext cx="3279140" cy="2479675"/>
          </a:xfrm>
          <a:prstGeom prst="rect">
            <a:avLst/>
          </a:prstGeom>
          <a:noFill/>
        </p:spPr>
        <p:txBody>
          <a:bodyPr wrap="square" rtlCol="0" anchor="t">
            <a:noAutofit/>
          </a:bodyPr>
          <a:lstStyle/>
          <a:p>
            <a:pPr algn="just" defTabSz="266700"/>
            <a:r>
              <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Là biểu tượng của sức mạnh đại đoàn kết dân tộc và sức mạnh thời đại, có vai trò to lớn trong đấu</a:t>
            </a:r>
            <a:endPar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endParaRPr>
          </a:p>
          <a:p>
            <a:pPr algn="just" defTabSz="266700"/>
            <a:r>
              <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 </a:t>
            </a:r>
            <a:r>
              <a:rPr lang="en-US"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 </a:t>
            </a:r>
            <a:r>
              <a:rPr sz="2600">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rPr>
              <a:t> tranh ngoại giao</a:t>
            </a:r>
            <a:endParaRPr lang="en-US" sz="2600" b="1" i="1">
              <a:ln>
                <a:solidFill>
                  <a:schemeClr val="accent1">
                    <a:lumMod val="75000"/>
                  </a:schemeClr>
                </a:solidFill>
              </a:ln>
              <a:solidFill>
                <a:schemeClr val="tx1"/>
              </a:solidFill>
              <a:effectLst>
                <a:outerShdw blurRad="38100" dist="19050" dir="2700000" algn="tl" rotWithShape="0">
                  <a:schemeClr val="dk1">
                    <a:alpha val="40000"/>
                  </a:schemeClr>
                </a:outerShdw>
              </a:effectLst>
              <a:latin typeface="Arial" panose="020B0604020202020204" pitchFamily="34" charset="0"/>
              <a:ea typeface="等线 Light"/>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strVal val="#ppt_w*0.70"/>
                                          </p:val>
                                        </p:tav>
                                        <p:tav tm="100000">
                                          <p:val>
                                            <p:strVal val="#ppt_w"/>
                                          </p:val>
                                        </p:tav>
                                      </p:tavLst>
                                    </p:anim>
                                    <p:anim calcmode="lin" valueType="num">
                                      <p:cBhvr>
                                        <p:cTn id="14" dur="1000" fill="hold"/>
                                        <p:tgtEl>
                                          <p:spTgt spid="28"/>
                                        </p:tgtEl>
                                        <p:attrNameLst>
                                          <p:attrName>ppt_h</p:attrName>
                                        </p:attrNameLst>
                                      </p:cBhvr>
                                      <p:tavLst>
                                        <p:tav tm="0">
                                          <p:val>
                                            <p:strVal val="#ppt_h"/>
                                          </p:val>
                                        </p:tav>
                                        <p:tav tm="100000">
                                          <p:val>
                                            <p:strVal val="#ppt_h"/>
                                          </p:val>
                                        </p:tav>
                                      </p:tavLst>
                                    </p:anim>
                                    <p:animEffect transition="in" filter="fade">
                                      <p:cBhvr>
                                        <p:cTn id="15" dur="1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diamond(in)">
                                      <p:cBhvr>
                                        <p:cTn id="20" dur="2000"/>
                                        <p:tgtEl>
                                          <p:spTgt spid="38"/>
                                        </p:tgtEl>
                                      </p:cBhvr>
                                    </p:animEffect>
                                  </p:childTnLst>
                                </p:cTn>
                              </p:par>
                            </p:childTnLst>
                          </p:cTn>
                        </p:par>
                        <p:par>
                          <p:cTn id="21" fill="hold">
                            <p:stCondLst>
                              <p:cond delay="2000"/>
                            </p:stCondLst>
                            <p:childTnLst>
                              <p:par>
                                <p:cTn id="22" presetID="8" presetClass="entr" presetSubtype="16"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amond(in)">
                                      <p:cBhvr>
                                        <p:cTn id="2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2"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14655" y="417195"/>
            <a:ext cx="5091430" cy="4665345"/>
          </a:xfrm>
          <a:prstGeom prst="rect">
            <a:avLst/>
          </a:prstGeom>
        </p:spPr>
      </p:pic>
      <p:sp>
        <p:nvSpPr>
          <p:cNvPr id="7" name="Text Box 6"/>
          <p:cNvSpPr txBox="1"/>
          <p:nvPr/>
        </p:nvSpPr>
        <p:spPr>
          <a:xfrm>
            <a:off x="2792730" y="5281295"/>
            <a:ext cx="6870065" cy="1198880"/>
          </a:xfrm>
          <a:prstGeom prst="rect">
            <a:avLst/>
          </a:prstGeom>
          <a:noFill/>
        </p:spPr>
        <p:txBody>
          <a:bodyPr wrap="square" rtlCol="0" anchor="t">
            <a:spAutoFit/>
          </a:bodyPr>
          <a:lstStyle/>
          <a:p>
            <a:pPr algn="ctr"/>
            <a:r>
              <a:rPr lang="en-US" altLang="en-US" sz="240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9 giờ 47 phút,  ngày 2/9/1969 (21/7/1969 âm lịch), một trái tim hồng đã ngừng đập. Chủ tịch Hồ Chí Minh đã đi  xa mãi mãi </a:t>
            </a:r>
          </a:p>
        </p:txBody>
      </p:sp>
      <p:pic>
        <p:nvPicPr>
          <p:cNvPr id="8" name="Picture 7"/>
          <p:cNvPicPr/>
          <p:nvPr/>
        </p:nvPicPr>
        <p:blipFill>
          <a:blip r:embed="rId3"/>
          <a:stretch>
            <a:fillRect/>
          </a:stretch>
        </p:blipFill>
        <p:spPr>
          <a:xfrm>
            <a:off x="5719445" y="416560"/>
            <a:ext cx="5953760" cy="4665345"/>
          </a:xfrm>
          <a:prstGeom prst="rect">
            <a:avLst/>
          </a:prstGeom>
        </p:spPr>
      </p:pic>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85090"/>
            <a:ext cx="12192000" cy="6858000"/>
          </a:xfrm>
          <a:prstGeom prst="rect">
            <a:avLst/>
          </a:prstGeom>
        </p:spPr>
      </p:pic>
      <p:sp>
        <p:nvSpPr>
          <p:cNvPr id="4" name="Text Box 3"/>
          <p:cNvSpPr txBox="1"/>
          <p:nvPr/>
        </p:nvSpPr>
        <p:spPr>
          <a:xfrm>
            <a:off x="7290435" y="685165"/>
            <a:ext cx="4631690" cy="4523105"/>
          </a:xfrm>
          <a:prstGeom prst="rect">
            <a:avLst/>
          </a:prstGeom>
          <a:noFill/>
        </p:spPr>
        <p:txBody>
          <a:bodyPr wrap="square" rtlCol="0" anchor="t">
            <a:spAutoFit/>
          </a:bodyPr>
          <a:lstStyle/>
          <a:p>
            <a:pPr marL="0" indent="0" algn="just"/>
            <a:r>
              <a:rPr lang="en-US" sz="3200" b="1" i="1">
                <a:ln w="9525">
                  <a:solidFill>
                    <a:schemeClr val="accent5">
                      <a:lumMod val="75000"/>
                    </a:schemeClr>
                  </a:solidFill>
                  <a:prstDash val="solid"/>
                </a:ln>
                <a:solidFill>
                  <a:schemeClr val="bg1"/>
                </a:solidFill>
                <a:effectLst>
                  <a:outerShdw blurRad="12700" dist="38100" dir="2700000" algn="tl" rotWithShape="0">
                    <a:schemeClr val="bg1">
                      <a:lumMod val="50000"/>
                    </a:schemeClr>
                  </a:outerShdw>
                </a:effectLst>
                <a:latin typeface="Arial" panose="020B0604020202020204" pitchFamily="34" charset="0"/>
                <a:ea typeface="Arial" panose="020B0604020202020204"/>
                <a:cs typeface="Arial" panose="020B0604020202020204" pitchFamily="34" charset="0"/>
                <a:sym typeface="+mn-ea"/>
              </a:rPr>
              <a:t>“Dân</a:t>
            </a:r>
            <a:r>
              <a:rPr sz="3200" b="1" i="1">
                <a:ln w="9525">
                  <a:solidFill>
                    <a:schemeClr val="accent5">
                      <a:lumMod val="75000"/>
                    </a:schemeClr>
                  </a:solidFill>
                  <a:prstDash val="solid"/>
                </a:ln>
                <a:solidFill>
                  <a:schemeClr val="bg1"/>
                </a:solidFill>
                <a:effectLst>
                  <a:outerShdw blurRad="12700" dist="38100" dir="2700000" algn="tl" rotWithShape="0">
                    <a:schemeClr val="bg1">
                      <a:lumMod val="50000"/>
                    </a:schemeClr>
                  </a:outerShdw>
                </a:effectLst>
                <a:latin typeface="Arial" panose="020B0604020202020204" pitchFamily="34" charset="0"/>
                <a:ea typeface="Arial" panose="020B0604020202020204"/>
                <a:cs typeface="Arial" panose="020B0604020202020204" pitchFamily="34" charset="0"/>
                <a:sym typeface="+mn-ea"/>
              </a:rPr>
              <a:t> tộc ta, nhân dân ta, non sông đất nước ta, đã sinh ra Hồ Chủ Tịch, Người anh hùng dân tộc vĩ đại và chính Người đã làm rạng rỡ dân tộc ta, nhân dân ta và non sông đất nước ta”. </a:t>
            </a:r>
            <a:endParaRPr lang="en-US" sz="3200" b="1" i="1">
              <a:ln w="9525">
                <a:solidFill>
                  <a:schemeClr val="accent5">
                    <a:lumMod val="75000"/>
                  </a:schemeClr>
                </a:solidFill>
                <a:prstDash val="solid"/>
              </a:ln>
              <a:solidFill>
                <a:schemeClr val="bg1"/>
              </a:solidFill>
              <a:effectLst>
                <a:outerShdw blurRad="12700" dist="38100" dir="2700000" algn="tl" rotWithShape="0">
                  <a:schemeClr val="bg1">
                    <a:lumMod val="50000"/>
                  </a:schemeClr>
                </a:outerShdw>
              </a:effectLst>
              <a:latin typeface="Arial" panose="020B0604020202020204" pitchFamily="34" charset="0"/>
              <a:ea typeface="Arial" panose="020B0604020202020204"/>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0" y="0"/>
            <a:ext cx="12054205" cy="843280"/>
          </a:xfrm>
          <a:prstGeom prst="rect">
            <a:avLst/>
          </a:prstGeom>
        </p:spPr>
        <p:txBody>
          <a:bodyPr wrap="square">
            <a:noAutofit/>
            <a:scene3d>
              <a:camera prst="orthographicFront"/>
              <a:lightRig rig="threePt" dir="t"/>
            </a:scene3d>
          </a:bodyPr>
          <a:lstStyle/>
          <a:p>
            <a:pPr algn="ctr" defTabSz="266700"/>
            <a:r>
              <a:rPr lang="en-US" sz="2400">
                <a:latin typeface="Arial" panose="020B0604020202020204" pitchFamily="34" charset="0"/>
                <a:ea typeface="等线 Light"/>
                <a:cs typeface="Arial" panose="020B0604020202020204" pitchFamily="34" charset="0"/>
              </a:rPr>
              <a:t> </a:t>
            </a:r>
            <a:r>
              <a:rPr lang="en-US" sz="2400">
                <a:ln w="12700">
                  <a:solidFill>
                    <a:schemeClr val="accent1"/>
                  </a:solidFill>
                  <a:prstDash val="solid"/>
                </a:ln>
                <a:solidFill>
                  <a:schemeClr val="accent5">
                    <a:lumMod val="75000"/>
                  </a:schemeClr>
                </a:solidFill>
                <a:effectLst>
                  <a:outerShdw dist="38100" dir="2640000" algn="bl" rotWithShape="0">
                    <a:schemeClr val="accent1"/>
                  </a:outerShdw>
                </a:effectLst>
                <a:latin typeface="Arial" panose="020B0604020202020204" pitchFamily="34" charset="0"/>
                <a:ea typeface="等线 Light"/>
                <a:cs typeface="Arial" panose="020B0604020202020204" pitchFamily="34" charset="0"/>
              </a:rPr>
              <a:t>VAI TRÒ CỦA CHỦ TỊCH HỒ CHÍ MINH ĐỐI VỚI CÁCH MẠNG VIỆT NAM </a:t>
            </a:r>
          </a:p>
          <a:p>
            <a:pPr algn="ctr" defTabSz="266700"/>
            <a:r>
              <a:rPr lang="en-US" sz="2400">
                <a:ln w="12700">
                  <a:solidFill>
                    <a:schemeClr val="accent1"/>
                  </a:solidFill>
                  <a:prstDash val="solid"/>
                </a:ln>
                <a:solidFill>
                  <a:schemeClr val="accent5">
                    <a:lumMod val="75000"/>
                  </a:schemeClr>
                </a:solidFill>
                <a:effectLst>
                  <a:outerShdw dist="38100" dir="2640000" algn="bl" rotWithShape="0">
                    <a:schemeClr val="accent1"/>
                  </a:outerShdw>
                </a:effectLst>
                <a:latin typeface="Arial" panose="020B0604020202020204" pitchFamily="34" charset="0"/>
                <a:ea typeface="等线 Light"/>
                <a:cs typeface="Arial" panose="020B0604020202020204" pitchFamily="34" charset="0"/>
              </a:rPr>
              <a:t>(1920-1969)</a:t>
            </a:r>
          </a:p>
        </p:txBody>
      </p:sp>
      <p:graphicFrame>
        <p:nvGraphicFramePr>
          <p:cNvPr id="2" name="Table 1"/>
          <p:cNvGraphicFramePr/>
          <p:nvPr>
            <p:custDataLst>
              <p:tags r:id="rId1"/>
            </p:custDataLst>
          </p:nvPr>
        </p:nvGraphicFramePr>
        <p:xfrm>
          <a:off x="99060" y="914400"/>
          <a:ext cx="11955780" cy="5854065"/>
        </p:xfrm>
        <a:graphic>
          <a:graphicData uri="http://schemas.openxmlformats.org/drawingml/2006/table">
            <a:tbl>
              <a:tblPr firstRow="1" bandRow="1">
                <a:tableStyleId>{5C22544A-7EE6-4342-B048-85BDC9FD1C3A}</a:tableStyleId>
              </a:tblPr>
              <a:tblGrid>
                <a:gridCol w="1701800"/>
                <a:gridCol w="10253980"/>
              </a:tblGrid>
              <a:tr h="466090">
                <a:tc>
                  <a:txBody>
                    <a:bodyPr/>
                    <a:lstStyle/>
                    <a:p>
                      <a:pPr algn="ctr">
                        <a:buNone/>
                      </a:pPr>
                      <a:r>
                        <a:rPr lang="en-US" sz="2400">
                          <a:latin typeface="Arial" panose="020B0604020202020204" pitchFamily="34" charset="0"/>
                          <a:cs typeface="Arial" panose="020B0604020202020204" pitchFamily="34" charset="0"/>
                        </a:rPr>
                        <a:t>Giai đoạn</a:t>
                      </a:r>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tcPr>
                </a:tc>
                <a:tc>
                  <a:txBody>
                    <a:bodyPr/>
                    <a:lstStyle/>
                    <a:p>
                      <a:pPr algn="ctr">
                        <a:buNone/>
                      </a:pPr>
                      <a:r>
                        <a:rPr lang="en-US" sz="2400">
                          <a:latin typeface="Arial" panose="020B0604020202020204" pitchFamily="34" charset="0"/>
                          <a:cs typeface="Arial" panose="020B0604020202020204" pitchFamily="34" charset="0"/>
                        </a:rPr>
                        <a:t>Vai trò của Chủ tịch Hồ Chí Minh</a:t>
                      </a:r>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tcPr>
                </a:tc>
              </a:tr>
              <a:tr h="1664970">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chemeClr val="bg1">
                        <a:lumMod val="95000"/>
                      </a:schemeClr>
                    </a:solidFill>
                  </a:tcPr>
                </a:tc>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chemeClr val="bg1">
                        <a:lumMod val="95000"/>
                      </a:schemeClr>
                    </a:solidFill>
                  </a:tcPr>
                </a:tc>
              </a:tr>
              <a:tr h="2620010">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tcPr>
                </a:tc>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tcPr>
                </a:tc>
              </a:tr>
              <a:tr h="1102995">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rgbClr val="E8F5DC"/>
                    </a:solidFill>
                  </a:tcPr>
                </a:tc>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rgbClr val="E8F5DC"/>
                    </a:solidFill>
                  </a:tcPr>
                </a:tc>
              </a:tr>
            </a:tbl>
          </a:graphicData>
        </a:graphic>
      </p:graphicFrame>
      <p:sp>
        <p:nvSpPr>
          <p:cNvPr id="3" name="Text Box 2"/>
          <p:cNvSpPr txBox="1"/>
          <p:nvPr/>
        </p:nvSpPr>
        <p:spPr>
          <a:xfrm>
            <a:off x="27940" y="2040890"/>
            <a:ext cx="1831975" cy="398780"/>
          </a:xfrm>
          <a:prstGeom prst="rect">
            <a:avLst/>
          </a:prstGeom>
        </p:spPr>
        <p:txBody>
          <a:bodyPr wrap="square">
            <a:spAutoFit/>
          </a:bodyPr>
          <a:lstStyle/>
          <a:p>
            <a:pPr marL="0" indent="0" algn="ctr"/>
            <a:r>
              <a:rPr sz="2000" b="0" i="0">
                <a:solidFill>
                  <a:srgbClr val="000000"/>
                </a:solidFill>
                <a:latin typeface="Arial" panose="020B0604020202020204" pitchFamily="34" charset="0"/>
                <a:ea typeface="Roboto"/>
                <a:cs typeface="Arial" panose="020B0604020202020204" pitchFamily="34" charset="0"/>
              </a:rPr>
              <a:t>19</a:t>
            </a:r>
            <a:r>
              <a:rPr lang="en-US" sz="2000" b="0" i="0">
                <a:solidFill>
                  <a:srgbClr val="000000"/>
                </a:solidFill>
                <a:latin typeface="Arial" panose="020B0604020202020204" pitchFamily="34" charset="0"/>
                <a:ea typeface="Roboto"/>
                <a:cs typeface="Arial" panose="020B0604020202020204" pitchFamily="34" charset="0"/>
              </a:rPr>
              <a:t>11</a:t>
            </a:r>
            <a:r>
              <a:rPr sz="2000" b="0" i="0">
                <a:solidFill>
                  <a:srgbClr val="000000"/>
                </a:solidFill>
                <a:latin typeface="Arial" panose="020B0604020202020204" pitchFamily="34" charset="0"/>
                <a:ea typeface="Roboto"/>
                <a:cs typeface="Arial" panose="020B0604020202020204" pitchFamily="34" charset="0"/>
              </a:rPr>
              <a:t> - 19</a:t>
            </a:r>
            <a:r>
              <a:rPr lang="en-US" sz="2000" b="0" i="0">
                <a:solidFill>
                  <a:srgbClr val="000000"/>
                </a:solidFill>
                <a:latin typeface="Arial" panose="020B0604020202020204" pitchFamily="34" charset="0"/>
                <a:ea typeface="Roboto"/>
                <a:cs typeface="Arial" panose="020B0604020202020204" pitchFamily="34" charset="0"/>
              </a:rPr>
              <a:t>30</a:t>
            </a:r>
          </a:p>
        </p:txBody>
      </p:sp>
      <p:sp>
        <p:nvSpPr>
          <p:cNvPr id="4" name="Text Box 3"/>
          <p:cNvSpPr txBox="1"/>
          <p:nvPr/>
        </p:nvSpPr>
        <p:spPr>
          <a:xfrm>
            <a:off x="1778635" y="2311400"/>
            <a:ext cx="10301605" cy="658495"/>
          </a:xfrm>
          <a:prstGeom prst="rect">
            <a:avLst/>
          </a:prstGeom>
        </p:spPr>
        <p:txBody>
          <a:bodyPr wrap="square">
            <a:noAutofit/>
          </a:bodyPr>
          <a:lstStyle/>
          <a:p>
            <a:pPr marL="0" indent="0" algn="just">
              <a:spcBef>
                <a:spcPct val="0"/>
              </a:spcBef>
              <a:spcAft>
                <a:spcPct val="0"/>
              </a:spcAft>
            </a:pPr>
            <a:r>
              <a:rPr sz="2000" b="0" i="0">
                <a:solidFill>
                  <a:srgbClr val="000000"/>
                </a:solidFill>
                <a:latin typeface="Roboto"/>
                <a:ea typeface="Roboto"/>
              </a:rPr>
              <a:t>-</a:t>
            </a:r>
            <a:r>
              <a:rPr sz="2000" b="0" i="0">
                <a:solidFill>
                  <a:srgbClr val="000000"/>
                </a:solidFill>
                <a:latin typeface="Arial" panose="020B0604020202020204" pitchFamily="34" charset="0"/>
                <a:ea typeface="Roboto"/>
                <a:cs typeface="Arial" panose="020B0604020202020204" pitchFamily="34" charset="0"/>
              </a:rPr>
              <a:t> Chủ trì </a:t>
            </a:r>
            <a:r>
              <a:rPr lang="en-US" sz="2000" b="0" i="0">
                <a:solidFill>
                  <a:srgbClr val="000000"/>
                </a:solidFill>
                <a:latin typeface="Arial" panose="020B0604020202020204" pitchFamily="34" charset="0"/>
                <a:ea typeface="Roboto"/>
                <a:cs typeface="Arial" panose="020B0604020202020204" pitchFamily="34" charset="0"/>
              </a:rPr>
              <a:t>H</a:t>
            </a:r>
            <a:r>
              <a:rPr sz="2000" b="0" i="0">
                <a:solidFill>
                  <a:srgbClr val="000000"/>
                </a:solidFill>
                <a:latin typeface="Arial" panose="020B0604020202020204" pitchFamily="34" charset="0"/>
                <a:ea typeface="Roboto"/>
                <a:cs typeface="Arial" panose="020B0604020202020204" pitchFamily="34" charset="0"/>
              </a:rPr>
              <a:t>ội nghị hợp nhất các tổ chức cộng sản thành Đảng Cộng sản Việt Nam và soạn thảo ch</a:t>
            </a:r>
            <a:r>
              <a:rPr lang="en-US" sz="2000" b="0" i="0">
                <a:solidFill>
                  <a:srgbClr val="000000"/>
                </a:solidFill>
                <a:latin typeface="Arial" panose="020B0604020202020204" pitchFamily="34" charset="0"/>
                <a:ea typeface="Roboto"/>
                <a:cs typeface="Arial" panose="020B0604020202020204" pitchFamily="34" charset="0"/>
              </a:rPr>
              <a:t>o</a:t>
            </a:r>
            <a:r>
              <a:rPr sz="2000" b="0" i="0">
                <a:solidFill>
                  <a:srgbClr val="000000"/>
                </a:solidFill>
                <a:latin typeface="Arial" panose="020B0604020202020204" pitchFamily="34" charset="0"/>
                <a:ea typeface="Roboto"/>
                <a:cs typeface="Arial" panose="020B0604020202020204" pitchFamily="34" charset="0"/>
              </a:rPr>
              <a:t> Đảng Cương lĩnh chính trị đúng đắn, sáng tạo</a:t>
            </a:r>
          </a:p>
        </p:txBody>
      </p:sp>
      <p:sp>
        <p:nvSpPr>
          <p:cNvPr id="6" name="Text Box 5"/>
          <p:cNvSpPr txBox="1"/>
          <p:nvPr/>
        </p:nvSpPr>
        <p:spPr>
          <a:xfrm>
            <a:off x="1778635" y="1372870"/>
            <a:ext cx="10194290" cy="398780"/>
          </a:xfrm>
          <a:prstGeom prst="rect">
            <a:avLst/>
          </a:prstGeom>
          <a:noFill/>
        </p:spPr>
        <p:txBody>
          <a:bodyPr wrap="square" rtlCol="0" anchor="t">
            <a:spAutoFit/>
          </a:bodyPr>
          <a:lstStyle/>
          <a:p>
            <a:r>
              <a:rPr sz="2000">
                <a:solidFill>
                  <a:srgbClr val="000000"/>
                </a:solidFill>
                <a:latin typeface="Arial" panose="020B0604020202020204" pitchFamily="34" charset="0"/>
                <a:ea typeface="Roboto"/>
                <a:cs typeface="Arial" panose="020B0604020202020204" pitchFamily="34" charset="0"/>
                <a:sym typeface="+mn-ea"/>
              </a:rPr>
              <a:t>- Tìm ra con đường cứu nước đúng đắn cho dân tộc Việt Nam</a:t>
            </a:r>
            <a:endParaRPr lang="en-US" sz="2000">
              <a:solidFill>
                <a:srgbClr val="000000"/>
              </a:solidFill>
              <a:latin typeface="Arial" panose="020B0604020202020204" pitchFamily="34" charset="0"/>
              <a:ea typeface="Roboto"/>
              <a:cs typeface="Arial" panose="020B0604020202020204" pitchFamily="34" charset="0"/>
              <a:sym typeface="+mn-ea"/>
            </a:endParaRPr>
          </a:p>
        </p:txBody>
      </p:sp>
      <p:sp>
        <p:nvSpPr>
          <p:cNvPr id="7" name="Text Box 6"/>
          <p:cNvSpPr txBox="1"/>
          <p:nvPr/>
        </p:nvSpPr>
        <p:spPr>
          <a:xfrm>
            <a:off x="1788795" y="1688465"/>
            <a:ext cx="10194290" cy="706755"/>
          </a:xfrm>
          <a:prstGeom prst="rect">
            <a:avLst/>
          </a:prstGeom>
          <a:noFill/>
        </p:spPr>
        <p:txBody>
          <a:bodyPr wrap="square" rtlCol="0" anchor="t">
            <a:spAutoFit/>
          </a:bodyPr>
          <a:lstStyle/>
          <a:p>
            <a:pPr marL="0" indent="0" algn="just">
              <a:spcBef>
                <a:spcPct val="0"/>
              </a:spcBef>
              <a:spcAft>
                <a:spcPct val="0"/>
              </a:spcAft>
            </a:pPr>
            <a:r>
              <a:rPr sz="2000">
                <a:solidFill>
                  <a:srgbClr val="000000"/>
                </a:solidFill>
                <a:latin typeface="Arial" panose="020B0604020202020204" pitchFamily="34" charset="0"/>
                <a:ea typeface="Roboto"/>
                <a:cs typeface="Arial" panose="020B0604020202020204" pitchFamily="34" charset="0"/>
                <a:sym typeface="+mn-ea"/>
              </a:rPr>
              <a:t>- Chuẩn bị những điều kiện về chính trị, tư tưởng và tổ chức cho sự ra đời của Đảng Cộng sản Việt Nam.</a:t>
            </a:r>
            <a:endParaRPr lang="en-US" sz="2000">
              <a:solidFill>
                <a:srgbClr val="000000"/>
              </a:solidFill>
              <a:latin typeface="Arial" panose="020B0604020202020204" pitchFamily="34" charset="0"/>
              <a:ea typeface="Roboto"/>
              <a:cs typeface="Arial" panose="020B0604020202020204" pitchFamily="34" charset="0"/>
              <a:sym typeface="+mn-ea"/>
            </a:endParaRPr>
          </a:p>
        </p:txBody>
      </p:sp>
      <p:sp>
        <p:nvSpPr>
          <p:cNvPr id="8" name="Text Box 7"/>
          <p:cNvSpPr txBox="1"/>
          <p:nvPr/>
        </p:nvSpPr>
        <p:spPr>
          <a:xfrm>
            <a:off x="-53975" y="3742690"/>
            <a:ext cx="1831975" cy="398780"/>
          </a:xfrm>
          <a:prstGeom prst="rect">
            <a:avLst/>
          </a:prstGeom>
        </p:spPr>
        <p:txBody>
          <a:bodyPr wrap="square">
            <a:spAutoFit/>
          </a:bodyPr>
          <a:lstStyle/>
          <a:p>
            <a:pPr marL="0" indent="0" algn="ctr"/>
            <a:r>
              <a:rPr sz="2000" b="0" i="0">
                <a:solidFill>
                  <a:srgbClr val="000000"/>
                </a:solidFill>
                <a:latin typeface="Arial" panose="020B0604020202020204" pitchFamily="34" charset="0"/>
                <a:ea typeface="Roboto"/>
                <a:cs typeface="Arial" panose="020B0604020202020204" pitchFamily="34" charset="0"/>
              </a:rPr>
              <a:t>19</a:t>
            </a:r>
            <a:r>
              <a:rPr lang="en-US" sz="2000" b="0" i="0">
                <a:solidFill>
                  <a:srgbClr val="000000"/>
                </a:solidFill>
                <a:latin typeface="Arial" panose="020B0604020202020204" pitchFamily="34" charset="0"/>
                <a:ea typeface="Roboto"/>
                <a:cs typeface="Arial" panose="020B0604020202020204" pitchFamily="34" charset="0"/>
              </a:rPr>
              <a:t>30</a:t>
            </a:r>
            <a:r>
              <a:rPr sz="2000" b="0" i="0">
                <a:solidFill>
                  <a:srgbClr val="000000"/>
                </a:solidFill>
                <a:latin typeface="Arial" panose="020B0604020202020204" pitchFamily="34" charset="0"/>
                <a:ea typeface="Roboto"/>
                <a:cs typeface="Arial" panose="020B0604020202020204" pitchFamily="34" charset="0"/>
              </a:rPr>
              <a:t> - 19</a:t>
            </a:r>
            <a:r>
              <a:rPr lang="en-US" sz="2000" b="0" i="0">
                <a:solidFill>
                  <a:srgbClr val="000000"/>
                </a:solidFill>
                <a:latin typeface="Arial" panose="020B0604020202020204" pitchFamily="34" charset="0"/>
                <a:ea typeface="Roboto"/>
                <a:cs typeface="Arial" panose="020B0604020202020204" pitchFamily="34" charset="0"/>
              </a:rPr>
              <a:t>45</a:t>
            </a:r>
          </a:p>
        </p:txBody>
      </p:sp>
      <p:sp>
        <p:nvSpPr>
          <p:cNvPr id="9" name="Text Box 8"/>
          <p:cNvSpPr txBox="1"/>
          <p:nvPr/>
        </p:nvSpPr>
        <p:spPr>
          <a:xfrm>
            <a:off x="1818640" y="3058160"/>
            <a:ext cx="10194925" cy="706755"/>
          </a:xfrm>
          <a:prstGeom prst="rect">
            <a:avLst/>
          </a:prstGeom>
        </p:spPr>
        <p:txBody>
          <a:bodyPr wrap="square">
            <a:spAutoFit/>
          </a:bodyPr>
          <a:lstStyle/>
          <a:p>
            <a:pPr marL="0" indent="0" algn="just"/>
            <a:r>
              <a:rPr lang="en-US" altLang="en-US" sz="2000" b="0" i="0">
                <a:solidFill>
                  <a:srgbClr val="000000"/>
                </a:solidFill>
                <a:latin typeface="Arial" panose="020B0604020202020204" pitchFamily="34" charset="0"/>
                <a:ea typeface="Roboto"/>
                <a:cs typeface="Arial" panose="020B0604020202020204" pitchFamily="34" charset="0"/>
              </a:rPr>
              <a:t>- Cùng Trung ương Đảng: </a:t>
            </a:r>
          </a:p>
          <a:p>
            <a:pPr marL="0" indent="0" algn="just"/>
            <a:r>
              <a:rPr lang="en-US" altLang="en-US" sz="2000" b="0" i="0">
                <a:solidFill>
                  <a:srgbClr val="000000"/>
                </a:solidFill>
                <a:latin typeface="Arial" panose="020B0604020202020204" pitchFamily="34" charset="0"/>
                <a:ea typeface="Roboto"/>
                <a:cs typeface="Arial" panose="020B0604020202020204" pitchFamily="34" charset="0"/>
              </a:rPr>
              <a:t>  + Hoàn chỉnh đường lối chỉ đạo chiến lược của CM Việt Nam trong tình hình mới.</a:t>
            </a:r>
            <a:endParaRPr sz="2000" b="0" i="0">
              <a:solidFill>
                <a:srgbClr val="000000"/>
              </a:solidFill>
              <a:latin typeface="Arial" panose="020B0604020202020204" pitchFamily="34" charset="0"/>
              <a:ea typeface="Roboto"/>
              <a:cs typeface="Arial" panose="020B0604020202020204" pitchFamily="34" charset="0"/>
            </a:endParaRPr>
          </a:p>
        </p:txBody>
      </p:sp>
      <p:sp>
        <p:nvSpPr>
          <p:cNvPr id="10" name="Text Box 9"/>
          <p:cNvSpPr txBox="1"/>
          <p:nvPr/>
        </p:nvSpPr>
        <p:spPr>
          <a:xfrm>
            <a:off x="1818640" y="3673475"/>
            <a:ext cx="10122535" cy="706755"/>
          </a:xfrm>
          <a:prstGeom prst="rect">
            <a:avLst/>
          </a:prstGeom>
        </p:spPr>
        <p:txBody>
          <a:bodyPr wrap="square">
            <a:spAutoFit/>
          </a:bodyPr>
          <a:lstStyle/>
          <a:p>
            <a:pPr marL="0" indent="0" algn="just"/>
            <a:r>
              <a:rPr lang="en-US" sz="2000" b="0" i="0">
                <a:solidFill>
                  <a:srgbClr val="000000"/>
                </a:solidFill>
                <a:latin typeface="Arial" panose="020B0604020202020204" pitchFamily="34" charset="0"/>
                <a:ea typeface="Roboto"/>
                <a:cs typeface="Arial" panose="020B0604020202020204" pitchFamily="34" charset="0"/>
              </a:rPr>
              <a:t>  + Đ</a:t>
            </a:r>
            <a:r>
              <a:rPr sz="2000" b="0" i="0">
                <a:solidFill>
                  <a:srgbClr val="000000"/>
                </a:solidFill>
                <a:latin typeface="Arial" panose="020B0604020202020204" pitchFamily="34" charset="0"/>
                <a:ea typeface="Roboto"/>
                <a:cs typeface="Arial" panose="020B0604020202020204" pitchFamily="34" charset="0"/>
              </a:rPr>
              <a:t>ẩy mạnh xây dựng lực lượng chính trị</a:t>
            </a:r>
            <a:r>
              <a:rPr lang="en-US" sz="2000" b="0" i="0">
                <a:solidFill>
                  <a:srgbClr val="000000"/>
                </a:solidFill>
                <a:latin typeface="Arial" panose="020B0604020202020204" pitchFamily="34" charset="0"/>
                <a:ea typeface="Roboto"/>
                <a:cs typeface="Arial" panose="020B0604020202020204" pitchFamily="34" charset="0"/>
              </a:rPr>
              <a:t> (MT Việt Minh)</a:t>
            </a:r>
            <a:r>
              <a:rPr sz="2000" b="0" i="0">
                <a:solidFill>
                  <a:srgbClr val="000000"/>
                </a:solidFill>
                <a:latin typeface="Arial" panose="020B0604020202020204" pitchFamily="34" charset="0"/>
                <a:ea typeface="Roboto"/>
                <a:cs typeface="Arial" panose="020B0604020202020204" pitchFamily="34" charset="0"/>
              </a:rPr>
              <a:t>, lực lượng vũ trang và căn cứ địa cách mạng.</a:t>
            </a:r>
          </a:p>
        </p:txBody>
      </p:sp>
      <p:sp>
        <p:nvSpPr>
          <p:cNvPr id="12" name="Text Box 11"/>
          <p:cNvSpPr txBox="1"/>
          <p:nvPr/>
        </p:nvSpPr>
        <p:spPr>
          <a:xfrm>
            <a:off x="1818640" y="4293870"/>
            <a:ext cx="10261600" cy="805180"/>
          </a:xfrm>
          <a:prstGeom prst="rect">
            <a:avLst/>
          </a:prstGeom>
        </p:spPr>
        <p:txBody>
          <a:bodyPr>
            <a:noAutofit/>
          </a:bodyPr>
          <a:lstStyle/>
          <a:p>
            <a:pPr marL="0" indent="0" algn="just"/>
            <a:r>
              <a:rPr lang="en-US" sz="2000" b="0" i="0">
                <a:solidFill>
                  <a:srgbClr val="000000"/>
                </a:solidFill>
                <a:latin typeface="Arial" panose="020B0604020202020204" pitchFamily="34" charset="0"/>
                <a:ea typeface="Roboto"/>
                <a:cs typeface="Arial" panose="020B0604020202020204" pitchFamily="34" charset="0"/>
              </a:rPr>
              <a:t>  + N</a:t>
            </a:r>
            <a:r>
              <a:rPr sz="2000" b="0" i="0">
                <a:solidFill>
                  <a:srgbClr val="000000"/>
                </a:solidFill>
                <a:latin typeface="Arial" panose="020B0604020202020204" pitchFamily="34" charset="0"/>
                <a:ea typeface="Roboto"/>
                <a:cs typeface="Arial" panose="020B0604020202020204" pitchFamily="34" charset="0"/>
              </a:rPr>
              <a:t>ắm bắt thời cơ, kịp thời phát động nhân dân nổi giành chính quyền và trực tiếp lãnh đạo cuộc Tổng khởi nghĩa tháng Tám (1945) giành thắng lợi.</a:t>
            </a:r>
          </a:p>
        </p:txBody>
      </p:sp>
      <p:sp>
        <p:nvSpPr>
          <p:cNvPr id="13" name="Text Box 12"/>
          <p:cNvSpPr txBox="1"/>
          <p:nvPr/>
        </p:nvSpPr>
        <p:spPr>
          <a:xfrm>
            <a:off x="99060" y="5979795"/>
            <a:ext cx="1678940" cy="398780"/>
          </a:xfrm>
          <a:prstGeom prst="rect">
            <a:avLst/>
          </a:prstGeom>
        </p:spPr>
        <p:txBody>
          <a:bodyPr wrap="square">
            <a:spAutoFit/>
          </a:bodyPr>
          <a:lstStyle/>
          <a:p>
            <a:pPr marL="0" indent="0" algn="ctr"/>
            <a:r>
              <a:rPr sz="2000" b="0" i="0">
                <a:solidFill>
                  <a:srgbClr val="000000"/>
                </a:solidFill>
                <a:latin typeface="Arial" panose="020B0604020202020204" pitchFamily="34" charset="0"/>
                <a:ea typeface="Roboto"/>
                <a:cs typeface="Arial" panose="020B0604020202020204" pitchFamily="34" charset="0"/>
              </a:rPr>
              <a:t>19</a:t>
            </a:r>
            <a:r>
              <a:rPr lang="en-US" sz="2000" b="0" i="0">
                <a:solidFill>
                  <a:srgbClr val="000000"/>
                </a:solidFill>
                <a:latin typeface="Arial" panose="020B0604020202020204" pitchFamily="34" charset="0"/>
                <a:ea typeface="Roboto"/>
                <a:cs typeface="Arial" panose="020B0604020202020204" pitchFamily="34" charset="0"/>
              </a:rPr>
              <a:t>45</a:t>
            </a:r>
            <a:r>
              <a:rPr sz="2000" b="0" i="0">
                <a:solidFill>
                  <a:srgbClr val="000000"/>
                </a:solidFill>
                <a:latin typeface="Arial" panose="020B0604020202020204" pitchFamily="34" charset="0"/>
                <a:ea typeface="Roboto"/>
                <a:cs typeface="Arial" panose="020B0604020202020204" pitchFamily="34" charset="0"/>
              </a:rPr>
              <a:t> - 19</a:t>
            </a:r>
            <a:r>
              <a:rPr lang="en-US" sz="2000" b="0" i="0">
                <a:solidFill>
                  <a:srgbClr val="000000"/>
                </a:solidFill>
                <a:latin typeface="Arial" panose="020B0604020202020204" pitchFamily="34" charset="0"/>
                <a:ea typeface="Roboto"/>
                <a:cs typeface="Arial" panose="020B0604020202020204" pitchFamily="34" charset="0"/>
              </a:rPr>
              <a:t>54</a:t>
            </a:r>
          </a:p>
        </p:txBody>
      </p:sp>
      <p:sp>
        <p:nvSpPr>
          <p:cNvPr id="14" name="Text Box 13"/>
          <p:cNvSpPr txBox="1"/>
          <p:nvPr/>
        </p:nvSpPr>
        <p:spPr>
          <a:xfrm>
            <a:off x="1818640" y="4930140"/>
            <a:ext cx="10281285" cy="706755"/>
          </a:xfrm>
          <a:prstGeom prst="rect">
            <a:avLst/>
          </a:prstGeom>
        </p:spPr>
        <p:txBody>
          <a:bodyPr wrap="square">
            <a:spAutoFit/>
          </a:bodyPr>
          <a:lstStyle/>
          <a:p>
            <a:pPr marL="0" indent="0" algn="just"/>
            <a:r>
              <a:rPr lang="en-US" sz="2000" b="0" i="0">
                <a:solidFill>
                  <a:srgbClr val="000000"/>
                </a:solidFill>
                <a:latin typeface="Arial" panose="020B0604020202020204" pitchFamily="34" charset="0"/>
                <a:ea typeface="Roboto"/>
                <a:cs typeface="Arial" panose="020B0604020202020204" pitchFamily="34" charset="0"/>
              </a:rPr>
              <a:t>- </a:t>
            </a:r>
            <a:r>
              <a:rPr sz="2000" b="0" i="0">
                <a:solidFill>
                  <a:srgbClr val="000000"/>
                </a:solidFill>
                <a:latin typeface="Arial" panose="020B0604020202020204" pitchFamily="34" charset="0"/>
                <a:ea typeface="Roboto"/>
                <a:cs typeface="Arial" panose="020B0604020202020204" pitchFamily="34" charset="0"/>
              </a:rPr>
              <a:t>Trực tiếp soạn thảo và đọc bản Tuyên ngôn Độc lập, khai sinh ra nhà nước Việt Nam Dân chủ Cộng hòa.</a:t>
            </a:r>
          </a:p>
        </p:txBody>
      </p:sp>
      <p:sp>
        <p:nvSpPr>
          <p:cNvPr id="15" name="Text Box 14"/>
          <p:cNvSpPr txBox="1"/>
          <p:nvPr/>
        </p:nvSpPr>
        <p:spPr>
          <a:xfrm>
            <a:off x="1818640" y="5719445"/>
            <a:ext cx="10276840" cy="1014730"/>
          </a:xfrm>
          <a:prstGeom prst="rect">
            <a:avLst/>
          </a:prstGeom>
        </p:spPr>
        <p:txBody>
          <a:bodyPr wrap="square">
            <a:spAutoFit/>
          </a:bodyPr>
          <a:lstStyle/>
          <a:p>
            <a:pPr marL="0" indent="0" algn="just"/>
            <a:r>
              <a:rPr lang="en-US" sz="2000" b="0" i="0">
                <a:solidFill>
                  <a:srgbClr val="000000"/>
                </a:solidFill>
                <a:latin typeface="Arial" panose="020B0604020202020204" pitchFamily="34" charset="0"/>
                <a:ea typeface="Roboto"/>
                <a:cs typeface="Arial" panose="020B0604020202020204" pitchFamily="34" charset="0"/>
              </a:rPr>
              <a:t>- 1945-1946: </a:t>
            </a:r>
            <a:r>
              <a:rPr sz="2000" b="0" i="0">
                <a:solidFill>
                  <a:srgbClr val="000000"/>
                </a:solidFill>
                <a:latin typeface="Arial" panose="020B0604020202020204" pitchFamily="34" charset="0"/>
                <a:ea typeface="Roboto"/>
                <a:cs typeface="Arial" panose="020B0604020202020204" pitchFamily="34" charset="0"/>
              </a:rPr>
              <a:t>Chủ tịch H</a:t>
            </a:r>
            <a:r>
              <a:rPr lang="en-US" sz="2000" b="0" i="0">
                <a:solidFill>
                  <a:srgbClr val="000000"/>
                </a:solidFill>
                <a:latin typeface="Arial" panose="020B0604020202020204" pitchFamily="34" charset="0"/>
                <a:ea typeface="Roboto"/>
                <a:cs typeface="Arial" panose="020B0604020202020204" pitchFamily="34" charset="0"/>
              </a:rPr>
              <a:t>CM</a:t>
            </a:r>
            <a:r>
              <a:rPr sz="2000" b="0" i="0">
                <a:solidFill>
                  <a:srgbClr val="000000"/>
                </a:solidFill>
                <a:latin typeface="Arial" panose="020B0604020202020204" pitchFamily="34" charset="0"/>
                <a:ea typeface="Roboto"/>
                <a:cs typeface="Arial" panose="020B0604020202020204" pitchFamily="34" charset="0"/>
              </a:rPr>
              <a:t> cùng Chính phủ đã đề ra và trực tiếp thực hiện nhiều chính sách trên các lĩnh vực: chính trị - ngoại giao; kinh tế, văn hóa – xã hội,… để bảo vệ và giữ vững chính quyền cách mạng</a:t>
            </a:r>
            <a:r>
              <a:rPr lang="en-US" sz="2000" b="0" i="0">
                <a:solidFill>
                  <a:srgbClr val="000000"/>
                </a:solidFill>
                <a:latin typeface="Arial" panose="020B0604020202020204" pitchFamily="34" charset="0"/>
                <a:ea typeface="Roboto"/>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3"/>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3"/>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3"/>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strVal val="#ppt_w+.3"/>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Effect transition="in" filter="fade">
                                      <p:cBhvr>
                                        <p:cTn id="63" dur="1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strVal val="#ppt_w+.3"/>
                                          </p:val>
                                        </p:tav>
                                        <p:tav tm="100000">
                                          <p:val>
                                            <p:strVal val="#ppt_w"/>
                                          </p:val>
                                        </p:tav>
                                      </p:tavLst>
                                    </p:anim>
                                    <p:anim calcmode="lin" valueType="num">
                                      <p:cBhvr>
                                        <p:cTn id="69" dur="1000" fill="hold"/>
                                        <p:tgtEl>
                                          <p:spTgt spid="14"/>
                                        </p:tgtEl>
                                        <p:attrNameLst>
                                          <p:attrName>ppt_h</p:attrName>
                                        </p:attrNameLst>
                                      </p:cBhvr>
                                      <p:tavLst>
                                        <p:tav tm="0">
                                          <p:val>
                                            <p:strVal val="#ppt_h"/>
                                          </p:val>
                                        </p:tav>
                                        <p:tav tm="100000">
                                          <p:val>
                                            <p:strVal val="#ppt_h"/>
                                          </p:val>
                                        </p:tav>
                                      </p:tavLst>
                                    </p:anim>
                                    <p:animEffect transition="in" filter="fade">
                                      <p:cBhvr>
                                        <p:cTn id="70" dur="10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checkerboard(across)">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checkerboard(across)">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2" grpId="0"/>
      <p:bldP spid="13"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0" y="0"/>
            <a:ext cx="12054205" cy="843280"/>
          </a:xfrm>
          <a:prstGeom prst="rect">
            <a:avLst/>
          </a:prstGeom>
        </p:spPr>
        <p:txBody>
          <a:bodyPr wrap="square">
            <a:noAutofit/>
            <a:scene3d>
              <a:camera prst="orthographicFront"/>
              <a:lightRig rig="threePt" dir="t"/>
            </a:scene3d>
          </a:bodyPr>
          <a:lstStyle/>
          <a:p>
            <a:pPr algn="ctr" defTabSz="266700"/>
            <a:r>
              <a:rPr lang="en-US" sz="2400">
                <a:latin typeface="Arial" panose="020B0604020202020204" pitchFamily="34" charset="0"/>
                <a:ea typeface="等线 Light"/>
                <a:cs typeface="Arial" panose="020B0604020202020204" pitchFamily="34" charset="0"/>
              </a:rPr>
              <a:t> </a:t>
            </a:r>
            <a:r>
              <a:rPr lang="en-US" sz="2400">
                <a:ln w="12700">
                  <a:solidFill>
                    <a:schemeClr val="accent1"/>
                  </a:solidFill>
                  <a:prstDash val="solid"/>
                </a:ln>
                <a:solidFill>
                  <a:schemeClr val="accent5">
                    <a:lumMod val="75000"/>
                  </a:schemeClr>
                </a:solidFill>
                <a:effectLst>
                  <a:outerShdw dist="38100" dir="2640000" algn="bl" rotWithShape="0">
                    <a:schemeClr val="accent1"/>
                  </a:outerShdw>
                </a:effectLst>
                <a:latin typeface="Arial" panose="020B0604020202020204" pitchFamily="34" charset="0"/>
                <a:ea typeface="等线 Light"/>
                <a:cs typeface="Arial" panose="020B0604020202020204" pitchFamily="34" charset="0"/>
              </a:rPr>
              <a:t>VAI TRÒ CỦA CHỦ TỊCH HỒ CHÍ MINH ĐỐI VỚI CÁCH MẠNG VIỆT NAM </a:t>
            </a:r>
          </a:p>
          <a:p>
            <a:pPr algn="ctr" defTabSz="266700"/>
            <a:r>
              <a:rPr lang="en-US" sz="2400">
                <a:ln w="12700">
                  <a:solidFill>
                    <a:schemeClr val="accent1"/>
                  </a:solidFill>
                  <a:prstDash val="solid"/>
                </a:ln>
                <a:solidFill>
                  <a:schemeClr val="accent5">
                    <a:lumMod val="75000"/>
                  </a:schemeClr>
                </a:solidFill>
                <a:effectLst>
                  <a:outerShdw dist="38100" dir="2640000" algn="bl" rotWithShape="0">
                    <a:schemeClr val="accent1"/>
                  </a:outerShdw>
                </a:effectLst>
                <a:latin typeface="Arial" panose="020B0604020202020204" pitchFamily="34" charset="0"/>
                <a:ea typeface="等线 Light"/>
                <a:cs typeface="Arial" panose="020B0604020202020204" pitchFamily="34" charset="0"/>
              </a:rPr>
              <a:t>(1920-1969)</a:t>
            </a:r>
          </a:p>
        </p:txBody>
      </p:sp>
      <p:graphicFrame>
        <p:nvGraphicFramePr>
          <p:cNvPr id="2" name="Table 1"/>
          <p:cNvGraphicFramePr/>
          <p:nvPr>
            <p:custDataLst>
              <p:tags r:id="rId1"/>
            </p:custDataLst>
          </p:nvPr>
        </p:nvGraphicFramePr>
        <p:xfrm>
          <a:off x="99060" y="914400"/>
          <a:ext cx="11955780" cy="3919220"/>
        </p:xfrm>
        <a:graphic>
          <a:graphicData uri="http://schemas.openxmlformats.org/drawingml/2006/table">
            <a:tbl>
              <a:tblPr firstRow="1" bandRow="1">
                <a:tableStyleId>{5C22544A-7EE6-4342-B048-85BDC9FD1C3A}</a:tableStyleId>
              </a:tblPr>
              <a:tblGrid>
                <a:gridCol w="1701800"/>
                <a:gridCol w="10253980"/>
              </a:tblGrid>
              <a:tr h="457200">
                <a:tc>
                  <a:txBody>
                    <a:bodyPr/>
                    <a:lstStyle/>
                    <a:p>
                      <a:pPr algn="ctr">
                        <a:buNone/>
                      </a:pPr>
                      <a:r>
                        <a:rPr lang="en-US" sz="2400">
                          <a:latin typeface="Arial" panose="020B0604020202020204" pitchFamily="34" charset="0"/>
                          <a:cs typeface="Arial" panose="020B0604020202020204" pitchFamily="34" charset="0"/>
                        </a:rPr>
                        <a:t>Giai đoạn</a:t>
                      </a:r>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tcPr>
                </a:tc>
                <a:tc>
                  <a:txBody>
                    <a:bodyPr/>
                    <a:lstStyle/>
                    <a:p>
                      <a:pPr algn="ctr">
                        <a:buNone/>
                      </a:pPr>
                      <a:r>
                        <a:rPr lang="en-US" sz="2400">
                          <a:latin typeface="Arial" panose="020B0604020202020204" pitchFamily="34" charset="0"/>
                          <a:cs typeface="Arial" panose="020B0604020202020204" pitchFamily="34" charset="0"/>
                        </a:rPr>
                        <a:t>Vai trò của Chủ tịch Hồ Chí Minh</a:t>
                      </a:r>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tcPr>
                </a:tc>
              </a:tr>
              <a:tr h="1654175">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rgbClr val="E8F5DC"/>
                    </a:solidFill>
                  </a:tcPr>
                </a:tc>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rgbClr val="E8F5DC"/>
                    </a:solidFill>
                  </a:tcPr>
                </a:tc>
              </a:tr>
              <a:tr h="1807845">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rgbClr val="FADCFF"/>
                    </a:solidFill>
                  </a:tcPr>
                </a:tc>
                <a:tc>
                  <a:txBody>
                    <a:bodyPr/>
                    <a:lstStyle/>
                    <a:p>
                      <a:pPr>
                        <a:buNone/>
                      </a:pPr>
                      <a:endParaRPr lang="en-US"/>
                    </a:p>
                  </a:txBody>
                  <a:tcPr>
                    <a:lnL w="28575" cmpd="sng">
                      <a:solidFill>
                        <a:schemeClr val="accent6">
                          <a:lumMod val="75000"/>
                        </a:schemeClr>
                      </a:solidFill>
                      <a:prstDash val="solid"/>
                    </a:lnL>
                    <a:lnR w="28575" cmpd="sng">
                      <a:solidFill>
                        <a:schemeClr val="accent6">
                          <a:lumMod val="75000"/>
                        </a:schemeClr>
                      </a:solidFill>
                      <a:prstDash val="solid"/>
                    </a:lnR>
                    <a:lnT w="28575" cmpd="sng">
                      <a:solidFill>
                        <a:schemeClr val="accent6">
                          <a:lumMod val="75000"/>
                        </a:schemeClr>
                      </a:solidFill>
                      <a:prstDash val="solid"/>
                    </a:lnT>
                    <a:lnB w="28575" cmpd="sng">
                      <a:solidFill>
                        <a:schemeClr val="accent6">
                          <a:lumMod val="75000"/>
                        </a:schemeClr>
                      </a:solidFill>
                      <a:prstDash val="solid"/>
                    </a:lnB>
                    <a:solidFill>
                      <a:srgbClr val="FADCFF"/>
                    </a:solidFill>
                  </a:tcPr>
                </a:tc>
              </a:tr>
            </a:tbl>
          </a:graphicData>
        </a:graphic>
      </p:graphicFrame>
      <p:sp>
        <p:nvSpPr>
          <p:cNvPr id="3" name="Text Box 2"/>
          <p:cNvSpPr txBox="1"/>
          <p:nvPr/>
        </p:nvSpPr>
        <p:spPr>
          <a:xfrm>
            <a:off x="27940" y="2040890"/>
            <a:ext cx="1831975" cy="398780"/>
          </a:xfrm>
          <a:prstGeom prst="rect">
            <a:avLst/>
          </a:prstGeom>
        </p:spPr>
        <p:txBody>
          <a:bodyPr wrap="square">
            <a:spAutoFit/>
          </a:bodyPr>
          <a:lstStyle/>
          <a:p>
            <a:pPr marL="0" indent="0" algn="ctr"/>
            <a:r>
              <a:rPr sz="2000" b="0" i="0">
                <a:solidFill>
                  <a:srgbClr val="000000"/>
                </a:solidFill>
                <a:latin typeface="Arial" panose="020B0604020202020204" pitchFamily="34" charset="0"/>
                <a:ea typeface="Roboto"/>
                <a:cs typeface="Arial" panose="020B0604020202020204" pitchFamily="34" charset="0"/>
              </a:rPr>
              <a:t>19</a:t>
            </a:r>
            <a:r>
              <a:rPr lang="en-US" sz="2000" b="0" i="0">
                <a:solidFill>
                  <a:srgbClr val="000000"/>
                </a:solidFill>
                <a:latin typeface="Arial" panose="020B0604020202020204" pitchFamily="34" charset="0"/>
                <a:ea typeface="Roboto"/>
                <a:cs typeface="Arial" panose="020B0604020202020204" pitchFamily="34" charset="0"/>
              </a:rPr>
              <a:t>45</a:t>
            </a:r>
            <a:r>
              <a:rPr sz="2000" b="0" i="0">
                <a:solidFill>
                  <a:srgbClr val="000000"/>
                </a:solidFill>
                <a:latin typeface="Arial" panose="020B0604020202020204" pitchFamily="34" charset="0"/>
                <a:ea typeface="Roboto"/>
                <a:cs typeface="Arial" panose="020B0604020202020204" pitchFamily="34" charset="0"/>
              </a:rPr>
              <a:t> - 19</a:t>
            </a:r>
            <a:r>
              <a:rPr lang="en-US" sz="2000" b="0" i="0">
                <a:solidFill>
                  <a:srgbClr val="000000"/>
                </a:solidFill>
                <a:latin typeface="Arial" panose="020B0604020202020204" pitchFamily="34" charset="0"/>
                <a:ea typeface="Roboto"/>
                <a:cs typeface="Arial" panose="020B0604020202020204" pitchFamily="34" charset="0"/>
              </a:rPr>
              <a:t>54</a:t>
            </a:r>
          </a:p>
        </p:txBody>
      </p:sp>
      <p:sp>
        <p:nvSpPr>
          <p:cNvPr id="6" name="Text Box 5"/>
          <p:cNvSpPr txBox="1"/>
          <p:nvPr/>
        </p:nvSpPr>
        <p:spPr>
          <a:xfrm>
            <a:off x="1778635" y="1372870"/>
            <a:ext cx="10194290" cy="1014730"/>
          </a:xfrm>
          <a:prstGeom prst="rect">
            <a:avLst/>
          </a:prstGeom>
          <a:noFill/>
        </p:spPr>
        <p:txBody>
          <a:bodyPr wrap="square" rtlCol="0" anchor="t">
            <a:spAutoFit/>
          </a:bodyPr>
          <a:lstStyle/>
          <a:p>
            <a:pPr marL="0" indent="0" algn="just"/>
            <a:r>
              <a:rPr sz="2000">
                <a:solidFill>
                  <a:srgbClr val="000000"/>
                </a:solidFill>
                <a:latin typeface="Arial" panose="020B0604020202020204" pitchFamily="34" charset="0"/>
                <a:ea typeface="Roboto"/>
                <a:cs typeface="Arial" panose="020B0604020202020204" pitchFamily="34" charset="0"/>
                <a:sym typeface="+mn-ea"/>
              </a:rPr>
              <a:t>-</a:t>
            </a:r>
            <a:r>
              <a:rPr lang="en-US" sz="2000">
                <a:solidFill>
                  <a:srgbClr val="000000"/>
                </a:solidFill>
                <a:latin typeface="Arial" panose="020B0604020202020204" pitchFamily="34" charset="0"/>
                <a:ea typeface="Roboto"/>
                <a:cs typeface="Arial" panose="020B0604020202020204" pitchFamily="34" charset="0"/>
                <a:sym typeface="+mn-ea"/>
              </a:rPr>
              <a:t> 1945-1946: </a:t>
            </a:r>
            <a:r>
              <a:rPr sz="2000">
                <a:solidFill>
                  <a:srgbClr val="000000"/>
                </a:solidFill>
                <a:latin typeface="Arial" panose="020B0604020202020204" pitchFamily="34" charset="0"/>
                <a:ea typeface="Roboto"/>
                <a:cs typeface="Arial" panose="020B0604020202020204" pitchFamily="34" charset="0"/>
                <a:sym typeface="+mn-ea"/>
              </a:rPr>
              <a:t>Chủ tịch H</a:t>
            </a:r>
            <a:r>
              <a:rPr lang="en-US" sz="2000">
                <a:solidFill>
                  <a:srgbClr val="000000"/>
                </a:solidFill>
                <a:latin typeface="Arial" panose="020B0604020202020204" pitchFamily="34" charset="0"/>
                <a:ea typeface="Roboto"/>
                <a:cs typeface="Arial" panose="020B0604020202020204" pitchFamily="34" charset="0"/>
                <a:sym typeface="+mn-ea"/>
              </a:rPr>
              <a:t>CM</a:t>
            </a:r>
            <a:r>
              <a:rPr sz="2000">
                <a:solidFill>
                  <a:srgbClr val="000000"/>
                </a:solidFill>
                <a:latin typeface="Arial" panose="020B0604020202020204" pitchFamily="34" charset="0"/>
                <a:ea typeface="Roboto"/>
                <a:cs typeface="Arial" panose="020B0604020202020204" pitchFamily="34" charset="0"/>
                <a:sym typeface="+mn-ea"/>
              </a:rPr>
              <a:t> cùng Chính phủ đã đề ra và trực tiếp thực hiện nhiều chính sách trên các lĩnh vực: chính trị - ngoại giao; kinh tế, văn hóa – xã hội,… để bảo vệ và giữ vững chính quyền cách mạng</a:t>
            </a:r>
            <a:r>
              <a:rPr lang="en-US" sz="2000">
                <a:solidFill>
                  <a:srgbClr val="000000"/>
                </a:solidFill>
                <a:latin typeface="Arial" panose="020B0604020202020204" pitchFamily="34" charset="0"/>
                <a:ea typeface="Roboto"/>
                <a:cs typeface="Arial" panose="020B0604020202020204" pitchFamily="34" charset="0"/>
                <a:sym typeface="+mn-ea"/>
              </a:rPr>
              <a:t>.</a:t>
            </a:r>
            <a:r>
              <a:rPr sz="2000">
                <a:solidFill>
                  <a:srgbClr val="000000"/>
                </a:solidFill>
                <a:latin typeface="Arial" panose="020B0604020202020204" pitchFamily="34" charset="0"/>
                <a:ea typeface="Roboto"/>
                <a:cs typeface="Arial" panose="020B0604020202020204" pitchFamily="34" charset="0"/>
                <a:sym typeface="+mn-ea"/>
              </a:rPr>
              <a:t> </a:t>
            </a:r>
            <a:endParaRPr lang="en-US" sz="2000">
              <a:solidFill>
                <a:srgbClr val="000000"/>
              </a:solidFill>
              <a:latin typeface="Arial" panose="020B0604020202020204" pitchFamily="34" charset="0"/>
              <a:ea typeface="Roboto"/>
              <a:cs typeface="Arial" panose="020B0604020202020204" pitchFamily="34" charset="0"/>
              <a:sym typeface="+mn-ea"/>
            </a:endParaRPr>
          </a:p>
        </p:txBody>
      </p:sp>
      <p:sp>
        <p:nvSpPr>
          <p:cNvPr id="7" name="Text Box 6"/>
          <p:cNvSpPr txBox="1"/>
          <p:nvPr/>
        </p:nvSpPr>
        <p:spPr>
          <a:xfrm>
            <a:off x="1828800" y="2341245"/>
            <a:ext cx="10194290" cy="706755"/>
          </a:xfrm>
          <a:prstGeom prst="rect">
            <a:avLst/>
          </a:prstGeom>
          <a:noFill/>
        </p:spPr>
        <p:txBody>
          <a:bodyPr wrap="square" rtlCol="0" anchor="t">
            <a:spAutoFit/>
          </a:bodyPr>
          <a:lstStyle/>
          <a:p>
            <a:pPr marL="0" indent="0" algn="just">
              <a:spcBef>
                <a:spcPct val="0"/>
              </a:spcBef>
              <a:spcAft>
                <a:spcPct val="0"/>
              </a:spcAft>
            </a:pPr>
            <a:r>
              <a:rPr sz="2000">
                <a:solidFill>
                  <a:srgbClr val="000000"/>
                </a:solidFill>
                <a:latin typeface="Arial" panose="020B0604020202020204" pitchFamily="34" charset="0"/>
                <a:ea typeface="Roboto"/>
                <a:cs typeface="Arial" panose="020B0604020202020204" pitchFamily="34" charset="0"/>
                <a:sym typeface="+mn-ea"/>
              </a:rPr>
              <a:t>- </a:t>
            </a:r>
            <a:r>
              <a:rPr lang="en-US" sz="2000">
                <a:solidFill>
                  <a:srgbClr val="000000"/>
                </a:solidFill>
                <a:latin typeface="Arial" panose="020B0604020202020204" pitchFamily="34" charset="0"/>
                <a:ea typeface="Roboto"/>
                <a:cs typeface="Arial" panose="020B0604020202020204" pitchFamily="34" charset="0"/>
                <a:sym typeface="+mn-ea"/>
              </a:rPr>
              <a:t>1946-1954: </a:t>
            </a:r>
            <a:r>
              <a:rPr lang="en-US" altLang="en-US" sz="2000">
                <a:solidFill>
                  <a:srgbClr val="000000"/>
                </a:solidFill>
                <a:latin typeface="Arial" panose="020B0604020202020204" pitchFamily="34" charset="0"/>
                <a:ea typeface="Roboto"/>
                <a:cs typeface="Arial" panose="020B0604020202020204" pitchFamily="34" charset="0"/>
                <a:sym typeface="+mn-ea"/>
              </a:rPr>
              <a:t>Trực tiếp lãnh đạo nhân dân tiến hành cuộc kháng chiến toàn quốc chống thực dân Pháp.</a:t>
            </a:r>
          </a:p>
        </p:txBody>
      </p:sp>
      <p:sp>
        <p:nvSpPr>
          <p:cNvPr id="8" name="Text Box 7"/>
          <p:cNvSpPr txBox="1"/>
          <p:nvPr/>
        </p:nvSpPr>
        <p:spPr>
          <a:xfrm>
            <a:off x="-53975" y="3742690"/>
            <a:ext cx="1831975" cy="398780"/>
          </a:xfrm>
          <a:prstGeom prst="rect">
            <a:avLst/>
          </a:prstGeom>
        </p:spPr>
        <p:txBody>
          <a:bodyPr wrap="square">
            <a:spAutoFit/>
          </a:bodyPr>
          <a:lstStyle/>
          <a:p>
            <a:pPr marL="0" indent="0" algn="ctr"/>
            <a:r>
              <a:rPr sz="2000" b="0" i="0">
                <a:solidFill>
                  <a:srgbClr val="000000"/>
                </a:solidFill>
                <a:latin typeface="Arial" panose="020B0604020202020204" pitchFamily="34" charset="0"/>
                <a:ea typeface="Roboto"/>
                <a:cs typeface="Arial" panose="020B0604020202020204" pitchFamily="34" charset="0"/>
              </a:rPr>
              <a:t>19</a:t>
            </a:r>
            <a:r>
              <a:rPr lang="en-US" sz="2000" b="0" i="0">
                <a:solidFill>
                  <a:srgbClr val="000000"/>
                </a:solidFill>
                <a:latin typeface="Arial" panose="020B0604020202020204" pitchFamily="34" charset="0"/>
                <a:ea typeface="Roboto"/>
                <a:cs typeface="Arial" panose="020B0604020202020204" pitchFamily="34" charset="0"/>
              </a:rPr>
              <a:t>54</a:t>
            </a:r>
            <a:r>
              <a:rPr sz="2000" b="0" i="0">
                <a:solidFill>
                  <a:srgbClr val="000000"/>
                </a:solidFill>
                <a:latin typeface="Arial" panose="020B0604020202020204" pitchFamily="34" charset="0"/>
                <a:ea typeface="Roboto"/>
                <a:cs typeface="Arial" panose="020B0604020202020204" pitchFamily="34" charset="0"/>
              </a:rPr>
              <a:t> - 19</a:t>
            </a:r>
            <a:r>
              <a:rPr lang="en-US" sz="2000" b="0" i="0">
                <a:solidFill>
                  <a:srgbClr val="000000"/>
                </a:solidFill>
                <a:latin typeface="Arial" panose="020B0604020202020204" pitchFamily="34" charset="0"/>
                <a:ea typeface="Roboto"/>
                <a:cs typeface="Arial" panose="020B0604020202020204" pitchFamily="34" charset="0"/>
              </a:rPr>
              <a:t>69</a:t>
            </a:r>
          </a:p>
        </p:txBody>
      </p:sp>
      <p:sp>
        <p:nvSpPr>
          <p:cNvPr id="9" name="Text Box 8"/>
          <p:cNvSpPr txBox="1"/>
          <p:nvPr/>
        </p:nvSpPr>
        <p:spPr>
          <a:xfrm>
            <a:off x="1798320" y="3088640"/>
            <a:ext cx="10194925" cy="398780"/>
          </a:xfrm>
          <a:prstGeom prst="rect">
            <a:avLst/>
          </a:prstGeom>
        </p:spPr>
        <p:txBody>
          <a:bodyPr wrap="square">
            <a:spAutoFit/>
          </a:bodyPr>
          <a:lstStyle/>
          <a:p>
            <a:pPr marL="0" indent="0" algn="just"/>
            <a:r>
              <a:rPr sz="2000" b="0" i="0">
                <a:solidFill>
                  <a:srgbClr val="000000"/>
                </a:solidFill>
                <a:latin typeface="Arial" panose="020B0604020202020204" pitchFamily="34" charset="0"/>
                <a:ea typeface="Roboto"/>
                <a:cs typeface="Arial" panose="020B0604020202020204" pitchFamily="34" charset="0"/>
              </a:rPr>
              <a:t>- </a:t>
            </a:r>
            <a:r>
              <a:rPr lang="en-US" altLang="en-US" sz="2000" b="0" i="0">
                <a:solidFill>
                  <a:srgbClr val="000000"/>
                </a:solidFill>
                <a:latin typeface="Arial" panose="020B0604020202020204" pitchFamily="34" charset="0"/>
                <a:ea typeface="Roboto"/>
                <a:cs typeface="Arial" panose="020B0604020202020204" pitchFamily="34" charset="0"/>
              </a:rPr>
              <a:t>Lãnh đạo xây dựng chủ nghĩa xã hội ở miền Bắc</a:t>
            </a:r>
          </a:p>
        </p:txBody>
      </p:sp>
      <p:sp>
        <p:nvSpPr>
          <p:cNvPr id="10" name="Text Box 9"/>
          <p:cNvSpPr txBox="1"/>
          <p:nvPr/>
        </p:nvSpPr>
        <p:spPr>
          <a:xfrm>
            <a:off x="1798955" y="3416300"/>
            <a:ext cx="10122535" cy="706755"/>
          </a:xfrm>
          <a:prstGeom prst="rect">
            <a:avLst/>
          </a:prstGeom>
        </p:spPr>
        <p:txBody>
          <a:bodyPr wrap="square">
            <a:spAutoFit/>
          </a:bodyPr>
          <a:lstStyle/>
          <a:p>
            <a:pPr marL="0" indent="0" algn="just"/>
            <a:r>
              <a:rPr sz="2000" b="0" i="0">
                <a:solidFill>
                  <a:srgbClr val="000000"/>
                </a:solidFill>
                <a:latin typeface="Arial" panose="020B0604020202020204" pitchFamily="34" charset="0"/>
                <a:ea typeface="Roboto"/>
                <a:cs typeface="Arial" panose="020B0604020202020204" pitchFamily="34" charset="0"/>
              </a:rPr>
              <a:t>- </a:t>
            </a:r>
            <a:r>
              <a:rPr lang="en-US" altLang="en-US" sz="2000" b="0" i="0">
                <a:solidFill>
                  <a:srgbClr val="000000"/>
                </a:solidFill>
                <a:latin typeface="Arial" panose="020B0604020202020204" pitchFamily="34" charset="0"/>
                <a:ea typeface="Roboto"/>
                <a:cs typeface="Arial" panose="020B0604020202020204" pitchFamily="34" charset="0"/>
              </a:rPr>
              <a:t>Chỉ đạo sự nghiệp đấu tranh giải phóng miền Nam, xác định đường lối và quyết tâm đánh thắng giặc Mỹ xâm lược</a:t>
            </a:r>
          </a:p>
        </p:txBody>
      </p:sp>
      <p:sp>
        <p:nvSpPr>
          <p:cNvPr id="12" name="Text Box 11"/>
          <p:cNvSpPr txBox="1"/>
          <p:nvPr/>
        </p:nvSpPr>
        <p:spPr>
          <a:xfrm>
            <a:off x="1798320" y="4041775"/>
            <a:ext cx="10261600" cy="805180"/>
          </a:xfrm>
          <a:prstGeom prst="rect">
            <a:avLst/>
          </a:prstGeom>
        </p:spPr>
        <p:txBody>
          <a:bodyPr>
            <a:noAutofit/>
          </a:bodyPr>
          <a:lstStyle/>
          <a:p>
            <a:pPr algn="just" defTabSz="266700"/>
            <a:r>
              <a:rPr lang="en-US" sz="2000" b="0" i="0">
                <a:solidFill>
                  <a:srgbClr val="000000"/>
                </a:solidFill>
                <a:latin typeface="Arial" panose="020B0604020202020204" pitchFamily="34" charset="0"/>
                <a:ea typeface="Roboto"/>
                <a:cs typeface="Arial" panose="020B0604020202020204" pitchFamily="34" charset="0"/>
              </a:rPr>
              <a:t>-</a:t>
            </a:r>
            <a:r>
              <a:rPr lang="en-US" sz="2000" b="0" i="0">
                <a:solidFill>
                  <a:srgbClr val="000000"/>
                </a:solidFill>
                <a:effectLst/>
                <a:latin typeface="Arial" panose="020B0604020202020204" pitchFamily="34" charset="0"/>
                <a:ea typeface="Roboto"/>
                <a:cs typeface="Arial" panose="020B0604020202020204" pitchFamily="34" charset="0"/>
              </a:rPr>
              <a:t> </a:t>
            </a:r>
            <a:r>
              <a:rPr sz="2000">
                <a:solidFill>
                  <a:schemeClr val="tx1"/>
                </a:solidFill>
                <a:effectLst/>
                <a:latin typeface="Arial" panose="020B0604020202020204" pitchFamily="34" charset="0"/>
                <a:ea typeface="等线 Light"/>
                <a:cs typeface="Arial" panose="020B0604020202020204" pitchFamily="34" charset="0"/>
                <a:sym typeface="+mn-ea"/>
              </a:rPr>
              <a:t>Là biểu tượng của sức mạnh đại đoàn kết dân tộc và sức mạnh thời đại, có vai trò to lớn trong đấu</a:t>
            </a:r>
            <a:r>
              <a:rPr lang="en-US" sz="2000">
                <a:solidFill>
                  <a:schemeClr val="tx1"/>
                </a:solidFill>
                <a:effectLst/>
                <a:latin typeface="Arial" panose="020B0604020202020204" pitchFamily="34" charset="0"/>
                <a:ea typeface="等线 Light"/>
                <a:cs typeface="Arial" panose="020B0604020202020204" pitchFamily="34" charset="0"/>
                <a:sym typeface="+mn-ea"/>
              </a:rPr>
              <a:t> t</a:t>
            </a:r>
            <a:r>
              <a:rPr sz="2000">
                <a:solidFill>
                  <a:schemeClr val="tx1"/>
                </a:solidFill>
                <a:effectLst/>
                <a:latin typeface="Arial" panose="020B0604020202020204" pitchFamily="34" charset="0"/>
                <a:ea typeface="等线 Light"/>
                <a:cs typeface="Arial" panose="020B0604020202020204" pitchFamily="34" charset="0"/>
                <a:sym typeface="+mn-ea"/>
              </a:rPr>
              <a:t>ranh ngoại giao</a:t>
            </a:r>
            <a:endParaRPr sz="2000" b="0" i="0">
              <a:solidFill>
                <a:schemeClr val="tx1"/>
              </a:solidFill>
              <a:effectLst/>
              <a:latin typeface="Arial" panose="020B0604020202020204" pitchFamily="34" charset="0"/>
              <a:ea typeface="等线 Light"/>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000" cy="5632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 name="Picture 2"/>
          <p:cNvPicPr/>
          <p:nvPr/>
        </p:nvPicPr>
        <p:blipFill>
          <a:blip r:embed="rId2"/>
          <a:srcRect l="5722" t="23565" r="7074" b="17611"/>
          <a:stretch>
            <a:fillRect/>
          </a:stretch>
        </p:blipFill>
        <p:spPr>
          <a:xfrm>
            <a:off x="78740" y="6985"/>
            <a:ext cx="845820" cy="545465"/>
          </a:xfrm>
          <a:prstGeom prst="rect">
            <a:avLst/>
          </a:prstGeom>
        </p:spPr>
      </p:pic>
      <p:sp>
        <p:nvSpPr>
          <p:cNvPr id="4" name="Text Box 3"/>
          <p:cNvSpPr txBox="1"/>
          <p:nvPr/>
        </p:nvSpPr>
        <p:spPr>
          <a:xfrm>
            <a:off x="1066165" y="0"/>
            <a:ext cx="9374505" cy="521970"/>
          </a:xfrm>
          <a:prstGeom prst="rect">
            <a:avLst/>
          </a:prstGeom>
        </p:spPr>
        <p:txBody>
          <a:bodyPr wrap="square">
            <a:spAutoFit/>
          </a:bodyPr>
          <a:lstStyle/>
          <a:p>
            <a:pPr marL="0" indent="0" algn="just" defTabSz="266700">
              <a:spcBef>
                <a:spcPct val="0"/>
              </a:spcBef>
              <a:spcAft>
                <a:spcPct val="0"/>
              </a:spcAft>
            </a:pPr>
            <a:r>
              <a:rPr sz="2800" b="1">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a:cs typeface="Arial" panose="020B0604020202020204" pitchFamily="34" charset="0"/>
              </a:rPr>
              <a:t>1. Hành trình đi tìm đường cứu nước (1911 – 1920)</a:t>
            </a:r>
          </a:p>
        </p:txBody>
      </p:sp>
      <p:pic>
        <p:nvPicPr>
          <p:cNvPr id="8" name="Picture 7"/>
          <p:cNvPicPr/>
          <p:nvPr/>
        </p:nvPicPr>
        <p:blipFill>
          <a:blip r:embed="rId3"/>
          <a:stretch>
            <a:fillRect/>
          </a:stretch>
        </p:blipFill>
        <p:spPr>
          <a:xfrm>
            <a:off x="635" y="552450"/>
            <a:ext cx="12095480" cy="6305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182880" y="505460"/>
            <a:ext cx="2068195" cy="521970"/>
          </a:xfrm>
          <a:prstGeom prst="rect">
            <a:avLst/>
          </a:prstGeom>
          <a:solidFill>
            <a:schemeClr val="bg1">
              <a:lumMod val="95000"/>
            </a:schemeClr>
          </a:solidFill>
          <a:ln w="38100">
            <a:solidFill>
              <a:schemeClr val="accent5">
                <a:lumMod val="75000"/>
              </a:schemeClr>
            </a:solidFill>
            <a:prstDash val="sysDash"/>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5/6/1911</a:t>
            </a:r>
          </a:p>
        </p:txBody>
      </p:sp>
      <p:pic>
        <p:nvPicPr>
          <p:cNvPr id="3" name="Picture 2"/>
          <p:cNvPicPr/>
          <p:nvPr/>
        </p:nvPicPr>
        <p:blipFill>
          <a:blip r:embed="rId2"/>
          <a:stretch>
            <a:fillRect/>
          </a:stretch>
        </p:blipFill>
        <p:spPr>
          <a:xfrm>
            <a:off x="9147175" y="43180"/>
            <a:ext cx="2927985" cy="1702435"/>
          </a:xfrm>
          <a:prstGeom prst="rect">
            <a:avLst/>
          </a:prstGeom>
        </p:spPr>
      </p:pic>
      <p:sp>
        <p:nvSpPr>
          <p:cNvPr id="4" name="Text Box 3"/>
          <p:cNvSpPr txBox="1"/>
          <p:nvPr/>
        </p:nvSpPr>
        <p:spPr>
          <a:xfrm>
            <a:off x="2654300" y="266700"/>
            <a:ext cx="6214745" cy="1383665"/>
          </a:xfrm>
          <a:prstGeom prst="rect">
            <a:avLst/>
          </a:prstGeom>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Nguyễn Tất Thành </a:t>
            </a:r>
            <a:r>
              <a:rPr lang="en-US" sz="2800">
                <a:latin typeface="Arial" panose="020B0604020202020204" pitchFamily="34" charset="0"/>
                <a:ea typeface="Times New Roman" panose="02020603050405020304"/>
                <a:cs typeface="Arial" panose="020B0604020202020204" pitchFamily="34" charset="0"/>
              </a:rPr>
              <a:t>lấy tên là Văn Ba </a:t>
            </a:r>
            <a:r>
              <a:rPr sz="2800">
                <a:latin typeface="Arial" panose="020B0604020202020204" pitchFamily="34" charset="0"/>
                <a:ea typeface="Times New Roman" panose="02020603050405020304"/>
                <a:cs typeface="Arial" panose="020B0604020202020204" pitchFamily="34" charset="0"/>
              </a:rPr>
              <a:t>rời cảng Nhà Rồng (SG), </a:t>
            </a:r>
            <a:r>
              <a:rPr lang="en-US" sz="2800">
                <a:latin typeface="Arial" panose="020B0604020202020204" pitchFamily="34" charset="0"/>
                <a:ea typeface="Times New Roman" panose="02020603050405020304"/>
                <a:cs typeface="Arial" panose="020B0604020202020204" pitchFamily="34" charset="0"/>
              </a:rPr>
              <a:t> bắt đầu hành trình đi tìm con đường GPDT</a:t>
            </a:r>
          </a:p>
        </p:txBody>
      </p:sp>
      <p:sp>
        <p:nvSpPr>
          <p:cNvPr id="5" name="Text Box 4"/>
          <p:cNvSpPr txBox="1"/>
          <p:nvPr/>
        </p:nvSpPr>
        <p:spPr>
          <a:xfrm>
            <a:off x="158115" y="2486025"/>
            <a:ext cx="2068195" cy="521970"/>
          </a:xfrm>
          <a:prstGeom prst="rect">
            <a:avLst/>
          </a:prstGeom>
          <a:solidFill>
            <a:schemeClr val="bg1">
              <a:lumMod val="95000"/>
            </a:schemeClr>
          </a:solidFill>
          <a:ln w="38100">
            <a:solidFill>
              <a:schemeClr val="accent5">
                <a:lumMod val="75000"/>
              </a:schemeClr>
            </a:solidFill>
            <a:prstDash val="sysDash"/>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1911 - 1917</a:t>
            </a:r>
          </a:p>
        </p:txBody>
      </p:sp>
      <p:pic>
        <p:nvPicPr>
          <p:cNvPr id="6" name="Picture 5"/>
          <p:cNvPicPr/>
          <p:nvPr/>
        </p:nvPicPr>
        <p:blipFill>
          <a:blip r:embed="rId3"/>
          <a:stretch>
            <a:fillRect/>
          </a:stretch>
        </p:blipFill>
        <p:spPr>
          <a:xfrm>
            <a:off x="2410460" y="2071370"/>
            <a:ext cx="2927350" cy="1670050"/>
          </a:xfrm>
          <a:prstGeom prst="rect">
            <a:avLst/>
          </a:prstGeom>
        </p:spPr>
      </p:pic>
      <p:sp>
        <p:nvSpPr>
          <p:cNvPr id="7" name="Text Box 6"/>
          <p:cNvSpPr txBox="1"/>
          <p:nvPr/>
        </p:nvSpPr>
        <p:spPr>
          <a:xfrm>
            <a:off x="5407660" y="1783715"/>
            <a:ext cx="6667500" cy="2245360"/>
          </a:xfrm>
          <a:prstGeom prst="rect">
            <a:avLst/>
          </a:prstGeom>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Người bôn ba khắp hải ngoại, làm đủ nghề để sống và tìm hiểu thực tiễn. Qua đó</a:t>
            </a:r>
            <a:r>
              <a:rPr lang="en-US" sz="2800">
                <a:latin typeface="Arial" panose="020B0604020202020204" pitchFamily="34" charset="0"/>
                <a:ea typeface="Times New Roman" panose="02020603050405020304"/>
                <a:cs typeface="Arial" panose="020B0604020202020204" pitchFamily="34" charset="0"/>
              </a:rPr>
              <a:t> </a:t>
            </a:r>
            <a:r>
              <a:rPr sz="2800">
                <a:latin typeface="Arial" panose="020B0604020202020204" pitchFamily="34" charset="0"/>
                <a:ea typeface="Times New Roman" panose="02020603050405020304"/>
                <a:cs typeface="Arial" panose="020B0604020202020204" pitchFamily="34" charset="0"/>
              </a:rPr>
              <a:t>Người phân biệt được BẠN và THÙ</a:t>
            </a:r>
            <a:r>
              <a:rPr lang="en-US" sz="2800">
                <a:latin typeface="Arial" panose="020B0604020202020204" pitchFamily="34" charset="0"/>
                <a:ea typeface="Times New Roman" panose="02020603050405020304"/>
                <a:cs typeface="Arial" panose="020B0604020202020204" pitchFamily="34" charset="0"/>
              </a:rPr>
              <a:t> và n</a:t>
            </a:r>
            <a:r>
              <a:rPr sz="2800">
                <a:latin typeface="Arial" panose="020B0604020202020204" pitchFamily="34" charset="0"/>
                <a:ea typeface="Times New Roman" panose="02020603050405020304"/>
                <a:cs typeface="Arial" panose="020B0604020202020204" pitchFamily="34" charset="0"/>
              </a:rPr>
              <a:t>hận thức về sự đoàn kết với ND các DT bị áp bức</a:t>
            </a:r>
          </a:p>
        </p:txBody>
      </p:sp>
      <p:sp>
        <p:nvSpPr>
          <p:cNvPr id="9" name="Text Box 8"/>
          <p:cNvSpPr txBox="1"/>
          <p:nvPr/>
        </p:nvSpPr>
        <p:spPr>
          <a:xfrm>
            <a:off x="182880" y="5039360"/>
            <a:ext cx="2068195" cy="521970"/>
          </a:xfrm>
          <a:prstGeom prst="rect">
            <a:avLst/>
          </a:prstGeom>
          <a:solidFill>
            <a:schemeClr val="bg1">
              <a:lumMod val="95000"/>
            </a:schemeClr>
          </a:solidFill>
          <a:ln w="38100">
            <a:solidFill>
              <a:schemeClr val="accent5">
                <a:lumMod val="75000"/>
              </a:schemeClr>
            </a:solidFill>
            <a:prstDash val="sysDash"/>
          </a:ln>
          <a:effectLst>
            <a:innerShdw blurRad="114300">
              <a:prstClr val="black"/>
            </a:innerShdw>
          </a:effectLst>
        </p:spPr>
        <p:txBody>
          <a:bodyPr wrap="square" rtlCol="0" anchor="t">
            <a:spAutoFit/>
          </a:bodyPr>
          <a:lstStyle/>
          <a:p>
            <a:pPr algn="just"/>
            <a:r>
              <a:rPr lang="en-US" sz="2800" b="1" dirty="0" err="1">
                <a:solidFill>
                  <a:srgbClr val="C00000"/>
                </a:solidFill>
                <a:latin typeface="Arial" panose="020B0604020202020204" pitchFamily="34" charset="0"/>
                <a:cs typeface="Arial" panose="020B0604020202020204" pitchFamily="34" charset="0"/>
                <a:sym typeface="+mn-ea"/>
              </a:rPr>
              <a:t>1917- 1919</a:t>
            </a:r>
          </a:p>
        </p:txBody>
      </p:sp>
      <p:pic>
        <p:nvPicPr>
          <p:cNvPr id="10" name="Picture 9"/>
          <p:cNvPicPr/>
          <p:nvPr/>
        </p:nvPicPr>
        <p:blipFill>
          <a:blip r:embed="rId4"/>
          <a:srcRect b="10286"/>
          <a:stretch>
            <a:fillRect/>
          </a:stretch>
        </p:blipFill>
        <p:spPr>
          <a:xfrm>
            <a:off x="8734425" y="4162425"/>
            <a:ext cx="3333115" cy="2296160"/>
          </a:xfrm>
          <a:prstGeom prst="rect">
            <a:avLst/>
          </a:prstGeom>
        </p:spPr>
      </p:pic>
      <p:sp>
        <p:nvSpPr>
          <p:cNvPr id="11" name="Text Box 10"/>
          <p:cNvSpPr txBox="1"/>
          <p:nvPr/>
        </p:nvSpPr>
        <p:spPr>
          <a:xfrm>
            <a:off x="2338705" y="4162425"/>
            <a:ext cx="6344285" cy="2676525"/>
          </a:xfrm>
          <a:prstGeom prst="rect">
            <a:avLst/>
          </a:prstGeom>
        </p:spPr>
        <p:txBody>
          <a:bodyPr wrap="square">
            <a:spAutoFit/>
          </a:bodyPr>
          <a:lstStyle/>
          <a:p>
            <a:pPr marL="0" indent="0" algn="just" defTabSz="266700">
              <a:spcBef>
                <a:spcPct val="0"/>
              </a:spcBef>
              <a:spcAft>
                <a:spcPct val="0"/>
              </a:spcAft>
            </a:pPr>
            <a:r>
              <a:rPr lang="en-US" sz="2800">
                <a:latin typeface="Arial" panose="020B0604020202020204" pitchFamily="34" charset="0"/>
                <a:ea typeface="Times New Roman" panose="02020603050405020304"/>
                <a:cs typeface="Arial" panose="020B0604020202020204" pitchFamily="34" charset="0"/>
              </a:rPr>
              <a:t> </a:t>
            </a:r>
            <a:r>
              <a:rPr sz="2800">
                <a:latin typeface="Arial" panose="020B0604020202020204" pitchFamily="34" charset="0"/>
                <a:ea typeface="Times New Roman" panose="02020603050405020304"/>
                <a:cs typeface="Arial" panose="020B0604020202020204" pitchFamily="34" charset="0"/>
              </a:rPr>
              <a:t>N</a:t>
            </a:r>
            <a:r>
              <a:rPr lang="en-US" sz="2800">
                <a:latin typeface="Arial" panose="020B0604020202020204" pitchFamily="34" charset="0"/>
                <a:ea typeface="Times New Roman" panose="02020603050405020304"/>
                <a:cs typeface="Arial" panose="020B0604020202020204" pitchFamily="34" charset="0"/>
              </a:rPr>
              <a:t>guyễnTất Thành</a:t>
            </a:r>
            <a:r>
              <a:rPr sz="2800">
                <a:latin typeface="Arial" panose="020B0604020202020204" pitchFamily="34" charset="0"/>
                <a:ea typeface="Times New Roman" panose="02020603050405020304"/>
                <a:cs typeface="Arial" panose="020B0604020202020204" pitchFamily="34" charset="0"/>
              </a:rPr>
              <a:t> trở lại Pari để hoạt động</a:t>
            </a:r>
            <a:r>
              <a:rPr lang="en-US" sz="2800">
                <a:latin typeface="Arial" panose="020B0604020202020204" pitchFamily="34" charset="0"/>
                <a:ea typeface="Times New Roman" panose="02020603050405020304"/>
                <a:cs typeface="Arial" panose="020B0604020202020204" pitchFamily="34" charset="0"/>
              </a:rPr>
              <a:t>,</a:t>
            </a:r>
            <a:r>
              <a:rPr sz="2800">
                <a:latin typeface="Arial" panose="020B0604020202020204" pitchFamily="34" charset="0"/>
                <a:ea typeface="Times New Roman" panose="02020603050405020304"/>
                <a:cs typeface="Arial" panose="020B0604020202020204" pitchFamily="34" charset="0"/>
              </a:rPr>
              <a:t> </a:t>
            </a:r>
            <a:r>
              <a:rPr lang="en-US" sz="2800">
                <a:latin typeface="Arial" panose="020B0604020202020204" pitchFamily="34" charset="0"/>
                <a:ea typeface="Times New Roman" panose="02020603050405020304"/>
                <a:cs typeface="Arial" panose="020B0604020202020204" pitchFamily="34" charset="0"/>
              </a:rPr>
              <a:t>trở thành </a:t>
            </a:r>
            <a:r>
              <a:rPr sz="2800">
                <a:latin typeface="Arial" panose="020B0604020202020204" pitchFamily="34" charset="0"/>
                <a:ea typeface="Times New Roman" panose="02020603050405020304"/>
                <a:cs typeface="Arial" panose="020B0604020202020204" pitchFamily="34" charset="0"/>
              </a:rPr>
              <a:t>lãnh đạo chủ chốt của Hội những người Việt Nam yêu nước tại Pháp</a:t>
            </a:r>
            <a:r>
              <a:rPr lang="en-US" sz="2800">
                <a:latin typeface="Arial" panose="020B0604020202020204" pitchFamily="34" charset="0"/>
                <a:ea typeface="Times New Roman" panose="02020603050405020304"/>
                <a:cs typeface="Arial" panose="020B0604020202020204" pitchFamily="34" charset="0"/>
              </a:rPr>
              <a:t> và tham gia Đảng XH Pháp, gởi đến Hội nghị Vecxai Bản “Yêu sách của ND An Nam”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3000" fill="hold">
                                          <p:stCondLst>
                                            <p:cond delay="0"/>
                                          </p:stCondLst>
                                        </p:cTn>
                                        <p:tgtEl>
                                          <p:spTgt spid="7"/>
                                        </p:tgtEl>
                                        <p:attrNameLst>
                                          <p:attrName>style.visibility</p:attrName>
                                        </p:attrNameLst>
                                      </p:cBhvr>
                                      <p:to>
                                        <p:strVal val="visible"/>
                                      </p:to>
                                    </p:set>
                                    <p:animEffect transition="in" filter="wheel(1)">
                                      <p:cBhvr>
                                        <p:cTn id="15" dur="3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3000" fill="hold">
                                          <p:stCondLst>
                                            <p:cond delay="0"/>
                                          </p:stCondLst>
                                        </p:cTn>
                                        <p:tgtEl>
                                          <p:spTgt spid="11"/>
                                        </p:tgtEl>
                                        <p:attrNameLst>
                                          <p:attrName>style.visibility</p:attrName>
                                        </p:attrNameLst>
                                      </p:cBhvr>
                                      <p:to>
                                        <p:strVal val="visible"/>
                                      </p:to>
                                    </p:set>
                                    <p:anim calcmode="lin" valueType="num">
                                      <p:cBhvr>
                                        <p:cTn id="27" dur="3000" fill="hold"/>
                                        <p:tgtEl>
                                          <p:spTgt spid="11"/>
                                        </p:tgtEl>
                                        <p:attrNameLst>
                                          <p:attrName>ppt_w</p:attrName>
                                        </p:attrNameLst>
                                      </p:cBhvr>
                                      <p:tavLst>
                                        <p:tav tm="0">
                                          <p:val>
                                            <p:fltVal val="0"/>
                                          </p:val>
                                        </p:tav>
                                        <p:tav tm="100000">
                                          <p:val>
                                            <p:strVal val="#ppt_w"/>
                                          </p:val>
                                        </p:tav>
                                      </p:tavLst>
                                    </p:anim>
                                    <p:anim calcmode="lin" valueType="num">
                                      <p:cBhvr>
                                        <p:cTn id="28" dur="3000" fill="hold"/>
                                        <p:tgtEl>
                                          <p:spTgt spid="11"/>
                                        </p:tgtEl>
                                        <p:attrNameLst>
                                          <p:attrName>ppt_h</p:attrName>
                                        </p:attrNameLst>
                                      </p:cBhvr>
                                      <p:tavLst>
                                        <p:tav tm="0">
                                          <p:val>
                                            <p:fltVal val="0"/>
                                          </p:val>
                                        </p:tav>
                                        <p:tav tm="100000">
                                          <p:val>
                                            <p:strVal val="#ppt_h"/>
                                          </p:val>
                                        </p:tav>
                                      </p:tavLst>
                                    </p:anim>
                                    <p:animEffect transition="in" filter="fade">
                                      <p:cBhvr>
                                        <p:cTn id="29" dur="3000"/>
                                        <p:tgtEl>
                                          <p:spTgt spid="11"/>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lum bright="12000"/>
          </a:blip>
          <a:stretch>
            <a:fillRect/>
          </a:stretch>
        </p:blipFill>
        <p:spPr>
          <a:xfrm>
            <a:off x="196850" y="135890"/>
            <a:ext cx="3696970" cy="3956050"/>
          </a:xfrm>
          <a:prstGeom prst="rect">
            <a:avLst/>
          </a:prstGeom>
        </p:spPr>
      </p:pic>
      <p:pic>
        <p:nvPicPr>
          <p:cNvPr id="6" name="Picture 5"/>
          <p:cNvPicPr/>
          <p:nvPr/>
        </p:nvPicPr>
        <p:blipFill>
          <a:blip r:embed="rId3">
            <a:lum bright="6000"/>
          </a:blip>
          <a:stretch>
            <a:fillRect/>
          </a:stretch>
        </p:blipFill>
        <p:spPr>
          <a:xfrm>
            <a:off x="4210685" y="135890"/>
            <a:ext cx="4020185" cy="3955415"/>
          </a:xfrm>
          <a:prstGeom prst="rect">
            <a:avLst/>
          </a:prstGeom>
        </p:spPr>
      </p:pic>
      <p:pic>
        <p:nvPicPr>
          <p:cNvPr id="3" name="Picture 2"/>
          <p:cNvPicPr/>
          <p:nvPr/>
        </p:nvPicPr>
        <p:blipFill>
          <a:blip r:embed="rId4">
            <a:lum bright="6000"/>
          </a:blip>
          <a:stretch>
            <a:fillRect/>
          </a:stretch>
        </p:blipFill>
        <p:spPr>
          <a:xfrm>
            <a:off x="8384540" y="87630"/>
            <a:ext cx="3683635" cy="4024630"/>
          </a:xfrm>
          <a:prstGeom prst="rect">
            <a:avLst/>
          </a:prstGeom>
        </p:spPr>
      </p:pic>
      <p:sp>
        <p:nvSpPr>
          <p:cNvPr id="4" name="Text Box 3"/>
          <p:cNvSpPr txBox="1"/>
          <p:nvPr/>
        </p:nvSpPr>
        <p:spPr>
          <a:xfrm>
            <a:off x="128905" y="4249420"/>
            <a:ext cx="3764280" cy="2183765"/>
          </a:xfrm>
          <a:prstGeom prst="rect">
            <a:avLst/>
          </a:prstGeom>
        </p:spPr>
        <p:txBody>
          <a:bodyPr wrap="square">
            <a:spAutoFit/>
          </a:bodyPr>
          <a:lstStyle/>
          <a:p>
            <a:pPr marL="0" indent="0" algn="just"/>
            <a:r>
              <a:rPr sz="2400" b="0">
                <a:solidFill>
                  <a:schemeClr val="tx1"/>
                </a:solidFill>
                <a:latin typeface="Arial" panose="020B0604020202020204"/>
                <a:ea typeface="Arial" panose="020B0604020202020204"/>
              </a:rPr>
              <a:t>Báo Nhân đạo đăng toàn văn </a:t>
            </a:r>
            <a:r>
              <a:rPr lang="en-US" sz="2400" b="0">
                <a:solidFill>
                  <a:schemeClr val="tx1"/>
                </a:solidFill>
                <a:latin typeface="Arial" panose="020B0604020202020204"/>
                <a:ea typeface="Arial" panose="020B0604020202020204"/>
              </a:rPr>
              <a:t>“</a:t>
            </a:r>
            <a:r>
              <a:rPr sz="2400" b="0">
                <a:solidFill>
                  <a:schemeClr val="tx1"/>
                </a:solidFill>
                <a:latin typeface="Arial" panose="020B0604020202020204"/>
                <a:ea typeface="Arial" panose="020B0604020202020204"/>
              </a:rPr>
              <a:t>Sơ thảo lần thứ nhất những Luận cương về vấn đề dân tộc và vấn đề thuộc địa</a:t>
            </a:r>
            <a:r>
              <a:rPr lang="en-US" sz="2400" b="0">
                <a:solidFill>
                  <a:schemeClr val="tx1"/>
                </a:solidFill>
                <a:latin typeface="Arial" panose="020B0604020202020204"/>
                <a:ea typeface="Arial" panose="020B0604020202020204"/>
              </a:rPr>
              <a:t>”</a:t>
            </a:r>
            <a:r>
              <a:rPr sz="2400" b="0">
                <a:solidFill>
                  <a:schemeClr val="tx1"/>
                </a:solidFill>
                <a:latin typeface="Arial" panose="020B0604020202020204"/>
                <a:ea typeface="Arial" panose="020B0604020202020204"/>
              </a:rPr>
              <a:t> của L</a:t>
            </a:r>
            <a:r>
              <a:rPr lang="en-US" sz="2400" b="0">
                <a:solidFill>
                  <a:schemeClr val="tx1"/>
                </a:solidFill>
                <a:latin typeface="Arial" panose="020B0604020202020204"/>
                <a:ea typeface="Arial" panose="020B0604020202020204"/>
              </a:rPr>
              <a:t>ê</a:t>
            </a:r>
            <a:r>
              <a:rPr sz="2400" b="0">
                <a:solidFill>
                  <a:schemeClr val="tx1"/>
                </a:solidFill>
                <a:latin typeface="Arial" panose="020B0604020202020204"/>
                <a:ea typeface="Arial" panose="020B0604020202020204"/>
              </a:rPr>
              <a:t>nin</a:t>
            </a:r>
          </a:p>
          <a:p>
            <a:pPr marL="0" indent="0" algn="ctr"/>
            <a:r>
              <a:rPr sz="1600" b="0">
                <a:solidFill>
                  <a:srgbClr val="333333"/>
                </a:solidFill>
                <a:latin typeface="Arial" panose="020B0604020202020204"/>
                <a:ea typeface="Arial" panose="020B0604020202020204"/>
              </a:rPr>
              <a:t> </a:t>
            </a:r>
          </a:p>
        </p:txBody>
      </p:sp>
      <p:sp>
        <p:nvSpPr>
          <p:cNvPr id="5" name="Text Box 4"/>
          <p:cNvSpPr txBox="1"/>
          <p:nvPr/>
        </p:nvSpPr>
        <p:spPr>
          <a:xfrm>
            <a:off x="4338320" y="4249420"/>
            <a:ext cx="3764280" cy="1198880"/>
          </a:xfrm>
          <a:prstGeom prst="rect">
            <a:avLst/>
          </a:prstGeom>
        </p:spPr>
        <p:txBody>
          <a:bodyPr wrap="square">
            <a:spAutoFit/>
          </a:bodyPr>
          <a:lstStyle/>
          <a:p>
            <a:pPr marL="0" indent="0" algn="ctr"/>
            <a:r>
              <a:rPr lang="en-US" sz="2400" b="0">
                <a:solidFill>
                  <a:srgbClr val="333333"/>
                </a:solidFill>
                <a:latin typeface="Arial" panose="020B0604020202020204"/>
                <a:ea typeface="Arial" panose="020B0604020202020204"/>
              </a:rPr>
              <a:t>Nguyễn Ái Quốc dự Đại hội lần thứ 18 của Đảng XH Pháp (12/1920)</a:t>
            </a:r>
            <a:r>
              <a:rPr sz="2400" b="0">
                <a:solidFill>
                  <a:srgbClr val="333333"/>
                </a:solidFill>
                <a:latin typeface="Arial" panose="020B0604020202020204"/>
                <a:ea typeface="Arial" panose="020B0604020202020204"/>
              </a:rPr>
              <a:t> </a:t>
            </a:r>
          </a:p>
        </p:txBody>
      </p:sp>
      <p:sp>
        <p:nvSpPr>
          <p:cNvPr id="11" name="Text Box 10"/>
          <p:cNvSpPr txBox="1"/>
          <p:nvPr/>
        </p:nvSpPr>
        <p:spPr>
          <a:xfrm>
            <a:off x="8384540" y="4295775"/>
            <a:ext cx="3562985" cy="1568450"/>
          </a:xfrm>
          <a:prstGeom prst="rect">
            <a:avLst/>
          </a:prstGeom>
        </p:spPr>
        <p:txBody>
          <a:bodyPr wrap="square">
            <a:spAutoFit/>
          </a:bodyPr>
          <a:lstStyle/>
          <a:p>
            <a:pPr marL="0" indent="0" algn="ctr"/>
            <a:r>
              <a:rPr sz="2400" b="0">
                <a:solidFill>
                  <a:srgbClr val="FF0000"/>
                </a:solidFill>
                <a:effectLst>
                  <a:outerShdw blurRad="38100" dist="38100" dir="2700000" algn="tl">
                    <a:srgbClr val="000000">
                      <a:alpha val="43137"/>
                    </a:srgbClr>
                  </a:outerShdw>
                </a:effectLst>
                <a:latin typeface="Arial" panose="020B0604020202020204"/>
                <a:ea typeface="Arial" panose="020B0604020202020204"/>
              </a:rPr>
              <a:t>Thẻ đảng viên Đảng Cộng sản Pháp của đồng chí Nguyễn Ái Quốc.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182880" y="1776095"/>
            <a:ext cx="2068195" cy="521970"/>
          </a:xfrm>
          <a:prstGeom prst="rect">
            <a:avLst/>
          </a:prstGeom>
          <a:solidFill>
            <a:schemeClr val="bg1">
              <a:lumMod val="95000"/>
            </a:schemeClr>
          </a:solidFill>
          <a:ln w="38100">
            <a:solidFill>
              <a:schemeClr val="accent5">
                <a:lumMod val="75000"/>
              </a:schemeClr>
            </a:solidFill>
            <a:prstDash val="sysDash"/>
          </a:ln>
          <a:effectLst>
            <a:innerShdw blurRad="114300">
              <a:prstClr val="black"/>
            </a:innerShdw>
          </a:effectLst>
        </p:spPr>
        <p:txBody>
          <a:bodyPr wrap="square" rtlCol="0" anchor="t">
            <a:spAutoFit/>
          </a:bodyPr>
          <a:lstStyle/>
          <a:p>
            <a:pPr algn="ctr"/>
            <a:r>
              <a:rPr lang="en-US" sz="2800" b="1" dirty="0" err="1">
                <a:solidFill>
                  <a:srgbClr val="C00000"/>
                </a:solidFill>
                <a:latin typeface="Arial" panose="020B0604020202020204" pitchFamily="34" charset="0"/>
                <a:cs typeface="Arial" panose="020B0604020202020204" pitchFamily="34" charset="0"/>
                <a:sym typeface="+mn-ea"/>
              </a:rPr>
              <a:t>1920</a:t>
            </a:r>
          </a:p>
        </p:txBody>
      </p:sp>
      <p:pic>
        <p:nvPicPr>
          <p:cNvPr id="2" name="Picture 1"/>
          <p:cNvPicPr/>
          <p:nvPr/>
        </p:nvPicPr>
        <p:blipFill>
          <a:blip r:embed="rId2">
            <a:lum bright="12000"/>
          </a:blip>
          <a:stretch>
            <a:fillRect/>
          </a:stretch>
        </p:blipFill>
        <p:spPr>
          <a:xfrm>
            <a:off x="2501900" y="157480"/>
            <a:ext cx="1500505" cy="1929130"/>
          </a:xfrm>
          <a:prstGeom prst="rect">
            <a:avLst/>
          </a:prstGeom>
        </p:spPr>
      </p:pic>
      <p:pic>
        <p:nvPicPr>
          <p:cNvPr id="3" name="Picture 2"/>
          <p:cNvPicPr/>
          <p:nvPr/>
        </p:nvPicPr>
        <p:blipFill>
          <a:blip r:embed="rId3">
            <a:lum bright="6000"/>
          </a:blip>
          <a:stretch>
            <a:fillRect/>
          </a:stretch>
        </p:blipFill>
        <p:spPr>
          <a:xfrm>
            <a:off x="182880" y="3505200"/>
            <a:ext cx="2909570" cy="2783205"/>
          </a:xfrm>
          <a:prstGeom prst="rect">
            <a:avLst/>
          </a:prstGeom>
        </p:spPr>
      </p:pic>
      <p:sp>
        <p:nvSpPr>
          <p:cNvPr id="4" name="Text Box 3"/>
          <p:cNvSpPr txBox="1"/>
          <p:nvPr/>
        </p:nvSpPr>
        <p:spPr>
          <a:xfrm>
            <a:off x="4253230" y="45720"/>
            <a:ext cx="7838440" cy="1814830"/>
          </a:xfrm>
          <a:prstGeom prst="rect">
            <a:avLst/>
          </a:prstGeom>
        </p:spPr>
        <p:txBody>
          <a:bodyPr wrap="square">
            <a:spAutoFit/>
          </a:bodyPr>
          <a:lstStyle/>
          <a:p>
            <a:pPr marL="0" indent="0" algn="just" defTabSz="266700">
              <a:spcBef>
                <a:spcPct val="0"/>
              </a:spcBef>
              <a:spcAft>
                <a:spcPct val="0"/>
              </a:spcAft>
            </a:pPr>
            <a:r>
              <a:rPr sz="2800">
                <a:solidFill>
                  <a:srgbClr val="000000"/>
                </a:solidFill>
                <a:latin typeface="Arial" panose="020B0604020202020204" pitchFamily="34" charset="0"/>
                <a:ea typeface="Times New Roman" panose="02020603050405020304"/>
                <a:cs typeface="Arial" panose="020B0604020202020204" pitchFamily="34" charset="0"/>
              </a:rPr>
              <a:t>7-1920 NAQ đọc bản “</a:t>
            </a:r>
            <a:r>
              <a:rPr sz="2800" i="1">
                <a:solidFill>
                  <a:srgbClr val="000000"/>
                </a:solidFill>
                <a:latin typeface="Arial" panose="020B0604020202020204" pitchFamily="34" charset="0"/>
                <a:ea typeface="Times New Roman" panose="02020603050405020304"/>
                <a:cs typeface="Arial" panose="020B0604020202020204" pitchFamily="34" charset="0"/>
              </a:rPr>
              <a:t>Sơ thảo lần thứ nhất những luận cương về vấn đề DT và vấn đề thuộc địa” </a:t>
            </a:r>
            <a:r>
              <a:rPr sz="2800">
                <a:solidFill>
                  <a:srgbClr val="000000"/>
                </a:solidFill>
                <a:latin typeface="Arial" panose="020B0604020202020204" pitchFamily="34" charset="0"/>
                <a:ea typeface="Times New Roman" panose="02020603050405020304"/>
                <a:cs typeface="Arial" panose="020B0604020202020204" pitchFamily="34" charset="0"/>
              </a:rPr>
              <a:t>của Lênin, Người khẳng định con đường giành ĐL, </a:t>
            </a:r>
            <a:r>
              <a:rPr lang="en-US" sz="2800">
                <a:solidFill>
                  <a:srgbClr val="000000"/>
                </a:solidFill>
                <a:latin typeface="Arial" panose="020B0604020202020204" pitchFamily="34" charset="0"/>
                <a:ea typeface="Times New Roman" panose="02020603050405020304"/>
                <a:cs typeface="Arial" panose="020B0604020202020204" pitchFamily="34" charset="0"/>
              </a:rPr>
              <a:t>tự do</a:t>
            </a:r>
            <a:r>
              <a:rPr sz="2800">
                <a:solidFill>
                  <a:srgbClr val="000000"/>
                </a:solidFill>
                <a:latin typeface="Arial" panose="020B0604020202020204" pitchFamily="34" charset="0"/>
                <a:ea typeface="Times New Roman" panose="02020603050405020304"/>
                <a:cs typeface="Arial" panose="020B0604020202020204" pitchFamily="34" charset="0"/>
              </a:rPr>
              <a:t> cho DTVN là </a:t>
            </a:r>
            <a:r>
              <a:rPr sz="2800" b="1">
                <a:solidFill>
                  <a:srgbClr val="000000"/>
                </a:solidFill>
                <a:latin typeface="Arial" panose="020B0604020202020204" pitchFamily="34" charset="0"/>
                <a:ea typeface="Times New Roman" panose="02020603050405020304"/>
                <a:cs typeface="Arial" panose="020B0604020202020204" pitchFamily="34" charset="0"/>
              </a:rPr>
              <a:t>CMVS</a:t>
            </a:r>
          </a:p>
        </p:txBody>
      </p:sp>
      <p:sp>
        <p:nvSpPr>
          <p:cNvPr id="5" name="Text Box 4"/>
          <p:cNvSpPr txBox="1"/>
          <p:nvPr/>
        </p:nvSpPr>
        <p:spPr>
          <a:xfrm>
            <a:off x="5663565" y="2075180"/>
            <a:ext cx="6348730" cy="1383665"/>
          </a:xfrm>
          <a:prstGeom prst="rect">
            <a:avLst/>
          </a:prstGeom>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12-1920 NAQ dự ĐH lần 18 Đảng XH Pháp tại Tua, bỏ phiếu</a:t>
            </a:r>
            <a:r>
              <a:rPr lang="en-US" sz="2800">
                <a:latin typeface="Arial" panose="020B0604020202020204" pitchFamily="34" charset="0"/>
                <a:ea typeface="Times New Roman" panose="02020603050405020304"/>
                <a:cs typeface="Arial" panose="020B0604020202020204" pitchFamily="34" charset="0"/>
              </a:rPr>
              <a:t> t</a:t>
            </a:r>
            <a:r>
              <a:rPr sz="2800">
                <a:latin typeface="Arial" panose="020B0604020202020204" pitchFamily="34" charset="0"/>
                <a:ea typeface="Times New Roman" panose="02020603050405020304"/>
                <a:cs typeface="Arial" panose="020B0604020202020204" pitchFamily="34" charset="0"/>
              </a:rPr>
              <a:t>án thành gia nhập QTCS</a:t>
            </a:r>
            <a:r>
              <a:rPr lang="en-US" sz="2800">
                <a:latin typeface="Arial" panose="020B0604020202020204" pitchFamily="34" charset="0"/>
                <a:ea typeface="Times New Roman" panose="02020603050405020304"/>
                <a:cs typeface="Arial" panose="020B0604020202020204" pitchFamily="34" charset="0"/>
              </a:rPr>
              <a:t> và t</a:t>
            </a:r>
            <a:r>
              <a:rPr sz="2800">
                <a:latin typeface="Arial" panose="020B0604020202020204" pitchFamily="34" charset="0"/>
                <a:ea typeface="Times New Roman" panose="02020603050405020304"/>
                <a:cs typeface="Arial" panose="020B0604020202020204" pitchFamily="34" charset="0"/>
              </a:rPr>
              <a:t>hành lập ĐCS Pháp. </a:t>
            </a:r>
          </a:p>
        </p:txBody>
      </p:sp>
      <p:pic>
        <p:nvPicPr>
          <p:cNvPr id="6" name="Picture 5"/>
          <p:cNvPicPr/>
          <p:nvPr/>
        </p:nvPicPr>
        <p:blipFill>
          <a:blip r:embed="rId4">
            <a:lum bright="6000"/>
          </a:blip>
          <a:stretch>
            <a:fillRect/>
          </a:stretch>
        </p:blipFill>
        <p:spPr>
          <a:xfrm>
            <a:off x="4032250" y="1851025"/>
            <a:ext cx="1570355" cy="1577340"/>
          </a:xfrm>
          <a:prstGeom prst="rect">
            <a:avLst/>
          </a:prstGeom>
        </p:spPr>
      </p:pic>
      <p:sp>
        <p:nvSpPr>
          <p:cNvPr id="7" name="Rectangle 8"/>
          <p:cNvSpPr>
            <a:spLocks noChangeArrowheads="1"/>
          </p:cNvSpPr>
          <p:nvPr/>
        </p:nvSpPr>
        <p:spPr bwMode="auto">
          <a:xfrm>
            <a:off x="6346190" y="4077970"/>
            <a:ext cx="3727450" cy="2050415"/>
          </a:xfrm>
          <a:prstGeom prst="rect">
            <a:avLst/>
          </a:prstGeom>
          <a:solidFill>
            <a:srgbClr val="FF0000"/>
          </a:solidFill>
          <a:ln w="38100">
            <a:solidFill>
              <a:srgbClr val="FF0000"/>
            </a:solidFill>
            <a:miter lim="800000"/>
          </a:ln>
          <a:effectLst>
            <a:innerShdw blurRad="114300">
              <a:prstClr val="black"/>
            </a:innerShdw>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600" i="0" u="none" strike="noStrike" cap="none" normalizeH="0" baseline="0" dirty="0" err="1" smtClean="0">
                <a:ln>
                  <a:noFill/>
                </a:ln>
                <a:solidFill>
                  <a:schemeClr val="bg1"/>
                </a:solidFill>
                <a:effectLst/>
                <a:latin typeface="Arial" panose="020B0604020202020204" pitchFamily="34" charset="0"/>
                <a:ea typeface="Calibri" panose="020F0502020204030204" charset="0"/>
                <a:cs typeface="Arial" panose="020B0604020202020204" pitchFamily="34" charset="0"/>
              </a:rPr>
              <a:t>Hãy nêu ý nghĩa của việc tìm ra  con đường cứu nước của Nguyễn Ái Quốc đối với CM Việt Nam</a:t>
            </a:r>
          </a:p>
        </p:txBody>
      </p:sp>
      <p:sp>
        <p:nvSpPr>
          <p:cNvPr id="9" name="Text Box 8"/>
          <p:cNvSpPr txBox="1"/>
          <p:nvPr/>
        </p:nvSpPr>
        <p:spPr>
          <a:xfrm>
            <a:off x="3343910" y="3510280"/>
            <a:ext cx="8747760" cy="1383665"/>
          </a:xfrm>
          <a:prstGeom prst="rect">
            <a:avLst/>
          </a:prstGeom>
          <a:solidFill>
            <a:schemeClr val="accent4">
              <a:lumMod val="20000"/>
              <a:lumOff val="80000"/>
            </a:schemeClr>
          </a:solidFill>
          <a:ln w="28575">
            <a:solidFill>
              <a:srgbClr val="0070C0"/>
            </a:solidFill>
          </a:ln>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NAQ đã chọn con đường CMVS cho cuộc đấu tranh GPDT VN</a:t>
            </a:r>
            <a:r>
              <a:rPr lang="en-US" sz="2800">
                <a:latin typeface="Arial" panose="020B0604020202020204" pitchFamily="34" charset="0"/>
                <a:ea typeface="Times New Roman" panose="02020603050405020304"/>
                <a:cs typeface="Arial" panose="020B0604020202020204" pitchFamily="34" charset="0"/>
              </a:rPr>
              <a:t> đó là </a:t>
            </a:r>
            <a:r>
              <a:rPr sz="2800">
                <a:latin typeface="Arial" panose="020B0604020202020204" pitchFamily="34" charset="0"/>
                <a:ea typeface="Times New Roman" panose="02020603050405020304"/>
                <a:cs typeface="Arial" panose="020B0604020202020204" pitchFamily="34" charset="0"/>
              </a:rPr>
              <a:t> GP dân tộc gắn với giải phóng giai cấp</a:t>
            </a:r>
            <a:r>
              <a:rPr lang="en-US" sz="2800">
                <a:latin typeface="Arial" panose="020B0604020202020204" pitchFamily="34" charset="0"/>
                <a:ea typeface="Times New Roman" panose="02020603050405020304"/>
                <a:cs typeface="Arial" panose="020B0604020202020204" pitchFamily="34" charset="0"/>
              </a:rPr>
              <a:t>, </a:t>
            </a:r>
            <a:r>
              <a:rPr sz="2800">
                <a:latin typeface="Arial" panose="020B0604020202020204" pitchFamily="34" charset="0"/>
                <a:ea typeface="Times New Roman" panose="02020603050405020304"/>
                <a:cs typeface="Arial" panose="020B0604020202020204" pitchFamily="34" charset="0"/>
              </a:rPr>
              <a:t>ĐLDT gắn với CNXH</a:t>
            </a:r>
          </a:p>
        </p:txBody>
      </p:sp>
      <p:sp>
        <p:nvSpPr>
          <p:cNvPr id="10" name="Text Box 9"/>
          <p:cNvSpPr txBox="1"/>
          <p:nvPr/>
        </p:nvSpPr>
        <p:spPr>
          <a:xfrm>
            <a:off x="3359150" y="4945380"/>
            <a:ext cx="8732520" cy="1814830"/>
          </a:xfrm>
          <a:prstGeom prst="rect">
            <a:avLst/>
          </a:prstGeom>
          <a:solidFill>
            <a:schemeClr val="accent4">
              <a:lumMod val="20000"/>
              <a:lumOff val="80000"/>
            </a:schemeClr>
          </a:solidFill>
          <a:ln w="28575">
            <a:gradFill>
              <a:gsLst>
                <a:gs pos="0">
                  <a:srgbClr val="007BD3"/>
                </a:gs>
                <a:gs pos="100000">
                  <a:srgbClr val="034373"/>
                </a:gs>
              </a:gsLst>
            </a:gradFill>
          </a:ln>
        </p:spPr>
        <p:txBody>
          <a:bodyPr wrap="square">
            <a:spAutoFit/>
          </a:bodyPr>
          <a:lstStyle/>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NAQ đã</a:t>
            </a:r>
            <a:r>
              <a:rPr lang="en-US" sz="2800">
                <a:latin typeface="Arial" panose="020B0604020202020204" pitchFamily="34" charset="0"/>
                <a:ea typeface="Times New Roman" panose="02020603050405020304"/>
                <a:cs typeface="Arial" panose="020B0604020202020204" pitchFamily="34" charset="0"/>
              </a:rPr>
              <a:t> b</a:t>
            </a:r>
            <a:r>
              <a:rPr sz="2800">
                <a:latin typeface="Arial" panose="020B0604020202020204" pitchFamily="34" charset="0"/>
                <a:ea typeface="Times New Roman" panose="02020603050405020304"/>
                <a:cs typeface="Arial" panose="020B0604020202020204" pitchFamily="34" charset="0"/>
              </a:rPr>
              <a:t>ước đầu giải quyết được cuộc khủng hoảng về đường lối GPDT</a:t>
            </a:r>
            <a:r>
              <a:rPr lang="en-US" sz="2800">
                <a:latin typeface="Arial" panose="020B0604020202020204" pitchFamily="34" charset="0"/>
                <a:ea typeface="Times New Roman" panose="02020603050405020304"/>
                <a:cs typeface="Arial" panose="020B0604020202020204" pitchFamily="34" charset="0"/>
              </a:rPr>
              <a:t>, g</a:t>
            </a:r>
            <a:r>
              <a:rPr sz="2800">
                <a:latin typeface="Arial" panose="020B0604020202020204" pitchFamily="34" charset="0"/>
                <a:ea typeface="Times New Roman" panose="02020603050405020304"/>
                <a:cs typeface="Arial" panose="020B0604020202020204" pitchFamily="34" charset="0"/>
              </a:rPr>
              <a:t>ắn CM VN với CM TG</a:t>
            </a:r>
            <a:r>
              <a:rPr lang="en-US" sz="2800">
                <a:latin typeface="Arial" panose="020B0604020202020204" pitchFamily="34" charset="0"/>
                <a:ea typeface="Times New Roman" panose="02020603050405020304"/>
                <a:cs typeface="Arial" panose="020B0604020202020204" pitchFamily="34" charset="0"/>
              </a:rPr>
              <a:t>.</a:t>
            </a:r>
            <a:endParaRPr sz="2800">
              <a:latin typeface="Arial" panose="020B0604020202020204" pitchFamily="34" charset="0"/>
              <a:ea typeface="Times New Roman" panose="02020603050405020304"/>
              <a:cs typeface="Arial" panose="020B0604020202020204" pitchFamily="34" charset="0"/>
            </a:endParaRPr>
          </a:p>
          <a:p>
            <a:pPr marL="0" indent="0" algn="just" defTabSz="266700">
              <a:spcBef>
                <a:spcPct val="0"/>
              </a:spcBef>
              <a:spcAft>
                <a:spcPct val="0"/>
              </a:spcAft>
            </a:pPr>
            <a:r>
              <a:rPr sz="2800">
                <a:latin typeface="Arial" panose="020B0604020202020204" pitchFamily="34" charset="0"/>
                <a:ea typeface="Times New Roman" panose="02020603050405020304"/>
                <a:cs typeface="Arial" panose="020B0604020202020204" pitchFamily="34" charset="0"/>
              </a:rPr>
              <a:t>	Mở đầu quá trình chuẩn bị các điều kiện cho việc thành lập ĐCS Việt Nam.</a:t>
            </a:r>
          </a:p>
        </p:txBody>
      </p:sp>
      <p:sp>
        <p:nvSpPr>
          <p:cNvPr id="11" name="Text Box 10"/>
          <p:cNvSpPr txBox="1"/>
          <p:nvPr/>
        </p:nvSpPr>
        <p:spPr>
          <a:xfrm>
            <a:off x="-146050" y="6243955"/>
            <a:ext cx="3562985" cy="583565"/>
          </a:xfrm>
          <a:prstGeom prst="rect">
            <a:avLst/>
          </a:prstGeom>
        </p:spPr>
        <p:txBody>
          <a:bodyPr wrap="square">
            <a:spAutoFit/>
          </a:bodyPr>
          <a:lstStyle/>
          <a:p>
            <a:pPr marL="0" indent="0" algn="ctr"/>
            <a:r>
              <a:rPr sz="1600" b="0" i="1">
                <a:solidFill>
                  <a:srgbClr val="FF0000"/>
                </a:solidFill>
                <a:effectLst>
                  <a:outerShdw blurRad="38100" dist="38100" dir="2700000" algn="tl">
                    <a:srgbClr val="000000">
                      <a:alpha val="43137"/>
                    </a:srgbClr>
                  </a:outerShdw>
                </a:effectLst>
                <a:latin typeface="Arial" panose="020B0604020202020204"/>
                <a:ea typeface="Arial" panose="020B0604020202020204"/>
              </a:rPr>
              <a:t>Thẻ đảng viên Đảng Cộng sản Pháp của đồng chí Nguyễn Ái Quốc. </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trips(down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16" fill="hold" grpId="1" nodeType="clickEffect">
                                  <p:stCondLst>
                                    <p:cond delay="0"/>
                                  </p:stCondLst>
                                  <p:childTnLst>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fltVal val="0"/>
                                          </p:val>
                                        </p:tav>
                                      </p:tavLst>
                                    </p:anim>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29"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ldLvl="0" animBg="1"/>
      <p:bldP spid="7" grpId="1" bldLvl="0" animBg="1"/>
      <p:bldP spid="9" grpId="0" bldLvl="0" animBg="1"/>
      <p:bldP spid="10" grpId="0" bldLvl="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UNIT_SUBTYPE" val="g"/>
  <p:tag name="KSO_WM_TAG_VERSION" val="3.0"/>
  <p:tag name="KSO_WM_UNIT_ID" val="custom20238443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443"/>
  <p:tag name="KSO_WM_TEMPLATE_CATEGORY" val="custom"/>
  <p:tag name="KSO_WM_UNIT_PRESET_TEXT" val="Click here to add text"/>
</p:tagLst>
</file>

<file path=ppt/tags/tag105.xml><?xml version="1.0" encoding="utf-8"?>
<p:tagLst xmlns:a="http://schemas.openxmlformats.org/drawingml/2006/main" xmlns:r="http://schemas.openxmlformats.org/officeDocument/2006/relationships" xmlns:p="http://schemas.openxmlformats.org/presentationml/2006/main">
  <p:tag name="TABLE_ENDDRAG_ORIGIN_RECT" val="959*541"/>
  <p:tag name="TABLE_ENDDRAG_RECT" val="0*0*959*541"/>
</p:tagLst>
</file>

<file path=ppt/tags/tag106.xml><?xml version="1.0" encoding="utf-8"?>
<p:tagLst xmlns:a="http://schemas.openxmlformats.org/drawingml/2006/main" xmlns:r="http://schemas.openxmlformats.org/officeDocument/2006/relationships" xmlns:p="http://schemas.openxmlformats.org/presentationml/2006/main">
  <p:tag name="TABLE_ENDDRAG_ORIGIN_RECT" val="959*541"/>
  <p:tag name="TABLE_ENDDRAG_RECT" val="0*0*959*541"/>
</p:tagLst>
</file>

<file path=ppt/tags/tag107.xml><?xml version="1.0" encoding="utf-8"?>
<p:tagLst xmlns:a="http://schemas.openxmlformats.org/drawingml/2006/main" xmlns:r="http://schemas.openxmlformats.org/officeDocument/2006/relationships" xmlns:p="http://schemas.openxmlformats.org/presentationml/2006/main">
  <p:tag name="TABLE_ENDDRAG_ORIGIN_RECT" val="959*541"/>
  <p:tag name="TABLE_ENDDRAG_RECT" val="0*0*959*541"/>
</p:tagLst>
</file>

<file path=ppt/tags/tag108.xml><?xml version="1.0" encoding="utf-8"?>
<p:tagLst xmlns:a="http://schemas.openxmlformats.org/drawingml/2006/main" xmlns:r="http://schemas.openxmlformats.org/officeDocument/2006/relationships" xmlns:p="http://schemas.openxmlformats.org/presentationml/2006/main">
  <p:tag name="TABLE_ENDDRAG_ORIGIN_RECT" val="949*448"/>
  <p:tag name="TABLE_ENDDRAG_RECT" val="4*83*949*448"/>
</p:tagLst>
</file>

<file path=ppt/tags/tag109.xml><?xml version="1.0" encoding="utf-8"?>
<p:tagLst xmlns:a="http://schemas.openxmlformats.org/drawingml/2006/main" xmlns:r="http://schemas.openxmlformats.org/officeDocument/2006/relationships" xmlns:p="http://schemas.openxmlformats.org/presentationml/2006/main">
  <p:tag name="TABLE_ENDDRAG_ORIGIN_RECT" val="945*519"/>
  <p:tag name="TABLE_ENDDRAG_RECT" val="7*11*945*519"/>
</p:tagLst>
</file>

<file path=ppt/tags/tag11.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TABLE_ENDDRAG_ORIGIN_RECT" val="945*364"/>
  <p:tag name="TABLE_ENDDRAG_RECT" val="7*32*945*365"/>
</p:tagLst>
</file>

<file path=ppt/tags/tag111.xml><?xml version="1.0" encoding="utf-8"?>
<p:tagLst xmlns:a="http://schemas.openxmlformats.org/drawingml/2006/main" xmlns:r="http://schemas.openxmlformats.org/officeDocument/2006/relationships" xmlns:p="http://schemas.openxmlformats.org/presentationml/2006/main">
  <p:tag name="TABLE_ENDDRAG_ORIGIN_RECT" val="941*265"/>
  <p:tag name="TABLE_ENDDRAG_RECT" val="7*72*941*265"/>
</p:tagLst>
</file>

<file path=ppt/tags/tag112.xml><?xml version="1.0" encoding="utf-8"?>
<p:tagLst xmlns:a="http://schemas.openxmlformats.org/drawingml/2006/main" xmlns:r="http://schemas.openxmlformats.org/officeDocument/2006/relationships" xmlns:p="http://schemas.openxmlformats.org/presentationml/2006/main">
  <p:tag name="TABLE_ENDDRAG_ORIGIN_RECT" val="941*309"/>
  <p:tag name="TABLE_ENDDRAG_RECT" val="7*72*941*309"/>
</p:tagLst>
</file>

<file path=ppt/tags/tag12.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0"/>
</p:tagLst>
</file>

<file path=ppt/tags/tag14.xml><?xml version="1.0" encoding="utf-8"?>
<p:tagLst xmlns:a="http://schemas.openxmlformats.org/drawingml/2006/main" xmlns:r="http://schemas.openxmlformats.org/officeDocument/2006/relationships"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5.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6.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8443"/>
</p:tagLst>
</file>

<file path=ppt/tags/tag20.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4"/>
</p:tagLst>
</file>

<file path=ppt/tags/tag22.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Lst>
</file>

<file path=ppt/tags/tag26.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8443"/>
</p:tagLst>
</file>

<file path=ppt/tags/tag30.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3.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4"/>
</p:tagLst>
</file>

<file path=ppt/tags/tag52.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9"/>
</p:tagLst>
</file>

<file path=ppt/tags/tag53.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5"/>
</p:tagLst>
</file>

<file path=ppt/tags/tag54.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58.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59.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63.xml><?xml version="1.0" encoding="utf-8"?>
<p:tagLst xmlns:a="http://schemas.openxmlformats.org/drawingml/2006/main" xmlns:r="http://schemas.openxmlformats.org/officeDocument/2006/relationships"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64.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65.xml><?xml version="1.0" encoding="utf-8"?>
<p:tagLst xmlns:a="http://schemas.openxmlformats.org/drawingml/2006/main" xmlns:r="http://schemas.openxmlformats.org/officeDocument/2006/relationships"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66.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67.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8443"/>
  <p:tag name="KSO_WM_TEMPLATE_CATEGORY" val="custom"/>
  <p:tag name="KSO_WM_TEMPLATE_MASTER_TYPE" val="0"/>
  <p:tag name="KSO_WM_SPECIAL_SOURCE" val="bdnull"/>
</p:tagLst>
</file>

<file path=ppt/tags/tag7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71.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75.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08"/>
</p:tagLst>
</file>

<file path=ppt/tags/tag79.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83.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87.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编辑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1.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80">
      <a:dk1>
        <a:srgbClr val="000000"/>
      </a:dk1>
      <a:lt1>
        <a:srgbClr val="FFFFFF"/>
      </a:lt1>
      <a:dk2>
        <a:srgbClr val="3F3F3F"/>
      </a:dk2>
      <a:lt2>
        <a:srgbClr val="FCD7DD"/>
      </a:lt2>
      <a:accent1>
        <a:srgbClr val="F13B55"/>
      </a:accent1>
      <a:accent2>
        <a:srgbClr val="FF9999"/>
      </a:accent2>
      <a:accent3>
        <a:srgbClr val="518325"/>
      </a:accent3>
      <a:accent4>
        <a:srgbClr val="FFB923"/>
      </a:accent4>
      <a:accent5>
        <a:srgbClr val="2A67E2"/>
      </a:accent5>
      <a:accent6>
        <a:srgbClr val="9675D3"/>
      </a:accent6>
      <a:hlink>
        <a:srgbClr val="F13B55"/>
      </a:hlink>
      <a:folHlink>
        <a:srgbClr val="FFB923"/>
      </a:folHlink>
    </a:clrScheme>
    <a:fontScheme name="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4697</Words>
  <Application>Microsoft Office PowerPoint</Application>
  <PresentationFormat>Custom</PresentationFormat>
  <Paragraphs>405</Paragraphs>
  <Slides>54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Office Theme</vt:lpstr>
      <vt:lpstr>1_Office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Thuy</dc:creator>
  <cp:lastModifiedBy>admin</cp:lastModifiedBy>
  <cp:revision>80</cp:revision>
  <dcterms:created xsi:type="dcterms:W3CDTF">2025-01-13T07:47:00Z</dcterms:created>
  <dcterms:modified xsi:type="dcterms:W3CDTF">2025-08-30T02:54:52Z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ECBCDBA6F2064026867E5F34CD15B986_11</vt:lpwstr>
  </property>
  <property fmtid="{D5CDD505-2E9C-101B-9397-08002B2CF9AE}" pid="3" name="KSOProductBuildVer">
    <vt:lpwstr>1033-12.2.0.19805</vt:lpwstr>
  </property>
</Properties>
</file>