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4" r:id="rId2"/>
    <p:sldId id="273" r:id="rId3"/>
    <p:sldId id="272" r:id="rId4"/>
    <p:sldId id="271" r:id="rId5"/>
    <p:sldId id="270" r:id="rId6"/>
    <p:sldId id="269" r:id="rId7"/>
    <p:sldId id="268" r:id="rId8"/>
    <p:sldId id="267" r:id="rId9"/>
    <p:sldId id="266" r:id="rId10"/>
    <p:sldId id="265" r:id="rId11"/>
    <p:sldId id="264" r:id="rId12"/>
    <p:sldId id="263" r:id="rId13"/>
    <p:sldId id="262" r:id="rId14"/>
    <p:sldId id="261" r:id="rId15"/>
    <p:sldId id="260" r:id="rId16"/>
    <p:sldId id="259" r:id="rId17"/>
    <p:sldId id="258" r:id="rId18"/>
    <p:sldId id="25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48" autoAdjust="0"/>
  </p:normalViewPr>
  <p:slideViewPr>
    <p:cSldViewPr>
      <p:cViewPr>
        <p:scale>
          <a:sx n="100" d="100"/>
          <a:sy n="100" d="100"/>
        </p:scale>
        <p:origin x="342" y="8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3E4F69-3543-434B-B1F9-96EAE97ECBC1}" type="datetimeFigureOut">
              <a:rPr lang="en-US" smtClean="0"/>
              <a:t>8/30/2025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0C8816-C044-4A96-981E-EB5391903E6F}" type="slidenum">
              <a:rPr lang="en-US" smtClean="0"/>
              <a:t>‹#›</a:t>
            </a:fld>
            <a:endParaRPr lang="en-US"/>
          </a:p>
        </p:txBody>
      </p:sp>
    </p:spTree>
    <p:extLst>
      <p:ext uri="{BB962C8B-B14F-4D97-AF65-F5344CB8AC3E}">
        <p14:creationId xmlns:p14="http://schemas.microsoft.com/office/powerpoint/2010/main" val="88915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29057" indent="-280406">
              <a:defRPr sz="1200">
                <a:solidFill>
                  <a:schemeClr val="tx1"/>
                </a:solidFill>
                <a:latin typeface="Calibri" pitchFamily="34" charset="0"/>
              </a:defRPr>
            </a:lvl2pPr>
            <a:lvl3pPr marL="1121626" indent="-224325">
              <a:defRPr sz="1200">
                <a:solidFill>
                  <a:schemeClr val="tx1"/>
                </a:solidFill>
                <a:latin typeface="Calibri" pitchFamily="34" charset="0"/>
              </a:defRPr>
            </a:lvl3pPr>
            <a:lvl4pPr marL="1570276" indent="-224325">
              <a:defRPr sz="1200">
                <a:solidFill>
                  <a:schemeClr val="tx1"/>
                </a:solidFill>
                <a:latin typeface="Calibri" pitchFamily="34" charset="0"/>
              </a:defRPr>
            </a:lvl4pPr>
            <a:lvl5pPr marL="2018927" indent="-224325">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fld id="{12CFC62F-F0B4-4801-9E15-A18B9D262A04}" type="slidenum">
              <a:rPr lang="en-US" altLang="en-US">
                <a:solidFill>
                  <a:srgbClr val="000000"/>
                </a:solidFill>
                <a:latin typeface="Arial" charset="0"/>
              </a:rPr>
              <a:pPr/>
              <a:t>1</a:t>
            </a:fld>
            <a:endParaRPr lang="en-US" altLang="en-US">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4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9538C100-BF80-4266-B412-EA1B8BBC9FF7}" type="slidenum">
              <a:rPr lang="en-US" altLang="en-US"/>
              <a:pPr/>
              <a:t>12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4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A1C610FB-A0D2-4EA7-A29E-3AC2428BE130}" type="slidenum">
              <a:rPr lang="en-US" altLang="en-US"/>
              <a:pPr/>
              <a:t>13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253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44BF4BDE-AF0B-4288-8A7F-1AE99F7C4A7E}" type="slidenum">
              <a:rPr lang="en-US" altLang="en-US"/>
              <a:pPr/>
              <a:t>14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458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941DC0A6-96C3-48BE-8640-14E428D1185F}" type="slidenum">
              <a:rPr lang="en-US" altLang="en-US"/>
              <a:pPr/>
              <a:t>15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662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7E90B67B-35DE-4CE0-A01C-C15DACE3C2BF}" type="slidenum">
              <a:rPr lang="en-US" altLang="en-US"/>
              <a:pPr/>
              <a:t>16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86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26F52B0D-8880-4532-BF39-1E6B50239FAA}" type="slidenum">
              <a:rPr lang="en-US" altLang="en-US"/>
              <a:pPr/>
              <a:t>17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07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5C5E35BD-BA48-4244-ABB9-6D09D5E9726E}" type="slidenum">
              <a:rPr lang="en-US" altLang="en-US"/>
              <a:pPr/>
              <a:t>18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2F684C-B6F1-48CE-BE49-A066F535B16A}"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92522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F684C-B6F1-48CE-BE49-A066F535B16A}"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2191149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F684C-B6F1-48CE-BE49-A066F535B16A}"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88435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F684C-B6F1-48CE-BE49-A066F535B16A}"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354304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2F684C-B6F1-48CE-BE49-A066F535B16A}"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347128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2F684C-B6F1-48CE-BE49-A066F535B16A}"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322498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2F684C-B6F1-48CE-BE49-A066F535B16A}" type="datetimeFigureOut">
              <a:rPr lang="en-US" smtClean="0"/>
              <a:t>8/30/2025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326275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2F684C-B6F1-48CE-BE49-A066F535B16A}" type="datetimeFigureOut">
              <a:rPr lang="en-US" smtClean="0"/>
              <a:t>8/30/2025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263180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F684C-B6F1-48CE-BE49-A066F535B16A}" type="datetimeFigureOut">
              <a:rPr lang="en-US" smtClean="0"/>
              <a:t>8/30/2025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354265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F684C-B6F1-48CE-BE49-A066F535B16A}"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582001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F684C-B6F1-48CE-BE49-A066F535B16A}"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421028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F684C-B6F1-48CE-BE49-A066F535B16A}" type="datetimeFigureOut">
              <a:rPr lang="en-US" smtClean="0"/>
              <a:t>8/30/2025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DF0C7-7D71-483B-9AFD-D61FC56E3488}" type="slidenum">
              <a:rPr lang="en-US" smtClean="0"/>
              <a:t>‹#›</a:t>
            </a:fld>
            <a:endParaRPr lang="en-US"/>
          </a:p>
        </p:txBody>
      </p:sp>
    </p:spTree>
    <p:extLst>
      <p:ext uri="{BB962C8B-B14F-4D97-AF65-F5344CB8AC3E}">
        <p14:creationId xmlns:p14="http://schemas.microsoft.com/office/powerpoint/2010/main" val="2194183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5.pn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5.png"/><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pn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gif"/><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gif"/><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pn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gif"/><Relationship Id="rId10" Type="http://schemas.openxmlformats.org/officeDocument/2006/relationships/image" Target="../media/image28.jpeg"/><Relationship Id="rId4" Type="http://schemas.openxmlformats.org/officeDocument/2006/relationships/image" Target="../media/image2.gif"/><Relationship Id="rId9"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gif"/><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pn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gif"/><Relationship Id="rId10" Type="http://schemas.openxmlformats.org/officeDocument/2006/relationships/image" Target="../media/image32.jpeg"/><Relationship Id="rId4" Type="http://schemas.openxmlformats.org/officeDocument/2006/relationships/image" Target="../media/image2.gif"/><Relationship Id="rId9"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gif"/><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gif"/><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gif"/><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gif"/><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5.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5.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62000" y="1035844"/>
            <a:ext cx="8839200" cy="1100138"/>
          </a:xfrm>
          <a:ln>
            <a:miter lim="800000"/>
            <a:headEnd/>
            <a:tailEnd/>
          </a:ln>
        </p:spPr>
        <p:txBody>
          <a:bodyPr>
            <a:normAutofit fontScale="90000"/>
          </a:bodyPr>
          <a:lstStyle/>
          <a:p>
            <a:pPr eaLnBrk="1" hangingPunct="1"/>
            <a:r>
              <a:rPr lang="en-US" sz="3200" b="1" dirty="0" smtClean="0">
                <a:solidFill>
                  <a:srgbClr val="FF3300"/>
                </a:solidFill>
                <a:cs typeface="Times New Roman" pitchFamily="18" charset="0"/>
              </a:rPr>
              <a:t/>
            </a:r>
            <a:br>
              <a:rPr lang="en-US" sz="3200" b="1" dirty="0" smtClean="0">
                <a:solidFill>
                  <a:srgbClr val="FF3300"/>
                </a:solidFill>
                <a:cs typeface="Times New Roman" pitchFamily="18" charset="0"/>
              </a:rPr>
            </a:br>
            <a:r>
              <a:rPr lang="en-US" sz="3200" b="1" dirty="0" smtClean="0">
                <a:solidFill>
                  <a:srgbClr val="FF3300"/>
                </a:solidFill>
                <a:cs typeface="Times New Roman" pitchFamily="18" charset="0"/>
              </a:rPr>
              <a:t/>
            </a:r>
            <a:br>
              <a:rPr lang="en-US" sz="3200" b="1" dirty="0" smtClean="0">
                <a:solidFill>
                  <a:srgbClr val="FF3300"/>
                </a:solidFill>
                <a:cs typeface="Times New Roman" pitchFamily="18" charset="0"/>
              </a:rPr>
            </a:br>
            <a:r>
              <a:rPr lang="en-US" sz="3200" b="1" dirty="0" smtClean="0">
                <a:solidFill>
                  <a:srgbClr val="FF3300"/>
                </a:solidFill>
                <a:cs typeface="Times New Roman" pitchFamily="18" charset="0"/>
              </a:rPr>
              <a:t/>
            </a:r>
            <a:br>
              <a:rPr lang="en-US" sz="3200" b="1" dirty="0" smtClean="0">
                <a:solidFill>
                  <a:srgbClr val="FF3300"/>
                </a:solidFill>
                <a:cs typeface="Times New Roman" pitchFamily="18" charset="0"/>
              </a:rPr>
            </a:br>
            <a:r>
              <a:rPr lang="en-US" sz="3200" b="1" dirty="0" smtClean="0">
                <a:solidFill>
                  <a:srgbClr val="FF3300"/>
                </a:solidFill>
                <a:cs typeface="Times New Roman" pitchFamily="18" charset="0"/>
              </a:rPr>
              <a:t/>
            </a:r>
            <a:br>
              <a:rPr lang="en-US" sz="3200" b="1" dirty="0" smtClean="0">
                <a:solidFill>
                  <a:srgbClr val="FF3300"/>
                </a:solidFill>
                <a:cs typeface="Times New Roman" pitchFamily="18" charset="0"/>
              </a:rPr>
            </a:br>
            <a:r>
              <a:rPr lang="en-US" sz="3200" b="1" dirty="0" smtClean="0">
                <a:solidFill>
                  <a:srgbClr val="FF3300"/>
                </a:solidFill>
                <a:cs typeface="Arial" charset="0"/>
              </a:rPr>
              <a:t>BẢO VỆ AN NINH QUỐC GIA VÀ BẢO ĐẢM</a:t>
            </a:r>
            <a:br>
              <a:rPr lang="en-US" sz="3200" b="1" dirty="0" smtClean="0">
                <a:solidFill>
                  <a:srgbClr val="FF3300"/>
                </a:solidFill>
                <a:cs typeface="Arial" charset="0"/>
              </a:rPr>
            </a:br>
            <a:r>
              <a:rPr lang="en-US" sz="3200" b="1" dirty="0" smtClean="0">
                <a:solidFill>
                  <a:srgbClr val="FF3300"/>
                </a:solidFill>
                <a:cs typeface="Arial" charset="0"/>
              </a:rPr>
              <a:t>TRẬT TỰ, AN TOÀN XÃ HỘI</a:t>
            </a:r>
          </a:p>
        </p:txBody>
      </p:sp>
      <p:sp>
        <p:nvSpPr>
          <p:cNvPr id="3" name="Subtitle 2"/>
          <p:cNvSpPr>
            <a:spLocks noGrp="1"/>
          </p:cNvSpPr>
          <p:nvPr>
            <p:ph type="subTitle" sz="quarter" idx="1"/>
          </p:nvPr>
        </p:nvSpPr>
        <p:spPr>
          <a:xfrm>
            <a:off x="490538" y="4560888"/>
            <a:ext cx="7543800" cy="1981200"/>
          </a:xfrm>
        </p:spPr>
        <p:txBody>
          <a:bodyPr>
            <a:noAutofit/>
          </a:bodyPr>
          <a:lstStyle/>
          <a:p>
            <a:pPr eaLnBrk="1" hangingPunct="1"/>
            <a:r>
              <a:rPr lang="en-US" altLang="en-US" b="1" dirty="0" smtClean="0">
                <a:solidFill>
                  <a:srgbClr val="00B0F0"/>
                </a:solidFill>
                <a:latin typeface="Times New Roman" pitchFamily="18" charset="0"/>
                <a:cs typeface="Times New Roman" pitchFamily="18" charset="0"/>
              </a:rPr>
              <a:t>    </a:t>
            </a:r>
            <a:r>
              <a:rPr lang="en-US" altLang="en-US" sz="2800" dirty="0" err="1" smtClean="0">
                <a:solidFill>
                  <a:srgbClr val="000C10"/>
                </a:solidFill>
                <a:effectLst/>
                <a:latin typeface="Arial" charset="0"/>
                <a:cs typeface="Times New Roman" pitchFamily="18" charset="0"/>
              </a:rPr>
              <a:t>Giáo</a:t>
            </a:r>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viên</a:t>
            </a:r>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Trịnh</a:t>
            </a:r>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Hoài</a:t>
            </a:r>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Phong</a:t>
            </a:r>
            <a:r>
              <a:rPr lang="en-US" altLang="en-US" sz="2800" dirty="0" smtClean="0">
                <a:solidFill>
                  <a:srgbClr val="000C10"/>
                </a:solidFill>
                <a:effectLst/>
                <a:latin typeface="Arial" charset="0"/>
                <a:cs typeface="Times New Roman" pitchFamily="18" charset="0"/>
              </a:rPr>
              <a:t>          </a:t>
            </a:r>
          </a:p>
          <a:p>
            <a:pPr eaLnBrk="1" hangingPunct="1"/>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Đối</a:t>
            </a:r>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tượng</a:t>
            </a:r>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học</a:t>
            </a:r>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sinh</a:t>
            </a:r>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khối</a:t>
            </a:r>
            <a:r>
              <a:rPr lang="en-US" altLang="en-US" sz="2800" dirty="0" smtClean="0">
                <a:solidFill>
                  <a:srgbClr val="000C10"/>
                </a:solidFill>
                <a:effectLst/>
                <a:latin typeface="Arial" charset="0"/>
                <a:cs typeface="Times New Roman" pitchFamily="18" charset="0"/>
              </a:rPr>
              <a:t> 10</a:t>
            </a:r>
          </a:p>
          <a:p>
            <a:pPr eaLnBrk="1" hangingPunct="1"/>
            <a:r>
              <a:rPr lang="en-US" altLang="en-US" sz="2800" dirty="0" err="1" smtClean="0">
                <a:solidFill>
                  <a:srgbClr val="000C10"/>
                </a:solidFill>
                <a:effectLst/>
                <a:latin typeface="Arial" charset="0"/>
                <a:cs typeface="Times New Roman" pitchFamily="18" charset="0"/>
              </a:rPr>
              <a:t>Năm</a:t>
            </a:r>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học</a:t>
            </a:r>
            <a:r>
              <a:rPr lang="en-US" altLang="en-US" sz="2800" dirty="0" smtClean="0">
                <a:solidFill>
                  <a:srgbClr val="000C10"/>
                </a:solidFill>
                <a:effectLst/>
                <a:latin typeface="Arial" charset="0"/>
                <a:cs typeface="Times New Roman" pitchFamily="18" charset="0"/>
              </a:rPr>
              <a:t>: 2024 – 2025</a:t>
            </a:r>
          </a:p>
        </p:txBody>
      </p:sp>
      <p:sp>
        <p:nvSpPr>
          <p:cNvPr id="5124" name="TextBox 3"/>
          <p:cNvSpPr txBox="1">
            <a:spLocks noChangeArrowheads="1"/>
          </p:cNvSpPr>
          <p:nvPr/>
        </p:nvSpPr>
        <p:spPr bwMode="auto">
          <a:xfrm>
            <a:off x="685800" y="1905000"/>
            <a:ext cx="1223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r>
              <a:rPr lang="en-US" altLang="en-US" b="1" u="sng" dirty="0">
                <a:solidFill>
                  <a:srgbClr val="C00000"/>
                </a:solidFill>
                <a:latin typeface="Arial" charset="0"/>
                <a:cs typeface="Arial" charset="0"/>
              </a:rPr>
              <a:t>BÀI 5</a:t>
            </a:r>
          </a:p>
        </p:txBody>
      </p:sp>
      <p:grpSp>
        <p:nvGrpSpPr>
          <p:cNvPr id="5125" name="Nhóm 4"/>
          <p:cNvGrpSpPr>
            <a:grpSpLocks/>
          </p:cNvGrpSpPr>
          <p:nvPr/>
        </p:nvGrpSpPr>
        <p:grpSpPr bwMode="auto">
          <a:xfrm>
            <a:off x="-95250" y="36513"/>
            <a:ext cx="12136438" cy="6821487"/>
            <a:chOff x="-95250" y="36513"/>
            <a:chExt cx="12136438" cy="6821487"/>
          </a:xfrm>
        </p:grpSpPr>
        <p:pic>
          <p:nvPicPr>
            <p:cNvPr id="10" name="Picture 2" descr="BD21318_"/>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60789"/>
              <a:ext cx="9144000" cy="1066800"/>
            </a:xfrm>
            <a:prstGeom prst="rect">
              <a:avLst/>
            </a:prstGeom>
            <a:noFill/>
            <a:ln w="9525">
              <a:solidFill>
                <a:schemeClr val="tx2">
                  <a:lumMod val="60000"/>
                  <a:lumOff val="40000"/>
                </a:schemeClr>
              </a:solidFill>
              <a:miter lim="800000"/>
              <a:headEnd/>
              <a:tailEnd/>
            </a:ln>
          </p:spPr>
        </p:pic>
        <p:pic>
          <p:nvPicPr>
            <p:cNvPr id="5128" name="Picture 8" descr="quoc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104775"/>
              <a:ext cx="1257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 descr="ringworld2_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250" y="36513"/>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Box 11"/>
            <p:cNvSpPr txBox="1">
              <a:spLocks noChangeArrowheads="1"/>
            </p:cNvSpPr>
            <p:nvPr/>
          </p:nvSpPr>
          <p:spPr bwMode="auto">
            <a:xfrm>
              <a:off x="211138" y="155575"/>
              <a:ext cx="8458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r>
                <a:rPr lang="en-US" altLang="en-US" sz="2800" b="1" dirty="0">
                  <a:solidFill>
                    <a:srgbClr val="EAEAEA"/>
                  </a:solidFill>
                  <a:latin typeface="Tahoma" pitchFamily="34" charset="0"/>
                  <a:cs typeface="Tahoma" pitchFamily="34" charset="0"/>
                </a:rPr>
                <a:t>     </a:t>
              </a:r>
              <a:r>
                <a:rPr lang="en-US" altLang="en-US" sz="2600" dirty="0">
                  <a:solidFill>
                    <a:srgbClr val="FFFF00"/>
                  </a:solidFill>
                  <a:latin typeface="Arial" charset="0"/>
                  <a:cs typeface="Times New Roman" pitchFamily="18" charset="0"/>
                </a:rPr>
                <a:t>SỞ GIÁO DỤC VÀ ĐÀO TẠO BÌNH ĐỊNH</a:t>
              </a:r>
            </a:p>
            <a:p>
              <a:pPr algn="ctr" eaLnBrk="1" hangingPunct="1"/>
              <a:r>
                <a:rPr lang="en-US" altLang="en-US" sz="2600" dirty="0">
                  <a:solidFill>
                    <a:srgbClr val="FFFF00"/>
                  </a:solidFill>
                  <a:latin typeface="Arial" charset="0"/>
                  <a:cs typeface="Times New Roman" pitchFamily="18" charset="0"/>
                </a:rPr>
                <a:t>TRƯỜNG THPT </a:t>
              </a:r>
              <a:r>
                <a:rPr lang="en-US" altLang="en-US" sz="2600" dirty="0" smtClean="0">
                  <a:solidFill>
                    <a:srgbClr val="FFFF00"/>
                  </a:solidFill>
                  <a:latin typeface="Arial" charset="0"/>
                  <a:cs typeface="Times New Roman" pitchFamily="18" charset="0"/>
                </a:rPr>
                <a:t>LÝ TỰ TRỌNG</a:t>
              </a:r>
              <a:endParaRPr lang="en-US" altLang="en-US" sz="2600" dirty="0">
                <a:solidFill>
                  <a:srgbClr val="FFFF00"/>
                </a:solidFill>
                <a:latin typeface="Arial" charset="0"/>
                <a:cs typeface="Tahoma" pitchFamily="34" charset="0"/>
              </a:endParaRPr>
            </a:p>
          </p:txBody>
        </p:sp>
        <p:sp>
          <p:nvSpPr>
            <p:cNvPr id="5131" name="TextBox 3"/>
            <p:cNvSpPr txBox="1">
              <a:spLocks noChangeArrowheads="1"/>
            </p:cNvSpPr>
            <p:nvPr/>
          </p:nvSpPr>
          <p:spPr bwMode="auto">
            <a:xfrm>
              <a:off x="47625" y="833438"/>
              <a:ext cx="782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r>
                <a:rPr lang="en-US" altLang="en-US" sz="1000">
                  <a:solidFill>
                    <a:srgbClr val="FFC000"/>
                  </a:solidFill>
                  <a:latin typeface="Arial" charset="0"/>
                </a:rPr>
                <a:t>GDQP-AN</a:t>
              </a:r>
            </a:p>
          </p:txBody>
        </p:sp>
        <p:sp>
          <p:nvSpPr>
            <p:cNvPr id="5132" name="Hộp Văn bản 1"/>
            <p:cNvSpPr txBox="1">
              <a:spLocks noChangeArrowheads="1"/>
            </p:cNvSpPr>
            <p:nvPr/>
          </p:nvSpPr>
          <p:spPr bwMode="auto">
            <a:xfrm>
              <a:off x="5638546" y="6581013"/>
              <a:ext cx="6402642"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endParaRPr lang="en-US" altLang="en-US" sz="1200">
                <a:solidFill>
                  <a:srgbClr val="CE1414"/>
                </a:solidFill>
                <a:latin typeface="Stencil" pitchFamily="82" charset="0"/>
              </a:endParaRPr>
            </a:p>
          </p:txBody>
        </p:sp>
      </p:grpSp>
      <p:sp>
        <p:nvSpPr>
          <p:cNvPr id="5126" name="TextBox 13"/>
          <p:cNvSpPr txBox="1">
            <a:spLocks noChangeArrowheads="1"/>
          </p:cNvSpPr>
          <p:nvPr/>
        </p:nvSpPr>
        <p:spPr bwMode="auto">
          <a:xfrm>
            <a:off x="4114800" y="2819400"/>
            <a:ext cx="1073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r>
              <a:rPr lang="en-US" altLang="en-US" sz="2400" b="1" u="sng" dirty="0">
                <a:solidFill>
                  <a:srgbClr val="002060"/>
                </a:solidFill>
                <a:latin typeface="Arial" charset="0"/>
                <a:cs typeface="Arial" charset="0"/>
              </a:rPr>
              <a:t>2 </a:t>
            </a:r>
            <a:r>
              <a:rPr lang="en-US" altLang="en-US" sz="2400" b="1" u="sng" dirty="0" err="1">
                <a:solidFill>
                  <a:srgbClr val="002060"/>
                </a:solidFill>
                <a:latin typeface="Arial" charset="0"/>
                <a:cs typeface="Arial" charset="0"/>
              </a:rPr>
              <a:t>tiết</a:t>
            </a:r>
            <a:endParaRPr lang="en-US" altLang="en-US" sz="2400" b="1" u="sng" dirty="0">
              <a:latin typeface="Arial" charset="0"/>
              <a:cs typeface="Arial" charset="0"/>
            </a:endParaRPr>
          </a:p>
        </p:txBody>
      </p:sp>
    </p:spTree>
    <p:extLst>
      <p:ext uri="{BB962C8B-B14F-4D97-AF65-F5344CB8AC3E}">
        <p14:creationId xmlns:p14="http://schemas.microsoft.com/office/powerpoint/2010/main" val="14336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15363"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892175"/>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600" b="1" dirty="0">
                <a:solidFill>
                  <a:srgbClr val="000C10"/>
                </a:solidFill>
                <a:latin typeface="+mj-lt"/>
                <a:cs typeface="Times New Roman" panose="02020603050405020304" pitchFamily="18" charset="0"/>
              </a:rPr>
              <a:t>II. NHIỆM VỤ CỦA CÔNG DÂN TRONG VIỆC ĐẤU TRANH BẢO VỆ AN NINH QUỐC GIA BẢO ĐẢM TRẬT TỰ, ATXH</a:t>
            </a:r>
            <a:endParaRPr lang="en-US" altLang="en-US" sz="2600" b="1" dirty="0">
              <a:solidFill>
                <a:srgbClr val="000C10"/>
              </a:solidFill>
              <a:latin typeface="+mj-lt"/>
              <a:cs typeface="Times New Roman" panose="02020603050405020304" pitchFamily="18" charset="0"/>
            </a:endParaRPr>
          </a:p>
        </p:txBody>
      </p:sp>
      <p:sp>
        <p:nvSpPr>
          <p:cNvPr id="9223" name="TextBox 11"/>
          <p:cNvSpPr txBox="1">
            <a:spLocks noChangeArrowheads="1"/>
          </p:cNvSpPr>
          <p:nvPr/>
        </p:nvSpPr>
        <p:spPr bwMode="auto">
          <a:xfrm>
            <a:off x="152400" y="193675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2. Nhiệm vụ cụ thể</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0" y="2362200"/>
            <a:ext cx="4876800" cy="4984750"/>
          </a:xfrm>
          <a:prstGeom prst="rect">
            <a:avLst/>
          </a:prstGeom>
          <a:noFill/>
          <a:ln>
            <a:noFill/>
          </a:ln>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a:spcBef>
                <a:spcPct val="20000"/>
              </a:spcBef>
              <a:buClr>
                <a:schemeClr val="hlink"/>
              </a:buClr>
              <a:buSzPct val="70000"/>
              <a:buFont typeface="Wingdings" pitchFamily="2" charset="2"/>
              <a:buChar char="u"/>
            </a:pPr>
            <a:r>
              <a:rPr lang="en-US" sz="2400">
                <a:solidFill>
                  <a:srgbClr val="000C10"/>
                </a:solidFill>
                <a:latin typeface="Arial" charset="0"/>
                <a:cs typeface="Arial" charset="0"/>
              </a:rPr>
              <a:t>Tố cáo hành vi xâm phạm an ninh quốc gia, xâm phạm lợi ích của nhà nước, quyền lợi và lợi ích hợp pháp của tổ chức, cá nhân.</a:t>
            </a:r>
          </a:p>
          <a:p>
            <a:pPr algn="just">
              <a:spcBef>
                <a:spcPct val="20000"/>
              </a:spcBef>
              <a:buClr>
                <a:schemeClr val="hlink"/>
              </a:buClr>
              <a:buSzPct val="70000"/>
              <a:buFont typeface="Wingdings" pitchFamily="2" charset="2"/>
              <a:buChar char="u"/>
            </a:pPr>
            <a:r>
              <a:rPr lang="en-US" sz="2400">
                <a:solidFill>
                  <a:srgbClr val="000C10"/>
                </a:solidFill>
                <a:latin typeface="Arial" charset="0"/>
                <a:cs typeface="Arial" charset="0"/>
              </a:rPr>
              <a:t>Phát hiện, kiến nghị với chính quyền hoặc cơ quan chuyên trách bảo vệ an ninh quốc gia và bảo đảm trật tự, an toàn xã hội, </a:t>
            </a:r>
            <a:r>
              <a:rPr lang="vi-VN" sz="2400">
                <a:solidFill>
                  <a:srgbClr val="000C10"/>
                </a:solidFill>
                <a:latin typeface="Arial" charset="0"/>
                <a:cs typeface="Arial" charset="0"/>
              </a:rPr>
              <a:t>khắ</a:t>
            </a:r>
            <a:r>
              <a:rPr lang="en-US" sz="2400">
                <a:solidFill>
                  <a:srgbClr val="000C10"/>
                </a:solidFill>
                <a:latin typeface="Arial" charset="0"/>
                <a:cs typeface="Arial" charset="0"/>
              </a:rPr>
              <a:t>c phục sơ hở, thiếu sót trong việc thực hiện pháp luật về bảo vệ an ninh quốc gia và bảo đảm trật tự, an toàn xã hội.</a:t>
            </a:r>
          </a:p>
          <a:p>
            <a:pPr algn="just">
              <a:spcBef>
                <a:spcPct val="20000"/>
              </a:spcBef>
              <a:buClr>
                <a:schemeClr val="hlink"/>
              </a:buClr>
              <a:buSzPct val="70000"/>
              <a:buFontTx/>
              <a:buChar char="-"/>
            </a:pPr>
            <a:endParaRPr lang="en-US" sz="2400">
              <a:solidFill>
                <a:srgbClr val="171717"/>
              </a:solidFill>
              <a:latin typeface="Arial" charset="0"/>
              <a:cs typeface="Arial" charset="0"/>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61442" name="Picture 2" descr="Xử lý và vạch trần bộ mặt thật của những đối tượng dùng mạng xã hội xâm phạm  an ninh quốc g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9188" y="2035175"/>
            <a:ext cx="4157662"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Nâng cao vai trò của quần chúng nhân dân trong đấu tranh với tội phạm xâm  phạm an ninh Tổ quố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459288"/>
            <a:ext cx="4157663"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035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9224">
                                            <p:txEl>
                                              <p:pRg st="0" end="0"/>
                                            </p:txEl>
                                          </p:spTgt>
                                        </p:tgtEl>
                                        <p:attrNameLst>
                                          <p:attrName>style.visibility</p:attrName>
                                        </p:attrNameLst>
                                      </p:cBhvr>
                                      <p:to>
                                        <p:strVal val="visible"/>
                                      </p:to>
                                    </p:set>
                                    <p:animEffect transition="in" filter="fade">
                                      <p:cBhvr>
                                        <p:cTn id="11" dur="1000"/>
                                        <p:tgtEl>
                                          <p:spTgt spid="9224">
                                            <p:txEl>
                                              <p:pRg st="0" end="0"/>
                                            </p:txEl>
                                          </p:spTgt>
                                        </p:tgtEl>
                                      </p:cBhvr>
                                    </p:animEffect>
                                    <p:anim calcmode="lin" valueType="num">
                                      <p:cBhvr>
                                        <p:cTn id="12" dur="1000" fill="hold"/>
                                        <p:tgtEl>
                                          <p:spTgt spid="922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9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61442"/>
                                        </p:tgtEl>
                                        <p:attrNameLst>
                                          <p:attrName>style.visibility</p:attrName>
                                        </p:attrNameLst>
                                      </p:cBhvr>
                                      <p:to>
                                        <p:strVal val="visible"/>
                                      </p:to>
                                    </p:set>
                                    <p:animEffect transition="in" filter="fade">
                                      <p:cBhvr>
                                        <p:cTn id="18" dur="1000"/>
                                        <p:tgtEl>
                                          <p:spTgt spid="61442"/>
                                        </p:tgtEl>
                                      </p:cBhvr>
                                    </p:animEffect>
                                    <p:anim calcmode="lin" valueType="num">
                                      <p:cBhvr>
                                        <p:cTn id="19" dur="1000" fill="hold"/>
                                        <p:tgtEl>
                                          <p:spTgt spid="61442"/>
                                        </p:tgtEl>
                                        <p:attrNameLst>
                                          <p:attrName>ppt_x</p:attrName>
                                        </p:attrNameLst>
                                      </p:cBhvr>
                                      <p:tavLst>
                                        <p:tav tm="0">
                                          <p:val>
                                            <p:strVal val="#ppt_x"/>
                                          </p:val>
                                        </p:tav>
                                        <p:tav tm="100000">
                                          <p:val>
                                            <p:strVal val="#ppt_x"/>
                                          </p:val>
                                        </p:tav>
                                      </p:tavLst>
                                    </p:anim>
                                    <p:anim calcmode="lin" valueType="num">
                                      <p:cBhvr>
                                        <p:cTn id="20" dur="1000" fill="hold"/>
                                        <p:tgtEl>
                                          <p:spTgt spid="61442"/>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224">
                                            <p:txEl>
                                              <p:pRg st="1" end="1"/>
                                            </p:txEl>
                                          </p:spTgt>
                                        </p:tgtEl>
                                        <p:attrNameLst>
                                          <p:attrName>style.visibility</p:attrName>
                                        </p:attrNameLst>
                                      </p:cBhvr>
                                      <p:to>
                                        <p:strVal val="visible"/>
                                      </p:to>
                                    </p:set>
                                    <p:anim calcmode="lin" valueType="num">
                                      <p:cBhvr additive="base">
                                        <p:cTn id="25" dur="500" fill="hold"/>
                                        <p:tgtEl>
                                          <p:spTgt spid="922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61444"/>
                                        </p:tgtEl>
                                        <p:attrNameLst>
                                          <p:attrName>style.visibility</p:attrName>
                                        </p:attrNameLst>
                                      </p:cBhvr>
                                      <p:to>
                                        <p:strVal val="visible"/>
                                      </p:to>
                                    </p:set>
                                    <p:animEffect transition="in" filter="barn(inVertical)">
                                      <p:cBhvr>
                                        <p:cTn id="31"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16387"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892175"/>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600" b="1" dirty="0">
                <a:solidFill>
                  <a:srgbClr val="000C10"/>
                </a:solidFill>
                <a:latin typeface="+mj-lt"/>
                <a:cs typeface="Times New Roman" panose="02020603050405020304" pitchFamily="18" charset="0"/>
              </a:rPr>
              <a:t>II. NHIỆM VỤ CỦA CÔNG DÂN TRONG VIỆC ĐẤU TRANH BẢO VỆ AN NINH QUỐC GIA BẢO ĐẢM TRẬT TỰ, ATXH</a:t>
            </a:r>
            <a:endParaRPr lang="en-US" altLang="en-US" sz="2600" b="1" dirty="0">
              <a:solidFill>
                <a:srgbClr val="000C10"/>
              </a:solidFill>
              <a:latin typeface="+mj-lt"/>
              <a:cs typeface="Times New Roman" panose="02020603050405020304" pitchFamily="18" charset="0"/>
            </a:endParaRPr>
          </a:p>
        </p:txBody>
      </p:sp>
      <p:sp>
        <p:nvSpPr>
          <p:cNvPr id="16391" name="TextBox 11"/>
          <p:cNvSpPr txBox="1">
            <a:spLocks noChangeArrowheads="1"/>
          </p:cNvSpPr>
          <p:nvPr/>
        </p:nvSpPr>
        <p:spPr bwMode="auto">
          <a:xfrm>
            <a:off x="152400" y="193675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2. Nhiệm vụ cụ thể</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0" y="2362200"/>
            <a:ext cx="4876800" cy="5041900"/>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a:defRPr/>
            </a:pPr>
            <a:r>
              <a:rPr lang="en-US" sz="2400" dirty="0" err="1">
                <a:solidFill>
                  <a:srgbClr val="000C10"/>
                </a:solidFill>
                <a:latin typeface="Arial" panose="020B0604020202020204" pitchFamily="34" charset="0"/>
                <a:cs typeface="Arial" panose="020B0604020202020204" pitchFamily="34" charset="0"/>
              </a:rPr>
              <a:t>Phát</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hiện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cung</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cấp</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kịp</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thời</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thông</a:t>
            </a:r>
            <a:r>
              <a:rPr lang="en-US" sz="2400" dirty="0">
                <a:solidFill>
                  <a:srgbClr val="000C10"/>
                </a:solidFill>
                <a:latin typeface="Arial" panose="020B0604020202020204" pitchFamily="34" charset="0"/>
                <a:cs typeface="Arial" panose="020B0604020202020204" pitchFamily="34" charset="0"/>
              </a:rPr>
              <a:t> tin, </a:t>
            </a:r>
            <a:r>
              <a:rPr lang="en-US" sz="2400" dirty="0" err="1">
                <a:solidFill>
                  <a:srgbClr val="000C10"/>
                </a:solidFill>
                <a:latin typeface="Arial" panose="020B0604020202020204" pitchFamily="34" charset="0"/>
                <a:cs typeface="Arial" panose="020B0604020202020204" pitchFamily="34" charset="0"/>
              </a:rPr>
              <a:t>tài</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liệu</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liên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quan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đến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hoạt</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động</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xâm</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phạm</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đến</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ninh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quốc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gia</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và</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trật</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tự</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toàn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xã</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hội</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cho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chính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quyền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hoặc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cơ</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quan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chuyên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trách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bảo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vệ</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ninh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quốc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gia</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và</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bảo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đảm</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trật</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tự</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toàn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xã</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hội</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nơi</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gần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nhất</a:t>
            </a:r>
            <a:r>
              <a:rPr lang="en-US" sz="2400" dirty="0">
                <a:solidFill>
                  <a:srgbClr val="000C10"/>
                </a:solidFill>
                <a:latin typeface="Arial" panose="020B0604020202020204" pitchFamily="34" charset="0"/>
                <a:cs typeface="Arial" panose="020B0604020202020204" pitchFamily="34" charset="0"/>
              </a:rPr>
              <a:t>.</a:t>
            </a:r>
          </a:p>
          <a:p>
            <a:pPr algn="just">
              <a:defRPr/>
            </a:pPr>
            <a:r>
              <a:rPr lang="en-US" sz="2400" dirty="0" err="1">
                <a:solidFill>
                  <a:srgbClr val="000C10"/>
                </a:solidFill>
                <a:latin typeface="Arial" panose="020B0604020202020204" pitchFamily="34" charset="0"/>
                <a:cs typeface="Arial" panose="020B0604020202020204" pitchFamily="34" charset="0"/>
              </a:rPr>
              <a:t>Thực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hiện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yêu</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cầu</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của</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cơ</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quan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chuyên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trách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bảo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vệ</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ninh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quốc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gia</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và</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bảo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đảm</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trật</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tự</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toàn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xã</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hội</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theo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quy</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định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của</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pháp</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luật</a:t>
            </a:r>
            <a:r>
              <a:rPr lang="en-US" sz="2400" dirty="0">
                <a:solidFill>
                  <a:srgbClr val="000C10"/>
                </a:solidFill>
                <a:latin typeface="Arial" panose="020B0604020202020204" pitchFamily="34" charset="0"/>
                <a:cs typeface="Arial" panose="020B0604020202020204" pitchFamily="34" charset="0"/>
              </a:rPr>
              <a:t>.</a:t>
            </a:r>
          </a:p>
          <a:p>
            <a:pPr marL="342900" indent="-342900" algn="just">
              <a:buFontTx/>
              <a:buChar char="-"/>
              <a:defRPr/>
            </a:pPr>
            <a:endParaRPr lang="en-US" sz="2400" dirty="0">
              <a:solidFill>
                <a:schemeClr val="tx1">
                  <a:lumMod val="10000"/>
                </a:schemeClr>
              </a:solidFill>
              <a:latin typeface="Arial" panose="020B0604020202020204" pitchFamily="34" charset="0"/>
              <a:cs typeface="Arial" panose="020B0604020202020204" pitchFamily="34" charset="0"/>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62466" name="Picture 2" descr="Tỉnh táo trước thông tin giả mạo trên mạng xã hộ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7913" y="2035175"/>
            <a:ext cx="42084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descr="Sự cần thiết của Luật Bảo đảm trật tự an toàn giao thông đường bộ - Báo  Công An Nghệ An điện tử"/>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4738" y="4114800"/>
            <a:ext cx="4208462"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744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1000"/>
                                        <p:tgtEl>
                                          <p:spTgt spid="9224">
                                            <p:txEl>
                                              <p:pRg st="0" end="0"/>
                                            </p:txEl>
                                          </p:spTgt>
                                        </p:tgtEl>
                                      </p:cBhvr>
                                    </p:animEffect>
                                    <p:anim calcmode="lin" valueType="num">
                                      <p:cBhvr>
                                        <p:cTn id="8" dur="1000" fill="hold"/>
                                        <p:tgtEl>
                                          <p:spTgt spid="92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62466"/>
                                        </p:tgtEl>
                                        <p:attrNameLst>
                                          <p:attrName>style.visibility</p:attrName>
                                        </p:attrNameLst>
                                      </p:cBhvr>
                                      <p:to>
                                        <p:strVal val="visible"/>
                                      </p:to>
                                    </p:set>
                                    <p:animEffect transition="in" filter="barn(inVertical)">
                                      <p:cBhvr>
                                        <p:cTn id="14" dur="500"/>
                                        <p:tgtEl>
                                          <p:spTgt spid="624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9224">
                                            <p:txEl>
                                              <p:pRg st="1" end="1"/>
                                            </p:txEl>
                                          </p:spTgt>
                                        </p:tgtEl>
                                        <p:attrNameLst>
                                          <p:attrName>style.visibility</p:attrName>
                                        </p:attrNameLst>
                                      </p:cBhvr>
                                      <p:to>
                                        <p:strVal val="visible"/>
                                      </p:to>
                                    </p:set>
                                    <p:animEffect transition="in" filter="barn(inVertical)">
                                      <p:cBhvr>
                                        <p:cTn id="19" dur="500"/>
                                        <p:tgtEl>
                                          <p:spTgt spid="9224">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62468"/>
                                        </p:tgtEl>
                                        <p:attrNameLst>
                                          <p:attrName>style.visibility</p:attrName>
                                        </p:attrNameLst>
                                      </p:cBhvr>
                                      <p:to>
                                        <p:strVal val="visible"/>
                                      </p:to>
                                    </p:set>
                                    <p:anim calcmode="lin" valueType="num">
                                      <p:cBhvr additive="base">
                                        <p:cTn id="24" dur="500" fill="hold"/>
                                        <p:tgtEl>
                                          <p:spTgt spid="62468"/>
                                        </p:tgtEl>
                                        <p:attrNameLst>
                                          <p:attrName>ppt_x</p:attrName>
                                        </p:attrNameLst>
                                      </p:cBhvr>
                                      <p:tavLst>
                                        <p:tav tm="0">
                                          <p:val>
                                            <p:strVal val="#ppt_x"/>
                                          </p:val>
                                        </p:tav>
                                        <p:tav tm="100000">
                                          <p:val>
                                            <p:strVal val="#ppt_x"/>
                                          </p:val>
                                        </p:tav>
                                      </p:tavLst>
                                    </p:anim>
                                    <p:anim calcmode="lin" valueType="num">
                                      <p:cBhvr additive="base">
                                        <p:cTn id="25" dur="500" fill="hold"/>
                                        <p:tgtEl>
                                          <p:spTgt spid="62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17411" name="Picture 8" descr="quoc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ringworld2_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892175"/>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600" b="1" dirty="0">
                <a:solidFill>
                  <a:srgbClr val="000C10"/>
                </a:solidFill>
                <a:latin typeface="+mj-lt"/>
                <a:cs typeface="Times New Roman" panose="02020603050405020304" pitchFamily="18" charset="0"/>
              </a:rPr>
              <a:t>II. NHIỆM VỤ CỦA CÔNG DÂN TRONG VIỆC ĐẤU TRANH BẢO VỆ AN NINH QUỐC GIA BẢO ĐẢM TRẬT TỰ, ATXH</a:t>
            </a:r>
            <a:endParaRPr lang="en-US" altLang="en-US" sz="2600" b="1" dirty="0">
              <a:solidFill>
                <a:srgbClr val="000C10"/>
              </a:solidFill>
              <a:latin typeface="+mj-lt"/>
              <a:cs typeface="Times New Roman" panose="02020603050405020304" pitchFamily="18" charset="0"/>
            </a:endParaRPr>
          </a:p>
        </p:txBody>
      </p:sp>
      <p:sp>
        <p:nvSpPr>
          <p:cNvPr id="17415" name="TextBox 11"/>
          <p:cNvSpPr txBox="1">
            <a:spLocks noChangeArrowheads="1"/>
          </p:cNvSpPr>
          <p:nvPr/>
        </p:nvSpPr>
        <p:spPr bwMode="auto">
          <a:xfrm>
            <a:off x="152400" y="193675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2. Nhiệm vụ cụ thể</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0" y="2362200"/>
            <a:ext cx="9099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a:spcBef>
                <a:spcPct val="20000"/>
              </a:spcBef>
              <a:buClr>
                <a:schemeClr val="hlink"/>
              </a:buClr>
              <a:buSzPct val="70000"/>
              <a:buFont typeface="Wingdings" pitchFamily="2" charset="2"/>
              <a:buChar char="u"/>
            </a:pPr>
            <a:r>
              <a:rPr lang="en-US" sz="2400">
                <a:solidFill>
                  <a:srgbClr val="000C10"/>
                </a:solidFill>
                <a:latin typeface="Arial" charset="0"/>
                <a:cs typeface="Arial" charset="0"/>
              </a:rPr>
              <a:t>Giúp đỡ tạo điều kiện cho cơ quan và người có trách nhiệm tiến hành các biện pháp phòng ngừa, phát hiện, ngăn chặn, đấu tranh với hoạt động xâm phạm an ninh quốc gia và trật tự, an toàn </a:t>
            </a:r>
            <a:r>
              <a:rPr lang="vi-VN" sz="2400">
                <a:solidFill>
                  <a:srgbClr val="000C10"/>
                </a:solidFill>
                <a:latin typeface="Arial" charset="0"/>
                <a:cs typeface="Arial" charset="0"/>
              </a:rPr>
              <a:t>XH.</a:t>
            </a:r>
            <a:endParaRPr lang="en-US" sz="2400">
              <a:solidFill>
                <a:srgbClr val="000C10"/>
              </a:solidFill>
              <a:latin typeface="Arial" charset="0"/>
              <a:cs typeface="Arial" charset="0"/>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63490" name="Picture 2" descr="Thành phố Hồ Chí Minh ngày đầu siết chặt giãn cách xã hộ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8" y="3530600"/>
            <a:ext cx="482917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6 trường hợp công an được khám người không cần lện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8150" y="3530600"/>
            <a:ext cx="484187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383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1000"/>
                                        <p:tgtEl>
                                          <p:spTgt spid="9224">
                                            <p:txEl>
                                              <p:pRg st="0" end="0"/>
                                            </p:txEl>
                                          </p:spTgt>
                                        </p:tgtEl>
                                      </p:cBhvr>
                                    </p:animEffect>
                                    <p:anim calcmode="lin" valueType="num">
                                      <p:cBhvr>
                                        <p:cTn id="8" dur="1000" fill="hold"/>
                                        <p:tgtEl>
                                          <p:spTgt spid="92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63490"/>
                                        </p:tgtEl>
                                        <p:attrNameLst>
                                          <p:attrName>style.visibility</p:attrName>
                                        </p:attrNameLst>
                                      </p:cBhvr>
                                      <p:to>
                                        <p:strVal val="visible"/>
                                      </p:to>
                                    </p:set>
                                    <p:animEffect transition="in" filter="wipe(down)">
                                      <p:cBhvr>
                                        <p:cTn id="14" dur="500"/>
                                        <p:tgtEl>
                                          <p:spTgt spid="634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63492"/>
                                        </p:tgtEl>
                                        <p:attrNameLst>
                                          <p:attrName>style.visibility</p:attrName>
                                        </p:attrNameLst>
                                      </p:cBhvr>
                                      <p:to>
                                        <p:strVal val="visible"/>
                                      </p:to>
                                    </p:set>
                                    <p:animEffect transition="in" filter="wipe(down)">
                                      <p:cBhvr>
                                        <p:cTn id="19"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19459" name="Picture 8" descr="quoc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ringworld2_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1200150"/>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400" b="1" dirty="0">
                <a:solidFill>
                  <a:srgbClr val="000C10"/>
                </a:solidFill>
                <a:latin typeface="+mj-lt"/>
                <a:cs typeface="Times New Roman" panose="02020603050405020304" pitchFamily="18" charset="0"/>
              </a:rPr>
              <a:t>III. TRÁCH NHIỆM CỦA ĐẢNG, NHÀ NƯỚC VÀ CÁC LỰC LƯỢNG VŨ TRANG TRONG VIỆC BẢO VỆ AN QUỐC GIA VÀ BẢO ĐẢM TRẬT TỰ, AN TOÀN XÃ HỘI</a:t>
            </a:r>
            <a:endParaRPr lang="en-US" altLang="en-US" sz="2400" b="1" dirty="0">
              <a:solidFill>
                <a:srgbClr val="000C10"/>
              </a:solidFill>
              <a:latin typeface="+mj-lt"/>
              <a:cs typeface="Times New Roman" panose="02020603050405020304" pitchFamily="18" charset="0"/>
            </a:endParaRPr>
          </a:p>
        </p:txBody>
      </p:sp>
      <p:sp>
        <p:nvSpPr>
          <p:cNvPr id="9223" name="TextBox 11"/>
          <p:cNvSpPr txBox="1">
            <a:spLocks noChangeArrowheads="1"/>
          </p:cNvSpPr>
          <p:nvPr/>
        </p:nvSpPr>
        <p:spPr bwMode="auto">
          <a:xfrm>
            <a:off x="55563" y="223520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1. Trách nhiệm của Đảng, Nhà nước</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60325" y="2743200"/>
            <a:ext cx="8942388"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a:spcBef>
                <a:spcPct val="20000"/>
              </a:spcBef>
              <a:buClr>
                <a:schemeClr val="hlink"/>
              </a:buClr>
              <a:buSzPct val="70000"/>
              <a:buFont typeface="Wingdings" pitchFamily="2" charset="2"/>
              <a:buChar char="u"/>
            </a:pPr>
            <a:r>
              <a:rPr lang="vi-VN" sz="2400" b="1">
                <a:solidFill>
                  <a:srgbClr val="000C10"/>
                </a:solidFill>
                <a:latin typeface="Arial" charset="0"/>
                <a:cs typeface="Arial" charset="0"/>
              </a:rPr>
              <a:t>Đả</a:t>
            </a:r>
            <a:r>
              <a:rPr lang="en-US" sz="2400" b="1">
                <a:solidFill>
                  <a:srgbClr val="000C10"/>
                </a:solidFill>
                <a:latin typeface="Arial" charset="0"/>
                <a:cs typeface="Arial" charset="0"/>
              </a:rPr>
              <a:t>ng đề ra đường lối chính sách và phương pháp đấu tranh </a:t>
            </a:r>
            <a:r>
              <a:rPr lang="en-US" sz="2400">
                <a:solidFill>
                  <a:srgbClr val="000C10"/>
                </a:solidFill>
                <a:latin typeface="Arial" charset="0"/>
                <a:cs typeface="Arial" charset="0"/>
              </a:rPr>
              <a:t>bảo vệ an ninh quốc gia và bảo đảm trật tự, an toàn xã hội đúng đắn; lãnh đạo chặt chẽ bộ máy nhà nước và các đoàn thể quần chúng thực hiện thắng lợi đường lối chính sách đó.</a:t>
            </a:r>
          </a:p>
          <a:p>
            <a:pPr algn="just">
              <a:spcBef>
                <a:spcPct val="20000"/>
              </a:spcBef>
              <a:buClr>
                <a:schemeClr val="hlink"/>
              </a:buClr>
              <a:buSzPct val="70000"/>
              <a:buFont typeface="Wingdings" pitchFamily="2" charset="2"/>
              <a:buChar char="u"/>
            </a:pPr>
            <a:r>
              <a:rPr lang="en-US" sz="2400" b="1">
                <a:solidFill>
                  <a:srgbClr val="000C10"/>
                </a:solidFill>
                <a:latin typeface="Arial" charset="0"/>
                <a:cs typeface="Arial" charset="0"/>
              </a:rPr>
              <a:t>Nhà nước quản lý xã hội bằng pháp luật</a:t>
            </a:r>
            <a:r>
              <a:rPr lang="en-US" sz="2400">
                <a:solidFill>
                  <a:srgbClr val="000C10"/>
                </a:solidFill>
                <a:latin typeface="Arial" charset="0"/>
                <a:cs typeface="Arial" charset="0"/>
              </a:rPr>
              <a:t>; phát huy vai trò tác dụng của chính quyền các cấp; phối kết hợp chức </a:t>
            </a:r>
            <a:r>
              <a:rPr lang="vi-VN" sz="2400">
                <a:solidFill>
                  <a:srgbClr val="000C10"/>
                </a:solidFill>
                <a:latin typeface="Arial" charset="0"/>
                <a:cs typeface="Arial" charset="0"/>
              </a:rPr>
              <a:t>năng của</a:t>
            </a:r>
            <a:r>
              <a:rPr lang="en-US" sz="2400">
                <a:solidFill>
                  <a:srgbClr val="000C10"/>
                </a:solidFill>
                <a:latin typeface="Arial" charset="0"/>
                <a:cs typeface="Arial" charset="0"/>
              </a:rPr>
              <a:t> các cơ quan nhà nước vào việc bảo vệ an ninh quốc gia và bảo đảm trật tự, an toàn xã hội.</a:t>
            </a: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spTree>
    <p:extLst>
      <p:ext uri="{BB962C8B-B14F-4D97-AF65-F5344CB8AC3E}">
        <p14:creationId xmlns:p14="http://schemas.microsoft.com/office/powerpoint/2010/main" val="1853585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22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224">
                                            <p:txEl>
                                              <p:pRg st="0" end="0"/>
                                            </p:txEl>
                                          </p:spTgt>
                                        </p:tgtEl>
                                        <p:attrNameLst>
                                          <p:attrName>style.visibility</p:attrName>
                                        </p:attrNameLst>
                                      </p:cBhvr>
                                      <p:to>
                                        <p:strVal val="visible"/>
                                      </p:to>
                                    </p:set>
                                    <p:animEffect transition="in" filter="fade">
                                      <p:cBhvr>
                                        <p:cTn id="14" dur="1000"/>
                                        <p:tgtEl>
                                          <p:spTgt spid="9224">
                                            <p:txEl>
                                              <p:pRg st="0" end="0"/>
                                            </p:txEl>
                                          </p:spTgt>
                                        </p:tgtEl>
                                      </p:cBhvr>
                                    </p:animEffect>
                                    <p:anim calcmode="lin" valueType="num">
                                      <p:cBhvr>
                                        <p:cTn id="15" dur="1000" fill="hold"/>
                                        <p:tgtEl>
                                          <p:spTgt spid="922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224">
                                            <p:txEl>
                                              <p:pRg st="1" end="1"/>
                                            </p:txEl>
                                          </p:spTgt>
                                        </p:tgtEl>
                                        <p:attrNameLst>
                                          <p:attrName>style.visibility</p:attrName>
                                        </p:attrNameLst>
                                      </p:cBhvr>
                                      <p:to>
                                        <p:strVal val="visible"/>
                                      </p:to>
                                    </p:set>
                                    <p:animEffect transition="in" filter="fade">
                                      <p:cBhvr>
                                        <p:cTn id="21" dur="1000"/>
                                        <p:tgtEl>
                                          <p:spTgt spid="9224">
                                            <p:txEl>
                                              <p:pRg st="1" end="1"/>
                                            </p:txEl>
                                          </p:spTgt>
                                        </p:tgtEl>
                                      </p:cBhvr>
                                    </p:animEffect>
                                    <p:anim calcmode="lin" valueType="num">
                                      <p:cBhvr>
                                        <p:cTn id="22" dur="1000" fill="hold"/>
                                        <p:tgtEl>
                                          <p:spTgt spid="922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22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utoUpdateAnimBg="0"/>
      <p:bldP spid="922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21507" name="Picture 8" descr="quoc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ringworld2_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1200150"/>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400" b="1" dirty="0">
                <a:solidFill>
                  <a:srgbClr val="000C10"/>
                </a:solidFill>
                <a:latin typeface="+mj-lt"/>
                <a:cs typeface="Times New Roman" panose="02020603050405020304" pitchFamily="18" charset="0"/>
              </a:rPr>
              <a:t>III. TRÁCH NHIỆM CỦA ĐẢNG, NHÀ NƯỚC VÀ CÁC LỰC LƯỢNG VŨ TRANG TRONG VIỆC BẢO VỆ AN QUỐC GIA VÀ BẢO ĐẢM TRẬT TỰ, AN TOÀN XÃ HỘI</a:t>
            </a:r>
            <a:endParaRPr lang="en-US" altLang="en-US" sz="2400" b="1" dirty="0">
              <a:solidFill>
                <a:srgbClr val="000C10"/>
              </a:solidFill>
              <a:latin typeface="+mj-lt"/>
              <a:cs typeface="Times New Roman" panose="02020603050405020304" pitchFamily="18" charset="0"/>
            </a:endParaRPr>
          </a:p>
        </p:txBody>
      </p:sp>
      <p:sp>
        <p:nvSpPr>
          <p:cNvPr id="9223" name="TextBox 11"/>
          <p:cNvSpPr txBox="1">
            <a:spLocks noChangeArrowheads="1"/>
          </p:cNvSpPr>
          <p:nvPr/>
        </p:nvSpPr>
        <p:spPr bwMode="auto">
          <a:xfrm>
            <a:off x="55563" y="223520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2. Trách nhiệm của các lực lượng vũ trang</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80963" y="2590800"/>
            <a:ext cx="89598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a:spcBef>
                <a:spcPct val="20000"/>
              </a:spcBef>
              <a:buClr>
                <a:schemeClr val="hlink"/>
              </a:buClr>
              <a:buSzPct val="70000"/>
              <a:buFont typeface="Wingdings" pitchFamily="2" charset="2"/>
              <a:buChar char="u"/>
            </a:pPr>
            <a:r>
              <a:rPr lang="vi-VN" sz="2200">
                <a:solidFill>
                  <a:srgbClr val="000C10"/>
                </a:solidFill>
                <a:latin typeface="Arial" charset="0"/>
                <a:cs typeface="Arial" charset="0"/>
              </a:rPr>
              <a:t>Em hãy quan sát hình và cho biết những hoạt động của lực lượng Công an, Dân quân xã (phường) để bảo vệ an ninh quốc gia và bảo đảm trật tự; an toàn xã hội trên địa bàn.</a:t>
            </a:r>
            <a:endParaRPr lang="en-US" sz="2200">
              <a:solidFill>
                <a:srgbClr val="000C10"/>
              </a:solidFill>
              <a:latin typeface="Arial" charset="0"/>
              <a:cs typeface="Arial" charset="0"/>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15" name="Picture 2" descr="Bộ đội trong thành phố | baotintuc.v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13" y="3698875"/>
            <a:ext cx="4710112"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Bộ trưởng Công an yêu cầu bảo đảm trật tự, ATGT, trật tự công cộng và giữ  gìn trật tự đô thị"/>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2825" y="3706813"/>
            <a:ext cx="4265613"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0" name="Picture 2" descr="Lực lượng Dân quân tự vệ có những nhiệm vụ gì?"/>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63" y="3698875"/>
            <a:ext cx="4729162"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descr="Thanh Hóa: Bắt giữ nhóm đối tượng chuyên ném gạch đá vào Cảnh sát cơ độ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2825" y="3698875"/>
            <a:ext cx="430847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57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68612"/>
                                        </p:tgtEl>
                                        <p:attrNameLst>
                                          <p:attrName>style.visibility</p:attrName>
                                        </p:attrNameLst>
                                      </p:cBhvr>
                                      <p:to>
                                        <p:strVal val="visible"/>
                                      </p:to>
                                    </p:set>
                                    <p:animEffect transition="in" filter="fade">
                                      <p:cBhvr>
                                        <p:cTn id="23" dur="1000"/>
                                        <p:tgtEl>
                                          <p:spTgt spid="68612"/>
                                        </p:tgtEl>
                                      </p:cBhvr>
                                    </p:animEffect>
                                    <p:anim calcmode="lin" valueType="num">
                                      <p:cBhvr>
                                        <p:cTn id="24" dur="1000" fill="hold"/>
                                        <p:tgtEl>
                                          <p:spTgt spid="68612"/>
                                        </p:tgtEl>
                                        <p:attrNameLst>
                                          <p:attrName>ppt_x</p:attrName>
                                        </p:attrNameLst>
                                      </p:cBhvr>
                                      <p:tavLst>
                                        <p:tav tm="0">
                                          <p:val>
                                            <p:strVal val="#ppt_x"/>
                                          </p:val>
                                        </p:tav>
                                        <p:tav tm="100000">
                                          <p:val>
                                            <p:strVal val="#ppt_x"/>
                                          </p:val>
                                        </p:tav>
                                      </p:tavLst>
                                    </p:anim>
                                    <p:anim calcmode="lin" valueType="num">
                                      <p:cBhvr>
                                        <p:cTn id="25" dur="1000" fill="hold"/>
                                        <p:tgtEl>
                                          <p:spTgt spid="686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8610"/>
                                        </p:tgtEl>
                                        <p:attrNameLst>
                                          <p:attrName>style.visibility</p:attrName>
                                        </p:attrNameLst>
                                      </p:cBhvr>
                                      <p:to>
                                        <p:strVal val="visible"/>
                                      </p:to>
                                    </p:set>
                                    <p:animEffect transition="in" filter="fade">
                                      <p:cBhvr>
                                        <p:cTn id="28" dur="1000"/>
                                        <p:tgtEl>
                                          <p:spTgt spid="68610"/>
                                        </p:tgtEl>
                                      </p:cBhvr>
                                    </p:animEffect>
                                    <p:anim calcmode="lin" valueType="num">
                                      <p:cBhvr>
                                        <p:cTn id="29" dur="1000" fill="hold"/>
                                        <p:tgtEl>
                                          <p:spTgt spid="68610"/>
                                        </p:tgtEl>
                                        <p:attrNameLst>
                                          <p:attrName>ppt_x</p:attrName>
                                        </p:attrNameLst>
                                      </p:cBhvr>
                                      <p:tavLst>
                                        <p:tav tm="0">
                                          <p:val>
                                            <p:strVal val="#ppt_x"/>
                                          </p:val>
                                        </p:tav>
                                        <p:tav tm="100000">
                                          <p:val>
                                            <p:strVal val="#ppt_x"/>
                                          </p:val>
                                        </p:tav>
                                      </p:tavLst>
                                    </p:anim>
                                    <p:anim calcmode="lin" valueType="num">
                                      <p:cBhvr>
                                        <p:cTn id="30" dur="1000" fill="hold"/>
                                        <p:tgtEl>
                                          <p:spTgt spid="686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utoUpdateAnimBg="0"/>
      <p:bldP spid="922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23555" name="Picture 8" descr="quoc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ringworld2_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1200150"/>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400" b="1" dirty="0">
                <a:solidFill>
                  <a:srgbClr val="000C10"/>
                </a:solidFill>
                <a:latin typeface="+mj-lt"/>
                <a:cs typeface="Times New Roman" panose="02020603050405020304" pitchFamily="18" charset="0"/>
              </a:rPr>
              <a:t>III. TRÁCH NHIỆM CỦA ĐẢNG, NHÀ NƯỚC VÀ CÁC LỰC LƯỢNG VŨ TRANG TRONG VIỆC BẢO VỆ AN QUỐC GIA VÀ BẢO ĐẢM TRẬT TỰ, AN TOÀN XÃ HỘI</a:t>
            </a:r>
            <a:endParaRPr lang="en-US" altLang="en-US" sz="2400" b="1" dirty="0">
              <a:solidFill>
                <a:srgbClr val="000C10"/>
              </a:solidFill>
              <a:latin typeface="+mj-lt"/>
              <a:cs typeface="Times New Roman" panose="02020603050405020304" pitchFamily="18" charset="0"/>
            </a:endParaRPr>
          </a:p>
        </p:txBody>
      </p:sp>
      <p:sp>
        <p:nvSpPr>
          <p:cNvPr id="23559" name="TextBox 11"/>
          <p:cNvSpPr txBox="1">
            <a:spLocks noChangeArrowheads="1"/>
          </p:cNvSpPr>
          <p:nvPr/>
        </p:nvSpPr>
        <p:spPr bwMode="auto">
          <a:xfrm>
            <a:off x="55563" y="223520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2. Trách nhiệm của các lực lượng vũ trang</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80963" y="2590800"/>
            <a:ext cx="9007475"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a:spcBef>
                <a:spcPct val="20000"/>
              </a:spcBef>
              <a:buClr>
                <a:schemeClr val="hlink"/>
              </a:buClr>
              <a:buSzPct val="70000"/>
              <a:buFont typeface="Wingdings" pitchFamily="2" charset="2"/>
              <a:buChar char="u"/>
            </a:pPr>
            <a:r>
              <a:rPr lang="en-US" sz="2200">
                <a:solidFill>
                  <a:srgbClr val="000C10"/>
                </a:solidFill>
                <a:latin typeface="Arial" charset="0"/>
                <a:cs typeface="Arial" charset="0"/>
              </a:rPr>
              <a:t>Công an nhân dân: là lực lượng nòng cốt bảo vệ an ninh quốc gia, bảo đảm trật tự, an toàn xã hội; bảo vệ Đảng, nhà nước, chế độ và nhân dân; đấu tranh phòng, chống tội phạm và vi phạm pháp luật vệ an ninh quốc gia trật tự, an toàn xã hội.</a:t>
            </a:r>
          </a:p>
          <a:p>
            <a:pPr algn="just">
              <a:spcBef>
                <a:spcPct val="20000"/>
              </a:spcBef>
              <a:buClr>
                <a:schemeClr val="hlink"/>
              </a:buClr>
              <a:buSzPct val="70000"/>
              <a:buFont typeface="Wingdings" pitchFamily="2" charset="2"/>
              <a:buChar char="u"/>
            </a:pPr>
            <a:r>
              <a:rPr lang="vi-VN" sz="2200">
                <a:solidFill>
                  <a:srgbClr val="000C10"/>
                </a:solidFill>
                <a:latin typeface="Arial" charset="0"/>
                <a:cs typeface="Arial" charset="0"/>
              </a:rPr>
              <a:t>Quâ</a:t>
            </a:r>
            <a:r>
              <a:rPr lang="en-US" sz="2200">
                <a:solidFill>
                  <a:srgbClr val="000C10"/>
                </a:solidFill>
                <a:latin typeface="Arial" charset="0"/>
                <a:cs typeface="Arial" charset="0"/>
              </a:rPr>
              <a:t>n đội nhân dân: là lực lượng nòng cốt bảo vệ sự bất khả xâm phạm độc lập, chủ quyền, thống nhất toàn vẹn lãnh thổ của tổ quốc, phối hợp với các lực lượng tham gia bảo vệ an ninh quốc gia và bảo đảm trật tự, an toàn xã hội.</a:t>
            </a:r>
          </a:p>
          <a:p>
            <a:pPr algn="just">
              <a:spcBef>
                <a:spcPct val="20000"/>
              </a:spcBef>
              <a:buClr>
                <a:schemeClr val="hlink"/>
              </a:buClr>
              <a:buSzPct val="70000"/>
              <a:buFont typeface="Wingdings" pitchFamily="2" charset="2"/>
              <a:buChar char="u"/>
            </a:pPr>
            <a:r>
              <a:rPr lang="en-US" sz="2200">
                <a:solidFill>
                  <a:srgbClr val="000C10"/>
                </a:solidFill>
                <a:latin typeface="Arial" charset="0"/>
                <a:cs typeface="Arial" charset="0"/>
              </a:rPr>
              <a:t>Dân quân tự vệ: cùng với quân đội nhân dân và công an nhân dân bảo vệ Đảng, chính quyền, tính mạng, tài sản của nhân dân, tài sản cơ quan, tổ chức ở địa phương, cơ sở; làm nòng cốt cùng toàn dân đánh giặc ở địa phương, cơ sở khi có chiến tranh.</a:t>
            </a: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spTree>
    <p:extLst>
      <p:ext uri="{BB962C8B-B14F-4D97-AF65-F5344CB8AC3E}">
        <p14:creationId xmlns:p14="http://schemas.microsoft.com/office/powerpoint/2010/main" val="2934090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1000"/>
                                        <p:tgtEl>
                                          <p:spTgt spid="9224">
                                            <p:txEl>
                                              <p:pRg st="0" end="0"/>
                                            </p:txEl>
                                          </p:spTgt>
                                        </p:tgtEl>
                                      </p:cBhvr>
                                    </p:animEffect>
                                    <p:anim calcmode="lin" valueType="num">
                                      <p:cBhvr>
                                        <p:cTn id="8" dur="1000" fill="hold"/>
                                        <p:tgtEl>
                                          <p:spTgt spid="92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224">
                                            <p:txEl>
                                              <p:pRg st="1" end="1"/>
                                            </p:txEl>
                                          </p:spTgt>
                                        </p:tgtEl>
                                        <p:attrNameLst>
                                          <p:attrName>style.visibility</p:attrName>
                                        </p:attrNameLst>
                                      </p:cBhvr>
                                      <p:to>
                                        <p:strVal val="visible"/>
                                      </p:to>
                                    </p:set>
                                    <p:animEffect transition="in" filter="fade">
                                      <p:cBhvr>
                                        <p:cTn id="14" dur="1000"/>
                                        <p:tgtEl>
                                          <p:spTgt spid="9224">
                                            <p:txEl>
                                              <p:pRg st="1" end="1"/>
                                            </p:txEl>
                                          </p:spTgt>
                                        </p:tgtEl>
                                      </p:cBhvr>
                                    </p:animEffect>
                                    <p:anim calcmode="lin" valueType="num">
                                      <p:cBhvr>
                                        <p:cTn id="15" dur="1000" fill="hold"/>
                                        <p:tgtEl>
                                          <p:spTgt spid="92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224">
                                            <p:txEl>
                                              <p:pRg st="2" end="2"/>
                                            </p:txEl>
                                          </p:spTgt>
                                        </p:tgtEl>
                                        <p:attrNameLst>
                                          <p:attrName>style.visibility</p:attrName>
                                        </p:attrNameLst>
                                      </p:cBhvr>
                                      <p:to>
                                        <p:strVal val="visible"/>
                                      </p:to>
                                    </p:set>
                                    <p:animEffect transition="in" filter="fade">
                                      <p:cBhvr>
                                        <p:cTn id="21" dur="1000"/>
                                        <p:tgtEl>
                                          <p:spTgt spid="9224">
                                            <p:txEl>
                                              <p:pRg st="2" end="2"/>
                                            </p:txEl>
                                          </p:spTgt>
                                        </p:tgtEl>
                                      </p:cBhvr>
                                    </p:animEffect>
                                    <p:anim calcmode="lin" valueType="num">
                                      <p:cBhvr>
                                        <p:cTn id="22" dur="1000" fill="hold"/>
                                        <p:tgtEl>
                                          <p:spTgt spid="92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2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25603" name="Picture 8" descr="quoc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ringworld2_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1200150"/>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defRPr/>
            </a:pPr>
            <a:r>
              <a:rPr lang="vi-VN" altLang="en-US" sz="2400" b="1" dirty="0">
                <a:solidFill>
                  <a:srgbClr val="000C10"/>
                </a:solidFill>
                <a:latin typeface="+mj-lt"/>
                <a:cs typeface="Times New Roman" panose="02020603050405020304" pitchFamily="18" charset="0"/>
              </a:rPr>
              <a:t>IV. TRÁCH NHIỆM CỦA HỌC SINH TRONG VIỆC PHÒNG, CHỐNG CÁC HÀNH VI </a:t>
            </a:r>
            <a:r>
              <a:rPr lang="vi-VN" altLang="en-US" sz="2400" b="1" dirty="0" err="1">
                <a:solidFill>
                  <a:srgbClr val="000C10"/>
                </a:solidFill>
                <a:latin typeface="+mj-lt"/>
                <a:cs typeface="Times New Roman" panose="02020603050405020304" pitchFamily="18" charset="0"/>
              </a:rPr>
              <a:t>VI</a:t>
            </a:r>
            <a:r>
              <a:rPr lang="vi-VN" altLang="en-US" sz="2400" b="1" dirty="0">
                <a:solidFill>
                  <a:srgbClr val="000C10"/>
                </a:solidFill>
                <a:latin typeface="+mj-lt"/>
                <a:cs typeface="Times New Roman" panose="02020603050405020304" pitchFamily="18" charset="0"/>
              </a:rPr>
              <a:t> PHẠM PHÁP LUẬT AN NINH QUỐC GIA VÀ BẢO ĐẢM TRẬT TỰ AN TOÀN XÃ HỘI</a:t>
            </a:r>
            <a:endParaRPr lang="en-US" altLang="en-US" sz="2400" b="1" dirty="0">
              <a:solidFill>
                <a:srgbClr val="000C10"/>
              </a:solidFill>
              <a:latin typeface="+mj-lt"/>
              <a:cs typeface="Times New Roman" panose="02020603050405020304" pitchFamily="18" charset="0"/>
            </a:endParaRPr>
          </a:p>
        </p:txBody>
      </p:sp>
      <p:sp>
        <p:nvSpPr>
          <p:cNvPr id="9223" name="TextBox 11"/>
          <p:cNvSpPr txBox="1">
            <a:spLocks noChangeArrowheads="1"/>
          </p:cNvSpPr>
          <p:nvPr/>
        </p:nvSpPr>
        <p:spPr bwMode="auto">
          <a:xfrm>
            <a:off x="55563" y="223520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1. Trách nhiệm chung</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60325" y="2743200"/>
            <a:ext cx="19970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a:spcBef>
                <a:spcPct val="20000"/>
              </a:spcBef>
              <a:buClr>
                <a:schemeClr val="hlink"/>
              </a:buClr>
              <a:buSzPct val="70000"/>
              <a:buFont typeface="Wingdings" pitchFamily="2" charset="2"/>
              <a:buChar char="u"/>
            </a:pPr>
            <a:r>
              <a:rPr lang="vi-VN" sz="2400" i="1">
                <a:solidFill>
                  <a:srgbClr val="000C10"/>
                </a:solidFill>
                <a:latin typeface="Arial" charset="0"/>
                <a:cs typeface="Arial" charset="0"/>
              </a:rPr>
              <a:t>Hãy cho biết trường em có những hoạt động nào để góp phần bảo vệ an ninh quốc gia và bảo đảm trật tự, an toàn xã hội.</a:t>
            </a:r>
            <a:endParaRPr lang="en-US" sz="2400" i="1">
              <a:solidFill>
                <a:srgbClr val="000C10"/>
              </a:solidFill>
              <a:latin typeface="Arial" charset="0"/>
              <a:cs typeface="Arial" charset="0"/>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64522" name="Picture 10" descr="Hơn 500 đoàn viên, thanh niên tham gia phiên tòa giả định - Báo Khánh Hòa  điện t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819400"/>
            <a:ext cx="57356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Picture 12" descr="Đổi mới công tác giáo dục Quốc phòng an ninh trong trường học - Báo Quảng  Ngãi điện tử"/>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2743200"/>
            <a:ext cx="63436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6" name="Picture 14" descr="Buổi tuyên truyền giúp các em nâng cao ý thức tuân thủ Luật Giao thông đường bộ để đảm bảo an toàn tính mạng bản thân và mọi ngườ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4338" y="2697163"/>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8"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413" y="2678113"/>
            <a:ext cx="62357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801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22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922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64522"/>
                                        </p:tgtEl>
                                        <p:attrNameLst>
                                          <p:attrName>style.visibility</p:attrName>
                                        </p:attrNameLst>
                                      </p:cBhvr>
                                      <p:to>
                                        <p:strVal val="visible"/>
                                      </p:to>
                                    </p:set>
                                    <p:animEffect transition="in" filter="fade">
                                      <p:cBhvr>
                                        <p:cTn id="18" dur="1000"/>
                                        <p:tgtEl>
                                          <p:spTgt spid="64522"/>
                                        </p:tgtEl>
                                      </p:cBhvr>
                                    </p:animEffect>
                                    <p:anim calcmode="lin" valueType="num">
                                      <p:cBhvr>
                                        <p:cTn id="19" dur="1000" fill="hold"/>
                                        <p:tgtEl>
                                          <p:spTgt spid="64522"/>
                                        </p:tgtEl>
                                        <p:attrNameLst>
                                          <p:attrName>ppt_x</p:attrName>
                                        </p:attrNameLst>
                                      </p:cBhvr>
                                      <p:tavLst>
                                        <p:tav tm="0">
                                          <p:val>
                                            <p:strVal val="#ppt_x"/>
                                          </p:val>
                                        </p:tav>
                                        <p:tav tm="100000">
                                          <p:val>
                                            <p:strVal val="#ppt_x"/>
                                          </p:val>
                                        </p:tav>
                                      </p:tavLst>
                                    </p:anim>
                                    <p:anim calcmode="lin" valueType="num">
                                      <p:cBhvr>
                                        <p:cTn id="20" dur="1000" fill="hold"/>
                                        <p:tgtEl>
                                          <p:spTgt spid="64522"/>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64524"/>
                                        </p:tgtEl>
                                        <p:attrNameLst>
                                          <p:attrName>style.visibility</p:attrName>
                                        </p:attrNameLst>
                                      </p:cBhvr>
                                      <p:to>
                                        <p:strVal val="visible"/>
                                      </p:to>
                                    </p:set>
                                    <p:animEffect transition="in" filter="fade">
                                      <p:cBhvr>
                                        <p:cTn id="25" dur="1000"/>
                                        <p:tgtEl>
                                          <p:spTgt spid="64524"/>
                                        </p:tgtEl>
                                      </p:cBhvr>
                                    </p:animEffect>
                                    <p:anim calcmode="lin" valueType="num">
                                      <p:cBhvr>
                                        <p:cTn id="26" dur="1000" fill="hold"/>
                                        <p:tgtEl>
                                          <p:spTgt spid="64524"/>
                                        </p:tgtEl>
                                        <p:attrNameLst>
                                          <p:attrName>ppt_x</p:attrName>
                                        </p:attrNameLst>
                                      </p:cBhvr>
                                      <p:tavLst>
                                        <p:tav tm="0">
                                          <p:val>
                                            <p:strVal val="#ppt_x"/>
                                          </p:val>
                                        </p:tav>
                                        <p:tav tm="100000">
                                          <p:val>
                                            <p:strVal val="#ppt_x"/>
                                          </p:val>
                                        </p:tav>
                                      </p:tavLst>
                                    </p:anim>
                                    <p:anim calcmode="lin" valueType="num">
                                      <p:cBhvr>
                                        <p:cTn id="27" dur="1000" fill="hold"/>
                                        <p:tgtEl>
                                          <p:spTgt spid="64524"/>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64526"/>
                                        </p:tgtEl>
                                        <p:attrNameLst>
                                          <p:attrName>style.visibility</p:attrName>
                                        </p:attrNameLst>
                                      </p:cBhvr>
                                      <p:to>
                                        <p:strVal val="visible"/>
                                      </p:to>
                                    </p:set>
                                    <p:animEffect transition="in" filter="fade">
                                      <p:cBhvr>
                                        <p:cTn id="32" dur="1000"/>
                                        <p:tgtEl>
                                          <p:spTgt spid="64526"/>
                                        </p:tgtEl>
                                      </p:cBhvr>
                                    </p:animEffect>
                                    <p:anim calcmode="lin" valueType="num">
                                      <p:cBhvr>
                                        <p:cTn id="33" dur="1000" fill="hold"/>
                                        <p:tgtEl>
                                          <p:spTgt spid="64526"/>
                                        </p:tgtEl>
                                        <p:attrNameLst>
                                          <p:attrName>ppt_x</p:attrName>
                                        </p:attrNameLst>
                                      </p:cBhvr>
                                      <p:tavLst>
                                        <p:tav tm="0">
                                          <p:val>
                                            <p:strVal val="#ppt_x"/>
                                          </p:val>
                                        </p:tav>
                                        <p:tav tm="100000">
                                          <p:val>
                                            <p:strVal val="#ppt_x"/>
                                          </p:val>
                                        </p:tav>
                                      </p:tavLst>
                                    </p:anim>
                                    <p:anim calcmode="lin" valueType="num">
                                      <p:cBhvr>
                                        <p:cTn id="34" dur="1000" fill="hold"/>
                                        <p:tgtEl>
                                          <p:spTgt spid="64526"/>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64528"/>
                                        </p:tgtEl>
                                        <p:attrNameLst>
                                          <p:attrName>style.visibility</p:attrName>
                                        </p:attrNameLst>
                                      </p:cBhvr>
                                      <p:to>
                                        <p:strVal val="visible"/>
                                      </p:to>
                                    </p:set>
                                    <p:animEffect transition="in" filter="fade">
                                      <p:cBhvr>
                                        <p:cTn id="39" dur="1000"/>
                                        <p:tgtEl>
                                          <p:spTgt spid="64528"/>
                                        </p:tgtEl>
                                      </p:cBhvr>
                                    </p:animEffect>
                                    <p:anim calcmode="lin" valueType="num">
                                      <p:cBhvr>
                                        <p:cTn id="40" dur="1000" fill="hold"/>
                                        <p:tgtEl>
                                          <p:spTgt spid="64528"/>
                                        </p:tgtEl>
                                        <p:attrNameLst>
                                          <p:attrName>ppt_x</p:attrName>
                                        </p:attrNameLst>
                                      </p:cBhvr>
                                      <p:tavLst>
                                        <p:tav tm="0">
                                          <p:val>
                                            <p:strVal val="#ppt_x"/>
                                          </p:val>
                                        </p:tav>
                                        <p:tav tm="100000">
                                          <p:val>
                                            <p:strVal val="#ppt_x"/>
                                          </p:val>
                                        </p:tav>
                                      </p:tavLst>
                                    </p:anim>
                                    <p:anim calcmode="lin" valueType="num">
                                      <p:cBhvr>
                                        <p:cTn id="41" dur="1000" fill="hold"/>
                                        <p:tgtEl>
                                          <p:spTgt spid="645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utoUpdateAnimBg="0"/>
      <p:bldP spid="9223" grpId="0" autoUpdateAnimBg="0"/>
      <p:bldP spid="922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27651" name="Picture 8" descr="quoc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ringworld2_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1200150"/>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defRPr/>
            </a:pPr>
            <a:r>
              <a:rPr lang="vi-VN" altLang="en-US" sz="2400" b="1" dirty="0">
                <a:solidFill>
                  <a:srgbClr val="000C10"/>
                </a:solidFill>
                <a:latin typeface="+mj-lt"/>
                <a:cs typeface="Times New Roman" panose="02020603050405020304" pitchFamily="18" charset="0"/>
              </a:rPr>
              <a:t>IV. TRÁCH NHIỆM CỦA HỌC SINH TRONG VIỆC PHÒNG, CHỐNG CÁC HÀNH VI </a:t>
            </a:r>
            <a:r>
              <a:rPr lang="vi-VN" altLang="en-US" sz="2400" b="1" dirty="0" err="1">
                <a:solidFill>
                  <a:srgbClr val="000C10"/>
                </a:solidFill>
                <a:latin typeface="+mj-lt"/>
                <a:cs typeface="Times New Roman" panose="02020603050405020304" pitchFamily="18" charset="0"/>
              </a:rPr>
              <a:t>VI</a:t>
            </a:r>
            <a:r>
              <a:rPr lang="vi-VN" altLang="en-US" sz="2400" b="1" dirty="0">
                <a:solidFill>
                  <a:srgbClr val="000C10"/>
                </a:solidFill>
                <a:latin typeface="+mj-lt"/>
                <a:cs typeface="Times New Roman" panose="02020603050405020304" pitchFamily="18" charset="0"/>
              </a:rPr>
              <a:t> PHẠM PHÁP LUẬT AN NINH QUỐC GIA VÀ BẢO ĐẢM TRẬT TỰ AN TOÀN XÃ HỘI</a:t>
            </a:r>
            <a:endParaRPr lang="en-US" altLang="en-US" sz="2400" b="1" dirty="0">
              <a:solidFill>
                <a:srgbClr val="000C10"/>
              </a:solidFill>
              <a:latin typeface="+mj-lt"/>
              <a:cs typeface="Times New Roman" panose="02020603050405020304" pitchFamily="18" charset="0"/>
            </a:endParaRPr>
          </a:p>
        </p:txBody>
      </p:sp>
      <p:sp>
        <p:nvSpPr>
          <p:cNvPr id="27655" name="TextBox 11"/>
          <p:cNvSpPr txBox="1">
            <a:spLocks noChangeArrowheads="1"/>
          </p:cNvSpPr>
          <p:nvPr/>
        </p:nvSpPr>
        <p:spPr bwMode="auto">
          <a:xfrm>
            <a:off x="55563" y="223520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1. Trách nhiệm chung</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60325" y="2743200"/>
            <a:ext cx="89423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a:spcBef>
                <a:spcPct val="20000"/>
              </a:spcBef>
              <a:buClr>
                <a:schemeClr val="hlink"/>
              </a:buClr>
              <a:buSzPct val="70000"/>
              <a:buFont typeface="Wingdings" pitchFamily="2" charset="2"/>
              <a:buNone/>
            </a:pPr>
            <a:r>
              <a:rPr lang="vi-VN" sz="2400">
                <a:solidFill>
                  <a:srgbClr val="000C10"/>
                </a:solidFill>
                <a:latin typeface="Arial" charset="0"/>
                <a:cs typeface="Arial" charset="0"/>
              </a:rPr>
              <a:t>B</a:t>
            </a:r>
            <a:r>
              <a:rPr lang="en-US" sz="2400">
                <a:solidFill>
                  <a:srgbClr val="000C10"/>
                </a:solidFill>
                <a:latin typeface="Arial" charset="0"/>
                <a:cs typeface="Arial" charset="0"/>
              </a:rPr>
              <a:t>ảo vệ an ninh quốc gia và bảo đảm trật tự, an toàn xã hội là nhiệm vụ của toàn Đảng, toàn quân và toàn dân ta. Với vai trò là những chủ nhân tương lai của đất nước, mỗi học sinh cần phát huy vai trò, thực hiện trách nhiệm công dân với nhiệm vụ bảo vệ an ninh quốc gia và bảo đảm trật tự, an toàn xã hội để kế thừa xứng đáng với truyền thống ông cha để lại.</a:t>
            </a: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spTree>
    <p:extLst>
      <p:ext uri="{BB962C8B-B14F-4D97-AF65-F5344CB8AC3E}">
        <p14:creationId xmlns:p14="http://schemas.microsoft.com/office/powerpoint/2010/main" val="192089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29699" name="Picture 8" descr="quoc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ringworld2_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1200150"/>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defRPr/>
            </a:pPr>
            <a:r>
              <a:rPr lang="vi-VN" altLang="en-US" sz="2400" b="1" dirty="0">
                <a:solidFill>
                  <a:srgbClr val="000C10"/>
                </a:solidFill>
                <a:latin typeface="+mj-lt"/>
                <a:cs typeface="Times New Roman" panose="02020603050405020304" pitchFamily="18" charset="0"/>
              </a:rPr>
              <a:t>IV. TRÁCH NHIỆM CỦA HỌC SINH TRONG VIỆC PHÒNG, CHỐNG CÁC HÀNH VI </a:t>
            </a:r>
            <a:r>
              <a:rPr lang="vi-VN" altLang="en-US" sz="2400" b="1" dirty="0" err="1">
                <a:solidFill>
                  <a:srgbClr val="000C10"/>
                </a:solidFill>
                <a:latin typeface="+mj-lt"/>
                <a:cs typeface="Times New Roman" panose="02020603050405020304" pitchFamily="18" charset="0"/>
              </a:rPr>
              <a:t>VI</a:t>
            </a:r>
            <a:r>
              <a:rPr lang="vi-VN" altLang="en-US" sz="2400" b="1" dirty="0">
                <a:solidFill>
                  <a:srgbClr val="000C10"/>
                </a:solidFill>
                <a:latin typeface="+mj-lt"/>
                <a:cs typeface="Times New Roman" panose="02020603050405020304" pitchFamily="18" charset="0"/>
              </a:rPr>
              <a:t> PHẠM PHÁP LUẬT AN NINH QUỐC GIA VÀ BẢO ĐẢM TRẬT TỰ AN TOÀN XÃ HỘI</a:t>
            </a:r>
            <a:endParaRPr lang="en-US" altLang="en-US" sz="2400" b="1" dirty="0">
              <a:solidFill>
                <a:srgbClr val="000C10"/>
              </a:solidFill>
              <a:latin typeface="+mj-lt"/>
              <a:cs typeface="Times New Roman" panose="02020603050405020304" pitchFamily="18" charset="0"/>
            </a:endParaRPr>
          </a:p>
        </p:txBody>
      </p:sp>
      <p:sp>
        <p:nvSpPr>
          <p:cNvPr id="9223" name="TextBox 11"/>
          <p:cNvSpPr txBox="1">
            <a:spLocks noChangeArrowheads="1"/>
          </p:cNvSpPr>
          <p:nvPr/>
        </p:nvSpPr>
        <p:spPr bwMode="auto">
          <a:xfrm>
            <a:off x="55563" y="223520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2. Trách nhiệm của học sinh</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152400" y="2673350"/>
            <a:ext cx="88503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a:spcBef>
                <a:spcPct val="20000"/>
              </a:spcBef>
              <a:buClr>
                <a:schemeClr val="hlink"/>
              </a:buClr>
              <a:buSzPct val="70000"/>
              <a:buFont typeface="Wingdings" pitchFamily="2" charset="2"/>
              <a:buChar char="u"/>
            </a:pPr>
            <a:r>
              <a:rPr lang="en-US" sz="2400">
                <a:solidFill>
                  <a:srgbClr val="000C10"/>
                </a:solidFill>
                <a:latin typeface="Arial" charset="0"/>
                <a:cs typeface="Arial" charset="0"/>
              </a:rPr>
              <a:t>Nhận thức đầy đủ về trách nhiệm của bản thân trong bảo vệ an ninh quốc gia và bảo đảm trật tự, an toàn xã hội.</a:t>
            </a:r>
          </a:p>
          <a:p>
            <a:pPr algn="just">
              <a:spcBef>
                <a:spcPct val="20000"/>
              </a:spcBef>
              <a:buClr>
                <a:schemeClr val="hlink"/>
              </a:buClr>
              <a:buSzPct val="70000"/>
              <a:buFont typeface="Wingdings" pitchFamily="2" charset="2"/>
              <a:buChar char="u"/>
            </a:pPr>
            <a:r>
              <a:rPr lang="en-US" sz="2400">
                <a:solidFill>
                  <a:srgbClr val="000C10"/>
                </a:solidFill>
                <a:latin typeface="Arial" charset="0"/>
                <a:cs typeface="Arial" charset="0"/>
              </a:rPr>
              <a:t>Không thực hiện và không tụ tập bạn bè để thực hiện hành vi vi phạm pháp luật bảo vệ an ninh quốc gia và bảo đảm trật tự, an toàn xã hội.</a:t>
            </a:r>
          </a:p>
          <a:p>
            <a:pPr algn="just">
              <a:spcBef>
                <a:spcPct val="20000"/>
              </a:spcBef>
              <a:buClr>
                <a:schemeClr val="hlink"/>
              </a:buClr>
              <a:buSzPct val="70000"/>
              <a:buFont typeface="Wingdings" pitchFamily="2" charset="2"/>
              <a:buChar char="u"/>
            </a:pPr>
            <a:r>
              <a:rPr lang="en-US" sz="2400">
                <a:solidFill>
                  <a:srgbClr val="000C10"/>
                </a:solidFill>
                <a:latin typeface="Arial" charset="0"/>
                <a:cs typeface="Arial" charset="0"/>
              </a:rPr>
              <a:t>Thông báo cho cơ quan chức năng về những người có hành vi vi phạm pháp luật bảo vệ an ninh quốc gia và bảo đảm trật tự, an toàn xã hội.</a:t>
            </a:r>
          </a:p>
          <a:p>
            <a:pPr algn="just">
              <a:spcBef>
                <a:spcPct val="20000"/>
              </a:spcBef>
              <a:buClr>
                <a:schemeClr val="hlink"/>
              </a:buClr>
              <a:buSzPct val="70000"/>
              <a:buFont typeface="Wingdings" pitchFamily="2" charset="2"/>
              <a:buChar char="u"/>
            </a:pPr>
            <a:r>
              <a:rPr lang="en-US" sz="2400">
                <a:solidFill>
                  <a:srgbClr val="000C10"/>
                </a:solidFill>
                <a:latin typeface="Arial" charset="0"/>
                <a:cs typeface="Arial" charset="0"/>
              </a:rPr>
              <a:t>Kịp thời ngăn chặn hành vi vi phạm pháp luật của bạn bè về bảo vệ an ninh quốc gia và bảo đảm trật tự, an toàn xã hội.</a:t>
            </a: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spTree>
    <p:extLst>
      <p:ext uri="{BB962C8B-B14F-4D97-AF65-F5344CB8AC3E}">
        <p14:creationId xmlns:p14="http://schemas.microsoft.com/office/powerpoint/2010/main" val="2456400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9224">
                                            <p:txEl>
                                              <p:pRg st="0" end="0"/>
                                            </p:txEl>
                                          </p:spTgt>
                                        </p:tgtEl>
                                        <p:attrNameLst>
                                          <p:attrName>style.visibility</p:attrName>
                                        </p:attrNameLst>
                                      </p:cBhvr>
                                      <p:to>
                                        <p:strVal val="visible"/>
                                      </p:to>
                                    </p:set>
                                    <p:animEffect transition="in" filter="fade">
                                      <p:cBhvr>
                                        <p:cTn id="11" dur="1000"/>
                                        <p:tgtEl>
                                          <p:spTgt spid="9224">
                                            <p:txEl>
                                              <p:pRg st="0" end="0"/>
                                            </p:txEl>
                                          </p:spTgt>
                                        </p:tgtEl>
                                      </p:cBhvr>
                                    </p:animEffect>
                                    <p:anim calcmode="lin" valueType="num">
                                      <p:cBhvr>
                                        <p:cTn id="12" dur="1000" fill="hold"/>
                                        <p:tgtEl>
                                          <p:spTgt spid="922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9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9224">
                                            <p:txEl>
                                              <p:pRg st="1" end="1"/>
                                            </p:txEl>
                                          </p:spTgt>
                                        </p:tgtEl>
                                        <p:attrNameLst>
                                          <p:attrName>style.visibility</p:attrName>
                                        </p:attrNameLst>
                                      </p:cBhvr>
                                      <p:to>
                                        <p:strVal val="visible"/>
                                      </p:to>
                                    </p:set>
                                    <p:animEffect transition="in" filter="fade">
                                      <p:cBhvr>
                                        <p:cTn id="18" dur="1000"/>
                                        <p:tgtEl>
                                          <p:spTgt spid="9224">
                                            <p:txEl>
                                              <p:pRg st="1" end="1"/>
                                            </p:txEl>
                                          </p:spTgt>
                                        </p:tgtEl>
                                      </p:cBhvr>
                                    </p:animEffect>
                                    <p:anim calcmode="lin" valueType="num">
                                      <p:cBhvr>
                                        <p:cTn id="19" dur="1000" fill="hold"/>
                                        <p:tgtEl>
                                          <p:spTgt spid="922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2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9224">
                                            <p:txEl>
                                              <p:pRg st="2" end="2"/>
                                            </p:txEl>
                                          </p:spTgt>
                                        </p:tgtEl>
                                        <p:attrNameLst>
                                          <p:attrName>style.visibility</p:attrName>
                                        </p:attrNameLst>
                                      </p:cBhvr>
                                      <p:to>
                                        <p:strVal val="visible"/>
                                      </p:to>
                                    </p:set>
                                    <p:animEffect transition="in" filter="fade">
                                      <p:cBhvr>
                                        <p:cTn id="25" dur="1000"/>
                                        <p:tgtEl>
                                          <p:spTgt spid="9224">
                                            <p:txEl>
                                              <p:pRg st="2" end="2"/>
                                            </p:txEl>
                                          </p:spTgt>
                                        </p:tgtEl>
                                      </p:cBhvr>
                                    </p:animEffect>
                                    <p:anim calcmode="lin" valueType="num">
                                      <p:cBhvr>
                                        <p:cTn id="26" dur="1000" fill="hold"/>
                                        <p:tgtEl>
                                          <p:spTgt spid="922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92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9224">
                                            <p:txEl>
                                              <p:pRg st="3" end="3"/>
                                            </p:txEl>
                                          </p:spTgt>
                                        </p:tgtEl>
                                        <p:attrNameLst>
                                          <p:attrName>style.visibility</p:attrName>
                                        </p:attrNameLst>
                                      </p:cBhvr>
                                      <p:to>
                                        <p:strVal val="visible"/>
                                      </p:to>
                                    </p:set>
                                    <p:animEffect transition="in" filter="fade">
                                      <p:cBhvr>
                                        <p:cTn id="32" dur="1000"/>
                                        <p:tgtEl>
                                          <p:spTgt spid="9224">
                                            <p:txEl>
                                              <p:pRg st="3" end="3"/>
                                            </p:txEl>
                                          </p:spTgt>
                                        </p:tgtEl>
                                      </p:cBhvr>
                                    </p:animEffect>
                                    <p:anim calcmode="lin" valueType="num">
                                      <p:cBhvr>
                                        <p:cTn id="33" dur="1000" fill="hold"/>
                                        <p:tgtEl>
                                          <p:spTgt spid="922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922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7171"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7150"/>
            <a:ext cx="75438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8"/>
          <p:cNvSpPr>
            <a:spLocks noChangeArrowheads="1"/>
          </p:cNvSpPr>
          <p:nvPr/>
        </p:nvSpPr>
        <p:spPr bwMode="auto">
          <a:xfrm>
            <a:off x="2179638" y="1144588"/>
            <a:ext cx="5424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Wingdings" pitchFamily="2" charset="2"/>
              <a:buChar char="v"/>
            </a:pPr>
            <a:r>
              <a:rPr lang="en-US" altLang="en-US" sz="3200">
                <a:solidFill>
                  <a:srgbClr val="000C10"/>
                </a:solidFill>
              </a:rPr>
              <a:t> MỤC ĐÍCH VÀ YÊU CẦU </a:t>
            </a:r>
          </a:p>
        </p:txBody>
      </p:sp>
      <p:sp>
        <p:nvSpPr>
          <p:cNvPr id="10" name="Rectangle 9"/>
          <p:cNvSpPr>
            <a:spLocks noChangeArrowheads="1"/>
          </p:cNvSpPr>
          <p:nvPr/>
        </p:nvSpPr>
        <p:spPr bwMode="auto">
          <a:xfrm>
            <a:off x="609600" y="1804988"/>
            <a:ext cx="8229600" cy="2400300"/>
          </a:xfrm>
          <a:prstGeom prst="rect">
            <a:avLst/>
          </a:prstGeom>
          <a:solidFill>
            <a:srgbClr val="00B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000">
                <a:solidFill>
                  <a:srgbClr val="FF0000"/>
                </a:solidFill>
              </a:rPr>
              <a:t>- Hiểu được tầm quan trọng của an ninh quốc gia và môt số nội dung cơ bản trong phong trào toàn dân bảo vệ an ninh tổ quốc.</a:t>
            </a:r>
          </a:p>
          <a:p>
            <a:r>
              <a:rPr lang="en-US" altLang="en-US" sz="3000">
                <a:solidFill>
                  <a:srgbClr val="FF0000"/>
                </a:solidFill>
              </a:rPr>
              <a:t>- Xây dựng ý thức trách nhiệm của bản thân với nhiệm vụ bảo vệ an ninh tổ quốc.</a:t>
            </a:r>
          </a:p>
        </p:txBody>
      </p:sp>
      <p:sp>
        <p:nvSpPr>
          <p:cNvPr id="12" name="Rectangle 11"/>
          <p:cNvSpPr/>
          <p:nvPr/>
        </p:nvSpPr>
        <p:spPr>
          <a:xfrm>
            <a:off x="609600" y="4427538"/>
            <a:ext cx="8229600" cy="2400300"/>
          </a:xfrm>
          <a:prstGeom prst="rect">
            <a:avLst/>
          </a:prstGeom>
          <a:solidFill>
            <a:srgbClr val="00B050">
              <a:alpha val="66000"/>
            </a:srgbClr>
          </a:solidFill>
        </p:spPr>
        <p:txBody>
          <a:bodyPr>
            <a:spAutoFit/>
          </a:bodyPr>
          <a:lstStyle/>
          <a:p>
            <a:pPr>
              <a:buFontTx/>
              <a:buChar char="-"/>
              <a:defRPr/>
            </a:pPr>
            <a:r>
              <a:rPr lang="en-US" sz="3000" dirty="0">
                <a:solidFill>
                  <a:srgbClr val="FF0000"/>
                </a:solidFill>
              </a:rPr>
              <a:t> </a:t>
            </a:r>
            <a:r>
              <a:rPr lang="en-US" sz="3000" dirty="0" err="1">
                <a:solidFill>
                  <a:srgbClr val="FF0000"/>
                </a:solidFill>
              </a:rPr>
              <a:t>Nắm</a:t>
            </a:r>
            <a:r>
              <a:rPr lang="en-US" sz="3000" dirty="0">
                <a:solidFill>
                  <a:srgbClr val="FF0000"/>
                </a:solidFill>
              </a:rPr>
              <a:t> </a:t>
            </a:r>
            <a:r>
              <a:rPr lang="en-US" sz="3000" dirty="0" err="1">
                <a:solidFill>
                  <a:srgbClr val="FF0000"/>
                </a:solidFill>
              </a:rPr>
              <a:t>được</a:t>
            </a:r>
            <a:r>
              <a:rPr lang="en-US" sz="3000" dirty="0">
                <a:solidFill>
                  <a:srgbClr val="FF0000"/>
                </a:solidFill>
              </a:rPr>
              <a:t> </a:t>
            </a:r>
            <a:r>
              <a:rPr lang="en-US" sz="3000" dirty="0" err="1">
                <a:solidFill>
                  <a:srgbClr val="FF0000"/>
                </a:solidFill>
              </a:rPr>
              <a:t>nội</a:t>
            </a:r>
            <a:r>
              <a:rPr lang="en-US" sz="3000" dirty="0">
                <a:solidFill>
                  <a:srgbClr val="FF0000"/>
                </a:solidFill>
              </a:rPr>
              <a:t> dung </a:t>
            </a:r>
            <a:r>
              <a:rPr lang="en-US" sz="3000" dirty="0" err="1">
                <a:solidFill>
                  <a:srgbClr val="FF0000"/>
                </a:solidFill>
              </a:rPr>
              <a:t>bài</a:t>
            </a:r>
            <a:r>
              <a:rPr lang="en-US" sz="3000" dirty="0">
                <a:solidFill>
                  <a:srgbClr val="FF0000"/>
                </a:solidFill>
              </a:rPr>
              <a:t> </a:t>
            </a:r>
            <a:r>
              <a:rPr lang="en-US" sz="3000" dirty="0" err="1">
                <a:solidFill>
                  <a:srgbClr val="FF0000"/>
                </a:solidFill>
              </a:rPr>
              <a:t>học</a:t>
            </a:r>
            <a:r>
              <a:rPr lang="en-US" sz="3000" dirty="0">
                <a:solidFill>
                  <a:srgbClr val="FF0000"/>
                </a:solidFill>
              </a:rPr>
              <a:t> </a:t>
            </a:r>
            <a:r>
              <a:rPr lang="en-US" sz="3000" dirty="0" err="1">
                <a:solidFill>
                  <a:srgbClr val="FF0000"/>
                </a:solidFill>
              </a:rPr>
              <a:t>có</a:t>
            </a:r>
            <a:r>
              <a:rPr lang="en-US" sz="3000" dirty="0">
                <a:solidFill>
                  <a:srgbClr val="FF0000"/>
                </a:solidFill>
              </a:rPr>
              <a:t> </a:t>
            </a:r>
            <a:r>
              <a:rPr lang="en-US" sz="3000" dirty="0" err="1">
                <a:solidFill>
                  <a:srgbClr val="FF0000"/>
                </a:solidFill>
              </a:rPr>
              <a:t>nhận</a:t>
            </a:r>
            <a:r>
              <a:rPr lang="en-US" sz="3000" dirty="0">
                <a:solidFill>
                  <a:srgbClr val="FF0000"/>
                </a:solidFill>
              </a:rPr>
              <a:t> </a:t>
            </a:r>
            <a:r>
              <a:rPr lang="en-US" sz="3000" dirty="0" err="1">
                <a:solidFill>
                  <a:srgbClr val="FF0000"/>
                </a:solidFill>
              </a:rPr>
              <a:t>thức</a:t>
            </a:r>
            <a:r>
              <a:rPr lang="en-US" sz="3000" dirty="0">
                <a:solidFill>
                  <a:srgbClr val="FF0000"/>
                </a:solidFill>
              </a:rPr>
              <a:t> </a:t>
            </a:r>
            <a:r>
              <a:rPr lang="en-US" sz="3000" dirty="0" err="1">
                <a:solidFill>
                  <a:srgbClr val="FF0000"/>
                </a:solidFill>
              </a:rPr>
              <a:t>đúng</a:t>
            </a:r>
            <a:r>
              <a:rPr lang="en-US" sz="3000" dirty="0">
                <a:solidFill>
                  <a:srgbClr val="FF0000"/>
                </a:solidFill>
              </a:rPr>
              <a:t> </a:t>
            </a:r>
            <a:r>
              <a:rPr lang="en-US" sz="3000" dirty="0" err="1">
                <a:solidFill>
                  <a:srgbClr val="FF0000"/>
                </a:solidFill>
              </a:rPr>
              <a:t>đắn</a:t>
            </a:r>
            <a:r>
              <a:rPr lang="en-US" sz="3000" dirty="0">
                <a:solidFill>
                  <a:srgbClr val="FF0000"/>
                </a:solidFill>
              </a:rPr>
              <a:t> </a:t>
            </a:r>
            <a:r>
              <a:rPr lang="en-US" sz="3000" dirty="0" err="1">
                <a:solidFill>
                  <a:srgbClr val="FF0000"/>
                </a:solidFill>
              </a:rPr>
              <a:t>với</a:t>
            </a:r>
            <a:r>
              <a:rPr lang="en-US" sz="3000" dirty="0">
                <a:solidFill>
                  <a:srgbClr val="FF0000"/>
                </a:solidFill>
              </a:rPr>
              <a:t> </a:t>
            </a:r>
            <a:r>
              <a:rPr lang="en-US" sz="3000" dirty="0" err="1">
                <a:solidFill>
                  <a:srgbClr val="FF0000"/>
                </a:solidFill>
              </a:rPr>
              <a:t>trách</a:t>
            </a:r>
            <a:r>
              <a:rPr lang="en-US" sz="3000" dirty="0">
                <a:solidFill>
                  <a:srgbClr val="FF0000"/>
                </a:solidFill>
              </a:rPr>
              <a:t> </a:t>
            </a:r>
            <a:r>
              <a:rPr lang="en-US" sz="3000" dirty="0" err="1">
                <a:solidFill>
                  <a:srgbClr val="FF0000"/>
                </a:solidFill>
              </a:rPr>
              <a:t>nhiệm</a:t>
            </a:r>
            <a:r>
              <a:rPr lang="en-US" sz="3000" dirty="0">
                <a:solidFill>
                  <a:srgbClr val="FF0000"/>
                </a:solidFill>
              </a:rPr>
              <a:t> </a:t>
            </a:r>
            <a:r>
              <a:rPr lang="en-US" sz="3000" dirty="0" err="1">
                <a:solidFill>
                  <a:srgbClr val="FF0000"/>
                </a:solidFill>
              </a:rPr>
              <a:t>và</a:t>
            </a:r>
            <a:r>
              <a:rPr lang="en-US" sz="3000" dirty="0">
                <a:solidFill>
                  <a:srgbClr val="FF0000"/>
                </a:solidFill>
              </a:rPr>
              <a:t> </a:t>
            </a:r>
            <a:r>
              <a:rPr lang="en-US" sz="3000" dirty="0" err="1">
                <a:solidFill>
                  <a:srgbClr val="FF0000"/>
                </a:solidFill>
              </a:rPr>
              <a:t>nghĩa</a:t>
            </a:r>
            <a:r>
              <a:rPr lang="en-US" sz="3000" dirty="0">
                <a:solidFill>
                  <a:srgbClr val="FF0000"/>
                </a:solidFill>
              </a:rPr>
              <a:t> </a:t>
            </a:r>
            <a:r>
              <a:rPr lang="en-US" sz="3000" dirty="0" err="1">
                <a:solidFill>
                  <a:srgbClr val="FF0000"/>
                </a:solidFill>
              </a:rPr>
              <a:t>vụ</a:t>
            </a:r>
            <a:r>
              <a:rPr lang="en-US" sz="3000" dirty="0">
                <a:solidFill>
                  <a:srgbClr val="FF0000"/>
                </a:solidFill>
              </a:rPr>
              <a:t> </a:t>
            </a:r>
            <a:r>
              <a:rPr lang="en-US" sz="3000" dirty="0" err="1">
                <a:solidFill>
                  <a:srgbClr val="FF0000"/>
                </a:solidFill>
              </a:rPr>
              <a:t>của</a:t>
            </a:r>
            <a:r>
              <a:rPr lang="en-US" sz="3000" dirty="0">
                <a:solidFill>
                  <a:srgbClr val="FF0000"/>
                </a:solidFill>
              </a:rPr>
              <a:t> </a:t>
            </a:r>
            <a:r>
              <a:rPr lang="en-US" sz="3000" dirty="0" err="1">
                <a:solidFill>
                  <a:srgbClr val="FF0000"/>
                </a:solidFill>
              </a:rPr>
              <a:t>học</a:t>
            </a:r>
            <a:r>
              <a:rPr lang="en-US" sz="3000" dirty="0">
                <a:solidFill>
                  <a:srgbClr val="FF0000"/>
                </a:solidFill>
              </a:rPr>
              <a:t> </a:t>
            </a:r>
            <a:r>
              <a:rPr lang="en-US" sz="3000" dirty="0" err="1">
                <a:solidFill>
                  <a:srgbClr val="FF0000"/>
                </a:solidFill>
              </a:rPr>
              <a:t>sinh</a:t>
            </a:r>
            <a:r>
              <a:rPr lang="en-US" sz="3000" dirty="0">
                <a:solidFill>
                  <a:srgbClr val="FF0000"/>
                </a:solidFill>
              </a:rPr>
              <a:t> </a:t>
            </a:r>
            <a:r>
              <a:rPr lang="en-US" sz="3000" dirty="0" err="1">
                <a:solidFill>
                  <a:srgbClr val="FF0000"/>
                </a:solidFill>
              </a:rPr>
              <a:t>đối</a:t>
            </a:r>
            <a:r>
              <a:rPr lang="en-US" sz="3000" dirty="0">
                <a:solidFill>
                  <a:srgbClr val="FF0000"/>
                </a:solidFill>
              </a:rPr>
              <a:t> </a:t>
            </a:r>
            <a:r>
              <a:rPr lang="en-US" sz="3000" dirty="0" err="1">
                <a:solidFill>
                  <a:srgbClr val="FF0000"/>
                </a:solidFill>
              </a:rPr>
              <a:t>với</a:t>
            </a:r>
            <a:r>
              <a:rPr lang="en-US" sz="3000" dirty="0">
                <a:solidFill>
                  <a:srgbClr val="FF0000"/>
                </a:solidFill>
              </a:rPr>
              <a:t> </a:t>
            </a:r>
            <a:r>
              <a:rPr lang="en-US" sz="3000" dirty="0" err="1">
                <a:solidFill>
                  <a:srgbClr val="FF0000"/>
                </a:solidFill>
              </a:rPr>
              <a:t>nhiệm</a:t>
            </a:r>
            <a:r>
              <a:rPr lang="en-US" sz="3000" dirty="0">
                <a:solidFill>
                  <a:srgbClr val="FF0000"/>
                </a:solidFill>
              </a:rPr>
              <a:t> </a:t>
            </a:r>
            <a:r>
              <a:rPr lang="en-US" sz="3000" dirty="0" err="1">
                <a:solidFill>
                  <a:srgbClr val="FF0000"/>
                </a:solidFill>
              </a:rPr>
              <a:t>vụ</a:t>
            </a:r>
            <a:r>
              <a:rPr lang="en-US" sz="3000" dirty="0">
                <a:solidFill>
                  <a:srgbClr val="FF0000"/>
                </a:solidFill>
              </a:rPr>
              <a:t> </a:t>
            </a:r>
            <a:r>
              <a:rPr lang="en-US" sz="3000" dirty="0" err="1">
                <a:solidFill>
                  <a:srgbClr val="FF0000"/>
                </a:solidFill>
              </a:rPr>
              <a:t>bảo</a:t>
            </a:r>
            <a:r>
              <a:rPr lang="en-US" sz="3000" dirty="0">
                <a:solidFill>
                  <a:srgbClr val="FF0000"/>
                </a:solidFill>
              </a:rPr>
              <a:t> </a:t>
            </a:r>
            <a:r>
              <a:rPr lang="en-US" sz="3000" dirty="0" err="1">
                <a:solidFill>
                  <a:srgbClr val="FF0000"/>
                </a:solidFill>
              </a:rPr>
              <a:t>vệ</a:t>
            </a:r>
            <a:r>
              <a:rPr lang="en-US" sz="3000" dirty="0">
                <a:solidFill>
                  <a:srgbClr val="FF0000"/>
                </a:solidFill>
              </a:rPr>
              <a:t> an </a:t>
            </a:r>
            <a:r>
              <a:rPr lang="en-US" sz="3000" dirty="0" err="1">
                <a:solidFill>
                  <a:srgbClr val="FF0000"/>
                </a:solidFill>
              </a:rPr>
              <a:t>ninh</a:t>
            </a:r>
            <a:r>
              <a:rPr lang="en-US" sz="3000" dirty="0">
                <a:solidFill>
                  <a:srgbClr val="FF0000"/>
                </a:solidFill>
              </a:rPr>
              <a:t> </a:t>
            </a:r>
            <a:r>
              <a:rPr lang="en-US" sz="3000" dirty="0" err="1">
                <a:solidFill>
                  <a:srgbClr val="FF0000"/>
                </a:solidFill>
              </a:rPr>
              <a:t>tổ</a:t>
            </a:r>
            <a:r>
              <a:rPr lang="en-US" sz="3000" dirty="0">
                <a:solidFill>
                  <a:srgbClr val="FF0000"/>
                </a:solidFill>
              </a:rPr>
              <a:t> </a:t>
            </a:r>
            <a:r>
              <a:rPr lang="en-US" sz="3000" dirty="0" err="1">
                <a:solidFill>
                  <a:srgbClr val="FF0000"/>
                </a:solidFill>
              </a:rPr>
              <a:t>quốc</a:t>
            </a:r>
            <a:r>
              <a:rPr lang="en-US" sz="3000" dirty="0">
                <a:solidFill>
                  <a:srgbClr val="FF0000"/>
                </a:solidFill>
              </a:rPr>
              <a:t> </a:t>
            </a:r>
            <a:r>
              <a:rPr lang="en-US" sz="3000" dirty="0" err="1">
                <a:solidFill>
                  <a:srgbClr val="FF0000"/>
                </a:solidFill>
              </a:rPr>
              <a:t>trong</a:t>
            </a:r>
            <a:r>
              <a:rPr lang="en-US" sz="3000" dirty="0">
                <a:solidFill>
                  <a:srgbClr val="FF0000"/>
                </a:solidFill>
              </a:rPr>
              <a:t> </a:t>
            </a:r>
            <a:r>
              <a:rPr lang="en-US" sz="3000" dirty="0" err="1">
                <a:solidFill>
                  <a:srgbClr val="FF0000"/>
                </a:solidFill>
              </a:rPr>
              <a:t>tình</a:t>
            </a:r>
            <a:r>
              <a:rPr lang="en-US" sz="3000" dirty="0">
                <a:solidFill>
                  <a:srgbClr val="FF0000"/>
                </a:solidFill>
              </a:rPr>
              <a:t> </a:t>
            </a:r>
            <a:r>
              <a:rPr lang="en-US" sz="3000" dirty="0" err="1">
                <a:solidFill>
                  <a:srgbClr val="FF0000"/>
                </a:solidFill>
              </a:rPr>
              <a:t>hình</a:t>
            </a:r>
            <a:r>
              <a:rPr lang="en-US" sz="3000" dirty="0">
                <a:solidFill>
                  <a:srgbClr val="FF0000"/>
                </a:solidFill>
              </a:rPr>
              <a:t> </a:t>
            </a:r>
            <a:r>
              <a:rPr lang="en-US" sz="3000" dirty="0" err="1">
                <a:solidFill>
                  <a:srgbClr val="FF0000"/>
                </a:solidFill>
              </a:rPr>
              <a:t>mới</a:t>
            </a:r>
            <a:r>
              <a:rPr lang="en-US" sz="3000" dirty="0">
                <a:solidFill>
                  <a:srgbClr val="FF0000"/>
                </a:solidFill>
              </a:rPr>
              <a:t>.</a:t>
            </a:r>
          </a:p>
          <a:p>
            <a:pPr marL="457200" indent="-457200">
              <a:buFontTx/>
              <a:buChar char="-"/>
              <a:defRPr/>
            </a:pPr>
            <a:endParaRPr lang="en-US" sz="3000" dirty="0">
              <a:solidFill>
                <a:srgbClr val="FF0000"/>
              </a:solidFill>
            </a:endParaRPr>
          </a:p>
        </p:txBody>
      </p:sp>
      <p:sp>
        <p:nvSpPr>
          <p:cNvPr id="7178" name="Hộp Văn bản 1"/>
          <p:cNvSpPr txBox="1">
            <a:spLocks noChangeArrowheads="1"/>
          </p:cNvSpPr>
          <p:nvPr/>
        </p:nvSpPr>
        <p:spPr bwMode="auto">
          <a:xfrm>
            <a:off x="5638800" y="6581775"/>
            <a:ext cx="6402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endParaRPr lang="en-US" altLang="en-US" sz="1200">
              <a:solidFill>
                <a:srgbClr val="CE1414"/>
              </a:solidFill>
              <a:latin typeface="Stencil" pitchFamily="82" charset="0"/>
            </a:endParaRPr>
          </a:p>
        </p:txBody>
      </p:sp>
      <p:grpSp>
        <p:nvGrpSpPr>
          <p:cNvPr id="7179" name="Nhóm 2"/>
          <p:cNvGrpSpPr>
            <a:grpSpLocks/>
          </p:cNvGrpSpPr>
          <p:nvPr/>
        </p:nvGrpSpPr>
        <p:grpSpPr bwMode="auto">
          <a:xfrm>
            <a:off x="-80963" y="0"/>
            <a:ext cx="12165013" cy="6858000"/>
            <a:chOff x="-81233" y="-273"/>
            <a:chExt cx="12165013" cy="6858273"/>
          </a:xfrm>
        </p:grpSpPr>
        <p:pic>
          <p:nvPicPr>
            <p:cNvPr id="13"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42863" y="-273"/>
              <a:ext cx="9143956" cy="1143001"/>
            </a:xfrm>
            <a:prstGeom prst="rect">
              <a:avLst/>
            </a:prstGeom>
            <a:noFill/>
            <a:ln w="9525">
              <a:solidFill>
                <a:schemeClr val="tx2">
                  <a:lumMod val="60000"/>
                  <a:lumOff val="40000"/>
                </a:schemeClr>
              </a:solidFill>
              <a:miter lim="800000"/>
              <a:headEnd/>
              <a:tailEnd/>
            </a:ln>
          </p:spPr>
        </p:pic>
        <p:pic>
          <p:nvPicPr>
            <p:cNvPr id="7182"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43592"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233"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55"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Hộp Văn bản 17"/>
            <p:cNvSpPr txBox="1">
              <a:spLocks noChangeArrowheads="1"/>
            </p:cNvSpPr>
            <p:nvPr/>
          </p:nvSpPr>
          <p:spPr bwMode="auto">
            <a:xfrm>
              <a:off x="5681138" y="6581013"/>
              <a:ext cx="6402642"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endParaRPr lang="en-US" altLang="en-US" sz="1200">
                <a:solidFill>
                  <a:srgbClr val="CE1414"/>
                </a:solidFill>
                <a:latin typeface="Stencil" pitchFamily="82" charset="0"/>
              </a:endParaRPr>
            </a:p>
          </p:txBody>
        </p:sp>
      </p:grpSp>
      <p:sp>
        <p:nvSpPr>
          <p:cNvPr id="18"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spTree>
    <p:extLst>
      <p:ext uri="{BB962C8B-B14F-4D97-AF65-F5344CB8AC3E}">
        <p14:creationId xmlns:p14="http://schemas.microsoft.com/office/powerpoint/2010/main" val="333743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8195"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8"/>
          <p:cNvSpPr txBox="1">
            <a:spLocks noChangeArrowheads="1"/>
          </p:cNvSpPr>
          <p:nvPr/>
        </p:nvSpPr>
        <p:spPr bwMode="auto">
          <a:xfrm>
            <a:off x="3352800" y="1193800"/>
            <a:ext cx="188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r>
              <a:rPr lang="en-US" altLang="en-US" b="1">
                <a:solidFill>
                  <a:srgbClr val="000C10"/>
                </a:solidFill>
                <a:latin typeface="Times New Roman" pitchFamily="18" charset="0"/>
                <a:cs typeface="Times New Roman" pitchFamily="18" charset="0"/>
              </a:rPr>
              <a:t>MỞ ĐẦU</a:t>
            </a:r>
          </a:p>
        </p:txBody>
      </p:sp>
      <p:sp>
        <p:nvSpPr>
          <p:cNvPr id="10" name="Rectangle 9"/>
          <p:cNvSpPr>
            <a:spLocks noChangeArrowheads="1"/>
          </p:cNvSpPr>
          <p:nvPr/>
        </p:nvSpPr>
        <p:spPr bwMode="auto">
          <a:xfrm>
            <a:off x="42863" y="1600200"/>
            <a:ext cx="9144000" cy="5121275"/>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lnSpc>
                <a:spcPct val="115000"/>
              </a:lnSpc>
              <a:spcBef>
                <a:spcPct val="0"/>
              </a:spcBef>
              <a:buClrTx/>
              <a:buSzTx/>
              <a:buFont typeface="Wingdings" panose="05000000000000000000" pitchFamily="2" charset="2"/>
              <a:buNone/>
              <a:defRPr/>
            </a:pPr>
            <a:r>
              <a:rPr lang="en-US" sz="2200" dirty="0" err="1">
                <a:solidFill>
                  <a:srgbClr val="000C10"/>
                </a:solidFill>
                <a:latin typeface="+mj-lt"/>
              </a:rPr>
              <a:t>Bảo</a:t>
            </a:r>
            <a:r>
              <a:rPr lang="en-US" sz="2200" dirty="0">
                <a:solidFill>
                  <a:srgbClr val="000C10"/>
                </a:solidFill>
                <a:latin typeface="+mj-lt"/>
              </a:rPr>
              <a:t> </a:t>
            </a:r>
            <a:r>
              <a:rPr lang="en-US" sz="2200" dirty="0" err="1">
                <a:solidFill>
                  <a:srgbClr val="000C10"/>
                </a:solidFill>
                <a:latin typeface="+mj-lt"/>
              </a:rPr>
              <a:t>vê</a:t>
            </a:r>
            <a:r>
              <a:rPr lang="en-US" sz="2200" dirty="0">
                <a:solidFill>
                  <a:srgbClr val="000C10"/>
                </a:solidFill>
                <a:latin typeface="+mj-lt"/>
              </a:rPr>
              <a:t>̣ an </a:t>
            </a:r>
            <a:r>
              <a:rPr lang="en-US" sz="2200" dirty="0" err="1">
                <a:solidFill>
                  <a:srgbClr val="000C10"/>
                </a:solidFill>
                <a:latin typeface="+mj-lt"/>
              </a:rPr>
              <a:t>ninh</a:t>
            </a:r>
            <a:r>
              <a:rPr lang="en-US" sz="2200" dirty="0">
                <a:solidFill>
                  <a:srgbClr val="000C10"/>
                </a:solidFill>
                <a:latin typeface="+mj-lt"/>
              </a:rPr>
              <a:t> </a:t>
            </a:r>
            <a:r>
              <a:rPr lang="en-US" sz="2200" dirty="0" err="1">
                <a:solidFill>
                  <a:srgbClr val="000C10"/>
                </a:solidFill>
                <a:latin typeface="+mj-lt"/>
              </a:rPr>
              <a:t>quốc</a:t>
            </a:r>
            <a:r>
              <a:rPr lang="en-US" sz="2200" dirty="0">
                <a:solidFill>
                  <a:srgbClr val="000C10"/>
                </a:solidFill>
                <a:latin typeface="+mj-lt"/>
              </a:rPr>
              <a:t> </a:t>
            </a:r>
            <a:r>
              <a:rPr lang="en-US" sz="2200" dirty="0" err="1">
                <a:solidFill>
                  <a:srgbClr val="000C10"/>
                </a:solidFill>
                <a:latin typeface="+mj-lt"/>
              </a:rPr>
              <a:t>gia</a:t>
            </a:r>
            <a:r>
              <a:rPr lang="en-US" sz="2200" dirty="0">
                <a:solidFill>
                  <a:srgbClr val="000C10"/>
                </a:solidFill>
                <a:latin typeface="+mj-lt"/>
              </a:rPr>
              <a:t>, </a:t>
            </a:r>
            <a:r>
              <a:rPr lang="en-US" sz="2200" dirty="0" err="1">
                <a:solidFill>
                  <a:srgbClr val="000C10"/>
                </a:solidFill>
                <a:latin typeface="+mj-lt"/>
              </a:rPr>
              <a:t>giư</a:t>
            </a:r>
            <a:r>
              <a:rPr lang="en-US" sz="2200" dirty="0">
                <a:solidFill>
                  <a:srgbClr val="000C10"/>
                </a:solidFill>
                <a:latin typeface="+mj-lt"/>
              </a:rPr>
              <a:t>̃ </a:t>
            </a:r>
            <a:r>
              <a:rPr lang="en-US" sz="2200" dirty="0" err="1">
                <a:solidFill>
                  <a:srgbClr val="000C10"/>
                </a:solidFill>
                <a:latin typeface="+mj-lt"/>
              </a:rPr>
              <a:t>gìn</a:t>
            </a:r>
            <a:r>
              <a:rPr lang="en-US" sz="2200" dirty="0">
                <a:solidFill>
                  <a:srgbClr val="000C10"/>
                </a:solidFill>
                <a:latin typeface="+mj-lt"/>
              </a:rPr>
              <a:t> </a:t>
            </a:r>
            <a:r>
              <a:rPr lang="en-US" sz="2200" dirty="0" err="1">
                <a:solidFill>
                  <a:srgbClr val="000C10"/>
                </a:solidFill>
                <a:latin typeface="+mj-lt"/>
              </a:rPr>
              <a:t>trật</a:t>
            </a:r>
            <a:r>
              <a:rPr lang="en-US" sz="2200" dirty="0">
                <a:solidFill>
                  <a:srgbClr val="000C10"/>
                </a:solidFill>
                <a:latin typeface="+mj-lt"/>
              </a:rPr>
              <a:t> </a:t>
            </a:r>
            <a:r>
              <a:rPr lang="en-US" sz="2200" dirty="0" err="1">
                <a:solidFill>
                  <a:srgbClr val="000C10"/>
                </a:solidFill>
                <a:latin typeface="+mj-lt"/>
              </a:rPr>
              <a:t>tư</a:t>
            </a:r>
            <a:r>
              <a:rPr lang="en-US" sz="2200" dirty="0">
                <a:solidFill>
                  <a:srgbClr val="000C10"/>
                </a:solidFill>
                <a:latin typeface="+mj-lt"/>
              </a:rPr>
              <a:t>̣ an </a:t>
            </a:r>
            <a:r>
              <a:rPr lang="en-US" sz="2200" dirty="0" err="1">
                <a:solidFill>
                  <a:srgbClr val="000C10"/>
                </a:solidFill>
                <a:latin typeface="+mj-lt"/>
              </a:rPr>
              <a:t>toàn</a:t>
            </a:r>
            <a:r>
              <a:rPr lang="en-US" sz="2200" dirty="0">
                <a:solidFill>
                  <a:srgbClr val="000C10"/>
                </a:solidFill>
                <a:latin typeface="+mj-lt"/>
              </a:rPr>
              <a:t> </a:t>
            </a:r>
            <a:r>
              <a:rPr lang="en-US" sz="2200" dirty="0" err="1">
                <a:solidFill>
                  <a:srgbClr val="000C10"/>
                </a:solidFill>
                <a:latin typeface="+mj-lt"/>
              </a:rPr>
              <a:t>xa</a:t>
            </a:r>
            <a:r>
              <a:rPr lang="en-US" sz="2200" dirty="0">
                <a:solidFill>
                  <a:srgbClr val="000C10"/>
                </a:solidFill>
                <a:latin typeface="+mj-lt"/>
              </a:rPr>
              <a:t>̃ </a:t>
            </a:r>
            <a:r>
              <a:rPr lang="en-US" sz="2200" dirty="0" err="1">
                <a:solidFill>
                  <a:srgbClr val="000C10"/>
                </a:solidFill>
                <a:latin typeface="+mj-lt"/>
              </a:rPr>
              <a:t>hội</a:t>
            </a:r>
            <a:r>
              <a:rPr lang="en-US" sz="2200" dirty="0">
                <a:solidFill>
                  <a:srgbClr val="000C10"/>
                </a:solidFill>
                <a:latin typeface="+mj-lt"/>
              </a:rPr>
              <a:t> là </a:t>
            </a:r>
            <a:r>
              <a:rPr lang="en-US" sz="2200" dirty="0" err="1">
                <a:solidFill>
                  <a:srgbClr val="000C10"/>
                </a:solidFill>
                <a:latin typeface="+mj-lt"/>
              </a:rPr>
              <a:t>sư</a:t>
            </a:r>
            <a:r>
              <a:rPr lang="en-US" sz="2200" dirty="0">
                <a:solidFill>
                  <a:srgbClr val="000C10"/>
                </a:solidFill>
                <a:latin typeface="+mj-lt"/>
              </a:rPr>
              <a:t>̣ </a:t>
            </a:r>
            <a:r>
              <a:rPr lang="en-US" sz="2200" dirty="0" err="1">
                <a:solidFill>
                  <a:srgbClr val="000C10"/>
                </a:solidFill>
                <a:latin typeface="+mj-lt"/>
              </a:rPr>
              <a:t>nghiệp</a:t>
            </a:r>
            <a:r>
              <a:rPr lang="en-US" sz="2200" dirty="0">
                <a:solidFill>
                  <a:srgbClr val="000C10"/>
                </a:solidFill>
                <a:latin typeface="+mj-lt"/>
              </a:rPr>
              <a:t> </a:t>
            </a:r>
            <a:r>
              <a:rPr lang="en-US" sz="2200" dirty="0" err="1">
                <a:solidFill>
                  <a:srgbClr val="000C10"/>
                </a:solidFill>
                <a:latin typeface="+mj-lt"/>
              </a:rPr>
              <a:t>của</a:t>
            </a:r>
            <a:r>
              <a:rPr lang="en-US" sz="2200" dirty="0">
                <a:solidFill>
                  <a:srgbClr val="000C10"/>
                </a:solidFill>
                <a:latin typeface="+mj-lt"/>
              </a:rPr>
              <a:t> </a:t>
            </a:r>
            <a:r>
              <a:rPr lang="en-US" sz="2200" dirty="0" err="1">
                <a:solidFill>
                  <a:srgbClr val="000C10"/>
                </a:solidFill>
                <a:latin typeface="+mj-lt"/>
              </a:rPr>
              <a:t>toàn</a:t>
            </a:r>
            <a:r>
              <a:rPr lang="en-US" sz="2200" dirty="0">
                <a:solidFill>
                  <a:srgbClr val="000C10"/>
                </a:solidFill>
                <a:latin typeface="+mj-lt"/>
              </a:rPr>
              <a:t> </a:t>
            </a:r>
            <a:r>
              <a:rPr lang="en-US" sz="2200" dirty="0" err="1">
                <a:solidFill>
                  <a:srgbClr val="000C10"/>
                </a:solidFill>
                <a:latin typeface="+mj-lt"/>
              </a:rPr>
              <a:t>dân</a:t>
            </a:r>
            <a:r>
              <a:rPr lang="en-US" sz="2200" dirty="0">
                <a:solidFill>
                  <a:srgbClr val="000C10"/>
                </a:solidFill>
                <a:latin typeface="+mj-lt"/>
              </a:rPr>
              <a:t>, là </a:t>
            </a:r>
            <a:r>
              <a:rPr lang="en-US" sz="2200" dirty="0" err="1">
                <a:solidFill>
                  <a:srgbClr val="000C10"/>
                </a:solidFill>
                <a:latin typeface="+mj-lt"/>
              </a:rPr>
              <a:t>nghĩa</a:t>
            </a:r>
            <a:r>
              <a:rPr lang="en-US" sz="2200" dirty="0">
                <a:solidFill>
                  <a:srgbClr val="000C10"/>
                </a:solidFill>
                <a:latin typeface="+mj-lt"/>
              </a:rPr>
              <a:t> vụ </a:t>
            </a:r>
            <a:r>
              <a:rPr lang="en-US" sz="2200" dirty="0" err="1">
                <a:solidFill>
                  <a:srgbClr val="000C10"/>
                </a:solidFill>
                <a:latin typeface="+mj-lt"/>
              </a:rPr>
              <a:t>đồng</a:t>
            </a:r>
            <a:r>
              <a:rPr lang="en-US" sz="2200" dirty="0">
                <a:solidFill>
                  <a:srgbClr val="000C10"/>
                </a:solidFill>
                <a:latin typeface="+mj-lt"/>
              </a:rPr>
              <a:t> </a:t>
            </a:r>
            <a:r>
              <a:rPr lang="en-US" sz="2200" dirty="0" err="1">
                <a:solidFill>
                  <a:srgbClr val="000C10"/>
                </a:solidFill>
                <a:latin typeface="+mj-lt"/>
              </a:rPr>
              <a:t>thời</a:t>
            </a:r>
            <a:r>
              <a:rPr lang="en-US" sz="2200" dirty="0">
                <a:solidFill>
                  <a:srgbClr val="000C10"/>
                </a:solidFill>
                <a:latin typeface="+mj-lt"/>
              </a:rPr>
              <a:t> là </a:t>
            </a:r>
            <a:r>
              <a:rPr lang="en-US" sz="2200" dirty="0" err="1">
                <a:solidFill>
                  <a:srgbClr val="000C10"/>
                </a:solidFill>
                <a:latin typeface="+mj-lt"/>
              </a:rPr>
              <a:t>lợi</a:t>
            </a:r>
            <a:r>
              <a:rPr lang="en-US" sz="2200" dirty="0">
                <a:solidFill>
                  <a:srgbClr val="000C10"/>
                </a:solidFill>
                <a:latin typeface="+mj-lt"/>
              </a:rPr>
              <a:t> </a:t>
            </a:r>
            <a:r>
              <a:rPr lang="en-US" sz="2200" dirty="0" err="1">
                <a:solidFill>
                  <a:srgbClr val="000C10"/>
                </a:solidFill>
                <a:latin typeface="+mj-lt"/>
              </a:rPr>
              <a:t>ích</a:t>
            </a:r>
            <a:r>
              <a:rPr lang="en-US" sz="2200" dirty="0">
                <a:solidFill>
                  <a:srgbClr val="000C10"/>
                </a:solidFill>
                <a:latin typeface="+mj-lt"/>
              </a:rPr>
              <a:t> </a:t>
            </a:r>
            <a:r>
              <a:rPr lang="en-US" sz="2200" dirty="0" err="1">
                <a:solidFill>
                  <a:srgbClr val="000C10"/>
                </a:solidFill>
                <a:latin typeface="+mj-lt"/>
              </a:rPr>
              <a:t>của</a:t>
            </a:r>
            <a:r>
              <a:rPr lang="en-US" sz="2200" dirty="0">
                <a:solidFill>
                  <a:srgbClr val="000C10"/>
                </a:solidFill>
                <a:latin typeface="+mj-lt"/>
              </a:rPr>
              <a:t> </a:t>
            </a:r>
            <a:r>
              <a:rPr lang="en-US" sz="2200" dirty="0" err="1">
                <a:solidFill>
                  <a:srgbClr val="000C10"/>
                </a:solidFill>
                <a:latin typeface="+mj-lt"/>
              </a:rPr>
              <a:t>mọi</a:t>
            </a:r>
            <a:r>
              <a:rPr lang="en-US" sz="2200" dirty="0">
                <a:solidFill>
                  <a:srgbClr val="000C10"/>
                </a:solidFill>
                <a:latin typeface="+mj-lt"/>
              </a:rPr>
              <a:t> </a:t>
            </a:r>
            <a:r>
              <a:rPr lang="en-US" sz="2200" dirty="0" err="1">
                <a:solidFill>
                  <a:srgbClr val="000C10"/>
                </a:solidFill>
                <a:latin typeface="+mj-lt"/>
              </a:rPr>
              <a:t>công</a:t>
            </a:r>
            <a:r>
              <a:rPr lang="en-US" sz="2200" dirty="0">
                <a:solidFill>
                  <a:srgbClr val="000C10"/>
                </a:solidFill>
                <a:latin typeface="+mj-lt"/>
              </a:rPr>
              <a:t> </a:t>
            </a:r>
            <a:r>
              <a:rPr lang="en-US" sz="2200" dirty="0" err="1">
                <a:solidFill>
                  <a:srgbClr val="000C10"/>
                </a:solidFill>
                <a:latin typeface="+mj-lt"/>
              </a:rPr>
              <a:t>dân</a:t>
            </a:r>
            <a:r>
              <a:rPr lang="en-US" sz="2200" dirty="0">
                <a:solidFill>
                  <a:srgbClr val="000C10"/>
                </a:solidFill>
                <a:latin typeface="+mj-lt"/>
              </a:rPr>
              <a:t>. An </a:t>
            </a:r>
            <a:r>
              <a:rPr lang="en-US" sz="2200" dirty="0" err="1">
                <a:solidFill>
                  <a:srgbClr val="000C10"/>
                </a:solidFill>
                <a:latin typeface="+mj-lt"/>
              </a:rPr>
              <a:t>ninh</a:t>
            </a:r>
            <a:r>
              <a:rPr lang="en-US" sz="2200" dirty="0">
                <a:solidFill>
                  <a:srgbClr val="000C10"/>
                </a:solidFill>
                <a:latin typeface="+mj-lt"/>
              </a:rPr>
              <a:t> </a:t>
            </a:r>
            <a:r>
              <a:rPr lang="en-US" sz="2200" dirty="0" err="1">
                <a:solidFill>
                  <a:srgbClr val="000C10"/>
                </a:solidFill>
                <a:latin typeface="+mj-lt"/>
              </a:rPr>
              <a:t>quốc</a:t>
            </a:r>
            <a:r>
              <a:rPr lang="en-US" sz="2200" dirty="0">
                <a:solidFill>
                  <a:srgbClr val="000C10"/>
                </a:solidFill>
                <a:latin typeface="+mj-lt"/>
              </a:rPr>
              <a:t> </a:t>
            </a:r>
            <a:r>
              <a:rPr lang="en-US" sz="2200" dirty="0" err="1">
                <a:solidFill>
                  <a:srgbClr val="000C10"/>
                </a:solidFill>
                <a:latin typeface="+mj-lt"/>
              </a:rPr>
              <a:t>gia</a:t>
            </a:r>
            <a:r>
              <a:rPr lang="en-US" sz="2200" dirty="0">
                <a:solidFill>
                  <a:srgbClr val="000C10"/>
                </a:solidFill>
                <a:latin typeface="+mj-lt"/>
              </a:rPr>
              <a:t>, </a:t>
            </a:r>
            <a:r>
              <a:rPr lang="en-US" sz="2200" dirty="0" err="1">
                <a:solidFill>
                  <a:srgbClr val="000C10"/>
                </a:solidFill>
                <a:latin typeface="+mj-lt"/>
              </a:rPr>
              <a:t>trật</a:t>
            </a:r>
            <a:r>
              <a:rPr lang="en-US" sz="2200" dirty="0">
                <a:solidFill>
                  <a:srgbClr val="000C10"/>
                </a:solidFill>
                <a:latin typeface="+mj-lt"/>
              </a:rPr>
              <a:t> </a:t>
            </a:r>
            <a:r>
              <a:rPr lang="en-US" sz="2200" dirty="0" err="1">
                <a:solidFill>
                  <a:srgbClr val="000C10"/>
                </a:solidFill>
                <a:latin typeface="+mj-lt"/>
              </a:rPr>
              <a:t>tư</a:t>
            </a:r>
            <a:r>
              <a:rPr lang="en-US" sz="2200" dirty="0">
                <a:solidFill>
                  <a:srgbClr val="000C10"/>
                </a:solidFill>
                <a:latin typeface="+mj-lt"/>
              </a:rPr>
              <a:t>̣ an </a:t>
            </a:r>
            <a:r>
              <a:rPr lang="en-US" sz="2200" dirty="0" err="1">
                <a:solidFill>
                  <a:srgbClr val="000C10"/>
                </a:solidFill>
                <a:latin typeface="+mj-lt"/>
              </a:rPr>
              <a:t>toàn</a:t>
            </a:r>
            <a:r>
              <a:rPr lang="en-US" sz="2200" dirty="0">
                <a:solidFill>
                  <a:srgbClr val="000C10"/>
                </a:solidFill>
                <a:latin typeface="+mj-lt"/>
              </a:rPr>
              <a:t> </a:t>
            </a:r>
            <a:r>
              <a:rPr lang="en-US" sz="2200" dirty="0" err="1">
                <a:solidFill>
                  <a:srgbClr val="000C10"/>
                </a:solidFill>
                <a:latin typeface="+mj-lt"/>
              </a:rPr>
              <a:t>xa</a:t>
            </a:r>
            <a:r>
              <a:rPr lang="en-US" sz="2200" dirty="0">
                <a:solidFill>
                  <a:srgbClr val="000C10"/>
                </a:solidFill>
                <a:latin typeface="+mj-lt"/>
              </a:rPr>
              <a:t>̃ </a:t>
            </a:r>
            <a:r>
              <a:rPr lang="en-US" sz="2200" dirty="0" err="1">
                <a:solidFill>
                  <a:srgbClr val="000C10"/>
                </a:solidFill>
                <a:latin typeface="+mj-lt"/>
              </a:rPr>
              <a:t>hội</a:t>
            </a:r>
            <a:r>
              <a:rPr lang="en-US" sz="2200" dirty="0">
                <a:solidFill>
                  <a:srgbClr val="000C10"/>
                </a:solidFill>
                <a:latin typeface="+mj-lt"/>
              </a:rPr>
              <a:t> có có </a:t>
            </a:r>
            <a:r>
              <a:rPr lang="en-US" sz="2200" dirty="0" err="1">
                <a:solidFill>
                  <a:srgbClr val="000C10"/>
                </a:solidFill>
                <a:latin typeface="+mj-lt"/>
              </a:rPr>
              <a:t>được</a:t>
            </a:r>
            <a:r>
              <a:rPr lang="en-US" sz="2200" dirty="0">
                <a:solidFill>
                  <a:srgbClr val="000C10"/>
                </a:solidFill>
                <a:latin typeface="+mj-lt"/>
              </a:rPr>
              <a:t> </a:t>
            </a:r>
            <a:r>
              <a:rPr lang="en-US" sz="2200" dirty="0" err="1">
                <a:solidFill>
                  <a:srgbClr val="000C10"/>
                </a:solidFill>
                <a:latin typeface="+mj-lt"/>
              </a:rPr>
              <a:t>bảo</a:t>
            </a:r>
            <a:r>
              <a:rPr lang="en-US" sz="2200" dirty="0">
                <a:solidFill>
                  <a:srgbClr val="000C10"/>
                </a:solidFill>
                <a:latin typeface="+mj-lt"/>
              </a:rPr>
              <a:t> </a:t>
            </a:r>
            <a:r>
              <a:rPr lang="en-US" sz="2200" dirty="0" err="1">
                <a:solidFill>
                  <a:srgbClr val="000C10"/>
                </a:solidFill>
                <a:latin typeface="+mj-lt"/>
              </a:rPr>
              <a:t>vê</a:t>
            </a:r>
            <a:r>
              <a:rPr lang="en-US" sz="2200" dirty="0">
                <a:solidFill>
                  <a:srgbClr val="000C10"/>
                </a:solidFill>
                <a:latin typeface="+mj-lt"/>
              </a:rPr>
              <a:t>̣ </a:t>
            </a:r>
            <a:r>
              <a:rPr lang="en-US" sz="2200" dirty="0" err="1">
                <a:solidFill>
                  <a:srgbClr val="000C10"/>
                </a:solidFill>
                <a:latin typeface="+mj-lt"/>
              </a:rPr>
              <a:t>tốt</a:t>
            </a:r>
            <a:r>
              <a:rPr lang="en-US" sz="2200" dirty="0">
                <a:solidFill>
                  <a:srgbClr val="000C10"/>
                </a:solidFill>
                <a:latin typeface="+mj-lt"/>
              </a:rPr>
              <a:t> hay </a:t>
            </a:r>
            <a:r>
              <a:rPr lang="en-US" sz="2200" dirty="0" err="1">
                <a:solidFill>
                  <a:srgbClr val="000C10"/>
                </a:solidFill>
                <a:latin typeface="+mj-lt"/>
              </a:rPr>
              <a:t>không</a:t>
            </a:r>
            <a:r>
              <a:rPr lang="en-US" sz="2200" dirty="0">
                <a:solidFill>
                  <a:srgbClr val="000C10"/>
                </a:solidFill>
                <a:latin typeface="+mj-lt"/>
              </a:rPr>
              <a:t> </a:t>
            </a:r>
            <a:r>
              <a:rPr lang="en-US" sz="2200" dirty="0" err="1">
                <a:solidFill>
                  <a:srgbClr val="000C10"/>
                </a:solidFill>
                <a:latin typeface="+mj-lt"/>
              </a:rPr>
              <a:t>chính</a:t>
            </a:r>
            <a:r>
              <a:rPr lang="en-US" sz="2200" dirty="0">
                <a:solidFill>
                  <a:srgbClr val="000C10"/>
                </a:solidFill>
                <a:latin typeface="+mj-lt"/>
              </a:rPr>
              <a:t> là do </a:t>
            </a:r>
            <a:r>
              <a:rPr lang="en-US" sz="2200" dirty="0" err="1">
                <a:solidFill>
                  <a:srgbClr val="000C10"/>
                </a:solidFill>
                <a:latin typeface="+mj-lt"/>
              </a:rPr>
              <a:t>sư</a:t>
            </a:r>
            <a:r>
              <a:rPr lang="en-US" sz="2200" dirty="0">
                <a:solidFill>
                  <a:srgbClr val="000C10"/>
                </a:solidFill>
                <a:latin typeface="+mj-lt"/>
              </a:rPr>
              <a:t>̣ </a:t>
            </a:r>
            <a:r>
              <a:rPr lang="en-US" sz="2200" dirty="0" err="1">
                <a:solidFill>
                  <a:srgbClr val="000C10"/>
                </a:solidFill>
                <a:latin typeface="+mj-lt"/>
              </a:rPr>
              <a:t>giác</a:t>
            </a:r>
            <a:r>
              <a:rPr lang="en-US" sz="2200" dirty="0">
                <a:solidFill>
                  <a:srgbClr val="000C10"/>
                </a:solidFill>
                <a:latin typeface="+mj-lt"/>
              </a:rPr>
              <a:t> </a:t>
            </a:r>
            <a:r>
              <a:rPr lang="en-US" sz="2200" dirty="0" err="1">
                <a:solidFill>
                  <a:srgbClr val="000C10"/>
                </a:solidFill>
                <a:latin typeface="+mj-lt"/>
              </a:rPr>
              <a:t>ngô</a:t>
            </a:r>
            <a:r>
              <a:rPr lang="en-US" sz="2200" dirty="0">
                <a:solidFill>
                  <a:srgbClr val="000C10"/>
                </a:solidFill>
                <a:latin typeface="+mj-lt"/>
              </a:rPr>
              <a:t>̣ </a:t>
            </a:r>
            <a:r>
              <a:rPr lang="en-US" sz="2200" dirty="0" err="1">
                <a:solidFill>
                  <a:srgbClr val="000C10"/>
                </a:solidFill>
                <a:latin typeface="+mj-lt"/>
              </a:rPr>
              <a:t>của</a:t>
            </a:r>
            <a:r>
              <a:rPr lang="en-US" sz="2200" dirty="0">
                <a:solidFill>
                  <a:srgbClr val="000C10"/>
                </a:solidFill>
                <a:latin typeface="+mj-lt"/>
              </a:rPr>
              <a:t> </a:t>
            </a:r>
            <a:r>
              <a:rPr lang="en-US" sz="2200" dirty="0" err="1">
                <a:solidFill>
                  <a:srgbClr val="000C10"/>
                </a:solidFill>
                <a:latin typeface="+mj-lt"/>
              </a:rPr>
              <a:t>nhân</a:t>
            </a:r>
            <a:r>
              <a:rPr lang="en-US" sz="2200" dirty="0">
                <a:solidFill>
                  <a:srgbClr val="000C10"/>
                </a:solidFill>
                <a:latin typeface="+mj-lt"/>
              </a:rPr>
              <a:t> </a:t>
            </a:r>
            <a:r>
              <a:rPr lang="en-US" sz="2200" dirty="0" err="1">
                <a:solidFill>
                  <a:srgbClr val="000C10"/>
                </a:solidFill>
                <a:latin typeface="+mj-lt"/>
              </a:rPr>
              <a:t>dân</a:t>
            </a:r>
            <a:r>
              <a:rPr lang="en-US" sz="2200" dirty="0">
                <a:solidFill>
                  <a:srgbClr val="000C10"/>
                </a:solidFill>
                <a:latin typeface="+mj-lt"/>
              </a:rPr>
              <a:t>, </a:t>
            </a:r>
            <a:r>
              <a:rPr lang="en-US" sz="2200" dirty="0" err="1">
                <a:solidFill>
                  <a:srgbClr val="000C10"/>
                </a:solidFill>
                <a:latin typeface="+mj-lt"/>
              </a:rPr>
              <a:t>quyền</a:t>
            </a:r>
            <a:r>
              <a:rPr lang="en-US" sz="2200" dirty="0">
                <a:solidFill>
                  <a:srgbClr val="000C10"/>
                </a:solidFill>
                <a:latin typeface="+mj-lt"/>
              </a:rPr>
              <a:t> </a:t>
            </a:r>
            <a:r>
              <a:rPr lang="en-US" sz="2200" dirty="0" err="1">
                <a:solidFill>
                  <a:srgbClr val="000C10"/>
                </a:solidFill>
                <a:latin typeface="+mj-lt"/>
              </a:rPr>
              <a:t>làm</a:t>
            </a:r>
            <a:r>
              <a:rPr lang="en-US" sz="2200" dirty="0">
                <a:solidFill>
                  <a:srgbClr val="000C10"/>
                </a:solidFill>
                <a:latin typeface="+mj-lt"/>
              </a:rPr>
              <a:t> chủ </a:t>
            </a:r>
            <a:r>
              <a:rPr lang="en-US" sz="2200" dirty="0" err="1">
                <a:solidFill>
                  <a:srgbClr val="000C10"/>
                </a:solidFill>
                <a:latin typeface="+mj-lt"/>
              </a:rPr>
              <a:t>của</a:t>
            </a:r>
            <a:r>
              <a:rPr lang="en-US" sz="2200" dirty="0">
                <a:solidFill>
                  <a:srgbClr val="000C10"/>
                </a:solidFill>
                <a:latin typeface="+mj-lt"/>
              </a:rPr>
              <a:t> </a:t>
            </a:r>
            <a:r>
              <a:rPr lang="en-US" sz="2200" dirty="0" err="1">
                <a:solidFill>
                  <a:srgbClr val="000C10"/>
                </a:solidFill>
                <a:latin typeface="+mj-lt"/>
              </a:rPr>
              <a:t>nhân</a:t>
            </a:r>
            <a:r>
              <a:rPr lang="en-US" sz="2200" dirty="0">
                <a:solidFill>
                  <a:srgbClr val="000C10"/>
                </a:solidFill>
                <a:latin typeface="+mj-lt"/>
              </a:rPr>
              <a:t> </a:t>
            </a:r>
            <a:r>
              <a:rPr lang="en-US" sz="2200" dirty="0" err="1">
                <a:solidFill>
                  <a:srgbClr val="000C10"/>
                </a:solidFill>
                <a:latin typeface="+mj-lt"/>
              </a:rPr>
              <a:t>dân</a:t>
            </a:r>
            <a:r>
              <a:rPr lang="en-US" sz="2200" dirty="0">
                <a:solidFill>
                  <a:srgbClr val="000C10"/>
                </a:solidFill>
                <a:latin typeface="+mj-lt"/>
              </a:rPr>
              <a:t> </a:t>
            </a:r>
            <a:r>
              <a:rPr lang="en-US" sz="2200" dirty="0" err="1">
                <a:solidFill>
                  <a:srgbClr val="000C10"/>
                </a:solidFill>
                <a:latin typeface="+mj-lt"/>
              </a:rPr>
              <a:t>va</a:t>
            </a:r>
            <a:r>
              <a:rPr lang="en-US" sz="2200" dirty="0">
                <a:solidFill>
                  <a:srgbClr val="000C10"/>
                </a:solidFill>
                <a:latin typeface="+mj-lt"/>
              </a:rPr>
              <a:t>̀ </a:t>
            </a:r>
            <a:r>
              <a:rPr lang="en-US" sz="2200" dirty="0" err="1">
                <a:solidFill>
                  <a:srgbClr val="000C10"/>
                </a:solidFill>
                <a:latin typeface="+mj-lt"/>
              </a:rPr>
              <a:t>phát</a:t>
            </a:r>
            <a:r>
              <a:rPr lang="en-US" sz="2200" dirty="0">
                <a:solidFill>
                  <a:srgbClr val="000C10"/>
                </a:solidFill>
                <a:latin typeface="+mj-lt"/>
              </a:rPr>
              <a:t> </a:t>
            </a:r>
            <a:r>
              <a:rPr lang="en-US" sz="2200" dirty="0" err="1">
                <a:solidFill>
                  <a:srgbClr val="000C10"/>
                </a:solidFill>
                <a:latin typeface="+mj-lt"/>
              </a:rPr>
              <a:t>huy</a:t>
            </a:r>
            <a:r>
              <a:rPr lang="en-US" sz="2200" dirty="0">
                <a:solidFill>
                  <a:srgbClr val="000C10"/>
                </a:solidFill>
                <a:latin typeface="+mj-lt"/>
              </a:rPr>
              <a:t> </a:t>
            </a:r>
            <a:r>
              <a:rPr lang="en-US" sz="2200" dirty="0" err="1">
                <a:solidFill>
                  <a:srgbClr val="000C10"/>
                </a:solidFill>
                <a:latin typeface="+mj-lt"/>
              </a:rPr>
              <a:t>sức</a:t>
            </a:r>
            <a:r>
              <a:rPr lang="en-US" sz="2200" dirty="0">
                <a:solidFill>
                  <a:srgbClr val="000C10"/>
                </a:solidFill>
                <a:latin typeface="+mj-lt"/>
              </a:rPr>
              <a:t> </a:t>
            </a:r>
            <a:r>
              <a:rPr lang="en-US" sz="2200" dirty="0" err="1">
                <a:solidFill>
                  <a:srgbClr val="000C10"/>
                </a:solidFill>
                <a:latin typeface="+mj-lt"/>
              </a:rPr>
              <a:t>mạnh</a:t>
            </a:r>
            <a:r>
              <a:rPr lang="en-US" sz="2200" dirty="0">
                <a:solidFill>
                  <a:srgbClr val="000C10"/>
                </a:solidFill>
                <a:latin typeface="+mj-lt"/>
              </a:rPr>
              <a:t> </a:t>
            </a:r>
            <a:r>
              <a:rPr lang="en-US" sz="2200" dirty="0" err="1">
                <a:solidFill>
                  <a:srgbClr val="000C10"/>
                </a:solidFill>
                <a:latin typeface="+mj-lt"/>
              </a:rPr>
              <a:t>tổng</a:t>
            </a:r>
            <a:r>
              <a:rPr lang="en-US" sz="2200" dirty="0">
                <a:solidFill>
                  <a:srgbClr val="000C10"/>
                </a:solidFill>
                <a:latin typeface="+mj-lt"/>
              </a:rPr>
              <a:t> </a:t>
            </a:r>
            <a:r>
              <a:rPr lang="en-US" sz="2200" dirty="0" err="1">
                <a:solidFill>
                  <a:srgbClr val="000C10"/>
                </a:solidFill>
                <a:latin typeface="+mj-lt"/>
              </a:rPr>
              <a:t>hợp</a:t>
            </a:r>
            <a:r>
              <a:rPr lang="en-US" sz="2200" dirty="0">
                <a:solidFill>
                  <a:srgbClr val="000C10"/>
                </a:solidFill>
                <a:latin typeface="+mj-lt"/>
              </a:rPr>
              <a:t> </a:t>
            </a:r>
            <a:r>
              <a:rPr lang="en-US" sz="2200" dirty="0" err="1">
                <a:solidFill>
                  <a:srgbClr val="000C10"/>
                </a:solidFill>
                <a:latin typeface="+mj-lt"/>
              </a:rPr>
              <a:t>của</a:t>
            </a:r>
            <a:r>
              <a:rPr lang="en-US" sz="2200" dirty="0">
                <a:solidFill>
                  <a:srgbClr val="000C10"/>
                </a:solidFill>
                <a:latin typeface="+mj-lt"/>
              </a:rPr>
              <a:t> cả </a:t>
            </a:r>
            <a:r>
              <a:rPr lang="en-US" sz="2200" dirty="0" err="1">
                <a:solidFill>
                  <a:srgbClr val="000C10"/>
                </a:solidFill>
                <a:latin typeface="+mj-lt"/>
              </a:rPr>
              <a:t>hê</a:t>
            </a:r>
            <a:r>
              <a:rPr lang="en-US" sz="2200" dirty="0">
                <a:solidFill>
                  <a:srgbClr val="000C10"/>
                </a:solidFill>
                <a:latin typeface="+mj-lt"/>
              </a:rPr>
              <a:t>̣ </a:t>
            </a:r>
            <a:r>
              <a:rPr lang="en-US" sz="2200" dirty="0" err="1">
                <a:solidFill>
                  <a:srgbClr val="000C10"/>
                </a:solidFill>
                <a:latin typeface="+mj-lt"/>
              </a:rPr>
              <a:t>thống</a:t>
            </a:r>
            <a:r>
              <a:rPr lang="en-US" sz="2200" dirty="0">
                <a:solidFill>
                  <a:srgbClr val="000C10"/>
                </a:solidFill>
                <a:latin typeface="+mj-lt"/>
              </a:rPr>
              <a:t> </a:t>
            </a:r>
            <a:r>
              <a:rPr lang="en-US" sz="2200" dirty="0" err="1">
                <a:solidFill>
                  <a:srgbClr val="000C10"/>
                </a:solidFill>
                <a:latin typeface="+mj-lt"/>
              </a:rPr>
              <a:t>chính</a:t>
            </a:r>
            <a:r>
              <a:rPr lang="en-US" sz="2200" dirty="0">
                <a:solidFill>
                  <a:srgbClr val="000C10"/>
                </a:solidFill>
                <a:latin typeface="+mj-lt"/>
              </a:rPr>
              <a:t> trị </a:t>
            </a:r>
            <a:r>
              <a:rPr lang="en-US" sz="2200" dirty="0" err="1">
                <a:solidFill>
                  <a:srgbClr val="000C10"/>
                </a:solidFill>
                <a:latin typeface="+mj-lt"/>
              </a:rPr>
              <a:t>đặt</a:t>
            </a:r>
            <a:r>
              <a:rPr lang="en-US" sz="2200" dirty="0">
                <a:solidFill>
                  <a:srgbClr val="000C10"/>
                </a:solidFill>
                <a:latin typeface="+mj-lt"/>
              </a:rPr>
              <a:t> </a:t>
            </a:r>
            <a:r>
              <a:rPr lang="en-US" sz="2200" dirty="0" err="1">
                <a:solidFill>
                  <a:srgbClr val="000C10"/>
                </a:solidFill>
                <a:latin typeface="+mj-lt"/>
              </a:rPr>
              <a:t>dưới</a:t>
            </a:r>
            <a:r>
              <a:rPr lang="en-US" sz="2200" dirty="0">
                <a:solidFill>
                  <a:srgbClr val="000C10"/>
                </a:solidFill>
                <a:latin typeface="+mj-lt"/>
              </a:rPr>
              <a:t> </a:t>
            </a:r>
            <a:r>
              <a:rPr lang="en-US" sz="2200" dirty="0" err="1">
                <a:solidFill>
                  <a:srgbClr val="000C10"/>
                </a:solidFill>
                <a:latin typeface="+mj-lt"/>
              </a:rPr>
              <a:t>sư</a:t>
            </a:r>
            <a:r>
              <a:rPr lang="en-US" sz="2200" dirty="0">
                <a:solidFill>
                  <a:srgbClr val="000C10"/>
                </a:solidFill>
                <a:latin typeface="+mj-lt"/>
              </a:rPr>
              <a:t>̣ chỉ </a:t>
            </a:r>
            <a:r>
              <a:rPr lang="en-US" sz="2200" dirty="0" err="1">
                <a:solidFill>
                  <a:srgbClr val="000C10"/>
                </a:solidFill>
                <a:latin typeface="+mj-lt"/>
              </a:rPr>
              <a:t>đạo</a:t>
            </a:r>
            <a:r>
              <a:rPr lang="en-US" sz="2200" dirty="0">
                <a:solidFill>
                  <a:srgbClr val="000C10"/>
                </a:solidFill>
                <a:latin typeface="+mj-lt"/>
              </a:rPr>
              <a:t> </a:t>
            </a:r>
            <a:r>
              <a:rPr lang="en-US" sz="2200" dirty="0" err="1">
                <a:solidFill>
                  <a:srgbClr val="000C10"/>
                </a:solidFill>
                <a:latin typeface="+mj-lt"/>
              </a:rPr>
              <a:t>của</a:t>
            </a:r>
            <a:r>
              <a:rPr lang="en-US" sz="2200" dirty="0">
                <a:solidFill>
                  <a:srgbClr val="000C10"/>
                </a:solidFill>
                <a:latin typeface="+mj-lt"/>
              </a:rPr>
              <a:t> </a:t>
            </a:r>
            <a:r>
              <a:rPr lang="en-US" sz="2200" dirty="0" err="1">
                <a:solidFill>
                  <a:srgbClr val="000C10"/>
                </a:solidFill>
                <a:latin typeface="+mj-lt"/>
              </a:rPr>
              <a:t>Đảng</a:t>
            </a:r>
            <a:r>
              <a:rPr lang="en-US" sz="2200" dirty="0">
                <a:solidFill>
                  <a:srgbClr val="000C10"/>
                </a:solidFill>
                <a:latin typeface="+mj-lt"/>
              </a:rPr>
              <a:t>, </a:t>
            </a:r>
            <a:r>
              <a:rPr lang="en-US" sz="2200" dirty="0" err="1">
                <a:solidFill>
                  <a:srgbClr val="000C10"/>
                </a:solidFill>
                <a:latin typeface="+mj-lt"/>
              </a:rPr>
              <a:t>quản</a:t>
            </a:r>
            <a:r>
              <a:rPr lang="en-US" sz="2200" dirty="0">
                <a:solidFill>
                  <a:srgbClr val="000C10"/>
                </a:solidFill>
                <a:latin typeface="+mj-lt"/>
              </a:rPr>
              <a:t> </a:t>
            </a:r>
            <a:r>
              <a:rPr lang="en-US" sz="2200" dirty="0" err="1">
                <a:solidFill>
                  <a:srgbClr val="000C10"/>
                </a:solidFill>
                <a:latin typeface="+mj-lt"/>
              </a:rPr>
              <a:t>ly</a:t>
            </a:r>
            <a:r>
              <a:rPr lang="en-US" sz="2200" dirty="0">
                <a:solidFill>
                  <a:srgbClr val="000C10"/>
                </a:solidFill>
                <a:latin typeface="+mj-lt"/>
              </a:rPr>
              <a:t>́ </a:t>
            </a:r>
            <a:r>
              <a:rPr lang="en-US" sz="2200" dirty="0" err="1">
                <a:solidFill>
                  <a:srgbClr val="000C10"/>
                </a:solidFill>
                <a:latin typeface="+mj-lt"/>
              </a:rPr>
              <a:t>của</a:t>
            </a:r>
            <a:r>
              <a:rPr lang="en-US" sz="2200" dirty="0">
                <a:solidFill>
                  <a:srgbClr val="000C10"/>
                </a:solidFill>
                <a:latin typeface="+mj-lt"/>
              </a:rPr>
              <a:t> </a:t>
            </a:r>
            <a:r>
              <a:rPr lang="en-US" sz="2200" dirty="0" err="1">
                <a:solidFill>
                  <a:srgbClr val="000C10"/>
                </a:solidFill>
                <a:latin typeface="+mj-lt"/>
              </a:rPr>
              <a:t>Nha</a:t>
            </a:r>
            <a:r>
              <a:rPr lang="en-US" sz="2200" dirty="0">
                <a:solidFill>
                  <a:srgbClr val="000C10"/>
                </a:solidFill>
                <a:latin typeface="+mj-lt"/>
              </a:rPr>
              <a:t>̀ </a:t>
            </a:r>
            <a:r>
              <a:rPr lang="en-US" sz="2200" dirty="0" err="1">
                <a:solidFill>
                  <a:srgbClr val="000C10"/>
                </a:solidFill>
                <a:latin typeface="+mj-lt"/>
              </a:rPr>
              <a:t>nước</a:t>
            </a:r>
            <a:r>
              <a:rPr lang="en-US" sz="2200" dirty="0">
                <a:solidFill>
                  <a:srgbClr val="000C10"/>
                </a:solidFill>
                <a:latin typeface="+mj-lt"/>
              </a:rPr>
              <a:t>, </a:t>
            </a:r>
            <a:r>
              <a:rPr lang="en-US" sz="2200" dirty="0" err="1">
                <a:solidFill>
                  <a:srgbClr val="000C10"/>
                </a:solidFill>
                <a:latin typeface="+mj-lt"/>
              </a:rPr>
              <a:t>Nhân</a:t>
            </a:r>
            <a:r>
              <a:rPr lang="en-US" sz="2200" dirty="0">
                <a:solidFill>
                  <a:srgbClr val="000C10"/>
                </a:solidFill>
                <a:latin typeface="+mj-lt"/>
              </a:rPr>
              <a:t> </a:t>
            </a:r>
            <a:r>
              <a:rPr lang="en-US" sz="2200" dirty="0" err="1">
                <a:solidFill>
                  <a:srgbClr val="000C10"/>
                </a:solidFill>
                <a:latin typeface="+mj-lt"/>
              </a:rPr>
              <a:t>dân</a:t>
            </a:r>
            <a:r>
              <a:rPr lang="en-US" sz="2200" dirty="0">
                <a:solidFill>
                  <a:srgbClr val="000C10"/>
                </a:solidFill>
                <a:latin typeface="+mj-lt"/>
              </a:rPr>
              <a:t> </a:t>
            </a:r>
            <a:r>
              <a:rPr lang="en-US" sz="2200" dirty="0" err="1">
                <a:solidFill>
                  <a:srgbClr val="000C10"/>
                </a:solidFill>
                <a:latin typeface="+mj-lt"/>
              </a:rPr>
              <a:t>làm</a:t>
            </a:r>
            <a:r>
              <a:rPr lang="en-US" sz="2200" dirty="0">
                <a:solidFill>
                  <a:srgbClr val="000C10"/>
                </a:solidFill>
                <a:latin typeface="+mj-lt"/>
              </a:rPr>
              <a:t> chủ, </a:t>
            </a:r>
            <a:r>
              <a:rPr lang="en-US" sz="2200" dirty="0" err="1">
                <a:solidFill>
                  <a:srgbClr val="000C10"/>
                </a:solidFill>
                <a:latin typeface="+mj-lt"/>
              </a:rPr>
              <a:t>lực</a:t>
            </a:r>
            <a:r>
              <a:rPr lang="en-US" sz="2200" dirty="0">
                <a:solidFill>
                  <a:srgbClr val="000C10"/>
                </a:solidFill>
                <a:latin typeface="+mj-lt"/>
              </a:rPr>
              <a:t> </a:t>
            </a:r>
            <a:r>
              <a:rPr lang="en-US" sz="2200" dirty="0" err="1">
                <a:solidFill>
                  <a:srgbClr val="000C10"/>
                </a:solidFill>
                <a:latin typeface="+mj-lt"/>
              </a:rPr>
              <a:t>lượng</a:t>
            </a:r>
            <a:r>
              <a:rPr lang="en-US" sz="2200" dirty="0">
                <a:solidFill>
                  <a:srgbClr val="000C10"/>
                </a:solidFill>
                <a:latin typeface="+mj-lt"/>
              </a:rPr>
              <a:t> </a:t>
            </a:r>
            <a:r>
              <a:rPr lang="en-US" sz="2200" dirty="0" err="1">
                <a:solidFill>
                  <a:srgbClr val="000C10"/>
                </a:solidFill>
                <a:latin typeface="+mj-lt"/>
              </a:rPr>
              <a:t>Công</a:t>
            </a:r>
            <a:r>
              <a:rPr lang="en-US" sz="2200" dirty="0">
                <a:solidFill>
                  <a:srgbClr val="000C10"/>
                </a:solidFill>
                <a:latin typeface="+mj-lt"/>
              </a:rPr>
              <a:t> an </a:t>
            </a:r>
            <a:r>
              <a:rPr lang="en-US" sz="2200" dirty="0" err="1">
                <a:solidFill>
                  <a:srgbClr val="000C10"/>
                </a:solidFill>
                <a:latin typeface="+mj-lt"/>
              </a:rPr>
              <a:t>nhân</a:t>
            </a:r>
            <a:r>
              <a:rPr lang="en-US" sz="2200" dirty="0">
                <a:solidFill>
                  <a:srgbClr val="000C10"/>
                </a:solidFill>
                <a:latin typeface="+mj-lt"/>
              </a:rPr>
              <a:t> </a:t>
            </a:r>
            <a:r>
              <a:rPr lang="en-US" sz="2200" dirty="0" err="1">
                <a:solidFill>
                  <a:srgbClr val="000C10"/>
                </a:solidFill>
                <a:latin typeface="+mj-lt"/>
              </a:rPr>
              <a:t>dân</a:t>
            </a:r>
            <a:r>
              <a:rPr lang="en-US" sz="2200" dirty="0">
                <a:solidFill>
                  <a:srgbClr val="000C10"/>
                </a:solidFill>
                <a:latin typeface="+mj-lt"/>
              </a:rPr>
              <a:t> </a:t>
            </a:r>
            <a:r>
              <a:rPr lang="en-US" sz="2200" dirty="0" err="1">
                <a:solidFill>
                  <a:srgbClr val="000C10"/>
                </a:solidFill>
                <a:latin typeface="+mj-lt"/>
              </a:rPr>
              <a:t>làm</a:t>
            </a:r>
            <a:r>
              <a:rPr lang="en-US" sz="2200" dirty="0">
                <a:solidFill>
                  <a:srgbClr val="000C10"/>
                </a:solidFill>
                <a:latin typeface="+mj-lt"/>
              </a:rPr>
              <a:t> </a:t>
            </a:r>
            <a:r>
              <a:rPr lang="en-US" sz="2200" dirty="0" err="1">
                <a:solidFill>
                  <a:srgbClr val="000C10"/>
                </a:solidFill>
                <a:latin typeface="+mj-lt"/>
              </a:rPr>
              <a:t>nòng</a:t>
            </a:r>
            <a:r>
              <a:rPr lang="en-US" sz="2200" dirty="0">
                <a:solidFill>
                  <a:srgbClr val="000C10"/>
                </a:solidFill>
                <a:latin typeface="+mj-lt"/>
              </a:rPr>
              <a:t> </a:t>
            </a:r>
            <a:r>
              <a:rPr lang="en-US" sz="2200" dirty="0" err="1">
                <a:solidFill>
                  <a:srgbClr val="000C10"/>
                </a:solidFill>
                <a:latin typeface="+mj-lt"/>
              </a:rPr>
              <a:t>cốt</a:t>
            </a:r>
            <a:r>
              <a:rPr lang="en-US" sz="2200" dirty="0">
                <a:solidFill>
                  <a:srgbClr val="000C10"/>
                </a:solidFill>
                <a:latin typeface="+mj-lt"/>
              </a:rPr>
              <a:t>, </a:t>
            </a:r>
            <a:r>
              <a:rPr lang="en-US" sz="2200" dirty="0" err="1">
                <a:solidFill>
                  <a:srgbClr val="000C10"/>
                </a:solidFill>
                <a:latin typeface="+mj-lt"/>
              </a:rPr>
              <a:t>trong</a:t>
            </a:r>
            <a:r>
              <a:rPr lang="en-US" sz="2200" dirty="0">
                <a:solidFill>
                  <a:srgbClr val="000C10"/>
                </a:solidFill>
                <a:latin typeface="+mj-lt"/>
              </a:rPr>
              <a:t> </a:t>
            </a:r>
            <a:r>
              <a:rPr lang="en-US" sz="2200" dirty="0" err="1">
                <a:solidFill>
                  <a:srgbClr val="000C10"/>
                </a:solidFill>
                <a:latin typeface="+mj-lt"/>
              </a:rPr>
              <a:t>sư</a:t>
            </a:r>
            <a:r>
              <a:rPr lang="en-US" sz="2200" dirty="0">
                <a:solidFill>
                  <a:srgbClr val="000C10"/>
                </a:solidFill>
                <a:latin typeface="+mj-lt"/>
              </a:rPr>
              <a:t>̣ </a:t>
            </a:r>
            <a:r>
              <a:rPr lang="en-US" sz="2200" dirty="0" err="1">
                <a:solidFill>
                  <a:srgbClr val="000C10"/>
                </a:solidFill>
                <a:latin typeface="+mj-lt"/>
              </a:rPr>
              <a:t>nghiệp</a:t>
            </a:r>
            <a:r>
              <a:rPr lang="en-US" sz="2200" dirty="0">
                <a:solidFill>
                  <a:srgbClr val="000C10"/>
                </a:solidFill>
                <a:latin typeface="+mj-lt"/>
              </a:rPr>
              <a:t> </a:t>
            </a:r>
            <a:r>
              <a:rPr lang="en-US" sz="2200" dirty="0" err="1">
                <a:solidFill>
                  <a:srgbClr val="000C10"/>
                </a:solidFill>
                <a:latin typeface="+mj-lt"/>
              </a:rPr>
              <a:t>xây</a:t>
            </a:r>
            <a:r>
              <a:rPr lang="en-US" sz="2200" dirty="0">
                <a:solidFill>
                  <a:srgbClr val="000C10"/>
                </a:solidFill>
                <a:latin typeface="+mj-lt"/>
              </a:rPr>
              <a:t> </a:t>
            </a:r>
            <a:r>
              <a:rPr lang="en-US" sz="2200" dirty="0" err="1">
                <a:solidFill>
                  <a:srgbClr val="000C10"/>
                </a:solidFill>
                <a:latin typeface="+mj-lt"/>
              </a:rPr>
              <a:t>dựng</a:t>
            </a:r>
            <a:r>
              <a:rPr lang="en-US" sz="2200" dirty="0">
                <a:solidFill>
                  <a:srgbClr val="000C10"/>
                </a:solidFill>
                <a:latin typeface="+mj-lt"/>
              </a:rPr>
              <a:t> </a:t>
            </a:r>
            <a:r>
              <a:rPr lang="en-US" sz="2200" dirty="0" err="1">
                <a:solidFill>
                  <a:srgbClr val="000C10"/>
                </a:solidFill>
                <a:latin typeface="+mj-lt"/>
              </a:rPr>
              <a:t>va</a:t>
            </a:r>
            <a:r>
              <a:rPr lang="en-US" sz="2200" dirty="0">
                <a:solidFill>
                  <a:srgbClr val="000C10"/>
                </a:solidFill>
                <a:latin typeface="+mj-lt"/>
              </a:rPr>
              <a:t>̀ </a:t>
            </a:r>
            <a:r>
              <a:rPr lang="en-US" sz="2200" dirty="0" err="1">
                <a:solidFill>
                  <a:srgbClr val="000C10"/>
                </a:solidFill>
                <a:latin typeface="+mj-lt"/>
              </a:rPr>
              <a:t>bảo</a:t>
            </a:r>
            <a:r>
              <a:rPr lang="en-US" sz="2200" dirty="0">
                <a:solidFill>
                  <a:srgbClr val="000C10"/>
                </a:solidFill>
                <a:latin typeface="+mj-lt"/>
              </a:rPr>
              <a:t> </a:t>
            </a:r>
            <a:r>
              <a:rPr lang="en-US" sz="2200" dirty="0" err="1">
                <a:solidFill>
                  <a:srgbClr val="000C10"/>
                </a:solidFill>
                <a:latin typeface="+mj-lt"/>
              </a:rPr>
              <a:t>vê</a:t>
            </a:r>
            <a:r>
              <a:rPr lang="en-US" sz="2200" dirty="0">
                <a:solidFill>
                  <a:srgbClr val="000C10"/>
                </a:solidFill>
                <a:latin typeface="+mj-lt"/>
              </a:rPr>
              <a:t>̣ </a:t>
            </a:r>
            <a:r>
              <a:rPr lang="en-US" sz="2200" dirty="0" err="1">
                <a:solidFill>
                  <a:srgbClr val="000C10"/>
                </a:solidFill>
                <a:latin typeface="+mj-lt"/>
              </a:rPr>
              <a:t>Tô</a:t>
            </a:r>
            <a:r>
              <a:rPr lang="en-US" sz="2200" dirty="0">
                <a:solidFill>
                  <a:srgbClr val="000C10"/>
                </a:solidFill>
                <a:latin typeface="+mj-lt"/>
              </a:rPr>
              <a:t>̉ </a:t>
            </a:r>
            <a:r>
              <a:rPr lang="en-US" sz="2200" dirty="0" err="1">
                <a:solidFill>
                  <a:srgbClr val="000C10"/>
                </a:solidFill>
                <a:latin typeface="+mj-lt"/>
              </a:rPr>
              <a:t>quốc</a:t>
            </a:r>
            <a:r>
              <a:rPr lang="en-US" sz="2200" dirty="0">
                <a:solidFill>
                  <a:srgbClr val="000C10"/>
                </a:solidFill>
                <a:latin typeface="+mj-lt"/>
              </a:rPr>
              <a:t> </a:t>
            </a:r>
            <a:r>
              <a:rPr lang="en-US" sz="2200" dirty="0" err="1">
                <a:solidFill>
                  <a:srgbClr val="000C10"/>
                </a:solidFill>
                <a:latin typeface="+mj-lt"/>
              </a:rPr>
              <a:t>Việt</a:t>
            </a:r>
            <a:r>
              <a:rPr lang="en-US" sz="2200" dirty="0">
                <a:solidFill>
                  <a:srgbClr val="000C10"/>
                </a:solidFill>
                <a:latin typeface="+mj-lt"/>
              </a:rPr>
              <a:t> Nam </a:t>
            </a:r>
            <a:r>
              <a:rPr lang="en-US" sz="2200" dirty="0" err="1">
                <a:solidFill>
                  <a:srgbClr val="000C10"/>
                </a:solidFill>
                <a:latin typeface="+mj-lt"/>
              </a:rPr>
              <a:t>xa</a:t>
            </a:r>
            <a:r>
              <a:rPr lang="en-US" sz="2200" dirty="0">
                <a:solidFill>
                  <a:srgbClr val="000C10"/>
                </a:solidFill>
                <a:latin typeface="+mj-lt"/>
              </a:rPr>
              <a:t>̃ </a:t>
            </a:r>
            <a:r>
              <a:rPr lang="en-US" sz="2200" dirty="0" err="1">
                <a:solidFill>
                  <a:srgbClr val="000C10"/>
                </a:solidFill>
                <a:latin typeface="+mj-lt"/>
              </a:rPr>
              <a:t>hội</a:t>
            </a:r>
            <a:r>
              <a:rPr lang="en-US" sz="2200" dirty="0">
                <a:solidFill>
                  <a:srgbClr val="000C10"/>
                </a:solidFill>
                <a:latin typeface="+mj-lt"/>
              </a:rPr>
              <a:t> chủ </a:t>
            </a:r>
            <a:r>
              <a:rPr lang="en-US" sz="2200" dirty="0" err="1">
                <a:solidFill>
                  <a:srgbClr val="000C10"/>
                </a:solidFill>
                <a:latin typeface="+mj-lt"/>
              </a:rPr>
              <a:t>nghĩa</a:t>
            </a:r>
            <a:r>
              <a:rPr lang="en-US" sz="2200" dirty="0">
                <a:solidFill>
                  <a:srgbClr val="000C10"/>
                </a:solidFill>
                <a:latin typeface="+mj-lt"/>
              </a:rPr>
              <a:t>.</a:t>
            </a:r>
            <a:endParaRPr lang="en-US" altLang="en-US" sz="2200" dirty="0">
              <a:solidFill>
                <a:srgbClr val="000C10"/>
              </a:solidFill>
              <a:latin typeface="+mj-lt"/>
              <a:ea typeface="Calibri" panose="020F0502020204030204" pitchFamily="34" charset="0"/>
              <a:cs typeface="Times New Roman" panose="02020603050405020304" pitchFamily="18" charset="0"/>
            </a:endParaRPr>
          </a:p>
          <a:p>
            <a:pPr algn="just" eaLnBrk="1" hangingPunct="1">
              <a:lnSpc>
                <a:spcPct val="115000"/>
              </a:lnSpc>
              <a:spcBef>
                <a:spcPct val="0"/>
              </a:spcBef>
              <a:buClrTx/>
              <a:buSzTx/>
              <a:buFontTx/>
              <a:buNone/>
              <a:defRPr/>
            </a:pPr>
            <a:r>
              <a:rPr lang="en-US" altLang="en-US" sz="2200" dirty="0" err="1">
                <a:solidFill>
                  <a:srgbClr val="000C10"/>
                </a:solidFill>
                <a:latin typeface="+mj-lt"/>
                <a:ea typeface="Calibri" panose="020F0502020204030204" pitchFamily="34" charset="0"/>
                <a:cs typeface="Times New Roman" panose="02020603050405020304" pitchFamily="18" charset="0"/>
              </a:rPr>
              <a:t>Ngày</a:t>
            </a:r>
            <a:r>
              <a:rPr lang="en-US" altLang="en-US" sz="2200" dirty="0">
                <a:solidFill>
                  <a:srgbClr val="000C10"/>
                </a:solidFill>
                <a:latin typeface="+mj-lt"/>
                <a:ea typeface="Calibri" panose="020F0502020204030204" pitchFamily="34" charset="0"/>
                <a:cs typeface="Times New Roman" panose="02020603050405020304" pitchFamily="18" charset="0"/>
              </a:rPr>
              <a:t> 19/9/1954 </a:t>
            </a:r>
            <a:r>
              <a:rPr lang="en-US" altLang="en-US" sz="2200" dirty="0" err="1">
                <a:solidFill>
                  <a:srgbClr val="000C10"/>
                </a:solidFill>
                <a:latin typeface="+mj-lt"/>
                <a:ea typeface="Calibri" panose="020F0502020204030204" pitchFamily="34" charset="0"/>
                <a:cs typeface="Times New Roman" panose="02020603050405020304" pitchFamily="18" charset="0"/>
              </a:rPr>
              <a:t>sau</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chiến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thắng</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Điện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Biên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Phủ</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lịch</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sử</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Chủ</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tịch</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Hồ</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Chí</a:t>
            </a:r>
            <a:r>
              <a:rPr lang="en-US" altLang="en-US" sz="2200" dirty="0">
                <a:solidFill>
                  <a:srgbClr val="000C10"/>
                </a:solidFill>
                <a:latin typeface="+mj-lt"/>
                <a:ea typeface="Calibri" panose="020F0502020204030204" pitchFamily="34" charset="0"/>
                <a:cs typeface="Times New Roman" panose="02020603050405020304" pitchFamily="18" charset="0"/>
              </a:rPr>
              <a:t> Minh </a:t>
            </a:r>
            <a:r>
              <a:rPr lang="en-US" altLang="en-US" sz="2200" dirty="0" err="1">
                <a:solidFill>
                  <a:srgbClr val="000C10"/>
                </a:solidFill>
                <a:latin typeface="+mj-lt"/>
                <a:ea typeface="Calibri" panose="020F0502020204030204" pitchFamily="34" charset="0"/>
                <a:cs typeface="Times New Roman" panose="02020603050405020304" pitchFamily="18" charset="0"/>
              </a:rPr>
              <a:t>đã</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chọn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Đền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Hùng</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làm</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nơi</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gặp</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gỡ</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nói</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chuyện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với</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cán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bộ</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Đại</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đoàn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Quân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Tiên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phong</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Sư</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đoàn</a:t>
            </a:r>
            <a:r>
              <a:rPr lang="en-US" altLang="en-US" sz="2200" dirty="0">
                <a:solidFill>
                  <a:srgbClr val="000C10"/>
                </a:solidFill>
                <a:latin typeface="+mj-lt"/>
                <a:ea typeface="Calibri" panose="020F0502020204030204" pitchFamily="34" charset="0"/>
                <a:cs typeface="Times New Roman" panose="02020603050405020304" pitchFamily="18" charset="0"/>
              </a:rPr>
              <a:t> 308 - </a:t>
            </a:r>
            <a:r>
              <a:rPr lang="en-US" altLang="en-US" sz="2200" dirty="0" err="1">
                <a:solidFill>
                  <a:srgbClr val="000C10"/>
                </a:solidFill>
                <a:latin typeface="+mj-lt"/>
                <a:ea typeface="Calibri" panose="020F0502020204030204" pitchFamily="34" charset="0"/>
                <a:cs typeface="Times New Roman" panose="02020603050405020304" pitchFamily="18" charset="0"/>
              </a:rPr>
              <a:t>Quân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đội</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nhân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dân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Việt</a:t>
            </a:r>
            <a:r>
              <a:rPr lang="en-US" altLang="en-US" sz="2200" dirty="0">
                <a:solidFill>
                  <a:srgbClr val="000C10"/>
                </a:solidFill>
                <a:latin typeface="+mj-lt"/>
                <a:ea typeface="Calibri" panose="020F0502020204030204" pitchFamily="34" charset="0"/>
                <a:cs typeface="Times New Roman" panose="02020603050405020304" pitchFamily="18" charset="0"/>
              </a:rPr>
              <a:t> Nam).</a:t>
            </a:r>
          </a:p>
          <a:p>
            <a:pPr algn="just" eaLnBrk="1" hangingPunct="1">
              <a:lnSpc>
                <a:spcPct val="115000"/>
              </a:lnSpc>
              <a:spcBef>
                <a:spcPct val="0"/>
              </a:spcBef>
              <a:buClrTx/>
              <a:buSzTx/>
              <a:buFontTx/>
              <a:buNone/>
              <a:defRPr/>
            </a:pPr>
            <a:r>
              <a:rPr lang="en-US" altLang="en-US" sz="2200" dirty="0" err="1">
                <a:solidFill>
                  <a:srgbClr val="000C10"/>
                </a:solidFill>
                <a:latin typeface="+mj-lt"/>
                <a:ea typeface="Calibri" panose="020F0502020204030204" pitchFamily="34" charset="0"/>
                <a:cs typeface="Times New Roman" panose="02020603050405020304" pitchFamily="18" charset="0"/>
              </a:rPr>
              <a:t>Bác</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nói</a:t>
            </a:r>
            <a:r>
              <a:rPr lang="en-US" altLang="en-US" sz="2200" dirty="0">
                <a:solidFill>
                  <a:srgbClr val="000C10"/>
                </a:solidFill>
                <a:latin typeface="+mj-lt"/>
                <a:ea typeface="Calibri" panose="020F0502020204030204" pitchFamily="34" charset="0"/>
                <a:cs typeface="Times New Roman" panose="02020603050405020304" pitchFamily="18" charset="0"/>
              </a:rPr>
              <a:t>:</a:t>
            </a:r>
            <a:r>
              <a:rPr lang="en-US" altLang="en-US" sz="2200" i="1" dirty="0">
                <a:solidFill>
                  <a:srgbClr val="000C10"/>
                </a:solidFill>
                <a:latin typeface="+mj-lt"/>
                <a:ea typeface="Calibri" panose="020F0502020204030204" pitchFamily="34" charset="0"/>
                <a:cs typeface="Times New Roman" panose="02020603050405020304" pitchFamily="18" charset="0"/>
              </a:rPr>
              <a:t> </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Các</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Vua</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Hùng</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đã</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có</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công</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dựng</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nước</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Bác</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cháu</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ta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phải</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cùng</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nhau</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giữ</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lấy</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nước</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a:t>
            </a:r>
            <a:endParaRPr lang="en-US" altLang="en-US" sz="2200" b="1" dirty="0">
              <a:solidFill>
                <a:schemeClr val="tx2">
                  <a:lumMod val="75000"/>
                </a:schemeClr>
              </a:solidFill>
              <a:latin typeface="+mj-lt"/>
              <a:ea typeface="Calibri" panose="020F0502020204030204" pitchFamily="34" charset="0"/>
              <a:cs typeface="Times New Roman" panose="02020603050405020304" pitchFamily="18" charset="0"/>
            </a:endParaRPr>
          </a:p>
        </p:txBody>
      </p:sp>
      <p:sp>
        <p:nvSpPr>
          <p:cNvPr id="9"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spTree>
    <p:extLst>
      <p:ext uri="{BB962C8B-B14F-4D97-AF65-F5344CB8AC3E}">
        <p14:creationId xmlns:p14="http://schemas.microsoft.com/office/powerpoint/2010/main" val="2668207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down)">
                                      <p:cBhvr>
                                        <p:cTn id="1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9219"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12"/>
          <p:cNvSpPr txBox="1">
            <a:spLocks noChangeArrowheads="1"/>
          </p:cNvSpPr>
          <p:nvPr/>
        </p:nvSpPr>
        <p:spPr bwMode="auto">
          <a:xfrm>
            <a:off x="223838" y="1160463"/>
            <a:ext cx="8610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eaLnBrk="1" hangingPunct="1">
              <a:buClr>
                <a:srgbClr val="FFFF00"/>
              </a:buClr>
            </a:pPr>
            <a:r>
              <a:rPr lang="vi-VN" altLang="en-US" sz="2400">
                <a:solidFill>
                  <a:srgbClr val="000C10"/>
                </a:solidFill>
                <a:latin typeface="Arial" charset="0"/>
                <a:cs typeface="Arial" charset="0"/>
              </a:rPr>
              <a:t>Hãy quan sát các hình ảnh sau và cho biết ý nghĩa của những công việc mà lực lượng vũ trang nhân dân đã làm.</a:t>
            </a:r>
            <a:endParaRPr lang="en-US" altLang="en-US" sz="2600">
              <a:solidFill>
                <a:srgbClr val="000C10"/>
              </a:solidFill>
              <a:latin typeface="Times New Roman" pitchFamily="18" charset="0"/>
              <a:cs typeface="Times New Roman" pitchFamily="18" charset="0"/>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2" name="Picture 14" descr="Khoảnh khắc ấn tượng của Lễ diễu binh, diễu hành mừng 70 năm Quốc khánh |  VTV.V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563" y="1912938"/>
            <a:ext cx="400050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6" descr="Chùm ảnh quân đội diễn tập sẵn sàng chiến đấu -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1550" y="1912938"/>
            <a:ext cx="37433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9975" y="4343400"/>
            <a:ext cx="378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20" descr="Bộ đội biên phòng dạy bơi cho học sinh dân tộc Mông - Đài PTTH Nghệ 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3975" y="4333875"/>
            <a:ext cx="3963988"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141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9225"/>
                                        </p:tgtEl>
                                        <p:attrNameLst>
                                          <p:attrName>style.visibility</p:attrName>
                                        </p:attrNameLst>
                                      </p:cBhvr>
                                      <p:to>
                                        <p:strVal val="visible"/>
                                      </p:to>
                                    </p:set>
                                    <p:animEffect transition="in" filter="fade">
                                      <p:cBhvr>
                                        <p:cTn id="11" dur="1000"/>
                                        <p:tgtEl>
                                          <p:spTgt spid="9225"/>
                                        </p:tgtEl>
                                      </p:cBhvr>
                                    </p:animEffect>
                                    <p:anim calcmode="lin" valueType="num">
                                      <p:cBhvr>
                                        <p:cTn id="12" dur="1000" fill="hold"/>
                                        <p:tgtEl>
                                          <p:spTgt spid="9225"/>
                                        </p:tgtEl>
                                        <p:attrNameLst>
                                          <p:attrName>ppt_x</p:attrName>
                                        </p:attrNameLst>
                                      </p:cBhvr>
                                      <p:tavLst>
                                        <p:tav tm="0">
                                          <p:val>
                                            <p:strVal val="#ppt_x"/>
                                          </p:val>
                                        </p:tav>
                                        <p:tav tm="100000">
                                          <p:val>
                                            <p:strVal val="#ppt_x"/>
                                          </p:val>
                                        </p:tav>
                                      </p:tavLst>
                                    </p:anim>
                                    <p:anim calcmode="lin" valueType="num">
                                      <p:cBhvr>
                                        <p:cTn id="13" dur="1000" fill="hold"/>
                                        <p:tgtEl>
                                          <p:spTgt spid="922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9226"/>
                                        </p:tgtEl>
                                        <p:attrNameLst>
                                          <p:attrName>style.visibility</p:attrName>
                                        </p:attrNameLst>
                                      </p:cBhvr>
                                      <p:to>
                                        <p:strVal val="visible"/>
                                      </p:to>
                                    </p:set>
                                    <p:animEffect transition="in" filter="fade">
                                      <p:cBhvr>
                                        <p:cTn id="23" dur="1000"/>
                                        <p:tgtEl>
                                          <p:spTgt spid="9226"/>
                                        </p:tgtEl>
                                      </p:cBhvr>
                                    </p:animEffect>
                                    <p:anim calcmode="lin" valueType="num">
                                      <p:cBhvr>
                                        <p:cTn id="24" dur="1000" fill="hold"/>
                                        <p:tgtEl>
                                          <p:spTgt spid="9226"/>
                                        </p:tgtEl>
                                        <p:attrNameLst>
                                          <p:attrName>ppt_x</p:attrName>
                                        </p:attrNameLst>
                                      </p:cBhvr>
                                      <p:tavLst>
                                        <p:tav tm="0">
                                          <p:val>
                                            <p:strVal val="#ppt_x"/>
                                          </p:val>
                                        </p:tav>
                                        <p:tav tm="100000">
                                          <p:val>
                                            <p:strVal val="#ppt_x"/>
                                          </p:val>
                                        </p:tav>
                                      </p:tavLst>
                                    </p:anim>
                                    <p:anim calcmode="lin" valueType="num">
                                      <p:cBhvr>
                                        <p:cTn id="25" dur="1000" fill="hold"/>
                                        <p:tgtEl>
                                          <p:spTgt spid="922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227"/>
                                        </p:tgtEl>
                                        <p:attrNameLst>
                                          <p:attrName>style.visibility</p:attrName>
                                        </p:attrNameLst>
                                      </p:cBhvr>
                                      <p:to>
                                        <p:strVal val="visible"/>
                                      </p:to>
                                    </p:set>
                                    <p:animEffect transition="in" filter="fade">
                                      <p:cBhvr>
                                        <p:cTn id="28" dur="1000"/>
                                        <p:tgtEl>
                                          <p:spTgt spid="9227"/>
                                        </p:tgtEl>
                                      </p:cBhvr>
                                    </p:animEffect>
                                    <p:anim calcmode="lin" valueType="num">
                                      <p:cBhvr>
                                        <p:cTn id="29" dur="1000" fill="hold"/>
                                        <p:tgtEl>
                                          <p:spTgt spid="9227"/>
                                        </p:tgtEl>
                                        <p:attrNameLst>
                                          <p:attrName>ppt_x</p:attrName>
                                        </p:attrNameLst>
                                      </p:cBhvr>
                                      <p:tavLst>
                                        <p:tav tm="0">
                                          <p:val>
                                            <p:strVal val="#ppt_x"/>
                                          </p:val>
                                        </p:tav>
                                        <p:tav tm="100000">
                                          <p:val>
                                            <p:strVal val="#ppt_x"/>
                                          </p:val>
                                        </p:tav>
                                      </p:tavLst>
                                    </p:anim>
                                    <p:anim calcmode="lin" valueType="num">
                                      <p:cBhvr>
                                        <p:cTn id="30" dur="1000" fill="hold"/>
                                        <p:tgtEl>
                                          <p:spTgt spid="9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10243"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885825"/>
          </a:xfrm>
          <a:prstGeom prst="rect">
            <a:avLst/>
          </a:prstGeom>
          <a:noFill/>
          <a:ln>
            <a:noFill/>
          </a:ln>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r>
              <a:rPr lang="vi-VN" altLang="en-US" sz="2600" b="1">
                <a:solidFill>
                  <a:srgbClr val="000C10"/>
                </a:solidFill>
                <a:latin typeface="Arial" charset="0"/>
                <a:cs typeface="Times New Roman" pitchFamily="18" charset="0"/>
              </a:rPr>
              <a:t>I. TÌNH HÌNH BẢO VỆ AN NINH QUỐC</a:t>
            </a:r>
            <a:r>
              <a:rPr lang="en-US" altLang="en-US" sz="2600" b="1">
                <a:solidFill>
                  <a:srgbClr val="000C10"/>
                </a:solidFill>
                <a:latin typeface="Arial" charset="0"/>
                <a:cs typeface="Times New Roman" pitchFamily="18" charset="0"/>
              </a:rPr>
              <a:t> GIA</a:t>
            </a:r>
            <a:r>
              <a:rPr lang="vi-VN" altLang="en-US" sz="2600" b="1">
                <a:solidFill>
                  <a:srgbClr val="000C10"/>
                </a:solidFill>
                <a:latin typeface="Arial" charset="0"/>
                <a:cs typeface="Times New Roman" pitchFamily="18" charset="0"/>
              </a:rPr>
              <a:t> VÀ ĐẢM BẢO TRẬT TỰ, AN TOÀN XÃ HỘI  </a:t>
            </a:r>
            <a:endParaRPr lang="en-US" altLang="en-US" sz="2600" b="1">
              <a:solidFill>
                <a:srgbClr val="000C10"/>
              </a:solidFill>
              <a:latin typeface="Arial" charset="0"/>
              <a:cs typeface="Times New Roman" pitchFamily="18" charset="0"/>
            </a:endParaRPr>
          </a:p>
        </p:txBody>
      </p:sp>
      <p:sp>
        <p:nvSpPr>
          <p:cNvPr id="9223" name="TextBox 11"/>
          <p:cNvSpPr txBox="1">
            <a:spLocks noChangeArrowheads="1"/>
          </p:cNvSpPr>
          <p:nvPr/>
        </p:nvSpPr>
        <p:spPr bwMode="auto">
          <a:xfrm>
            <a:off x="228600" y="1936750"/>
            <a:ext cx="314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Tx/>
              <a:buAutoNum type="arabicPeriod"/>
            </a:pPr>
            <a:r>
              <a:rPr lang="vi-VN" altLang="en-US" sz="2400" b="1" i="1">
                <a:solidFill>
                  <a:srgbClr val="C00000"/>
                </a:solidFill>
                <a:latin typeface="Arial" charset="0"/>
                <a:cs typeface="Arial" charset="0"/>
              </a:rPr>
              <a:t>Một số khái niệm</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152400" y="2419350"/>
            <a:ext cx="883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eaLnBrk="1" hangingPunct="1">
              <a:buClr>
                <a:srgbClr val="FFFF00"/>
              </a:buClr>
            </a:pPr>
            <a:r>
              <a:rPr lang="en-US" altLang="en-US" sz="2400">
                <a:solidFill>
                  <a:srgbClr val="000C10"/>
                </a:solidFill>
                <a:latin typeface="Arial" charset="0"/>
                <a:cs typeface="Arial" charset="0"/>
              </a:rPr>
              <a:t>- </a:t>
            </a:r>
            <a:r>
              <a:rPr lang="vi-VN" altLang="en-US" sz="2400" b="1">
                <a:solidFill>
                  <a:srgbClr val="000C10"/>
                </a:solidFill>
                <a:latin typeface="Arial" charset="0"/>
                <a:cs typeface="Arial" charset="0"/>
              </a:rPr>
              <a:t>An ninh quốc gia </a:t>
            </a:r>
            <a:r>
              <a:rPr lang="vi-VN" altLang="en-US" sz="2400">
                <a:solidFill>
                  <a:srgbClr val="000C10"/>
                </a:solidFill>
                <a:latin typeface="Arial" charset="0"/>
                <a:cs typeface="Arial" charset="0"/>
              </a:rPr>
              <a:t>l</a:t>
            </a:r>
            <a:r>
              <a:rPr lang="en-US" altLang="en-US" sz="2400">
                <a:solidFill>
                  <a:srgbClr val="000C10"/>
                </a:solidFill>
                <a:latin typeface="Arial" charset="0"/>
                <a:cs typeface="Arial" charset="0"/>
              </a:rPr>
              <a:t>à sự ổn định, phát triển của chế độ XHCN và Nhà nước</a:t>
            </a:r>
            <a:r>
              <a:rPr lang="vi-VN" altLang="en-US" sz="2400">
                <a:solidFill>
                  <a:srgbClr val="000C10"/>
                </a:solidFill>
                <a:latin typeface="Arial" charset="0"/>
                <a:cs typeface="Arial" charset="0"/>
              </a:rPr>
              <a:t> CHXH chủ nghĩa Việt Nam</a:t>
            </a:r>
            <a:r>
              <a:rPr lang="en-US" altLang="en-US" sz="2400">
                <a:solidFill>
                  <a:srgbClr val="000C10"/>
                </a:solidFill>
                <a:latin typeface="Arial" charset="0"/>
                <a:cs typeface="Arial" charset="0"/>
              </a:rPr>
              <a:t>; sự bất khả xâm phạm độc lập, chủ quyền, thống nhất và toàn vẹn lãnh thổ của Tổ quốc.</a:t>
            </a:r>
            <a:endParaRPr lang="en-US" altLang="en-US" sz="2600">
              <a:solidFill>
                <a:srgbClr val="000C10"/>
              </a:solidFill>
              <a:latin typeface="Times New Roman" pitchFamily="18" charset="0"/>
              <a:cs typeface="Times New Roman" pitchFamily="18" charset="0"/>
            </a:endParaRPr>
          </a:p>
        </p:txBody>
      </p:sp>
      <p:grpSp>
        <p:nvGrpSpPr>
          <p:cNvPr id="9225" name="Group 16"/>
          <p:cNvGrpSpPr>
            <a:grpSpLocks/>
          </p:cNvGrpSpPr>
          <p:nvPr/>
        </p:nvGrpSpPr>
        <p:grpSpPr bwMode="auto">
          <a:xfrm>
            <a:off x="2438400" y="3581400"/>
            <a:ext cx="4953000" cy="3276600"/>
            <a:chOff x="5029200" y="2743200"/>
            <a:chExt cx="4114800" cy="3209925"/>
          </a:xfrm>
        </p:grpSpPr>
        <p:pic>
          <p:nvPicPr>
            <p:cNvPr id="10251" name="Picture 2" descr="C:\Users\Admin pro\Desktop\image001orya_GKT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743200"/>
              <a:ext cx="4114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3" descr="C:\Users\Admin pro\Desktop\bien-dao_9193496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267200"/>
              <a:ext cx="20574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spTree>
    <p:extLst>
      <p:ext uri="{BB962C8B-B14F-4D97-AF65-F5344CB8AC3E}">
        <p14:creationId xmlns:p14="http://schemas.microsoft.com/office/powerpoint/2010/main" val="1513282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1000"/>
                                        <p:tgtEl>
                                          <p:spTgt spid="9222"/>
                                        </p:tgtEl>
                                      </p:cBhvr>
                                    </p:animEffect>
                                    <p:anim calcmode="lin" valueType="num">
                                      <p:cBhvr>
                                        <p:cTn id="8" dur="1000" fill="hold"/>
                                        <p:tgtEl>
                                          <p:spTgt spid="9222"/>
                                        </p:tgtEl>
                                        <p:attrNameLst>
                                          <p:attrName>ppt_x</p:attrName>
                                        </p:attrNameLst>
                                      </p:cBhvr>
                                      <p:tavLst>
                                        <p:tav tm="0">
                                          <p:val>
                                            <p:strVal val="#ppt_x"/>
                                          </p:val>
                                        </p:tav>
                                        <p:tav tm="100000">
                                          <p:val>
                                            <p:strVal val="#ppt_x"/>
                                          </p:val>
                                        </p:tav>
                                      </p:tavLst>
                                    </p:anim>
                                    <p:anim calcmode="lin" valueType="num">
                                      <p:cBhvr>
                                        <p:cTn id="9" dur="1000" fill="hold"/>
                                        <p:tgtEl>
                                          <p:spTgt spid="92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fade">
                                      <p:cBhvr>
                                        <p:cTn id="12" dur="1000"/>
                                        <p:tgtEl>
                                          <p:spTgt spid="9223"/>
                                        </p:tgtEl>
                                      </p:cBhvr>
                                    </p:animEffect>
                                    <p:anim calcmode="lin" valueType="num">
                                      <p:cBhvr>
                                        <p:cTn id="13" dur="1000" fill="hold"/>
                                        <p:tgtEl>
                                          <p:spTgt spid="9223"/>
                                        </p:tgtEl>
                                        <p:attrNameLst>
                                          <p:attrName>ppt_x</p:attrName>
                                        </p:attrNameLst>
                                      </p:cBhvr>
                                      <p:tavLst>
                                        <p:tav tm="0">
                                          <p:val>
                                            <p:strVal val="#ppt_x"/>
                                          </p:val>
                                        </p:tav>
                                        <p:tav tm="100000">
                                          <p:val>
                                            <p:strVal val="#ppt_x"/>
                                          </p:val>
                                        </p:tav>
                                      </p:tavLst>
                                    </p:anim>
                                    <p:anim calcmode="lin" valueType="num">
                                      <p:cBhvr>
                                        <p:cTn id="14" dur="1000" fill="hold"/>
                                        <p:tgtEl>
                                          <p:spTgt spid="922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224"/>
                                        </p:tgtEl>
                                        <p:attrNameLst>
                                          <p:attrName>style.visibility</p:attrName>
                                        </p:attrNameLst>
                                      </p:cBhvr>
                                      <p:to>
                                        <p:strVal val="visible"/>
                                      </p:to>
                                    </p:set>
                                    <p:animEffect transition="in" filter="fade">
                                      <p:cBhvr>
                                        <p:cTn id="19" dur="1000"/>
                                        <p:tgtEl>
                                          <p:spTgt spid="9224"/>
                                        </p:tgtEl>
                                      </p:cBhvr>
                                    </p:animEffect>
                                    <p:anim calcmode="lin" valueType="num">
                                      <p:cBhvr>
                                        <p:cTn id="20" dur="1000" fill="hold"/>
                                        <p:tgtEl>
                                          <p:spTgt spid="9224"/>
                                        </p:tgtEl>
                                        <p:attrNameLst>
                                          <p:attrName>ppt_x</p:attrName>
                                        </p:attrNameLst>
                                      </p:cBhvr>
                                      <p:tavLst>
                                        <p:tav tm="0">
                                          <p:val>
                                            <p:strVal val="#ppt_x"/>
                                          </p:val>
                                        </p:tav>
                                        <p:tav tm="100000">
                                          <p:val>
                                            <p:strVal val="#ppt_x"/>
                                          </p:val>
                                        </p:tav>
                                      </p:tavLst>
                                    </p:anim>
                                    <p:anim calcmode="lin" valueType="num">
                                      <p:cBhvr>
                                        <p:cTn id="21"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9225"/>
                                        </p:tgtEl>
                                        <p:attrNameLst>
                                          <p:attrName>style.visibility</p:attrName>
                                        </p:attrNameLst>
                                      </p:cBhvr>
                                      <p:to>
                                        <p:strVal val="visible"/>
                                      </p:to>
                                    </p:set>
                                    <p:animEffect transition="in" filter="fade">
                                      <p:cBhvr>
                                        <p:cTn id="26" dur="1000"/>
                                        <p:tgtEl>
                                          <p:spTgt spid="9225"/>
                                        </p:tgtEl>
                                      </p:cBhvr>
                                    </p:animEffect>
                                    <p:anim calcmode="lin" valueType="num">
                                      <p:cBhvr>
                                        <p:cTn id="27" dur="1000" fill="hold"/>
                                        <p:tgtEl>
                                          <p:spTgt spid="9225"/>
                                        </p:tgtEl>
                                        <p:attrNameLst>
                                          <p:attrName>ppt_x</p:attrName>
                                        </p:attrNameLst>
                                      </p:cBhvr>
                                      <p:tavLst>
                                        <p:tav tm="0">
                                          <p:val>
                                            <p:strVal val="#ppt_x"/>
                                          </p:val>
                                        </p:tav>
                                        <p:tav tm="100000">
                                          <p:val>
                                            <p:strVal val="#ppt_x"/>
                                          </p:val>
                                        </p:tav>
                                      </p:tavLst>
                                    </p:anim>
                                    <p:anim calcmode="lin" valueType="num">
                                      <p:cBhvr>
                                        <p:cTn id="28" dur="1000" fill="hold"/>
                                        <p:tgtEl>
                                          <p:spTgt spid="92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p:bldP spid="92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11267"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892175"/>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600" b="1" dirty="0">
                <a:solidFill>
                  <a:srgbClr val="000C10"/>
                </a:solidFill>
                <a:latin typeface="+mj-lt"/>
                <a:cs typeface="Times New Roman" panose="02020603050405020304" pitchFamily="18" charset="0"/>
              </a:rPr>
              <a:t>I. TÌNH HÌNH BẢO VỆ AN NINH TỔ QUỐC VÀ ĐẢM BẢO TRẬT TỰ, AN TOÀN XÃ HỘI  </a:t>
            </a:r>
            <a:endParaRPr lang="en-US" altLang="en-US" sz="2600" b="1" dirty="0">
              <a:solidFill>
                <a:srgbClr val="000C10"/>
              </a:solidFill>
              <a:latin typeface="+mj-lt"/>
              <a:cs typeface="Times New Roman" panose="02020603050405020304" pitchFamily="18" charset="0"/>
            </a:endParaRPr>
          </a:p>
        </p:txBody>
      </p:sp>
      <p:sp>
        <p:nvSpPr>
          <p:cNvPr id="11271" name="TextBox 11"/>
          <p:cNvSpPr txBox="1">
            <a:spLocks noChangeArrowheads="1"/>
          </p:cNvSpPr>
          <p:nvPr/>
        </p:nvSpPr>
        <p:spPr bwMode="auto">
          <a:xfrm>
            <a:off x="228600" y="1936750"/>
            <a:ext cx="314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Tx/>
              <a:buAutoNum type="arabicPeriod"/>
            </a:pPr>
            <a:r>
              <a:rPr lang="vi-VN" altLang="en-US" sz="2400" b="1" i="1">
                <a:solidFill>
                  <a:srgbClr val="C00000"/>
                </a:solidFill>
                <a:latin typeface="Arial" charset="0"/>
                <a:cs typeface="Arial" charset="0"/>
              </a:rPr>
              <a:t>Một số khái niệm</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171450" y="2314575"/>
            <a:ext cx="8839200" cy="1200150"/>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a:buFont typeface="Wingdings" panose="05000000000000000000" pitchFamily="2" charset="2"/>
              <a:buNone/>
              <a:defRPr/>
            </a:pPr>
            <a:r>
              <a:rPr lang="en-US" sz="2400" dirty="0">
                <a:solidFill>
                  <a:schemeClr val="tx1">
                    <a:lumMod val="10000"/>
                  </a:schemeClr>
                </a:solidFill>
                <a:latin typeface="+mj-lt"/>
              </a:rPr>
              <a:t>- </a:t>
            </a:r>
            <a:r>
              <a:rPr lang="en-US" sz="2400" b="1" dirty="0" err="1">
                <a:solidFill>
                  <a:schemeClr val="tx1">
                    <a:lumMod val="10000"/>
                  </a:schemeClr>
                </a:solidFill>
                <a:latin typeface="+mj-lt"/>
              </a:rPr>
              <a:t>Trật</a:t>
            </a:r>
            <a:r>
              <a:rPr lang="en-US" sz="2400" b="1" dirty="0">
                <a:solidFill>
                  <a:schemeClr val="tx1">
                    <a:lumMod val="10000"/>
                  </a:schemeClr>
                </a:solidFill>
                <a:latin typeface="+mj-lt"/>
              </a:rPr>
              <a:t> </a:t>
            </a:r>
            <a:r>
              <a:rPr lang="en-US" sz="2400" b="1" dirty="0" err="1">
                <a:solidFill>
                  <a:schemeClr val="tx1">
                    <a:lumMod val="10000"/>
                  </a:schemeClr>
                </a:solidFill>
                <a:latin typeface="+mj-lt"/>
              </a:rPr>
              <a:t>tự</a:t>
            </a:r>
            <a:r>
              <a:rPr lang="en-US" sz="2400" b="1" dirty="0">
                <a:solidFill>
                  <a:schemeClr val="tx1">
                    <a:lumMod val="10000"/>
                  </a:schemeClr>
                </a:solidFill>
                <a:latin typeface="+mj-lt"/>
              </a:rPr>
              <a:t>, an </a:t>
            </a:r>
            <a:r>
              <a:rPr lang="en-US" sz="2400" b="1" dirty="0" err="1">
                <a:solidFill>
                  <a:schemeClr val="tx1">
                    <a:lumMod val="10000"/>
                  </a:schemeClr>
                </a:solidFill>
                <a:latin typeface="+mj-lt"/>
              </a:rPr>
              <a:t>toàn</a:t>
            </a:r>
            <a:r>
              <a:rPr lang="en-US" sz="2400" b="1" dirty="0">
                <a:solidFill>
                  <a:schemeClr val="tx1">
                    <a:lumMod val="10000"/>
                  </a:schemeClr>
                </a:solidFill>
                <a:latin typeface="+mj-lt"/>
              </a:rPr>
              <a:t> </a:t>
            </a:r>
            <a:r>
              <a:rPr lang="en-US" sz="2400" b="1" dirty="0" err="1">
                <a:solidFill>
                  <a:schemeClr val="tx1">
                    <a:lumMod val="10000"/>
                  </a:schemeClr>
                </a:solidFill>
                <a:latin typeface="+mj-lt"/>
              </a:rPr>
              <a:t>xã</a:t>
            </a:r>
            <a:r>
              <a:rPr lang="en-US" sz="2400" b="1" dirty="0">
                <a:solidFill>
                  <a:schemeClr val="tx1">
                    <a:lumMod val="10000"/>
                  </a:schemeClr>
                </a:solidFill>
                <a:latin typeface="+mj-lt"/>
              </a:rPr>
              <a:t> </a:t>
            </a:r>
            <a:r>
              <a:rPr lang="en-US" sz="2400" b="1" dirty="0" err="1">
                <a:solidFill>
                  <a:schemeClr val="tx1">
                    <a:lumMod val="10000"/>
                  </a:schemeClr>
                </a:solidFill>
                <a:latin typeface="+mj-lt"/>
              </a:rPr>
              <a:t>hội</a:t>
            </a:r>
            <a:r>
              <a:rPr lang="en-US" sz="2400" b="1" dirty="0">
                <a:solidFill>
                  <a:schemeClr val="tx1">
                    <a:lumMod val="10000"/>
                  </a:schemeClr>
                </a:solidFill>
                <a:latin typeface="+mj-lt"/>
              </a:rPr>
              <a:t>:  </a:t>
            </a:r>
            <a:r>
              <a:rPr lang="en-US" sz="2400" dirty="0" err="1">
                <a:solidFill>
                  <a:schemeClr val="tx1">
                    <a:lumMod val="10000"/>
                  </a:schemeClr>
                </a:solidFill>
                <a:latin typeface="+mj-lt"/>
              </a:rPr>
              <a:t>Là</a:t>
            </a:r>
            <a:r>
              <a:rPr lang="en-US" sz="2400" dirty="0">
                <a:solidFill>
                  <a:schemeClr val="tx1">
                    <a:lumMod val="10000"/>
                  </a:schemeClr>
                </a:solidFill>
                <a:latin typeface="+mj-lt"/>
              </a:rPr>
              <a:t> t</a:t>
            </a:r>
            <a:r>
              <a:rPr lang="pt-BR" sz="2400" dirty="0" err="1">
                <a:solidFill>
                  <a:schemeClr val="tx1">
                    <a:lumMod val="10000"/>
                  </a:schemeClr>
                </a:solidFill>
                <a:latin typeface="+mj-lt"/>
              </a:rPr>
              <a:t>rạng</a:t>
            </a:r>
            <a:r>
              <a:rPr lang="pt-BR" sz="2400" dirty="0">
                <a:solidFill>
                  <a:schemeClr val="tx1">
                    <a:lumMod val="10000"/>
                  </a:schemeClr>
                </a:solidFill>
                <a:latin typeface="+mj-lt"/>
              </a:rPr>
              <a:t> </a:t>
            </a:r>
            <a:r>
              <a:rPr lang="pt-BR" sz="2400" dirty="0" err="1">
                <a:solidFill>
                  <a:schemeClr val="tx1">
                    <a:lumMod val="10000"/>
                  </a:schemeClr>
                </a:solidFill>
                <a:latin typeface="+mj-lt"/>
              </a:rPr>
              <a:t>thái</a:t>
            </a:r>
            <a:r>
              <a:rPr lang="pt-BR" sz="2400" dirty="0">
                <a:solidFill>
                  <a:schemeClr val="tx1">
                    <a:lumMod val="10000"/>
                  </a:schemeClr>
                </a:solidFill>
                <a:latin typeface="+mj-lt"/>
              </a:rPr>
              <a:t> </a:t>
            </a:r>
            <a:r>
              <a:rPr lang="pt-BR" sz="2400" dirty="0" err="1">
                <a:solidFill>
                  <a:schemeClr val="tx1">
                    <a:lumMod val="10000"/>
                  </a:schemeClr>
                </a:solidFill>
                <a:latin typeface="+mj-lt"/>
              </a:rPr>
              <a:t>xã</a:t>
            </a:r>
            <a:r>
              <a:rPr lang="pt-BR" sz="2400" dirty="0">
                <a:solidFill>
                  <a:schemeClr val="tx1">
                    <a:lumMod val="10000"/>
                  </a:schemeClr>
                </a:solidFill>
                <a:latin typeface="+mj-lt"/>
              </a:rPr>
              <a:t> </a:t>
            </a:r>
            <a:r>
              <a:rPr lang="pt-BR" sz="2400" dirty="0" err="1">
                <a:solidFill>
                  <a:schemeClr val="tx1">
                    <a:lumMod val="10000"/>
                  </a:schemeClr>
                </a:solidFill>
                <a:latin typeface="+mj-lt"/>
              </a:rPr>
              <a:t>hội</a:t>
            </a:r>
            <a:r>
              <a:rPr lang="pt-BR" sz="2400" dirty="0">
                <a:solidFill>
                  <a:schemeClr val="tx1">
                    <a:lumMod val="10000"/>
                  </a:schemeClr>
                </a:solidFill>
                <a:latin typeface="+mj-lt"/>
              </a:rPr>
              <a:t> </a:t>
            </a:r>
            <a:r>
              <a:rPr lang="pt-BR" sz="2400" dirty="0" err="1">
                <a:solidFill>
                  <a:schemeClr val="tx1">
                    <a:lumMod val="10000"/>
                  </a:schemeClr>
                </a:solidFill>
                <a:latin typeface="+mj-lt"/>
              </a:rPr>
              <a:t>bình</a:t>
            </a:r>
            <a:r>
              <a:rPr lang="pt-BR" sz="2400" dirty="0">
                <a:solidFill>
                  <a:schemeClr val="tx1">
                    <a:lumMod val="10000"/>
                  </a:schemeClr>
                </a:solidFill>
                <a:latin typeface="+mj-lt"/>
              </a:rPr>
              <a:t> </a:t>
            </a:r>
            <a:r>
              <a:rPr lang="pt-BR" sz="2400" dirty="0" err="1">
                <a:solidFill>
                  <a:schemeClr val="tx1">
                    <a:lumMod val="10000"/>
                  </a:schemeClr>
                </a:solidFill>
                <a:latin typeface="+mj-lt"/>
              </a:rPr>
              <a:t>yên</a:t>
            </a:r>
            <a:r>
              <a:rPr lang="pt-BR" sz="2400" dirty="0">
                <a:solidFill>
                  <a:schemeClr val="tx1">
                    <a:lumMod val="10000"/>
                  </a:schemeClr>
                </a:solidFill>
                <a:latin typeface="+mj-lt"/>
              </a:rPr>
              <a:t> </a:t>
            </a:r>
            <a:r>
              <a:rPr lang="pt-BR" sz="2400" dirty="0" err="1">
                <a:solidFill>
                  <a:schemeClr val="tx1">
                    <a:lumMod val="10000"/>
                  </a:schemeClr>
                </a:solidFill>
                <a:latin typeface="+mj-lt"/>
              </a:rPr>
              <a:t>trong</a:t>
            </a:r>
            <a:r>
              <a:rPr lang="pt-BR" sz="2400" dirty="0">
                <a:solidFill>
                  <a:schemeClr val="tx1">
                    <a:lumMod val="10000"/>
                  </a:schemeClr>
                </a:solidFill>
                <a:latin typeface="+mj-lt"/>
              </a:rPr>
              <a:t> </a:t>
            </a:r>
            <a:r>
              <a:rPr lang="pt-BR" sz="2400" dirty="0" err="1">
                <a:solidFill>
                  <a:schemeClr val="tx1">
                    <a:lumMod val="10000"/>
                  </a:schemeClr>
                </a:solidFill>
                <a:latin typeface="+mj-lt"/>
              </a:rPr>
              <a:t>đó</a:t>
            </a:r>
            <a:r>
              <a:rPr lang="pt-BR" sz="2400" dirty="0">
                <a:solidFill>
                  <a:schemeClr val="tx1">
                    <a:lumMod val="10000"/>
                  </a:schemeClr>
                </a:solidFill>
                <a:latin typeface="+mj-lt"/>
              </a:rPr>
              <a:t> </a:t>
            </a:r>
            <a:r>
              <a:rPr lang="pt-BR" sz="2400" dirty="0" err="1">
                <a:solidFill>
                  <a:schemeClr val="tx1">
                    <a:lumMod val="10000"/>
                  </a:schemeClr>
                </a:solidFill>
                <a:latin typeface="+mj-lt"/>
              </a:rPr>
              <a:t>mọi</a:t>
            </a:r>
            <a:r>
              <a:rPr lang="pt-BR" sz="2400" dirty="0">
                <a:solidFill>
                  <a:schemeClr val="tx1">
                    <a:lumMod val="10000"/>
                  </a:schemeClr>
                </a:solidFill>
                <a:latin typeface="+mj-lt"/>
              </a:rPr>
              <a:t> </a:t>
            </a:r>
            <a:r>
              <a:rPr lang="pt-BR" sz="2400" dirty="0" err="1">
                <a:solidFill>
                  <a:schemeClr val="tx1">
                    <a:lumMod val="10000"/>
                  </a:schemeClr>
                </a:solidFill>
                <a:latin typeface="+mj-lt"/>
              </a:rPr>
              <a:t>người</a:t>
            </a:r>
            <a:r>
              <a:rPr lang="pt-BR" sz="2400" dirty="0">
                <a:solidFill>
                  <a:schemeClr val="tx1">
                    <a:lumMod val="10000"/>
                  </a:schemeClr>
                </a:solidFill>
                <a:latin typeface="+mj-lt"/>
              </a:rPr>
              <a:t> </a:t>
            </a:r>
            <a:r>
              <a:rPr lang="pt-BR" sz="2400" dirty="0" err="1">
                <a:solidFill>
                  <a:schemeClr val="tx1">
                    <a:lumMod val="10000"/>
                  </a:schemeClr>
                </a:solidFill>
                <a:latin typeface="+mj-lt"/>
              </a:rPr>
              <a:t>được</a:t>
            </a:r>
            <a:r>
              <a:rPr lang="pt-BR" sz="2400" dirty="0">
                <a:solidFill>
                  <a:schemeClr val="tx1">
                    <a:lumMod val="10000"/>
                  </a:schemeClr>
                </a:solidFill>
                <a:latin typeface="+mj-lt"/>
              </a:rPr>
              <a:t> </a:t>
            </a:r>
            <a:r>
              <a:rPr lang="pt-BR" sz="2400" dirty="0" err="1">
                <a:solidFill>
                  <a:schemeClr val="tx1">
                    <a:lumMod val="10000"/>
                  </a:schemeClr>
                </a:solidFill>
                <a:latin typeface="+mj-lt"/>
              </a:rPr>
              <a:t>sống</a:t>
            </a:r>
            <a:r>
              <a:rPr lang="pt-BR" sz="2400" dirty="0">
                <a:solidFill>
                  <a:schemeClr val="tx1">
                    <a:lumMod val="10000"/>
                  </a:schemeClr>
                </a:solidFill>
                <a:latin typeface="+mj-lt"/>
              </a:rPr>
              <a:t> </a:t>
            </a:r>
            <a:r>
              <a:rPr lang="pt-BR" sz="2400" dirty="0" err="1">
                <a:solidFill>
                  <a:schemeClr val="tx1">
                    <a:lumMod val="10000"/>
                  </a:schemeClr>
                </a:solidFill>
                <a:latin typeface="+mj-lt"/>
              </a:rPr>
              <a:t>yên</a:t>
            </a:r>
            <a:r>
              <a:rPr lang="pt-BR" sz="2400" dirty="0">
                <a:solidFill>
                  <a:schemeClr val="tx1">
                    <a:lumMod val="10000"/>
                  </a:schemeClr>
                </a:solidFill>
                <a:latin typeface="+mj-lt"/>
              </a:rPr>
              <a:t> </a:t>
            </a:r>
            <a:r>
              <a:rPr lang="pt-BR" sz="2400" dirty="0" err="1">
                <a:solidFill>
                  <a:schemeClr val="tx1">
                    <a:lumMod val="10000"/>
                  </a:schemeClr>
                </a:solidFill>
                <a:latin typeface="+mj-lt"/>
              </a:rPr>
              <a:t>ổn</a:t>
            </a:r>
            <a:r>
              <a:rPr lang="pt-BR" sz="2400" dirty="0">
                <a:solidFill>
                  <a:schemeClr val="tx1">
                    <a:lumMod val="10000"/>
                  </a:schemeClr>
                </a:solidFill>
                <a:latin typeface="+mj-lt"/>
              </a:rPr>
              <a:t> </a:t>
            </a:r>
            <a:r>
              <a:rPr lang="pt-BR" sz="2400" dirty="0" err="1">
                <a:solidFill>
                  <a:schemeClr val="tx1">
                    <a:lumMod val="10000"/>
                  </a:schemeClr>
                </a:solidFill>
                <a:latin typeface="+mj-lt"/>
              </a:rPr>
              <a:t>trên</a:t>
            </a:r>
            <a:r>
              <a:rPr lang="pt-BR" sz="2400" dirty="0">
                <a:solidFill>
                  <a:schemeClr val="tx1">
                    <a:lumMod val="10000"/>
                  </a:schemeClr>
                </a:solidFill>
                <a:latin typeface="+mj-lt"/>
              </a:rPr>
              <a:t> </a:t>
            </a:r>
            <a:r>
              <a:rPr lang="pt-BR" sz="2400" dirty="0" err="1">
                <a:solidFill>
                  <a:schemeClr val="tx1">
                    <a:lumMod val="10000"/>
                  </a:schemeClr>
                </a:solidFill>
                <a:latin typeface="+mj-lt"/>
              </a:rPr>
              <a:t>cơ</a:t>
            </a:r>
            <a:r>
              <a:rPr lang="pt-BR" sz="2400" dirty="0">
                <a:solidFill>
                  <a:schemeClr val="tx1">
                    <a:lumMod val="10000"/>
                  </a:schemeClr>
                </a:solidFill>
                <a:latin typeface="+mj-lt"/>
              </a:rPr>
              <a:t> </a:t>
            </a:r>
            <a:r>
              <a:rPr lang="pt-BR" sz="2400" dirty="0" err="1">
                <a:solidFill>
                  <a:schemeClr val="tx1">
                    <a:lumMod val="10000"/>
                  </a:schemeClr>
                </a:solidFill>
                <a:latin typeface="+mj-lt"/>
              </a:rPr>
              <a:t>sở</a:t>
            </a:r>
            <a:r>
              <a:rPr lang="pt-BR" sz="2400" dirty="0">
                <a:solidFill>
                  <a:schemeClr val="tx1">
                    <a:lumMod val="10000"/>
                  </a:schemeClr>
                </a:solidFill>
                <a:latin typeface="+mj-lt"/>
              </a:rPr>
              <a:t> </a:t>
            </a:r>
            <a:r>
              <a:rPr lang="pt-BR" sz="2400" dirty="0" err="1">
                <a:solidFill>
                  <a:schemeClr val="tx1">
                    <a:lumMod val="10000"/>
                  </a:schemeClr>
                </a:solidFill>
                <a:latin typeface="+mj-lt"/>
              </a:rPr>
              <a:t>các</a:t>
            </a:r>
            <a:r>
              <a:rPr lang="pt-BR" sz="2400" dirty="0">
                <a:solidFill>
                  <a:schemeClr val="tx1">
                    <a:lumMod val="10000"/>
                  </a:schemeClr>
                </a:solidFill>
                <a:latin typeface="+mj-lt"/>
              </a:rPr>
              <a:t> </a:t>
            </a:r>
            <a:r>
              <a:rPr lang="pt-BR" sz="2400" dirty="0" err="1">
                <a:solidFill>
                  <a:schemeClr val="tx1">
                    <a:lumMod val="10000"/>
                  </a:schemeClr>
                </a:solidFill>
                <a:latin typeface="+mj-lt"/>
              </a:rPr>
              <a:t>quy</a:t>
            </a:r>
            <a:r>
              <a:rPr lang="pt-BR" sz="2400" dirty="0">
                <a:solidFill>
                  <a:schemeClr val="tx1">
                    <a:lumMod val="10000"/>
                  </a:schemeClr>
                </a:solidFill>
                <a:latin typeface="+mj-lt"/>
              </a:rPr>
              <a:t> </a:t>
            </a:r>
            <a:r>
              <a:rPr lang="pt-BR" sz="2400" dirty="0" err="1">
                <a:solidFill>
                  <a:schemeClr val="tx1">
                    <a:lumMod val="10000"/>
                  </a:schemeClr>
                </a:solidFill>
                <a:latin typeface="+mj-lt"/>
              </a:rPr>
              <a:t>phạm</a:t>
            </a:r>
            <a:r>
              <a:rPr lang="pt-BR" sz="2400" dirty="0">
                <a:solidFill>
                  <a:schemeClr val="tx1">
                    <a:lumMod val="10000"/>
                  </a:schemeClr>
                </a:solidFill>
                <a:latin typeface="+mj-lt"/>
              </a:rPr>
              <a:t> </a:t>
            </a:r>
            <a:r>
              <a:rPr lang="pt-BR" sz="2400" dirty="0" err="1">
                <a:solidFill>
                  <a:schemeClr val="tx1">
                    <a:lumMod val="10000"/>
                  </a:schemeClr>
                </a:solidFill>
                <a:latin typeface="+mj-lt"/>
              </a:rPr>
              <a:t>pháp</a:t>
            </a:r>
            <a:r>
              <a:rPr lang="pt-BR" sz="2400" dirty="0">
                <a:solidFill>
                  <a:schemeClr val="tx1">
                    <a:lumMod val="10000"/>
                  </a:schemeClr>
                </a:solidFill>
                <a:latin typeface="+mj-lt"/>
              </a:rPr>
              <a:t> </a:t>
            </a:r>
            <a:r>
              <a:rPr lang="pt-BR" sz="2400" dirty="0" err="1">
                <a:solidFill>
                  <a:schemeClr val="tx1">
                    <a:lumMod val="10000"/>
                  </a:schemeClr>
                </a:solidFill>
                <a:latin typeface="+mj-lt"/>
              </a:rPr>
              <a:t>luật</a:t>
            </a:r>
            <a:r>
              <a:rPr lang="pt-BR" sz="2400" dirty="0">
                <a:solidFill>
                  <a:schemeClr val="tx1">
                    <a:lumMod val="10000"/>
                  </a:schemeClr>
                </a:solidFill>
                <a:latin typeface="+mj-lt"/>
              </a:rPr>
              <a:t>, </a:t>
            </a:r>
            <a:r>
              <a:rPr lang="pt-BR" sz="2400" dirty="0" err="1">
                <a:solidFill>
                  <a:schemeClr val="tx1">
                    <a:lumMod val="10000"/>
                  </a:schemeClr>
                </a:solidFill>
                <a:latin typeface="+mj-lt"/>
              </a:rPr>
              <a:t>các</a:t>
            </a:r>
            <a:r>
              <a:rPr lang="pt-BR" sz="2400" dirty="0">
                <a:solidFill>
                  <a:schemeClr val="tx1">
                    <a:lumMod val="10000"/>
                  </a:schemeClr>
                </a:solidFill>
                <a:latin typeface="+mj-lt"/>
              </a:rPr>
              <a:t> </a:t>
            </a:r>
            <a:r>
              <a:rPr lang="pt-BR" sz="2400" dirty="0" err="1">
                <a:solidFill>
                  <a:schemeClr val="tx1">
                    <a:lumMod val="10000"/>
                  </a:schemeClr>
                </a:solidFill>
                <a:latin typeface="+mj-lt"/>
              </a:rPr>
              <a:t>quy</a:t>
            </a:r>
            <a:r>
              <a:rPr lang="pt-BR" sz="2400" dirty="0">
                <a:solidFill>
                  <a:schemeClr val="tx1">
                    <a:lumMod val="10000"/>
                  </a:schemeClr>
                </a:solidFill>
                <a:latin typeface="+mj-lt"/>
              </a:rPr>
              <a:t> </a:t>
            </a:r>
            <a:r>
              <a:rPr lang="pt-BR" sz="2400" dirty="0" err="1">
                <a:solidFill>
                  <a:schemeClr val="tx1">
                    <a:lumMod val="10000"/>
                  </a:schemeClr>
                </a:solidFill>
                <a:latin typeface="+mj-lt"/>
              </a:rPr>
              <a:t>tắc</a:t>
            </a:r>
            <a:r>
              <a:rPr lang="pt-BR" sz="2400" dirty="0">
                <a:solidFill>
                  <a:schemeClr val="tx1">
                    <a:lumMod val="10000"/>
                  </a:schemeClr>
                </a:solidFill>
                <a:latin typeface="+mj-lt"/>
              </a:rPr>
              <a:t> </a:t>
            </a:r>
            <a:r>
              <a:rPr lang="pt-BR" sz="2400" dirty="0" err="1">
                <a:solidFill>
                  <a:schemeClr val="tx1">
                    <a:lumMod val="10000"/>
                  </a:schemeClr>
                </a:solidFill>
                <a:latin typeface="+mj-lt"/>
              </a:rPr>
              <a:t>và</a:t>
            </a:r>
            <a:r>
              <a:rPr lang="pt-BR" sz="2400" dirty="0">
                <a:solidFill>
                  <a:schemeClr val="tx1">
                    <a:lumMod val="10000"/>
                  </a:schemeClr>
                </a:solidFill>
                <a:latin typeface="+mj-lt"/>
              </a:rPr>
              <a:t> </a:t>
            </a:r>
            <a:r>
              <a:rPr lang="pt-BR" sz="2400" dirty="0" err="1">
                <a:solidFill>
                  <a:schemeClr val="tx1">
                    <a:lumMod val="10000"/>
                  </a:schemeClr>
                </a:solidFill>
                <a:latin typeface="+mj-lt"/>
              </a:rPr>
              <a:t>chuẩn</a:t>
            </a:r>
            <a:r>
              <a:rPr lang="pt-BR" sz="2400" dirty="0">
                <a:solidFill>
                  <a:schemeClr val="tx1">
                    <a:lumMod val="10000"/>
                  </a:schemeClr>
                </a:solidFill>
                <a:latin typeface="+mj-lt"/>
              </a:rPr>
              <a:t> </a:t>
            </a:r>
            <a:r>
              <a:rPr lang="pt-BR" sz="2400" dirty="0" err="1">
                <a:solidFill>
                  <a:schemeClr val="tx1">
                    <a:lumMod val="10000"/>
                  </a:schemeClr>
                </a:solidFill>
                <a:latin typeface="+mj-lt"/>
              </a:rPr>
              <a:t>mực</a:t>
            </a:r>
            <a:r>
              <a:rPr lang="pt-BR" sz="2400" dirty="0">
                <a:solidFill>
                  <a:schemeClr val="tx1">
                    <a:lumMod val="10000"/>
                  </a:schemeClr>
                </a:solidFill>
                <a:latin typeface="+mj-lt"/>
              </a:rPr>
              <a:t> </a:t>
            </a:r>
            <a:r>
              <a:rPr lang="pt-BR" sz="2400" dirty="0" err="1">
                <a:solidFill>
                  <a:schemeClr val="tx1">
                    <a:lumMod val="10000"/>
                  </a:schemeClr>
                </a:solidFill>
                <a:latin typeface="+mj-lt"/>
              </a:rPr>
              <a:t>đạo</a:t>
            </a:r>
            <a:r>
              <a:rPr lang="pt-BR" sz="2400" dirty="0">
                <a:solidFill>
                  <a:schemeClr val="tx1">
                    <a:lumMod val="10000"/>
                  </a:schemeClr>
                </a:solidFill>
                <a:latin typeface="+mj-lt"/>
              </a:rPr>
              <a:t> </a:t>
            </a:r>
            <a:r>
              <a:rPr lang="pt-BR" sz="2400" dirty="0" err="1">
                <a:solidFill>
                  <a:schemeClr val="tx1">
                    <a:lumMod val="10000"/>
                  </a:schemeClr>
                </a:solidFill>
                <a:latin typeface="+mj-lt"/>
              </a:rPr>
              <a:t>đức</a:t>
            </a:r>
            <a:r>
              <a:rPr lang="pt-BR" sz="2400" dirty="0">
                <a:solidFill>
                  <a:schemeClr val="tx1">
                    <a:lumMod val="10000"/>
                  </a:schemeClr>
                </a:solidFill>
                <a:latin typeface="+mj-lt"/>
              </a:rPr>
              <a:t>, </a:t>
            </a:r>
            <a:r>
              <a:rPr lang="pt-BR" sz="2400" dirty="0" err="1">
                <a:solidFill>
                  <a:schemeClr val="tx1">
                    <a:lumMod val="10000"/>
                  </a:schemeClr>
                </a:solidFill>
                <a:latin typeface="+mj-lt"/>
              </a:rPr>
              <a:t>pháp</a:t>
            </a:r>
            <a:r>
              <a:rPr lang="pt-BR" sz="2400" dirty="0">
                <a:solidFill>
                  <a:schemeClr val="tx1">
                    <a:lumMod val="10000"/>
                  </a:schemeClr>
                </a:solidFill>
                <a:latin typeface="+mj-lt"/>
              </a:rPr>
              <a:t> </a:t>
            </a:r>
            <a:r>
              <a:rPr lang="pt-BR" sz="2400" dirty="0" err="1">
                <a:solidFill>
                  <a:schemeClr val="tx1">
                    <a:lumMod val="10000"/>
                  </a:schemeClr>
                </a:solidFill>
                <a:latin typeface="+mj-lt"/>
              </a:rPr>
              <a:t>lí</a:t>
            </a:r>
            <a:r>
              <a:rPr lang="pt-BR" sz="2400" dirty="0">
                <a:solidFill>
                  <a:schemeClr val="tx1">
                    <a:lumMod val="10000"/>
                  </a:schemeClr>
                </a:solidFill>
                <a:latin typeface="+mj-lt"/>
              </a:rPr>
              <a:t> </a:t>
            </a:r>
            <a:r>
              <a:rPr lang="pt-BR" sz="2400" dirty="0" err="1">
                <a:solidFill>
                  <a:schemeClr val="tx1">
                    <a:lumMod val="10000"/>
                  </a:schemeClr>
                </a:solidFill>
                <a:latin typeface="+mj-lt"/>
              </a:rPr>
              <a:t>xác</a:t>
            </a:r>
            <a:r>
              <a:rPr lang="pt-BR" sz="2400" dirty="0">
                <a:solidFill>
                  <a:schemeClr val="tx1">
                    <a:lumMod val="10000"/>
                  </a:schemeClr>
                </a:solidFill>
                <a:latin typeface="+mj-lt"/>
              </a:rPr>
              <a:t> </a:t>
            </a:r>
            <a:r>
              <a:rPr lang="pt-BR" sz="2400" dirty="0" err="1">
                <a:solidFill>
                  <a:schemeClr val="tx1">
                    <a:lumMod val="10000"/>
                  </a:schemeClr>
                </a:solidFill>
                <a:latin typeface="+mj-lt"/>
              </a:rPr>
              <a:t>định</a:t>
            </a:r>
            <a:r>
              <a:rPr lang="pt-BR" sz="2400" dirty="0">
                <a:solidFill>
                  <a:schemeClr val="tx1">
                    <a:lumMod val="10000"/>
                  </a:schemeClr>
                </a:solidFill>
                <a:latin typeface="+mj-lt"/>
              </a:rPr>
              <a:t>.</a:t>
            </a:r>
            <a:endParaRPr lang="en-US" sz="2400" dirty="0">
              <a:solidFill>
                <a:schemeClr val="tx1">
                  <a:lumMod val="10000"/>
                </a:schemeClr>
              </a:solidFill>
              <a:latin typeface="+mj-lt"/>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11274" name="Picture 2" descr="Mở đợt cao điểm bảo đảm trật tự an toàn giao thông dịp Quốc khánh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3552825"/>
            <a:ext cx="449262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4" descr="Nắm chắc tình hình, đảm bảo an ninh chính trị, trật tự an toàn xã hộ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1700" y="3552825"/>
            <a:ext cx="42703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609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11274"/>
                                        </p:tgtEl>
                                        <p:attrNameLst>
                                          <p:attrName>style.visibility</p:attrName>
                                        </p:attrNameLst>
                                      </p:cBhvr>
                                      <p:to>
                                        <p:strVal val="visible"/>
                                      </p:to>
                                    </p:set>
                                    <p:animEffect transition="in" filter="fade">
                                      <p:cBhvr>
                                        <p:cTn id="11" dur="1000"/>
                                        <p:tgtEl>
                                          <p:spTgt spid="11274"/>
                                        </p:tgtEl>
                                      </p:cBhvr>
                                    </p:animEffect>
                                    <p:anim calcmode="lin" valueType="num">
                                      <p:cBhvr>
                                        <p:cTn id="12" dur="1000" fill="hold"/>
                                        <p:tgtEl>
                                          <p:spTgt spid="11274"/>
                                        </p:tgtEl>
                                        <p:attrNameLst>
                                          <p:attrName>ppt_x</p:attrName>
                                        </p:attrNameLst>
                                      </p:cBhvr>
                                      <p:tavLst>
                                        <p:tav tm="0">
                                          <p:val>
                                            <p:strVal val="#ppt_x"/>
                                          </p:val>
                                        </p:tav>
                                        <p:tav tm="100000">
                                          <p:val>
                                            <p:strVal val="#ppt_x"/>
                                          </p:val>
                                        </p:tav>
                                      </p:tavLst>
                                    </p:anim>
                                    <p:anim calcmode="lin" valueType="num">
                                      <p:cBhvr>
                                        <p:cTn id="13" dur="1000" fill="hold"/>
                                        <p:tgtEl>
                                          <p:spTgt spid="1127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275"/>
                                        </p:tgtEl>
                                        <p:attrNameLst>
                                          <p:attrName>style.visibility</p:attrName>
                                        </p:attrNameLst>
                                      </p:cBhvr>
                                      <p:to>
                                        <p:strVal val="visible"/>
                                      </p:to>
                                    </p:set>
                                    <p:animEffect transition="in" filter="fade">
                                      <p:cBhvr>
                                        <p:cTn id="16" dur="1000"/>
                                        <p:tgtEl>
                                          <p:spTgt spid="11275"/>
                                        </p:tgtEl>
                                      </p:cBhvr>
                                    </p:animEffect>
                                    <p:anim calcmode="lin" valueType="num">
                                      <p:cBhvr>
                                        <p:cTn id="17" dur="1000" fill="hold"/>
                                        <p:tgtEl>
                                          <p:spTgt spid="11275"/>
                                        </p:tgtEl>
                                        <p:attrNameLst>
                                          <p:attrName>ppt_x</p:attrName>
                                        </p:attrNameLst>
                                      </p:cBhvr>
                                      <p:tavLst>
                                        <p:tav tm="0">
                                          <p:val>
                                            <p:strVal val="#ppt_x"/>
                                          </p:val>
                                        </p:tav>
                                        <p:tav tm="100000">
                                          <p:val>
                                            <p:strVal val="#ppt_x"/>
                                          </p:val>
                                        </p:tav>
                                      </p:tavLst>
                                    </p:anim>
                                    <p:anim calcmode="lin" valueType="num">
                                      <p:cBhvr>
                                        <p:cTn id="18" dur="1000" fill="hold"/>
                                        <p:tgtEl>
                                          <p:spTgt spid="112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12291"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892175"/>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600" b="1" dirty="0">
                <a:solidFill>
                  <a:srgbClr val="000C10"/>
                </a:solidFill>
                <a:latin typeface="+mj-lt"/>
                <a:cs typeface="Times New Roman" panose="02020603050405020304" pitchFamily="18" charset="0"/>
              </a:rPr>
              <a:t>I. TÌNH HÌNH BẢO VỆ AN NINH TỔ QUỐC VÀ ĐẢM BẢO TRẬT TỰ, AN TOÀN XÃ HỘI  </a:t>
            </a:r>
            <a:endParaRPr lang="en-US" altLang="en-US" sz="2600" b="1" dirty="0">
              <a:solidFill>
                <a:srgbClr val="000C10"/>
              </a:solidFill>
              <a:latin typeface="+mj-lt"/>
              <a:cs typeface="Times New Roman" panose="02020603050405020304" pitchFamily="18" charset="0"/>
            </a:endParaRPr>
          </a:p>
        </p:txBody>
      </p:sp>
      <p:sp>
        <p:nvSpPr>
          <p:cNvPr id="12295" name="TextBox 11"/>
          <p:cNvSpPr txBox="1">
            <a:spLocks noChangeArrowheads="1"/>
          </p:cNvSpPr>
          <p:nvPr/>
        </p:nvSpPr>
        <p:spPr bwMode="auto">
          <a:xfrm>
            <a:off x="228600" y="1936750"/>
            <a:ext cx="314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Tx/>
              <a:buAutoNum type="arabicPeriod"/>
            </a:pPr>
            <a:r>
              <a:rPr lang="vi-VN" altLang="en-US" sz="2400" b="1" i="1">
                <a:solidFill>
                  <a:srgbClr val="C00000"/>
                </a:solidFill>
                <a:latin typeface="Arial" charset="0"/>
                <a:cs typeface="Arial" charset="0"/>
              </a:rPr>
              <a:t>Một số khái niệm</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4763" y="2301875"/>
            <a:ext cx="4248150" cy="4984750"/>
          </a:xfrm>
          <a:prstGeom prst="rect">
            <a:avLst/>
          </a:prstGeom>
          <a:noFill/>
          <a:ln>
            <a:noFill/>
          </a:ln>
        </p:spPr>
        <p:txBody>
          <a:bodyPr>
            <a:spAutoFit/>
          </a:bodyPr>
          <a:lstStyle/>
          <a:p>
            <a:pPr marL="342900" indent="-342900" algn="just">
              <a:spcBef>
                <a:spcPct val="20000"/>
              </a:spcBef>
              <a:buClr>
                <a:schemeClr val="hlink"/>
              </a:buClr>
              <a:buSzPct val="70000"/>
              <a:buFontTx/>
              <a:buChar char="-"/>
            </a:pPr>
            <a:r>
              <a:rPr lang="en-US" sz="2400" b="1" i="1">
                <a:solidFill>
                  <a:srgbClr val="171717"/>
                </a:solidFill>
                <a:cs typeface="Arial" charset="0"/>
              </a:rPr>
              <a:t>Bảo vệ an ninh quốc gia: </a:t>
            </a:r>
            <a:r>
              <a:rPr lang="en-US" sz="2400">
                <a:solidFill>
                  <a:srgbClr val="171717"/>
                </a:solidFill>
                <a:cs typeface="Arial" charset="0"/>
              </a:rPr>
              <a:t> là </a:t>
            </a:r>
            <a:r>
              <a:rPr lang="vi-VN" sz="2400">
                <a:solidFill>
                  <a:srgbClr val="171717"/>
                </a:solidFill>
                <a:cs typeface="Arial" charset="0"/>
              </a:rPr>
              <a:t>p</a:t>
            </a:r>
            <a:r>
              <a:rPr lang="en-US" sz="2400">
                <a:solidFill>
                  <a:srgbClr val="171717"/>
                </a:solidFill>
                <a:cs typeface="Arial" charset="0"/>
              </a:rPr>
              <a:t>hòng ngừa, phát hiện, ngăn chặn, đấu tranh làm thất bại các hoạt động xâm phạm an ninh quốc </a:t>
            </a:r>
            <a:r>
              <a:rPr lang="vi-VN" sz="2400">
                <a:solidFill>
                  <a:srgbClr val="171717"/>
                </a:solidFill>
                <a:cs typeface="Arial" charset="0"/>
              </a:rPr>
              <a:t>gia.</a:t>
            </a:r>
          </a:p>
          <a:p>
            <a:pPr marL="342900" indent="-342900" algn="just">
              <a:spcBef>
                <a:spcPct val="20000"/>
              </a:spcBef>
              <a:buClr>
                <a:schemeClr val="hlink"/>
              </a:buClr>
              <a:buSzPct val="70000"/>
              <a:buFontTx/>
              <a:buChar char="-"/>
            </a:pPr>
            <a:r>
              <a:rPr lang="pt-BR" sz="2400" b="1">
                <a:solidFill>
                  <a:srgbClr val="171717"/>
                </a:solidFill>
                <a:cs typeface="Arial" charset="0"/>
              </a:rPr>
              <a:t>Bảo đảm trật </a:t>
            </a:r>
            <a:r>
              <a:rPr lang="vi-VN" sz="2400" b="1">
                <a:solidFill>
                  <a:srgbClr val="171717"/>
                </a:solidFill>
                <a:cs typeface="Arial" charset="0"/>
              </a:rPr>
              <a:t>tự</a:t>
            </a:r>
            <a:r>
              <a:rPr lang="pt-BR" sz="2400" b="1">
                <a:solidFill>
                  <a:srgbClr val="171717"/>
                </a:solidFill>
                <a:cs typeface="Arial" charset="0"/>
              </a:rPr>
              <a:t>, an toàn xã hội:</a:t>
            </a:r>
            <a:r>
              <a:rPr lang="pt-BR" sz="2400">
                <a:solidFill>
                  <a:srgbClr val="171717"/>
                </a:solidFill>
                <a:cs typeface="Arial" charset="0"/>
              </a:rPr>
              <a:t> Là phòng ngừa, phát hiện, ngăn chặn, đấu tranh chống tội phạm và các hành vi vi phạm pháp luật về trật tự, an toàn xã hội.</a:t>
            </a:r>
            <a:endParaRPr lang="en-US" sz="2400">
              <a:solidFill>
                <a:srgbClr val="171717"/>
              </a:solidFill>
              <a:cs typeface="Arial" charset="0"/>
            </a:endParaRPr>
          </a:p>
          <a:p>
            <a:pPr marL="342900" indent="-342900" algn="just">
              <a:spcBef>
                <a:spcPct val="20000"/>
              </a:spcBef>
              <a:buClr>
                <a:schemeClr val="hlink"/>
              </a:buClr>
              <a:buSzPct val="70000"/>
              <a:buFontTx/>
              <a:buChar char="-"/>
            </a:pPr>
            <a:endParaRPr lang="en-US" sz="2400">
              <a:solidFill>
                <a:srgbClr val="171717"/>
              </a:solidFill>
              <a:cs typeface="Arial" charset="0"/>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1229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676400"/>
            <a:ext cx="3922713"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6" descr="Vai trò và trách nhiệm bảo đảm quyền con người trong đấu tranh phòng chống  tội phạm của Công an nhân dâ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0750" y="4495800"/>
            <a:ext cx="3916363"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56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9224">
                                            <p:txEl>
                                              <p:pRg st="0" end="0"/>
                                            </p:txEl>
                                          </p:spTgt>
                                        </p:tgtEl>
                                        <p:attrNameLst>
                                          <p:attrName>style.visibility</p:attrName>
                                        </p:attrNameLst>
                                      </p:cBhvr>
                                      <p:to>
                                        <p:strVal val="visible"/>
                                      </p:to>
                                    </p:set>
                                    <p:animEffect transition="in" filter="fade">
                                      <p:cBhvr>
                                        <p:cTn id="11" dur="1000"/>
                                        <p:tgtEl>
                                          <p:spTgt spid="9224">
                                            <p:txEl>
                                              <p:pRg st="0" end="0"/>
                                            </p:txEl>
                                          </p:spTgt>
                                        </p:tgtEl>
                                      </p:cBhvr>
                                    </p:animEffect>
                                    <p:anim calcmode="lin" valueType="num">
                                      <p:cBhvr>
                                        <p:cTn id="12" dur="1000" fill="hold"/>
                                        <p:tgtEl>
                                          <p:spTgt spid="922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9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2298"/>
                                        </p:tgtEl>
                                        <p:attrNameLst>
                                          <p:attrName>style.visibility</p:attrName>
                                        </p:attrNameLst>
                                      </p:cBhvr>
                                      <p:to>
                                        <p:strVal val="visible"/>
                                      </p:to>
                                    </p:set>
                                    <p:animEffect transition="in" filter="barn(inVertical)">
                                      <p:cBhvr>
                                        <p:cTn id="18" dur="500"/>
                                        <p:tgtEl>
                                          <p:spTgt spid="122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9224">
                                            <p:txEl>
                                              <p:pRg st="1" end="1"/>
                                            </p:txEl>
                                          </p:spTgt>
                                        </p:tgtEl>
                                        <p:attrNameLst>
                                          <p:attrName>style.visibility</p:attrName>
                                        </p:attrNameLst>
                                      </p:cBhvr>
                                      <p:to>
                                        <p:strVal val="visible"/>
                                      </p:to>
                                    </p:set>
                                    <p:animEffect transition="in" filter="fade">
                                      <p:cBhvr>
                                        <p:cTn id="23" dur="1000"/>
                                        <p:tgtEl>
                                          <p:spTgt spid="9224">
                                            <p:txEl>
                                              <p:pRg st="1" end="1"/>
                                            </p:txEl>
                                          </p:spTgt>
                                        </p:tgtEl>
                                      </p:cBhvr>
                                    </p:animEffect>
                                    <p:anim calcmode="lin" valueType="num">
                                      <p:cBhvr>
                                        <p:cTn id="24" dur="1000" fill="hold"/>
                                        <p:tgtEl>
                                          <p:spTgt spid="922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92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12299"/>
                                        </p:tgtEl>
                                        <p:attrNameLst>
                                          <p:attrName>style.visibility</p:attrName>
                                        </p:attrNameLst>
                                      </p:cBhvr>
                                      <p:to>
                                        <p:strVal val="visible"/>
                                      </p:to>
                                    </p:set>
                                    <p:animEffect transition="in" filter="barn(inVertical)">
                                      <p:cBhvr>
                                        <p:cTn id="30"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13315"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892175"/>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600" b="1" dirty="0">
                <a:solidFill>
                  <a:srgbClr val="000C10"/>
                </a:solidFill>
                <a:latin typeface="+mj-lt"/>
                <a:cs typeface="Times New Roman" panose="02020603050405020304" pitchFamily="18" charset="0"/>
              </a:rPr>
              <a:t>I. TÌNH HÌNH BẢO VỆ AN NINH TỔ QUỐC VÀ ĐẢM BẢO TRẬT TỰ, AN TOÀN XÃ HỘI  </a:t>
            </a:r>
            <a:endParaRPr lang="en-US" altLang="en-US" sz="2600" b="1" dirty="0">
              <a:solidFill>
                <a:srgbClr val="000C10"/>
              </a:solidFill>
              <a:latin typeface="+mj-lt"/>
              <a:cs typeface="Times New Roman" panose="02020603050405020304" pitchFamily="18" charset="0"/>
            </a:endParaRPr>
          </a:p>
        </p:txBody>
      </p:sp>
      <p:sp>
        <p:nvSpPr>
          <p:cNvPr id="9223" name="TextBox 11"/>
          <p:cNvSpPr txBox="1">
            <a:spLocks noChangeArrowheads="1"/>
          </p:cNvSpPr>
          <p:nvPr/>
        </p:nvSpPr>
        <p:spPr bwMode="auto">
          <a:xfrm>
            <a:off x="152400" y="1936750"/>
            <a:ext cx="8947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2. Tình hình bảo vệ an ninh quốc gia và bảo đảm trật tự, an </a:t>
            </a:r>
            <a:br>
              <a:rPr lang="vi-VN" altLang="en-US" sz="2400" b="1" i="1">
                <a:solidFill>
                  <a:srgbClr val="C00000"/>
                </a:solidFill>
                <a:latin typeface="Arial" charset="0"/>
                <a:cs typeface="Arial" charset="0"/>
              </a:rPr>
            </a:br>
            <a:r>
              <a:rPr lang="vi-VN" altLang="en-US" sz="2400" b="1" i="1">
                <a:solidFill>
                  <a:srgbClr val="C00000"/>
                </a:solidFill>
                <a:latin typeface="Arial" charset="0"/>
                <a:cs typeface="Arial" charset="0"/>
              </a:rPr>
              <a:t>tòan xã hội </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61913" y="2768600"/>
            <a:ext cx="3971925" cy="4616450"/>
          </a:xfrm>
          <a:prstGeom prst="rect">
            <a:avLst/>
          </a:prstGeom>
          <a:noFill/>
          <a:ln>
            <a:noFill/>
          </a:ln>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a:spcBef>
                <a:spcPct val="20000"/>
              </a:spcBef>
              <a:buClr>
                <a:schemeClr val="hlink"/>
              </a:buClr>
              <a:buSzPct val="70000"/>
            </a:pPr>
            <a:r>
              <a:rPr lang="en-US" sz="2200">
                <a:solidFill>
                  <a:srgbClr val="171717"/>
                </a:solidFill>
                <a:latin typeface="Arial" charset="0"/>
                <a:cs typeface="Arial" charset="0"/>
              </a:rPr>
              <a:t>-Tình hình thế giới, khu vực diễn biến nhanh, phức tạp, khó lường, các hoạt động xung đột vũ trang, can thiệp tranh chấp lãnh thổ, biển, đảo vẫn tiếp tục phức </a:t>
            </a:r>
            <a:r>
              <a:rPr lang="vi-VN" sz="2200">
                <a:solidFill>
                  <a:srgbClr val="171717"/>
                </a:solidFill>
                <a:latin typeface="Arial" charset="0"/>
                <a:cs typeface="Arial" charset="0"/>
              </a:rPr>
              <a:t>tạp.</a:t>
            </a:r>
            <a:r>
              <a:rPr lang="en-US" sz="2200">
                <a:solidFill>
                  <a:srgbClr val="171717"/>
                </a:solidFill>
                <a:latin typeface="Arial" charset="0"/>
                <a:cs typeface="Arial" charset="0"/>
              </a:rPr>
              <a:t> </a:t>
            </a:r>
          </a:p>
          <a:p>
            <a:pPr algn="just">
              <a:spcBef>
                <a:spcPct val="20000"/>
              </a:spcBef>
              <a:buClr>
                <a:schemeClr val="hlink"/>
              </a:buClr>
              <a:buSzPct val="70000"/>
              <a:buFontTx/>
              <a:buChar char="-"/>
            </a:pPr>
            <a:r>
              <a:rPr lang="en-US" sz="2200">
                <a:solidFill>
                  <a:srgbClr val="171717"/>
                </a:solidFill>
                <a:latin typeface="Arial" charset="0"/>
                <a:cs typeface="Arial" charset="0"/>
              </a:rPr>
              <a:t>-</a:t>
            </a:r>
            <a:r>
              <a:rPr lang="vi-VN" sz="2200">
                <a:solidFill>
                  <a:srgbClr val="171717"/>
                </a:solidFill>
                <a:latin typeface="Arial" charset="0"/>
                <a:cs typeface="Arial" charset="0"/>
              </a:rPr>
              <a:t>C</a:t>
            </a:r>
            <a:r>
              <a:rPr lang="en-US" sz="2200">
                <a:solidFill>
                  <a:srgbClr val="171717"/>
                </a:solidFill>
                <a:latin typeface="Arial" charset="0"/>
                <a:cs typeface="Arial" charset="0"/>
              </a:rPr>
              <a:t>ác thế lực thù địch, phản động tiếp tục thực hiện chiến lược “diễn biến hòa bình” tìm mọi cách xóa bỏ vai trò lãnh đạo của Đảng và chế độ XHCN ở nước </a:t>
            </a:r>
            <a:r>
              <a:rPr lang="vi-VN" sz="2200">
                <a:solidFill>
                  <a:srgbClr val="171717"/>
                </a:solidFill>
                <a:latin typeface="Arial" charset="0"/>
                <a:cs typeface="Arial" charset="0"/>
              </a:rPr>
              <a:t>ta.</a:t>
            </a:r>
            <a:endParaRPr lang="en-US" sz="2200">
              <a:solidFill>
                <a:srgbClr val="171717"/>
              </a:solidFill>
              <a:latin typeface="Arial" charset="0"/>
              <a:cs typeface="Arial" charset="0"/>
            </a:endParaRPr>
          </a:p>
          <a:p>
            <a:pPr algn="just">
              <a:spcBef>
                <a:spcPct val="20000"/>
              </a:spcBef>
              <a:buClr>
                <a:schemeClr val="hlink"/>
              </a:buClr>
              <a:buSzPct val="70000"/>
              <a:buFontTx/>
              <a:buChar char="-"/>
            </a:pPr>
            <a:endParaRPr lang="en-US" sz="2400">
              <a:solidFill>
                <a:srgbClr val="171717"/>
              </a:solidFill>
              <a:latin typeface="Arial" charset="0"/>
              <a:cs typeface="Arial" charset="0"/>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13322" name="Picture 2" descr="Chống 'Virus diễn biến hòa bình': Tăng cường sức đề kháng, dập tắt virus  độc hạ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362200"/>
            <a:ext cx="38909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4" descr="Đường lưỡi bò là gì? Giải thích ý nghĩa của đường lưỡi bò"/>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3850" y="3443288"/>
            <a:ext cx="4948238"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997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13322"/>
                                        </p:tgtEl>
                                        <p:attrNameLst>
                                          <p:attrName>style.visibility</p:attrName>
                                        </p:attrNameLst>
                                      </p:cBhvr>
                                      <p:to>
                                        <p:strVal val="visible"/>
                                      </p:to>
                                    </p:set>
                                    <p:animEffect transition="in" filter="fade">
                                      <p:cBhvr>
                                        <p:cTn id="15" dur="1000"/>
                                        <p:tgtEl>
                                          <p:spTgt spid="13322"/>
                                        </p:tgtEl>
                                      </p:cBhvr>
                                    </p:animEffect>
                                    <p:anim calcmode="lin" valueType="num">
                                      <p:cBhvr>
                                        <p:cTn id="16" dur="1000" fill="hold"/>
                                        <p:tgtEl>
                                          <p:spTgt spid="13322"/>
                                        </p:tgtEl>
                                        <p:attrNameLst>
                                          <p:attrName>ppt_x</p:attrName>
                                        </p:attrNameLst>
                                      </p:cBhvr>
                                      <p:tavLst>
                                        <p:tav tm="0">
                                          <p:val>
                                            <p:strVal val="#ppt_x"/>
                                          </p:val>
                                        </p:tav>
                                        <p:tav tm="100000">
                                          <p:val>
                                            <p:strVal val="#ppt_x"/>
                                          </p:val>
                                        </p:tav>
                                      </p:tavLst>
                                    </p:anim>
                                    <p:anim calcmode="lin" valueType="num">
                                      <p:cBhvr>
                                        <p:cTn id="17" dur="1000" fill="hold"/>
                                        <p:tgtEl>
                                          <p:spTgt spid="13322"/>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3323"/>
                                        </p:tgtEl>
                                        <p:attrNameLst>
                                          <p:attrName>style.visibility</p:attrName>
                                        </p:attrNameLst>
                                      </p:cBhvr>
                                      <p:to>
                                        <p:strVal val="visible"/>
                                      </p:to>
                                    </p:set>
                                    <p:anim calcmode="lin" valueType="num">
                                      <p:cBhvr additive="base">
                                        <p:cTn id="22" dur="500" fill="hold"/>
                                        <p:tgtEl>
                                          <p:spTgt spid="13323"/>
                                        </p:tgtEl>
                                        <p:attrNameLst>
                                          <p:attrName>ppt_x</p:attrName>
                                        </p:attrNameLst>
                                      </p:cBhvr>
                                      <p:tavLst>
                                        <p:tav tm="0">
                                          <p:val>
                                            <p:strVal val="#ppt_x"/>
                                          </p:val>
                                        </p:tav>
                                        <p:tav tm="100000">
                                          <p:val>
                                            <p:strVal val="#ppt_x"/>
                                          </p:val>
                                        </p:tav>
                                      </p:tavLst>
                                    </p:anim>
                                    <p:anim calcmode="lin" valueType="num">
                                      <p:cBhvr additive="base">
                                        <p:cTn id="23" dur="500" fill="hold"/>
                                        <p:tgtEl>
                                          <p:spTgt spid="133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utoUpdateAnimBg="0"/>
      <p:bldP spid="922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14339"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892175"/>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600" b="1" dirty="0">
                <a:solidFill>
                  <a:srgbClr val="000C10"/>
                </a:solidFill>
                <a:latin typeface="+mj-lt"/>
                <a:cs typeface="Times New Roman" panose="02020603050405020304" pitchFamily="18" charset="0"/>
              </a:rPr>
              <a:t>II. NHIỆM VỤ CỦA CÔNG DÂN TRONG VIỆC ĐẤU TRANH BẢO VỆ AN NINH QUỐC GIA BẢO ĐẢM TRẬT TỰ, ATXH</a:t>
            </a:r>
            <a:endParaRPr lang="en-US" altLang="en-US" sz="2600" b="1" dirty="0">
              <a:solidFill>
                <a:srgbClr val="000C10"/>
              </a:solidFill>
              <a:latin typeface="+mj-lt"/>
              <a:cs typeface="Times New Roman" panose="02020603050405020304" pitchFamily="18" charset="0"/>
            </a:endParaRPr>
          </a:p>
        </p:txBody>
      </p:sp>
      <p:sp>
        <p:nvSpPr>
          <p:cNvPr id="9223" name="TextBox 11"/>
          <p:cNvSpPr txBox="1">
            <a:spLocks noChangeArrowheads="1"/>
          </p:cNvSpPr>
          <p:nvPr/>
        </p:nvSpPr>
        <p:spPr bwMode="auto">
          <a:xfrm>
            <a:off x="152400" y="193675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1. Nhiệm vụ chung</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44450" y="2209800"/>
            <a:ext cx="9005888" cy="1643063"/>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a:buFont typeface="Wingdings" panose="05000000000000000000" pitchFamily="2" charset="2"/>
              <a:buNone/>
              <a:defRPr/>
            </a:pPr>
            <a:r>
              <a:rPr lang="en-US" sz="2400" dirty="0" err="1">
                <a:solidFill>
                  <a:srgbClr val="000C10"/>
                </a:solidFill>
                <a:latin typeface="Arial" panose="020B0604020202020204" pitchFamily="34" charset="0"/>
                <a:cs typeface="Arial" panose="020B0604020202020204" pitchFamily="34" charset="0"/>
              </a:rPr>
              <a:t>Tham</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gia</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các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lực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lượng</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bảo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vệ</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ninh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quốc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gia</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bảo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vệ</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trật</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tự</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toàn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xã</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hội</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và</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thực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hiện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nhiệm</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vụ</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bảo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vệ</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ninh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quốc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gia</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và</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bảo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đảm</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trật</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tự</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toàn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xã</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hội</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theo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quy</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định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của</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pháp</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luật</a:t>
            </a:r>
            <a:r>
              <a:rPr lang="en-US" sz="2400" dirty="0">
                <a:solidFill>
                  <a:srgbClr val="000C10"/>
                </a:solidFill>
                <a:latin typeface="Arial" panose="020B0604020202020204" pitchFamily="34" charset="0"/>
                <a:cs typeface="Arial" panose="020B0604020202020204" pitchFamily="34" charset="0"/>
              </a:rPr>
              <a:t>.</a:t>
            </a:r>
          </a:p>
          <a:p>
            <a:pPr marL="342900" indent="-342900" algn="just">
              <a:buFontTx/>
              <a:buChar char="-"/>
              <a:defRPr/>
            </a:pPr>
            <a:endParaRPr lang="en-US" sz="2400" dirty="0">
              <a:solidFill>
                <a:schemeClr val="tx1">
                  <a:lumMod val="10000"/>
                </a:schemeClr>
              </a:solidFill>
              <a:latin typeface="Arial" panose="020B0604020202020204" pitchFamily="34" charset="0"/>
              <a:cs typeface="Arial" panose="020B0604020202020204" pitchFamily="34" charset="0"/>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49154" name="Picture 2" descr="Giữ vững an ninh, trật tự trong những ngày nghỉ tết - Báo Long An Onl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429000"/>
            <a:ext cx="5308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471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22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922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49154"/>
                                        </p:tgtEl>
                                        <p:attrNameLst>
                                          <p:attrName>style.visibility</p:attrName>
                                        </p:attrNameLst>
                                      </p:cBhvr>
                                      <p:to>
                                        <p:strVal val="visible"/>
                                      </p:to>
                                    </p:set>
                                    <p:animEffect transition="in" filter="fade">
                                      <p:cBhvr>
                                        <p:cTn id="18" dur="1000"/>
                                        <p:tgtEl>
                                          <p:spTgt spid="49154"/>
                                        </p:tgtEl>
                                      </p:cBhvr>
                                    </p:animEffect>
                                    <p:anim calcmode="lin" valueType="num">
                                      <p:cBhvr>
                                        <p:cTn id="19" dur="1000" fill="hold"/>
                                        <p:tgtEl>
                                          <p:spTgt spid="49154"/>
                                        </p:tgtEl>
                                        <p:attrNameLst>
                                          <p:attrName>ppt_x</p:attrName>
                                        </p:attrNameLst>
                                      </p:cBhvr>
                                      <p:tavLst>
                                        <p:tav tm="0">
                                          <p:val>
                                            <p:strVal val="#ppt_x"/>
                                          </p:val>
                                        </p:tav>
                                        <p:tav tm="100000">
                                          <p:val>
                                            <p:strVal val="#ppt_x"/>
                                          </p:val>
                                        </p:tav>
                                      </p:tavLst>
                                    </p:anim>
                                    <p:anim calcmode="lin" valueType="num">
                                      <p:cBhvr>
                                        <p:cTn id="20" dur="1000" fill="hold"/>
                                        <p:tgtEl>
                                          <p:spTgt spid="49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utoUpdateAnimBg="0"/>
      <p:bldP spid="9223" grpId="0" autoUpdateAnimBg="0"/>
      <p:bldP spid="9224"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1935</Words>
  <Application>Microsoft Office PowerPoint</Application>
  <PresentationFormat>On-screen Show (4:3)</PresentationFormat>
  <Paragraphs>95</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BẢO VỆ AN NINH QUỐC GIA VÀ BẢO ĐẢM TRẬT TỰ, AN TOÀN XÃ HỘI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BẢO VỆ AN NINH QUỐC GIA VÀ BẢO ĐẢM TRẬT TỰ, AN TOÀN XÃ HỘI</dc:title>
  <dc:creator>Windows User</dc:creator>
  <cp:lastModifiedBy>admin</cp:lastModifiedBy>
  <cp:revision>3</cp:revision>
  <dcterms:created xsi:type="dcterms:W3CDTF">2025-05-13T22:20:52Z</dcterms:created>
  <dcterms:modified xsi:type="dcterms:W3CDTF">2025-08-30T02:47:44Z</dcterms:modified>
</cp:coreProperties>
</file>