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comments/comment1.xml" ContentType="application/vnd.openxmlformats-officedocument.presentationml.comment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94" r:id="rId2"/>
    <p:sldId id="295" r:id="rId3"/>
    <p:sldId id="296" r:id="rId4"/>
    <p:sldId id="297" r:id="rId5"/>
    <p:sldId id="298" r:id="rId6"/>
    <p:sldId id="299" r:id="rId7"/>
    <p:sldId id="300" r:id="rId8"/>
    <p:sldId id="302" r:id="rId9"/>
    <p:sldId id="303" r:id="rId10"/>
    <p:sldId id="304" r:id="rId11"/>
    <p:sldId id="305" r:id="rId12"/>
    <p:sldId id="307" r:id="rId13"/>
    <p:sldId id="308" r:id="rId14"/>
    <p:sldId id="309" r:id="rId15"/>
    <p:sldId id="271" r:id="rId16"/>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84"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88815874" name="nuong nguyen" initials="n"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02"/>
  </p:normalViewPr>
  <p:slideViewPr>
    <p:cSldViewPr showGuides="1">
      <p:cViewPr>
        <p:scale>
          <a:sx n="74" d="100"/>
          <a:sy n="74" d="100"/>
        </p:scale>
        <p:origin x="-408" y="318"/>
      </p:cViewPr>
      <p:guideLst>
        <p:guide orient="horz" pos="2184"/>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88815874" dt="2025-05-13T12:04:23.924" idx="1">
    <p:pos x="10" y="10"/>
    <p:text/>
  </p:cm>
  <p:cm authorId="288815874" dt="2025-05-13T12:04:56.008" idx="2">
    <p:pos x="166" y="166"/>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smtClean="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9460" name="Rectangle 4"/>
          <p:cNvSpPr>
            <a:spLocks noGrp="1" noRot="1" noChangeAspec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p>
            <a:pPr lvl="0" algn="r" eaLnBrk="1" hangingPunct="1">
              <a:buNone/>
            </a:pPr>
            <a:fld id="{9A0DB2DC-4C9A-4742-B13C-FB6460FD3503}" type="slidenum">
              <a:rPr lang="en-US" sz="1200" dirty="0"/>
              <a:t>‹#›</a:t>
            </a:fld>
            <a:endParaRPr lang="en-US" sz="1200" dirty="0"/>
          </a:p>
        </p:txBody>
      </p:sp>
    </p:spTree>
    <p:extLst>
      <p:ext uri="{BB962C8B-B14F-4D97-AF65-F5344CB8AC3E}">
        <p14:creationId xmlns:p14="http://schemas.microsoft.com/office/powerpoint/2010/main" val="36358160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audio" Target="../media/audio1.wav"/><Relationship Id="rId4" Type="http://schemas.openxmlformats.org/officeDocument/2006/relationships/tags" Target="../tags/tag4.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50" name="Group 2"/>
          <p:cNvGrpSpPr/>
          <p:nvPr/>
        </p:nvGrpSpPr>
        <p:grpSpPr>
          <a:xfrm>
            <a:off x="-6350" y="20638"/>
            <a:ext cx="9144000" cy="6858000"/>
            <a:chOff x="0" y="0"/>
            <a:chExt cx="5760" cy="4320"/>
          </a:xfrm>
        </p:grpSpPr>
        <p:sp>
          <p:nvSpPr>
            <p:cNvPr id="2073" name="Freeform 3"/>
            <p:cNvSpPr/>
            <p:nvPr/>
          </p:nvSpPr>
          <p:spPr>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0" b="0"/>
              <a:pathLst>
                <a:path w="6027" h="2296">
                  <a:moveTo>
                    <a:pt x="6027" y="2296"/>
                  </a:moveTo>
                  <a:lnTo>
                    <a:pt x="0" y="2296"/>
                  </a:lnTo>
                  <a:lnTo>
                    <a:pt x="0" y="0"/>
                  </a:lnTo>
                  <a:lnTo>
                    <a:pt x="6027" y="0"/>
                  </a:lnTo>
                  <a:lnTo>
                    <a:pt x="6027" y="2296"/>
                  </a:lnTo>
                  <a:lnTo>
                    <a:pt x="6027" y="2296"/>
                  </a:lnTo>
                  <a:close/>
                </a:path>
              </a:pathLst>
            </a:custGeom>
            <a:gradFill rotWithShape="0">
              <a:gsLst>
                <a:gs pos="0">
                  <a:schemeClr val="bg1">
                    <a:alpha val="100000"/>
                  </a:schemeClr>
                </a:gs>
                <a:gs pos="100000">
                  <a:schemeClr val="accent2">
                    <a:alpha val="100000"/>
                  </a:schemeClr>
                </a:gs>
              </a:gsLst>
              <a:lin ang="5400000" scaled="1"/>
              <a:tileRect/>
            </a:gradFill>
            <a:ln w="9525">
              <a:noFill/>
            </a:ln>
          </p:spPr>
          <p:txBody>
            <a:bodyPr/>
            <a:lstStyle/>
            <a:p>
              <a:endParaRPr lang="en-US"/>
            </a:p>
          </p:txBody>
        </p:sp>
        <p:sp>
          <p:nvSpPr>
            <p:cNvPr id="29" name="Freeform 4"/>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2051" name="Freeform 5"/>
          <p:cNvSpPr/>
          <p:nvPr/>
        </p:nvSpPr>
        <p:spPr>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0" b="0"/>
            <a:pathLst>
              <a:path w="5748" h="246">
                <a:moveTo>
                  <a:pt x="5748" y="246"/>
                </a:moveTo>
                <a:lnTo>
                  <a:pt x="0" y="246"/>
                </a:lnTo>
                <a:lnTo>
                  <a:pt x="0" y="0"/>
                </a:lnTo>
                <a:lnTo>
                  <a:pt x="5748" y="0"/>
                </a:lnTo>
                <a:lnTo>
                  <a:pt x="5748" y="246"/>
                </a:lnTo>
                <a:lnTo>
                  <a:pt x="5748" y="246"/>
                </a:lnTo>
                <a:close/>
              </a:path>
            </a:pathLst>
          </a:custGeom>
          <a:gradFill rotWithShape="0">
            <a:gsLst>
              <a:gs pos="0">
                <a:schemeClr val="bg1">
                  <a:alpha val="100000"/>
                </a:schemeClr>
              </a:gs>
              <a:gs pos="100000">
                <a:schemeClr val="hlink">
                  <a:alpha val="100000"/>
                </a:schemeClr>
              </a:gs>
            </a:gsLst>
            <a:lin ang="18900000" scaled="1"/>
            <a:tileRect/>
          </a:gradFill>
          <a:ln w="9525">
            <a:noFill/>
          </a:ln>
        </p:spPr>
        <p:txBody>
          <a:bodyPr/>
          <a:lstStyle/>
          <a:p>
            <a:endParaRPr lang="en-US"/>
          </a:p>
        </p:txBody>
      </p:sp>
      <p:grpSp>
        <p:nvGrpSpPr>
          <p:cNvPr id="2052" name="Group 6"/>
          <p:cNvGrpSpPr/>
          <p:nvPr/>
        </p:nvGrpSpPr>
        <p:grpSpPr>
          <a:xfrm>
            <a:off x="-1587" y="6034088"/>
            <a:ext cx="7845425" cy="850900"/>
            <a:chOff x="0" y="3792"/>
            <a:chExt cx="4942" cy="536"/>
          </a:xfrm>
        </p:grpSpPr>
        <p:sp>
          <p:nvSpPr>
            <p:cNvPr id="32" name="Freeform 7"/>
            <p:cNvSpPr/>
            <p:nvPr/>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nvGrpSpPr>
            <p:cNvPr id="2066" name="Group 8"/>
            <p:cNvGrpSpPr/>
            <p:nvPr userDrawn="1"/>
          </p:nvGrpSpPr>
          <p:grpSpPr>
            <a:xfrm>
              <a:off x="2486" y="3792"/>
              <a:ext cx="2456" cy="536"/>
              <a:chOff x="2486" y="3792"/>
              <a:chExt cx="2456" cy="536"/>
            </a:xfrm>
          </p:grpSpPr>
          <p:sp>
            <p:nvSpPr>
              <p:cNvPr id="2068" name="Freeform 9"/>
              <p:cNvSpPr/>
              <p:nvPr userDrawn="1"/>
            </p:nvSpPr>
            <p:spPr>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0" b="0"/>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alpha val="100000"/>
                </a:schemeClr>
              </a:solidFill>
              <a:ln w="9525">
                <a:noFill/>
              </a:ln>
            </p:spPr>
            <p:txBody>
              <a:bodyPr/>
              <a:lstStyle/>
              <a:p>
                <a:endParaRPr lang="en-US"/>
              </a:p>
            </p:txBody>
          </p:sp>
          <p:sp>
            <p:nvSpPr>
              <p:cNvPr id="2069" name="Freeform 10"/>
              <p:cNvSpPr/>
              <p:nvPr userDrawn="1"/>
            </p:nvSpPr>
            <p:spPr>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0" b="0"/>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alpha val="100000"/>
                </a:schemeClr>
              </a:solidFill>
              <a:ln w="9525">
                <a:noFill/>
              </a:ln>
            </p:spPr>
            <p:txBody>
              <a:bodyPr/>
              <a:lstStyle/>
              <a:p>
                <a:endParaRPr lang="en-US"/>
              </a:p>
            </p:txBody>
          </p:sp>
          <p:sp>
            <p:nvSpPr>
              <p:cNvPr id="2070" name="Freeform 11"/>
              <p:cNvSpPr/>
              <p:nvPr userDrawn="1"/>
            </p:nvSpPr>
            <p:spPr>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0" b="0"/>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alpha val="100000"/>
                </a:schemeClr>
              </a:solidFill>
              <a:ln w="9525">
                <a:noFill/>
              </a:ln>
            </p:spPr>
            <p:txBody>
              <a:bodyPr/>
              <a:lstStyle/>
              <a:p>
                <a:endParaRPr lang="en-US"/>
              </a:p>
            </p:txBody>
          </p:sp>
          <p:sp>
            <p:nvSpPr>
              <p:cNvPr id="2071" name="Freeform 12"/>
              <p:cNvSpPr/>
              <p:nvPr userDrawn="1"/>
            </p:nvSpPr>
            <p:spPr>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0" b="0"/>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alpha val="100000"/>
                </a:schemeClr>
              </a:solidFill>
              <a:ln w="9525">
                <a:noFill/>
              </a:ln>
            </p:spPr>
            <p:txBody>
              <a:bodyPr/>
              <a:lstStyle/>
              <a:p>
                <a:endParaRPr lang="en-US"/>
              </a:p>
            </p:txBody>
          </p:sp>
          <p:sp>
            <p:nvSpPr>
              <p:cNvPr id="2072" name="Freeform 13"/>
              <p:cNvSpPr/>
              <p:nvPr userDrawn="1"/>
            </p:nvSpPr>
            <p:spPr>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0" b="0"/>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alpha val="100000"/>
                </a:schemeClr>
              </a:solidFill>
              <a:ln w="9525">
                <a:noFill/>
              </a:ln>
            </p:spPr>
            <p:txBody>
              <a:bodyPr/>
              <a:lstStyle/>
              <a:p>
                <a:endParaRPr lang="en-US"/>
              </a:p>
            </p:txBody>
          </p:sp>
        </p:grpSp>
        <p:sp>
          <p:nvSpPr>
            <p:cNvPr id="34" name="Freeform 14"/>
            <p:cNvSpPr/>
            <p:nvPr/>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grpSp>
        <p:nvGrpSpPr>
          <p:cNvPr id="2053" name="Group 15"/>
          <p:cNvGrpSpPr/>
          <p:nvPr/>
        </p:nvGrpSpPr>
        <p:grpSpPr>
          <a:xfrm>
            <a:off x="627063" y="6021388"/>
            <a:ext cx="5684837" cy="849312"/>
            <a:chOff x="395" y="3793"/>
            <a:chExt cx="3581" cy="535"/>
          </a:xfrm>
        </p:grpSpPr>
        <p:sp>
          <p:nvSpPr>
            <p:cNvPr id="2059" name="Freeform 16"/>
            <p:cNvSpPr/>
            <p:nvPr userDrawn="1"/>
          </p:nvSpPr>
          <p:spPr>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0" b="0"/>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alpha val="100000"/>
              </a:schemeClr>
            </a:solidFill>
            <a:ln w="9525">
              <a:noFill/>
            </a:ln>
          </p:spPr>
          <p:txBody>
            <a:bodyPr/>
            <a:lstStyle/>
            <a:p>
              <a:endParaRPr lang="en-US"/>
            </a:p>
          </p:txBody>
        </p:sp>
        <p:sp>
          <p:nvSpPr>
            <p:cNvPr id="2060" name="Freeform 17"/>
            <p:cNvSpPr/>
            <p:nvPr userDrawn="1"/>
          </p:nvSpPr>
          <p:spPr>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0" b="0"/>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alpha val="100000"/>
              </a:schemeClr>
            </a:solidFill>
            <a:ln w="9525">
              <a:noFill/>
            </a:ln>
          </p:spPr>
          <p:txBody>
            <a:bodyPr/>
            <a:lstStyle/>
            <a:p>
              <a:endParaRPr lang="en-US"/>
            </a:p>
          </p:txBody>
        </p:sp>
        <p:sp>
          <p:nvSpPr>
            <p:cNvPr id="2061" name="Freeform 18"/>
            <p:cNvSpPr/>
            <p:nvPr userDrawn="1"/>
          </p:nvSpPr>
          <p:spPr>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0" b="0"/>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alpha val="100000"/>
              </a:schemeClr>
            </a:solidFill>
            <a:ln w="9525">
              <a:noFill/>
            </a:ln>
          </p:spPr>
          <p:txBody>
            <a:bodyPr/>
            <a:lstStyle/>
            <a:p>
              <a:endParaRPr lang="en-US"/>
            </a:p>
          </p:txBody>
        </p:sp>
        <p:sp>
          <p:nvSpPr>
            <p:cNvPr id="2062" name="Freeform 19"/>
            <p:cNvSpPr/>
            <p:nvPr userDrawn="1"/>
          </p:nvSpPr>
          <p:spPr>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0" b="0"/>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alpha val="100000"/>
              </a:schemeClr>
            </a:solidFill>
            <a:ln w="9525">
              <a:noFill/>
            </a:ln>
          </p:spPr>
          <p:txBody>
            <a:bodyPr/>
            <a:lstStyle/>
            <a:p>
              <a:endParaRPr lang="en-US"/>
            </a:p>
          </p:txBody>
        </p:sp>
        <p:sp>
          <p:nvSpPr>
            <p:cNvPr id="2063" name="Freeform 20"/>
            <p:cNvSpPr/>
            <p:nvPr userDrawn="1"/>
          </p:nvSpPr>
          <p:spPr>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0" b="0"/>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alpha val="100000"/>
              </a:schemeClr>
            </a:solidFill>
            <a:ln w="9525">
              <a:noFill/>
            </a:ln>
          </p:spPr>
          <p:txBody>
            <a:bodyPr/>
            <a:lstStyle/>
            <a:p>
              <a:endParaRPr lang="en-US"/>
            </a:p>
          </p:txBody>
        </p:sp>
        <p:sp>
          <p:nvSpPr>
            <p:cNvPr id="2064" name="Freeform 21"/>
            <p:cNvSpPr/>
            <p:nvPr userDrawn="1"/>
          </p:nvSpPr>
          <p:spPr>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0" b="0"/>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alpha val="100000"/>
              </a:schemeClr>
            </a:solidFill>
            <a:ln w="9525">
              <a:noFill/>
            </a:ln>
          </p:spPr>
          <p:txBody>
            <a:bodyPr/>
            <a:lstStyle/>
            <a:p>
              <a:endParaRPr lang="en-US"/>
            </a:p>
          </p:txBody>
        </p:sp>
      </p:grpSp>
      <p:sp>
        <p:nvSpPr>
          <p:cNvPr id="2255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2255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47" name="Rectangle 24"/>
          <p:cNvSpPr>
            <a:spLocks noGrp="1" noChangeArrowheads="1"/>
          </p:cNvSpPr>
          <p:nvPr>
            <p:ph type="dt" sz="quarter" idx="2"/>
          </p:nvPr>
        </p:nvSpPr>
        <p:spPr bwMode="auto">
          <a:xfrm>
            <a:off x="457200" y="6248400"/>
            <a:ext cx="2133600" cy="457200"/>
          </a:xfrm>
          <a:prstGeom prst="rect">
            <a:avLst/>
          </a:prstGeom>
          <a:ln>
            <a:miter lim="800000"/>
          </a:ln>
        </p:spPr>
        <p:txBody>
          <a:bodyPr vert="horz" wrap="square" lIns="91440" tIns="45720" rIns="91440" bIns="45720" numCol="1" anchor="b" anchorCtr="0" compatLnSpc="1"/>
          <a:lstStyle>
            <a:lvl1pPr>
              <a:defRPr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48" name="Rectangle 25"/>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dirty="0">
                <a:effectLst>
                  <a:outerShdw blurRad="38100" dist="38100" dir="2700000">
                    <a:srgbClr val="000000"/>
                  </a:outerShdw>
                </a:effectLst>
              </a:rPr>
              <a:t>‹#›</a:t>
            </a:fld>
            <a:endParaRPr lang="en-US" dirty="0">
              <a:effectLst>
                <a:outerShdw blurRad="38100" dist="38100" dir="2700000">
                  <a:srgbClr val="000000"/>
                </a:outerShdw>
              </a:effectLst>
            </a:endParaRPr>
          </a:p>
        </p:txBody>
      </p:sp>
      <p:sp>
        <p:nvSpPr>
          <p:cNvPr id="49" name="Rectangle 26"/>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b" anchorCtr="0" compatLnSpc="1"/>
          <a:lstStyle>
            <a:lvl1pPr>
              <a:defRPr smtClean="0"/>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Tree>
  </p:cSld>
  <p:clrMapOvr>
    <a:masterClrMapping/>
  </p:clrMapOvr>
  <p:transition spd="slow">
    <p:wheel spokes="8"/>
    <p:sndAc>
      <p:stSnd>
        <p:snd r:embed="rId1" name="camera.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522000" y="1153054"/>
            <a:ext cx="8100000" cy="594000"/>
          </a:xfrm>
        </p:spPr>
        <p:txBody>
          <a:bodyPr lIns="0" tIns="0" rIns="0" bIns="0"/>
          <a:lstStyle>
            <a:lvl1pPr algn="ctr" fontAlgn="base">
              <a:defRPr sz="2400">
                <a:solidFill>
                  <a:schemeClr val="tx1">
                    <a:lumMod val="85000"/>
                    <a:lumOff val="15000"/>
                  </a:schemeClr>
                </a:solidFill>
                <a:latin typeface="+mj-lt"/>
              </a:defRPr>
            </a:lvl1pPr>
          </a:lstStyle>
          <a:p>
            <a:r>
              <a:rPr lang="en-US" dirty="0"/>
              <a:t>Click to add title</a:t>
            </a:r>
          </a:p>
        </p:txBody>
      </p:sp>
      <p:sp>
        <p:nvSpPr>
          <p:cNvPr id="3" name="日期占位符 2"/>
          <p:cNvSpPr>
            <a:spLocks noGrp="1"/>
          </p:cNvSpPr>
          <p:nvPr>
            <p:ph type="dt" sz="half" idx="10"/>
            <p:custDataLst>
              <p:tags r:id="rId2"/>
            </p:custDataLst>
          </p:nvPr>
        </p:nvSpPr>
        <p:spPr/>
        <p:txBody>
          <a:bodyPr/>
          <a:lstStyle>
            <a:lvl1pPr>
              <a:defRPr>
                <a:latin typeface="Arial" panose="020B0604020202020204" pitchFamily="34" charset="0"/>
                <a:sym typeface="Arial" panose="020B0604020202020204" pitchFamily="34" charset="0"/>
              </a:defRPr>
            </a:lvl1pPr>
          </a:lstStyle>
          <a:p>
            <a:r>
              <a:rPr lang="en-US"/>
              <a:t>Date Area</a:t>
            </a:r>
          </a:p>
        </p:txBody>
      </p:sp>
      <p:sp>
        <p:nvSpPr>
          <p:cNvPr id="4" name="页脚占位符 3"/>
          <p:cNvSpPr>
            <a:spLocks noGrp="1"/>
          </p:cNvSpPr>
          <p:nvPr>
            <p:ph type="ftr" sz="quarter" idx="11"/>
            <p:custDataLst>
              <p:tags r:id="rId3"/>
            </p:custDataLst>
          </p:nvPr>
        </p:nvSpPr>
        <p:spPr/>
        <p:txBody>
          <a:bodyPr/>
          <a:lstStyle>
            <a:lvl1pPr>
              <a:defRPr>
                <a:latin typeface="Arial" panose="020B0604020202020204" pitchFamily="34" charset="0"/>
                <a:sym typeface="Arial" panose="020B0604020202020204" pitchFamily="34" charset="0"/>
              </a:defRPr>
            </a:lvl1pPr>
          </a:lstStyle>
          <a:p>
            <a:endParaRPr lang="en-US" dirty="0"/>
          </a:p>
        </p:txBody>
      </p:sp>
      <p:sp>
        <p:nvSpPr>
          <p:cNvPr id="5" name="灯片编号占位符 4"/>
          <p:cNvSpPr>
            <a:spLocks noGrp="1"/>
          </p:cNvSpPr>
          <p:nvPr>
            <p:ph type="sldNum" sz="quarter" idx="12"/>
            <p:custDataLst>
              <p:tags r:id="rId4"/>
            </p:custDataLst>
          </p:nvPr>
        </p:nvSpPr>
        <p:spPr/>
        <p:txBody>
          <a:bodyPr/>
          <a:lstStyle>
            <a:lvl1pPr>
              <a:defRPr>
                <a:latin typeface="Arial" panose="020B0604020202020204" pitchFamily="34" charset="0"/>
                <a:sym typeface="Arial" panose="020B0604020202020204" pitchFamily="34" charset="0"/>
              </a:defRPr>
            </a:lvl1pPr>
          </a:lstStyle>
          <a:p>
            <a:fld id="{49AE70B2-8BF9-45C0-BB95-33D1B9D3A854}" type="slidenum">
              <a:rPr lang="en-US" smtClean="0"/>
              <a:t>‹#›</a:t>
            </a:fld>
            <a:endParaRPr lang="en-US" dirty="0"/>
          </a:p>
        </p:txBody>
      </p:sp>
    </p:spTree>
  </p:cSld>
  <p:clrMapOvr>
    <a:masterClrMapping/>
  </p:clrMapOvr>
  <p:transition spd="slow">
    <p:wheel spokes="8"/>
    <p:sndAc>
      <p:stSnd>
        <p:snd r:embed="rId5"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tx2"/>
              </a:buClr>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p:transition spd="slow">
    <p:wheel spokes="8"/>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p:nvPr/>
        </p:nvGrpSpPr>
        <p:grpSpPr>
          <a:xfrm>
            <a:off x="0" y="0"/>
            <a:ext cx="9144000" cy="6858000"/>
            <a:chOff x="0" y="0"/>
            <a:chExt cx="5760" cy="4320"/>
          </a:xfrm>
        </p:grpSpPr>
        <p:sp>
          <p:nvSpPr>
            <p:cNvPr id="1049" name="Freeform 3"/>
            <p:cNvSpPr/>
            <p:nvPr/>
          </p:nvSpPr>
          <p:spPr>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0" b="0"/>
              <a:pathLst>
                <a:path w="6027" h="2296">
                  <a:moveTo>
                    <a:pt x="6027" y="2296"/>
                  </a:moveTo>
                  <a:lnTo>
                    <a:pt x="0" y="2296"/>
                  </a:lnTo>
                  <a:lnTo>
                    <a:pt x="0" y="0"/>
                  </a:lnTo>
                  <a:lnTo>
                    <a:pt x="6027" y="0"/>
                  </a:lnTo>
                  <a:lnTo>
                    <a:pt x="6027" y="2296"/>
                  </a:lnTo>
                  <a:lnTo>
                    <a:pt x="6027" y="2296"/>
                  </a:lnTo>
                  <a:close/>
                </a:path>
              </a:pathLst>
            </a:custGeom>
            <a:gradFill rotWithShape="0">
              <a:gsLst>
                <a:gs pos="0">
                  <a:schemeClr val="bg1">
                    <a:alpha val="100000"/>
                  </a:schemeClr>
                </a:gs>
                <a:gs pos="100000">
                  <a:schemeClr val="accent2">
                    <a:alpha val="100000"/>
                  </a:schemeClr>
                </a:gs>
              </a:gsLst>
              <a:lin ang="5400000" scaled="1"/>
              <a:tileRect/>
            </a:gradFill>
            <a:ln w="9525">
              <a:noFill/>
            </a:ln>
          </p:spPr>
          <p:txBody>
            <a:bodyPr/>
            <a:lstStyle/>
            <a:p>
              <a:endParaRPr lang="en-US"/>
            </a:p>
          </p:txBody>
        </p:sp>
        <p:sp>
          <p:nvSpPr>
            <p:cNvPr id="21508" name="Freeform 4"/>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1027" name="Freeform 5"/>
          <p:cNvSpPr/>
          <p:nvPr/>
        </p:nvSpPr>
        <p:spPr>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0" b="0"/>
            <a:pathLst>
              <a:path w="5748" h="246">
                <a:moveTo>
                  <a:pt x="5748" y="246"/>
                </a:moveTo>
                <a:lnTo>
                  <a:pt x="0" y="246"/>
                </a:lnTo>
                <a:lnTo>
                  <a:pt x="0" y="0"/>
                </a:lnTo>
                <a:lnTo>
                  <a:pt x="5748" y="0"/>
                </a:lnTo>
                <a:lnTo>
                  <a:pt x="5748" y="246"/>
                </a:lnTo>
                <a:lnTo>
                  <a:pt x="5748" y="246"/>
                </a:lnTo>
                <a:close/>
              </a:path>
            </a:pathLst>
          </a:custGeom>
          <a:gradFill rotWithShape="0">
            <a:gsLst>
              <a:gs pos="0">
                <a:schemeClr val="bg1">
                  <a:alpha val="100000"/>
                </a:schemeClr>
              </a:gs>
              <a:gs pos="100000">
                <a:schemeClr val="hlink">
                  <a:alpha val="100000"/>
                </a:schemeClr>
              </a:gs>
            </a:gsLst>
            <a:lin ang="18900000" scaled="1"/>
            <a:tileRect/>
          </a:gradFill>
          <a:ln w="9525">
            <a:noFill/>
          </a:ln>
        </p:spPr>
        <p:txBody>
          <a:bodyPr/>
          <a:lstStyle/>
          <a:p>
            <a:endParaRPr lang="en-US"/>
          </a:p>
        </p:txBody>
      </p:sp>
      <p:grpSp>
        <p:nvGrpSpPr>
          <p:cNvPr id="1028" name="Group 6"/>
          <p:cNvGrpSpPr/>
          <p:nvPr/>
        </p:nvGrpSpPr>
        <p:grpSpPr>
          <a:xfrm>
            <a:off x="0" y="6019800"/>
            <a:ext cx="7848600" cy="857250"/>
            <a:chOff x="0" y="3792"/>
            <a:chExt cx="4944" cy="540"/>
          </a:xfrm>
        </p:grpSpPr>
        <p:sp>
          <p:nvSpPr>
            <p:cNvPr id="21511" name="Freeform 7"/>
            <p:cNvSpPr/>
            <p:nvPr/>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nvGrpSpPr>
            <p:cNvPr id="1042" name="Group 8"/>
            <p:cNvGrpSpPr/>
            <p:nvPr userDrawn="1"/>
          </p:nvGrpSpPr>
          <p:grpSpPr>
            <a:xfrm>
              <a:off x="2486" y="3792"/>
              <a:ext cx="2458" cy="540"/>
              <a:chOff x="2486" y="3792"/>
              <a:chExt cx="2458" cy="540"/>
            </a:xfrm>
          </p:grpSpPr>
          <p:sp>
            <p:nvSpPr>
              <p:cNvPr id="1044" name="Freeform 9"/>
              <p:cNvSpPr/>
              <p:nvPr userDrawn="1"/>
            </p:nvSpPr>
            <p:spPr>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0" b="0"/>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alpha val="100000"/>
                </a:schemeClr>
              </a:solidFill>
              <a:ln w="9525">
                <a:noFill/>
              </a:ln>
            </p:spPr>
            <p:txBody>
              <a:bodyPr/>
              <a:lstStyle/>
              <a:p>
                <a:endParaRPr lang="en-US"/>
              </a:p>
            </p:txBody>
          </p:sp>
          <p:sp>
            <p:nvSpPr>
              <p:cNvPr id="1045" name="Freeform 10"/>
              <p:cNvSpPr/>
              <p:nvPr userDrawn="1"/>
            </p:nvSpPr>
            <p:spPr>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0" b="0"/>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alpha val="100000"/>
                </a:schemeClr>
              </a:solidFill>
              <a:ln w="9525">
                <a:noFill/>
              </a:ln>
            </p:spPr>
            <p:txBody>
              <a:bodyPr/>
              <a:lstStyle/>
              <a:p>
                <a:endParaRPr lang="en-US"/>
              </a:p>
            </p:txBody>
          </p:sp>
          <p:sp>
            <p:nvSpPr>
              <p:cNvPr id="1046" name="Freeform 11"/>
              <p:cNvSpPr/>
              <p:nvPr userDrawn="1"/>
            </p:nvSpPr>
            <p:spPr>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0" b="0"/>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alpha val="100000"/>
                </a:schemeClr>
              </a:solidFill>
              <a:ln w="9525">
                <a:noFill/>
              </a:ln>
            </p:spPr>
            <p:txBody>
              <a:bodyPr/>
              <a:lstStyle/>
              <a:p>
                <a:endParaRPr lang="en-US"/>
              </a:p>
            </p:txBody>
          </p:sp>
          <p:sp>
            <p:nvSpPr>
              <p:cNvPr id="1047" name="Freeform 12"/>
              <p:cNvSpPr/>
              <p:nvPr userDrawn="1"/>
            </p:nvSpPr>
            <p:spPr>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0" b="0"/>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alpha val="100000"/>
                </a:schemeClr>
              </a:solidFill>
              <a:ln w="9525">
                <a:noFill/>
              </a:ln>
            </p:spPr>
            <p:txBody>
              <a:bodyPr/>
              <a:lstStyle/>
              <a:p>
                <a:endParaRPr lang="en-US"/>
              </a:p>
            </p:txBody>
          </p:sp>
          <p:sp>
            <p:nvSpPr>
              <p:cNvPr id="1048" name="Freeform 13"/>
              <p:cNvSpPr/>
              <p:nvPr userDrawn="1"/>
            </p:nvSpPr>
            <p:spPr>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0" b="0"/>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alpha val="100000"/>
                </a:schemeClr>
              </a:solidFill>
              <a:ln w="9525">
                <a:noFill/>
              </a:ln>
            </p:spPr>
            <p:txBody>
              <a:bodyPr/>
              <a:lstStyle/>
              <a:p>
                <a:endParaRPr lang="en-US"/>
              </a:p>
            </p:txBody>
          </p:sp>
        </p:grpSp>
        <p:sp>
          <p:nvSpPr>
            <p:cNvPr id="21518" name="Freeform 14"/>
            <p:cNvSpPr/>
            <p:nvPr/>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grpSp>
        <p:nvGrpSpPr>
          <p:cNvPr id="1029" name="Group 15"/>
          <p:cNvGrpSpPr/>
          <p:nvPr/>
        </p:nvGrpSpPr>
        <p:grpSpPr>
          <a:xfrm>
            <a:off x="627063" y="6021388"/>
            <a:ext cx="5684837" cy="849312"/>
            <a:chOff x="395" y="3793"/>
            <a:chExt cx="3581" cy="535"/>
          </a:xfrm>
        </p:grpSpPr>
        <p:sp>
          <p:nvSpPr>
            <p:cNvPr id="1035" name="Freeform 16"/>
            <p:cNvSpPr/>
            <p:nvPr/>
          </p:nvSpPr>
          <p:spPr>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0" b="0"/>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alpha val="100000"/>
              </a:schemeClr>
            </a:solidFill>
            <a:ln w="9525">
              <a:noFill/>
            </a:ln>
          </p:spPr>
          <p:txBody>
            <a:bodyPr/>
            <a:lstStyle/>
            <a:p>
              <a:endParaRPr lang="en-US"/>
            </a:p>
          </p:txBody>
        </p:sp>
        <p:sp>
          <p:nvSpPr>
            <p:cNvPr id="1036" name="Freeform 17"/>
            <p:cNvSpPr/>
            <p:nvPr/>
          </p:nvSpPr>
          <p:spPr>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0" b="0"/>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alpha val="100000"/>
              </a:schemeClr>
            </a:solidFill>
            <a:ln w="9525">
              <a:noFill/>
            </a:ln>
          </p:spPr>
          <p:txBody>
            <a:bodyPr/>
            <a:lstStyle/>
            <a:p>
              <a:endParaRPr lang="en-US"/>
            </a:p>
          </p:txBody>
        </p:sp>
        <p:sp>
          <p:nvSpPr>
            <p:cNvPr id="1037" name="Freeform 18"/>
            <p:cNvSpPr/>
            <p:nvPr/>
          </p:nvSpPr>
          <p:spPr>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0" b="0"/>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alpha val="100000"/>
              </a:schemeClr>
            </a:solidFill>
            <a:ln w="9525">
              <a:noFill/>
            </a:ln>
          </p:spPr>
          <p:txBody>
            <a:bodyPr/>
            <a:lstStyle/>
            <a:p>
              <a:endParaRPr lang="en-US"/>
            </a:p>
          </p:txBody>
        </p:sp>
        <p:sp>
          <p:nvSpPr>
            <p:cNvPr id="1038" name="Freeform 19"/>
            <p:cNvSpPr/>
            <p:nvPr/>
          </p:nvSpPr>
          <p:spPr>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0" b="0"/>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alpha val="100000"/>
              </a:schemeClr>
            </a:solidFill>
            <a:ln w="9525">
              <a:noFill/>
            </a:ln>
          </p:spPr>
          <p:txBody>
            <a:bodyPr/>
            <a:lstStyle/>
            <a:p>
              <a:endParaRPr lang="en-US"/>
            </a:p>
          </p:txBody>
        </p:sp>
        <p:sp>
          <p:nvSpPr>
            <p:cNvPr id="1039" name="Freeform 20"/>
            <p:cNvSpPr/>
            <p:nvPr/>
          </p:nvSpPr>
          <p:spPr>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0" b="0"/>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alpha val="100000"/>
              </a:schemeClr>
            </a:solidFill>
            <a:ln w="9525">
              <a:noFill/>
            </a:ln>
          </p:spPr>
          <p:txBody>
            <a:bodyPr/>
            <a:lstStyle/>
            <a:p>
              <a:endParaRPr lang="en-US"/>
            </a:p>
          </p:txBody>
        </p:sp>
        <p:sp>
          <p:nvSpPr>
            <p:cNvPr id="1040" name="Freeform 21"/>
            <p:cNvSpPr/>
            <p:nvPr/>
          </p:nvSpPr>
          <p:spPr>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0" b="0"/>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alpha val="100000"/>
              </a:schemeClr>
            </a:solidFill>
            <a:ln w="9525">
              <a:noFill/>
            </a:ln>
          </p:spPr>
          <p:txBody>
            <a:bodyPr/>
            <a:lstStyle/>
            <a:p>
              <a:endParaRPr lang="en-US"/>
            </a:p>
          </p:txBody>
        </p:sp>
      </p:grpSp>
      <p:sp>
        <p:nvSpPr>
          <p:cNvPr id="21526" name="Rectangle 22"/>
          <p:cNvSpPr>
            <a:spLocks noGrp="1" noChangeArrowheads="1"/>
          </p:cNvSpPr>
          <p:nvPr>
            <p:ph type="title"/>
          </p:nvPr>
        </p:nvSpPr>
        <p:spPr bwMode="auto">
          <a:xfrm>
            <a:off x="457200" y="228600"/>
            <a:ext cx="8229600" cy="1143000"/>
          </a:xfrm>
          <a:prstGeom prst="rect">
            <a:avLst/>
          </a:prstGeom>
          <a:noFill/>
          <a:ln w="9525">
            <a:noFill/>
            <a:miter lim="800000"/>
          </a:ln>
          <a:effectLst/>
        </p:spPr>
        <p:txBody>
          <a:bodyPr vert="horz" wrap="square" lIns="91440" tIns="45720" rIns="91440" bIns="45720" numCol="1" anchor="ctr" anchorCtr="0" compatLnSpc="1"/>
          <a:lstStyle/>
          <a:p>
            <a:pPr lvl="0"/>
            <a:r>
              <a:rPr lang="en-US" smtClean="0"/>
              <a:t>Click to edit Master title style</a:t>
            </a:r>
          </a:p>
        </p:txBody>
      </p:sp>
      <p:sp>
        <p:nvSpPr>
          <p:cNvPr id="1031" name="Rectangle 23"/>
          <p:cNvSpPr>
            <a:spLocks noGrp="1"/>
          </p:cNvSpPr>
          <p:nvPr>
            <p:ph type="body" idx="1"/>
          </p:nvPr>
        </p:nvSpPr>
        <p:spPr>
          <a:xfrm>
            <a:off x="457200" y="1600200"/>
            <a:ext cx="8229600" cy="4495800"/>
          </a:xfrm>
          <a:prstGeom prst="rect">
            <a:avLst/>
          </a:prstGeom>
          <a:noFill/>
          <a:ln w="9525">
            <a:noFill/>
          </a:ln>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21528" name="Rectangle 24"/>
          <p:cNvSpPr>
            <a:spLocks noGrp="1" noChangeArrowheads="1"/>
          </p:cNvSpPr>
          <p:nvPr>
            <p:ph type="dt" sz="half" idx="2"/>
          </p:nvPr>
        </p:nvSpPr>
        <p:spPr bwMode="auto">
          <a:xfrm>
            <a:off x="457200" y="6248400"/>
            <a:ext cx="21336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smtClean="0">
                <a:effectLst>
                  <a:outerShdw blurRad="38100" dist="38100" dir="2700000" algn="tl">
                    <a:srgbClr val="000000"/>
                  </a:outerShdw>
                </a:effectLs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endParaRPr>
          </a:p>
        </p:txBody>
      </p:sp>
      <p:sp>
        <p:nvSpPr>
          <p:cNvPr id="21529" name="Rectangle 2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eaLnBrk="1" hangingPunct="1">
              <a:defRPr sz="1200" smtClean="0">
                <a:effectLst>
                  <a:outerShdw blurRad="38100" dist="38100" dir="2700000" algn="tl">
                    <a:srgbClr val="000000"/>
                  </a:outerShdw>
                </a:effectLst>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mn-cs"/>
              </a:rPr>
              <a:t>GV: Dương Thanh Tùng                                 email: tvl8283@yahoo.com</a:t>
            </a:r>
          </a:p>
        </p:txBody>
      </p:sp>
      <p:sp>
        <p:nvSpPr>
          <p:cNvPr id="21530" name="Rectangle 26"/>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b" anchorCtr="0" compatLnSpc="1"/>
          <a:lstStyle>
            <a:lvl1pPr algn="r">
              <a:defRPr sz="1200"/>
            </a:lvl1p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t>‹#›</a:t>
            </a:fld>
            <a:endParaRPr lang="en-US" dirty="0">
              <a:effectLst>
                <a:outerShdw blurRad="38100" dist="38100" dir="2700000">
                  <a:srgbClr val="000000"/>
                </a:outerShdw>
              </a:effectLst>
              <a:latin typeface="Arial" panose="020B0604020202020204" pitchFamily="34"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wheel spokes="8"/>
    <p:sndAc>
      <p:stSnd>
        <p:snd r:embed="rId14" name="camera.wav"/>
      </p:stSnd>
    </p:sndAc>
  </p:transition>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34135"/>
          </a:xfrm>
        </p:spPr>
        <p:txBody>
          <a:bodyPr/>
          <a:lstStyle/>
          <a:p>
            <a:r>
              <a:rPr lang="en-US" sz="3200"/>
              <a:t/>
            </a:r>
            <a:br>
              <a:rPr lang="en-US" sz="3200"/>
            </a:br>
            <a:r>
              <a:rPr lang="en-US" sz="3200"/>
              <a:t/>
            </a:r>
            <a:br>
              <a:rPr lang="en-US" sz="3200"/>
            </a:br>
            <a:r>
              <a:rPr lang="en-US" sz="2000" noProof="0" dirty="0" err="1" smtClean="0">
                <a:ln>
                  <a:noFill/>
                </a:ln>
                <a:solidFill>
                  <a:schemeClr val="folHlink"/>
                </a:solidFill>
                <a:uLnTx/>
                <a:uFillTx/>
                <a:latin typeface="Times New Roman" panose="02020603050405020304" charset="0"/>
                <a:cs typeface="Times New Roman" panose="02020603050405020304" charset="0"/>
                <a:sym typeface="+mn-ea"/>
              </a:rPr>
              <a:t>Ngày soạn 30/8/2024                                               Trường</a:t>
            </a:r>
            <a: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t> </a:t>
            </a:r>
            <a:r>
              <a:rPr lang="en-US" sz="2000" noProof="0" dirty="0" err="1" smtClean="0">
                <a:ln>
                  <a:noFill/>
                </a:ln>
                <a:solidFill>
                  <a:schemeClr val="folHlink"/>
                </a:solidFill>
                <a:uLnTx/>
                <a:uFillTx/>
                <a:latin typeface="Times New Roman" panose="02020603050405020304" charset="0"/>
                <a:cs typeface="Times New Roman" panose="02020603050405020304" charset="0"/>
                <a:sym typeface="+mn-ea"/>
              </a:rPr>
              <a:t>THPT</a:t>
            </a:r>
            <a: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t> Lý Tự Trọng</a:t>
            </a:r>
            <a:b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br>
            <a: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t>                                                                             </a:t>
            </a:r>
            <a:r>
              <a:rPr lang="en-US" sz="2000" noProof="0" dirty="0" err="1" smtClean="0">
                <a:ln>
                  <a:noFill/>
                </a:ln>
                <a:solidFill>
                  <a:schemeClr val="folHlink"/>
                </a:solidFill>
                <a:uLnTx/>
                <a:uFillTx/>
                <a:latin typeface="Times New Roman" panose="02020603050405020304" charset="0"/>
                <a:cs typeface="Times New Roman" panose="02020603050405020304" charset="0"/>
                <a:sym typeface="+mn-ea"/>
              </a:rPr>
              <a:t>Tổ</a:t>
            </a:r>
            <a: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t>: Tin – GDTC - GDQP</a:t>
            </a:r>
            <a:b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br>
            <a: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t>                                                                             GV: Nguyễn Viết Nương</a:t>
            </a:r>
            <a:b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br>
            <a: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t>                                                          </a:t>
            </a:r>
            <a:r>
              <a:rPr lang="en-US" sz="2000" noProof="0" dirty="0" err="1" smtClean="0">
                <a:ln>
                  <a:noFill/>
                </a:ln>
                <a:solidFill>
                  <a:schemeClr val="folHlink"/>
                </a:solidFill>
                <a:uLnTx/>
                <a:uFillTx/>
                <a:latin typeface="Times New Roman" panose="02020603050405020304" charset="0"/>
                <a:cs typeface="Times New Roman" panose="02020603050405020304" charset="0"/>
                <a:sym typeface="+mn-ea"/>
              </a:rPr>
              <a:t>Môn</a:t>
            </a:r>
            <a:r>
              <a:rPr lang="en-US" sz="2000" noProof="0" dirty="0" smtClean="0">
                <a:ln>
                  <a:noFill/>
                </a:ln>
                <a:solidFill>
                  <a:schemeClr val="folHlink"/>
                </a:solidFill>
                <a:uLnTx/>
                <a:uFillTx/>
                <a:latin typeface="Times New Roman" panose="02020603050405020304" charset="0"/>
                <a:cs typeface="Times New Roman" panose="02020603050405020304" charset="0"/>
                <a:sym typeface="+mn-ea"/>
              </a:rPr>
              <a:t> : GDTC</a:t>
            </a:r>
            <a:r>
              <a:rPr lang="en-US" sz="3200"/>
              <a:t/>
            </a:r>
            <a:br>
              <a:rPr lang="en-US" sz="3200"/>
            </a:br>
            <a:r>
              <a:rPr lang="en-US" sz="3200"/>
              <a:t/>
            </a:r>
            <a:br>
              <a:rPr lang="en-US" sz="3200"/>
            </a:br>
            <a:r>
              <a:rPr lang="en-US" sz="2400"/>
              <a:t>Bài 2: Lý thuyết môn GDTC Lớp 11</a:t>
            </a:r>
          </a:p>
        </p:txBody>
      </p:sp>
      <p:sp>
        <p:nvSpPr>
          <p:cNvPr id="3" name="Content Placeholder 2"/>
          <p:cNvSpPr>
            <a:spLocks noGrp="1"/>
          </p:cNvSpPr>
          <p:nvPr>
            <p:ph idx="1"/>
          </p:nvPr>
        </p:nvSpPr>
        <p:spPr>
          <a:xfrm>
            <a:off x="357505" y="2966720"/>
            <a:ext cx="8591550" cy="2859405"/>
          </a:xfrm>
        </p:spPr>
        <p:txBody>
          <a:bodyPr/>
          <a:lstStyle/>
          <a:p>
            <a:pPr marL="0" indent="0">
              <a:buNone/>
            </a:pPr>
            <a:r>
              <a:rPr lang="en-US" altLang="en-US"/>
              <a:t>CÁC TÌNH HUỐNG ĐƯỢC PHÁT BÓNG BIÊN VÀ NÉM PHẠT TRONG THI ĐẤU MÔN BÓNG RỔ   (TRÍCH LUẬT BÓNG RỔ CỦA FIBA NĂM 2022).</a:t>
            </a:r>
          </a:p>
        </p:txBody>
      </p:sp>
    </p:spTree>
  </p:cSld>
  <p:clrMapOvr>
    <a:masterClrMapping/>
  </p:clrMapOvr>
  <p:transition spd="slow" advClick="0" advTm="10000">
    <p:wheel spokes="8"/>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55600"/>
          </a:xfrm>
        </p:spPr>
        <p:txBody>
          <a:bodyPr/>
          <a:lstStyle/>
          <a:p>
            <a:endParaRPr lang="en-US" sz="800"/>
          </a:p>
        </p:txBody>
      </p:sp>
      <p:sp>
        <p:nvSpPr>
          <p:cNvPr id="3" name="Content Placeholder 2"/>
          <p:cNvSpPr>
            <a:spLocks noGrp="1"/>
          </p:cNvSpPr>
          <p:nvPr>
            <p:ph idx="1"/>
          </p:nvPr>
        </p:nvSpPr>
        <p:spPr>
          <a:xfrm>
            <a:off x="212090" y="791210"/>
            <a:ext cx="8674100" cy="5807710"/>
          </a:xfrm>
        </p:spPr>
        <p:txBody>
          <a:bodyPr/>
          <a:lstStyle/>
          <a:p>
            <a:endParaRPr lang="en-US" altLang="en-US" sz="2000"/>
          </a:p>
          <a:p>
            <a:r>
              <a:rPr lang="en-US" altLang="en-US" sz="2000"/>
              <a:t>Nhiệm vụ 4: Kí hiệu của trọng tài</a:t>
            </a:r>
          </a:p>
          <a:p>
            <a:r>
              <a:rPr lang="en-US" altLang="en-US" sz="2000"/>
              <a:t>Bước 1: GV chuyển giao nhiệm vụ học tập</a:t>
            </a:r>
          </a:p>
          <a:p>
            <a:r>
              <a:rPr lang="en-US" altLang="en-US" sz="2000"/>
              <a:t>- GV yêu cầu HS tiếp tục thảo luận theo nhóm, đọc thông tin mục 1.4 kết hợp quan sát hình ảnh SHS tr.13, 14 và trả lời câu hỏi: Trình bày những kí hiệu của trọng tài.</a:t>
            </a:r>
          </a:p>
          <a:p>
            <a:r>
              <a:rPr lang="en-US" altLang="en-US" sz="2000"/>
              <a:t>Bước 2: HS thực hiện nhiệm vụ học tập</a:t>
            </a:r>
          </a:p>
          <a:p>
            <a:r>
              <a:rPr lang="en-US" altLang="en-US" sz="2000"/>
              <a:t>- HS quan sát thông tin SHS để trả lời câu hỏi.</a:t>
            </a:r>
          </a:p>
          <a:p>
            <a:r>
              <a:rPr lang="en-US" altLang="en-US" sz="2000"/>
              <a:t>- GV hướng dẫn, hỗ trợ HS (nếu cần thiết).</a:t>
            </a:r>
          </a:p>
          <a:p>
            <a:r>
              <a:rPr lang="en-US" altLang="en-US" sz="2000"/>
              <a:t>Bước 3: Báo cáo kết quả hoạt động và thảo luận</a:t>
            </a:r>
          </a:p>
          <a:p>
            <a:r>
              <a:rPr lang="en-US" altLang="en-US" sz="2000"/>
              <a:t>- GV mời đại diện 1 – 2 HS trình bày về kí hiệu của trọng tài.</a:t>
            </a:r>
          </a:p>
          <a:p>
            <a:r>
              <a:rPr lang="en-US" altLang="en-US" sz="2000"/>
              <a:t>- GV yêu cầu các HS khác lắng nghe, nhận xét, bổ sung ý kiến (nếu có).</a:t>
            </a:r>
          </a:p>
          <a:p>
            <a:r>
              <a:rPr lang="en-US" altLang="en-US" sz="2000"/>
              <a:t>Bước 4: Đánh giá kết quả, thực hiện nhiệm vụ học tập</a:t>
            </a:r>
          </a:p>
          <a:p>
            <a:r>
              <a:rPr lang="en-US" altLang="en-US" sz="2000"/>
              <a:t>- GV nhận xét, đánh giá và chuẩn kiến thức.</a:t>
            </a:r>
          </a:p>
          <a:p>
            <a:r>
              <a:rPr lang="en-US" altLang="en-US" sz="2000"/>
              <a:t>- GV chuyển sang nội dung mới.</a:t>
            </a:r>
          </a:p>
        </p:txBody>
      </p:sp>
    </p:spTree>
  </p:cSld>
  <p:clrMapOvr>
    <a:masterClrMapping/>
  </p:clrMapOvr>
  <p:transition spd="slow" advTm="180000">
    <p:wheel spokes="8"/>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3670"/>
            <a:ext cx="8229600" cy="297815"/>
          </a:xfrm>
        </p:spPr>
        <p:txBody>
          <a:bodyPr/>
          <a:lstStyle/>
          <a:p>
            <a:endParaRPr lang="en-US" sz="800"/>
          </a:p>
        </p:txBody>
      </p:sp>
      <p:graphicFrame>
        <p:nvGraphicFramePr>
          <p:cNvPr id="4" name="Content Placeholder 3"/>
          <p:cNvGraphicFramePr>
            <a:graphicFrameLocks noGrp="1"/>
          </p:cNvGraphicFramePr>
          <p:nvPr>
            <p:ph idx="1"/>
            <p:custDataLst>
              <p:tags r:id="rId1"/>
            </p:custDataLst>
          </p:nvPr>
        </p:nvGraphicFramePr>
        <p:xfrm>
          <a:off x="457200" y="1015365"/>
          <a:ext cx="8229600" cy="4474210"/>
        </p:xfrm>
        <a:graphic>
          <a:graphicData uri="http://schemas.openxmlformats.org/drawingml/2006/table">
            <a:tbl>
              <a:tblPr/>
              <a:tblGrid>
                <a:gridCol w="4820920"/>
                <a:gridCol w="3408680"/>
              </a:tblGrid>
              <a:tr h="4474210">
                <a:tc>
                  <a:txBody>
                    <a:bodyPr/>
                    <a:lstStyle/>
                    <a:p>
                      <a:pPr marL="0" indent="0" algn="just">
                        <a:lnSpc>
                          <a:spcPct val="150000"/>
                        </a:lnSpc>
                        <a:spcBef>
                          <a:spcPts val="100"/>
                        </a:spcBef>
                        <a:spcAft>
                          <a:spcPts val="100"/>
                        </a:spcAft>
                      </a:pPr>
                      <a:endParaRPr sz="1100" b="1" i="1">
                        <a:solidFill>
                          <a:srgbClr val="000000"/>
                        </a:solidFill>
                        <a:latin typeface="Times New Roman" panose="02020603050405020304"/>
                        <a:ea typeface="Calibri" panose="020F0502020204030204"/>
                      </a:endParaRPr>
                    </a:p>
                    <a:p>
                      <a:pPr marL="0" indent="0" algn="just">
                        <a:lnSpc>
                          <a:spcPct val="150000"/>
                        </a:lnSpc>
                        <a:spcBef>
                          <a:spcPts val="100"/>
                        </a:spcBef>
                        <a:spcAft>
                          <a:spcPts val="100"/>
                        </a:spcAft>
                      </a:pPr>
                      <a:r>
                        <a:rPr sz="1100" b="1" i="1">
                          <a:solidFill>
                            <a:srgbClr val="000000"/>
                          </a:solidFill>
                          <a:latin typeface="Times New Roman" panose="02020603050405020304"/>
                          <a:ea typeface="Calibri" panose="020F0502020204030204"/>
                        </a:rPr>
                        <a:t>Nhiệm vụ 5: Quy định khi thực hiện phát bóng biên (Điều khoản 17.3)</a:t>
                      </a:r>
                    </a:p>
                    <a:p>
                      <a:pPr marL="0" indent="0" algn="just">
                        <a:lnSpc>
                          <a:spcPct val="150000"/>
                        </a:lnSpc>
                        <a:spcBef>
                          <a:spcPts val="100"/>
                        </a:spcBef>
                        <a:spcAft>
                          <a:spcPts val="100"/>
                        </a:spcAft>
                      </a:pPr>
                      <a:r>
                        <a:rPr sz="1100" b="1">
                          <a:solidFill>
                            <a:srgbClr val="000000"/>
                          </a:solidFill>
                          <a:latin typeface="Times New Roman" panose="02020603050405020304"/>
                          <a:ea typeface="Calibri" panose="020F0502020204030204"/>
                        </a:rPr>
                        <a:t>Bước 1: GV chuyển giao nhiệm vụ học tập</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yêu cầu HS thảo luận theo cặp, đọc thông tin mục 1.5 SHS tr.14 và trả lời câu hỏi: </a:t>
                      </a:r>
                      <a:r>
                        <a:rPr sz="1100" i="1">
                          <a:latin typeface="Times New Roman" panose="02020603050405020304"/>
                          <a:ea typeface="Calibri" panose="020F0502020204030204"/>
                        </a:rPr>
                        <a:t>Nêu các quy định khi thực hiện phát bóng biên (Điều khoản 17.3).</a:t>
                      </a:r>
                    </a:p>
                    <a:p>
                      <a:pPr marL="0" indent="0" algn="just">
                        <a:lnSpc>
                          <a:spcPct val="150000"/>
                        </a:lnSpc>
                        <a:spcBef>
                          <a:spcPts val="100"/>
                        </a:spcBef>
                        <a:spcAft>
                          <a:spcPts val="100"/>
                        </a:spcAft>
                      </a:pPr>
                      <a:r>
                        <a:rPr sz="1100" b="1">
                          <a:solidFill>
                            <a:srgbClr val="000000"/>
                          </a:solidFill>
                          <a:latin typeface="Times New Roman" panose="02020603050405020304"/>
                          <a:ea typeface="Calibri" panose="020F0502020204030204"/>
                        </a:rPr>
                        <a:t>Bước 2: HS thực hiện nhiệm vụ học tập</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HS quan sát thông tin SHS để trả lời câu hỏi.</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hướng dẫn, hỗ trợ HS (nếu cần thiết).</a:t>
                      </a:r>
                    </a:p>
                    <a:p>
                      <a:pPr marL="0" indent="0" algn="just">
                        <a:lnSpc>
                          <a:spcPct val="150000"/>
                        </a:lnSpc>
                        <a:spcBef>
                          <a:spcPts val="100"/>
                        </a:spcBef>
                        <a:spcAft>
                          <a:spcPts val="100"/>
                        </a:spcAft>
                      </a:pPr>
                      <a:r>
                        <a:rPr sz="1100" b="1">
                          <a:solidFill>
                            <a:srgbClr val="000000"/>
                          </a:solidFill>
                          <a:latin typeface="Times New Roman" panose="02020603050405020304"/>
                          <a:ea typeface="Calibri" panose="020F0502020204030204"/>
                        </a:rPr>
                        <a:t>Bước 3: Báo cáo kết quả hoạt động và thảo luận</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mời đại diện 1 – 2 HS trình bày về các quy định khi thực hiện phát bóng biên (Điều khoản 17.3).</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yêu cầu các HS khác lắng nghe, nhận xét, bổ sung ý kiến (nếu có).</a:t>
                      </a:r>
                    </a:p>
                    <a:p>
                      <a:pPr marL="0" indent="0" algn="just">
                        <a:lnSpc>
                          <a:spcPct val="150000"/>
                        </a:lnSpc>
                        <a:spcBef>
                          <a:spcPts val="100"/>
                        </a:spcBef>
                        <a:spcAft>
                          <a:spcPts val="100"/>
                        </a:spcAft>
                      </a:pPr>
                      <a:r>
                        <a:rPr sz="1100" b="1">
                          <a:solidFill>
                            <a:srgbClr val="000000"/>
                          </a:solidFill>
                          <a:latin typeface="Times New Roman" panose="02020603050405020304"/>
                          <a:ea typeface="Calibri" panose="020F0502020204030204"/>
                        </a:rPr>
                        <a:t>Bước 4: Đánh giá kết quả, thực hiện nhiệm vụ học tập</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nhận xét, đánh giá và chuẩn kiến thức.</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chuyển sang nội dung mới.</a:t>
                      </a:r>
                      <a:endParaRPr sz="1100" b="1" i="1">
                        <a:solidFill>
                          <a:srgbClr val="000000"/>
                        </a:solidFill>
                        <a:latin typeface="Times New Roman" panose="02020603050405020304"/>
                        <a:ea typeface="Calibri" panose="020F050202020403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0" indent="0" algn="just">
                        <a:lnSpc>
                          <a:spcPct val="150000"/>
                        </a:lnSpc>
                        <a:spcBef>
                          <a:spcPts val="100"/>
                        </a:spcBef>
                        <a:spcAft>
                          <a:spcPts val="100"/>
                        </a:spcAft>
                      </a:pPr>
                      <a:endParaRPr sz="1100" b="1" i="1">
                        <a:solidFill>
                          <a:srgbClr val="000000"/>
                        </a:solidFill>
                        <a:latin typeface="Times New Roman" panose="02020603050405020304"/>
                        <a:ea typeface="Calibri" panose="020F0502020204030204"/>
                      </a:endParaRPr>
                    </a:p>
                    <a:p>
                      <a:pPr marL="0" indent="0" algn="just">
                        <a:lnSpc>
                          <a:spcPct val="150000"/>
                        </a:lnSpc>
                        <a:spcBef>
                          <a:spcPts val="100"/>
                        </a:spcBef>
                        <a:spcAft>
                          <a:spcPts val="100"/>
                        </a:spcAft>
                      </a:pPr>
                      <a:r>
                        <a:rPr sz="1100" b="1" i="1">
                          <a:solidFill>
                            <a:srgbClr val="000000"/>
                          </a:solidFill>
                          <a:latin typeface="Times New Roman" panose="02020603050405020304"/>
                          <a:ea typeface="Calibri" panose="020F0502020204030204"/>
                        </a:rPr>
                        <a:t>1.5. Quy định khi thực hiện phát bóng biên (Điều khoản 17.3)</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Đối thủ phát bóng biên không được phép:</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Giữ bóng quá 5 giây.</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Bước vào sân thi đấu khi đang giữ bóng.</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Làm cho bóng chạm phần sân ngoài biên sau khi bóng đã rời tay.</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Chạm lại bóng trên sân trước khi bóng chạm đấu thủ khác.</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Trực tiếp làm cho bóng vào rổ.</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Di chuyển dọc đường biên quá 1m từ vị trí được trọng tài chỉ định trước khi bóng rời tay.</a:t>
                      </a:r>
                      <a:endParaRPr sz="1100" b="1" i="1">
                        <a:solidFill>
                          <a:srgbClr val="000000"/>
                        </a:solidFill>
                        <a:latin typeface="Times New Roman" panose="02020603050405020304"/>
                        <a:ea typeface="Calibri" panose="020F050202020403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Tree>
  </p:cSld>
  <p:clrMapOvr>
    <a:masterClrMapping/>
  </p:clrMapOvr>
  <p:transition spd="slow" advTm="240000">
    <p:wheel spokes="8"/>
    <p:sndAc>
      <p:stSnd>
        <p:snd r:embed="rId3"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07415"/>
          </a:xfrm>
        </p:spPr>
        <p:txBody>
          <a:bodyPr/>
          <a:lstStyle/>
          <a:p>
            <a:endParaRPr lang="en-US"/>
          </a:p>
        </p:txBody>
      </p:sp>
      <p:pic>
        <p:nvPicPr>
          <p:cNvPr id="4" name="Content Placeholder 3"/>
          <p:cNvPicPr>
            <a:picLocks noGrp="1" noChangeAspect="1"/>
          </p:cNvPicPr>
          <p:nvPr>
            <p:ph idx="1"/>
          </p:nvPr>
        </p:nvPicPr>
        <p:blipFill>
          <a:blip r:embed="rId3"/>
          <a:stretch>
            <a:fillRect/>
          </a:stretch>
        </p:blipFill>
        <p:spPr>
          <a:xfrm>
            <a:off x="845185" y="1856740"/>
            <a:ext cx="7677785" cy="3981450"/>
          </a:xfrm>
          <a:prstGeom prst="rect">
            <a:avLst/>
          </a:prstGeom>
        </p:spPr>
      </p:pic>
    </p:spTree>
  </p:cSld>
  <p:clrMapOvr>
    <a:masterClrMapping/>
  </p:clrMapOvr>
  <p:transition spd="slow" advTm="120000">
    <p:wheel spokes="8"/>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45"/>
            <a:ext cx="8229600" cy="211455"/>
          </a:xfrm>
        </p:spPr>
        <p:txBody>
          <a:bodyPr/>
          <a:lstStyle/>
          <a:p>
            <a:endParaRPr lang="en-US" sz="800"/>
          </a:p>
        </p:txBody>
      </p:sp>
      <p:sp>
        <p:nvSpPr>
          <p:cNvPr id="3" name="Content Placeholder 2"/>
          <p:cNvSpPr>
            <a:spLocks noGrp="1"/>
          </p:cNvSpPr>
          <p:nvPr>
            <p:ph idx="1"/>
          </p:nvPr>
        </p:nvSpPr>
        <p:spPr>
          <a:xfrm>
            <a:off x="175895" y="403860"/>
            <a:ext cx="8851900" cy="5692140"/>
          </a:xfrm>
        </p:spPr>
        <p:txBody>
          <a:bodyPr/>
          <a:lstStyle/>
          <a:p>
            <a:r>
              <a:rPr lang="en-US" altLang="en-US" sz="2000"/>
              <a:t>C. HOẠT ĐỘNG LUYỆN TẬP</a:t>
            </a:r>
          </a:p>
          <a:p>
            <a:r>
              <a:rPr lang="en-US" altLang="en-US" sz="2000"/>
              <a:t>a. Mục tiêu: HS tham gia các hoạt động nhằm củng cố kĩ thuật được học, hình thành thói quen tập luyện và tự chủ trong việc chăm sóc sức khỏe, nâng cao tinh thần thể thao.</a:t>
            </a:r>
          </a:p>
          <a:p>
            <a:r>
              <a:rPr lang="en-US" altLang="en-US" sz="2000"/>
              <a:t>b. Nội dung: GV yêu cầu HS làm việc cá nhân và thực hiện nhiệm vụ: Thực hành các tình huống phát bóng biên và ném phạt.</a:t>
            </a:r>
          </a:p>
          <a:p>
            <a:r>
              <a:rPr lang="en-US" altLang="en-US" sz="2000"/>
              <a:t>c. Sản phẩm học tập: HS thực hành các tình huống phát bóng biên và ném phạt.</a:t>
            </a:r>
          </a:p>
          <a:p>
            <a:r>
              <a:rPr lang="en-US" altLang="en-US" sz="2000"/>
              <a:t>d. Tổ chức thực hiện:</a:t>
            </a:r>
          </a:p>
          <a:p>
            <a:r>
              <a:rPr lang="en-US" altLang="en-US" sz="2000"/>
              <a:t>Bước 1: GV chuyển giao nhiệm vụ học tập</a:t>
            </a:r>
          </a:p>
          <a:p>
            <a:r>
              <a:rPr lang="en-US" altLang="en-US" sz="2000"/>
              <a:t>- GV tổ chức, hướng dẫn HS thực hiện nhiệm vụ: Thực hành các tình huống phát bóng biên và ném phạt.</a:t>
            </a:r>
          </a:p>
          <a:p>
            <a:r>
              <a:rPr lang="en-US" altLang="en-US" sz="2000"/>
              <a:t>Bước 2: HS tiếp nhận, thực hiện nhiệm vụ học tập</a:t>
            </a:r>
          </a:p>
          <a:p>
            <a:r>
              <a:rPr lang="en-US" altLang="en-US" sz="2000"/>
              <a:t>- HS lắng nghe GV phổ biến các nội dung tập luyện.</a:t>
            </a:r>
          </a:p>
          <a:p>
            <a:r>
              <a:rPr lang="en-US" altLang="en-US" sz="2000"/>
              <a:t>- GV quan sát và kịp thời điều chỉnh, giúp đỡ HS trong suốt quá trình thực hiện.</a:t>
            </a:r>
          </a:p>
          <a:p>
            <a:r>
              <a:rPr lang="en-US" altLang="en-US" sz="2000"/>
              <a:t>Bước 3: Báo cáo kết quả hoạt động, thảo luận</a:t>
            </a:r>
          </a:p>
          <a:p>
            <a:r>
              <a:rPr lang="en-US" altLang="en-US" sz="2000"/>
              <a:t>- GV mời đại diện 1 – 2 cặp HS trình bày động tác phát bóng biên và ném phạt. </a:t>
            </a:r>
          </a:p>
          <a:p>
            <a:r>
              <a:rPr lang="en-US" altLang="en-US" sz="2000"/>
              <a:t>- GV yêu cầu các HS khác quan sát, nhận xét, góp ý cho bạn. </a:t>
            </a:r>
          </a:p>
          <a:p>
            <a:r>
              <a:rPr lang="en-US" altLang="en-US" sz="2000"/>
              <a:t>Bước 4: Đánh giá kết quả thực hiện nhiệm vụ</a:t>
            </a:r>
          </a:p>
          <a:p>
            <a:r>
              <a:rPr lang="en-US" altLang="en-US" sz="2000"/>
              <a:t>- GV quan sát, đánh giá kết quả luyện tập của HS </a:t>
            </a:r>
          </a:p>
          <a:p>
            <a:r>
              <a:rPr lang="en-US" altLang="en-US" sz="2000"/>
              <a:t>- GV khích lệ, động viên HS và chuyển sang nhiệm vụ mới.</a:t>
            </a:r>
          </a:p>
        </p:txBody>
      </p:sp>
    </p:spTree>
  </p:cSld>
  <p:clrMapOvr>
    <a:masterClrMapping/>
  </p:clrMapOvr>
  <p:transition spd="slow" advTm="300000">
    <p:wheel spokes="8"/>
    <p:sndAc>
      <p:stSnd>
        <p:snd r:embed="rId2"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810"/>
            <a:ext cx="8229600" cy="177165"/>
          </a:xfrm>
        </p:spPr>
        <p:txBody>
          <a:bodyPr/>
          <a:lstStyle/>
          <a:p>
            <a:endParaRPr lang="en-US" sz="800"/>
          </a:p>
        </p:txBody>
      </p:sp>
      <p:sp>
        <p:nvSpPr>
          <p:cNvPr id="3" name="Content Placeholder 2"/>
          <p:cNvSpPr>
            <a:spLocks noGrp="1"/>
          </p:cNvSpPr>
          <p:nvPr>
            <p:ph idx="1"/>
          </p:nvPr>
        </p:nvSpPr>
        <p:spPr>
          <a:xfrm>
            <a:off x="242570" y="435610"/>
            <a:ext cx="8716010" cy="6555740"/>
          </a:xfrm>
        </p:spPr>
        <p:txBody>
          <a:bodyPr/>
          <a:lstStyle/>
          <a:p>
            <a:r>
              <a:rPr lang="en-US" altLang="en-US" sz="1600"/>
              <a:t>D. HOẠT ĐỘNG VẬN DỤNG</a:t>
            </a:r>
          </a:p>
          <a:p>
            <a:r>
              <a:rPr lang="en-US" altLang="en-US" sz="1600"/>
              <a:t>a. Mục tiêu: HS củng cố, mở rộng kiến thức, kĩ thuật đã học vào thực tiễn.</a:t>
            </a:r>
          </a:p>
          <a:p>
            <a:r>
              <a:rPr lang="en-US" altLang="en-US" sz="1600"/>
              <a:t>b. Nội dung: GV yêu cầu HS thực hiện câu hỏi và bài tập 1, 2, 3 phần Vận dụng SGK.</a:t>
            </a:r>
          </a:p>
          <a:p>
            <a:r>
              <a:rPr lang="en-US" altLang="en-US" sz="1600"/>
              <a:t>c. Sản phẩm học tập: HS vận dụng kiến thức, kĩ năng đã học để thực hiện nhiệm vụ, trả lời câu hỏi.</a:t>
            </a:r>
          </a:p>
          <a:p>
            <a:r>
              <a:rPr lang="en-US" altLang="en-US" sz="1600"/>
              <a:t>d. Tổ chức thực hiện:</a:t>
            </a:r>
          </a:p>
          <a:p>
            <a:r>
              <a:rPr lang="en-US" altLang="en-US" sz="1600"/>
              <a:t>Bước 1: GV chuyển giao nhiệm vụ học tập</a:t>
            </a:r>
          </a:p>
          <a:p>
            <a:r>
              <a:rPr lang="en-US" altLang="en-US" sz="1600"/>
              <a:t>- GV yêu cầu HS trả lời câu hỏi phần Vận dụng trong SGK trang 12:</a:t>
            </a:r>
          </a:p>
          <a:p>
            <a:r>
              <a:rPr lang="en-US" altLang="en-US" sz="1600"/>
              <a:t>+ Câu 1: Nêu và phân tích các tình huống đội được hưởng quả bóng biên.</a:t>
            </a:r>
          </a:p>
          <a:p>
            <a:r>
              <a:rPr lang="en-US" altLang="en-US" sz="1600"/>
              <a:t>+ Câu 2: Để thực hiện quả ném phạt đúng luật, cần đảm bảo thực hiện đúng các quy định nào?</a:t>
            </a:r>
          </a:p>
          <a:p>
            <a:r>
              <a:rPr lang="en-US" altLang="en-US" sz="1600"/>
              <a:t>+ Câu 3: Hợp tác, trao đổi với bạn cùng học để hiểu đúng về các tình huống phát bóng biên hoặc ném phạt.</a:t>
            </a:r>
          </a:p>
          <a:p>
            <a:r>
              <a:rPr lang="en-US" altLang="en-US" sz="1600"/>
              <a:t>Bước 2: HS tiếp nhận, thực hiện nhiệm vụ học tập</a:t>
            </a:r>
          </a:p>
          <a:p>
            <a:r>
              <a:rPr lang="en-US" altLang="en-US" sz="1600"/>
              <a:t>- HS vận dụng kiến thức, kĩ năng đã học về các tình huống được phát bóng biên và ném phạt trong thi đấu môn bóng rổ (Trích Luật Bóng rổ của FIBA năm 2022) để thực hiện nhiệm vụ học tập.</a:t>
            </a:r>
          </a:p>
          <a:p>
            <a:r>
              <a:rPr lang="en-US" altLang="en-US" sz="1600"/>
              <a:t>- GV hướng dẫn, hỗ trợ HS (nếu cần thiết).</a:t>
            </a:r>
          </a:p>
          <a:p>
            <a:r>
              <a:rPr lang="en-US" altLang="en-US" sz="1600"/>
              <a:t>Bước 3: Báo cáo kết quả hoạt động, thảo luận</a:t>
            </a:r>
          </a:p>
          <a:p>
            <a:r>
              <a:rPr lang="en-US" altLang="en-US" sz="1600"/>
              <a:t>- HS thực hiện các yêu cầu phần Vận dụng trong SGK.</a:t>
            </a:r>
          </a:p>
          <a:p>
            <a:r>
              <a:rPr lang="en-US" altLang="en-US" sz="1600"/>
              <a:t>Bước 4: Đánh giá kết quả thực hiện nhiệm vụ</a:t>
            </a:r>
          </a:p>
          <a:p>
            <a:r>
              <a:rPr lang="en-US" altLang="en-US" sz="1600"/>
              <a:t>- GV nhận xét, đánh giá, chuẩn kiến thức và kết thúc tiết học.</a:t>
            </a:r>
          </a:p>
          <a:p>
            <a:r>
              <a:rPr lang="en-US" altLang="en-US" sz="1600"/>
              <a:t>* HƯỚNG DẪN VỀ NHÀ</a:t>
            </a:r>
          </a:p>
          <a:p>
            <a:r>
              <a:rPr lang="en-US" altLang="en-US" sz="1600"/>
              <a:t>- Ôn tập kiến thức đã học: Các tình huống được phát bóng biên và ném phạt trong thi đấu môn bóng rổ (Trích Luật Bóng rổ của FIBA năm 2022).</a:t>
            </a:r>
          </a:p>
          <a:p>
            <a:r>
              <a:rPr lang="en-US" altLang="en-US" sz="1600"/>
              <a:t>- Vận dụng các bài tập đã học vào các trò chơi vận động để vui chơi và rèn luyện sức khỏe hàng ngày.</a:t>
            </a:r>
          </a:p>
          <a:p>
            <a:endParaRPr lang="en-US" altLang="en-US" sz="1600"/>
          </a:p>
          <a:p>
            <a:endParaRPr lang="en-US" altLang="en-US" sz="1600"/>
          </a:p>
        </p:txBody>
      </p:sp>
    </p:spTree>
  </p:cSld>
  <p:clrMapOvr>
    <a:masterClrMapping/>
  </p:clrMapOvr>
  <p:transition spd="slow" advTm="300000">
    <p:wheel spokes="8"/>
    <p:sndAc>
      <p:stSnd>
        <p:snd r:embed="rId2"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showMasterSp="0">
  <p:cSld>
    <p:bg>
      <p:bgPr>
        <a:noFill/>
        <a:effectLst/>
      </p:bgPr>
    </p:bg>
    <p:spTree>
      <p:nvGrpSpPr>
        <p:cNvPr id="1" name=""/>
        <p:cNvGrpSpPr/>
        <p:nvPr/>
      </p:nvGrpSpPr>
      <p:grpSpPr>
        <a:xfrm>
          <a:off x="0" y="0"/>
          <a:ext cx="0" cy="0"/>
          <a:chOff x="0" y="0"/>
          <a:chExt cx="0" cy="0"/>
        </a:xfrm>
      </p:grpSpPr>
      <p:sp>
        <p:nvSpPr>
          <p:cNvPr id="46091" name="Rectangle 11"/>
          <p:cNvSpPr>
            <a:spLocks noGrp="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4400" b="1" i="0" u="none" strike="noStrike" kern="0" cap="none" spc="0" normalizeH="0" baseline="0" noProof="0" smtClean="0">
                <a:ln>
                  <a:noFill/>
                </a:ln>
                <a:solidFill>
                  <a:schemeClr val="bg2"/>
                </a:solidFill>
                <a:effectLst>
                  <a:outerShdw blurRad="38100" dist="38100" dir="2700000" algn="tl">
                    <a:srgbClr val="000000"/>
                  </a:outerShdw>
                </a:effectLst>
                <a:uLnTx/>
                <a:uFillTx/>
                <a:latin typeface="Times New Roman" panose="02020603050405020304" charset="0"/>
                <a:ea typeface="+mj-ea"/>
                <a:cs typeface="Times New Roman" panose="02020603050405020304" charset="0"/>
              </a:rPr>
              <a:t>THE END</a:t>
            </a:r>
          </a:p>
        </p:txBody>
      </p:sp>
      <p:sp>
        <p:nvSpPr>
          <p:cNvPr id="18435" name="WordArt 14"/>
          <p:cNvSpPr>
            <a:spLocks noTextEdit="1"/>
          </p:cNvSpPr>
          <p:nvPr/>
        </p:nvSpPr>
        <p:spPr>
          <a:xfrm>
            <a:off x="1066800" y="2438400"/>
            <a:ext cx="7391400" cy="1554163"/>
          </a:xfrm>
          <a:prstGeom prst="rect">
            <a:avLst/>
          </a:prstGeom>
        </p:spPr>
        <p:txBody>
          <a:bodyPr wrap="none" fromWordArt="1">
            <a:prstTxWarp prst="textDoubleWave1">
              <a:avLst>
                <a:gd name="adj1" fmla="val 6500"/>
                <a:gd name="adj2" fmla="val 0"/>
              </a:avLst>
            </a:prstTxWarp>
            <a:normAutofit/>
          </a:bodyPr>
          <a:lstStyle/>
          <a:p>
            <a:pPr algn="ctr"/>
            <a:r>
              <a:rPr lang="en-US" sz="4000" spc="-360">
                <a:ln w="12700" cap="flat" cmpd="sng">
                  <a:solidFill>
                    <a:srgbClr val="000099"/>
                  </a:solidFill>
                  <a:prstDash val="solid"/>
                  <a:headEnd type="none" w="med" len="med"/>
                  <a:tailEnd type="none" w="med" len="med"/>
                </a:ln>
                <a:solidFill>
                  <a:srgbClr val="33CCFF"/>
                </a:solidFill>
                <a:effectLst>
                  <a:outerShdw dist="125724" dir="18900000" algn="ctr" rotWithShape="0">
                    <a:srgbClr val="000099"/>
                  </a:outerShdw>
                </a:effectLst>
                <a:latin typeface="Times New Roman" panose="02020603050405020304" charset="0"/>
                <a:ea typeface=".VnMysticalH" charset="0"/>
                <a:cs typeface="Times New Roman" panose="02020603050405020304" charset="0"/>
              </a:rPr>
              <a:t>Chúc các em học tốt  nhé!</a:t>
            </a:r>
          </a:p>
        </p:txBody>
      </p:sp>
      <p:sp>
        <p:nvSpPr>
          <p:cNvPr id="46107" name="AutoShape 27">
            <a:hlinkClick r:id="" action="ppaction://hlinkshowjump?jump=previousslide"/>
          </p:cNvPr>
          <p:cNvSpPr/>
          <p:nvPr/>
        </p:nvSpPr>
        <p:spPr>
          <a:xfrm>
            <a:off x="0" y="6400800"/>
            <a:ext cx="533400" cy="457200"/>
          </a:xfrm>
          <a:prstGeom prst="actionButtonBackPrevious">
            <a:avLst/>
          </a:prstGeom>
          <a:solidFill>
            <a:schemeClr val="accent1"/>
          </a:solidFill>
          <a:ln w="9525">
            <a:noFill/>
          </a:ln>
        </p:spPr>
        <p:txBody>
          <a:bodyPr wrap="none" anchor="ctr" anchorCtr="0"/>
          <a:lstStyle/>
          <a:p>
            <a:endParaRPr dirty="0">
              <a:latin typeface="Arial" panose="020B0604020202020204" pitchFamily="34" charset="0"/>
            </a:endParaRPr>
          </a:p>
        </p:txBody>
      </p:sp>
      <p:pic>
        <p:nvPicPr>
          <p:cNvPr id="46109" name="Picture 29" descr="runner_athlete_running_md_wht"/>
          <p:cNvPicPr>
            <a:picLocks noGrp="1" noChangeAspect="1"/>
          </p:cNvPicPr>
          <p:nvPr>
            <p:ph idx="1"/>
          </p:nvPr>
        </p:nvPicPr>
        <p:blipFill>
          <a:blip r:embed="rId3"/>
          <a:srcRect/>
          <a:stretch>
            <a:fillRect/>
          </a:stretch>
        </p:blipFill>
        <p:spPr>
          <a:xfrm>
            <a:off x="6791960" y="4922520"/>
            <a:ext cx="1837690" cy="1627505"/>
          </a:xfrm>
        </p:spPr>
      </p:pic>
      <p:sp>
        <p:nvSpPr>
          <p:cNvPr id="46115" name="Oval 35"/>
          <p:cNvSpPr/>
          <p:nvPr/>
        </p:nvSpPr>
        <p:spPr>
          <a:xfrm>
            <a:off x="5953760" y="3962400"/>
            <a:ext cx="2123440" cy="609600"/>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lstStyle/>
          <a:p>
            <a:pPr algn="ctr"/>
            <a:r>
              <a:rPr sz="2800" dirty="0">
                <a:latin typeface="Times New Roman" panose="02020603050405020304" charset="0"/>
                <a:cs typeface="Times New Roman" panose="02020603050405020304" charset="0"/>
              </a:rPr>
              <a:t>cố gắng lên !</a:t>
            </a:r>
          </a:p>
        </p:txBody>
      </p:sp>
      <p:sp>
        <p:nvSpPr>
          <p:cNvPr id="46116" name="Oval 36"/>
          <p:cNvSpPr/>
          <p:nvPr/>
        </p:nvSpPr>
        <p:spPr>
          <a:xfrm flipH="1">
            <a:off x="7924800" y="4343400"/>
            <a:ext cx="304800" cy="152400"/>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lstStyle/>
          <a:p>
            <a:endParaRPr dirty="0">
              <a:latin typeface="Arial" panose="020B0604020202020204" pitchFamily="34" charset="0"/>
            </a:endParaRPr>
          </a:p>
        </p:txBody>
      </p:sp>
    </p:spTree>
  </p:cSld>
  <p:clrMapOvr>
    <a:masterClrMapping/>
  </p:clrMapOvr>
  <p:transition spd="slow" advTm="10000">
    <p:wheel spokes="8"/>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6091"/>
                                        </p:tgtEl>
                                        <p:attrNameLst>
                                          <p:attrName>style.visibility</p:attrName>
                                        </p:attrNameLst>
                                      </p:cBhvr>
                                      <p:to>
                                        <p:strVal val="visible"/>
                                      </p:to>
                                    </p:set>
                                    <p:animEffect transition="in" filter="box(in)">
                                      <p:cBhvr>
                                        <p:cTn id="7" dur="2000"/>
                                        <p:tgtEl>
                                          <p:spTgt spid="46091"/>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46107"/>
                                        </p:tgtEl>
                                        <p:attrNameLst>
                                          <p:attrName>style.visibility</p:attrName>
                                        </p:attrNameLst>
                                      </p:cBhvr>
                                      <p:to>
                                        <p:strVal val="visible"/>
                                      </p:to>
                                    </p:set>
                                    <p:animEffect transition="in" filter="plus(in)">
                                      <p:cBhvr>
                                        <p:cTn id="12" dur="2000"/>
                                        <p:tgtEl>
                                          <p:spTgt spid="4610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6115"/>
                                        </p:tgtEl>
                                        <p:attrNameLst>
                                          <p:attrName>style.visibility</p:attrName>
                                        </p:attrNameLst>
                                      </p:cBhvr>
                                      <p:to>
                                        <p:strVal val="visible"/>
                                      </p:to>
                                    </p:set>
                                    <p:animEffect transition="in" filter="box(in)">
                                      <p:cBhvr>
                                        <p:cTn id="17" dur="3000"/>
                                        <p:tgtEl>
                                          <p:spTgt spid="4611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6116"/>
                                        </p:tgtEl>
                                        <p:attrNameLst>
                                          <p:attrName>style.visibility</p:attrName>
                                        </p:attrNameLst>
                                      </p:cBhvr>
                                      <p:to>
                                        <p:strVal val="visible"/>
                                      </p:to>
                                    </p:set>
                                    <p:animEffect transition="in" filter="box(in)">
                                      <p:cBhvr>
                                        <p:cTn id="22" dur="2000"/>
                                        <p:tgtEl>
                                          <p:spTgt spid="46116"/>
                                        </p:tgtEl>
                                      </p:cBhvr>
                                    </p:animEffect>
                                  </p:childTnLst>
                                </p:cTn>
                              </p:par>
                            </p:childTnLst>
                          </p:cTn>
                        </p:par>
                      </p:childTnLst>
                    </p:cTn>
                  </p:par>
                  <p:par>
                    <p:cTn id="23" fill="hold">
                      <p:stCondLst>
                        <p:cond delay="indefinite"/>
                      </p:stCondLst>
                      <p:childTnLst>
                        <p:par>
                          <p:cTn id="24" fill="hold">
                            <p:stCondLst>
                              <p:cond delay="0"/>
                            </p:stCondLst>
                            <p:childTnLst>
                              <p:par>
                                <p:cTn id="25" presetID="33" presetClass="emph" presetSubtype="0" fill="remove" nodeType="clickEffect">
                                  <p:stCondLst>
                                    <p:cond delay="0"/>
                                  </p:stCondLst>
                                  <p:childTnLst>
                                    <p:animClr clrSpc="rgb" dir="cw">
                                      <p:cBhvr override="childStyle">
                                        <p:cTn id="26" dur="2500" accel="50000" autoRev="1" fill="hold" tmFilter="0, 0; .33333, 1; 1, 1">
                                          <p:stCondLst>
                                            <p:cond delay="0"/>
                                          </p:stCondLst>
                                        </p:cTn>
                                        <p:tgtEl>
                                          <p:spTgt spid="46109"/>
                                        </p:tgtEl>
                                        <p:attrNameLst>
                                          <p:attrName>style.color</p:attrName>
                                        </p:attrNameLst>
                                      </p:cBhvr>
                                      <p:to>
                                        <a:schemeClr val="accent2"/>
                                      </p:to>
                                    </p:animClr>
                                    <p:animClr clrSpc="rgb" dir="cw">
                                      <p:cBhvr>
                                        <p:cTn id="27" dur="2500" accel="50000" autoRev="1" fill="hold" tmFilter="0, 0; .33333, 1; 1, 1">
                                          <p:stCondLst>
                                            <p:cond delay="0"/>
                                          </p:stCondLst>
                                        </p:cTn>
                                        <p:tgtEl>
                                          <p:spTgt spid="46109"/>
                                        </p:tgtEl>
                                        <p:attrNameLst>
                                          <p:attrName>fillcolor</p:attrName>
                                        </p:attrNameLst>
                                      </p:cBhvr>
                                      <p:to>
                                        <a:schemeClr val="accent2"/>
                                      </p:to>
                                    </p:animClr>
                                    <p:set>
                                      <p:cBhvr>
                                        <p:cTn id="28" dur="5000" fill="hold"/>
                                        <p:tgtEl>
                                          <p:spTgt spid="46109"/>
                                        </p:tgtEl>
                                        <p:attrNameLst>
                                          <p:attrName>fill.type</p:attrName>
                                        </p:attrNameLst>
                                      </p:cBhvr>
                                      <p:to>
                                        <p:strVal val="solid"/>
                                      </p:to>
                                    </p:set>
                                    <p:set>
                                      <p:cBhvr>
                                        <p:cTn id="29" dur="5000" fill="hold"/>
                                        <p:tgtEl>
                                          <p:spTgt spid="46109"/>
                                        </p:tgtEl>
                                        <p:attrNameLst>
                                          <p:attrName>fill.on</p:attrName>
                                        </p:attrNameLst>
                                      </p:cBhvr>
                                      <p:to>
                                        <p:strVal val="true"/>
                                      </p:to>
                                    </p:set>
                                    <p:animScale>
                                      <p:cBhvr>
                                        <p:cTn id="30" dur="2500" accel="50000" autoRev="1" fill="hold" tmFilter="0, 0; .33333, 1; 1, 1">
                                          <p:stCondLst>
                                            <p:cond delay="0"/>
                                          </p:stCondLst>
                                        </p:cTn>
                                        <p:tgtEl>
                                          <p:spTgt spid="46109"/>
                                        </p:tgtEl>
                                      </p:cBhvr>
                                      <p:from x="100000" y="100000"/>
                                      <p:to x="100000" y="14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91" grpId="0"/>
      <p:bldP spid="46107" grpId="0" animBg="1"/>
      <p:bldP spid="46115" grpId="0" bldLvl="0" animBg="1"/>
      <p:bldP spid="461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69875"/>
          </a:xfrm>
        </p:spPr>
        <p:txBody>
          <a:bodyPr/>
          <a:lstStyle/>
          <a:p>
            <a:endParaRPr lang="en-US" sz="800"/>
          </a:p>
        </p:txBody>
      </p:sp>
      <p:sp>
        <p:nvSpPr>
          <p:cNvPr id="3" name="Content Placeholder 2"/>
          <p:cNvSpPr>
            <a:spLocks noGrp="1"/>
          </p:cNvSpPr>
          <p:nvPr>
            <p:ph idx="1"/>
          </p:nvPr>
        </p:nvSpPr>
        <p:spPr>
          <a:xfrm>
            <a:off x="457200" y="586740"/>
            <a:ext cx="8229600" cy="6282690"/>
          </a:xfrm>
        </p:spPr>
        <p:txBody>
          <a:bodyPr/>
          <a:lstStyle/>
          <a:p>
            <a:r>
              <a:rPr lang="en-US" altLang="en-US" sz="1600">
                <a:latin typeface="Times New Roman" panose="02020603050405020304" charset="0"/>
                <a:cs typeface="Times New Roman" panose="02020603050405020304" charset="0"/>
              </a:rPr>
              <a:t>I. MỤC TIÊU</a:t>
            </a:r>
          </a:p>
          <a:p>
            <a:r>
              <a:rPr lang="en-US" altLang="en-US" sz="1600">
                <a:latin typeface="Times New Roman" panose="02020603050405020304" charset="0"/>
                <a:cs typeface="Times New Roman" panose="02020603050405020304" charset="0"/>
              </a:rPr>
              <a:t>1. Về kiến thức</a:t>
            </a:r>
          </a:p>
          <a:p>
            <a:r>
              <a:rPr lang="en-US" altLang="en-US" sz="1600">
                <a:latin typeface="Times New Roman" panose="02020603050405020304" charset="0"/>
                <a:cs typeface="Times New Roman" panose="02020603050405020304" charset="0"/>
              </a:rPr>
              <a:t>Sau bài học này, HS sẽ:</a:t>
            </a:r>
          </a:p>
          <a:p>
            <a:r>
              <a:rPr lang="en-US" altLang="en-US" sz="1600">
                <a:latin typeface="Times New Roman" panose="02020603050405020304" charset="0"/>
                <a:cs typeface="Times New Roman" panose="02020603050405020304" charset="0"/>
              </a:rPr>
              <a:t>-Hiểu đúng các tình huống phạm lỗi dẫn đến phát bóng biên hoặc ném phạt trong thi đấu bóng rổ.</a:t>
            </a:r>
          </a:p>
          <a:p>
            <a:r>
              <a:rPr lang="en-US" altLang="en-US" sz="1600">
                <a:latin typeface="Times New Roman" panose="02020603050405020304" charset="0"/>
                <a:cs typeface="Times New Roman" panose="02020603050405020304" charset="0"/>
              </a:rPr>
              <a:t>-Kĩ năng vận dụng một số điều luật thi đấu bóng rổ trong luyện tập và thi đấu.</a:t>
            </a:r>
          </a:p>
          <a:p>
            <a:r>
              <a:rPr lang="en-US" altLang="en-US" sz="1600">
                <a:latin typeface="Times New Roman" panose="02020603050405020304" charset="0"/>
                <a:cs typeface="Times New Roman" panose="02020603050405020304" charset="0"/>
              </a:rPr>
              <a:t>2. Năng lực</a:t>
            </a:r>
          </a:p>
          <a:p>
            <a:r>
              <a:rPr lang="en-US" altLang="en-US" sz="1600">
                <a:latin typeface="Times New Roman" panose="02020603050405020304" charset="0"/>
                <a:cs typeface="Times New Roman" panose="02020603050405020304" charset="0"/>
              </a:rPr>
              <a:t>Năng lực chung: </a:t>
            </a:r>
          </a:p>
          <a:p>
            <a:r>
              <a:rPr lang="en-US" altLang="en-US" sz="1600">
                <a:latin typeface="Times New Roman" panose="02020603050405020304" charset="0"/>
                <a:cs typeface="Times New Roman" panose="02020603050405020304" charset="0"/>
              </a:rPr>
              <a:t>-Tự chủ và tự học: biết lắng nghe và chia sẻ ý kiến cá nhân với bạn, nhóm và GV. Tích cực tham gia các hoạt động tập luyện.</a:t>
            </a:r>
          </a:p>
          <a:p>
            <a:r>
              <a:rPr lang="en-US" altLang="en-US" sz="1600">
                <a:latin typeface="Times New Roman" panose="02020603050405020304" charset="0"/>
                <a:cs typeface="Times New Roman" panose="02020603050405020304" charset="0"/>
              </a:rPr>
              <a:t>-Giao tiếp và hợp tác: có thói quen trao đổi, giúp đỡ nhau trong học tập; biết cùng nhau hoàn thành nhiệm vụ theo sự hướng dẫn của thầy cô. </a:t>
            </a:r>
          </a:p>
          <a:p>
            <a:r>
              <a:rPr lang="en-US" altLang="en-US" sz="1600">
                <a:latin typeface="Times New Roman" panose="02020603050405020304" charset="0"/>
                <a:cs typeface="Times New Roman" panose="02020603050405020304" charset="0"/>
              </a:rPr>
              <a:t>-Giải quyết vấn đề và sáng tạo: biết phối hợp với bạn bè khi làm việc nhóm, có sáng tạo khi tham gia các hoạt động giáo dục thể chất.</a:t>
            </a:r>
          </a:p>
          <a:p>
            <a:r>
              <a:rPr lang="en-US" altLang="en-US" sz="1600">
                <a:latin typeface="Times New Roman" panose="02020603050405020304" charset="0"/>
                <a:cs typeface="Times New Roman" panose="02020603050405020304" charset="0"/>
              </a:rPr>
              <a:t>Năng lực giáo dục thể chất:</a:t>
            </a:r>
          </a:p>
          <a:p>
            <a:r>
              <a:rPr lang="en-US" altLang="en-US" sz="1600">
                <a:latin typeface="Times New Roman" panose="02020603050405020304" charset="0"/>
                <a:cs typeface="Times New Roman" panose="02020603050405020304" charset="0"/>
              </a:rPr>
              <a:t>-Vận dụng được các tình huống phát bóng biên và ném phạt trong tập luyện và thi đấu bóng rổ.</a:t>
            </a:r>
          </a:p>
          <a:p>
            <a:r>
              <a:rPr lang="en-US" altLang="en-US" sz="1600">
                <a:latin typeface="Times New Roman" panose="02020603050405020304" charset="0"/>
                <a:cs typeface="Times New Roman" panose="02020603050405020304" charset="0"/>
              </a:rPr>
              <a:t>3. Phẩm chất:</a:t>
            </a:r>
          </a:p>
          <a:p>
            <a:r>
              <a:rPr lang="en-US" altLang="en-US" sz="1600">
                <a:latin typeface="Times New Roman" panose="02020603050405020304" charset="0"/>
                <a:cs typeface="Times New Roman" panose="02020603050405020304" charset="0"/>
              </a:rPr>
              <a:t>-Trung thực, nhân ái, có tinh thần trách nhiệm, tích cực và chăm chỉ trong quá trình học tập, rèn luyện.</a:t>
            </a:r>
          </a:p>
          <a:p>
            <a:r>
              <a:rPr lang="en-US" altLang="en-US" sz="1600">
                <a:latin typeface="Times New Roman" panose="02020603050405020304" charset="0"/>
                <a:cs typeface="Times New Roman" panose="02020603050405020304" charset="0"/>
              </a:rPr>
              <a:t>-Chủ động giữ gìn an toàn cho bản thân và đồng đội trong luyện tập.</a:t>
            </a:r>
          </a:p>
        </p:txBody>
      </p:sp>
    </p:spTree>
  </p:cSld>
  <p:clrMapOvr>
    <a:masterClrMapping/>
  </p:clrMapOvr>
  <p:transition spd="slow" advTm="60000">
    <p:wheel spokes="8"/>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457200" y="213360"/>
            <a:ext cx="8229600" cy="587375"/>
          </a:xfrm>
        </p:spPr>
        <p:txBody>
          <a:bodyPr/>
          <a:lstStyle/>
          <a:p>
            <a:endParaRPr lang="en-US" sz="1800"/>
          </a:p>
        </p:txBody>
      </p:sp>
      <p:sp>
        <p:nvSpPr>
          <p:cNvPr id="3" name="Content Placeholder 2"/>
          <p:cNvSpPr>
            <a:spLocks noGrp="1"/>
          </p:cNvSpPr>
          <p:nvPr>
            <p:ph idx="1"/>
          </p:nvPr>
        </p:nvSpPr>
        <p:spPr>
          <a:xfrm>
            <a:off x="457200" y="1117600"/>
            <a:ext cx="8229600" cy="5649595"/>
          </a:xfrm>
        </p:spPr>
        <p:txBody>
          <a:bodyPr/>
          <a:lstStyle/>
          <a:p>
            <a:pPr marL="0" indent="0">
              <a:buNone/>
            </a:pPr>
            <a:r>
              <a:rPr lang="en-US" altLang="en-US" sz="2800"/>
              <a:t>II. THIẾT BỊ DẠY HỌC VÀ HỌC LIỆU</a:t>
            </a:r>
          </a:p>
          <a:p>
            <a:r>
              <a:rPr lang="en-US" altLang="en-US" sz="2800"/>
              <a:t>1. Đối với giáo viên</a:t>
            </a:r>
          </a:p>
          <a:p>
            <a:r>
              <a:rPr lang="en-US" altLang="en-US" sz="2800"/>
              <a:t>-Giáo án, SHS, SGV Giáo dục thể chất Bóng rổ 11.</a:t>
            </a:r>
          </a:p>
          <a:p>
            <a:r>
              <a:rPr lang="en-US" altLang="en-US" sz="2800"/>
              <a:t>-Sân bóng rổ rộng rãi, sạch sẽ; không ẩm ướt, trơn trượt và không còn những vật nguy hiểm.</a:t>
            </a:r>
          </a:p>
          <a:p>
            <a:r>
              <a:rPr lang="en-US" altLang="en-US" sz="2800"/>
              <a:t>-Quả bóng rổ, cọc hình nón.</a:t>
            </a:r>
          </a:p>
          <a:p>
            <a:r>
              <a:rPr lang="en-US" altLang="en-US" sz="2800"/>
              <a:t>-Còi, phấn viết, đồng hồ bấm giờ.</a:t>
            </a:r>
          </a:p>
          <a:p>
            <a:r>
              <a:rPr lang="en-US" altLang="en-US" sz="2800"/>
              <a:t>2. Đối với học sinh</a:t>
            </a:r>
          </a:p>
          <a:p>
            <a:r>
              <a:rPr lang="en-US" altLang="en-US" sz="2800"/>
              <a:t>-SHS Giáo dục thể chất Bóng rổ 11.</a:t>
            </a:r>
          </a:p>
          <a:p>
            <a:r>
              <a:rPr lang="en-US" altLang="en-US" sz="2800"/>
              <a:t>-Giày thể thao, quần áo thể d</a:t>
            </a:r>
            <a:r>
              <a:rPr lang="en-US" altLang="en-US" sz="1800"/>
              <a:t>ục. </a:t>
            </a:r>
          </a:p>
        </p:txBody>
      </p:sp>
    </p:spTree>
  </p:cSld>
  <p:clrMapOvr>
    <a:masterClrMapping/>
  </p:clrMapOvr>
  <p:transition spd="slow" advClick="0" advTm="3000">
    <p:wheel spokes="8"/>
    <p:sndAc>
      <p:stSnd>
        <p:snd r:embed="rId2"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94995"/>
          </a:xfrm>
        </p:spPr>
        <p:txBody>
          <a:bodyPr/>
          <a:lstStyle/>
          <a:p>
            <a:endParaRPr lang="en-US" sz="1000"/>
          </a:p>
        </p:txBody>
      </p:sp>
      <p:sp>
        <p:nvSpPr>
          <p:cNvPr id="3" name="Content Placeholder 2"/>
          <p:cNvSpPr>
            <a:spLocks noGrp="1"/>
          </p:cNvSpPr>
          <p:nvPr>
            <p:ph idx="1"/>
          </p:nvPr>
        </p:nvSpPr>
        <p:spPr>
          <a:xfrm>
            <a:off x="457200" y="943610"/>
            <a:ext cx="8229600" cy="5581650"/>
          </a:xfrm>
        </p:spPr>
        <p:txBody>
          <a:bodyPr/>
          <a:lstStyle/>
          <a:p>
            <a:r>
              <a:rPr lang="en-US" altLang="en-US" sz="2400"/>
              <a:t>III. TIẾN TRÌNH DẠY HỌC</a:t>
            </a:r>
          </a:p>
          <a:p>
            <a:r>
              <a:rPr lang="en-US" altLang="en-US" sz="2400"/>
              <a:t>A. HOẠT ĐỘNG KHỞI ĐỘNG</a:t>
            </a:r>
          </a:p>
          <a:p>
            <a:r>
              <a:rPr lang="en-US" altLang="en-US" sz="2400"/>
              <a:t>a. Mục tiêu: </a:t>
            </a:r>
          </a:p>
          <a:p>
            <a:r>
              <a:rPr lang="en-US" altLang="en-US" sz="2400"/>
              <a:t>- Tạo kết nối giữa kiến thức của HS với nội dung bài học.</a:t>
            </a:r>
          </a:p>
          <a:p>
            <a:r>
              <a:rPr lang="en-US" altLang="en-US" sz="2400"/>
              <a:t>- Thu hút sự tập trung chú ý của HS đối với bài học mới.</a:t>
            </a:r>
          </a:p>
          <a:p>
            <a:r>
              <a:rPr lang="en-US" altLang="en-US" sz="2400"/>
              <a:t>b. Nội dung: GV yêu cầu HS quan sát hình ảnh, thảo luận cặp đôi và trả lời câu hỏi:</a:t>
            </a:r>
          </a:p>
          <a:p>
            <a:r>
              <a:rPr lang="en-US" altLang="en-US" sz="2400"/>
              <a:t>- Ai là người có quyền xử phạt những lỗi vi phạm của cầu thủ trong thi đấu bóng rổ?</a:t>
            </a:r>
          </a:p>
          <a:p>
            <a:r>
              <a:rPr lang="en-US" altLang="en-US" sz="2400"/>
              <a:t>- Luật Bóng rổ có lợi ích gì đối với người tập?</a:t>
            </a:r>
          </a:p>
          <a:p>
            <a:r>
              <a:rPr lang="en-US" altLang="en-US" sz="2400"/>
              <a:t>c. Sản phẩm: HS liên hệ với những hiểu biết đã có về môn bóng rổ để trả lời câu hỏi GV nêu ra.</a:t>
            </a:r>
          </a:p>
        </p:txBody>
      </p:sp>
    </p:spTree>
  </p:cSld>
  <p:clrMapOvr>
    <a:masterClrMapping/>
  </p:clrMapOvr>
  <mc:AlternateContent xmlns:mc="http://schemas.openxmlformats.org/markup-compatibility/2006" xmlns:p14="http://schemas.microsoft.com/office/powerpoint/2010/main">
    <mc:Choice Requires="p14">
      <p:transition spd="med" p14:dur="699" advClick="0" advTm="180000">
        <p:fade/>
        <p:sndAc>
          <p:stSnd>
            <p:snd r:embed="rId2" name="camera.wav"/>
          </p:stSnd>
        </p:sndAc>
      </p:transition>
    </mc:Choice>
    <mc:Fallback xmlns="">
      <p:transition spd="med" advClick="0" advTm="180000">
        <p:fade/>
        <p:sndAc>
          <p:stSnd>
            <p:snd r:embed="rId3" name="camera.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310" y="193040"/>
            <a:ext cx="8444230" cy="142875"/>
          </a:xfrm>
        </p:spPr>
        <p:txBody>
          <a:bodyPr/>
          <a:lstStyle/>
          <a:p>
            <a:endParaRPr lang="en-US" sz="800"/>
          </a:p>
        </p:txBody>
      </p:sp>
      <p:sp>
        <p:nvSpPr>
          <p:cNvPr id="3" name="Content Placeholder 2"/>
          <p:cNvSpPr>
            <a:spLocks noGrp="1"/>
          </p:cNvSpPr>
          <p:nvPr>
            <p:ph idx="1"/>
          </p:nvPr>
        </p:nvSpPr>
        <p:spPr>
          <a:xfrm>
            <a:off x="176530" y="363220"/>
            <a:ext cx="8849995" cy="6710045"/>
          </a:xfrm>
        </p:spPr>
        <p:txBody>
          <a:bodyPr/>
          <a:lstStyle/>
          <a:p>
            <a:r>
              <a:rPr lang="en-US" altLang="en-US" sz="1800"/>
              <a:t>d. Tổ chức thực hiện: </a:t>
            </a:r>
          </a:p>
          <a:p>
            <a:r>
              <a:rPr lang="en-US" altLang="en-US" sz="1800"/>
              <a:t>Bước 1: GV chuyển giao nhiệm vụ: </a:t>
            </a:r>
          </a:p>
          <a:p>
            <a:r>
              <a:rPr lang="en-US" altLang="en-US" sz="1800"/>
              <a:t>- GV trình chiếu hình ảnh về trọng tài hay những dụng cụ như bóng, cờ, còi,... và đặt câu hỏi cho HS:</a:t>
            </a:r>
          </a:p>
          <a:p>
            <a:r>
              <a:rPr lang="en-US" altLang="en-US" sz="1800"/>
              <a:t>+ Ai là người có quyền xử phạt những lỗi vi phạm của cầu thủ trong thi đấu bóng rổ?</a:t>
            </a:r>
          </a:p>
          <a:p>
            <a:r>
              <a:rPr lang="en-US" altLang="en-US" sz="1800"/>
              <a:t>+ Luật Bóng rổ có lợi ích gì đối với người tập?</a:t>
            </a:r>
          </a:p>
          <a:p>
            <a:r>
              <a:rPr lang="en-US" altLang="en-US" sz="1800"/>
              <a:t>Bước 2: HS tiếp nhận, thực hiện nhiệm vụ học tập</a:t>
            </a:r>
          </a:p>
          <a:p>
            <a:r>
              <a:rPr lang="en-US" altLang="en-US" sz="1800"/>
              <a:t>- HS quan sát hình ảnh, vận dụng kiến thức thực tế, hiểu biết của bản thân để trả lời câu hỏi. </a:t>
            </a:r>
          </a:p>
          <a:p>
            <a:r>
              <a:rPr lang="en-US" altLang="en-US" sz="1800"/>
              <a:t>- GV hướng dẫn, hỗ trợ HS (nếu cần thiết).</a:t>
            </a:r>
          </a:p>
          <a:p>
            <a:r>
              <a:rPr lang="en-US" altLang="en-US" sz="1800"/>
              <a:t>Bước 3: Báo cáo kết quả hoạt động, thảo luận</a:t>
            </a:r>
          </a:p>
          <a:p>
            <a:r>
              <a:rPr lang="en-US" altLang="en-US" sz="1800"/>
              <a:t>- GV mời đại diện 1 – 2 HS trả lời câu hỏi:</a:t>
            </a:r>
          </a:p>
          <a:p>
            <a:r>
              <a:rPr lang="en-US" altLang="en-US" sz="1800"/>
              <a:t>+ Trọng tài có quyền xử phạt những lỗi vi phạm của cầu thủ trong thi đấu bóng rổ.</a:t>
            </a:r>
          </a:p>
          <a:p>
            <a:r>
              <a:rPr lang="en-US" altLang="en-US" sz="1800"/>
              <a:t>+ Giúp người tập biết được cách thức chơi môn bóng rổ và biết được những hành động không được phép trong thi đấu bóng rổ.</a:t>
            </a:r>
          </a:p>
          <a:p>
            <a:r>
              <a:rPr lang="en-US" altLang="en-US" sz="1800"/>
              <a:t>- GV yêu cầu các HS khác lắng nghe, nhận xét, bổ sung ý kiến (nếu có).</a:t>
            </a:r>
          </a:p>
          <a:p>
            <a:r>
              <a:rPr lang="en-US" altLang="en-US" sz="1800"/>
              <a:t>Bước 4: Đánh giá kết quả thực hiện nhiệm vụ</a:t>
            </a:r>
          </a:p>
          <a:p>
            <a:r>
              <a:rPr lang="en-US" altLang="en-US" sz="1800"/>
              <a:t>- GV nhận xét, đánh giá, và kết luận.</a:t>
            </a:r>
          </a:p>
          <a:p>
            <a:r>
              <a:rPr lang="en-US" altLang="en-US" sz="1800"/>
              <a:t>→ GV dẫn dắt HS vào bài học: Bài 2 – Các tình huống được phát bóng biên và ném phạt trong thi đấu môn bóng rổ (Trích Luật Bóng rổ của FIBA năm 2022).</a:t>
            </a:r>
          </a:p>
        </p:txBody>
      </p:sp>
    </p:spTree>
  </p:cSld>
  <p:clrMapOvr>
    <a:masterClrMapping/>
  </p:clrMapOvr>
  <p:transition spd="slow" advClick="0" advTm="310000">
    <p:wheel spokes="8"/>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33680"/>
          </a:xfrm>
        </p:spPr>
        <p:txBody>
          <a:bodyPr/>
          <a:lstStyle/>
          <a:p>
            <a:endParaRPr lang="en-US" sz="800"/>
          </a:p>
        </p:txBody>
      </p:sp>
      <p:sp>
        <p:nvSpPr>
          <p:cNvPr id="3" name="Content Placeholder 2"/>
          <p:cNvSpPr>
            <a:spLocks noGrp="1"/>
          </p:cNvSpPr>
          <p:nvPr>
            <p:ph idx="1"/>
          </p:nvPr>
        </p:nvSpPr>
        <p:spPr>
          <a:xfrm>
            <a:off x="347980" y="1050925"/>
            <a:ext cx="8477885" cy="5360670"/>
          </a:xfrm>
        </p:spPr>
        <p:txBody>
          <a:bodyPr/>
          <a:lstStyle/>
          <a:p>
            <a:endParaRPr lang="en-US" altLang="en-US" sz="2000"/>
          </a:p>
          <a:p>
            <a:r>
              <a:rPr lang="en-US" altLang="en-US" sz="2000"/>
              <a:t>B. HOẠT ĐỘNG HÌNH THÀNH KIẾN THỨC</a:t>
            </a:r>
          </a:p>
          <a:p>
            <a:r>
              <a:rPr lang="en-US" altLang="en-US" sz="2000"/>
              <a:t>Hoạt động 1: Tìm hiểu về phát bóng biên</a:t>
            </a:r>
          </a:p>
          <a:p>
            <a:r>
              <a:rPr lang="en-US" altLang="en-US" sz="2000"/>
              <a:t>a. Mục tiêu: HS tìm hiểu về phát bóng biên trong thi đấu bóng rổ.</a:t>
            </a:r>
          </a:p>
          <a:p>
            <a:r>
              <a:rPr lang="en-US" altLang="en-US" sz="2000"/>
              <a:t>b. Nội dung: GV tổ chức cho HS thảo luận, đọc thông tin SGK tr.12-14 và trả lời câu hỏi: </a:t>
            </a:r>
          </a:p>
          <a:p>
            <a:r>
              <a:rPr lang="en-US" altLang="en-US" sz="2000"/>
              <a:t>- Nêu định nghĩa của phát bóng biên.</a:t>
            </a:r>
          </a:p>
          <a:p>
            <a:r>
              <a:rPr lang="en-US" altLang="en-US" sz="2000"/>
              <a:t>- Trình bày các thủ tục của phát bóng biên.</a:t>
            </a:r>
          </a:p>
          <a:p>
            <a:r>
              <a:rPr lang="en-US" altLang="en-US" sz="2000"/>
              <a:t>- Mô tả các tình huống sẽ thực hiện phát bóng biên trong thi đấu.</a:t>
            </a:r>
          </a:p>
          <a:p>
            <a:r>
              <a:rPr lang="en-US" altLang="en-US" sz="2000"/>
              <a:t>- Trình bày những kí hiệu của trọng tài.</a:t>
            </a:r>
          </a:p>
          <a:p>
            <a:r>
              <a:rPr lang="en-US" altLang="en-US" sz="2000"/>
              <a:t>- Nêu các quy định khi thực hiện phát bóng biên (Điều khoản 17.3).</a:t>
            </a:r>
          </a:p>
          <a:p>
            <a:r>
              <a:rPr lang="en-US" altLang="en-US" sz="2000"/>
              <a:t>c. Sản phẩm học tập: HS trả lời câu hỏi về phát bóng biên và chuẩn kiến thức của GV.</a:t>
            </a:r>
          </a:p>
          <a:p>
            <a:r>
              <a:rPr lang="en-US" altLang="en-US" sz="2000"/>
              <a:t>d. Tổ chức hoạt động:</a:t>
            </a:r>
          </a:p>
        </p:txBody>
      </p:sp>
    </p:spTree>
  </p:cSld>
  <p:clrMapOvr>
    <a:masterClrMapping/>
  </p:clrMapOvr>
  <p:transition spd="slow" advTm="180000">
    <p:wheel spokes="8"/>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87630"/>
            <a:ext cx="8229600" cy="76200"/>
          </a:xfrm>
        </p:spPr>
        <p:txBody>
          <a:bodyPr/>
          <a:lstStyle/>
          <a:p>
            <a:endParaRPr lang="en-US" sz="800"/>
          </a:p>
        </p:txBody>
      </p:sp>
      <p:graphicFrame>
        <p:nvGraphicFramePr>
          <p:cNvPr id="6" name="Content Placeholder 5"/>
          <p:cNvGraphicFramePr>
            <a:graphicFrameLocks noGrp="1"/>
          </p:cNvGraphicFramePr>
          <p:nvPr>
            <p:ph idx="1"/>
            <p:custDataLst>
              <p:tags r:id="rId1"/>
            </p:custDataLst>
          </p:nvPr>
        </p:nvGraphicFramePr>
        <p:xfrm>
          <a:off x="457200" y="1113790"/>
          <a:ext cx="8229600" cy="5012690"/>
        </p:xfrm>
        <a:graphic>
          <a:graphicData uri="http://schemas.openxmlformats.org/drawingml/2006/table">
            <a:tbl>
              <a:tblPr/>
              <a:tblGrid>
                <a:gridCol w="4820920"/>
                <a:gridCol w="3408680"/>
              </a:tblGrid>
              <a:tr h="379730">
                <a:tc>
                  <a:txBody>
                    <a:bodyPr/>
                    <a:lstStyle/>
                    <a:p>
                      <a:pPr marL="0" indent="0" algn="ctr">
                        <a:lnSpc>
                          <a:spcPct val="150000"/>
                        </a:lnSpc>
                        <a:spcBef>
                          <a:spcPts val="100"/>
                        </a:spcBef>
                        <a:spcAft>
                          <a:spcPts val="100"/>
                        </a:spcAft>
                      </a:pPr>
                      <a:r>
                        <a:rPr sz="1100" b="1">
                          <a:solidFill>
                            <a:srgbClr val="000000"/>
                          </a:solidFill>
                          <a:latin typeface="Times New Roman" panose="02020603050405020304"/>
                          <a:ea typeface="Calibri" panose="020F0502020204030204"/>
                        </a:rPr>
                        <a:t>HOẠT ĐỘNG CỦA GV - HS</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0" indent="0" algn="ctr">
                        <a:lnSpc>
                          <a:spcPct val="150000"/>
                        </a:lnSpc>
                        <a:spcBef>
                          <a:spcPts val="100"/>
                        </a:spcBef>
                        <a:spcAft>
                          <a:spcPts val="100"/>
                        </a:spcAft>
                      </a:pPr>
                      <a:r>
                        <a:rPr sz="1100" b="1">
                          <a:solidFill>
                            <a:srgbClr val="000000"/>
                          </a:solidFill>
                          <a:latin typeface="Times New Roman" panose="02020603050405020304"/>
                          <a:ea typeface="Calibri" panose="020F0502020204030204"/>
                        </a:rPr>
                        <a:t>DỰ KIẾN SẢN PHẨM</a:t>
                      </a:r>
                    </a:p>
                  </a:txBody>
                  <a:tcPr marL="68580" marR="68580" marT="0" marB="0" anchor="ctr">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4632960">
                <a:tc>
                  <a:txBody>
                    <a:bodyPr/>
                    <a:lstStyle/>
                    <a:p>
                      <a:pPr marL="0" indent="0" algn="just">
                        <a:lnSpc>
                          <a:spcPct val="150000"/>
                        </a:lnSpc>
                        <a:spcBef>
                          <a:spcPts val="100"/>
                        </a:spcBef>
                        <a:spcAft>
                          <a:spcPts val="100"/>
                        </a:spcAft>
                      </a:pPr>
                      <a:r>
                        <a:rPr sz="1100" b="1" i="1">
                          <a:solidFill>
                            <a:srgbClr val="000000"/>
                          </a:solidFill>
                          <a:latin typeface="Times New Roman" panose="02020603050405020304"/>
                          <a:ea typeface="Calibri" panose="020F0502020204030204"/>
                        </a:rPr>
                        <a:t>Nhiệm vụ 1: Định nghĩa</a:t>
                      </a:r>
                    </a:p>
                    <a:p>
                      <a:pPr marL="0" indent="0" algn="just">
                        <a:lnSpc>
                          <a:spcPct val="150000"/>
                        </a:lnSpc>
                        <a:spcBef>
                          <a:spcPts val="100"/>
                        </a:spcBef>
                        <a:spcAft>
                          <a:spcPts val="100"/>
                        </a:spcAft>
                      </a:pPr>
                      <a:r>
                        <a:rPr sz="1100" b="1">
                          <a:solidFill>
                            <a:srgbClr val="000000"/>
                          </a:solidFill>
                          <a:latin typeface="Times New Roman" panose="02020603050405020304"/>
                          <a:ea typeface="Calibri" panose="020F0502020204030204"/>
                        </a:rPr>
                        <a:t>Bước 1: GV chuyển giao nhiệm vụ học tập</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yêu cầu HS làm việc cá nhân, đọc thông tin mục 1.1 SHS tr.9 và trả lời câu hỏi: </a:t>
                      </a:r>
                      <a:r>
                        <a:rPr sz="1100" i="1">
                          <a:latin typeface="Times New Roman" panose="02020603050405020304"/>
                          <a:ea typeface="Calibri" panose="020F0502020204030204"/>
                        </a:rPr>
                        <a:t>Nêu định nghĩa của phát bóng biên.</a:t>
                      </a:r>
                    </a:p>
                    <a:p>
                      <a:pPr marL="0" indent="0" algn="just">
                        <a:lnSpc>
                          <a:spcPct val="150000"/>
                        </a:lnSpc>
                        <a:spcBef>
                          <a:spcPts val="100"/>
                        </a:spcBef>
                        <a:spcAft>
                          <a:spcPts val="100"/>
                        </a:spcAft>
                      </a:pPr>
                      <a:r>
                        <a:rPr sz="1100" b="1">
                          <a:solidFill>
                            <a:srgbClr val="000000"/>
                          </a:solidFill>
                          <a:latin typeface="Times New Roman" panose="02020603050405020304"/>
                          <a:ea typeface="Calibri" panose="020F0502020204030204"/>
                        </a:rPr>
                        <a:t>Bước 2: HS thực hiện nhiệm vụ học tập</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HS quan sát thông tin SHS để trả lời câu hỏi.</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hướng dẫn, hỗ trợ HS (nếu cần thiết).</a:t>
                      </a:r>
                    </a:p>
                    <a:p>
                      <a:pPr marL="0" indent="0" algn="just">
                        <a:lnSpc>
                          <a:spcPct val="150000"/>
                        </a:lnSpc>
                        <a:spcBef>
                          <a:spcPts val="100"/>
                        </a:spcBef>
                        <a:spcAft>
                          <a:spcPts val="100"/>
                        </a:spcAft>
                      </a:pPr>
                      <a:r>
                        <a:rPr sz="1100" b="1">
                          <a:solidFill>
                            <a:srgbClr val="000000"/>
                          </a:solidFill>
                          <a:latin typeface="Times New Roman" panose="02020603050405020304"/>
                          <a:ea typeface="Calibri" panose="020F0502020204030204"/>
                        </a:rPr>
                        <a:t>Bước 3: Báo cáo kết quả hoạt động và thảo luận</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mời đại diện 1 – 2 HS trình bày về định nghĩa của phát bóng biên.</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yêu cầu các HS khác lắng nghe, nhận xét, bổ sung ý kiến (nếu có).</a:t>
                      </a:r>
                    </a:p>
                    <a:p>
                      <a:pPr marL="0" indent="0" algn="just">
                        <a:lnSpc>
                          <a:spcPct val="150000"/>
                        </a:lnSpc>
                        <a:spcBef>
                          <a:spcPts val="100"/>
                        </a:spcBef>
                        <a:spcAft>
                          <a:spcPts val="100"/>
                        </a:spcAft>
                      </a:pPr>
                      <a:r>
                        <a:rPr sz="1100" b="1">
                          <a:solidFill>
                            <a:srgbClr val="000000"/>
                          </a:solidFill>
                          <a:latin typeface="Times New Roman" panose="02020603050405020304"/>
                          <a:ea typeface="Calibri" panose="020F0502020204030204"/>
                        </a:rPr>
                        <a:t>Bước 4: Đánh giá kết quả, thực hiện nhiệm vụ học tập</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nhận xét, đánh giá và chuẩn kiến thức.</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GV chuyển sang nội dung mới.</a:t>
                      </a:r>
                      <a:endParaRPr sz="1100" b="1" i="1">
                        <a:solidFill>
                          <a:srgbClr val="000000"/>
                        </a:solidFill>
                        <a:latin typeface="Times New Roman" panose="02020603050405020304"/>
                        <a:ea typeface="Calibri" panose="020F050202020403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0" indent="0" algn="just">
                        <a:lnSpc>
                          <a:spcPct val="150000"/>
                        </a:lnSpc>
                        <a:spcBef>
                          <a:spcPts val="100"/>
                        </a:spcBef>
                        <a:spcAft>
                          <a:spcPts val="100"/>
                        </a:spcAft>
                      </a:pPr>
                      <a:r>
                        <a:rPr sz="1100" b="1">
                          <a:solidFill>
                            <a:srgbClr val="000000"/>
                          </a:solidFill>
                          <a:latin typeface="Times New Roman" panose="02020603050405020304"/>
                          <a:ea typeface="Calibri" panose="020F0502020204030204"/>
                        </a:rPr>
                        <a:t>1. Phát bóng biên </a:t>
                      </a:r>
                    </a:p>
                    <a:p>
                      <a:pPr marL="0" indent="0" algn="just">
                        <a:lnSpc>
                          <a:spcPct val="150000"/>
                        </a:lnSpc>
                        <a:spcBef>
                          <a:spcPts val="100"/>
                        </a:spcBef>
                        <a:spcAft>
                          <a:spcPts val="100"/>
                        </a:spcAft>
                      </a:pPr>
                      <a:r>
                        <a:rPr sz="1100" b="1" i="1">
                          <a:solidFill>
                            <a:srgbClr val="000000"/>
                          </a:solidFill>
                          <a:latin typeface="Times New Roman" panose="02020603050405020304"/>
                          <a:ea typeface="Calibri" panose="020F0502020204030204"/>
                        </a:rPr>
                        <a:t>1.1. Định nghĩa</a:t>
                      </a:r>
                    </a:p>
                    <a:p>
                      <a:pPr marL="0" indent="0" algn="just">
                        <a:lnSpc>
                          <a:spcPct val="150000"/>
                        </a:lnSpc>
                        <a:spcBef>
                          <a:spcPts val="100"/>
                        </a:spcBef>
                        <a:spcAft>
                          <a:spcPts val="100"/>
                        </a:spcAft>
                      </a:pPr>
                      <a:r>
                        <a:rPr sz="1100">
                          <a:solidFill>
                            <a:srgbClr val="000000"/>
                          </a:solidFill>
                          <a:latin typeface="Times New Roman" panose="02020603050405020304"/>
                          <a:ea typeface="Calibri" panose="020F0502020204030204"/>
                        </a:rPr>
                        <a:t>- Một pha bóng biên diễn ra khi bóng được một đấu thủ đứng ở ngoài đường biên chuyển vào trong sân thi đấu.</a:t>
                      </a:r>
                    </a:p>
                    <a:p>
                      <a:pPr marL="0" indent="0">
                        <a:lnSpc>
                          <a:spcPct val="150000"/>
                        </a:lnSpc>
                        <a:spcBef>
                          <a:spcPts val="100"/>
                        </a:spcBef>
                        <a:spcAft>
                          <a:spcPts val="100"/>
                        </a:spcAft>
                      </a:pPr>
                      <a:r>
                        <a:rPr sz="1100">
                          <a:solidFill>
                            <a:srgbClr val="000000"/>
                          </a:solidFill>
                          <a:latin typeface="Times New Roman" panose="02020603050405020304"/>
                          <a:ea typeface="Calibri" panose="020F0502020204030204"/>
                        </a:rPr>
                        <a:t> </a:t>
                      </a:r>
                    </a:p>
                    <a:p>
                      <a:pPr marL="0" indent="0">
                        <a:lnSpc>
                          <a:spcPct val="150000"/>
                        </a:lnSpc>
                        <a:spcBef>
                          <a:spcPts val="100"/>
                        </a:spcBef>
                        <a:spcAft>
                          <a:spcPts val="100"/>
                        </a:spcAft>
                      </a:pPr>
                      <a:r>
                        <a:rPr sz="1100">
                          <a:solidFill>
                            <a:srgbClr val="000000"/>
                          </a:solidFill>
                          <a:latin typeface="Times New Roman" panose="02020603050405020304"/>
                          <a:ea typeface="Calibri" panose="020F0502020204030204"/>
                        </a:rPr>
                        <a:t> </a:t>
                      </a:r>
                    </a:p>
                    <a:p>
                      <a:pPr marL="0" indent="0">
                        <a:lnSpc>
                          <a:spcPct val="150000"/>
                        </a:lnSpc>
                        <a:spcBef>
                          <a:spcPts val="100"/>
                        </a:spcBef>
                        <a:spcAft>
                          <a:spcPts val="100"/>
                        </a:spcAft>
                      </a:pPr>
                      <a:r>
                        <a:rPr sz="1100">
                          <a:solidFill>
                            <a:srgbClr val="000000"/>
                          </a:solidFill>
                          <a:latin typeface="Times New Roman" panose="02020603050405020304"/>
                          <a:ea typeface="Calibri" panose="020F0502020204030204"/>
                        </a:rPr>
                        <a:t> </a:t>
                      </a:r>
                    </a:p>
                    <a:p>
                      <a:pPr marL="0" indent="0">
                        <a:lnSpc>
                          <a:spcPct val="150000"/>
                        </a:lnSpc>
                        <a:spcBef>
                          <a:spcPts val="100"/>
                        </a:spcBef>
                        <a:spcAft>
                          <a:spcPts val="100"/>
                        </a:spcAft>
                      </a:pPr>
                      <a:r>
                        <a:rPr sz="1100">
                          <a:solidFill>
                            <a:srgbClr val="000000"/>
                          </a:solidFill>
                          <a:latin typeface="Times New Roman" panose="02020603050405020304"/>
                          <a:ea typeface="Calibri" panose="020F0502020204030204"/>
                        </a:rPr>
                        <a:t> </a:t>
                      </a:r>
                    </a:p>
                    <a:p>
                      <a:pPr marL="0" indent="0">
                        <a:lnSpc>
                          <a:spcPct val="150000"/>
                        </a:lnSpc>
                        <a:spcBef>
                          <a:spcPts val="100"/>
                        </a:spcBef>
                        <a:spcAft>
                          <a:spcPts val="100"/>
                        </a:spcAft>
                      </a:pPr>
                      <a:r>
                        <a:rPr sz="1100">
                          <a:solidFill>
                            <a:srgbClr val="000000"/>
                          </a:solidFill>
                          <a:latin typeface="Times New Roman" panose="02020603050405020304"/>
                          <a:ea typeface="Calibri" panose="020F0502020204030204"/>
                        </a:rPr>
                        <a:t> </a:t>
                      </a:r>
                    </a:p>
                    <a:p>
                      <a:pPr marL="0" indent="0">
                        <a:lnSpc>
                          <a:spcPct val="150000"/>
                        </a:lnSpc>
                        <a:spcBef>
                          <a:spcPts val="100"/>
                        </a:spcBef>
                        <a:spcAft>
                          <a:spcPts val="100"/>
                        </a:spcAft>
                      </a:pPr>
                      <a:endParaRPr sz="1100" b="1" i="1">
                        <a:solidFill>
                          <a:srgbClr val="000000"/>
                        </a:solidFill>
                        <a:latin typeface="Times New Roman" panose="02020603050405020304"/>
                        <a:ea typeface="Calibri" panose="020F050202020403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0750" advClick="0" advTm="240000">
        <p:wheel spokes="8"/>
        <p:sndAc>
          <p:stSnd>
            <p:snd r:embed="rId3" name="camera.wav"/>
          </p:stSnd>
        </p:sndAc>
      </p:transition>
    </mc:Choice>
    <mc:Fallback xmlns="">
      <p:transition spd="slow" advClick="0" advTm="240000">
        <p:wheel spokes="8"/>
        <p:sndAc>
          <p:stSnd>
            <p:snd r:embed="rId4" name="camera.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300355"/>
          </a:xfrm>
        </p:spPr>
        <p:txBody>
          <a:bodyPr/>
          <a:lstStyle/>
          <a:p>
            <a:endParaRPr lang="en-US" sz="800"/>
          </a:p>
        </p:txBody>
      </p:sp>
      <p:graphicFrame>
        <p:nvGraphicFramePr>
          <p:cNvPr id="4" name="Content Placeholder 3"/>
          <p:cNvGraphicFramePr>
            <a:graphicFrameLocks noGrp="1"/>
          </p:cNvGraphicFramePr>
          <p:nvPr>
            <p:ph idx="1"/>
            <p:custDataLst>
              <p:tags r:id="rId1"/>
            </p:custDataLst>
          </p:nvPr>
        </p:nvGraphicFramePr>
        <p:xfrm>
          <a:off x="457200" y="840105"/>
          <a:ext cx="8229600" cy="5200650"/>
        </p:xfrm>
        <a:graphic>
          <a:graphicData uri="http://schemas.openxmlformats.org/drawingml/2006/table">
            <a:tbl>
              <a:tblPr/>
              <a:tblGrid>
                <a:gridCol w="4820920"/>
                <a:gridCol w="3408680"/>
              </a:tblGrid>
              <a:tr h="5200650">
                <a:tc>
                  <a:txBody>
                    <a:bodyPr/>
                    <a:lstStyle/>
                    <a:p>
                      <a:pPr marL="0" indent="0" algn="just">
                        <a:lnSpc>
                          <a:spcPct val="150000"/>
                        </a:lnSpc>
                        <a:spcBef>
                          <a:spcPts val="100"/>
                        </a:spcBef>
                        <a:spcAft>
                          <a:spcPts val="100"/>
                        </a:spcAft>
                      </a:pPr>
                      <a:endParaRPr sz="1200" b="1" i="1">
                        <a:solidFill>
                          <a:srgbClr val="000000"/>
                        </a:solidFill>
                        <a:latin typeface="Times New Roman" panose="02020603050405020304"/>
                        <a:ea typeface="Calibri" panose="020F0502020204030204"/>
                      </a:endParaRPr>
                    </a:p>
                    <a:p>
                      <a:pPr marL="0" indent="0" algn="just">
                        <a:lnSpc>
                          <a:spcPct val="150000"/>
                        </a:lnSpc>
                        <a:spcBef>
                          <a:spcPts val="100"/>
                        </a:spcBef>
                        <a:spcAft>
                          <a:spcPts val="100"/>
                        </a:spcAft>
                      </a:pPr>
                      <a:r>
                        <a:rPr sz="1200" b="1" i="1">
                          <a:solidFill>
                            <a:srgbClr val="000000"/>
                          </a:solidFill>
                          <a:latin typeface="Times New Roman" panose="02020603050405020304"/>
                          <a:ea typeface="Calibri" panose="020F0502020204030204"/>
                        </a:rPr>
                        <a:t>Nhiệm vụ 2: Thủ tục</a:t>
                      </a:r>
                    </a:p>
                    <a:p>
                      <a:pPr marL="0" indent="0" algn="just">
                        <a:lnSpc>
                          <a:spcPct val="150000"/>
                        </a:lnSpc>
                        <a:spcBef>
                          <a:spcPts val="100"/>
                        </a:spcBef>
                        <a:spcAft>
                          <a:spcPts val="100"/>
                        </a:spcAft>
                      </a:pPr>
                      <a:r>
                        <a:rPr sz="1200" b="1">
                          <a:solidFill>
                            <a:srgbClr val="000000"/>
                          </a:solidFill>
                          <a:latin typeface="Times New Roman" panose="02020603050405020304"/>
                          <a:ea typeface="Calibri" panose="020F0502020204030204"/>
                        </a:rPr>
                        <a:t>Bước 1: GV chuyển giao nhiệm vụ học tập</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GV yêu cầu HS thảo luận theo cặp, đọc thông tin mục 1.2 SHS tr.9 và trả lời câu hỏi: </a:t>
                      </a:r>
                      <a:r>
                        <a:rPr sz="1200" i="1">
                          <a:latin typeface="Times New Roman" panose="02020603050405020304"/>
                          <a:ea typeface="Calibri" panose="020F0502020204030204"/>
                        </a:rPr>
                        <a:t>Trình bày các thủ tục của phát bóng biên.</a:t>
                      </a:r>
                    </a:p>
                    <a:p>
                      <a:pPr marL="0" indent="0" algn="just">
                        <a:lnSpc>
                          <a:spcPct val="150000"/>
                        </a:lnSpc>
                        <a:spcBef>
                          <a:spcPts val="100"/>
                        </a:spcBef>
                        <a:spcAft>
                          <a:spcPts val="100"/>
                        </a:spcAft>
                      </a:pPr>
                      <a:r>
                        <a:rPr sz="1200" b="1">
                          <a:solidFill>
                            <a:srgbClr val="000000"/>
                          </a:solidFill>
                          <a:latin typeface="Times New Roman" panose="02020603050405020304"/>
                          <a:ea typeface="Calibri" panose="020F0502020204030204"/>
                        </a:rPr>
                        <a:t>Bước 2: HS thực hiện nhiệm vụ học tập</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HS quan sát thông tin SHS để trả lời câu hỏi.</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GV hướng dẫn, hỗ trợ HS (nếu cần thiết).</a:t>
                      </a:r>
                    </a:p>
                    <a:p>
                      <a:pPr marL="0" indent="0" algn="just">
                        <a:lnSpc>
                          <a:spcPct val="150000"/>
                        </a:lnSpc>
                        <a:spcBef>
                          <a:spcPts val="100"/>
                        </a:spcBef>
                        <a:spcAft>
                          <a:spcPts val="100"/>
                        </a:spcAft>
                      </a:pPr>
                      <a:r>
                        <a:rPr sz="1200" b="1">
                          <a:solidFill>
                            <a:srgbClr val="000000"/>
                          </a:solidFill>
                          <a:latin typeface="Times New Roman" panose="02020603050405020304"/>
                          <a:ea typeface="Calibri" panose="020F0502020204030204"/>
                        </a:rPr>
                        <a:t>Bước 3: Báo cáo kết quả hoạt động và thảo luận</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GV mời đại diện 1 – 2 HS trình bày về thủ tục phát bóng biên.</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GV yêu cầu các HS khác lắng nghe, nhận xét, bổ sung ý kiến (nếu có).</a:t>
                      </a:r>
                    </a:p>
                    <a:p>
                      <a:pPr marL="0" indent="0" algn="just">
                        <a:lnSpc>
                          <a:spcPct val="150000"/>
                        </a:lnSpc>
                        <a:spcBef>
                          <a:spcPts val="100"/>
                        </a:spcBef>
                        <a:spcAft>
                          <a:spcPts val="100"/>
                        </a:spcAft>
                      </a:pPr>
                      <a:r>
                        <a:rPr sz="1200" b="1">
                          <a:solidFill>
                            <a:srgbClr val="000000"/>
                          </a:solidFill>
                          <a:latin typeface="Times New Roman" panose="02020603050405020304"/>
                          <a:ea typeface="Calibri" panose="020F0502020204030204"/>
                        </a:rPr>
                        <a:t>Bước 4: Đánh giá kết quả, thực hiện nhiệm vụ học tập</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GV nhận xét, đánh giá và chuẩn kiến thức.</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GV chuyển sang nội dung mới.</a:t>
                      </a:r>
                      <a:endParaRPr sz="1200" b="1" i="1">
                        <a:solidFill>
                          <a:srgbClr val="000000"/>
                        </a:solidFill>
                        <a:latin typeface="Times New Roman" panose="02020603050405020304"/>
                        <a:ea typeface="Calibri" panose="020F050202020403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0" indent="0" algn="just">
                        <a:lnSpc>
                          <a:spcPct val="150000"/>
                        </a:lnSpc>
                        <a:spcBef>
                          <a:spcPts val="100"/>
                        </a:spcBef>
                        <a:spcAft>
                          <a:spcPts val="100"/>
                        </a:spcAft>
                      </a:pPr>
                      <a:r>
                        <a:rPr sz="1200" b="1" i="1">
                          <a:solidFill>
                            <a:srgbClr val="000000"/>
                          </a:solidFill>
                          <a:latin typeface="Times New Roman" panose="02020603050405020304"/>
                          <a:ea typeface="Calibri" panose="020F0502020204030204"/>
                        </a:rPr>
                        <a:t>1.2. Thủ tục</a:t>
                      </a:r>
                    </a:p>
                    <a:p>
                      <a:pPr marL="0" indent="0" algn="just">
                        <a:lnSpc>
                          <a:spcPct val="150000"/>
                        </a:lnSpc>
                        <a:spcBef>
                          <a:spcPts val="100"/>
                        </a:spcBef>
                        <a:spcAft>
                          <a:spcPts val="100"/>
                        </a:spcAft>
                      </a:pPr>
                      <a:r>
                        <a:rPr sz="1200" i="1">
                          <a:solidFill>
                            <a:srgbClr val="000000"/>
                          </a:solidFill>
                          <a:latin typeface="Times New Roman" panose="02020603050405020304"/>
                          <a:ea typeface="Calibri" panose="020F0502020204030204"/>
                        </a:rPr>
                        <a:t>- Đối với trọng tài:</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Trao bóng hoặc đặt bóng ở vị trí phát bóng biên.</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Tung bóng chuyền bóng bật đất.</a:t>
                      </a:r>
                    </a:p>
                    <a:p>
                      <a:pPr marL="0" indent="0" algn="just">
                        <a:lnSpc>
                          <a:spcPct val="150000"/>
                        </a:lnSpc>
                        <a:spcBef>
                          <a:spcPts val="100"/>
                        </a:spcBef>
                        <a:spcAft>
                          <a:spcPts val="100"/>
                        </a:spcAft>
                      </a:pPr>
                      <a:r>
                        <a:rPr sz="1200" i="1">
                          <a:solidFill>
                            <a:srgbClr val="000000"/>
                          </a:solidFill>
                          <a:latin typeface="Times New Roman" panose="02020603050405020304"/>
                          <a:ea typeface="Calibri" panose="020F0502020204030204"/>
                        </a:rPr>
                        <a:t>- Đối với đấu thủ:</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Phát bóng biên tại nơi gần nhất với vị trí xảy ra vi phạm hoặc vị trí trận đấu bị tạm dừng.</a:t>
                      </a:r>
                    </a:p>
                    <a:p>
                      <a:pPr marL="0" indent="0" algn="just">
                        <a:lnSpc>
                          <a:spcPct val="150000"/>
                        </a:lnSpc>
                        <a:spcBef>
                          <a:spcPts val="100"/>
                        </a:spcBef>
                        <a:spcAft>
                          <a:spcPts val="100"/>
                        </a:spcAft>
                      </a:pPr>
                      <a:r>
                        <a:rPr sz="1200">
                          <a:solidFill>
                            <a:srgbClr val="000000"/>
                          </a:solidFill>
                          <a:latin typeface="Times New Roman" panose="02020603050405020304"/>
                          <a:ea typeface="Calibri" panose="020F0502020204030204"/>
                        </a:rPr>
                        <a:t>+ Phát bóng ở đường ném phạt kéo dài hoặc ở vạch phát bóng biên ở sân trước.</a:t>
                      </a:r>
                      <a:endParaRPr sz="1200" b="1" i="1">
                        <a:solidFill>
                          <a:srgbClr val="000000"/>
                        </a:solidFill>
                        <a:latin typeface="Times New Roman" panose="02020603050405020304"/>
                        <a:ea typeface="Calibri" panose="020F050202020403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Tree>
  </p:cSld>
  <p:clrMapOvr>
    <a:masterClrMapping/>
  </p:clrMapOvr>
  <p:transition spd="slow" advTm="240000">
    <p:wheel spokes="8"/>
    <p:sndAc>
      <p:stSnd>
        <p:snd r:embed="rId3"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229600" cy="279400"/>
          </a:xfrm>
        </p:spPr>
        <p:txBody>
          <a:bodyPr/>
          <a:lstStyle/>
          <a:p>
            <a:endParaRPr lang="en-US" sz="800"/>
          </a:p>
        </p:txBody>
      </p:sp>
      <p:graphicFrame>
        <p:nvGraphicFramePr>
          <p:cNvPr id="4" name="Content Placeholder 3"/>
          <p:cNvGraphicFramePr>
            <a:graphicFrameLocks noGrp="1"/>
          </p:cNvGraphicFramePr>
          <p:nvPr>
            <p:ph idx="1"/>
            <p:custDataLst>
              <p:tags r:id="rId1"/>
            </p:custDataLst>
          </p:nvPr>
        </p:nvGraphicFramePr>
        <p:xfrm>
          <a:off x="457200" y="937260"/>
          <a:ext cx="8229600" cy="4560570"/>
        </p:xfrm>
        <a:graphic>
          <a:graphicData uri="http://schemas.openxmlformats.org/drawingml/2006/table">
            <a:tbl>
              <a:tblPr/>
              <a:tblGrid>
                <a:gridCol w="4821555"/>
                <a:gridCol w="3408045"/>
              </a:tblGrid>
              <a:tr h="4560570">
                <a:tc>
                  <a:txBody>
                    <a:bodyPr/>
                    <a:lstStyle/>
                    <a:p>
                      <a:pPr marL="0" indent="0" algn="just">
                        <a:lnSpc>
                          <a:spcPct val="150000"/>
                        </a:lnSpc>
                        <a:spcBef>
                          <a:spcPts val="100"/>
                        </a:spcBef>
                        <a:spcAft>
                          <a:spcPts val="100"/>
                        </a:spcAft>
                      </a:pPr>
                      <a:endParaRPr sz="1000" b="1" i="1">
                        <a:solidFill>
                          <a:srgbClr val="000000"/>
                        </a:solidFill>
                        <a:latin typeface="Times New Roman" panose="02020603050405020304"/>
                        <a:ea typeface="Calibri" panose="020F0502020204030204"/>
                      </a:endParaRPr>
                    </a:p>
                    <a:p>
                      <a:pPr marL="0" indent="0" algn="just">
                        <a:lnSpc>
                          <a:spcPct val="150000"/>
                        </a:lnSpc>
                        <a:spcBef>
                          <a:spcPts val="100"/>
                        </a:spcBef>
                        <a:spcAft>
                          <a:spcPts val="100"/>
                        </a:spcAft>
                      </a:pPr>
                      <a:r>
                        <a:rPr sz="1000" b="1" i="1">
                          <a:solidFill>
                            <a:srgbClr val="000000"/>
                          </a:solidFill>
                          <a:latin typeface="Times New Roman" panose="02020603050405020304"/>
                          <a:ea typeface="Calibri" panose="020F0502020204030204"/>
                        </a:rPr>
                        <a:t>Nhiệm vụ 3: Các tình huống sẽ thực hiện phát bóng biên trong thi đấu</a:t>
                      </a:r>
                    </a:p>
                    <a:p>
                      <a:pPr marL="0" indent="0" algn="just">
                        <a:lnSpc>
                          <a:spcPct val="150000"/>
                        </a:lnSpc>
                        <a:spcBef>
                          <a:spcPts val="100"/>
                        </a:spcBef>
                        <a:spcAft>
                          <a:spcPts val="100"/>
                        </a:spcAft>
                      </a:pPr>
                      <a:r>
                        <a:rPr sz="1000" b="1">
                          <a:solidFill>
                            <a:srgbClr val="000000"/>
                          </a:solidFill>
                          <a:latin typeface="Times New Roman" panose="02020603050405020304"/>
                          <a:ea typeface="Calibri" panose="020F0502020204030204"/>
                        </a:rPr>
                        <a:t>Bước 1: GV chuyển giao nhiệm vụ học tập</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GV chia HS thành 4 nhóm (4 – 6 HS/nhóm).</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GV yêu cầu HS thảo luận theo nhóm, đọc thông tin mục 1.3 SHS tr.10 và trả lời câu hỏi: </a:t>
                      </a:r>
                      <a:r>
                        <a:rPr sz="1000" i="1">
                          <a:latin typeface="Times New Roman" panose="02020603050405020304"/>
                          <a:ea typeface="Calibri" panose="020F0502020204030204"/>
                        </a:rPr>
                        <a:t>Mô tả các tình huống sẽ thực hiện phát bóng biên trong thi đấu.</a:t>
                      </a:r>
                    </a:p>
                    <a:p>
                      <a:pPr marL="0" indent="0" algn="just">
                        <a:lnSpc>
                          <a:spcPct val="150000"/>
                        </a:lnSpc>
                        <a:spcBef>
                          <a:spcPts val="100"/>
                        </a:spcBef>
                        <a:spcAft>
                          <a:spcPts val="100"/>
                        </a:spcAft>
                      </a:pPr>
                      <a:r>
                        <a:rPr sz="1000" b="1">
                          <a:solidFill>
                            <a:srgbClr val="000000"/>
                          </a:solidFill>
                          <a:latin typeface="Times New Roman" panose="02020603050405020304"/>
                          <a:ea typeface="Calibri" panose="020F0502020204030204"/>
                        </a:rPr>
                        <a:t>Bước 2: HS thực hiện nhiệm vụ học tập</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HS quan sát thông tin SHS để trả lời câu hỏi.</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GV hướng dẫn, hỗ trợ HS (nếu cần thiết).</a:t>
                      </a:r>
                    </a:p>
                    <a:p>
                      <a:pPr marL="0" indent="0" algn="just">
                        <a:lnSpc>
                          <a:spcPct val="150000"/>
                        </a:lnSpc>
                        <a:spcBef>
                          <a:spcPts val="100"/>
                        </a:spcBef>
                        <a:spcAft>
                          <a:spcPts val="100"/>
                        </a:spcAft>
                      </a:pPr>
                      <a:r>
                        <a:rPr sz="1000" b="1">
                          <a:solidFill>
                            <a:srgbClr val="000000"/>
                          </a:solidFill>
                          <a:latin typeface="Times New Roman" panose="02020603050405020304"/>
                          <a:ea typeface="Calibri" panose="020F0502020204030204"/>
                        </a:rPr>
                        <a:t>Bước 3: Báo cáo kết quả hoạt động và thảo luận</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GV mời đại diện các nhóm trình bày về các tình huống sẽ thực hiện phát bóng biên trong thi đấu.</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GV yêu cầu các HS khác lắng nghe, nhận xét, bổ sung ý kiến (nếu có).</a:t>
                      </a:r>
                    </a:p>
                    <a:p>
                      <a:pPr marL="0" indent="0" algn="just">
                        <a:lnSpc>
                          <a:spcPct val="150000"/>
                        </a:lnSpc>
                        <a:spcBef>
                          <a:spcPts val="100"/>
                        </a:spcBef>
                        <a:spcAft>
                          <a:spcPts val="100"/>
                        </a:spcAft>
                      </a:pPr>
                      <a:r>
                        <a:rPr sz="1000" b="1">
                          <a:solidFill>
                            <a:srgbClr val="000000"/>
                          </a:solidFill>
                          <a:latin typeface="Times New Roman" panose="02020603050405020304"/>
                          <a:ea typeface="Calibri" panose="020F0502020204030204"/>
                        </a:rPr>
                        <a:t>Bước 4: Đánh giá kết quả, thực hiện nhiệm vụ học tập</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GV nhận xét, đánh giá và chuẩn kiến thức.</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GV chuyển sang nội dung mới.</a:t>
                      </a:r>
                      <a:endParaRPr sz="1000" b="1" i="1">
                        <a:solidFill>
                          <a:srgbClr val="000000"/>
                        </a:solidFill>
                        <a:latin typeface="Times New Roman" panose="02020603050405020304"/>
                        <a:ea typeface="Calibri" panose="020F050202020403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lstStyle/>
                    <a:p>
                      <a:pPr marL="0" indent="0" algn="just">
                        <a:lnSpc>
                          <a:spcPct val="150000"/>
                        </a:lnSpc>
                        <a:spcBef>
                          <a:spcPts val="100"/>
                        </a:spcBef>
                        <a:spcAft>
                          <a:spcPts val="100"/>
                        </a:spcAft>
                      </a:pPr>
                      <a:endParaRPr sz="1000" b="1" i="1">
                        <a:solidFill>
                          <a:srgbClr val="000000"/>
                        </a:solidFill>
                        <a:latin typeface="Times New Roman" panose="02020603050405020304"/>
                        <a:ea typeface="Calibri" panose="020F0502020204030204"/>
                      </a:endParaRPr>
                    </a:p>
                    <a:p>
                      <a:pPr marL="0" indent="0" algn="just">
                        <a:lnSpc>
                          <a:spcPct val="150000"/>
                        </a:lnSpc>
                        <a:spcBef>
                          <a:spcPts val="100"/>
                        </a:spcBef>
                        <a:spcAft>
                          <a:spcPts val="100"/>
                        </a:spcAft>
                      </a:pPr>
                      <a:r>
                        <a:rPr sz="1000" b="1" i="1">
                          <a:solidFill>
                            <a:srgbClr val="000000"/>
                          </a:solidFill>
                          <a:latin typeface="Times New Roman" panose="02020603050405020304"/>
                          <a:ea typeface="Calibri" panose="020F0502020204030204"/>
                        </a:rPr>
                        <a:t>1.3. Các tình huống sẽ thực hiện phát bóng biên trong thi đấu</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Bắt đầu các hiệp đấu (ngoại trờ hiệp đấu thứ nhất) và các hiệp phụ.</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Sau tình huống bóng vào rổ, ném phạt cuối bóng vảo rổ.</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Sau tình huống phạm luật về cách chơi bóng của một đấu thủ.</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Khi đồng hồ thi đấu hiển thị 2:00 phút hoặc ít hơn trong hiệp 4 hoặc hiệp phụ.</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Sau một lỗi cá nhân của đội phòng thủ.</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Sau một lỗi cá nhân của đội bóng đang kiểm soát bóng.</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Sau một lỗi kĩ thuật.</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Sau một lỗi phản tinh thần thể thao hoặc lỗi trục xuất.</a:t>
                      </a:r>
                    </a:p>
                    <a:p>
                      <a:pPr marL="0" indent="0" algn="just">
                        <a:lnSpc>
                          <a:spcPct val="150000"/>
                        </a:lnSpc>
                        <a:spcBef>
                          <a:spcPts val="100"/>
                        </a:spcBef>
                        <a:spcAft>
                          <a:spcPts val="100"/>
                        </a:spcAft>
                      </a:pPr>
                      <a:r>
                        <a:rPr sz="1000">
                          <a:solidFill>
                            <a:srgbClr val="000000"/>
                          </a:solidFill>
                          <a:latin typeface="Times New Roman" panose="02020603050405020304"/>
                          <a:ea typeface="Calibri" panose="020F0502020204030204"/>
                        </a:rPr>
                        <a:t>- Tình huống ném rổ hoặc ném phạt bóng vào rổ.</a:t>
                      </a:r>
                      <a:endParaRPr sz="1000" b="1" i="1">
                        <a:solidFill>
                          <a:srgbClr val="000000"/>
                        </a:solidFill>
                        <a:latin typeface="Times New Roman" panose="02020603050405020304"/>
                        <a:ea typeface="Calibri" panose="020F0502020204030204"/>
                      </a:endParaRPr>
                    </a:p>
                  </a:txBody>
                  <a:tcPr marL="68580" marR="68580" marT="0" marB="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Tree>
  </p:cSld>
  <p:clrMapOvr>
    <a:masterClrMapping/>
  </p:clrMapOvr>
  <p:transition spd="slow" advTm="240000">
    <p:wheel spokes="8"/>
    <p:sndAc>
      <p:stSnd>
        <p:snd r:embed="rId3" name="camera.wav"/>
      </p:stSnd>
    </p:sndAc>
  </p:transition>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TABLE_ENDDRAG_ORIGIN_RECT" val="648*452"/>
  <p:tag name="TABLE_ENDDRAG_RECT" val="36*29*648*452"/>
</p:tagLst>
</file>

<file path=ppt/tags/tag6.xml><?xml version="1.0" encoding="utf-8"?>
<p:tagLst xmlns:a="http://schemas.openxmlformats.org/drawingml/2006/main" xmlns:r="http://schemas.openxmlformats.org/officeDocument/2006/relationships" xmlns:p="http://schemas.openxmlformats.org/presentationml/2006/main">
  <p:tag name="TABLE_ENDDRAG_ORIGIN_RECT" val="648*409"/>
  <p:tag name="TABLE_ENDDRAG_RECT" val="36*66*648*409"/>
</p:tagLst>
</file>

<file path=ppt/tags/tag7.xml><?xml version="1.0" encoding="utf-8"?>
<p:tagLst xmlns:a="http://schemas.openxmlformats.org/drawingml/2006/main" xmlns:r="http://schemas.openxmlformats.org/officeDocument/2006/relationships" xmlns:p="http://schemas.openxmlformats.org/presentationml/2006/main">
  <p:tag name="TABLE_ENDDRAG_ORIGIN_RECT" val="648*359"/>
  <p:tag name="TABLE_ENDDRAG_RECT" val="36*73*648*359"/>
</p:tagLst>
</file>

<file path=ppt/tags/tag8.xml><?xml version="1.0" encoding="utf-8"?>
<p:tagLst xmlns:a="http://schemas.openxmlformats.org/drawingml/2006/main" xmlns:r="http://schemas.openxmlformats.org/officeDocument/2006/relationships" xmlns:p="http://schemas.openxmlformats.org/presentationml/2006/main">
  <p:tag name="TABLE_ENDDRAG_ORIGIN_RECT" val="648*352"/>
  <p:tag name="TABLE_ENDDRAG_RECT" val="36*79*648*352"/>
</p:tagLst>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Mountain Top</Template>
  <TotalTime>4</TotalTime>
  <Words>2893</Words>
  <Application>Microsoft Office PowerPoint</Application>
  <PresentationFormat>On-screen Show (4:3)</PresentationFormat>
  <Paragraphs>204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Mountain Top</vt:lpstr>
      <vt:lpstr>  Ngày soạn 30/8/2024                                               Trường THPT Lý Tự Trọng                                                                              Tổ: Tin – GDTC - GDQP                                                                              GV: Nguyễn Viết Nương                                                           Môn : GDTC  Bài 2: Lý thuyết môn GDTC Lớp 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VINHTRANGmobile</dc:creator>
  <cp:lastModifiedBy>admin</cp:lastModifiedBy>
  <cp:revision>68</cp:revision>
  <dcterms:created xsi:type="dcterms:W3CDTF">2009-02-24T07:44:00Z</dcterms:created>
  <dcterms:modified xsi:type="dcterms:W3CDTF">2025-08-29T08:18:15Z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5AAD110694D0476CA7C48981FC742531_12</vt:lpwstr>
  </property>
  <property fmtid="{D5CDD505-2E9C-101B-9397-08002B2CF9AE}" pid="3" name="KSOProductBuildVer">
    <vt:lpwstr>1033-12.2.0.20795</vt:lpwstr>
  </property>
</Properties>
</file>