
<file path=[Content_Types].xml><?xml version="1.0" encoding="utf-8"?>
<Types xmlns="http://schemas.openxmlformats.org/package/2006/content-types">
  <Default Extension="png" ContentType="image/png"/>
  <Default Extension="jfif" ContentType="image/jpe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0" r:id="rId3"/>
    <p:sldId id="256"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7" r:id="rId32"/>
    <p:sldId id="298" r:id="rId33"/>
    <p:sldId id="296" r:id="rId34"/>
    <p:sldId id="299" r:id="rId35"/>
    <p:sldId id="257" r:id="rId36"/>
    <p:sldId id="261"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5" d="100"/>
          <a:sy n="35" d="100"/>
        </p:scale>
        <p:origin x="-4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071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601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33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89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74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304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8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37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281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93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497699B-48B7-4073-9405-3FCDD293372A}" type="datetimeFigureOut">
              <a:rPr lang="en-US" smtClean="0">
                <a:solidFill>
                  <a:prstClr val="black">
                    <a:tint val="75000"/>
                  </a:prstClr>
                </a:solidFill>
              </a:rPr>
              <a:pPr/>
              <a:t>8/29/2025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07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14.sv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9.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14.svg"/><Relationship Id="rId4" Type="http://schemas.openxmlformats.org/officeDocument/2006/relationships/image" Target="../media/image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14.svg"/><Relationship Id="rId4" Type="http://schemas.openxmlformats.org/officeDocument/2006/relationships/image" Target="../media/image1.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3.mp3"/><Relationship Id="rId7" Type="http://schemas.openxmlformats.org/officeDocument/2006/relationships/image" Target="../media/image3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gif"/></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0.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54.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0.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54.png"/><Relationship Id="rId12" Type="http://schemas.openxmlformats.org/officeDocument/2006/relationships/image" Target="../media/image4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slideLayout" Target="../slideLayouts/slideLayout12.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gif"/><Relationship Id="rId3" Type="http://schemas.microsoft.com/office/2007/relationships/media" Target="../media/media5.mp3"/><Relationship Id="rId7" Type="http://schemas.openxmlformats.org/officeDocument/2006/relationships/slideLayout" Target="../slideLayouts/slideLayout12.xml"/><Relationship Id="rId12" Type="http://schemas.openxmlformats.org/officeDocument/2006/relationships/image" Target="../media/image59.gif"/><Relationship Id="rId17" Type="http://schemas.openxmlformats.org/officeDocument/2006/relationships/image" Target="../media/image46.gif"/><Relationship Id="rId2" Type="http://schemas.openxmlformats.org/officeDocument/2006/relationships/audio" Target="../media/media4.mp3"/><Relationship Id="rId16" Type="http://schemas.openxmlformats.org/officeDocument/2006/relationships/image" Target="../media/image45.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40.gif"/><Relationship Id="rId5" Type="http://schemas.microsoft.com/office/2007/relationships/media" Target="../media/media2.mp3"/><Relationship Id="rId1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audio" Target="../media/media5.mp3"/><Relationship Id="rId9" Type="http://schemas.openxmlformats.org/officeDocument/2006/relationships/image" Target="../media/image57.png"/><Relationship Id="rId14" Type="http://schemas.openxmlformats.org/officeDocument/2006/relationships/image" Target="../media/image61.gif"/></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1.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4.svg"/><Relationship Id="rId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12.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9.svg"/><Relationship Id="rId12"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8.jpeg"/><Relationship Id="rId4" Type="http://schemas.openxmlformats.org/officeDocument/2006/relationships/image" Target="../media/image4.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21239608">
            <a:off x="14147330" y="582492"/>
            <a:ext cx="4064033" cy="5273256"/>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838200" y="7152822"/>
            <a:ext cx="9974577" cy="3027487"/>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1751093" y="2191475"/>
            <a:ext cx="14097000" cy="1661993"/>
          </a:xfrm>
          <a:prstGeom prst="rect">
            <a:avLst/>
          </a:prstGeom>
        </p:spPr>
        <p:txBody>
          <a:bodyPr wrap="square" lIns="0" tIns="0" rIns="0" bIns="0" rtlCol="0" anchor="t">
            <a:spAutoFit/>
          </a:bodyPr>
          <a:lstStyle/>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MÔN NGỮ VĂN </a:t>
            </a: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12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(CÁNH DIỀU)</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NĂM HỌC 2024-2025</a:t>
            </a: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3601" y="5524500"/>
            <a:ext cx="8880254" cy="5691056"/>
          </a:xfrm>
          <a:prstGeom prst="rect">
            <a:avLst/>
          </a:prstGeom>
        </p:spPr>
      </p:pic>
      <p:sp>
        <p:nvSpPr>
          <p:cNvPr id="3" name="Rectangle 2"/>
          <p:cNvSpPr/>
          <p:nvPr/>
        </p:nvSpPr>
        <p:spPr>
          <a:xfrm>
            <a:off x="4517803" y="272778"/>
            <a:ext cx="9144000" cy="1077218"/>
          </a:xfrm>
          <a:prstGeom prst="rect">
            <a:avLst/>
          </a:prstGeom>
        </p:spPr>
        <p:txBody>
          <a:bodyPr>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SỞ GIÁO DỤC VÀ ĐÀO TẠO BÌNH ĐỊNH</a:t>
            </a:r>
            <a:endParaRPr lang="en-US" sz="3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3200" b="1" u="sng" dirty="0">
                <a:ln w="12700">
                  <a:solidFill>
                    <a:schemeClr val="tx2">
                      <a:lumMod val="75000"/>
                    </a:schemeClr>
                  </a:solidFill>
                  <a:prstDash val="solid"/>
                </a:ln>
                <a:solidFill>
                  <a:srgbClr val="FF0000"/>
                </a:solidFill>
                <a:latin typeface="Times New Roman" panose="02020603050405020304" pitchFamily="18" charset="0"/>
                <a:cs typeface="Times New Roman" panose="02020603050405020304" pitchFamily="18" charset="0"/>
              </a:rPr>
              <a:t>TRƯỜNG THPT LÝ TỰ TRỌNG</a:t>
            </a:r>
          </a:p>
        </p:txBody>
      </p:sp>
      <p:sp>
        <p:nvSpPr>
          <p:cNvPr id="4" name="Rectangle 3"/>
          <p:cNvSpPr/>
          <p:nvPr/>
        </p:nvSpPr>
        <p:spPr>
          <a:xfrm>
            <a:off x="4517803" y="5335219"/>
            <a:ext cx="7840929" cy="1200329"/>
          </a:xfrm>
          <a:prstGeom prst="rect">
            <a:avLst/>
          </a:prstGeom>
        </p:spPr>
        <p:txBody>
          <a:bodyPr wrap="none">
            <a:spAutoFit/>
          </a:bodyPr>
          <a:lstStyle/>
          <a:p>
            <a:r>
              <a:rPr lang="en-US" sz="3600" b="1" dirty="0">
                <a:solidFill>
                  <a:srgbClr val="00B050"/>
                </a:solidFill>
                <a:latin typeface="Times New Roman" panose="02020603050405020304" pitchFamily="18" charset="0"/>
                <a:cs typeface="Times New Roman" panose="02020603050405020304" pitchFamily="18" charset="0"/>
              </a:rPr>
              <a:t>GV THỰC HIỆN: </a:t>
            </a:r>
            <a:r>
              <a:rPr lang="en-US" sz="3600" b="1" dirty="0" smtClean="0">
                <a:solidFill>
                  <a:srgbClr val="00B050"/>
                </a:solidFill>
                <a:latin typeface="Times New Roman" panose="02020603050405020304" pitchFamily="18" charset="0"/>
                <a:cs typeface="Times New Roman" panose="02020603050405020304" pitchFamily="18" charset="0"/>
              </a:rPr>
              <a:t>TRỊNH THỊ NHẠN</a:t>
            </a:r>
          </a:p>
          <a:p>
            <a:r>
              <a:rPr lang="en-US" sz="3600" b="1" dirty="0">
                <a:solidFill>
                  <a:srgbClr val="00B050"/>
                </a:solidFill>
                <a:latin typeface="Times New Roman" panose="02020603050405020304" pitchFamily="18" charset="0"/>
                <a:cs typeface="Times New Roman" panose="02020603050405020304" pitchFamily="18" charset="0"/>
              </a:rPr>
              <a:t>LỚP GIẢNG DẠY: </a:t>
            </a:r>
            <a:r>
              <a:rPr lang="en-US" sz="3600" b="1" dirty="0" smtClean="0">
                <a:solidFill>
                  <a:srgbClr val="00B050"/>
                </a:solidFill>
                <a:latin typeface="Times New Roman" panose="02020603050405020304" pitchFamily="18" charset="0"/>
                <a:cs typeface="Times New Roman" panose="02020603050405020304" pitchFamily="18" charset="0"/>
              </a:rPr>
              <a:t>12A4, 12A7</a:t>
            </a:r>
            <a:endParaRPr lang="en-US" sz="3600" b="1" dirty="0">
              <a:solidFill>
                <a:srgbClr val="00B050"/>
              </a:solidFill>
            </a:endParaRPr>
          </a:p>
        </p:txBody>
      </p:sp>
      <p:sp>
        <p:nvSpPr>
          <p:cNvPr id="11" name="Freeform 7"/>
          <p:cNvSpPr/>
          <p:nvPr/>
        </p:nvSpPr>
        <p:spPr>
          <a:xfrm rot="723081">
            <a:off x="66963" y="-252231"/>
            <a:ext cx="3666524" cy="5273256"/>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312237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0"/>
            <a:ext cx="18320658" cy="10276944"/>
          </a:xfrm>
          <a:prstGeom prst="rect">
            <a:avLst/>
          </a:prstGeom>
        </p:spPr>
      </p:pic>
      <p:sp>
        <p:nvSpPr>
          <p:cNvPr id="3" name="Rectangle 2"/>
          <p:cNvSpPr/>
          <p:nvPr/>
        </p:nvSpPr>
        <p:spPr>
          <a:xfrm>
            <a:off x="5204547" y="1104900"/>
            <a:ext cx="8212505" cy="1264385"/>
          </a:xfrm>
          <a:prstGeom prst="rect">
            <a:avLst/>
          </a:prstGeom>
        </p:spPr>
        <p:txBody>
          <a:bodyPr wrap="none">
            <a:spAutoFit/>
          </a:bodyPr>
          <a:lstStyle/>
          <a:p>
            <a:pPr algn="just">
              <a:lnSpc>
                <a:spcPct val="115000"/>
              </a:lnSpc>
              <a:spcAft>
                <a:spcPts val="800"/>
              </a:spcAft>
            </a:pPr>
            <a:r>
              <a:rPr lang="en-US"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I</a:t>
            </a:r>
            <a:r>
              <a:rPr lang="pt-BR"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I</a:t>
            </a:r>
            <a:r>
              <a:rPr lang="en-US"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 Đọc hiểu văn bản</a:t>
            </a:r>
            <a:endParaRPr lang="en-GB" sz="720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32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1028700" y="3203727"/>
            <a:ext cx="3974002" cy="6054573"/>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5113035" y="190500"/>
            <a:ext cx="3974002" cy="9829799"/>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201038" y="190501"/>
            <a:ext cx="3974002" cy="9829798"/>
          </a:xfrm>
          <a:custGeom>
            <a:avLst/>
            <a:gdLst/>
            <a:ahLst/>
            <a:cxnLst/>
            <a:rect l="l" t="t" r="r" b="b"/>
            <a:pathLst>
              <a:path w="3974002" h="6054573">
                <a:moveTo>
                  <a:pt x="0" y="0"/>
                </a:moveTo>
                <a:lnTo>
                  <a:pt x="3974001" y="0"/>
                </a:lnTo>
                <a:lnTo>
                  <a:pt x="3974001" y="6054573"/>
                </a:lnTo>
                <a:lnTo>
                  <a:pt x="0" y="60545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285298" y="3203727"/>
            <a:ext cx="3974002" cy="6054573"/>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9033452">
            <a:off x="14480314" y="-2442012"/>
            <a:ext cx="6203263" cy="6940714"/>
          </a:xfrm>
          <a:custGeom>
            <a:avLst/>
            <a:gdLst/>
            <a:ahLst/>
            <a:cxnLst/>
            <a:rect l="l" t="t" r="r" b="b"/>
            <a:pathLst>
              <a:path w="6203263" h="6940714">
                <a:moveTo>
                  <a:pt x="0" y="0"/>
                </a:moveTo>
                <a:lnTo>
                  <a:pt x="6203263" y="0"/>
                </a:lnTo>
                <a:lnTo>
                  <a:pt x="6203263" y="6940714"/>
                </a:lnTo>
                <a:lnTo>
                  <a:pt x="0" y="6940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9314444">
            <a:off x="-1903395" y="-2415823"/>
            <a:ext cx="4998756" cy="5593014"/>
          </a:xfrm>
          <a:custGeom>
            <a:avLst/>
            <a:gdLst/>
            <a:ahLst/>
            <a:cxnLst/>
            <a:rect l="l" t="t" r="r" b="b"/>
            <a:pathLst>
              <a:path w="4998756" h="5593014">
                <a:moveTo>
                  <a:pt x="0" y="0"/>
                </a:moveTo>
                <a:lnTo>
                  <a:pt x="4998756" y="0"/>
                </a:lnTo>
                <a:lnTo>
                  <a:pt x="4998756" y="5593014"/>
                </a:lnTo>
                <a:lnTo>
                  <a:pt x="0" y="55930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aphicFrame>
        <p:nvGraphicFramePr>
          <p:cNvPr id="17" name="Table 16"/>
          <p:cNvGraphicFramePr>
            <a:graphicFrameLocks noGrp="1"/>
          </p:cNvGraphicFramePr>
          <p:nvPr>
            <p:extLst>
              <p:ext uri="{D42A27DB-BD31-4B8C-83A1-F6EECF244321}">
                <p14:modId xmlns:p14="http://schemas.microsoft.com/office/powerpoint/2010/main" val="758426669"/>
              </p:ext>
            </p:extLst>
          </p:nvPr>
        </p:nvGraphicFramePr>
        <p:xfrm>
          <a:off x="1218114" y="3626113"/>
          <a:ext cx="3665390" cy="4996879"/>
        </p:xfrm>
        <a:graphic>
          <a:graphicData uri="http://schemas.openxmlformats.org/drawingml/2006/table">
            <a:tbl>
              <a:tblPr firstRow="1" firstCol="1" bandRow="1"/>
              <a:tblGrid>
                <a:gridCol w="3665390">
                  <a:extLst>
                    <a:ext uri="{9D8B030D-6E8A-4147-A177-3AD203B41FA5}">
                      <a16:colId xmlns:a16="http://schemas.microsoft.com/office/drawing/2014/main" xmlns="" val="20000"/>
                    </a:ext>
                  </a:extLst>
                </a:gridCol>
              </a:tblGrid>
              <a:tr h="0">
                <a:tc>
                  <a:txBody>
                    <a:bodyPr/>
                    <a:lstStyle/>
                    <a:p>
                      <a:pPr algn="ctr">
                        <a:lnSpc>
                          <a:spcPct val="115000"/>
                        </a:lnSpc>
                        <a:spcAft>
                          <a:spcPts val="0"/>
                        </a:spcAft>
                        <a:tabLst>
                          <a:tab pos="1386840" algn="l"/>
                        </a:tabLst>
                      </a:pPr>
                      <a:r>
                        <a:rPr lang="vi-VN" sz="3600" b="1">
                          <a:effectLst/>
                          <a:latin typeface="Times New Roman" panose="02020603050405020304" pitchFamily="18" charset="0"/>
                          <a:ea typeface="MS Mincho"/>
                          <a:cs typeface="Times New Roman" panose="02020603050405020304" pitchFamily="18" charset="0"/>
                        </a:rPr>
                        <a:t>Trạm 1. </a:t>
                      </a:r>
                      <a:endParaRPr lang="vi-VN" sz="3600" b="1" smtClean="0">
                        <a:effectLst/>
                        <a:latin typeface="Times New Roman" panose="02020603050405020304" pitchFamily="18" charset="0"/>
                        <a:ea typeface="MS Mincho"/>
                        <a:cs typeface="Times New Roman" panose="02020603050405020304" pitchFamily="18" charset="0"/>
                      </a:endParaRPr>
                    </a:p>
                    <a:p>
                      <a:pPr algn="ctr">
                        <a:lnSpc>
                          <a:spcPct val="115000"/>
                        </a:lnSpc>
                        <a:spcAft>
                          <a:spcPts val="0"/>
                        </a:spcAft>
                        <a:tabLst>
                          <a:tab pos="1386840" algn="l"/>
                        </a:tabLst>
                      </a:pPr>
                      <a:r>
                        <a:rPr lang="vi-VN" sz="3600" b="1" smtClean="0">
                          <a:effectLst/>
                          <a:latin typeface="Times New Roman" panose="02020603050405020304" pitchFamily="18" charset="0"/>
                          <a:ea typeface="MS Mincho"/>
                          <a:cs typeface="Times New Roman" panose="02020603050405020304" pitchFamily="18" charset="0"/>
                        </a:rPr>
                        <a:t>Lắng </a:t>
                      </a:r>
                      <a:r>
                        <a:rPr lang="vi-VN" sz="3600" b="1">
                          <a:effectLst/>
                          <a:latin typeface="Times New Roman" panose="02020603050405020304" pitchFamily="18" charset="0"/>
                          <a:ea typeface="MS Mincho"/>
                          <a:cs typeface="Times New Roman" panose="02020603050405020304" pitchFamily="18" charset="0"/>
                        </a:rPr>
                        <a:t>nghe</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effectLst/>
                          <a:latin typeface="Times New Roman" panose="02020603050405020304" pitchFamily="18" charset="0"/>
                          <a:ea typeface="MS Mincho"/>
                          <a:cs typeface="Times New Roman" panose="02020603050405020304" pitchFamily="18" charset="0"/>
                        </a:rPr>
                        <a:t>Đọc văn bản, tái hiện và kể lại </a:t>
                      </a:r>
                      <a:r>
                        <a:rPr lang="vi-VN" sz="3600">
                          <a:solidFill>
                            <a:srgbClr val="0D0D0D"/>
                          </a:solidFill>
                          <a:effectLst/>
                          <a:latin typeface="Times New Roman" panose="02020603050405020304" pitchFamily="18" charset="0"/>
                          <a:ea typeface="MS Mincho"/>
                          <a:cs typeface="Times New Roman" panose="02020603050405020304" pitchFamily="18" charset="0"/>
                        </a:rPr>
                        <a:t>chuyến ra thăm nhà giàn Ba Kè của nhà báo Xuân Ba bằng sơ đồ.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807833874"/>
              </p:ext>
            </p:extLst>
          </p:nvPr>
        </p:nvGraphicFramePr>
        <p:xfrm>
          <a:off x="5290622" y="933793"/>
          <a:ext cx="3635798" cy="7806690"/>
        </p:xfrm>
        <a:graphic>
          <a:graphicData uri="http://schemas.openxmlformats.org/drawingml/2006/table">
            <a:tbl>
              <a:tblPr firstRow="1" firstCol="1" bandRow="1"/>
              <a:tblGrid>
                <a:gridCol w="3635798">
                  <a:extLst>
                    <a:ext uri="{9D8B030D-6E8A-4147-A177-3AD203B41FA5}">
                      <a16:colId xmlns:a16="http://schemas.microsoft.com/office/drawing/2014/main" xmlns="" val="20000"/>
                    </a:ext>
                  </a:extLst>
                </a:gridCol>
              </a:tblGrid>
              <a:tr h="0">
                <a:tc>
                  <a:txBody>
                    <a:bodyPr/>
                    <a:lstStyle/>
                    <a:p>
                      <a:pPr algn="ctr">
                        <a:lnSpc>
                          <a:spcPct val="115000"/>
                        </a:lnSpc>
                        <a:spcAft>
                          <a:spcPts val="0"/>
                        </a:spcAft>
                        <a:tabLst>
                          <a:tab pos="1386840" algn="l"/>
                        </a:tabLst>
                      </a:pPr>
                      <a:r>
                        <a:rPr lang="vi-VN" sz="3200" b="1" dirty="0">
                          <a:effectLst/>
                          <a:latin typeface="Times New Roman" panose="02020603050405020304" pitchFamily="18" charset="0"/>
                          <a:ea typeface="MS Mincho"/>
                          <a:cs typeface="Times New Roman" panose="02020603050405020304" pitchFamily="18" charset="0"/>
                        </a:rPr>
                        <a:t>Trạm 2. Suy tư</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dirty="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phi hư cấu của bài phóng sự và nêu tác dụng của các yếu tố phi hư cấu trong việc thể hiện nội dung, ý nghĩa của tác phẩm. </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dirty="0">
                          <a:solidFill>
                            <a:srgbClr val="0D0D0D"/>
                          </a:solidFill>
                          <a:effectLst/>
                          <a:latin typeface="Times New Roman" panose="02020603050405020304" pitchFamily="18" charset="0"/>
                          <a:ea typeface="MS Mincho"/>
                          <a:cs typeface="Times New Roman" panose="02020603050405020304" pitchFamily="18" charset="0"/>
                        </a:rPr>
                        <a:t>2. Tìm hiểu những biện pháp đặc trưng của thể loại phóng sự đã được nhà báo Xuân Ba sử dụng.</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89561512"/>
              </p:ext>
            </p:extLst>
          </p:nvPr>
        </p:nvGraphicFramePr>
        <p:xfrm>
          <a:off x="9392444" y="1394785"/>
          <a:ext cx="3494674" cy="7806690"/>
        </p:xfrm>
        <a:graphic>
          <a:graphicData uri="http://schemas.openxmlformats.org/drawingml/2006/table">
            <a:tbl>
              <a:tblPr firstRow="1" firstCol="1" bandRow="1"/>
              <a:tblGrid>
                <a:gridCol w="3494674">
                  <a:extLst>
                    <a:ext uri="{9D8B030D-6E8A-4147-A177-3AD203B41FA5}">
                      <a16:colId xmlns:a16="http://schemas.microsoft.com/office/drawing/2014/main" xmlns="" val="20000"/>
                    </a:ext>
                  </a:extLst>
                </a:gridCol>
              </a:tblGrid>
              <a:tr h="0">
                <a:tc>
                  <a:txBody>
                    <a:bodyPr/>
                    <a:lstStyle/>
                    <a:p>
                      <a:pPr algn="ctr">
                        <a:lnSpc>
                          <a:spcPct val="115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Trạm 3. Cảm nhận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D0D0D"/>
                          </a:solidFill>
                          <a:effectLst/>
                          <a:latin typeface="Times New Roman" panose="02020603050405020304" pitchFamily="18" charset="0"/>
                          <a:ea typeface="MS Mincho"/>
                          <a:cs typeface="Times New Roman" panose="02020603050405020304" pitchFamily="18" charset="0"/>
                        </a:rPr>
                        <a:t>1. Nêu mục đích của việc kết hợp thủ pháp trần thuật và miêu tả khi kể về lịch sử ba thế hệ nhà giàn. Cảm nhận thái độ và sự đánh giá của nhân vật “tôi” về vấn đề đó.</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2. </a:t>
                      </a:r>
                      <a:r>
                        <a:rPr lang="vi-VN" sz="3200">
                          <a:solidFill>
                            <a:srgbClr val="0D0D0D"/>
                          </a:solidFill>
                          <a:effectLst/>
                          <a:latin typeface="Times New Roman" panose="02020603050405020304" pitchFamily="18" charset="0"/>
                          <a:ea typeface="MS Mincho"/>
                          <a:cs typeface="Times New Roman" panose="02020603050405020304" pitchFamily="18" charset="0"/>
                        </a:rPr>
                        <a:t>Chỉ rõ chi tiết để lại ấn tượng đặc biệt nhất với bản thân em và lí giải vì sao.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434237631"/>
              </p:ext>
            </p:extLst>
          </p:nvPr>
        </p:nvGraphicFramePr>
        <p:xfrm>
          <a:off x="13495815" y="3737953"/>
          <a:ext cx="3512158" cy="5002530"/>
        </p:xfrm>
        <a:graphic>
          <a:graphicData uri="http://schemas.openxmlformats.org/drawingml/2006/table">
            <a:tbl>
              <a:tblPr firstRow="1" firstCol="1" bandRow="1"/>
              <a:tblGrid>
                <a:gridCol w="3512158">
                  <a:extLst>
                    <a:ext uri="{9D8B030D-6E8A-4147-A177-3AD203B41FA5}">
                      <a16:colId xmlns:a16="http://schemas.microsoft.com/office/drawing/2014/main" xmlns="" val="20000"/>
                    </a:ext>
                  </a:extLst>
                </a:gridCol>
              </a:tblGrid>
              <a:tr h="0">
                <a:tc>
                  <a:txBody>
                    <a:bodyPr/>
                    <a:lstStyle/>
                    <a:p>
                      <a:pPr algn="ctr">
                        <a:lnSpc>
                          <a:spcPct val="115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Trạm 4. Đối thoại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Nhập vai là nhà báo Xuân Ba và một bạn trẻ hôm nay.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Tổ chức cuộc phỏng vấn giữa bạn trẻ với nhà báo Xuân Ba về hành trình đến với nhà giàn Ba Kè.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020256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6"/>
            <a:ext cx="18288000" cy="10382250"/>
          </a:xfrm>
          <a:prstGeom prst="rect">
            <a:avLst/>
          </a:prstGeom>
        </p:spPr>
      </p:pic>
      <p:sp>
        <p:nvSpPr>
          <p:cNvPr id="3" name="Rectangle 2"/>
          <p:cNvSpPr/>
          <p:nvPr/>
        </p:nvSpPr>
        <p:spPr>
          <a:xfrm>
            <a:off x="2286000" y="266700"/>
            <a:ext cx="13353893" cy="2003625"/>
          </a:xfrm>
          <a:prstGeom prst="rect">
            <a:avLst/>
          </a:prstGeom>
        </p:spPr>
        <p:txBody>
          <a:bodyPr wrap="square">
            <a:spAutoFit/>
          </a:bodyPr>
          <a:lstStyle/>
          <a:p>
            <a:pPr algn="ctr">
              <a:lnSpc>
                <a:spcPct val="115000"/>
              </a:lnSpc>
              <a:spcAft>
                <a:spcPts val="800"/>
              </a:spcAft>
            </a:pPr>
            <a:r>
              <a:rPr lang="en-US" sz="5400" b="1">
                <a:latin typeface="Times New Roman" panose="02020603050405020304" pitchFamily="18" charset="0"/>
                <a:ea typeface="Calibri" panose="020F0502020204030204" pitchFamily="34" charset="0"/>
                <a:cs typeface="Times New Roman" panose="02020603050405020304" pitchFamily="18" charset="0"/>
              </a:rPr>
              <a:t>1. Những ghi chép của nhà báo Xuân Ba trong chuyến ra thăm nhà giàn Ba Kè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3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5" name="Freeform 5"/>
          <p:cNvSpPr/>
          <p:nvPr/>
        </p:nvSpPr>
        <p:spPr>
          <a:xfrm rot="13895985">
            <a:off x="13956105" y="-403638"/>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2"/>
            <a:stretch>
              <a:fillRect/>
            </a:stretch>
          </a:blipFill>
        </p:spPr>
      </p:sp>
      <p:sp>
        <p:nvSpPr>
          <p:cNvPr id="13" name="Freeform 13"/>
          <p:cNvSpPr/>
          <p:nvPr/>
        </p:nvSpPr>
        <p:spPr>
          <a:xfrm rot="8106696">
            <a:off x="-2147789" y="-1227493"/>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2"/>
            <a:stretch>
              <a:fillRect/>
            </a:stretch>
          </a:blipFill>
        </p:spPr>
      </p:sp>
      <p:graphicFrame>
        <p:nvGraphicFramePr>
          <p:cNvPr id="14" name="Table 13"/>
          <p:cNvGraphicFramePr>
            <a:graphicFrameLocks noGrp="1"/>
          </p:cNvGraphicFramePr>
          <p:nvPr>
            <p:extLst>
              <p:ext uri="{D42A27DB-BD31-4B8C-83A1-F6EECF244321}">
                <p14:modId xmlns:p14="http://schemas.microsoft.com/office/powerpoint/2010/main" val="1768346755"/>
              </p:ext>
            </p:extLst>
          </p:nvPr>
        </p:nvGraphicFramePr>
        <p:xfrm>
          <a:off x="228600" y="495300"/>
          <a:ext cx="17602200" cy="949451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240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14020800">
                  <a:extLst>
                    <a:ext uri="{9D8B030D-6E8A-4147-A177-3AD203B41FA5}">
                      <a16:colId xmlns:a16="http://schemas.microsoft.com/office/drawing/2014/main" xmlns="" val="20002"/>
                    </a:ext>
                  </a:extLst>
                </a:gridCol>
              </a:tblGrid>
              <a:tr h="990599">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Bố cục văn bản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Hành trình chuyến đi</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Ghi chép của nhân vật “tôi”</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5222">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1</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4h sáng, khu vực Ba Kè</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Đại tá Chấn miêu tả sắc nước đại dương.</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Chỉ dấu của độ sâu thềm lục địa.</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giá trị ẩn trong đảo chìm.</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Ngợi ca công ơn của nguyên Tư lệnh Quân chủng Hải quân Giáp Văn Cương và những người lính đảo.</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khu vực Ba Kè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85024">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2</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Biển tờ mờ sáng</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Khoảng non trưa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Lo lắng khi không biết liệu tàu có cập được nhà giàn?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Danh sách vào chòi không có các nhà báo do sóng lớn.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Đoàn công tác lựa chọn phương án hai: phải khéo léo, mưu trí đưa hàng vào nhà giàn.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Sóng bớt nên toàn bộ số hàng quà tặng đất liền chuyển cho giàn Ba Kè được chuyển sang trót lọt.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Đại tá Chấn kể lại sự hi sinh của các chiến sĩ nhà giàn trong các cơn bão từ các năm 1990- 1998.</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Lễ tưởng niệm các chiến sĩ Hải Quân tại tàu HQ-996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44384">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3</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Cuộc trò chuyện với thiếu tướng Nguyễn Nam, Chính uỷ Bộ Tư lệnh Công binh về nghề công binh.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về các 3 thế hệ nhà giàn mà ngành công binh đã xây dựng</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07786">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4</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cảm xúc của tác giả về nhà giàn và “quân của tướng Nam”.</a:t>
                      </a:r>
                      <a:r>
                        <a:rPr lang="vi-VN" sz="3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2868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1408112" y="2019300"/>
            <a:ext cx="7681691" cy="2031325"/>
          </a:xfrm>
          <a:prstGeom prst="rect">
            <a:avLst/>
          </a:prstGeom>
        </p:spPr>
        <p:txBody>
          <a:bodyPr lIns="0" tIns="0" rIns="0" bIns="0" rtlCol="0" anchor="t">
            <a:spAutoFit/>
          </a:bodyPr>
          <a:lstStyle/>
          <a:p>
            <a:pPr algn="ctr"/>
            <a:r>
              <a:rPr lang="en-US" sz="6600" b="1">
                <a:latin typeface="Times New Roman" panose="02020603050405020304" pitchFamily="18" charset="0"/>
                <a:cs typeface="Times New Roman" panose="02020603050405020304" pitchFamily="18" charset="0"/>
              </a:rPr>
              <a:t>2. Tính phi hư cấu của bài phóng sự</a:t>
            </a:r>
            <a:endParaRPr lang="en-GB" sz="6600">
              <a:latin typeface="Times New Roman" panose="02020603050405020304" pitchFamily="18" charset="0"/>
              <a:cs typeface="Times New Roman" panose="02020603050405020304" pitchFamily="18" charset="0"/>
            </a:endParaRPr>
          </a:p>
        </p:txBody>
      </p:sp>
      <p:sp>
        <p:nvSpPr>
          <p:cNvPr id="7" name="Freeform 7"/>
          <p:cNvSpPr/>
          <p:nvPr/>
        </p:nvSpPr>
        <p:spPr>
          <a:xfrm rot="-593138">
            <a:off x="8180181" y="399438"/>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1897088" y="4894169"/>
            <a:ext cx="6703740" cy="3693319"/>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Tính phi hư cấu của bài phóng sự được thể hiện ở sự kiện có thực mà người viết trực tiếp tham gia hay chứng kiến.</a:t>
            </a:r>
            <a:endParaRPr lang="en-GB" sz="4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8836" y="1714500"/>
            <a:ext cx="7716931" cy="7716931"/>
          </a:xfrm>
          <a:prstGeom prst="rect">
            <a:avLst/>
          </a:prstGeom>
        </p:spPr>
      </p:pic>
    </p:spTree>
    <p:extLst>
      <p:ext uri="{BB962C8B-B14F-4D97-AF65-F5344CB8AC3E}">
        <p14:creationId xmlns:p14="http://schemas.microsoft.com/office/powerpoint/2010/main" val="9507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2142190"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662395"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182600"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1954049"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1</a:t>
            </a:r>
          </a:p>
        </p:txBody>
      </p:sp>
      <p:sp>
        <p:nvSpPr>
          <p:cNvPr id="8" name="TextBox 8"/>
          <p:cNvSpPr txBox="1"/>
          <p:nvPr/>
        </p:nvSpPr>
        <p:spPr>
          <a:xfrm>
            <a:off x="922990" y="4886952"/>
            <a:ext cx="5287244" cy="4431983"/>
          </a:xfrm>
          <a:prstGeom prst="rect">
            <a:avLst/>
          </a:prstGeom>
        </p:spPr>
        <p:txBody>
          <a:bodyPr wrap="square" lIns="0" tIns="0" rIns="0" bIns="0" rtlCol="0" anchor="t">
            <a:spAutoFit/>
          </a:bodyPr>
          <a:lstStyle/>
          <a:p>
            <a:pPr algn="just"/>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phóng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Ba </a:t>
            </a:r>
            <a:r>
              <a:rPr lang="en-US" sz="3600" dirty="0" err="1">
                <a:latin typeface="Times New Roman" panose="02020603050405020304" pitchFamily="18" charset="0"/>
                <a:cs typeface="Times New Roman" panose="02020603050405020304" pitchFamily="18" charset="0"/>
              </a:rPr>
              <a:t>Kè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giàn</a:t>
            </a:r>
            <a:r>
              <a:rPr lang="en-US" sz="3600" dirty="0">
                <a:latin typeface="Times New Roman" panose="02020603050405020304" pitchFamily="18" charset="0"/>
                <a:cs typeface="Times New Roman" panose="02020603050405020304" pitchFamily="18" charset="0"/>
              </a:rPr>
              <a:t> DK1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mát</a:t>
            </a:r>
            <a:r>
              <a:rPr lang="en-US" sz="3600" dirty="0">
                <a:latin typeface="Times New Roman" panose="02020603050405020304" pitchFamily="18" charset="0"/>
                <a:cs typeface="Times New Roman" panose="02020603050405020304" pitchFamily="18" charset="0"/>
              </a:rPr>
              <a:t>, hi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Sa. </a:t>
            </a:r>
            <a:endParaRPr lang="en-GB" sz="36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7474254"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2</a:t>
            </a:r>
          </a:p>
        </p:txBody>
      </p:sp>
      <p:sp>
        <p:nvSpPr>
          <p:cNvPr id="10" name="TextBox 10"/>
          <p:cNvSpPr txBox="1"/>
          <p:nvPr/>
        </p:nvSpPr>
        <p:spPr>
          <a:xfrm>
            <a:off x="7086600" y="4886952"/>
            <a:ext cx="3200400" cy="276998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Tác giả trực tiếp tới vùng biển Ba Kè để quan sát và ghi chép, thu nhập thông tin</a:t>
            </a:r>
            <a:endParaRPr lang="en-US" sz="36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1" name="TextBox 11"/>
          <p:cNvSpPr txBox="1"/>
          <p:nvPr/>
        </p:nvSpPr>
        <p:spPr>
          <a:xfrm>
            <a:off x="12994459"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3</a:t>
            </a:r>
          </a:p>
        </p:txBody>
      </p:sp>
      <p:sp>
        <p:nvSpPr>
          <p:cNvPr id="12" name="TextBox 12"/>
          <p:cNvSpPr txBox="1"/>
          <p:nvPr/>
        </p:nvSpPr>
        <p:spPr>
          <a:xfrm>
            <a:off x="11163366" y="4886952"/>
            <a:ext cx="5600634" cy="3877985"/>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Những thông tin của phóng sự được tác giả ghi chép cụ thể qua các mốc thời gian, sự việc và các cuộc trò chuyện với người thật: chủ nhiệm chính trị đại tá Chấn, thiếu tướng Nguyễn Nam… </a:t>
            </a:r>
            <a:endParaRPr lang="en-US" sz="36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rot="7615473">
            <a:off x="-1557629" y="-503696"/>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
        <p:nvSpPr>
          <p:cNvPr id="14" name="Rectangle 13"/>
          <p:cNvSpPr/>
          <p:nvPr/>
        </p:nvSpPr>
        <p:spPr>
          <a:xfrm>
            <a:off x="4365502" y="1075216"/>
            <a:ext cx="8664698" cy="1446550"/>
          </a:xfrm>
          <a:prstGeom prst="rect">
            <a:avLst/>
          </a:prstGeom>
        </p:spPr>
        <p:txBody>
          <a:bodyPr wrap="square">
            <a:spAutoFit/>
          </a:bodyPr>
          <a:lstStyle/>
          <a:p>
            <a:pPr algn="ctr"/>
            <a:r>
              <a:rPr lang="en-US" sz="4400" b="1">
                <a:latin typeface="Times New Roman" panose="02020603050405020304" pitchFamily="18" charset="0"/>
                <a:ea typeface="Calibri" panose="020F0502020204030204" pitchFamily="34" charset="0"/>
                <a:cs typeface="Times New Roman" panose="02020603050405020304" pitchFamily="18" charset="0"/>
              </a:rPr>
              <a:t>Trong phóng sự </a:t>
            </a:r>
            <a:r>
              <a:rPr lang="en-US" sz="4400" b="1" i="1">
                <a:latin typeface="Times New Roman" panose="02020603050405020304" pitchFamily="18" charset="0"/>
                <a:ea typeface="Calibri" panose="020F0502020204030204" pitchFamily="34" charset="0"/>
                <a:cs typeface="Times New Roman" panose="02020603050405020304" pitchFamily="18" charset="0"/>
              </a:rPr>
              <a:t>Khúc tráng ca nhà giàn</a:t>
            </a:r>
            <a:r>
              <a:rPr lang="en-US" sz="4400" b="1">
                <a:latin typeface="Times New Roman" panose="02020603050405020304" pitchFamily="18" charset="0"/>
                <a:ea typeface="Calibri" panose="020F0502020204030204" pitchFamily="34" charset="0"/>
                <a:cs typeface="Times New Roman" panose="02020603050405020304" pitchFamily="18" charset="0"/>
              </a:rPr>
              <a:t>, tính phi hư cấu thể hiện</a:t>
            </a:r>
            <a:endParaRPr lang="en-GB" sz="4400" b="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6271" y="-438772"/>
            <a:ext cx="4932794" cy="4932794"/>
          </a:xfrm>
          <a:prstGeom prst="rect">
            <a:avLst/>
          </a:prstGeom>
        </p:spPr>
      </p:pic>
      <p:sp>
        <p:nvSpPr>
          <p:cNvPr id="16" name="Freeform 5"/>
          <p:cNvSpPr/>
          <p:nvPr/>
        </p:nvSpPr>
        <p:spPr>
          <a:xfrm rot="-6990159">
            <a:off x="12817107" y="-479838"/>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Tree>
    <p:extLst>
      <p:ext uri="{BB962C8B-B14F-4D97-AF65-F5344CB8AC3E}">
        <p14:creationId xmlns:p14="http://schemas.microsoft.com/office/powerpoint/2010/main" val="26146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28700" y="1562100"/>
            <a:ext cx="7137308" cy="76962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121992" y="1562100"/>
            <a:ext cx="7137308" cy="76962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7" name="TextBox 7"/>
          <p:cNvSpPr txBox="1"/>
          <p:nvPr/>
        </p:nvSpPr>
        <p:spPr>
          <a:xfrm>
            <a:off x="2971557" y="2502424"/>
            <a:ext cx="4381447" cy="5416868"/>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Cung cấp cho người đọc những bằng chứng xác thực, cụ thể để họ có thể đánh giá đúng người và sự việc mà họ quan tâm, theo dõi</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9" name="TextBox 9"/>
          <p:cNvSpPr txBox="1"/>
          <p:nvPr/>
        </p:nvSpPr>
        <p:spPr>
          <a:xfrm>
            <a:off x="12043613" y="3787496"/>
            <a:ext cx="4381447" cy="3385542"/>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Bảo đảm tính xác thực trong việc ghi chép những sự kiện, nhân vật của đời sống.</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2709541" y="272458"/>
            <a:ext cx="12268102" cy="923330"/>
          </a:xfrm>
          <a:prstGeom prst="rect">
            <a:avLst/>
          </a:prstGeom>
        </p:spPr>
        <p:txBody>
          <a:bodyPr wrap="none">
            <a:spAutoFit/>
          </a:bodyPr>
          <a:lstStyle/>
          <a:p>
            <a:r>
              <a:rPr lang="en-US" sz="5400" b="1">
                <a:latin typeface="Times New Roman" panose="02020603050405020304" pitchFamily="18" charset="0"/>
                <a:ea typeface="Calibri" panose="020F0502020204030204" pitchFamily="34" charset="0"/>
                <a:cs typeface="Times New Roman" panose="02020603050405020304" pitchFamily="18" charset="0"/>
              </a:rPr>
              <a:t>Ý nghĩa của việc sử dụng tính phi hư cấu</a:t>
            </a:r>
            <a:endParaRPr lang="en-GB" sz="7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2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93138">
            <a:off x="7778668" y="674530"/>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1371600" y="2733864"/>
            <a:ext cx="7315200"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Thủ pháp nghệ thuật đặc trưng của bài phóng sự </a:t>
            </a:r>
            <a:endParaRPr lang="en-GB" sz="4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9803" y="-528429"/>
            <a:ext cx="10287000" cy="10287000"/>
          </a:xfrm>
          <a:prstGeom prst="rect">
            <a:avLst/>
          </a:prstGeom>
        </p:spPr>
      </p:pic>
      <p:sp>
        <p:nvSpPr>
          <p:cNvPr id="11" name="Rectangle 10"/>
          <p:cNvSpPr/>
          <p:nvPr/>
        </p:nvSpPr>
        <p:spPr>
          <a:xfrm>
            <a:off x="1815890" y="5035015"/>
            <a:ext cx="6870910" cy="3207032"/>
          </a:xfrm>
          <a:prstGeom prst="rect">
            <a:avLst/>
          </a:prstGeom>
        </p:spPr>
        <p:txBody>
          <a:bodyPr wrap="square">
            <a:spAutoFit/>
          </a:bodyPr>
          <a:lstStyle/>
          <a:p>
            <a:pPr algn="just">
              <a:lnSpc>
                <a:spcPct val="115000"/>
              </a:lnSpc>
              <a:spcAft>
                <a:spcPts val="800"/>
              </a:spcAft>
            </a:pPr>
            <a:r>
              <a:rPr lang="en-US" sz="4400" kern="100">
                <a:latin typeface="Times New Roman" panose="02020603050405020304" pitchFamily="18" charset="0"/>
                <a:ea typeface="Calibri" panose="020F0502020204030204" pitchFamily="34" charset="0"/>
                <a:cs typeface="Times New Roman" panose="02020603050405020304" pitchFamily="18" charset="0"/>
              </a:rPr>
              <a:t>Phóng sự </a:t>
            </a:r>
            <a:r>
              <a:rPr lang="en-US" sz="4400" i="1" kern="100">
                <a:latin typeface="Times New Roman" panose="02020603050405020304" pitchFamily="18" charset="0"/>
                <a:ea typeface="Calibri" panose="020F0502020204030204" pitchFamily="34" charset="0"/>
                <a:cs typeface="Times New Roman" panose="02020603050405020304" pitchFamily="18" charset="0"/>
              </a:rPr>
              <a:t>Khúc tráng ca nhà giàn</a:t>
            </a:r>
            <a:r>
              <a:rPr lang="en-US" sz="4400" kern="100">
                <a:latin typeface="Times New Roman" panose="02020603050405020304" pitchFamily="18" charset="0"/>
                <a:ea typeface="Calibri" panose="020F0502020204030204" pitchFamily="34" charset="0"/>
                <a:cs typeface="Times New Roman" panose="02020603050405020304" pitchFamily="18" charset="0"/>
              </a:rPr>
              <a:t> đã sử dụng thủ pháp nghệ thuật đặc trưng là: miêu tả, trần thuật và bình luận.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2667000"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187205"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707410"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90159">
            <a:off x="12558206" y="-1064290"/>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
        <p:nvSpPr>
          <p:cNvPr id="6" name="TextBox 6"/>
          <p:cNvSpPr txBox="1"/>
          <p:nvPr/>
        </p:nvSpPr>
        <p:spPr>
          <a:xfrm>
            <a:off x="4038258" y="1010121"/>
            <a:ext cx="10211482" cy="1303242"/>
          </a:xfrm>
          <a:prstGeom prst="rect">
            <a:avLst/>
          </a:prstGeom>
        </p:spPr>
        <p:txBody>
          <a:bodyPr lIns="0" tIns="0" rIns="0" bIns="0" rtlCol="0" anchor="t">
            <a:spAutoFit/>
          </a:bodyPr>
          <a:lstStyle/>
          <a:p>
            <a:pPr algn="ctr">
              <a:lnSpc>
                <a:spcPts val="10838"/>
              </a:lnSpc>
            </a:pPr>
            <a:r>
              <a:rPr lang="vi-VN" sz="8000" b="1">
                <a:latin typeface="Times New Roman" panose="02020603050405020304" pitchFamily="18" charset="0"/>
                <a:cs typeface="Times New Roman" panose="02020603050405020304" pitchFamily="18" charset="0"/>
              </a:rPr>
              <a:t>D</a:t>
            </a:r>
            <a:r>
              <a:rPr lang="en-US" sz="8000" b="1" smtClean="0">
                <a:latin typeface="Times New Roman" panose="02020603050405020304" pitchFamily="18" charset="0"/>
                <a:cs typeface="Times New Roman" panose="02020603050405020304" pitchFamily="18" charset="0"/>
              </a:rPr>
              <a:t>ẫn </a:t>
            </a:r>
            <a:r>
              <a:rPr lang="en-US" sz="8000" b="1">
                <a:latin typeface="Times New Roman" panose="02020603050405020304" pitchFamily="18" charset="0"/>
                <a:cs typeface="Times New Roman" panose="02020603050405020304" pitchFamily="18" charset="0"/>
              </a:rPr>
              <a:t>chứng </a:t>
            </a:r>
            <a:endParaRPr lang="en-US" sz="96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7" name="TextBox 7"/>
          <p:cNvSpPr txBox="1"/>
          <p:nvPr/>
        </p:nvSpPr>
        <p:spPr>
          <a:xfrm>
            <a:off x="2478859"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1</a:t>
            </a:r>
          </a:p>
        </p:txBody>
      </p:sp>
      <p:sp>
        <p:nvSpPr>
          <p:cNvPr id="8" name="TextBox 8"/>
          <p:cNvSpPr txBox="1"/>
          <p:nvPr/>
        </p:nvSpPr>
        <p:spPr>
          <a:xfrm>
            <a:off x="979930" y="4964286"/>
            <a:ext cx="4396817" cy="3877985"/>
          </a:xfrm>
          <a:prstGeom prst="rect">
            <a:avLst/>
          </a:prstGeom>
        </p:spPr>
        <p:txBody>
          <a:bodyPr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1</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“Tôi đang nói đến cái nhà giàn không mấy kiến cố … Đó là những thông điện cuối cùng mà Sở chỉ huy Quân chủng nhận được…”</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9" name="TextBox 9"/>
          <p:cNvSpPr txBox="1"/>
          <p:nvPr/>
        </p:nvSpPr>
        <p:spPr>
          <a:xfrm>
            <a:off x="7999064"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2</a:t>
            </a:r>
          </a:p>
        </p:txBody>
      </p:sp>
      <p:sp>
        <p:nvSpPr>
          <p:cNvPr id="10" name="TextBox 10"/>
          <p:cNvSpPr txBox="1"/>
          <p:nvPr/>
        </p:nvSpPr>
        <p:spPr>
          <a:xfrm>
            <a:off x="6166876" y="4899692"/>
            <a:ext cx="5720324" cy="4985980"/>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2</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“Tôi chỉ biết láng máng rằng cái nhà giàn này là sự kết hợp nhuần nhuyễn giữa kết cấu khung thép của giàn khoan dầu khí với hệ thống móng cọc thép chịu được bão gió cấp 12 hoặc hơn … hệ thống cọc vững vàng kiên cố như thế?”</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1" name="TextBox 11"/>
          <p:cNvSpPr txBox="1"/>
          <p:nvPr/>
        </p:nvSpPr>
        <p:spPr>
          <a:xfrm>
            <a:off x="13519269"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3</a:t>
            </a:r>
          </a:p>
        </p:txBody>
      </p:sp>
      <p:sp>
        <p:nvSpPr>
          <p:cNvPr id="12" name="TextBox 12"/>
          <p:cNvSpPr txBox="1"/>
          <p:nvPr/>
        </p:nvSpPr>
        <p:spPr>
          <a:xfrm>
            <a:off x="12677329" y="5074889"/>
            <a:ext cx="4921620" cy="4431983"/>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3</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Đoạn văn kể về lịch sử ba thế hệ nhà giàn “Bây giờ qua một số đảo chìm … cả động đất nữa”. Đoạn văn để lại nhiều ấn tượng và cảm xúc trong tâm hồn bạn đọc. </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rot="7968335">
            <a:off x="-1733458" y="-32963"/>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Tree>
    <p:extLst>
      <p:ext uri="{BB962C8B-B14F-4D97-AF65-F5344CB8AC3E}">
        <p14:creationId xmlns:p14="http://schemas.microsoft.com/office/powerpoint/2010/main" val="3327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4342" y="2681976"/>
            <a:ext cx="5721294"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900400" y="2681976"/>
            <a:ext cx="3981696"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2127198" y="2681976"/>
            <a:ext cx="4316460"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6443658" y="0"/>
            <a:ext cx="3564445" cy="7200900"/>
          </a:xfrm>
          <a:custGeom>
            <a:avLst/>
            <a:gdLst/>
            <a:ahLst/>
            <a:cxnLst/>
            <a:rect l="l" t="t" r="r" b="b"/>
            <a:pathLst>
              <a:path w="3564445" h="7200900">
                <a:moveTo>
                  <a:pt x="0" y="0"/>
                </a:moveTo>
                <a:lnTo>
                  <a:pt x="3564445" y="0"/>
                </a:lnTo>
                <a:lnTo>
                  <a:pt x="3564445" y="7200900"/>
                </a:lnTo>
                <a:lnTo>
                  <a:pt x="0" y="72009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5717086" y="1295400"/>
            <a:ext cx="6853828" cy="936154"/>
          </a:xfrm>
          <a:prstGeom prst="rect">
            <a:avLst/>
          </a:prstGeom>
        </p:spPr>
        <p:txBody>
          <a:bodyPr lIns="0" tIns="0" rIns="0" bIns="0" rtlCol="0" anchor="t">
            <a:spAutoFit/>
          </a:bodyPr>
          <a:lstStyle/>
          <a:p>
            <a:pPr algn="ctr">
              <a:lnSpc>
                <a:spcPts val="7274"/>
              </a:lnSpc>
            </a:pPr>
            <a:r>
              <a:rPr lang="vi-VN" sz="8000" b="1">
                <a:latin typeface="Times New Roman" panose="02020603050405020304" pitchFamily="18" charset="0"/>
                <a:cs typeface="Times New Roman" panose="02020603050405020304" pitchFamily="18" charset="0"/>
              </a:rPr>
              <a:t>M</a:t>
            </a:r>
            <a:r>
              <a:rPr lang="en-US" sz="8000" b="1" smtClean="0">
                <a:latin typeface="Times New Roman" panose="02020603050405020304" pitchFamily="18" charset="0"/>
                <a:cs typeface="Times New Roman" panose="02020603050405020304" pitchFamily="18" charset="0"/>
              </a:rPr>
              <a:t>ục </a:t>
            </a:r>
            <a:r>
              <a:rPr lang="en-US" sz="8000" b="1">
                <a:latin typeface="Times New Roman" panose="02020603050405020304" pitchFamily="18" charset="0"/>
                <a:cs typeface="Times New Roman" panose="02020603050405020304" pitchFamily="18" charset="0"/>
              </a:rPr>
              <a:t>đích</a:t>
            </a:r>
            <a:endParaRPr lang="en-US" sz="80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8" name="TextBox 8"/>
          <p:cNvSpPr txBox="1"/>
          <p:nvPr/>
        </p:nvSpPr>
        <p:spPr>
          <a:xfrm>
            <a:off x="2059087" y="3390900"/>
            <a:ext cx="5261447" cy="5416868"/>
          </a:xfrm>
          <a:prstGeom prst="rect">
            <a:avLst/>
          </a:prstGeom>
        </p:spPr>
        <p:txBody>
          <a:bodyPr wrap="square" lIns="0" tIns="0" rIns="0" bIns="0" rtlCol="0" anchor="t">
            <a:spAutoFit/>
          </a:bodyPr>
          <a:lstStyle/>
          <a:p>
            <a:pPr algn="just"/>
            <a:r>
              <a:rPr lang="en-US" sz="3200">
                <a:latin typeface="Times New Roman" panose="02020603050405020304" pitchFamily="18" charset="0"/>
                <a:cs typeface="Times New Roman" panose="02020603050405020304" pitchFamily="18" charset="0"/>
              </a:rPr>
              <a:t>Tái hiện chân thực quá trình hình thành, phát triển của ba thế hệ nhà giàn: từ khu nhà giàn đơn sơ, chỉ là những cái cọc bê tông cắm xuống nền san hô, trên bắc hoặc thưng ván hoặc bát nhưng đến nay khu nhà giàn trở nên tiện nghi, hiện đại hơn, “là một tổ hợp kiến trúc nói chung cũng bắt mắt giữa dân sinh quốc phòng.”</a:t>
            </a:r>
            <a:endParaRPr lang="en-GB" sz="3200">
              <a:latin typeface="Times New Roman" panose="02020603050405020304" pitchFamily="18" charset="0"/>
              <a:cs typeface="Times New Roman" panose="02020603050405020304" pitchFamily="18" charset="0"/>
            </a:endParaRPr>
          </a:p>
        </p:txBody>
      </p:sp>
      <p:sp>
        <p:nvSpPr>
          <p:cNvPr id="10" name="TextBox 10"/>
          <p:cNvSpPr txBox="1"/>
          <p:nvPr/>
        </p:nvSpPr>
        <p:spPr>
          <a:xfrm>
            <a:off x="8305800" y="3789908"/>
            <a:ext cx="3241531" cy="3693319"/>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Ngợi ca vẻ đẹp của các cán bộ chiến sĩ hải đảo: tài năng, nhiệt huyết, anh hùng. </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2" name="TextBox 12"/>
          <p:cNvSpPr txBox="1"/>
          <p:nvPr/>
        </p:nvSpPr>
        <p:spPr>
          <a:xfrm>
            <a:off x="12570915" y="4076700"/>
            <a:ext cx="3292878" cy="3077766"/>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Bày tỏ thái độ trân trọng, niềm ngưỡng mộ, ngợi ca của nhân vật “tôi” </a:t>
            </a:r>
            <a:endParaRPr lang="en-GB" sz="4000">
              <a:latin typeface="Times New Roman" panose="02020603050405020304" pitchFamily="18" charset="0"/>
              <a:cs typeface="Times New Roman" panose="02020603050405020304" pitchFamily="18" charset="0"/>
            </a:endParaRPr>
          </a:p>
        </p:txBody>
      </p:sp>
      <p:sp>
        <p:nvSpPr>
          <p:cNvPr id="13" name="Freeform 13"/>
          <p:cNvSpPr/>
          <p:nvPr/>
        </p:nvSpPr>
        <p:spPr>
          <a:xfrm flipH="1">
            <a:off x="-1720103" y="4549009"/>
            <a:ext cx="3564446" cy="7200900"/>
          </a:xfrm>
          <a:custGeom>
            <a:avLst/>
            <a:gdLst/>
            <a:ahLst/>
            <a:cxnLst/>
            <a:rect l="l" t="t" r="r" b="b"/>
            <a:pathLst>
              <a:path w="3564446" h="7200900">
                <a:moveTo>
                  <a:pt x="3564445" y="0"/>
                </a:moveTo>
                <a:lnTo>
                  <a:pt x="0" y="0"/>
                </a:lnTo>
                <a:lnTo>
                  <a:pt x="0" y="7200900"/>
                </a:lnTo>
                <a:lnTo>
                  <a:pt x="3564445" y="7200900"/>
                </a:lnTo>
                <a:lnTo>
                  <a:pt x="3564445"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383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4" name="Freeform 4"/>
          <p:cNvSpPr/>
          <p:nvPr/>
        </p:nvSpPr>
        <p:spPr>
          <a:xfrm>
            <a:off x="14590319" y="1"/>
            <a:ext cx="3697681" cy="3316306"/>
          </a:xfrm>
          <a:custGeom>
            <a:avLst/>
            <a:gdLst/>
            <a:ahLst/>
            <a:cxnLst/>
            <a:rect l="l" t="t" r="r" b="b"/>
            <a:pathLst>
              <a:path w="5083571" h="4575214">
                <a:moveTo>
                  <a:pt x="0" y="0"/>
                </a:moveTo>
                <a:lnTo>
                  <a:pt x="5083571" y="0"/>
                </a:lnTo>
                <a:lnTo>
                  <a:pt x="5083571" y="4575214"/>
                </a:lnTo>
                <a:lnTo>
                  <a:pt x="0" y="45752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Freeform 7"/>
          <p:cNvSpPr/>
          <p:nvPr/>
        </p:nvSpPr>
        <p:spPr>
          <a:xfrm rot="-9392241">
            <a:off x="13176725" y="576975"/>
            <a:ext cx="4736148" cy="2867850"/>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6586" y="1965606"/>
            <a:ext cx="10362770" cy="829021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354" y="3995673"/>
            <a:ext cx="7560595" cy="7560595"/>
          </a:xfrm>
          <a:prstGeom prst="rect">
            <a:avLst/>
          </a:prstGeom>
        </p:spPr>
      </p:pic>
      <p:sp>
        <p:nvSpPr>
          <p:cNvPr id="13" name="Freeform 3"/>
          <p:cNvSpPr/>
          <p:nvPr/>
        </p:nvSpPr>
        <p:spPr>
          <a:xfrm>
            <a:off x="0" y="7999393"/>
            <a:ext cx="4381874" cy="2256429"/>
          </a:xfrm>
          <a:custGeom>
            <a:avLst/>
            <a:gdLst/>
            <a:ahLst/>
            <a:cxnLst/>
            <a:rect l="l" t="t" r="r" b="b"/>
            <a:pathLst>
              <a:path w="5083571" h="4575214">
                <a:moveTo>
                  <a:pt x="0" y="0"/>
                </a:moveTo>
                <a:lnTo>
                  <a:pt x="5083571" y="0"/>
                </a:lnTo>
                <a:lnTo>
                  <a:pt x="5083571" y="4575214"/>
                </a:lnTo>
                <a:lnTo>
                  <a:pt x="0" y="45752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4" name="Freeform 5"/>
          <p:cNvSpPr/>
          <p:nvPr/>
        </p:nvSpPr>
        <p:spPr>
          <a:xfrm rot="2481361">
            <a:off x="-1060764" y="7023755"/>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5" name="Rectangle 4"/>
          <p:cNvSpPr/>
          <p:nvPr/>
        </p:nvSpPr>
        <p:spPr>
          <a:xfrm>
            <a:off x="2678115" y="798217"/>
            <a:ext cx="11017843" cy="2123658"/>
          </a:xfrm>
          <a:prstGeom prst="rect">
            <a:avLst/>
          </a:prstGeom>
        </p:spPr>
        <p:txBody>
          <a:bodyPr wrap="square">
            <a:spAutoFit/>
          </a:bodyPr>
          <a:lstStyle/>
          <a:p>
            <a:pPr algn="ctr"/>
            <a:r>
              <a:rPr lang="en-US" sz="4400" b="1" u="sng"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r>
              <a:rPr lang="en-US" sz="44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3</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NHẬT KÍ, PHÓNG SỰ, HỒI KÍ</a:t>
            </a:r>
          </a:p>
          <a:p>
            <a:pPr algn="ctr"/>
            <a:r>
              <a:rPr lang="en-US" sz="4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smtClean="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a:t>
            </a:r>
            <a:r>
              <a:rPr lang="en-US" sz="44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smtClean="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a:t>
            </a:r>
            <a:endParaRPr lang="en-US" sz="4400" b="1" dirty="0" smtClean="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defTabSz="1088421"/>
            <a:r>
              <a:rPr lang="en-US" sz="4400" b="1" u="sng" dirty="0" smtClean="0">
                <a:solidFill>
                  <a:srgbClr val="135F82"/>
                </a:solidFill>
                <a:latin typeface="Times New Roman" panose="02020603050405020304" pitchFamily="18" charset="0"/>
                <a:ea typeface="Tahoma" pitchFamily="34" charset="0"/>
                <a:cs typeface="Times New Roman" panose="02020603050405020304" pitchFamily="18" charset="0"/>
              </a:rPr>
              <a:t>NỘI DUNG 1</a:t>
            </a:r>
            <a:r>
              <a:rPr lang="en-US" sz="4400" b="1" dirty="0" smtClean="0">
                <a:solidFill>
                  <a:srgbClr val="135F82"/>
                </a:solidFill>
                <a:latin typeface="Times New Roman" panose="02020603050405020304" pitchFamily="18" charset="0"/>
                <a:ea typeface="Tahoma" pitchFamily="34" charset="0"/>
                <a:cs typeface="Times New Roman" panose="02020603050405020304" pitchFamily="18" charset="0"/>
              </a:rPr>
              <a:t>: ĐỌC HIỂU VĂN BẢN</a:t>
            </a:r>
            <a:endParaRPr lang="en-US" sz="4400" b="1" dirty="0">
              <a:solidFill>
                <a:srgbClr val="135F82"/>
              </a:solidFill>
              <a:latin typeface="Times New Roman" panose="02020603050405020304" pitchFamily="18" charset="0"/>
              <a:ea typeface="Tahoma" pitchFamily="34" charset="0"/>
              <a:cs typeface="Times New Roman" panose="02020603050405020304" pitchFamily="18" charset="0"/>
            </a:endParaRPr>
          </a:p>
        </p:txBody>
      </p:sp>
      <p:sp>
        <p:nvSpPr>
          <p:cNvPr id="15" name="Rectangle 14"/>
          <p:cNvSpPr/>
          <p:nvPr/>
        </p:nvSpPr>
        <p:spPr>
          <a:xfrm>
            <a:off x="3054803" y="3841959"/>
            <a:ext cx="11017843" cy="3139321"/>
          </a:xfrm>
          <a:prstGeom prst="rect">
            <a:avLst/>
          </a:prstGeom>
        </p:spPr>
        <p:txBody>
          <a:bodyPr wrap="square">
            <a:spAutoFit/>
          </a:bodyPr>
          <a:lstStyle/>
          <a:p>
            <a:pPr algn="ctr"/>
            <a:r>
              <a:rPr lang="en-US" sz="5400" b="1" dirty="0" smtClean="0">
                <a:solidFill>
                  <a:srgbClr val="FF0000"/>
                </a:solidFill>
                <a:latin typeface="Times New Roman" panose="02020603050405020304" pitchFamily="18" charset="0"/>
                <a:ea typeface="Tahoma" pitchFamily="34" charset="0"/>
                <a:cs typeface="Times New Roman" panose="02020603050405020304" pitchFamily="18" charset="0"/>
              </a:rPr>
              <a:t>KHÚC TRÁNG CA NHÀ GIÀN</a:t>
            </a:r>
          </a:p>
          <a:p>
            <a:pPr algn="ctr"/>
            <a:r>
              <a:rPr lang="en-US" sz="54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4800" b="1" dirty="0" smtClean="0">
                <a:solidFill>
                  <a:srgbClr val="FF0000"/>
                </a:solidFill>
                <a:latin typeface="Times New Roman" panose="02020603050405020304" pitchFamily="18" charset="0"/>
                <a:ea typeface="Tahoma"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Tahoma" pitchFamily="34" charset="0"/>
                <a:cs typeface="Times New Roman" panose="02020603050405020304" pitchFamily="18" charset="0"/>
              </a:rPr>
              <a:t>Xuân</a:t>
            </a:r>
            <a:r>
              <a:rPr lang="en-US" sz="4800" b="1" dirty="0" smtClean="0">
                <a:solidFill>
                  <a:srgbClr val="FF0000"/>
                </a:solidFill>
                <a:latin typeface="Times New Roman" panose="02020603050405020304" pitchFamily="18" charset="0"/>
                <a:ea typeface="Tahoma" pitchFamily="34" charset="0"/>
                <a:cs typeface="Times New Roman" panose="02020603050405020304" pitchFamily="18" charset="0"/>
              </a:rPr>
              <a:t> Ba –</a:t>
            </a:r>
          </a:p>
          <a:p>
            <a:pPr algn="ctr"/>
            <a:r>
              <a:rPr lang="en-US" sz="3600" b="1" i="1" dirty="0" smtClean="0">
                <a:latin typeface="Times New Roman" panose="02020603050405020304" pitchFamily="18" charset="0"/>
                <a:ea typeface="Tahoma" pitchFamily="34" charset="0"/>
                <a:cs typeface="Times New Roman" panose="02020603050405020304" pitchFamily="18" charset="0"/>
              </a:rPr>
              <a:t>(</a:t>
            </a:r>
            <a:r>
              <a:rPr lang="en-US" sz="3600" b="1" i="1" dirty="0" err="1" smtClean="0">
                <a:latin typeface="Times New Roman" panose="02020603050405020304" pitchFamily="18" charset="0"/>
                <a:ea typeface="Tahoma" pitchFamily="34" charset="0"/>
                <a:cs typeface="Times New Roman" panose="02020603050405020304" pitchFamily="18" charset="0"/>
              </a:rPr>
              <a:t>Tiết</a:t>
            </a:r>
            <a:r>
              <a:rPr lang="en-US" sz="3600" b="1" i="1" dirty="0" smtClean="0">
                <a:latin typeface="Times New Roman" panose="02020603050405020304" pitchFamily="18" charset="0"/>
                <a:ea typeface="Tahoma" pitchFamily="34" charset="0"/>
                <a:cs typeface="Times New Roman" panose="02020603050405020304" pitchFamily="18" charset="0"/>
              </a:rPr>
              <a:t> 27)</a:t>
            </a:r>
          </a:p>
          <a:p>
            <a:pPr algn="ctr"/>
            <a:endParaRPr lang="en-US" sz="5400" b="1" dirty="0">
              <a:solidFill>
                <a:srgbClr val="FF0000"/>
              </a:solidFill>
              <a:latin typeface="Times New Roman" panose="02020603050405020304" pitchFamily="18" charset="0"/>
              <a:ea typeface="Tahoma"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3" name="Freeform 3"/>
          <p:cNvSpPr/>
          <p:nvPr/>
        </p:nvSpPr>
        <p:spPr>
          <a:xfrm>
            <a:off x="12303361" y="2492192"/>
            <a:ext cx="4955939" cy="6251758"/>
          </a:xfrm>
          <a:custGeom>
            <a:avLst/>
            <a:gdLst/>
            <a:ahLst/>
            <a:cxnLst/>
            <a:rect l="l" t="t" r="r" b="b"/>
            <a:pathLst>
              <a:path w="4955939" h="6251758">
                <a:moveTo>
                  <a:pt x="0" y="0"/>
                </a:moveTo>
                <a:lnTo>
                  <a:pt x="4955939" y="0"/>
                </a:lnTo>
                <a:lnTo>
                  <a:pt x="4955939" y="6251758"/>
                </a:lnTo>
                <a:lnTo>
                  <a:pt x="0" y="62517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881340" y="571500"/>
            <a:ext cx="833886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4. Chi tiết đặc sắc của bài phóng sự </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1000" y="2781300"/>
            <a:ext cx="11125200" cy="1231106"/>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Chi tiết ấn tượng: </a:t>
            </a:r>
            <a:r>
              <a:rPr lang="en-US" sz="4000" i="1">
                <a:latin typeface="Times New Roman" panose="02020603050405020304" pitchFamily="18" charset="0"/>
                <a:cs typeface="Times New Roman" panose="02020603050405020304" pitchFamily="18" charset="0"/>
              </a:rPr>
              <a:t>“Trời ơi, thiên nhiên đang cuồng nộ mà sức người thì có hạn … Vĩnh biệt đất liền”.</a:t>
            </a:r>
            <a:endParaRPr lang="en-US" sz="4000" i="1">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Freeform 10"/>
          <p:cNvSpPr/>
          <p:nvPr/>
        </p:nvSpPr>
        <p:spPr>
          <a:xfrm>
            <a:off x="6389783" y="-3928531"/>
            <a:ext cx="11166475" cy="6420723"/>
          </a:xfrm>
          <a:custGeom>
            <a:avLst/>
            <a:gdLst/>
            <a:ahLst/>
            <a:cxnLst/>
            <a:rect l="l" t="t" r="r" b="b"/>
            <a:pathLst>
              <a:path w="11166475" h="6420723">
                <a:moveTo>
                  <a:pt x="0" y="0"/>
                </a:moveTo>
                <a:lnTo>
                  <a:pt x="11166475" y="0"/>
                </a:lnTo>
                <a:lnTo>
                  <a:pt x="11166475" y="6420723"/>
                </a:lnTo>
                <a:lnTo>
                  <a:pt x="0" y="6420723"/>
                </a:lnTo>
                <a:lnTo>
                  <a:pt x="0" y="0"/>
                </a:lnTo>
                <a:close/>
              </a:path>
            </a:pathLst>
          </a:custGeom>
          <a:blipFill>
            <a:blip r:embed="rId4"/>
            <a:stretch>
              <a:fillRect/>
            </a:stretch>
          </a:blipFill>
        </p:spPr>
      </p:sp>
      <p:sp>
        <p:nvSpPr>
          <p:cNvPr id="11" name="Freeform 11"/>
          <p:cNvSpPr/>
          <p:nvPr/>
        </p:nvSpPr>
        <p:spPr>
          <a:xfrm rot="-560536">
            <a:off x="2969165" y="7580242"/>
            <a:ext cx="6044830" cy="6420723"/>
          </a:xfrm>
          <a:custGeom>
            <a:avLst/>
            <a:gdLst/>
            <a:ahLst/>
            <a:cxnLst/>
            <a:rect l="l" t="t" r="r" b="b"/>
            <a:pathLst>
              <a:path w="6044830" h="6420723">
                <a:moveTo>
                  <a:pt x="0" y="0"/>
                </a:moveTo>
                <a:lnTo>
                  <a:pt x="6044830" y="0"/>
                </a:lnTo>
                <a:lnTo>
                  <a:pt x="6044830" y="6420723"/>
                </a:lnTo>
                <a:lnTo>
                  <a:pt x="0" y="6420723"/>
                </a:lnTo>
                <a:lnTo>
                  <a:pt x="0" y="0"/>
                </a:lnTo>
                <a:close/>
              </a:path>
            </a:pathLst>
          </a:custGeom>
          <a:blipFill>
            <a:blip r:embed="rId4"/>
            <a:stretch>
              <a:fillRect r="-84727"/>
            </a:stretch>
          </a:blipFill>
        </p:spPr>
      </p:sp>
      <p:sp>
        <p:nvSpPr>
          <p:cNvPr id="12" name="Rectangle 11"/>
          <p:cNvSpPr/>
          <p:nvPr/>
        </p:nvSpPr>
        <p:spPr>
          <a:xfrm>
            <a:off x="351050" y="4316033"/>
            <a:ext cx="11155150" cy="4401205"/>
          </a:xfrm>
          <a:prstGeom prst="rect">
            <a:avLst/>
          </a:prstGeom>
        </p:spPr>
        <p:txBody>
          <a:bodyPr wrap="square">
            <a:spAutoFit/>
          </a:bodyPr>
          <a:lstStyle/>
          <a:p>
            <a:pPr algn="just"/>
            <a:r>
              <a:rPr lang="en-US" sz="4000" smtClean="0">
                <a:latin typeface="Times New Roman" panose="02020603050405020304" pitchFamily="18" charset="0"/>
                <a:ea typeface="Calibri" panose="020F0502020204030204" pitchFamily="34" charset="0"/>
                <a:cs typeface="Times New Roman" panose="02020603050405020304" pitchFamily="18" charset="0"/>
              </a:rPr>
              <a:t>Chi </a:t>
            </a:r>
            <a:r>
              <a:rPr lang="en-US" sz="4000">
                <a:latin typeface="Times New Roman" panose="02020603050405020304" pitchFamily="18" charset="0"/>
                <a:ea typeface="Calibri" panose="020F0502020204030204" pitchFamily="34" charset="0"/>
                <a:cs typeface="Times New Roman" panose="02020603050405020304" pitchFamily="18" charset="0"/>
              </a:rPr>
              <a:t>tiết vừa khắc hoạ sự khắc nghiệt của biển cả, vừa thể hiện nỗi đau đớn, xót xa và bất lực của những người đồng đội khi chứng kiến sự hi sinh của những người lính đảo, vừa tô đậm sự anh dũng, quả cảm của các cán bộ, chiến sĩ hải đảo. Chi tiết đó khơi dậy trong bạn đọc nỗi đau, sự xót xa cả niềm ngưỡng mộ, cảm phục, biết ơn những chiến sĩ hải đảo. </a:t>
            </a:r>
            <a:endParaRPr lang="en-GB" sz="40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000" y="3335313"/>
            <a:ext cx="4343400" cy="4779987"/>
          </a:xfrm>
          <a:prstGeom prst="rect">
            <a:avLst/>
          </a:prstGeom>
        </p:spPr>
      </p:pic>
    </p:spTree>
    <p:extLst>
      <p:ext uri="{BB962C8B-B14F-4D97-AF65-F5344CB8AC3E}">
        <p14:creationId xmlns:p14="http://schemas.microsoft.com/office/powerpoint/2010/main" val="28711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28700" y="1485900"/>
            <a:ext cx="7137308" cy="77724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734814" y="1485900"/>
            <a:ext cx="7137308" cy="7755536"/>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6" name="TextBox 6"/>
          <p:cNvSpPr txBox="1"/>
          <p:nvPr/>
        </p:nvSpPr>
        <p:spPr>
          <a:xfrm>
            <a:off x="3470452" y="2409229"/>
            <a:ext cx="4381447" cy="830997"/>
          </a:xfrm>
          <a:prstGeom prst="rect">
            <a:avLst/>
          </a:prstGeom>
        </p:spPr>
        <p:txBody>
          <a:bodyPr lIns="0" tIns="0" rIns="0" bIns="0" rtlCol="0" anchor="t">
            <a:spAutoFit/>
          </a:bodyPr>
          <a:lstStyle/>
          <a:p>
            <a:pPr lvl="0"/>
            <a:r>
              <a:rPr lang="en-US" sz="5400" b="1" dirty="0" err="1">
                <a:latin typeface="Times New Roman" panose="02020603050405020304" pitchFamily="18" charset="0"/>
                <a:cs typeface="Times New Roman" panose="02020603050405020304" pitchFamily="18" charset="0"/>
              </a:rPr>
              <a:t>Nội</a:t>
            </a:r>
            <a:r>
              <a:rPr lang="en-US" sz="5400" b="1" dirty="0">
                <a:latin typeface="Times New Roman" panose="02020603050405020304" pitchFamily="18" charset="0"/>
                <a:cs typeface="Times New Roman" panose="02020603050405020304" pitchFamily="18" charset="0"/>
              </a:rPr>
              <a:t> dung </a:t>
            </a:r>
          </a:p>
        </p:txBody>
      </p:sp>
      <p:sp>
        <p:nvSpPr>
          <p:cNvPr id="7" name="TextBox 7"/>
          <p:cNvSpPr txBox="1"/>
          <p:nvPr/>
        </p:nvSpPr>
        <p:spPr>
          <a:xfrm>
            <a:off x="2684020" y="3652641"/>
            <a:ext cx="5126626" cy="2215991"/>
          </a:xfrm>
          <a:prstGeom prst="rect">
            <a:avLst/>
          </a:prstGeom>
        </p:spPr>
        <p:txBody>
          <a:bodyPr wrap="square" lIns="0" tIns="0" rIns="0" bIns="0" rtlCol="0" anchor="t">
            <a:spAutoFit/>
          </a:bodyPr>
          <a:lstStyle/>
          <a:p>
            <a:pPr lvl="0" algn="just">
              <a:spcAft>
                <a:spcPts val="0"/>
              </a:spcAft>
            </a:pPr>
            <a:r>
              <a:rPr lang="vi-VN"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Ghi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mát</a:t>
            </a:r>
            <a:r>
              <a:rPr lang="en-US" sz="3600" dirty="0">
                <a:latin typeface="Times New Roman" panose="02020603050405020304" pitchFamily="18" charset="0"/>
                <a:cs typeface="Times New Roman" panose="02020603050405020304" pitchFamily="18" charset="0"/>
              </a:rPr>
              <a:t> hi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đảo</a:t>
            </a:r>
            <a:r>
              <a:rPr lang="en-US" sz="3600" dirty="0">
                <a:latin typeface="Times New Roman" panose="02020603050405020304" pitchFamily="18" charset="0"/>
                <a:cs typeface="Times New Roman" panose="02020603050405020304" pitchFamily="18" charset="0"/>
              </a:rPr>
              <a:t>  </a:t>
            </a:r>
          </a:p>
        </p:txBody>
      </p:sp>
      <p:sp>
        <p:nvSpPr>
          <p:cNvPr id="8" name="TextBox 8"/>
          <p:cNvSpPr txBox="1"/>
          <p:nvPr/>
        </p:nvSpPr>
        <p:spPr>
          <a:xfrm>
            <a:off x="11350024" y="2505142"/>
            <a:ext cx="4381447" cy="830997"/>
          </a:xfrm>
          <a:prstGeom prst="rect">
            <a:avLst/>
          </a:prstGeom>
        </p:spPr>
        <p:txBody>
          <a:bodyPr lIns="0" tIns="0" rIns="0" bIns="0" rtlCol="0" anchor="t">
            <a:spAutoFit/>
          </a:bodyPr>
          <a:lstStyle/>
          <a:p>
            <a:pPr lvl="0"/>
            <a:r>
              <a:rPr lang="en-US" sz="5400" b="1">
                <a:latin typeface="Times New Roman" panose="02020603050405020304" pitchFamily="18" charset="0"/>
                <a:cs typeface="Times New Roman" panose="02020603050405020304" pitchFamily="18" charset="0"/>
              </a:rPr>
              <a:t>Nghệ thuật </a:t>
            </a:r>
          </a:p>
        </p:txBody>
      </p:sp>
      <p:sp>
        <p:nvSpPr>
          <p:cNvPr id="9" name="TextBox 9"/>
          <p:cNvSpPr txBox="1"/>
          <p:nvPr/>
        </p:nvSpPr>
        <p:spPr>
          <a:xfrm>
            <a:off x="10566507" y="4181460"/>
            <a:ext cx="4381447" cy="1231106"/>
          </a:xfrm>
          <a:prstGeom prst="rect">
            <a:avLst/>
          </a:prstGeom>
        </p:spPr>
        <p:txBody>
          <a:bodyPr lIns="0" tIns="0" rIns="0" bIns="0" rtlCol="0" anchor="t">
            <a:spAutoFit/>
          </a:bodyPr>
          <a:lstStyle/>
          <a:p>
            <a:pPr algn="just"/>
            <a:r>
              <a:rPr lang="vi-VN" sz="4000" smtClean="0">
                <a:solidFill>
                  <a:srgbClr val="191A1A"/>
                </a:solidFill>
                <a:latin typeface="Times New Roman" panose="02020603050405020304" pitchFamily="18" charset="0"/>
                <a:ea typeface="Milk Tea Font TH"/>
                <a:cs typeface="Times New Roman" panose="02020603050405020304" pitchFamily="18" charset="0"/>
                <a:sym typeface="Milk Tea Font TH"/>
              </a:rPr>
              <a:t>- </a:t>
            </a:r>
            <a:r>
              <a:rPr lang="en-US" sz="4000">
                <a:latin typeface="Times New Roman" panose="02020603050405020304" pitchFamily="18" charset="0"/>
                <a:cs typeface="Times New Roman" panose="02020603050405020304" pitchFamily="18" charset="0"/>
              </a:rPr>
              <a:t>Thủ pháp miêu tả, trần thuật, bình luận </a:t>
            </a: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5959121" y="278262"/>
            <a:ext cx="4644861" cy="1107996"/>
          </a:xfrm>
          <a:prstGeom prst="rect">
            <a:avLst/>
          </a:prstGeom>
        </p:spPr>
        <p:txBody>
          <a:bodyPr wrap="none">
            <a:spAutoFit/>
          </a:bodyPr>
          <a:lstStyle/>
          <a:p>
            <a:r>
              <a:rPr lang="vi-VN" sz="6600" b="1">
                <a:latin typeface="Times New Roman" panose="02020603050405020304" pitchFamily="18" charset="0"/>
                <a:ea typeface="Arial" panose="020B0604020202020204" pitchFamily="34" charset="0"/>
              </a:rPr>
              <a:t>IV. Tổng kết</a:t>
            </a:r>
            <a:endParaRPr lang="en-GB" sz="6600" b="1"/>
          </a:p>
        </p:txBody>
      </p:sp>
      <p:sp>
        <p:nvSpPr>
          <p:cNvPr id="12" name="Rectangle 11"/>
          <p:cNvSpPr/>
          <p:nvPr/>
        </p:nvSpPr>
        <p:spPr>
          <a:xfrm>
            <a:off x="2687572" y="6281047"/>
            <a:ext cx="5190606" cy="1754326"/>
          </a:xfrm>
          <a:prstGeom prst="rect">
            <a:avLst/>
          </a:prstGeom>
        </p:spPr>
        <p:txBody>
          <a:bodyPr wrap="square">
            <a:spAutoFit/>
          </a:bodyPr>
          <a:lstStyle/>
          <a:p>
            <a:pPr lvl="0" algn="just">
              <a:spcAft>
                <a:spcPts val="0"/>
              </a:spcAft>
            </a:pPr>
            <a:r>
              <a:rPr lang="vi-VN" sz="3600"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Trân </a:t>
            </a:r>
            <a:r>
              <a:rPr lang="en-US" sz="3600">
                <a:latin typeface="Times New Roman" panose="02020603050405020304" pitchFamily="18" charset="0"/>
                <a:cs typeface="Times New Roman" panose="02020603050405020304" pitchFamily="18" charset="0"/>
              </a:rPr>
              <a:t>trọng, ngợi ca, biết ơn những người cán bộ chiến sĩ hải đảo </a:t>
            </a:r>
          </a:p>
        </p:txBody>
      </p:sp>
      <p:sp>
        <p:nvSpPr>
          <p:cNvPr id="13" name="Rectangle 12"/>
          <p:cNvSpPr/>
          <p:nvPr/>
        </p:nvSpPr>
        <p:spPr>
          <a:xfrm>
            <a:off x="10425026" y="5697424"/>
            <a:ext cx="3632726" cy="707886"/>
          </a:xfrm>
          <a:prstGeom prst="rect">
            <a:avLst/>
          </a:prstGeom>
        </p:spPr>
        <p:txBody>
          <a:bodyPr wrap="none">
            <a:spAutoFit/>
          </a:bodyPr>
          <a:lstStyle/>
          <a:p>
            <a:pPr lvl="0" algn="just"/>
            <a:r>
              <a:rPr lang="vi-VN" sz="40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Chi </a:t>
            </a:r>
            <a:r>
              <a:rPr lang="en-US" sz="4000">
                <a:latin typeface="Times New Roman" panose="02020603050405020304" pitchFamily="18" charset="0"/>
                <a:cs typeface="Times New Roman" panose="02020603050405020304" pitchFamily="18" charset="0"/>
              </a:rPr>
              <a:t>tiết đặc sắc</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5853" y="2705100"/>
            <a:ext cx="8191500" cy="8191500"/>
          </a:xfrm>
          <a:prstGeom prst="rect">
            <a:avLst/>
          </a:prstGeom>
        </p:spPr>
      </p:pic>
    </p:spTree>
    <p:extLst>
      <p:ext uri="{BB962C8B-B14F-4D97-AF65-F5344CB8AC3E}">
        <p14:creationId xmlns:p14="http://schemas.microsoft.com/office/powerpoint/2010/main" val="20063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0" y="0"/>
            <a:ext cx="18287999" cy="10934700"/>
          </a:xfrm>
          <a:custGeom>
            <a:avLst/>
            <a:gdLst/>
            <a:ahLst/>
            <a:cxnLst/>
            <a:rect l="l" t="t" r="r" b="b"/>
            <a:pathLst>
              <a:path w="14607822" h="8924052">
                <a:moveTo>
                  <a:pt x="0" y="0"/>
                </a:moveTo>
                <a:lnTo>
                  <a:pt x="14607822" y="0"/>
                </a:lnTo>
                <a:lnTo>
                  <a:pt x="14607822" y="8924052"/>
                </a:lnTo>
                <a:lnTo>
                  <a:pt x="0" y="89240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2514600" y="1723837"/>
            <a:ext cx="12534574" cy="923330"/>
          </a:xfrm>
          <a:prstGeom prst="rect">
            <a:avLst/>
          </a:prstGeom>
        </p:spPr>
        <p:txBody>
          <a:bodyPr wrap="square" lIns="0" tIns="0" rIns="0" bIns="0" rtlCol="0" anchor="t">
            <a:spAutoFit/>
          </a:bodyPr>
          <a:lstStyle/>
          <a:p>
            <a:pPr algn="ctr"/>
            <a:r>
              <a:rPr lang="vi-VN" sz="6000" b="1">
                <a:latin typeface="Times New Roman" panose="02020603050405020304" pitchFamily="18" charset="0"/>
                <a:cs typeface="Times New Roman" panose="02020603050405020304" pitchFamily="18" charset="0"/>
              </a:rPr>
              <a:t>V. Cách đọc hiểu thể loại phóng sự</a:t>
            </a:r>
            <a:endParaRPr lang="en-GB" sz="6000">
              <a:latin typeface="Times New Roman" panose="02020603050405020304" pitchFamily="18" charset="0"/>
              <a:cs typeface="Times New Roman" panose="02020603050405020304" pitchFamily="18" charset="0"/>
            </a:endParaRPr>
          </a:p>
        </p:txBody>
      </p:sp>
      <p:sp>
        <p:nvSpPr>
          <p:cNvPr id="5" name="TextBox 5"/>
          <p:cNvSpPr txBox="1"/>
          <p:nvPr/>
        </p:nvSpPr>
        <p:spPr>
          <a:xfrm>
            <a:off x="990600" y="3062748"/>
            <a:ext cx="10591800" cy="6647974"/>
          </a:xfrm>
          <a:prstGeom prst="rect">
            <a:avLst/>
          </a:prstGeom>
        </p:spPr>
        <p:txBody>
          <a:bodyPr wrap="square" lIns="0" tIns="0" rIns="0" bIns="0" rtlCol="0" anchor="t">
            <a:spAutoFit/>
          </a:bodyPr>
          <a:lstStyle/>
          <a:p>
            <a:pPr algn="just"/>
            <a:r>
              <a:rPr lang="vi-VN" sz="3600" dirty="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2. Xác định nội dung ghi chép, chủ thể trần thuật.</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6. Đọc hiểu ý nghĩa văn bản và rút ra bài học, kinh nghiệm cho bản thân. </a:t>
            </a:r>
            <a:endParaRPr lang="en-US" sz="3200" dirty="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6" name="Freeform 6"/>
          <p:cNvSpPr/>
          <p:nvPr/>
        </p:nvSpPr>
        <p:spPr>
          <a:xfrm>
            <a:off x="14345176" y="-2065838"/>
            <a:ext cx="5082652" cy="4713005"/>
          </a:xfrm>
          <a:custGeom>
            <a:avLst/>
            <a:gdLst/>
            <a:ahLst/>
            <a:cxnLst/>
            <a:rect l="l" t="t" r="r" b="b"/>
            <a:pathLst>
              <a:path w="5082652" h="4713005">
                <a:moveTo>
                  <a:pt x="0" y="0"/>
                </a:moveTo>
                <a:lnTo>
                  <a:pt x="5082652" y="0"/>
                </a:lnTo>
                <a:lnTo>
                  <a:pt x="5082652" y="4713005"/>
                </a:lnTo>
                <a:lnTo>
                  <a:pt x="0" y="47130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026" y="3986078"/>
            <a:ext cx="6096000" cy="6858000"/>
          </a:xfrm>
          <a:prstGeom prst="rect">
            <a:avLst/>
          </a:prstGeom>
        </p:spPr>
      </p:pic>
    </p:spTree>
    <p:extLst>
      <p:ext uri="{BB962C8B-B14F-4D97-AF65-F5344CB8AC3E}">
        <p14:creationId xmlns:p14="http://schemas.microsoft.com/office/powerpoint/2010/main" val="1371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19957"/>
            <a:ext cx="18258972" cy="10322987"/>
          </a:xfrm>
          <a:prstGeom prst="rect">
            <a:avLst/>
          </a:prstGeom>
        </p:spPr>
      </p:pic>
      <p:sp>
        <p:nvSpPr>
          <p:cNvPr id="3" name="Rectangle 2"/>
          <p:cNvSpPr/>
          <p:nvPr/>
        </p:nvSpPr>
        <p:spPr>
          <a:xfrm>
            <a:off x="150912" y="2247900"/>
            <a:ext cx="6887784"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7200" b="1" dirty="0">
                <a:latin typeface="Times New Roman" panose="02020603050405020304" pitchFamily="18" charset="0"/>
                <a:ea typeface="Times New Roman" panose="02020603050405020304" pitchFamily="18" charset="0"/>
                <a:cs typeface="Calibri" panose="020F0502020204030204" pitchFamily="34" charset="0"/>
              </a:rPr>
              <a:t>HOẠT ĐỘNG </a:t>
            </a:r>
            <a:r>
              <a:rPr lang="vi-VN" sz="7200" b="1" dirty="0" smtClean="0">
                <a:latin typeface="Times New Roman" panose="02020603050405020304" pitchFamily="18" charset="0"/>
                <a:ea typeface="Times New Roman" panose="02020603050405020304" pitchFamily="18" charset="0"/>
                <a:cs typeface="Calibri" panose="020F0502020204030204" pitchFamily="34" charset="0"/>
              </a:rPr>
              <a:t>3</a:t>
            </a:r>
            <a:r>
              <a:rPr lang="en-US" sz="7200" b="1" dirty="0" smtClean="0">
                <a:latin typeface="Times New Roman" panose="02020603050405020304" pitchFamily="18" charset="0"/>
                <a:ea typeface="Times New Roman" panose="02020603050405020304" pitchFamily="18" charset="0"/>
                <a:cs typeface="Calibri" panose="020F0502020204030204" pitchFamily="34" charset="0"/>
              </a:rPr>
              <a:t>:</a:t>
            </a:r>
            <a:endParaRPr lang="vi-VN" sz="7200" b="1" dirty="0" smtClean="0">
              <a:latin typeface="Times New Roman" panose="02020603050405020304" pitchFamily="18" charset="0"/>
              <a:ea typeface="Times New Roman" panose="02020603050405020304" pitchFamily="18" charset="0"/>
              <a:cs typeface="Calibri" panose="020F0502020204030204" pitchFamily="34" charset="0"/>
            </a:endParaRPr>
          </a:p>
          <a:p>
            <a:pPr algn="ctr"/>
            <a:r>
              <a:rPr lang="vi-VN" sz="7200" b="1" dirty="0" smtClean="0">
                <a:latin typeface="Times New Roman" panose="02020603050405020304" pitchFamily="18" charset="0"/>
                <a:ea typeface="Times New Roman" panose="02020603050405020304" pitchFamily="18" charset="0"/>
                <a:cs typeface="Calibri" panose="020F0502020204030204" pitchFamily="34" charset="0"/>
              </a:rPr>
              <a:t> </a:t>
            </a:r>
            <a:r>
              <a:rPr lang="vi-VN" sz="7200" b="1" dirty="0">
                <a:latin typeface="Times New Roman" panose="02020603050405020304" pitchFamily="18" charset="0"/>
                <a:ea typeface="Times New Roman" panose="02020603050405020304" pitchFamily="18" charset="0"/>
                <a:cs typeface="Calibri" panose="020F0502020204030204" pitchFamily="34" charset="0"/>
              </a:rPr>
              <a:t>LUYỆN TẬP</a:t>
            </a:r>
            <a:endParaRPr lang="en-GB" sz="7200" dirty="0"/>
          </a:p>
        </p:txBody>
      </p:sp>
    </p:spTree>
    <p:extLst>
      <p:ext uri="{BB962C8B-B14F-4D97-AF65-F5344CB8AC3E}">
        <p14:creationId xmlns:p14="http://schemas.microsoft.com/office/powerpoint/2010/main" val="25176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038259" y="3086100"/>
            <a:ext cx="10211482"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11500" b="1">
                <a:latin typeface="Times New Roman" panose="02020603050405020304" pitchFamily="18" charset="0"/>
                <a:cs typeface="Times New Roman" panose="02020603050405020304" pitchFamily="18" charset="0"/>
              </a:rPr>
              <a:t>VI. Luyện tập</a:t>
            </a:r>
            <a:endParaRPr lang="en-GB" sz="11500">
              <a:latin typeface="Times New Roman" panose="02020603050405020304" pitchFamily="18" charset="0"/>
              <a:cs typeface="Times New Roman" panose="02020603050405020304" pitchFamily="18" charset="0"/>
            </a:endParaRPr>
          </a:p>
        </p:txBody>
      </p:sp>
      <p:sp>
        <p:nvSpPr>
          <p:cNvPr id="4" name="Freeform 4"/>
          <p:cNvSpPr/>
          <p:nvPr/>
        </p:nvSpPr>
        <p:spPr>
          <a:xfrm>
            <a:off x="13067926" y="9254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4813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2" y="1"/>
            <a:ext cx="13715997" cy="10286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sp>
        <p:nvSpPr>
          <p:cNvPr id="2" name="Rectangle 1"/>
          <p:cNvSpPr/>
          <p:nvPr/>
        </p:nvSpPr>
        <p:spPr>
          <a:xfrm>
            <a:off x="3512501" y="1479203"/>
            <a:ext cx="7201395" cy="2631490"/>
          </a:xfrm>
          <a:prstGeom prst="rect">
            <a:avLst/>
          </a:prstGeom>
          <a:noFill/>
        </p:spPr>
        <p:txBody>
          <a:bodyPr wrap="none" lIns="137160" tIns="68580" rIns="137160" bIns="68580">
            <a:spAutoFit/>
          </a:bodyPr>
          <a:lstStyle/>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p>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9"/>
            <a:ext cx="914400" cy="9144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72900" y="10907484"/>
            <a:ext cx="914400" cy="914400"/>
          </a:xfrm>
          <a:prstGeom prst="rect">
            <a:avLst/>
          </a:prstGeom>
        </p:spPr>
      </p:pic>
    </p:spTree>
    <p:extLst>
      <p:ext uri="{BB962C8B-B14F-4D97-AF65-F5344CB8AC3E}">
        <p14:creationId xmlns:p14="http://schemas.microsoft.com/office/powerpoint/2010/main" val="1521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2206" y="8543088"/>
            <a:ext cx="1849257" cy="10567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6"/>
            <a:ext cx="914400" cy="9144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01293" y="10515597"/>
            <a:ext cx="914400" cy="914400"/>
          </a:xfrm>
          <a:prstGeom prst="rect">
            <a:avLst/>
          </a:prstGeom>
        </p:spPr>
      </p:pic>
      <p:sp>
        <p:nvSpPr>
          <p:cNvPr id="11" name="Rectangle 10"/>
          <p:cNvSpPr/>
          <p:nvPr/>
        </p:nvSpPr>
        <p:spPr>
          <a:xfrm>
            <a:off x="2743200" y="439061"/>
            <a:ext cx="13792200" cy="347274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1:</a:t>
            </a:r>
            <a:r>
              <a:rPr lang="vi-VN" sz="4400">
                <a:solidFill>
                  <a:schemeClr val="tx1"/>
                </a:solidFill>
                <a:latin typeface="Times New Roman" panose="02020603050405020304" pitchFamily="18" charset="0"/>
                <a:cs typeface="Times New Roman" panose="02020603050405020304" pitchFamily="18" charset="0"/>
              </a:rPr>
              <a:t> Sắc nước đại dương ở khu vực Ba Kè có màu gì?</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Màu nước hến</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Màu đen ngòm</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Màu xanh đen</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Màu xanh lam</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43200" y="4140398"/>
            <a:ext cx="12858750" cy="1570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A. Màu nước hến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26558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9"/>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4336" y="10466610"/>
            <a:ext cx="914400" cy="914400"/>
          </a:xfrm>
          <a:prstGeom prst="rect">
            <a:avLst/>
          </a:prstGeom>
        </p:spPr>
      </p:pic>
      <p:sp>
        <p:nvSpPr>
          <p:cNvPr id="13" name="Rectangle 12"/>
          <p:cNvSpPr/>
          <p:nvPr/>
        </p:nvSpPr>
        <p:spPr>
          <a:xfrm>
            <a:off x="2743200" y="190500"/>
            <a:ext cx="12858750" cy="39996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2.</a:t>
            </a:r>
            <a:r>
              <a:rPr lang="vi-VN" sz="3200">
                <a:solidFill>
                  <a:schemeClr val="tx1"/>
                </a:solidFill>
                <a:latin typeface="Times New Roman" panose="02020603050405020304" pitchFamily="18" charset="0"/>
                <a:cs typeface="Times New Roman" panose="02020603050405020304" pitchFamily="18" charset="0"/>
              </a:rPr>
              <a:t> Những câu thơ: </a:t>
            </a:r>
            <a:r>
              <a:rPr lang="vi-VN" sz="3200" i="1">
                <a:solidFill>
                  <a:schemeClr val="tx1"/>
                </a:solidFill>
                <a:latin typeface="Times New Roman" panose="02020603050405020304" pitchFamily="18" charset="0"/>
                <a:cs typeface="Times New Roman" panose="02020603050405020304" pitchFamily="18" charset="0"/>
              </a:rPr>
              <a:t>Đảo tự giấu mình trong màu nước xanh lam/ Cái giọt máu thiêng dưới ngầu ngầu bọt sóng/ Tổ quốc ơi! Tiếng chúng tôi kêu lên mà mắt chúng tôi nhìn xuống” </a:t>
            </a:r>
            <a:r>
              <a:rPr lang="vi-VN" sz="3200">
                <a:solidFill>
                  <a:schemeClr val="tx1"/>
                </a:solidFill>
                <a:latin typeface="Times New Roman" panose="02020603050405020304" pitchFamily="18" charset="0"/>
                <a:cs typeface="Times New Roman" panose="02020603050405020304" pitchFamily="18" charset="0"/>
              </a:rPr>
              <a:t>trong </a:t>
            </a:r>
            <a:r>
              <a:rPr lang="vi-VN" sz="3200" i="1">
                <a:solidFill>
                  <a:schemeClr val="tx1"/>
                </a:solidFill>
                <a:latin typeface="Times New Roman" panose="02020603050405020304" pitchFamily="18" charset="0"/>
                <a:cs typeface="Times New Roman" panose="02020603050405020304" pitchFamily="18" charset="0"/>
              </a:rPr>
              <a:t>Khúc tráng ca nhà gian</a:t>
            </a:r>
            <a:r>
              <a:rPr lang="vi-VN" sz="3200">
                <a:solidFill>
                  <a:schemeClr val="tx1"/>
                </a:solidFill>
                <a:latin typeface="Times New Roman" panose="02020603050405020304" pitchFamily="18" charset="0"/>
                <a:cs typeface="Times New Roman" panose="02020603050405020304" pitchFamily="18" charset="0"/>
              </a:rPr>
              <a:t>, được tác giả trích từ bài thơ nào, của ai?</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 </a:t>
            </a:r>
            <a:r>
              <a:rPr lang="vi-VN" sz="3200" smtClean="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vi-VN" sz="3200" i="1">
                <a:solidFill>
                  <a:schemeClr val="tx1"/>
                </a:solidFill>
                <a:latin typeface="Times New Roman" panose="02020603050405020304" pitchFamily="18" charset="0"/>
                <a:cs typeface="Times New Roman" panose="02020603050405020304" pitchFamily="18" charset="0"/>
              </a:rPr>
              <a:t>Tổ quốc nhìn từ biển</a:t>
            </a:r>
            <a:r>
              <a:rPr lang="vi-VN" sz="3200">
                <a:solidFill>
                  <a:schemeClr val="tx1"/>
                </a:solidFill>
                <a:latin typeface="Times New Roman" panose="02020603050405020304" pitchFamily="18" charset="0"/>
                <a:cs typeface="Times New Roman" panose="02020603050405020304" pitchFamily="18" charset="0"/>
              </a:rPr>
              <a:t>, Nguyễn Việt Chiến</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B. </a:t>
            </a:r>
            <a:r>
              <a:rPr lang="vi-VN" sz="3200" i="1">
                <a:solidFill>
                  <a:schemeClr val="tx1"/>
                </a:solidFill>
                <a:latin typeface="Times New Roman" panose="02020603050405020304" pitchFamily="18" charset="0"/>
                <a:cs typeface="Times New Roman" panose="02020603050405020304" pitchFamily="18" charset="0"/>
              </a:rPr>
              <a:t>Đồng đội tôi trên đảo Thuyền Chài</a:t>
            </a:r>
            <a:r>
              <a:rPr lang="vi-VN" sz="3200">
                <a:solidFill>
                  <a:schemeClr val="tx1"/>
                </a:solidFill>
                <a:latin typeface="Times New Roman" panose="02020603050405020304" pitchFamily="18" charset="0"/>
                <a:cs typeface="Times New Roman" panose="02020603050405020304" pitchFamily="18" charset="0"/>
              </a:rPr>
              <a:t>, Trần Đăng Khoa </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C. </a:t>
            </a:r>
            <a:r>
              <a:rPr lang="vi-VN" sz="3200" i="1">
                <a:solidFill>
                  <a:schemeClr val="tx1"/>
                </a:solidFill>
                <a:latin typeface="Times New Roman" panose="02020603050405020304" pitchFamily="18" charset="0"/>
                <a:cs typeface="Times New Roman" panose="02020603050405020304" pitchFamily="18" charset="0"/>
              </a:rPr>
              <a:t>Biển</a:t>
            </a:r>
            <a:r>
              <a:rPr lang="vi-VN" sz="3200">
                <a:solidFill>
                  <a:schemeClr val="tx1"/>
                </a:solidFill>
                <a:latin typeface="Times New Roman" panose="02020603050405020304" pitchFamily="18" charset="0"/>
                <a:cs typeface="Times New Roman" panose="02020603050405020304" pitchFamily="18" charset="0"/>
              </a:rPr>
              <a:t>, Xuân Diệu </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D. </a:t>
            </a:r>
            <a:r>
              <a:rPr lang="vi-VN" sz="3200" i="1">
                <a:solidFill>
                  <a:schemeClr val="tx1"/>
                </a:solidFill>
                <a:latin typeface="Times New Roman" panose="02020603050405020304" pitchFamily="18" charset="0"/>
                <a:cs typeface="Times New Roman" panose="02020603050405020304" pitchFamily="18" charset="0"/>
              </a:rPr>
              <a:t>Lính hải quân, </a:t>
            </a:r>
            <a:r>
              <a:rPr lang="vi-VN" sz="3200">
                <a:solidFill>
                  <a:schemeClr val="tx1"/>
                </a:solidFill>
                <a:latin typeface="Times New Roman" panose="02020603050405020304" pitchFamily="18" charset="0"/>
                <a:cs typeface="Times New Roman" panose="02020603050405020304" pitchFamily="18" charset="0"/>
              </a:rPr>
              <a:t>Phan Thị Thanh Nhàn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71931" y="4508162"/>
            <a:ext cx="12858750" cy="14602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latin typeface="Times New Roman" panose="02020603050405020304" pitchFamily="18" charset="0"/>
                <a:cs typeface="Times New Roman" panose="02020603050405020304" pitchFamily="18" charset="0"/>
              </a:rPr>
              <a:t>B. </a:t>
            </a:r>
            <a:r>
              <a:rPr lang="vi-VN" sz="3200" i="1">
                <a:solidFill>
                  <a:schemeClr val="tx1"/>
                </a:solidFill>
                <a:latin typeface="Times New Roman" panose="02020603050405020304" pitchFamily="18" charset="0"/>
                <a:cs typeface="Times New Roman" panose="02020603050405020304" pitchFamily="18" charset="0"/>
              </a:rPr>
              <a:t>Đồng đội tôi trên đảo Thuyền Chài</a:t>
            </a:r>
            <a:r>
              <a:rPr lang="vi-VN" sz="3200">
                <a:solidFill>
                  <a:schemeClr val="tx1"/>
                </a:solidFill>
                <a:latin typeface="Times New Roman" panose="02020603050405020304" pitchFamily="18" charset="0"/>
                <a:cs typeface="Times New Roman" panose="02020603050405020304" pitchFamily="18" charset="0"/>
              </a:rPr>
              <a:t>, Trần Đăng Khoa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24122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2872" y="8259784"/>
            <a:ext cx="2157972" cy="17007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93644" y="10907484"/>
            <a:ext cx="914400" cy="914400"/>
          </a:xfrm>
          <a:prstGeom prst="rect">
            <a:avLst/>
          </a:prstGeom>
        </p:spPr>
      </p:pic>
      <p:sp>
        <p:nvSpPr>
          <p:cNvPr id="13" name="Rectangle 12"/>
          <p:cNvSpPr/>
          <p:nvPr/>
        </p:nvSpPr>
        <p:spPr>
          <a:xfrm>
            <a:off x="2743200" y="266700"/>
            <a:ext cx="15163800" cy="384197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Times New Roman" panose="02020603050405020304" pitchFamily="18" charset="0"/>
                <a:cs typeface="Times New Roman" panose="02020603050405020304" pitchFamily="18" charset="0"/>
              </a:rPr>
              <a:t>Câu 3.</a:t>
            </a:r>
            <a:r>
              <a:rPr lang="vi-VN" sz="3600">
                <a:solidFill>
                  <a:schemeClr val="tx1"/>
                </a:solidFill>
                <a:latin typeface="Times New Roman" panose="02020603050405020304" pitchFamily="18" charset="0"/>
                <a:cs typeface="Times New Roman" panose="02020603050405020304" pitchFamily="18" charset="0"/>
              </a:rPr>
              <a:t> Khu vực Ba Kè có gì đặc biệt?</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A. Khu vực Ba Kè có đảo chìm và có độ sâu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B. Khu vực Ba Kè là nơi xây dựng những giàn khoan Bạch Hổ, Đại Hùng.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C. Khu vực Ba Kè không có đảo chìm nhưng có độ sâu vừa đủ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D. Khu vực Ba Kè có sắc độ nước thẫm đậm xanh đen.</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14625" y="4435118"/>
            <a:ext cx="12858750"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Times New Roman" panose="02020603050405020304" pitchFamily="18" charset="0"/>
                <a:cs typeface="Times New Roman" panose="02020603050405020304" pitchFamily="18" charset="0"/>
              </a:rPr>
              <a:t>C. Khu vực Ba Kè không có đảo chìm nhưng có độ sâu vừa đủ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44649" y="5982219"/>
            <a:ext cx="2122739" cy="1947503"/>
          </a:xfrm>
          <a:prstGeom prst="rect">
            <a:avLst/>
          </a:prstGeom>
        </p:spPr>
      </p:pic>
    </p:spTree>
    <p:extLst>
      <p:ext uri="{BB962C8B-B14F-4D97-AF65-F5344CB8AC3E}">
        <p14:creationId xmlns:p14="http://schemas.microsoft.com/office/powerpoint/2010/main" val="25101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4" y="8338363"/>
            <a:ext cx="1994777" cy="169281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13700" y="10867710"/>
            <a:ext cx="914400" cy="914400"/>
          </a:xfrm>
          <a:prstGeom prst="rect">
            <a:avLst/>
          </a:prstGeom>
        </p:spPr>
      </p:pic>
      <p:sp>
        <p:nvSpPr>
          <p:cNvPr id="13" name="Rectangle 12"/>
          <p:cNvSpPr/>
          <p:nvPr/>
        </p:nvSpPr>
        <p:spPr>
          <a:xfrm>
            <a:off x="2971800" y="342899"/>
            <a:ext cx="14173200" cy="42198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4. </a:t>
            </a:r>
            <a:r>
              <a:rPr lang="vi-VN" sz="4400">
                <a:solidFill>
                  <a:schemeClr val="tx1"/>
                </a:solidFill>
                <a:latin typeface="Times New Roman" panose="02020603050405020304" pitchFamily="18" charset="0"/>
                <a:cs typeface="Times New Roman" panose="02020603050405020304" pitchFamily="18" charset="0"/>
              </a:rPr>
              <a:t>Nhà giàn 1:3 Phúc Tần được hoàn thành vào ngày tháng năm nào?</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a:t>
            </a:r>
            <a:r>
              <a:rPr lang="en-US" sz="4400">
                <a:solidFill>
                  <a:schemeClr val="tx1"/>
                </a:solidFill>
                <a:latin typeface="Times New Roman" panose="02020603050405020304" pitchFamily="18" charset="0"/>
                <a:cs typeface="Times New Roman" panose="02020603050405020304" pitchFamily="18" charset="0"/>
              </a:rPr>
              <a:t>15/6/1989</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B. </a:t>
            </a:r>
            <a:r>
              <a:rPr lang="en-US" sz="4400">
                <a:solidFill>
                  <a:schemeClr val="tx1"/>
                </a:solidFill>
                <a:latin typeface="Times New Roman" panose="02020603050405020304" pitchFamily="18" charset="0"/>
                <a:cs typeface="Times New Roman" panose="02020603050405020304" pitchFamily="18" charset="0"/>
              </a:rPr>
              <a:t>5/12/1990</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C. </a:t>
            </a:r>
            <a:r>
              <a:rPr lang="en-US" sz="4400">
                <a:solidFill>
                  <a:schemeClr val="tx1"/>
                </a:solidFill>
                <a:latin typeface="Times New Roman" panose="02020603050405020304" pitchFamily="18" charset="0"/>
                <a:cs typeface="Times New Roman" panose="02020603050405020304" pitchFamily="18" charset="0"/>
              </a:rPr>
              <a:t>17/04/1995</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D. </a:t>
            </a:r>
            <a:r>
              <a:rPr lang="en-US" sz="4400">
                <a:solidFill>
                  <a:schemeClr val="tx1"/>
                </a:solidFill>
                <a:latin typeface="Times New Roman" panose="02020603050405020304" pitchFamily="18" charset="0"/>
                <a:cs typeface="Times New Roman" panose="02020603050405020304" pitchFamily="18" charset="0"/>
              </a:rPr>
              <a:t>13/12/1998</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30758" y="4777224"/>
            <a:ext cx="12858750" cy="89685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A. </a:t>
            </a:r>
            <a:r>
              <a:rPr lang="en-US" sz="4400">
                <a:solidFill>
                  <a:schemeClr val="tx1"/>
                </a:solidFill>
                <a:latin typeface="Times New Roman" panose="02020603050405020304" pitchFamily="18" charset="0"/>
                <a:cs typeface="Times New Roman" panose="02020603050405020304" pitchFamily="18" charset="0"/>
              </a:rPr>
              <a:t>15/6/1989</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0552" y="6326701"/>
            <a:ext cx="2122739" cy="1947503"/>
          </a:xfrm>
          <a:prstGeom prst="rect">
            <a:avLst/>
          </a:prstGeom>
        </p:spPr>
      </p:pic>
    </p:spTree>
    <p:extLst>
      <p:ext uri="{BB962C8B-B14F-4D97-AF65-F5344CB8AC3E}">
        <p14:creationId xmlns:p14="http://schemas.microsoft.com/office/powerpoint/2010/main" val="14534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249400" y="9254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4"/>
            <a:stretch>
              <a:fillRect/>
            </a:stretch>
          </a:blipFill>
        </p:spPr>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866900"/>
            <a:ext cx="8001000" cy="9296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320" y="1526389"/>
            <a:ext cx="7848600" cy="5001411"/>
          </a:xfrm>
          <a:prstGeom prst="rect">
            <a:avLst/>
          </a:prstGeom>
        </p:spPr>
      </p:pic>
    </p:spTree>
    <p:extLst>
      <p:ext uri="{BB962C8B-B14F-4D97-AF65-F5344CB8AC3E}">
        <p14:creationId xmlns:p14="http://schemas.microsoft.com/office/powerpoint/2010/main" val="936537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2872" y="8259784"/>
            <a:ext cx="2157972" cy="17007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93644" y="10907484"/>
            <a:ext cx="914400" cy="914400"/>
          </a:xfrm>
          <a:prstGeom prst="rect">
            <a:avLst/>
          </a:prstGeom>
        </p:spPr>
      </p:pic>
      <p:sp>
        <p:nvSpPr>
          <p:cNvPr id="13" name="Rectangle 12"/>
          <p:cNvSpPr/>
          <p:nvPr/>
        </p:nvSpPr>
        <p:spPr>
          <a:xfrm>
            <a:off x="2771931" y="439061"/>
            <a:ext cx="14782800" cy="37751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5.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Lời tác giả, lời nhân vật chú tôi.</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Lời tác giả, lời người đọc.</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Lời người đọc, lời nhân vật người vợ.</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Lời người kể chuyện, lời nhân vật. </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71931" y="4348357"/>
            <a:ext cx="12858750" cy="12206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D. Lời người kể chuyện, lời nhân vật. </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5866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4" y="8338363"/>
            <a:ext cx="1994777" cy="169281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13700" y="10867710"/>
            <a:ext cx="914400" cy="914400"/>
          </a:xfrm>
          <a:prstGeom prst="rect">
            <a:avLst/>
          </a:prstGeom>
        </p:spPr>
      </p:pic>
      <p:sp>
        <p:nvSpPr>
          <p:cNvPr id="13" name="Rectangle 12"/>
          <p:cNvSpPr/>
          <p:nvPr/>
        </p:nvSpPr>
        <p:spPr>
          <a:xfrm>
            <a:off x="2692905" y="207100"/>
            <a:ext cx="14072016" cy="60573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Câu 6. </a:t>
            </a:r>
            <a:r>
              <a:rPr lang="vi-VN" sz="4000">
                <a:solidFill>
                  <a:schemeClr val="tx1"/>
                </a:solidFill>
                <a:latin typeface="Times New Roman" panose="02020603050405020304" pitchFamily="18" charset="0"/>
                <a:cs typeface="Times New Roman" panose="02020603050405020304" pitchFamily="18" charset="0"/>
              </a:rPr>
              <a:t>Thế hệ nhà giàn thứ ba có đặc điểm gì?</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A. Nhà giàn được xây trên những cái cọc bê tông cắm xuống nền san hô, trên bắc hoặc thưng ván hoặc bạt.</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 Nhà giàn giống như những lô cốt, bít bùng bê tông, chỉ hở ra những khung cửa na ná như lỗ châu mai.</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C. Là tổ hợp kiến trúc nói chung, giống  như một biệt thự màu trắng ba, bốn tầng đột ngột nhô giữa đại dương.</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D. Là những công trình bê tông khổng lồ, vững chãi nhưng không trụ được trước những trận bão cao nhất hay động đất. </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71825" y="6542291"/>
            <a:ext cx="12858750"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Times New Roman" panose="02020603050405020304" pitchFamily="18" charset="0"/>
                <a:cs typeface="Times New Roman" panose="02020603050405020304" pitchFamily="18" charset="0"/>
              </a:rPr>
              <a:t>C. Là tổ hợp kiến trúc nói chung, giống  như một biệt thự màu trắng ba, bốn tầng đột ngột nhô giữa đại dương.</a:t>
            </a:r>
            <a:endParaRPr lang="en-GB" sz="40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4576" y="8066811"/>
            <a:ext cx="2122739" cy="1947503"/>
          </a:xfrm>
          <a:prstGeom prst="rect">
            <a:avLst/>
          </a:prstGeom>
        </p:spPr>
      </p:pic>
    </p:spTree>
    <p:extLst>
      <p:ext uri="{BB962C8B-B14F-4D97-AF65-F5344CB8AC3E}">
        <p14:creationId xmlns:p14="http://schemas.microsoft.com/office/powerpoint/2010/main" val="40817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157" y="8369249"/>
            <a:ext cx="1385130" cy="127577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79725" y="7519892"/>
            <a:ext cx="941213" cy="1166286"/>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7622" y="8161309"/>
            <a:ext cx="968654" cy="1655762"/>
          </a:xfrm>
          <a:prstGeom prst="rect">
            <a:avLst/>
          </a:prstGeom>
        </p:spPr>
      </p:pic>
      <p:sp>
        <p:nvSpPr>
          <p:cNvPr id="14" name="Wave 13"/>
          <p:cNvSpPr/>
          <p:nvPr/>
        </p:nvSpPr>
        <p:spPr>
          <a:xfrm>
            <a:off x="3859307" y="4150517"/>
            <a:ext cx="5748617" cy="1218254"/>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900" b="1">
                <a:ln w="22225">
                  <a:solidFill>
                    <a:srgbClr val="ED7D31"/>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228891" y="7071854"/>
            <a:ext cx="1240317" cy="124031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86800" y="10760528"/>
            <a:ext cx="914400" cy="9144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05643" y="10819427"/>
            <a:ext cx="914400" cy="9144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470966" y="10819427"/>
            <a:ext cx="914400" cy="914400"/>
          </a:xfrm>
          <a:prstGeom prst="rect">
            <a:avLst/>
          </a:prstGeom>
        </p:spPr>
      </p:pic>
      <p:sp>
        <p:nvSpPr>
          <p:cNvPr id="17" name="Rectangle 16"/>
          <p:cNvSpPr/>
          <p:nvPr/>
        </p:nvSpPr>
        <p:spPr>
          <a:xfrm>
            <a:off x="2792387" y="269988"/>
            <a:ext cx="14401800" cy="46187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7.</a:t>
            </a:r>
            <a:r>
              <a:rPr lang="vi-VN" sz="4400">
                <a:solidFill>
                  <a:schemeClr val="tx1"/>
                </a:solidFill>
                <a:latin typeface="Times New Roman" panose="02020603050405020304" pitchFamily="18" charset="0"/>
                <a:cs typeface="Times New Roman" panose="02020603050405020304" pitchFamily="18" charset="0"/>
              </a:rPr>
              <a:t> Người lãnh đạo và chỉ đạo các đơn vị công binh xây dựng các công trình nhà giàn là ai?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Tướng Giáp Văn Cương, Tư lệnh Quân chủng Hải Quân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Đại tá Chấn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Thượng tướng Phạm Hoài Nam,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Thiếu tướng Nguyễn Nam, Chính uỷ Bộ Tư lệnh Công binh </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11018" y="5210782"/>
            <a:ext cx="1278036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D. Thiếu tướng Nguyễn Nam, Chính uỷ Bộ Tư lệnh Công binh </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74368" y="7540585"/>
            <a:ext cx="2122739" cy="1947503"/>
          </a:xfrm>
          <a:prstGeom prst="rect">
            <a:avLst/>
          </a:prstGeom>
        </p:spPr>
      </p:pic>
    </p:spTree>
    <p:extLst>
      <p:ext uri="{BB962C8B-B14F-4D97-AF65-F5344CB8AC3E}">
        <p14:creationId xmlns:p14="http://schemas.microsoft.com/office/powerpoint/2010/main" val="22788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2"/>
                                        </p:tgtEl>
                                      </p:cBhvr>
                                    </p:animEffect>
                                    <p:animScale>
                                      <p:cBhvr>
                                        <p:cTn id="70"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895600" y="3285172"/>
            <a:ext cx="10211482" cy="2954655"/>
          </a:xfrm>
          <a:prstGeom prst="rect">
            <a:avLst/>
          </a:prstGeom>
        </p:spPr>
        <p:txBody>
          <a:bodyPr lIns="0" tIns="0" rIns="0" bIns="0" rtlCol="0" anchor="t">
            <a:spAutoFit/>
          </a:bodyPr>
          <a:lstStyle/>
          <a:p>
            <a:pPr algn="ctr"/>
            <a:r>
              <a:rPr lang="vi-VN" sz="9600" b="1" dirty="0">
                <a:latin typeface="Times New Roman" panose="02020603050405020304" pitchFamily="18" charset="0"/>
                <a:cs typeface="Times New Roman" panose="02020603050405020304" pitchFamily="18" charset="0"/>
              </a:rPr>
              <a:t>HOẠT </a:t>
            </a:r>
            <a:r>
              <a:rPr lang="vi-VN" sz="9600" b="1" dirty="0" smtClean="0">
                <a:latin typeface="Times New Roman" panose="02020603050405020304" pitchFamily="18" charset="0"/>
                <a:cs typeface="Times New Roman" panose="02020603050405020304" pitchFamily="18" charset="0"/>
              </a:rPr>
              <a:t>ĐỘNG</a:t>
            </a:r>
            <a:r>
              <a:rPr lang="en-US" sz="9600" b="1" dirty="0" smtClean="0">
                <a:latin typeface="Times New Roman" panose="02020603050405020304" pitchFamily="18" charset="0"/>
                <a:cs typeface="Times New Roman" panose="02020603050405020304" pitchFamily="18" charset="0"/>
              </a:rPr>
              <a:t> 4:</a:t>
            </a:r>
            <a:r>
              <a:rPr lang="vi-VN" sz="9600" b="1" dirty="0" smtClean="0">
                <a:latin typeface="Times New Roman" panose="02020603050405020304" pitchFamily="18" charset="0"/>
                <a:cs typeface="Times New Roman" panose="02020603050405020304" pitchFamily="18" charset="0"/>
              </a:rPr>
              <a:t> </a:t>
            </a:r>
            <a:r>
              <a:rPr lang="vi-VN" sz="9600" b="1" dirty="0">
                <a:latin typeface="Times New Roman" panose="02020603050405020304" pitchFamily="18" charset="0"/>
                <a:cs typeface="Times New Roman" panose="02020603050405020304" pitchFamily="18" charset="0"/>
              </a:rPr>
              <a:t>VẬN DỤNG </a:t>
            </a:r>
            <a:endParaRPr lang="en-GB" sz="96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1562100"/>
            <a:ext cx="8191500" cy="8191500"/>
          </a:xfrm>
          <a:prstGeom prst="rect">
            <a:avLst/>
          </a:prstGeom>
        </p:spPr>
      </p:pic>
      <p:sp>
        <p:nvSpPr>
          <p:cNvPr id="6" name="Freeform 4"/>
          <p:cNvSpPr/>
          <p:nvPr/>
        </p:nvSpPr>
        <p:spPr>
          <a:xfrm>
            <a:off x="14246112" y="6477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9772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93138">
            <a:off x="7778668" y="674530"/>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1563229" y="3518852"/>
            <a:ext cx="7127210" cy="3693319"/>
          </a:xfrm>
          <a:prstGeom prst="rect">
            <a:avLst/>
          </a:prstGeom>
        </p:spPr>
        <p:txBody>
          <a:bodyPr wrap="square" lIns="0" tIns="0" rIns="0" bIns="0" rtlCol="0" anchor="t">
            <a:spAutoFit/>
          </a:bodyPr>
          <a:lstStyle/>
          <a:p>
            <a:pPr algn="ctr"/>
            <a:r>
              <a:rPr lang="vi-VN" sz="6000">
                <a:latin typeface="Times New Roman" panose="02020603050405020304" pitchFamily="18" charset="0"/>
                <a:cs typeface="Times New Roman" panose="02020603050405020304" pitchFamily="18" charset="0"/>
              </a:rPr>
              <a:t>Theo em, vấn đề nêu lên trong bài phóng sự có ý nghĩa như thế nào với xã hội hiện nay?</a:t>
            </a:r>
            <a:endParaRPr lang="en-US" sz="54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9803" y="-12700"/>
            <a:ext cx="9544050" cy="9544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0089" y="681474"/>
            <a:ext cx="14607822" cy="8924052"/>
          </a:xfrm>
          <a:custGeom>
            <a:avLst/>
            <a:gdLst/>
            <a:ahLst/>
            <a:cxnLst/>
            <a:rect l="l" t="t" r="r" b="b"/>
            <a:pathLst>
              <a:path w="14607822" h="8924052">
                <a:moveTo>
                  <a:pt x="0" y="0"/>
                </a:moveTo>
                <a:lnTo>
                  <a:pt x="14607822" y="0"/>
                </a:lnTo>
                <a:lnTo>
                  <a:pt x="14607822" y="8924052"/>
                </a:lnTo>
                <a:lnTo>
                  <a:pt x="0" y="89240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30327" y="7930498"/>
            <a:ext cx="5082652" cy="4713005"/>
          </a:xfrm>
          <a:custGeom>
            <a:avLst/>
            <a:gdLst/>
            <a:ahLst/>
            <a:cxnLst/>
            <a:rect l="l" t="t" r="r" b="b"/>
            <a:pathLst>
              <a:path w="5082652" h="4713005">
                <a:moveTo>
                  <a:pt x="0" y="0"/>
                </a:moveTo>
                <a:lnTo>
                  <a:pt x="5082652" y="0"/>
                </a:lnTo>
                <a:lnTo>
                  <a:pt x="5082652" y="4713004"/>
                </a:lnTo>
                <a:lnTo>
                  <a:pt x="0" y="47130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3048000" y="2324100"/>
            <a:ext cx="9372600" cy="6332503"/>
          </a:xfrm>
          <a:prstGeom prst="rect">
            <a:avLst/>
          </a:prstGeom>
        </p:spPr>
        <p:txBody>
          <a:bodyPr wrap="square" lIns="0" tIns="0" rIns="0" bIns="0" rtlCol="0" anchor="t">
            <a:spAutoFit/>
          </a:bodyPr>
          <a:lstStyle/>
          <a:p>
            <a:pPr algn="ctr"/>
            <a:r>
              <a:rPr lang="nl-NL" sz="4800" b="1">
                <a:latin typeface="Times New Roman" panose="02020603050405020304" pitchFamily="18" charset="0"/>
                <a:cs typeface="Times New Roman" panose="02020603050405020304" pitchFamily="18" charset="0"/>
              </a:rPr>
              <a:t>HƯỚNG DẪN HỌC Ở </a:t>
            </a:r>
            <a:r>
              <a:rPr lang="nl-NL" sz="4800" b="1" smtClean="0">
                <a:latin typeface="Times New Roman" panose="02020603050405020304" pitchFamily="18" charset="0"/>
                <a:cs typeface="Times New Roman" panose="02020603050405020304" pitchFamily="18" charset="0"/>
              </a:rPr>
              <a:t>NHÀ</a:t>
            </a:r>
            <a:endParaRPr lang="en-GB" sz="4800">
              <a:latin typeface="Times New Roman" panose="02020603050405020304" pitchFamily="18" charset="0"/>
              <a:cs typeface="Times New Roman" panose="02020603050405020304" pitchFamily="18" charset="0"/>
            </a:endParaRPr>
          </a:p>
          <a:p>
            <a:pPr algn="just"/>
            <a:r>
              <a:rPr lang="pt-BR" sz="4800">
                <a:latin typeface="Times New Roman" panose="02020603050405020304" pitchFamily="18" charset="0"/>
                <a:cs typeface="Times New Roman" panose="02020603050405020304" pitchFamily="18" charset="0"/>
              </a:rPr>
              <a:t>- Vẽ sơ đồ tư duy về các đơn vị kiến thức của bài học.</a:t>
            </a:r>
            <a:endParaRPr lang="en-GB" sz="4800">
              <a:latin typeface="Times New Roman" panose="02020603050405020304" pitchFamily="18" charset="0"/>
              <a:cs typeface="Times New Roman" panose="02020603050405020304" pitchFamily="18" charset="0"/>
            </a:endParaRPr>
          </a:p>
          <a:p>
            <a:pPr algn="just"/>
            <a:r>
              <a:rPr lang="pt-BR" sz="4800">
                <a:latin typeface="Times New Roman" panose="02020603050405020304" pitchFamily="18" charset="0"/>
                <a:cs typeface="Times New Roman" panose="02020603050405020304" pitchFamily="18" charset="0"/>
              </a:rPr>
              <a:t>- Tìm đọc thêm các văn bản khác có cùng thể loại, đề tài, chủ đề.</a:t>
            </a:r>
            <a:endParaRPr lang="en-GB" sz="4800">
              <a:latin typeface="Times New Roman" panose="02020603050405020304" pitchFamily="18" charset="0"/>
              <a:cs typeface="Times New Roman" panose="02020603050405020304" pitchFamily="18" charset="0"/>
            </a:endParaRPr>
          </a:p>
          <a:p>
            <a:pPr algn="just"/>
            <a:r>
              <a:rPr lang="pt-BR" sz="4800" b="1">
                <a:latin typeface="Times New Roman" panose="02020603050405020304" pitchFamily="18" charset="0"/>
                <a:cs typeface="Times New Roman" panose="02020603050405020304" pitchFamily="18" charset="0"/>
              </a:rPr>
              <a:t>- Chuẩn bị bài:</a:t>
            </a:r>
            <a:r>
              <a:rPr lang="pt-BR" sz="4800">
                <a:latin typeface="Times New Roman" panose="02020603050405020304" pitchFamily="18" charset="0"/>
                <a:cs typeface="Times New Roman" panose="02020603050405020304" pitchFamily="18" charset="0"/>
              </a:rPr>
              <a:t> Thực hành đọc hiểu: </a:t>
            </a:r>
            <a:r>
              <a:rPr lang="pt-BR" sz="4800" i="1">
                <a:latin typeface="Times New Roman" panose="02020603050405020304" pitchFamily="18" charset="0"/>
                <a:cs typeface="Times New Roman" panose="02020603050405020304" pitchFamily="18" charset="0"/>
              </a:rPr>
              <a:t>Quyết định khó khăn nhất</a:t>
            </a:r>
            <a:r>
              <a:rPr lang="pt-BR" sz="4800">
                <a:latin typeface="Times New Roman" panose="02020603050405020304" pitchFamily="18" charset="0"/>
                <a:cs typeface="Times New Roman" panose="02020603050405020304" pitchFamily="18" charset="0"/>
              </a:rPr>
              <a:t>, Võ Nguyên Giáp</a:t>
            </a:r>
            <a:endParaRPr lang="en-GB" sz="4800">
              <a:latin typeface="Times New Roman" panose="02020603050405020304" pitchFamily="18" charset="0"/>
              <a:cs typeface="Times New Roman" panose="02020603050405020304" pitchFamily="18" charset="0"/>
            </a:endParaRPr>
          </a:p>
          <a:p>
            <a:pPr algn="ctr">
              <a:lnSpc>
                <a:spcPts val="3262"/>
              </a:lnSpc>
            </a:pPr>
            <a:endParaRPr lang="en-US" sz="2965">
              <a:solidFill>
                <a:srgbClr val="191A1A"/>
              </a:solidFill>
              <a:latin typeface="Milk Tea Font TH"/>
              <a:ea typeface="Milk Tea Font TH"/>
              <a:cs typeface="Milk Tea Font TH"/>
              <a:sym typeface="Milk Tea Font TH"/>
            </a:endParaRPr>
          </a:p>
        </p:txBody>
      </p:sp>
      <p:sp>
        <p:nvSpPr>
          <p:cNvPr id="6" name="Freeform 6"/>
          <p:cNvSpPr/>
          <p:nvPr/>
        </p:nvSpPr>
        <p:spPr>
          <a:xfrm>
            <a:off x="14345176" y="-2065838"/>
            <a:ext cx="5082652" cy="4713005"/>
          </a:xfrm>
          <a:custGeom>
            <a:avLst/>
            <a:gdLst/>
            <a:ahLst/>
            <a:cxnLst/>
            <a:rect l="l" t="t" r="r" b="b"/>
            <a:pathLst>
              <a:path w="5082652" h="4713005">
                <a:moveTo>
                  <a:pt x="0" y="0"/>
                </a:moveTo>
                <a:lnTo>
                  <a:pt x="5082652" y="0"/>
                </a:lnTo>
                <a:lnTo>
                  <a:pt x="5082652" y="4713005"/>
                </a:lnTo>
                <a:lnTo>
                  <a:pt x="0" y="47130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0"/>
            <a:ext cx="10782300" cy="9785785"/>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11430000" y="2006858"/>
            <a:ext cx="7225150" cy="6699684"/>
          </a:xfrm>
          <a:custGeom>
            <a:avLst/>
            <a:gdLst/>
            <a:ahLst/>
            <a:cxnLst/>
            <a:rect l="l" t="t" r="r" b="b"/>
            <a:pathLst>
              <a:path w="7225150" h="6699684">
                <a:moveTo>
                  <a:pt x="0" y="0"/>
                </a:moveTo>
                <a:lnTo>
                  <a:pt x="7225150" y="0"/>
                </a:lnTo>
                <a:lnTo>
                  <a:pt x="7225150" y="6699684"/>
                </a:lnTo>
                <a:lnTo>
                  <a:pt x="0" y="66996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593138">
            <a:off x="15624792" y="692219"/>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2718508" y="-342900"/>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Rectangle 9"/>
          <p:cNvSpPr/>
          <p:nvPr/>
        </p:nvSpPr>
        <p:spPr>
          <a:xfrm>
            <a:off x="12631530" y="3924300"/>
            <a:ext cx="5170349" cy="3416320"/>
          </a:xfrm>
          <a:prstGeom prst="rect">
            <a:avLst/>
          </a:prstGeom>
        </p:spPr>
        <p:txBody>
          <a:bodyPr wrap="square">
            <a:spAutoFit/>
          </a:bodyPr>
          <a:lstStyle/>
          <a:p>
            <a:pPr algn="ctr"/>
            <a:r>
              <a:rPr lang="vi-VN" sz="5400" b="1">
                <a:latin typeface="Times New Roman" panose="02020603050405020304" pitchFamily="18" charset="0"/>
                <a:ea typeface="Calibri" panose="020F0502020204030204" pitchFamily="34" charset="0"/>
              </a:rPr>
              <a:t>Nghe bài hát sau và cho biết nội dung chính của bài hát là gì? </a:t>
            </a:r>
            <a:endParaRPr lang="en-GB" sz="7200" b="1"/>
          </a:p>
        </p:txBody>
      </p:sp>
      <p:pic>
        <p:nvPicPr>
          <p:cNvPr id="4" name="Lính Nhà Giàn Đón Xuân - Tốp Ca - Tuyển tập các ca khúc hát hay nhất về biển đảo quê h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71600" y="1531300"/>
            <a:ext cx="10058400" cy="7650800"/>
          </a:xfrm>
          <a:prstGeom prst="rect">
            <a:avLst/>
          </a:prstGeom>
        </p:spPr>
      </p:pic>
    </p:spTree>
    <p:extLst>
      <p:ext uri="{BB962C8B-B14F-4D97-AF65-F5344CB8AC3E}">
        <p14:creationId xmlns:p14="http://schemas.microsoft.com/office/powerpoint/2010/main" val="36496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82373" y="-923153"/>
            <a:ext cx="10439400" cy="11095945"/>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75926" y="4108141"/>
            <a:ext cx="7225150" cy="6699684"/>
          </a:xfrm>
          <a:custGeom>
            <a:avLst/>
            <a:gdLst/>
            <a:ahLst/>
            <a:cxnLst/>
            <a:rect l="l" t="t" r="r" b="b"/>
            <a:pathLst>
              <a:path w="7225150" h="6699684">
                <a:moveTo>
                  <a:pt x="0" y="0"/>
                </a:moveTo>
                <a:lnTo>
                  <a:pt x="7225150" y="0"/>
                </a:lnTo>
                <a:lnTo>
                  <a:pt x="7225150" y="6699684"/>
                </a:lnTo>
                <a:lnTo>
                  <a:pt x="0" y="66996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93138">
            <a:off x="16299720" y="2805237"/>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0130870" y="2050274"/>
            <a:ext cx="2859243" cy="3067398"/>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Rectangle 3"/>
          <p:cNvSpPr/>
          <p:nvPr/>
        </p:nvSpPr>
        <p:spPr>
          <a:xfrm>
            <a:off x="3255446" y="356565"/>
            <a:ext cx="5673348" cy="800219"/>
          </a:xfrm>
          <a:prstGeom prst="rect">
            <a:avLst/>
          </a:prstGeom>
        </p:spPr>
        <p:txBody>
          <a:bodyPr wrap="none">
            <a:spAutoFit/>
          </a:bodyPr>
          <a:lstStyle/>
          <a:p>
            <a:pPr algn="just">
              <a:lnSpc>
                <a:spcPct val="115000"/>
              </a:lnSpc>
              <a:spcAft>
                <a:spcPts val="80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733800" y="1156784"/>
            <a:ext cx="4349589" cy="800219"/>
          </a:xfrm>
          <a:prstGeom prst="rect">
            <a:avLst/>
          </a:prstGeom>
        </p:spPr>
        <p:txBody>
          <a:bodyPr wrap="none">
            <a:spAutoFit/>
          </a:bodyPr>
          <a:lstStyle/>
          <a:p>
            <a:pPr algn="just">
              <a:lnSpc>
                <a:spcPct val="115000"/>
              </a:lnSpc>
              <a:spcAft>
                <a:spcPts val="800"/>
              </a:spcAft>
            </a:pP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Tác giả </a:t>
            </a:r>
            <a:r>
              <a:rPr lang="pt-BR"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Xuân Ba</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p:nvPr/>
        </p:nvPicPr>
        <p:blipFill>
          <a:blip r:embed="rId11">
            <a:extLst>
              <a:ext uri="{28A0092B-C50C-407E-A947-70E740481C1C}">
                <a14:useLocalDpi xmlns:a14="http://schemas.microsoft.com/office/drawing/2010/main" val="0"/>
              </a:ext>
            </a:extLst>
          </a:blip>
          <a:srcRect/>
          <a:stretch>
            <a:fillRect/>
          </a:stretch>
        </p:blipFill>
        <p:spPr bwMode="auto">
          <a:xfrm>
            <a:off x="11518066" y="4659788"/>
            <a:ext cx="5565200" cy="5513004"/>
          </a:xfrm>
          <a:prstGeom prst="ellipse">
            <a:avLst/>
          </a:prstGeom>
          <a:ln>
            <a:noFill/>
          </a:ln>
          <a:effectLst>
            <a:softEdge rad="112500"/>
          </a:effectLst>
        </p:spPr>
      </p:pic>
      <p:sp>
        <p:nvSpPr>
          <p:cNvPr id="6" name="Rectangle 5"/>
          <p:cNvSpPr/>
          <p:nvPr/>
        </p:nvSpPr>
        <p:spPr>
          <a:xfrm>
            <a:off x="4343400" y="2052991"/>
            <a:ext cx="2592376" cy="743473"/>
          </a:xfrm>
          <a:prstGeom prst="rect">
            <a:avLst/>
          </a:prstGeom>
        </p:spPr>
        <p:txBody>
          <a:bodyPr wrap="none">
            <a:spAutoFit/>
          </a:bodyPr>
          <a:lstStyle/>
          <a:p>
            <a:pPr algn="just">
              <a:lnSpc>
                <a:spcPct val="115000"/>
              </a:lnSpc>
              <a:spcAft>
                <a:spcPts val="800"/>
              </a:spcAft>
            </a:pP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Cuộc đời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30212" y="2963935"/>
            <a:ext cx="9755684" cy="685124"/>
          </a:xfrm>
          <a:prstGeom prst="rect">
            <a:avLst/>
          </a:prstGeom>
        </p:spPr>
        <p:txBody>
          <a:bodyPr wrap="none">
            <a:spAutoFit/>
          </a:bodyPr>
          <a:lstStyle/>
          <a:p>
            <a:pPr algn="just">
              <a:lnSpc>
                <a:spcPct val="107000"/>
              </a:lnSpc>
              <a:spcAft>
                <a:spcPts val="800"/>
              </a:spcAft>
            </a:pPr>
            <a:r>
              <a:rPr lang="pt-BR"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Xuân Ba </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tên thật là Trịnh Huyên, sinh năm 1954.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464906" y="3814074"/>
            <a:ext cx="9601200" cy="1830694"/>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Quê quán</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Làng Lon Biện Thượng, Thanh Hóa (nay là thôn Việt Yên, xã Vĩnh Hùng, huyện Vĩnh Lộc, tỉnh Thanh Hóa).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85237" y="5809783"/>
            <a:ext cx="9645633" cy="1237903"/>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Học vấn</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Học khoa văn Đại học Tổng hợp Hà Nội năm 1976.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18251" y="7212701"/>
            <a:ext cx="9767645" cy="2463495"/>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Hiện ông đang làm trưởng ban Phóng sự báo Tiền Phong. Xuân Ba trở thành Hội viên Hội Nhà văn Việt Nam năm 1998 (Nhà văn Nguyễn Khải giới thiệu).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1356827" y="664341"/>
            <a:ext cx="6254030" cy="2585323"/>
          </a:xfrm>
          <a:prstGeom prst="rect">
            <a:avLst/>
          </a:prstGeom>
        </p:spPr>
        <p:txBody>
          <a:bodyPr wrap="square">
            <a:spAutoFit/>
          </a:bodyPr>
          <a:lstStyle/>
          <a:p>
            <a:pPr algn="ctr"/>
            <a:r>
              <a:rPr lang="vi-VN" sz="5400" b="1" dirty="0">
                <a:latin typeface="Times New Roman" panose="02020603050405020304" pitchFamily="18" charset="0"/>
                <a:cs typeface="Times New Roman" panose="02020603050405020304" pitchFamily="18" charset="0"/>
              </a:rPr>
              <a:t>HOẠT ĐỘNG</a:t>
            </a:r>
            <a:r>
              <a:rPr lang="en-US" sz="5400" b="1" dirty="0">
                <a:latin typeface="Times New Roman" panose="02020603050405020304" pitchFamily="18" charset="0"/>
                <a:cs typeface="Times New Roman" panose="02020603050405020304" pitchFamily="18" charset="0"/>
              </a:rPr>
              <a:t> 2</a:t>
            </a:r>
            <a:r>
              <a:rPr lang="en-US" sz="5400" b="1" dirty="0" smtClean="0">
                <a:latin typeface="Times New Roman" panose="02020603050405020304" pitchFamily="18" charset="0"/>
                <a:cs typeface="Times New Roman" panose="02020603050405020304" pitchFamily="18" charset="0"/>
              </a:rPr>
              <a:t>:</a:t>
            </a:r>
            <a:r>
              <a:rPr lang="vi-VN" sz="5400" b="1" dirty="0" smtClean="0">
                <a:latin typeface="Times New Roman" panose="02020603050405020304" pitchFamily="18" charset="0"/>
                <a:cs typeface="Times New Roman" panose="02020603050405020304" pitchFamily="18" charset="0"/>
              </a:rPr>
              <a:t> </a:t>
            </a:r>
            <a:r>
              <a:rPr lang="en-US" sz="5400" b="1" dirty="0" smtClean="0">
                <a:latin typeface="Times New Roman" panose="02020603050405020304" pitchFamily="18" charset="0"/>
                <a:cs typeface="Times New Roman" panose="02020603050405020304" pitchFamily="18" charset="0"/>
              </a:rPr>
              <a:t>HÌNH THÀNH </a:t>
            </a:r>
          </a:p>
          <a:p>
            <a:pPr algn="ctr"/>
            <a:r>
              <a:rPr lang="en-US" sz="5400" b="1" dirty="0" smtClean="0">
                <a:latin typeface="Times New Roman" panose="02020603050405020304" pitchFamily="18" charset="0"/>
                <a:cs typeface="Times New Roman" panose="02020603050405020304" pitchFamily="18" charset="0"/>
              </a:rPr>
              <a:t>KIẾN THỨC MỚI</a:t>
            </a:r>
            <a:endParaRPr lang="en-GB" sz="5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8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48024" y="96312"/>
            <a:ext cx="5839605" cy="4972360"/>
          </a:xfrm>
          <a:custGeom>
            <a:avLst/>
            <a:gdLst/>
            <a:ahLst/>
            <a:cxnLst/>
            <a:rect l="l" t="t" r="r" b="b"/>
            <a:pathLst>
              <a:path w="3868495" h="3587150">
                <a:moveTo>
                  <a:pt x="0" y="0"/>
                </a:moveTo>
                <a:lnTo>
                  <a:pt x="3868495" y="0"/>
                </a:lnTo>
                <a:lnTo>
                  <a:pt x="3868495" y="3587150"/>
                </a:lnTo>
                <a:lnTo>
                  <a:pt x="0" y="358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8560433" y="113288"/>
            <a:ext cx="5751439" cy="5200959"/>
          </a:xfrm>
          <a:custGeom>
            <a:avLst/>
            <a:gdLst/>
            <a:ahLst/>
            <a:cxnLst/>
            <a:rect l="l" t="t" r="r" b="b"/>
            <a:pathLst>
              <a:path w="3868495" h="3587150">
                <a:moveTo>
                  <a:pt x="0" y="0"/>
                </a:moveTo>
                <a:lnTo>
                  <a:pt x="3868496" y="0"/>
                </a:lnTo>
                <a:lnTo>
                  <a:pt x="3868496" y="3587150"/>
                </a:lnTo>
                <a:lnTo>
                  <a:pt x="0" y="358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3916853" y="4552352"/>
            <a:ext cx="5940230" cy="5638800"/>
          </a:xfrm>
          <a:custGeom>
            <a:avLst/>
            <a:gdLst/>
            <a:ahLst/>
            <a:cxnLst/>
            <a:rect l="l" t="t" r="r" b="b"/>
            <a:pathLst>
              <a:path w="3868495" h="3587150">
                <a:moveTo>
                  <a:pt x="0" y="0"/>
                </a:moveTo>
                <a:lnTo>
                  <a:pt x="3868495" y="0"/>
                </a:lnTo>
                <a:lnTo>
                  <a:pt x="3868495" y="3587150"/>
                </a:lnTo>
                <a:lnTo>
                  <a:pt x="0" y="358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12579786" y="5121709"/>
            <a:ext cx="5911094" cy="5334000"/>
          </a:xfrm>
          <a:custGeom>
            <a:avLst/>
            <a:gdLst/>
            <a:ahLst/>
            <a:cxnLst/>
            <a:rect l="l" t="t" r="r" b="b"/>
            <a:pathLst>
              <a:path w="3868495" h="3587150">
                <a:moveTo>
                  <a:pt x="0" y="0"/>
                </a:moveTo>
                <a:lnTo>
                  <a:pt x="3868496" y="0"/>
                </a:lnTo>
                <a:lnTo>
                  <a:pt x="3868496" y="3587150"/>
                </a:lnTo>
                <a:lnTo>
                  <a:pt x="0" y="358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0" name="Freeform 20"/>
          <p:cNvSpPr/>
          <p:nvPr/>
        </p:nvSpPr>
        <p:spPr>
          <a:xfrm>
            <a:off x="16190839" y="539897"/>
            <a:ext cx="1672506" cy="1505256"/>
          </a:xfrm>
          <a:custGeom>
            <a:avLst/>
            <a:gdLst/>
            <a:ahLst/>
            <a:cxnLst/>
            <a:rect l="l" t="t" r="r" b="b"/>
            <a:pathLst>
              <a:path w="1672506" h="1505256">
                <a:moveTo>
                  <a:pt x="0" y="0"/>
                </a:moveTo>
                <a:lnTo>
                  <a:pt x="1672507" y="0"/>
                </a:lnTo>
                <a:lnTo>
                  <a:pt x="1672507" y="1505256"/>
                </a:lnTo>
                <a:lnTo>
                  <a:pt x="0" y="1505256"/>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21" name="Freeform 21"/>
          <p:cNvSpPr/>
          <p:nvPr/>
        </p:nvSpPr>
        <p:spPr>
          <a:xfrm>
            <a:off x="16916400" y="2332909"/>
            <a:ext cx="798630" cy="718767"/>
          </a:xfrm>
          <a:custGeom>
            <a:avLst/>
            <a:gdLst/>
            <a:ahLst/>
            <a:cxnLst/>
            <a:rect l="l" t="t" r="r" b="b"/>
            <a:pathLst>
              <a:path w="798630" h="718767">
                <a:moveTo>
                  <a:pt x="0" y="0"/>
                </a:moveTo>
                <a:lnTo>
                  <a:pt x="798630" y="0"/>
                </a:lnTo>
                <a:lnTo>
                  <a:pt x="798630" y="718768"/>
                </a:lnTo>
                <a:lnTo>
                  <a:pt x="0" y="718768"/>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22" name="Freeform 22"/>
          <p:cNvSpPr/>
          <p:nvPr/>
        </p:nvSpPr>
        <p:spPr>
          <a:xfrm>
            <a:off x="236525" y="6841516"/>
            <a:ext cx="798630" cy="718767"/>
          </a:xfrm>
          <a:custGeom>
            <a:avLst/>
            <a:gdLst/>
            <a:ahLst/>
            <a:cxnLst/>
            <a:rect l="l" t="t" r="r" b="b"/>
            <a:pathLst>
              <a:path w="798630" h="718767">
                <a:moveTo>
                  <a:pt x="0" y="0"/>
                </a:moveTo>
                <a:lnTo>
                  <a:pt x="798630" y="0"/>
                </a:lnTo>
                <a:lnTo>
                  <a:pt x="798630" y="718768"/>
                </a:lnTo>
                <a:lnTo>
                  <a:pt x="0" y="718768"/>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23" name="Freeform 23"/>
          <p:cNvSpPr/>
          <p:nvPr/>
        </p:nvSpPr>
        <p:spPr>
          <a:xfrm>
            <a:off x="-734091" y="8299967"/>
            <a:ext cx="4415628" cy="3974065"/>
          </a:xfrm>
          <a:custGeom>
            <a:avLst/>
            <a:gdLst/>
            <a:ahLst/>
            <a:cxnLst/>
            <a:rect l="l" t="t" r="r" b="b"/>
            <a:pathLst>
              <a:path w="4415628" h="3974065">
                <a:moveTo>
                  <a:pt x="0" y="0"/>
                </a:moveTo>
                <a:lnTo>
                  <a:pt x="4415628" y="0"/>
                </a:lnTo>
                <a:lnTo>
                  <a:pt x="4415628" y="3974066"/>
                </a:lnTo>
                <a:lnTo>
                  <a:pt x="0" y="3974066"/>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pic>
        <p:nvPicPr>
          <p:cNvPr id="24" name="Picture 23"/>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486" y="268649"/>
            <a:ext cx="5009521" cy="4504305"/>
          </a:xfrm>
          <a:prstGeom prst="ellipse">
            <a:avLst/>
          </a:prstGeom>
          <a:ln>
            <a:noFill/>
          </a:ln>
          <a:effectLst>
            <a:softEdge rad="112500"/>
          </a:effectLst>
        </p:spPr>
      </p:pic>
      <p:pic>
        <p:nvPicPr>
          <p:cNvPr id="25" name="Picture 24"/>
          <p:cNvPicPr/>
          <p:nvPr/>
        </p:nvPicPr>
        <p:blipFill>
          <a:blip r:embed="rId13">
            <a:extLst>
              <a:ext uri="{28A0092B-C50C-407E-A947-70E740481C1C}">
                <a14:useLocalDpi xmlns:a14="http://schemas.microsoft.com/office/drawing/2010/main" val="0"/>
              </a:ext>
            </a:extLst>
          </a:blip>
          <a:srcRect/>
          <a:stretch>
            <a:fillRect/>
          </a:stretch>
        </p:blipFill>
        <p:spPr bwMode="auto">
          <a:xfrm>
            <a:off x="9153048" y="291162"/>
            <a:ext cx="4921311" cy="4721618"/>
          </a:xfrm>
          <a:prstGeom prst="ellipse">
            <a:avLst/>
          </a:prstGeom>
          <a:ln>
            <a:noFill/>
          </a:ln>
          <a:effectLst>
            <a:softEdge rad="112500"/>
          </a:effectLst>
        </p:spPr>
      </p:pic>
      <p:pic>
        <p:nvPicPr>
          <p:cNvPr id="26" name="Picture 25"/>
          <p:cNvPicPr/>
          <p:nvPr/>
        </p:nvPicPr>
        <p:blipFill>
          <a:blip r:embed="rId14">
            <a:extLst>
              <a:ext uri="{28A0092B-C50C-407E-A947-70E740481C1C}">
                <a14:useLocalDpi xmlns:a14="http://schemas.microsoft.com/office/drawing/2010/main" val="0"/>
              </a:ext>
            </a:extLst>
          </a:blip>
          <a:srcRect/>
          <a:stretch>
            <a:fillRect/>
          </a:stretch>
        </p:blipFill>
        <p:spPr bwMode="auto">
          <a:xfrm>
            <a:off x="4418100" y="4914900"/>
            <a:ext cx="5190156" cy="4838411"/>
          </a:xfrm>
          <a:prstGeom prst="ellipse">
            <a:avLst/>
          </a:prstGeom>
          <a:ln>
            <a:noFill/>
          </a:ln>
          <a:effectLst>
            <a:softEdge rad="112500"/>
          </a:effectLst>
        </p:spPr>
      </p:pic>
      <p:pic>
        <p:nvPicPr>
          <p:cNvPr id="27" name="Picture 26" descr="Những cự lý thương mến : tuyển tập phóng sự"/>
          <p:cNvPicPr/>
          <p:nvPr/>
        </p:nvPicPr>
        <p:blipFill>
          <a:blip r:embed="rId15">
            <a:extLst>
              <a:ext uri="{28A0092B-C50C-407E-A947-70E740481C1C}">
                <a14:useLocalDpi xmlns:a14="http://schemas.microsoft.com/office/drawing/2010/main" val="0"/>
              </a:ext>
            </a:extLst>
          </a:blip>
          <a:srcRect/>
          <a:stretch>
            <a:fillRect/>
          </a:stretch>
        </p:blipFill>
        <p:spPr bwMode="auto">
          <a:xfrm>
            <a:off x="13179160" y="5450384"/>
            <a:ext cx="5008626" cy="4617532"/>
          </a:xfrm>
          <a:prstGeom prst="ellipse">
            <a:avLst/>
          </a:prstGeom>
          <a:ln>
            <a:noFill/>
          </a:ln>
          <a:effectLst>
            <a:softEdge rad="112500"/>
          </a:effectLst>
        </p:spPr>
      </p:pic>
      <p:sp>
        <p:nvSpPr>
          <p:cNvPr id="28" name="Rectangle 27"/>
          <p:cNvSpPr/>
          <p:nvPr/>
        </p:nvSpPr>
        <p:spPr>
          <a:xfrm>
            <a:off x="714678" y="5229247"/>
            <a:ext cx="3441968" cy="646331"/>
          </a:xfrm>
          <a:prstGeom prst="rect">
            <a:avLst/>
          </a:prstGeom>
        </p:spPr>
        <p:txBody>
          <a:bodyPr wrap="none">
            <a:spAutoFit/>
          </a:bodyPr>
          <a:lstStyle/>
          <a:p>
            <a:r>
              <a:rPr lang="en-US" sz="3600" b="1" i="1" kern="100">
                <a:latin typeface="Times New Roman" panose="02020603050405020304" pitchFamily="18" charset="0"/>
                <a:ea typeface="Calibri" panose="020F0502020204030204" pitchFamily="34" charset="0"/>
                <a:cs typeface="Times New Roman" panose="02020603050405020304" pitchFamily="18" charset="0"/>
              </a:rPr>
              <a:t>Tỉnh Thanh Hoá</a:t>
            </a:r>
            <a:endParaRPr lang="en-GB" sz="5400" b="1">
              <a:latin typeface="Times New Roman" panose="02020603050405020304" pitchFamily="18" charset="0"/>
              <a:cs typeface="Times New Roman" panose="02020603050405020304" pitchFamily="18" charset="0"/>
            </a:endParaRPr>
          </a:p>
        </p:txBody>
      </p:sp>
      <p:sp>
        <p:nvSpPr>
          <p:cNvPr id="29" name="Rectangle 28"/>
          <p:cNvSpPr/>
          <p:nvPr/>
        </p:nvSpPr>
        <p:spPr>
          <a:xfrm>
            <a:off x="9608731" y="5542394"/>
            <a:ext cx="3753145" cy="1200329"/>
          </a:xfrm>
          <a:prstGeom prst="rect">
            <a:avLst/>
          </a:prstGeom>
        </p:spPr>
        <p:txBody>
          <a:bodyPr wrap="square">
            <a:spAutoFit/>
          </a:bodyPr>
          <a:lstStyle/>
          <a:p>
            <a:pPr algn="ctr"/>
            <a:r>
              <a:rPr lang="pt-BR" sz="3600" b="1" i="1">
                <a:latin typeface="Times New Roman" panose="02020603050405020304" pitchFamily="18" charset="0"/>
                <a:ea typeface="MS Mincho"/>
                <a:cs typeface="Times New Roman" panose="02020603050405020304" pitchFamily="18" charset="0"/>
              </a:rPr>
              <a:t>Trường Đại học Tổng hợp Hà Nội</a:t>
            </a:r>
            <a:endParaRPr lang="en-GB" sz="5400" b="1">
              <a:latin typeface="Times New Roman" panose="02020603050405020304" pitchFamily="18" charset="0"/>
              <a:cs typeface="Times New Roman" panose="02020603050405020304" pitchFamily="18" charset="0"/>
            </a:endParaRPr>
          </a:p>
        </p:txBody>
      </p:sp>
      <p:sp>
        <p:nvSpPr>
          <p:cNvPr id="30" name="Rectangle 29"/>
          <p:cNvSpPr/>
          <p:nvPr/>
        </p:nvSpPr>
        <p:spPr>
          <a:xfrm>
            <a:off x="5597251" y="3775347"/>
            <a:ext cx="3245312" cy="678327"/>
          </a:xfrm>
          <a:prstGeom prst="rect">
            <a:avLst/>
          </a:prstGeom>
        </p:spPr>
        <p:txBody>
          <a:bodyPr wrap="none">
            <a:spAutoFit/>
          </a:bodyPr>
          <a:lstStyle/>
          <a:p>
            <a:pPr algn="ctr">
              <a:lnSpc>
                <a:spcPct val="115000"/>
              </a:lnSpc>
              <a:spcAft>
                <a:spcPts val="800"/>
              </a:spcAft>
            </a:pPr>
            <a:r>
              <a:rPr lang="pt-BR" sz="3600" b="1" i="1">
                <a:latin typeface="Times New Roman" panose="02020603050405020304" pitchFamily="18" charset="0"/>
                <a:ea typeface="MS Mincho"/>
                <a:cs typeface="Times New Roman" panose="02020603050405020304" pitchFamily="18" charset="0"/>
              </a:rPr>
              <a:t>Báo Tiền phong</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14311872" y="2997044"/>
            <a:ext cx="3520098" cy="1754326"/>
          </a:xfrm>
          <a:prstGeom prst="rect">
            <a:avLst/>
          </a:prstGeom>
        </p:spPr>
        <p:txBody>
          <a:bodyPr wrap="square">
            <a:spAutoFit/>
          </a:bodyPr>
          <a:lstStyle/>
          <a:p>
            <a:pPr algn="ctr"/>
            <a:r>
              <a:rPr lang="pt-BR" sz="3600" b="1" i="1">
                <a:latin typeface="Times New Roman" panose="02020603050405020304" pitchFamily="18" charset="0"/>
                <a:ea typeface="MS Mincho"/>
                <a:cs typeface="Times New Roman" panose="02020603050405020304" pitchFamily="18" charset="0"/>
              </a:rPr>
              <a:t>Tuyển tập phóng sự: Những cự ly thương mến</a:t>
            </a:r>
            <a:endParaRPr lang="en-GB" sz="5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2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36700" y="1240448"/>
            <a:ext cx="8307300" cy="82296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529075" y="1264807"/>
            <a:ext cx="7810500" cy="82296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6" name="TextBox 6"/>
          <p:cNvSpPr txBox="1"/>
          <p:nvPr/>
        </p:nvSpPr>
        <p:spPr>
          <a:xfrm>
            <a:off x="3657599" y="1985969"/>
            <a:ext cx="3548669" cy="1661993"/>
          </a:xfrm>
          <a:prstGeom prst="rect">
            <a:avLst/>
          </a:prstGeom>
        </p:spPr>
        <p:txBody>
          <a:bodyPr wrap="square" lIns="0" tIns="0" rIns="0" bIns="0" rtlCol="0" anchor="t">
            <a:spAutoFit/>
          </a:bodyPr>
          <a:lstStyle/>
          <a:p>
            <a:pPr algn="ct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phẩm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chính</a:t>
            </a:r>
            <a:endParaRPr lang="en-US" sz="5400" b="1" dirty="0">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7" name="TextBox 7"/>
          <p:cNvSpPr txBox="1"/>
          <p:nvPr/>
        </p:nvSpPr>
        <p:spPr>
          <a:xfrm>
            <a:off x="2938325" y="4029325"/>
            <a:ext cx="5596075" cy="4924425"/>
          </a:xfrm>
          <a:prstGeom prst="rect">
            <a:avLst/>
          </a:prstGeom>
        </p:spPr>
        <p:txBody>
          <a:bodyPr wrap="square" lIns="0" tIns="0" rIns="0" bIns="0" rtlCol="0" anchor="t">
            <a:spAutoFit/>
          </a:bodyPr>
          <a:lstStyle/>
          <a:p>
            <a:pPr algn="just"/>
            <a:r>
              <a:rPr lang="vi-VN"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Mọi</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tiễn</a:t>
            </a:r>
            <a:r>
              <a:rPr lang="en-US" sz="4000" dirty="0">
                <a:latin typeface="Times New Roman" panose="02020603050405020304" pitchFamily="18" charset="0"/>
                <a:cs typeface="Times New Roman" panose="02020603050405020304" pitchFamily="18" charset="0"/>
              </a:rPr>
              <a:t> (1991)</a:t>
            </a:r>
            <a:endParaRPr lang="en-GB" sz="4000" dirty="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(1995)</a:t>
            </a:r>
            <a:endParaRPr lang="en-GB" sz="4000" dirty="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a:t>
            </a:r>
            <a:r>
              <a:rPr lang="en-US" sz="4000" dirty="0">
                <a:latin typeface="Times New Roman" panose="02020603050405020304" pitchFamily="18" charset="0"/>
                <a:cs typeface="Times New Roman" panose="02020603050405020304" pitchFamily="18" charset="0"/>
              </a:rPr>
              <a:t> (2004)</a:t>
            </a:r>
            <a:endParaRPr lang="en-GB" sz="4000" dirty="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(2004)</a:t>
            </a:r>
            <a:endParaRPr lang="en-GB" sz="4000" dirty="0">
              <a:latin typeface="Times New Roman" panose="02020603050405020304" pitchFamily="18" charset="0"/>
              <a:cs typeface="Times New Roman" panose="02020603050405020304" pitchFamily="18" charset="0"/>
            </a:endParaRPr>
          </a:p>
        </p:txBody>
      </p:sp>
      <p:sp>
        <p:nvSpPr>
          <p:cNvPr id="8" name="TextBox 8"/>
          <p:cNvSpPr txBox="1"/>
          <p:nvPr/>
        </p:nvSpPr>
        <p:spPr>
          <a:xfrm>
            <a:off x="11544299" y="1969295"/>
            <a:ext cx="4381447" cy="1661993"/>
          </a:xfrm>
          <a:prstGeom prst="rect">
            <a:avLst/>
          </a:prstGeom>
        </p:spPr>
        <p:txBody>
          <a:bodyPr lIns="0" tIns="0" rIns="0" bIns="0" rtlCol="0" anchor="t">
            <a:spAutoFit/>
          </a:bodyPr>
          <a:lstStyle/>
          <a:p>
            <a:pPr algn="ctr"/>
            <a:r>
              <a:rPr lang="en-US" sz="5400" b="1">
                <a:latin typeface="Times New Roman" panose="02020603050405020304" pitchFamily="18" charset="0"/>
                <a:cs typeface="Times New Roman" panose="02020603050405020304" pitchFamily="18" charset="0"/>
              </a:rPr>
              <a:t>Phong cách nghệ thuật</a:t>
            </a:r>
            <a:endParaRPr lang="en-US" sz="54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9" name="TextBox 9"/>
          <p:cNvSpPr txBox="1"/>
          <p:nvPr/>
        </p:nvSpPr>
        <p:spPr>
          <a:xfrm>
            <a:off x="11544299" y="4222960"/>
            <a:ext cx="5219701" cy="3693319"/>
          </a:xfrm>
          <a:prstGeom prst="rect">
            <a:avLst/>
          </a:prstGeom>
        </p:spPr>
        <p:txBody>
          <a:bodyPr wrap="square" lIns="0" tIns="0" rIns="0" bIns="0" rtlCol="0" anchor="t">
            <a:spAutoFit/>
          </a:bodyPr>
          <a:lstStyle/>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Cái tôi giàu xúc cảm, suy tư, lắng đọng.</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Cái tôi nhanh nhạy cùng lăng kính quan sát tỉ mỉ, cẩn thận, thấu hiểu được tâm lí con người.</a:t>
            </a:r>
            <a:endParaRPr lang="en-GB" sz="4000">
              <a:latin typeface="Times New Roman" panose="02020603050405020304" pitchFamily="18" charset="0"/>
              <a:cs typeface="Times New Roman" panose="02020603050405020304" pitchFamily="18" charset="0"/>
            </a:endParaRP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5736625" y="224785"/>
            <a:ext cx="6546985" cy="1015663"/>
          </a:xfrm>
          <a:prstGeom prst="rect">
            <a:avLst/>
          </a:prstGeom>
        </p:spPr>
        <p:txBody>
          <a:bodyPr wrap="none">
            <a:spAutoFit/>
          </a:bodyPr>
          <a:lstStyle/>
          <a:p>
            <a:r>
              <a:rPr lang="en-US" sz="6000" b="1">
                <a:latin typeface="Times New Roman" panose="02020603050405020304" pitchFamily="18" charset="0"/>
                <a:ea typeface="Calibri" panose="020F0502020204030204" pitchFamily="34" charset="0"/>
                <a:cs typeface="Times New Roman" panose="02020603050405020304" pitchFamily="18" charset="0"/>
              </a:rPr>
              <a:t>Sự nghiệp sáng tác </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3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70602"/>
          </a:xfrm>
          <a:prstGeom prst="rect">
            <a:avLst/>
          </a:prstGeom>
        </p:spPr>
      </p:pic>
      <p:sp>
        <p:nvSpPr>
          <p:cNvPr id="4" name="Rectangle 3"/>
          <p:cNvSpPr/>
          <p:nvPr/>
        </p:nvSpPr>
        <p:spPr>
          <a:xfrm>
            <a:off x="3810000" y="1181100"/>
            <a:ext cx="11323934" cy="10690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800"/>
              </a:spcAft>
            </a:pPr>
            <a:r>
              <a:rPr lang="en-US" sz="6000" b="1">
                <a:latin typeface="Times New Roman" panose="02020603050405020304" pitchFamily="18" charset="0"/>
                <a:ea typeface="Calibri" panose="020F0502020204030204" pitchFamily="34" charset="0"/>
                <a:cs typeface="Times New Roman" panose="02020603050405020304" pitchFamily="18" charset="0"/>
              </a:rPr>
              <a:t>2.Văn bản </a:t>
            </a:r>
            <a:r>
              <a:rPr lang="en-US" sz="6000" b="1" i="1">
                <a:latin typeface="Times New Roman" panose="02020603050405020304" pitchFamily="18" charset="0"/>
                <a:ea typeface="Calibri" panose="020F0502020204030204" pitchFamily="34" charset="0"/>
                <a:cs typeface="Times New Roman" panose="02020603050405020304" pitchFamily="18" charset="0"/>
              </a:rPr>
              <a:t>Khúc tráng ca nhà giàn</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4342" y="2681976"/>
            <a:ext cx="3337258"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5673592" y="2681976"/>
            <a:ext cx="3736594"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902178" y="952500"/>
            <a:ext cx="6541480" cy="8991600"/>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6443658" y="0"/>
            <a:ext cx="3564445" cy="7200900"/>
          </a:xfrm>
          <a:custGeom>
            <a:avLst/>
            <a:gdLst/>
            <a:ahLst/>
            <a:cxnLst/>
            <a:rect l="l" t="t" r="r" b="b"/>
            <a:pathLst>
              <a:path w="3564445" h="7200900">
                <a:moveTo>
                  <a:pt x="0" y="0"/>
                </a:moveTo>
                <a:lnTo>
                  <a:pt x="3564445" y="0"/>
                </a:lnTo>
                <a:lnTo>
                  <a:pt x="3564445" y="7200900"/>
                </a:lnTo>
                <a:lnTo>
                  <a:pt x="0" y="72009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2456810" y="3933456"/>
            <a:ext cx="1980524" cy="1231106"/>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Thể loại</a:t>
            </a:r>
            <a:r>
              <a:rPr lang="en-US" sz="4000">
                <a:latin typeface="Times New Roman" panose="02020603050405020304" pitchFamily="18" charset="0"/>
                <a:cs typeface="Times New Roman" panose="02020603050405020304" pitchFamily="18" charset="0"/>
              </a:rPr>
              <a:t>: Phóng sự </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TextBox 10"/>
          <p:cNvSpPr txBox="1"/>
          <p:nvPr/>
        </p:nvSpPr>
        <p:spPr>
          <a:xfrm>
            <a:off x="5963525" y="3882241"/>
            <a:ext cx="3156727" cy="4308872"/>
          </a:xfrm>
          <a:prstGeom prst="rect">
            <a:avLst/>
          </a:prstGeom>
        </p:spPr>
        <p:txBody>
          <a:bodyPr lIns="0" tIns="0" rIns="0" bIns="0" rtlCol="0" anchor="t">
            <a:spAutoFit/>
          </a:bodyPr>
          <a:lstStyle/>
          <a:p>
            <a:pPr algn="just"/>
            <a:r>
              <a:rPr lang="en-US" sz="4000" b="1" dirty="0" smtClean="0">
                <a:latin typeface="Times New Roman" panose="02020603050405020304" pitchFamily="18" charset="0"/>
                <a:cs typeface="Times New Roman" panose="02020603050405020304" pitchFamily="18" charset="0"/>
              </a:rPr>
              <a:t>HCST, XX</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2013, in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Tuyển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tập</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sự</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cự</a:t>
            </a:r>
            <a:r>
              <a:rPr lang="en-US" sz="4000" b="1" i="1" dirty="0">
                <a:latin typeface="Times New Roman" panose="02020603050405020304" pitchFamily="18" charset="0"/>
                <a:cs typeface="Times New Roman" panose="02020603050405020304" pitchFamily="18" charset="0"/>
              </a:rPr>
              <a:t> li </a:t>
            </a:r>
            <a:r>
              <a:rPr lang="en-US" sz="4000" b="1" i="1" dirty="0" err="1">
                <a:latin typeface="Times New Roman" panose="02020603050405020304" pitchFamily="18" charset="0"/>
                <a:cs typeface="Times New Roman" panose="02020603050405020304" pitchFamily="18" charset="0"/>
              </a:rPr>
              <a:t>thương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mến</a:t>
            </a:r>
            <a:endParaRPr lang="en-US" sz="4000" dirty="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2" name="TextBox 12"/>
          <p:cNvSpPr txBox="1"/>
          <p:nvPr/>
        </p:nvSpPr>
        <p:spPr>
          <a:xfrm>
            <a:off x="10306073" y="1891619"/>
            <a:ext cx="5866724" cy="7386638"/>
          </a:xfrm>
          <a:prstGeom prst="rect">
            <a:avLst/>
          </a:prstGeom>
        </p:spPr>
        <p:txBody>
          <a:bodyPr wrap="square" lIns="0" tIns="0" rIns="0" bIns="0" rtlCol="0" anchor="t">
            <a:spAutoFit/>
          </a:bodyPr>
          <a:lstStyle/>
          <a:p>
            <a:pPr algn="just"/>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a:t>
            </a:r>
            <a:r>
              <a:rPr lang="en-US" sz="4000" dirty="0" err="1" smtClean="0">
                <a:latin typeface="Times New Roman" panose="02020603050405020304" pitchFamily="18" charset="0"/>
                <a:cs typeface="Times New Roman" panose="02020603050405020304" pitchFamily="18" charset="0"/>
              </a:rPr>
              <a:t>iết</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Ba </a:t>
            </a:r>
            <a:r>
              <a:rPr lang="en-US" sz="4000" dirty="0" err="1">
                <a:latin typeface="Times New Roman" panose="02020603050405020304" pitchFamily="18" charset="0"/>
                <a:cs typeface="Times New Roman" panose="02020603050405020304" pitchFamily="18" charset="0"/>
              </a:rPr>
              <a:t>Kè</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quần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Sa.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ngợi</a:t>
            </a:r>
            <a:r>
              <a:rPr lang="en-US" sz="4000" dirty="0">
                <a:latin typeface="Times New Roman" panose="02020603050405020304" pitchFamily="18" charset="0"/>
                <a:cs typeface="Times New Roman" panose="02020603050405020304" pitchFamily="18" charset="0"/>
              </a:rPr>
              <a:t> ca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góp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endParaRPr lang="en-US" sz="4000" dirty="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flipH="1">
            <a:off x="-1720103" y="4549009"/>
            <a:ext cx="3564446" cy="7200900"/>
          </a:xfrm>
          <a:custGeom>
            <a:avLst/>
            <a:gdLst/>
            <a:ahLst/>
            <a:cxnLst/>
            <a:rect l="l" t="t" r="r" b="b"/>
            <a:pathLst>
              <a:path w="3564446" h="7200900">
                <a:moveTo>
                  <a:pt x="3564445" y="0"/>
                </a:moveTo>
                <a:lnTo>
                  <a:pt x="0" y="0"/>
                </a:lnTo>
                <a:lnTo>
                  <a:pt x="0" y="7200900"/>
                </a:lnTo>
                <a:lnTo>
                  <a:pt x="3564445" y="7200900"/>
                </a:lnTo>
                <a:lnTo>
                  <a:pt x="3564445"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2208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2486</Words>
  <Application>Microsoft Office PowerPoint</Application>
  <PresentationFormat>Custom</PresentationFormat>
  <Paragraphs>181</Paragraphs>
  <Slides>35</Slides>
  <Notes>0</Notes>
  <HiddenSlides>0</HiddenSlides>
  <MMClips>18</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and Orange Illustrative Great Nature Presentation</dc:title>
  <dc:creator>admin</dc:creator>
  <cp:lastModifiedBy>admin</cp:lastModifiedBy>
  <cp:revision>114</cp:revision>
  <dcterms:created xsi:type="dcterms:W3CDTF">2006-08-16T00:00:00Z</dcterms:created>
  <dcterms:modified xsi:type="dcterms:W3CDTF">2025-08-29T07:44:00Z</dcterms:modified>
  <dc:identifier>DAGKOUWvE0A</dc:identifier>
</cp:coreProperties>
</file>