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4" r:id="rId3"/>
    <p:sldId id="256" r:id="rId4"/>
    <p:sldId id="266" r:id="rId5"/>
    <p:sldId id="258" r:id="rId6"/>
    <p:sldId id="285" r:id="rId7"/>
    <p:sldId id="267" r:id="rId8"/>
    <p:sldId id="269" r:id="rId9"/>
    <p:sldId id="268" r:id="rId10"/>
    <p:sldId id="270" r:id="rId11"/>
    <p:sldId id="271" r:id="rId12"/>
    <p:sldId id="272" r:id="rId13"/>
    <p:sldId id="273" r:id="rId14"/>
    <p:sldId id="274" r:id="rId15"/>
    <p:sldId id="275" r:id="rId16"/>
    <p:sldId id="276" r:id="rId17"/>
    <p:sldId id="277" r:id="rId18"/>
    <p:sldId id="278" r:id="rId19"/>
    <p:sldId id="279" r:id="rId20"/>
    <p:sldId id="259" r:id="rId21"/>
    <p:sldId id="280" r:id="rId22"/>
    <p:sldId id="260" r:id="rId23"/>
    <p:sldId id="261" r:id="rId24"/>
    <p:sldId id="257" r:id="rId25"/>
    <p:sldId id="262" r:id="rId26"/>
    <p:sldId id="281" r:id="rId27"/>
    <p:sldId id="263" r:id="rId28"/>
    <p:sldId id="282" r:id="rId29"/>
    <p:sldId id="264" r:id="rId30"/>
    <p:sldId id="283"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6" d="100"/>
          <a:sy n="36" d="100"/>
        </p:scale>
        <p:origin x="-43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88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850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072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920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867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136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688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515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526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850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788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425EB4B6-BD15-4E68-8BFA-8A2D3AAA4790}" type="datetimeFigureOut">
              <a:rPr lang="en-US" smtClean="0">
                <a:solidFill>
                  <a:prstClr val="black">
                    <a:tint val="75000"/>
                  </a:prstClr>
                </a:solidFill>
              </a:rPr>
              <a:pPr/>
              <a:t>8/28/2025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881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7.wdp"/><Relationship Id="rId3" Type="http://schemas.openxmlformats.org/officeDocument/2006/relationships/slide" Target="slide9.xml"/><Relationship Id="rId7" Type="http://schemas.microsoft.com/office/2007/relationships/hdphoto" Target="../media/hdphoto2.wdp"/><Relationship Id="rId12" Type="http://schemas.openxmlformats.org/officeDocument/2006/relationships/image" Target="../media/image39.pn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16.png"/><Relationship Id="rId11" Type="http://schemas.microsoft.com/office/2007/relationships/hdphoto" Target="../media/hdphoto5.wdp"/><Relationship Id="rId5" Type="http://schemas.microsoft.com/office/2007/relationships/hdphoto" Target="../media/hdphoto15.wdp"/><Relationship Id="rId10" Type="http://schemas.openxmlformats.org/officeDocument/2006/relationships/image" Target="../media/image19.png"/><Relationship Id="rId4" Type="http://schemas.openxmlformats.org/officeDocument/2006/relationships/image" Target="../media/image37.png"/><Relationship Id="rId9" Type="http://schemas.microsoft.com/office/2007/relationships/hdphoto" Target="../media/hdphoto16.wdp"/></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7.wdp"/><Relationship Id="rId3" Type="http://schemas.openxmlformats.org/officeDocument/2006/relationships/slide" Target="slide9.xml"/><Relationship Id="rId7" Type="http://schemas.microsoft.com/office/2007/relationships/hdphoto" Target="../media/hdphoto2.wdp"/><Relationship Id="rId12" Type="http://schemas.openxmlformats.org/officeDocument/2006/relationships/image" Target="../media/image39.pn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16.png"/><Relationship Id="rId11" Type="http://schemas.microsoft.com/office/2007/relationships/hdphoto" Target="../media/hdphoto5.wdp"/><Relationship Id="rId5" Type="http://schemas.microsoft.com/office/2007/relationships/hdphoto" Target="../media/hdphoto15.wdp"/><Relationship Id="rId10" Type="http://schemas.openxmlformats.org/officeDocument/2006/relationships/image" Target="../media/image19.png"/><Relationship Id="rId4" Type="http://schemas.openxmlformats.org/officeDocument/2006/relationships/image" Target="../media/image37.png"/><Relationship Id="rId9" Type="http://schemas.microsoft.com/office/2007/relationships/hdphoto" Target="../media/hdphoto16.wdp"/></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7.wdp"/><Relationship Id="rId3" Type="http://schemas.openxmlformats.org/officeDocument/2006/relationships/slide" Target="slide9.xml"/><Relationship Id="rId7" Type="http://schemas.microsoft.com/office/2007/relationships/hdphoto" Target="../media/hdphoto2.wdp"/><Relationship Id="rId12" Type="http://schemas.openxmlformats.org/officeDocument/2006/relationships/image" Target="../media/image39.pn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16.png"/><Relationship Id="rId11" Type="http://schemas.microsoft.com/office/2007/relationships/hdphoto" Target="../media/hdphoto5.wdp"/><Relationship Id="rId5" Type="http://schemas.microsoft.com/office/2007/relationships/hdphoto" Target="../media/hdphoto15.wdp"/><Relationship Id="rId10" Type="http://schemas.openxmlformats.org/officeDocument/2006/relationships/image" Target="../media/image19.png"/><Relationship Id="rId4" Type="http://schemas.openxmlformats.org/officeDocument/2006/relationships/image" Target="../media/image37.png"/><Relationship Id="rId9" Type="http://schemas.microsoft.com/office/2007/relationships/hdphoto" Target="../media/hdphoto16.wdp"/></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7.wdp"/><Relationship Id="rId3" Type="http://schemas.openxmlformats.org/officeDocument/2006/relationships/slide" Target="slide9.xml"/><Relationship Id="rId7" Type="http://schemas.microsoft.com/office/2007/relationships/hdphoto" Target="../media/hdphoto2.wdp"/><Relationship Id="rId12" Type="http://schemas.openxmlformats.org/officeDocument/2006/relationships/image" Target="../media/image39.pn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16.png"/><Relationship Id="rId11" Type="http://schemas.microsoft.com/office/2007/relationships/hdphoto" Target="../media/hdphoto5.wdp"/><Relationship Id="rId5" Type="http://schemas.microsoft.com/office/2007/relationships/hdphoto" Target="../media/hdphoto15.wdp"/><Relationship Id="rId10" Type="http://schemas.openxmlformats.org/officeDocument/2006/relationships/image" Target="../media/image19.png"/><Relationship Id="rId4" Type="http://schemas.openxmlformats.org/officeDocument/2006/relationships/image" Target="../media/image37.png"/><Relationship Id="rId9"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7.wdp"/><Relationship Id="rId3" Type="http://schemas.openxmlformats.org/officeDocument/2006/relationships/slide" Target="slide9.xml"/><Relationship Id="rId7" Type="http://schemas.microsoft.com/office/2007/relationships/hdphoto" Target="../media/hdphoto2.wdp"/><Relationship Id="rId12" Type="http://schemas.openxmlformats.org/officeDocument/2006/relationships/image" Target="../media/image39.pn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16.png"/><Relationship Id="rId11" Type="http://schemas.microsoft.com/office/2007/relationships/hdphoto" Target="../media/hdphoto5.wdp"/><Relationship Id="rId5" Type="http://schemas.microsoft.com/office/2007/relationships/hdphoto" Target="../media/hdphoto15.wdp"/><Relationship Id="rId10" Type="http://schemas.openxmlformats.org/officeDocument/2006/relationships/image" Target="../media/image19.png"/><Relationship Id="rId4" Type="http://schemas.openxmlformats.org/officeDocument/2006/relationships/image" Target="../media/image37.png"/><Relationship Id="rId9" Type="http://schemas.microsoft.com/office/2007/relationships/hdphoto" Target="../media/hdphoto16.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jpg"/><Relationship Id="rId16" Type="http://schemas.openxmlformats.org/officeDocument/2006/relationships/image" Target="../media/image21.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slide" Target="slide9.xml"/><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8.png"/><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30.png"/><Relationship Id="rId26" Type="http://schemas.microsoft.com/office/2007/relationships/hdphoto" Target="../media/hdphoto13.wdp"/><Relationship Id="rId3" Type="http://schemas.openxmlformats.org/officeDocument/2006/relationships/image" Target="../media/image23.png"/><Relationship Id="rId21"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slide" Target="slide11.xml"/><Relationship Id="rId17" Type="http://schemas.openxmlformats.org/officeDocument/2006/relationships/slide" Target="slide10.xml"/><Relationship Id="rId25" Type="http://schemas.openxmlformats.org/officeDocument/2006/relationships/image" Target="../media/image35.png"/><Relationship Id="rId2" Type="http://schemas.openxmlformats.org/officeDocument/2006/relationships/image" Target="../media/image22.jpg"/><Relationship Id="rId16" Type="http://schemas.openxmlformats.org/officeDocument/2006/relationships/slide" Target="slide13.xml"/><Relationship Id="rId20" Type="http://schemas.microsoft.com/office/2007/relationships/hdphoto" Target="../media/hdphoto11.wdp"/><Relationship Id="rId1" Type="http://schemas.openxmlformats.org/officeDocument/2006/relationships/slideLayout" Target="../slideLayouts/slideLayout12.xml"/><Relationship Id="rId6" Type="http://schemas.microsoft.com/office/2007/relationships/hdphoto" Target="../media/hdphoto8.wdp"/><Relationship Id="rId11" Type="http://schemas.microsoft.com/office/2007/relationships/hdphoto" Target="../media/hdphoto10.wdp"/><Relationship Id="rId24" Type="http://schemas.openxmlformats.org/officeDocument/2006/relationships/image" Target="../media/image34.png"/><Relationship Id="rId5" Type="http://schemas.openxmlformats.org/officeDocument/2006/relationships/image" Target="../media/image24.png"/><Relationship Id="rId15" Type="http://schemas.openxmlformats.org/officeDocument/2006/relationships/image" Target="../media/image29.png"/><Relationship Id="rId23" Type="http://schemas.openxmlformats.org/officeDocument/2006/relationships/image" Target="../media/image33.png"/><Relationship Id="rId28" Type="http://schemas.microsoft.com/office/2007/relationships/hdphoto" Target="../media/hdphoto14.wdp"/><Relationship Id="rId10" Type="http://schemas.openxmlformats.org/officeDocument/2006/relationships/image" Target="../media/image27.png"/><Relationship Id="rId19" Type="http://schemas.openxmlformats.org/officeDocument/2006/relationships/image" Target="../media/image31.png"/><Relationship Id="rId4" Type="http://schemas.microsoft.com/office/2007/relationships/hdphoto" Target="../media/hdphoto7.wdp"/><Relationship Id="rId9" Type="http://schemas.microsoft.com/office/2007/relationships/hdphoto" Target="../media/hdphoto9.wdp"/><Relationship Id="rId14" Type="http://schemas.openxmlformats.org/officeDocument/2006/relationships/slide" Target="slide12.xml"/><Relationship Id="rId22" Type="http://schemas.microsoft.com/office/2007/relationships/hdphoto" Target="../media/hdphoto12.wdp"/><Relationship Id="rId27"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flipH="1">
            <a:off x="8075469" y="7100013"/>
            <a:ext cx="3166688" cy="3186987"/>
          </a:xfrm>
          <a:custGeom>
            <a:avLst/>
            <a:gdLst/>
            <a:ahLst/>
            <a:cxnLst/>
            <a:rect l="l" t="t" r="r" b="b"/>
            <a:pathLst>
              <a:path w="3166688" h="3186987">
                <a:moveTo>
                  <a:pt x="3166688" y="0"/>
                </a:moveTo>
                <a:lnTo>
                  <a:pt x="0" y="0"/>
                </a:lnTo>
                <a:lnTo>
                  <a:pt x="0" y="3186987"/>
                </a:lnTo>
                <a:lnTo>
                  <a:pt x="3166688" y="3186987"/>
                </a:lnTo>
                <a:lnTo>
                  <a:pt x="3166688" y="0"/>
                </a:lnTo>
                <a:close/>
              </a:path>
            </a:pathLst>
          </a:custGeom>
          <a:blipFill>
            <a:blip r:embed="rId3"/>
            <a:stretch>
              <a:fillRect/>
            </a:stretch>
          </a:blipFill>
        </p:spPr>
      </p:sp>
      <p:sp>
        <p:nvSpPr>
          <p:cNvPr id="4" name="Freeform 4"/>
          <p:cNvSpPr/>
          <p:nvPr/>
        </p:nvSpPr>
        <p:spPr>
          <a:xfrm flipH="1">
            <a:off x="-2582335" y="7566425"/>
            <a:ext cx="3611035" cy="2720575"/>
          </a:xfrm>
          <a:custGeom>
            <a:avLst/>
            <a:gdLst/>
            <a:ahLst/>
            <a:cxnLst/>
            <a:rect l="l" t="t" r="r" b="b"/>
            <a:pathLst>
              <a:path w="3611035" h="2720575">
                <a:moveTo>
                  <a:pt x="3611035" y="0"/>
                </a:moveTo>
                <a:lnTo>
                  <a:pt x="0" y="0"/>
                </a:lnTo>
                <a:lnTo>
                  <a:pt x="0" y="2720575"/>
                </a:lnTo>
                <a:lnTo>
                  <a:pt x="3611035" y="2720575"/>
                </a:lnTo>
                <a:lnTo>
                  <a:pt x="3611035" y="0"/>
                </a:lnTo>
                <a:close/>
              </a:path>
            </a:pathLst>
          </a:custGeom>
          <a:blipFill>
            <a:blip r:embed="rId4"/>
            <a:stretch>
              <a:fillRect/>
            </a:stretch>
          </a:blipFill>
        </p:spPr>
      </p:sp>
      <p:sp>
        <p:nvSpPr>
          <p:cNvPr id="5" name="Freeform 5"/>
          <p:cNvSpPr/>
          <p:nvPr/>
        </p:nvSpPr>
        <p:spPr>
          <a:xfrm flipH="1">
            <a:off x="258383" y="180879"/>
            <a:ext cx="4512436" cy="4781754"/>
          </a:xfrm>
          <a:custGeom>
            <a:avLst/>
            <a:gdLst/>
            <a:ahLst/>
            <a:cxnLst/>
            <a:rect l="l" t="t" r="r" b="b"/>
            <a:pathLst>
              <a:path w="4512436" h="4962633">
                <a:moveTo>
                  <a:pt x="4512437" y="0"/>
                </a:moveTo>
                <a:lnTo>
                  <a:pt x="0" y="0"/>
                </a:lnTo>
                <a:lnTo>
                  <a:pt x="0" y="4962633"/>
                </a:lnTo>
                <a:lnTo>
                  <a:pt x="4512437" y="4962633"/>
                </a:lnTo>
                <a:lnTo>
                  <a:pt x="4512437" y="0"/>
                </a:lnTo>
                <a:close/>
              </a:path>
            </a:pathLst>
          </a:custGeom>
          <a:blipFill>
            <a:blip r:embed="rId5"/>
            <a:stretch>
              <a:fillRect/>
            </a:stretch>
          </a:blipFill>
        </p:spPr>
        <p:txBody>
          <a:bodyPr/>
          <a:lstStyle/>
          <a:p>
            <a:endParaRPr lang="en-US" dirty="0"/>
          </a:p>
        </p:txBody>
      </p:sp>
      <p:sp>
        <p:nvSpPr>
          <p:cNvPr id="6" name="Freeform 6"/>
          <p:cNvSpPr/>
          <p:nvPr/>
        </p:nvSpPr>
        <p:spPr>
          <a:xfrm>
            <a:off x="-30480" y="1441684"/>
            <a:ext cx="7512286" cy="8845316"/>
          </a:xfrm>
          <a:custGeom>
            <a:avLst/>
            <a:gdLst/>
            <a:ahLst/>
            <a:cxnLst/>
            <a:rect l="l" t="t" r="r" b="b"/>
            <a:pathLst>
              <a:path w="7946466" h="8845316">
                <a:moveTo>
                  <a:pt x="0" y="0"/>
                </a:moveTo>
                <a:lnTo>
                  <a:pt x="7946466" y="0"/>
                </a:lnTo>
                <a:lnTo>
                  <a:pt x="7946466" y="8845316"/>
                </a:lnTo>
                <a:lnTo>
                  <a:pt x="0" y="8845316"/>
                </a:lnTo>
                <a:lnTo>
                  <a:pt x="0" y="0"/>
                </a:lnTo>
                <a:close/>
              </a:path>
            </a:pathLst>
          </a:custGeom>
          <a:blipFill>
            <a:blip r:embed="rId6"/>
            <a:stretch>
              <a:fillRect/>
            </a:stretch>
          </a:blipFill>
        </p:spPr>
      </p:sp>
      <p:pic>
        <p:nvPicPr>
          <p:cNvPr id="10" name="Picture 9"/>
          <p:cNvPicPr>
            <a:picLocks noChangeAspect="1"/>
          </p:cNvPicPr>
          <p:nvPr/>
        </p:nvPicPr>
        <p:blipFill>
          <a:blip r:embed="rId7"/>
          <a:stretch>
            <a:fillRect/>
          </a:stretch>
        </p:blipFill>
        <p:spPr>
          <a:xfrm>
            <a:off x="5791200" y="180879"/>
            <a:ext cx="8163252" cy="1102916"/>
          </a:xfrm>
          <a:prstGeom prst="rect">
            <a:avLst/>
          </a:prstGeom>
        </p:spPr>
      </p:pic>
      <p:sp>
        <p:nvSpPr>
          <p:cNvPr id="11" name="TextBox 10"/>
          <p:cNvSpPr txBox="1"/>
          <p:nvPr/>
        </p:nvSpPr>
        <p:spPr>
          <a:xfrm>
            <a:off x="6324600" y="2928128"/>
            <a:ext cx="9220200" cy="1446550"/>
          </a:xfrm>
          <a:prstGeom prst="rect">
            <a:avLst/>
          </a:prstGeom>
          <a:noFill/>
        </p:spPr>
        <p:txBody>
          <a:bodyPr wrap="square" rtlCol="0">
            <a:spAutoFit/>
          </a:bodyPr>
          <a:lstStyle/>
          <a:p>
            <a:pPr algn="ctr"/>
            <a:r>
              <a:rPr lang="en-US" sz="4400" b="1" dirty="0" smtClean="0">
                <a:solidFill>
                  <a:srgbClr val="C00000"/>
                </a:solidFill>
                <a:latin typeface="Times New Roman" panose="02020603050405020304" pitchFamily="18" charset="0"/>
                <a:cs typeface="Times New Roman" panose="02020603050405020304" pitchFamily="18" charset="0"/>
              </a:rPr>
              <a:t>MÔN: NGỮ VĂN 12 (CÁNH DIỀU)</a:t>
            </a:r>
          </a:p>
          <a:p>
            <a:pPr algn="ctr"/>
            <a:r>
              <a:rPr lang="en-US" sz="4400" b="1" dirty="0" smtClean="0">
                <a:solidFill>
                  <a:srgbClr val="C00000"/>
                </a:solidFill>
                <a:latin typeface="Times New Roman" panose="02020603050405020304" pitchFamily="18" charset="0"/>
                <a:cs typeface="Times New Roman" panose="02020603050405020304" pitchFamily="18" charset="0"/>
              </a:rPr>
              <a:t>NĂM HỌC 2024-2025</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534400" y="6807625"/>
            <a:ext cx="9077391" cy="584775"/>
          </a:xfrm>
          <a:prstGeom prst="rect">
            <a:avLst/>
          </a:prstGeom>
          <a:noFill/>
        </p:spPr>
        <p:txBody>
          <a:bodyPr wrap="square" rtlCol="0">
            <a:spAutoFit/>
          </a:bodyPr>
          <a:lstStyle/>
          <a:p>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GV THỰC HIỆN: NGUYỄN </a:t>
            </a:r>
            <a:r>
              <a:rPr lang="en-US" sz="3200" b="1" dirty="0">
                <a:solidFill>
                  <a:schemeClr val="accent2">
                    <a:lumMod val="75000"/>
                  </a:schemeClr>
                </a:solidFill>
                <a:latin typeface="Times New Roman" panose="02020603050405020304" pitchFamily="18" charset="0"/>
                <a:cs typeface="Times New Roman" panose="02020603050405020304" pitchFamily="18" charset="0"/>
              </a:rPr>
              <a:t>THỊ </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XUÂN NƯƠNG</a:t>
            </a:r>
            <a:endParaRPr lang="en-US" sz="3200"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243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95300"/>
            <a:ext cx="18288000" cy="10782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36850" y="6579314"/>
            <a:ext cx="3306776" cy="43148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782800" y="5113074"/>
            <a:ext cx="4457100" cy="4457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276735" y="8819387"/>
            <a:ext cx="2330842" cy="2248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4782801" y="7061258"/>
            <a:ext cx="3649554" cy="4355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028700"/>
            <a:ext cx="18432355" cy="10134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40911" y="7061257"/>
            <a:ext cx="9832290" cy="35990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0400" y="1260182"/>
            <a:ext cx="12819742" cy="4401205"/>
          </a:xfrm>
          <a:prstGeom prst="rect">
            <a:avLst/>
          </a:prstGeom>
          <a:noFill/>
        </p:spPr>
        <p:txBody>
          <a:bodyPr wrap="square" rtlCol="0">
            <a:spAutoFit/>
          </a:bodyPr>
          <a:lstStyle/>
          <a:p>
            <a:pPr algn="just"/>
            <a:r>
              <a:rPr lang="vi-VN" sz="4000" b="1">
                <a:latin typeface="Times New Roman" panose="02020603050405020304" pitchFamily="18" charset="0"/>
                <a:cs typeface="Times New Roman" panose="02020603050405020304" pitchFamily="18" charset="0"/>
              </a:rPr>
              <a:t>Câu 1.</a:t>
            </a:r>
            <a:r>
              <a:rPr lang="vi-VN" sz="4000">
                <a:latin typeface="Times New Roman" panose="02020603050405020304" pitchFamily="18" charset="0"/>
                <a:cs typeface="Times New Roman" panose="02020603050405020304" pitchFamily="18" charset="0"/>
              </a:rPr>
              <a:t> Câu nói: </a:t>
            </a:r>
            <a:r>
              <a:rPr lang="vi-VN" sz="4000" i="1">
                <a:latin typeface="Times New Roman" panose="02020603050405020304" pitchFamily="18" charset="0"/>
                <a:cs typeface="Times New Roman" panose="02020603050405020304" pitchFamily="18" charset="0"/>
              </a:rPr>
              <a:t>Tiếng nói là thứ của cải vô cùng lâu đời và vô cùng quý báu của dân tộc. Chúng ta phải giữ gìn nó, quý trọng nó, làm cho nó ngày càng rộng khắp” </a:t>
            </a:r>
            <a:r>
              <a:rPr lang="vi-VN" sz="4000">
                <a:latin typeface="Times New Roman" panose="02020603050405020304" pitchFamily="18" charset="0"/>
                <a:cs typeface="Times New Roman" panose="02020603050405020304" pitchFamily="18" charset="0"/>
              </a:rPr>
              <a:t>là của ai?</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A. Chủ tịch Hồ Chí Minh.</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B. Tổng Bí thư Nguyễn Phú Trọng.</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C. Thủ tướng Phạm Văn Đồng.</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D. Tổng Bí thư Trường Chinh.</a:t>
            </a:r>
            <a:endParaRPr lang="en-GB" sz="4000">
              <a:latin typeface="Times New Roman" panose="02020603050405020304" pitchFamily="18" charset="0"/>
              <a:cs typeface="Times New Roman" panose="02020603050405020304" pitchFamily="18" charset="0"/>
            </a:endParaRPr>
          </a:p>
        </p:txBody>
      </p:sp>
      <p:sp>
        <p:nvSpPr>
          <p:cNvPr id="10" name="TextBox 9"/>
          <p:cNvSpPr txBox="1"/>
          <p:nvPr/>
        </p:nvSpPr>
        <p:spPr>
          <a:xfrm>
            <a:off x="6096000" y="8183876"/>
            <a:ext cx="6858000" cy="769441"/>
          </a:xfrm>
          <a:prstGeom prst="rect">
            <a:avLst/>
          </a:prstGeom>
          <a:noFill/>
        </p:spPr>
        <p:txBody>
          <a:bodyPr wrap="square" rtlCol="0">
            <a:spAutoFit/>
          </a:bodyPr>
          <a:lstStyle/>
          <a:p>
            <a:r>
              <a:rPr lang="vi-VN" sz="4400" b="1">
                <a:latin typeface="Times New Roman" panose="02020603050405020304" pitchFamily="18" charset="0"/>
                <a:cs typeface="Times New Roman" panose="02020603050405020304" pitchFamily="18" charset="0"/>
              </a:rPr>
              <a:t>A. Chủ tịch Hồ Chí Minh.</a:t>
            </a:r>
            <a:endParaRPr lang="en-GB" sz="4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99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95300"/>
            <a:ext cx="18288000" cy="10782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36850" y="6579314"/>
            <a:ext cx="3306776" cy="43148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782800" y="5113074"/>
            <a:ext cx="4457100" cy="4457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276735" y="8819387"/>
            <a:ext cx="2330842" cy="2248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4782801" y="7061258"/>
            <a:ext cx="3649554" cy="4355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351" y="-868628"/>
            <a:ext cx="18576706" cy="109651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96088" y="6684099"/>
            <a:ext cx="11914536" cy="40208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0" y="1418342"/>
            <a:ext cx="11932326" cy="5078313"/>
          </a:xfrm>
          <a:prstGeom prst="rect">
            <a:avLst/>
          </a:prstGeom>
          <a:noFill/>
        </p:spPr>
        <p:txBody>
          <a:bodyPr wrap="square" rtlCol="0">
            <a:spAutoFit/>
          </a:bodyPr>
          <a:lstStyle/>
          <a:p>
            <a:pPr algn="just"/>
            <a:r>
              <a:rPr lang="vi-VN" sz="3600" b="1">
                <a:latin typeface="Times New Roman" panose="02020603050405020304" pitchFamily="18" charset="0"/>
                <a:cs typeface="Times New Roman" panose="02020603050405020304" pitchFamily="18" charset="0"/>
              </a:rPr>
              <a:t>Câu 2.</a:t>
            </a:r>
            <a:r>
              <a:rPr lang="vi-VN" sz="3600">
                <a:latin typeface="Times New Roman" panose="02020603050405020304" pitchFamily="18" charset="0"/>
                <a:cs typeface="Times New Roman" panose="02020603050405020304" pitchFamily="18" charset="0"/>
              </a:rPr>
              <a:t> Sự giàu đẹp của tiếng Việt thể hiện ở những yếu tố nào?</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A. Nhiều ngôn ngữ địa phương, nhiều kiểu câu, nhiều phong cách ngôn ngữ.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B. Âm điệu giàu nhạc tính, vốn từ phong phú, cách diễn đạt tinh tế, biểu cảm.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C. Vay mượn yếu tố nước ngoài nhiều, có thanh điệu, có biện pháp nghệ thuật.</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D. Đúng chuẩn mực ngữ pháp, dễ dàng biến đổi theo ngôn ngữ nước ngoài. </a:t>
            </a:r>
            <a:endParaRPr lang="en-GB" sz="3600">
              <a:latin typeface="Times New Roman" panose="02020603050405020304" pitchFamily="18" charset="0"/>
              <a:cs typeface="Times New Roman" panose="02020603050405020304" pitchFamily="18" charset="0"/>
            </a:endParaRPr>
          </a:p>
        </p:txBody>
      </p:sp>
      <p:sp>
        <p:nvSpPr>
          <p:cNvPr id="10" name="TextBox 9"/>
          <p:cNvSpPr txBox="1"/>
          <p:nvPr/>
        </p:nvSpPr>
        <p:spPr>
          <a:xfrm>
            <a:off x="4323183" y="7850654"/>
            <a:ext cx="9065790" cy="1323439"/>
          </a:xfrm>
          <a:prstGeom prst="rect">
            <a:avLst/>
          </a:prstGeom>
          <a:noFill/>
        </p:spPr>
        <p:txBody>
          <a:bodyPr wrap="square" rtlCol="0">
            <a:spAutoFit/>
          </a:bodyPr>
          <a:lstStyle/>
          <a:p>
            <a:pPr algn="ctr"/>
            <a:r>
              <a:rPr lang="vi-VN" sz="4000" b="1">
                <a:latin typeface="Times New Roman" panose="02020603050405020304" pitchFamily="18" charset="0"/>
                <a:cs typeface="Times New Roman" panose="02020603050405020304" pitchFamily="18" charset="0"/>
              </a:rPr>
              <a:t>B. Âm điệu giàu nhạc tính, vốn từ phong phú, cách diễn đạt tinh tế, biểu cảm. </a:t>
            </a:r>
            <a:endParaRPr lang="en-GB"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04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95300"/>
            <a:ext cx="18288000" cy="10782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36850" y="6579314"/>
            <a:ext cx="3306776" cy="43148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782800" y="5113074"/>
            <a:ext cx="4457100" cy="4457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276735" y="8819387"/>
            <a:ext cx="2330842" cy="2248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4782801" y="7061258"/>
            <a:ext cx="3649554" cy="4355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9837" y="-868627"/>
            <a:ext cx="18562192" cy="108127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40911" y="7886699"/>
            <a:ext cx="9832290" cy="27736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01003" y="1352250"/>
            <a:ext cx="12512106" cy="5262979"/>
          </a:xfrm>
          <a:prstGeom prst="rect">
            <a:avLst/>
          </a:prstGeom>
          <a:noFill/>
        </p:spPr>
        <p:txBody>
          <a:bodyPr wrap="square" rtlCol="0">
            <a:spAutoFit/>
          </a:bodyPr>
          <a:lstStyle/>
          <a:p>
            <a:pPr algn="just"/>
            <a:r>
              <a:rPr lang="vi-VN" sz="4800" b="1">
                <a:latin typeface="Times New Roman" panose="02020603050405020304" pitchFamily="18" charset="0"/>
                <a:cs typeface="Times New Roman" panose="02020603050405020304" pitchFamily="18" charset="0"/>
              </a:rPr>
              <a:t>Câu 3.</a:t>
            </a:r>
            <a:r>
              <a:rPr lang="vi-VN" sz="4800">
                <a:latin typeface="Times New Roman" panose="02020603050405020304" pitchFamily="18" charset="0"/>
                <a:cs typeface="Times New Roman" panose="02020603050405020304" pitchFamily="18" charset="0"/>
              </a:rPr>
              <a:t> Ý kiến: </a:t>
            </a:r>
            <a:r>
              <a:rPr lang="vi-VN" sz="4800" i="1">
                <a:latin typeface="Times New Roman" panose="02020603050405020304" pitchFamily="18" charset="0"/>
                <a:cs typeface="Times New Roman" panose="02020603050405020304" pitchFamily="18" charset="0"/>
              </a:rPr>
              <a:t>Giữ gìn tiếng Việt là bảo vệ sự phong phú, đa dạng về ngữ âm, từ vựng, ngữ pháp và sự trong sáng, chuẩn mực, thể hiện đặc điểm văn hóa, tư duy và tâm hồn của con người Việt Nam </a:t>
            </a:r>
            <a:r>
              <a:rPr lang="vi-VN" sz="4800">
                <a:latin typeface="Times New Roman" panose="02020603050405020304" pitchFamily="18" charset="0"/>
                <a:cs typeface="Times New Roman" panose="02020603050405020304" pitchFamily="18" charset="0"/>
              </a:rPr>
              <a:t>là đúng hay sai?</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A. Đúng</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B. Sai </a:t>
            </a:r>
            <a:endParaRPr lang="en-GB" sz="4800">
              <a:latin typeface="Times New Roman" panose="02020603050405020304" pitchFamily="18" charset="0"/>
              <a:cs typeface="Times New Roman" panose="02020603050405020304" pitchFamily="18" charset="0"/>
            </a:endParaRPr>
          </a:p>
        </p:txBody>
      </p:sp>
      <p:sp>
        <p:nvSpPr>
          <p:cNvPr id="10" name="TextBox 9"/>
          <p:cNvSpPr txBox="1"/>
          <p:nvPr/>
        </p:nvSpPr>
        <p:spPr>
          <a:xfrm>
            <a:off x="7780447" y="8739177"/>
            <a:ext cx="6858000" cy="830997"/>
          </a:xfrm>
          <a:prstGeom prst="rect">
            <a:avLst/>
          </a:prstGeom>
          <a:noFill/>
        </p:spPr>
        <p:txBody>
          <a:bodyPr wrap="square" rtlCol="0">
            <a:spAutoFit/>
          </a:bodyPr>
          <a:lstStyle/>
          <a:p>
            <a:r>
              <a:rPr lang="vi-VN" sz="4800" b="1">
                <a:latin typeface="Times New Roman" panose="02020603050405020304" pitchFamily="18" charset="0"/>
                <a:cs typeface="Times New Roman" panose="02020603050405020304" pitchFamily="18" charset="0"/>
              </a:rPr>
              <a:t>A. Đúng</a:t>
            </a:r>
            <a:endParaRPr lang="en-GB" sz="4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69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95300"/>
            <a:ext cx="18288000" cy="10782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36850" y="6579314"/>
            <a:ext cx="3306776" cy="43148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782800" y="5113074"/>
            <a:ext cx="4457100" cy="4457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276735" y="8819387"/>
            <a:ext cx="2330842" cy="2248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4782801" y="7061258"/>
            <a:ext cx="3649554" cy="4355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4" y="-1372552"/>
            <a:ext cx="19278604" cy="109427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79610" y="7438703"/>
            <a:ext cx="9832290" cy="36001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00180" y="906513"/>
            <a:ext cx="13904686" cy="5262979"/>
          </a:xfrm>
          <a:prstGeom prst="rect">
            <a:avLst/>
          </a:prstGeom>
          <a:noFill/>
        </p:spPr>
        <p:txBody>
          <a:bodyPr wrap="square" rtlCol="0">
            <a:spAutoFit/>
          </a:bodyPr>
          <a:lstStyle/>
          <a:p>
            <a:pPr algn="just"/>
            <a:r>
              <a:rPr lang="vi-VN" sz="4800" b="1">
                <a:latin typeface="Times New Roman" panose="02020603050405020304" pitchFamily="18" charset="0"/>
                <a:cs typeface="Times New Roman" panose="02020603050405020304" pitchFamily="18" charset="0"/>
              </a:rPr>
              <a:t>Câu 4. </a:t>
            </a:r>
            <a:r>
              <a:rPr lang="vi-VN" sz="4800">
                <a:latin typeface="Times New Roman" panose="02020603050405020304" pitchFamily="18" charset="0"/>
                <a:cs typeface="Times New Roman" panose="02020603050405020304" pitchFamily="18" charset="0"/>
              </a:rPr>
              <a:t>Đâu không phải là yếu tố thể hiện sự phát triển của tiếng Việt?</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A. Chuẩn hóa, phát triển vốn từ và ngữ pháp.</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B. Mở rộng phạm vi sử dụng tiếng Việt. </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C. Bảo vệ sự giàu đẹp của ngôn ngữ dân tộc. </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D.Truyền bá tiếng Việt rộng khắp, đáp ứng yêu cầu của đất nước. </a:t>
            </a:r>
            <a:endParaRPr lang="en-GB" sz="4800">
              <a:latin typeface="Times New Roman" panose="02020603050405020304" pitchFamily="18" charset="0"/>
              <a:cs typeface="Times New Roman" panose="02020603050405020304" pitchFamily="18" charset="0"/>
            </a:endParaRPr>
          </a:p>
        </p:txBody>
      </p:sp>
      <p:sp>
        <p:nvSpPr>
          <p:cNvPr id="10" name="TextBox 9"/>
          <p:cNvSpPr txBox="1"/>
          <p:nvPr/>
        </p:nvSpPr>
        <p:spPr>
          <a:xfrm>
            <a:off x="5823523" y="8138764"/>
            <a:ext cx="6858000" cy="1569660"/>
          </a:xfrm>
          <a:prstGeom prst="rect">
            <a:avLst/>
          </a:prstGeom>
          <a:noFill/>
        </p:spPr>
        <p:txBody>
          <a:bodyPr wrap="square" rtlCol="0">
            <a:spAutoFit/>
          </a:bodyPr>
          <a:lstStyle/>
          <a:p>
            <a:pPr algn="ctr"/>
            <a:r>
              <a:rPr lang="vi-VN" sz="4800" b="1">
                <a:latin typeface="Times New Roman" panose="02020603050405020304" pitchFamily="18" charset="0"/>
                <a:cs typeface="Times New Roman" panose="02020603050405020304" pitchFamily="18" charset="0"/>
              </a:rPr>
              <a:t>C. Bảo vệ sự giàu đẹp của ngôn ngữ dân tộc. </a:t>
            </a:r>
            <a:endParaRPr lang="en-GB" sz="4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57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95300"/>
            <a:ext cx="18288000" cy="10782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36850" y="6579314"/>
            <a:ext cx="3306776" cy="43148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782800" y="5113074"/>
            <a:ext cx="4457100" cy="4457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276735" y="8819387"/>
            <a:ext cx="2330842" cy="2248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4782801" y="7061258"/>
            <a:ext cx="3649554" cy="4355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3" y="-1028700"/>
            <a:ext cx="19659603" cy="11963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03851" y="8226223"/>
            <a:ext cx="9832290" cy="24514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24398" y="1398135"/>
            <a:ext cx="8991600" cy="707886"/>
          </a:xfrm>
          <a:prstGeom prst="rect">
            <a:avLst/>
          </a:prstGeom>
          <a:noFill/>
        </p:spPr>
        <p:txBody>
          <a:bodyPr wrap="square" rtlCol="0">
            <a:spAutoFit/>
          </a:bodyPr>
          <a:lstStyle/>
          <a:p>
            <a:pPr algn="ctr"/>
            <a:r>
              <a:rPr lang="vi-VN" sz="4000" b="1">
                <a:latin typeface="Times New Roman" panose="02020603050405020304" pitchFamily="18" charset="0"/>
                <a:cs typeface="Times New Roman" panose="02020603050405020304" pitchFamily="18" charset="0"/>
              </a:rPr>
              <a:t>Câu 5. Nối các thông tin </a:t>
            </a:r>
            <a:endParaRPr lang="en-GB" sz="4000" b="1">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585790" y="8837439"/>
            <a:ext cx="6858000" cy="830997"/>
          </a:xfrm>
          <a:prstGeom prst="rect">
            <a:avLst/>
          </a:prstGeom>
          <a:noFill/>
        </p:spPr>
        <p:txBody>
          <a:bodyPr wrap="square" rtlCol="0">
            <a:spAutoFit/>
          </a:bodyPr>
          <a:lstStyle/>
          <a:p>
            <a:r>
              <a:rPr lang="vi-VN" sz="4800" b="1">
                <a:latin typeface="Times New Roman" panose="02020603050405020304" pitchFamily="18" charset="0"/>
                <a:cs typeface="Times New Roman" panose="02020603050405020304" pitchFamily="18" charset="0"/>
              </a:rPr>
              <a:t>1-d; 2-a; 3-b;4-c </a:t>
            </a:r>
            <a:endParaRPr lang="en-GB" sz="4800">
              <a:solidFill>
                <a:prstClr val="black"/>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173095137"/>
              </p:ext>
            </p:extLst>
          </p:nvPr>
        </p:nvGraphicFramePr>
        <p:xfrm>
          <a:off x="3087914" y="2333160"/>
          <a:ext cx="12990286" cy="4389120"/>
        </p:xfrm>
        <a:graphic>
          <a:graphicData uri="http://schemas.openxmlformats.org/drawingml/2006/table">
            <a:tbl>
              <a:tblPr firstRow="1" firstCol="1" bandRow="1"/>
              <a:tblGrid>
                <a:gridCol w="6495143">
                  <a:extLst>
                    <a:ext uri="{9D8B030D-6E8A-4147-A177-3AD203B41FA5}">
                      <a16:colId xmlns:a16="http://schemas.microsoft.com/office/drawing/2014/main" xmlns="" val="20000"/>
                    </a:ext>
                  </a:extLst>
                </a:gridCol>
                <a:gridCol w="6495143">
                  <a:extLst>
                    <a:ext uri="{9D8B030D-6E8A-4147-A177-3AD203B41FA5}">
                      <a16:colId xmlns:a16="http://schemas.microsoft.com/office/drawing/2014/main" xmlns="" val="20001"/>
                    </a:ext>
                  </a:extLst>
                </a:gridCol>
              </a:tblGrid>
              <a:tr h="0">
                <a:tc>
                  <a:txBody>
                    <a:bodyPr/>
                    <a:lstStyle/>
                    <a:p>
                      <a:pPr algn="ctr">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algn="just">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1. Hai nhiệm vụ giữ gìn và phát triển có</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a. định hướng trong phát triển.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algn="just">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2. Giữ gìn bản sắc là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b. trách nhiệm thiêng liêng của con người Việt Nam.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algn="just">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3. Giữ gìn và phát triển tiếng Việt là</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c. để không ngừng hoàn thiện bản sắc ngôn ngữ dân tộc.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pPr algn="just">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4. Phát triển tiếng Việt là</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d. mối quan hệ tương hỗ với nhau.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86012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flipH="1">
            <a:off x="8075469" y="7100013"/>
            <a:ext cx="3166688" cy="3186987"/>
          </a:xfrm>
          <a:custGeom>
            <a:avLst/>
            <a:gdLst/>
            <a:ahLst/>
            <a:cxnLst/>
            <a:rect l="l" t="t" r="r" b="b"/>
            <a:pathLst>
              <a:path w="3166688" h="3186987">
                <a:moveTo>
                  <a:pt x="3166688" y="0"/>
                </a:moveTo>
                <a:lnTo>
                  <a:pt x="0" y="0"/>
                </a:lnTo>
                <a:lnTo>
                  <a:pt x="0" y="3186987"/>
                </a:lnTo>
                <a:lnTo>
                  <a:pt x="3166688" y="3186987"/>
                </a:lnTo>
                <a:lnTo>
                  <a:pt x="3166688" y="0"/>
                </a:lnTo>
                <a:close/>
              </a:path>
            </a:pathLst>
          </a:custGeom>
          <a:blipFill>
            <a:blip r:embed="rId3"/>
            <a:stretch>
              <a:fillRect/>
            </a:stretch>
          </a:blipFill>
        </p:spPr>
      </p:sp>
      <p:sp>
        <p:nvSpPr>
          <p:cNvPr id="4" name="Freeform 4"/>
          <p:cNvSpPr/>
          <p:nvPr/>
        </p:nvSpPr>
        <p:spPr>
          <a:xfrm flipH="1">
            <a:off x="-2582335" y="7566425"/>
            <a:ext cx="3611035" cy="2720575"/>
          </a:xfrm>
          <a:custGeom>
            <a:avLst/>
            <a:gdLst/>
            <a:ahLst/>
            <a:cxnLst/>
            <a:rect l="l" t="t" r="r" b="b"/>
            <a:pathLst>
              <a:path w="3611035" h="2720575">
                <a:moveTo>
                  <a:pt x="3611035" y="0"/>
                </a:moveTo>
                <a:lnTo>
                  <a:pt x="0" y="0"/>
                </a:lnTo>
                <a:lnTo>
                  <a:pt x="0" y="2720575"/>
                </a:lnTo>
                <a:lnTo>
                  <a:pt x="3611035" y="2720575"/>
                </a:lnTo>
                <a:lnTo>
                  <a:pt x="3611035" y="0"/>
                </a:lnTo>
                <a:close/>
              </a:path>
            </a:pathLst>
          </a:custGeom>
          <a:blipFill>
            <a:blip r:embed="rId4"/>
            <a:stretch>
              <a:fillRect/>
            </a:stretch>
          </a:blipFill>
        </p:spPr>
      </p:sp>
      <p:sp>
        <p:nvSpPr>
          <p:cNvPr id="5" name="Freeform 5"/>
          <p:cNvSpPr/>
          <p:nvPr/>
        </p:nvSpPr>
        <p:spPr>
          <a:xfrm flipH="1">
            <a:off x="6299111" y="315779"/>
            <a:ext cx="4512436" cy="4962633"/>
          </a:xfrm>
          <a:custGeom>
            <a:avLst/>
            <a:gdLst/>
            <a:ahLst/>
            <a:cxnLst/>
            <a:rect l="l" t="t" r="r" b="b"/>
            <a:pathLst>
              <a:path w="4512436" h="4962633">
                <a:moveTo>
                  <a:pt x="4512437" y="0"/>
                </a:moveTo>
                <a:lnTo>
                  <a:pt x="0" y="0"/>
                </a:lnTo>
                <a:lnTo>
                  <a:pt x="0" y="4962633"/>
                </a:lnTo>
                <a:lnTo>
                  <a:pt x="4512437" y="4962633"/>
                </a:lnTo>
                <a:lnTo>
                  <a:pt x="4512437" y="0"/>
                </a:lnTo>
                <a:close/>
              </a:path>
            </a:pathLst>
          </a:custGeom>
          <a:blipFill>
            <a:blip r:embed="rId5"/>
            <a:stretch>
              <a:fillRect/>
            </a:stretch>
          </a:blipFill>
        </p:spPr>
      </p:sp>
      <p:sp>
        <p:nvSpPr>
          <p:cNvPr id="6" name="Freeform 6"/>
          <p:cNvSpPr/>
          <p:nvPr/>
        </p:nvSpPr>
        <p:spPr>
          <a:xfrm>
            <a:off x="608863" y="1441684"/>
            <a:ext cx="7946466" cy="8845316"/>
          </a:xfrm>
          <a:custGeom>
            <a:avLst/>
            <a:gdLst/>
            <a:ahLst/>
            <a:cxnLst/>
            <a:rect l="l" t="t" r="r" b="b"/>
            <a:pathLst>
              <a:path w="7946466" h="8845316">
                <a:moveTo>
                  <a:pt x="0" y="0"/>
                </a:moveTo>
                <a:lnTo>
                  <a:pt x="7946466" y="0"/>
                </a:lnTo>
                <a:lnTo>
                  <a:pt x="7946466" y="8845316"/>
                </a:lnTo>
                <a:lnTo>
                  <a:pt x="0" y="8845316"/>
                </a:lnTo>
                <a:lnTo>
                  <a:pt x="0" y="0"/>
                </a:lnTo>
                <a:close/>
              </a:path>
            </a:pathLst>
          </a:custGeom>
          <a:blipFill>
            <a:blip r:embed="rId6"/>
            <a:stretch>
              <a:fillRect/>
            </a:stretch>
          </a:blipFill>
        </p:spPr>
      </p:sp>
      <p:sp>
        <p:nvSpPr>
          <p:cNvPr id="9" name="TextBox 9"/>
          <p:cNvSpPr txBox="1"/>
          <p:nvPr/>
        </p:nvSpPr>
        <p:spPr>
          <a:xfrm>
            <a:off x="9296400" y="3616419"/>
            <a:ext cx="8198547" cy="27084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88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3</a:t>
            </a:r>
          </a:p>
          <a:p>
            <a:pPr algn="ctr"/>
            <a:r>
              <a:rPr lang="vi-VN" sz="88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LUYỆN TẬP</a:t>
            </a:r>
            <a:endParaRPr lang="en-GB" sz="88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60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flipH="1">
            <a:off x="8075469" y="7100013"/>
            <a:ext cx="3166688" cy="3186987"/>
          </a:xfrm>
          <a:custGeom>
            <a:avLst/>
            <a:gdLst/>
            <a:ahLst/>
            <a:cxnLst/>
            <a:rect l="l" t="t" r="r" b="b"/>
            <a:pathLst>
              <a:path w="3166688" h="3186987">
                <a:moveTo>
                  <a:pt x="3166688" y="0"/>
                </a:moveTo>
                <a:lnTo>
                  <a:pt x="0" y="0"/>
                </a:lnTo>
                <a:lnTo>
                  <a:pt x="0" y="3186987"/>
                </a:lnTo>
                <a:lnTo>
                  <a:pt x="3166688" y="3186987"/>
                </a:lnTo>
                <a:lnTo>
                  <a:pt x="3166688" y="0"/>
                </a:lnTo>
                <a:close/>
              </a:path>
            </a:pathLst>
          </a:custGeom>
          <a:blipFill>
            <a:blip r:embed="rId3"/>
            <a:stretch>
              <a:fillRect/>
            </a:stretch>
          </a:blipFill>
        </p:spPr>
      </p:sp>
      <p:sp>
        <p:nvSpPr>
          <p:cNvPr id="4" name="Freeform 4"/>
          <p:cNvSpPr/>
          <p:nvPr/>
        </p:nvSpPr>
        <p:spPr>
          <a:xfrm flipH="1">
            <a:off x="-2582335" y="7566425"/>
            <a:ext cx="3611035" cy="2720575"/>
          </a:xfrm>
          <a:custGeom>
            <a:avLst/>
            <a:gdLst/>
            <a:ahLst/>
            <a:cxnLst/>
            <a:rect l="l" t="t" r="r" b="b"/>
            <a:pathLst>
              <a:path w="3611035" h="2720575">
                <a:moveTo>
                  <a:pt x="3611035" y="0"/>
                </a:moveTo>
                <a:lnTo>
                  <a:pt x="0" y="0"/>
                </a:lnTo>
                <a:lnTo>
                  <a:pt x="0" y="2720575"/>
                </a:lnTo>
                <a:lnTo>
                  <a:pt x="3611035" y="2720575"/>
                </a:lnTo>
                <a:lnTo>
                  <a:pt x="3611035" y="0"/>
                </a:lnTo>
                <a:close/>
              </a:path>
            </a:pathLst>
          </a:custGeom>
          <a:blipFill>
            <a:blip r:embed="rId4"/>
            <a:stretch>
              <a:fillRect/>
            </a:stretch>
          </a:blipFill>
        </p:spPr>
      </p:sp>
      <p:sp>
        <p:nvSpPr>
          <p:cNvPr id="5" name="Freeform 5"/>
          <p:cNvSpPr/>
          <p:nvPr/>
        </p:nvSpPr>
        <p:spPr>
          <a:xfrm flipH="1">
            <a:off x="6299111" y="315779"/>
            <a:ext cx="4512436" cy="4962633"/>
          </a:xfrm>
          <a:custGeom>
            <a:avLst/>
            <a:gdLst/>
            <a:ahLst/>
            <a:cxnLst/>
            <a:rect l="l" t="t" r="r" b="b"/>
            <a:pathLst>
              <a:path w="4512436" h="4962633">
                <a:moveTo>
                  <a:pt x="4512437" y="0"/>
                </a:moveTo>
                <a:lnTo>
                  <a:pt x="0" y="0"/>
                </a:lnTo>
                <a:lnTo>
                  <a:pt x="0" y="4962633"/>
                </a:lnTo>
                <a:lnTo>
                  <a:pt x="4512437" y="4962633"/>
                </a:lnTo>
                <a:lnTo>
                  <a:pt x="4512437" y="0"/>
                </a:lnTo>
                <a:close/>
              </a:path>
            </a:pathLst>
          </a:custGeom>
          <a:blipFill>
            <a:blip r:embed="rId5"/>
            <a:stretch>
              <a:fillRect/>
            </a:stretch>
          </a:blipFill>
        </p:spPr>
      </p:sp>
      <p:sp>
        <p:nvSpPr>
          <p:cNvPr id="6" name="Freeform 6"/>
          <p:cNvSpPr/>
          <p:nvPr/>
        </p:nvSpPr>
        <p:spPr>
          <a:xfrm>
            <a:off x="608863" y="1441684"/>
            <a:ext cx="7946466" cy="8845316"/>
          </a:xfrm>
          <a:custGeom>
            <a:avLst/>
            <a:gdLst/>
            <a:ahLst/>
            <a:cxnLst/>
            <a:rect l="l" t="t" r="r" b="b"/>
            <a:pathLst>
              <a:path w="7946466" h="8845316">
                <a:moveTo>
                  <a:pt x="0" y="0"/>
                </a:moveTo>
                <a:lnTo>
                  <a:pt x="7946466" y="0"/>
                </a:lnTo>
                <a:lnTo>
                  <a:pt x="7946466" y="8845316"/>
                </a:lnTo>
                <a:lnTo>
                  <a:pt x="0" y="8845316"/>
                </a:lnTo>
                <a:lnTo>
                  <a:pt x="0" y="0"/>
                </a:lnTo>
                <a:close/>
              </a:path>
            </a:pathLst>
          </a:custGeom>
          <a:blipFill>
            <a:blip r:embed="rId6"/>
            <a:stretch>
              <a:fillRect/>
            </a:stretch>
          </a:blipFill>
        </p:spPr>
      </p:sp>
      <p:sp>
        <p:nvSpPr>
          <p:cNvPr id="9" name="TextBox 9"/>
          <p:cNvSpPr txBox="1"/>
          <p:nvPr/>
        </p:nvSpPr>
        <p:spPr>
          <a:xfrm>
            <a:off x="8555329" y="3724599"/>
            <a:ext cx="9419478" cy="17697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115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 Luyện tập</a:t>
            </a:r>
            <a:endParaRPr lang="en-GB" sz="115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68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flipH="1">
            <a:off x="8075469" y="7100013"/>
            <a:ext cx="3166688" cy="3186987"/>
          </a:xfrm>
          <a:custGeom>
            <a:avLst/>
            <a:gdLst/>
            <a:ahLst/>
            <a:cxnLst/>
            <a:rect l="l" t="t" r="r" b="b"/>
            <a:pathLst>
              <a:path w="3166688" h="3186987">
                <a:moveTo>
                  <a:pt x="3166688" y="0"/>
                </a:moveTo>
                <a:lnTo>
                  <a:pt x="0" y="0"/>
                </a:lnTo>
                <a:lnTo>
                  <a:pt x="0" y="3186987"/>
                </a:lnTo>
                <a:lnTo>
                  <a:pt x="3166688" y="3186987"/>
                </a:lnTo>
                <a:lnTo>
                  <a:pt x="3166688" y="0"/>
                </a:lnTo>
                <a:close/>
              </a:path>
            </a:pathLst>
          </a:custGeom>
          <a:blipFill>
            <a:blip r:embed="rId3"/>
            <a:stretch>
              <a:fillRect/>
            </a:stretch>
          </a:blipFill>
        </p:spPr>
      </p:sp>
      <p:sp>
        <p:nvSpPr>
          <p:cNvPr id="4" name="Freeform 4"/>
          <p:cNvSpPr/>
          <p:nvPr/>
        </p:nvSpPr>
        <p:spPr>
          <a:xfrm flipH="1">
            <a:off x="-2582335" y="7566425"/>
            <a:ext cx="3611035" cy="2720575"/>
          </a:xfrm>
          <a:custGeom>
            <a:avLst/>
            <a:gdLst/>
            <a:ahLst/>
            <a:cxnLst/>
            <a:rect l="l" t="t" r="r" b="b"/>
            <a:pathLst>
              <a:path w="3611035" h="2720575">
                <a:moveTo>
                  <a:pt x="3611035" y="0"/>
                </a:moveTo>
                <a:lnTo>
                  <a:pt x="0" y="0"/>
                </a:lnTo>
                <a:lnTo>
                  <a:pt x="0" y="2720575"/>
                </a:lnTo>
                <a:lnTo>
                  <a:pt x="3611035" y="2720575"/>
                </a:lnTo>
                <a:lnTo>
                  <a:pt x="3611035" y="0"/>
                </a:lnTo>
                <a:close/>
              </a:path>
            </a:pathLst>
          </a:custGeom>
          <a:blipFill>
            <a:blip r:embed="rId4"/>
            <a:stretch>
              <a:fillRect/>
            </a:stretch>
          </a:blipFill>
        </p:spPr>
      </p:sp>
      <p:sp>
        <p:nvSpPr>
          <p:cNvPr id="5" name="Freeform 5"/>
          <p:cNvSpPr/>
          <p:nvPr/>
        </p:nvSpPr>
        <p:spPr>
          <a:xfrm flipH="1">
            <a:off x="6299111" y="315779"/>
            <a:ext cx="4512436" cy="4962633"/>
          </a:xfrm>
          <a:custGeom>
            <a:avLst/>
            <a:gdLst/>
            <a:ahLst/>
            <a:cxnLst/>
            <a:rect l="l" t="t" r="r" b="b"/>
            <a:pathLst>
              <a:path w="4512436" h="4962633">
                <a:moveTo>
                  <a:pt x="4512437" y="0"/>
                </a:moveTo>
                <a:lnTo>
                  <a:pt x="0" y="0"/>
                </a:lnTo>
                <a:lnTo>
                  <a:pt x="0" y="4962633"/>
                </a:lnTo>
                <a:lnTo>
                  <a:pt x="4512437" y="4962633"/>
                </a:lnTo>
                <a:lnTo>
                  <a:pt x="4512437" y="0"/>
                </a:lnTo>
                <a:close/>
              </a:path>
            </a:pathLst>
          </a:custGeom>
          <a:blipFill>
            <a:blip r:embed="rId5"/>
            <a:stretch>
              <a:fillRect/>
            </a:stretch>
          </a:blipFill>
        </p:spPr>
      </p:sp>
      <p:sp>
        <p:nvSpPr>
          <p:cNvPr id="6" name="Freeform 6"/>
          <p:cNvSpPr/>
          <p:nvPr/>
        </p:nvSpPr>
        <p:spPr>
          <a:xfrm>
            <a:off x="608863" y="1441684"/>
            <a:ext cx="7946466" cy="8845316"/>
          </a:xfrm>
          <a:custGeom>
            <a:avLst/>
            <a:gdLst/>
            <a:ahLst/>
            <a:cxnLst/>
            <a:rect l="l" t="t" r="r" b="b"/>
            <a:pathLst>
              <a:path w="7946466" h="8845316">
                <a:moveTo>
                  <a:pt x="0" y="0"/>
                </a:moveTo>
                <a:lnTo>
                  <a:pt x="7946466" y="0"/>
                </a:lnTo>
                <a:lnTo>
                  <a:pt x="7946466" y="8845316"/>
                </a:lnTo>
                <a:lnTo>
                  <a:pt x="0" y="8845316"/>
                </a:lnTo>
                <a:lnTo>
                  <a:pt x="0" y="0"/>
                </a:lnTo>
                <a:close/>
              </a:path>
            </a:pathLst>
          </a:custGeom>
          <a:blipFill>
            <a:blip r:embed="rId6"/>
            <a:stretch>
              <a:fillRect/>
            </a:stretch>
          </a:blipFill>
        </p:spPr>
      </p:sp>
      <p:sp>
        <p:nvSpPr>
          <p:cNvPr id="9" name="TextBox 9"/>
          <p:cNvSpPr txBox="1"/>
          <p:nvPr/>
        </p:nvSpPr>
        <p:spPr>
          <a:xfrm>
            <a:off x="10058400" y="3616419"/>
            <a:ext cx="7436547" cy="2554545"/>
          </a:xfrm>
          <a:prstGeom prst="rect">
            <a:avLst/>
          </a:prstGeom>
        </p:spPr>
        <p:txBody>
          <a:bodyPr lIns="0" tIns="0" rIns="0" bIns="0" rtlCol="0" anchor="t">
            <a:spAutoFit/>
          </a:bodyPr>
          <a:lstStyle/>
          <a:p>
            <a:pPr algn="ctr"/>
            <a:r>
              <a:rPr lang="nl-NL" sz="166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Bài</a:t>
            </a:r>
            <a:r>
              <a:rPr lang="vi-VN" sz="166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 1</a:t>
            </a:r>
            <a:endParaRPr lang="en-GB" sz="16600">
              <a:solidFill>
                <a:prstClr val="black"/>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49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flipH="1">
            <a:off x="8075469" y="7100013"/>
            <a:ext cx="3166688" cy="3186987"/>
          </a:xfrm>
          <a:custGeom>
            <a:avLst/>
            <a:gdLst/>
            <a:ahLst/>
            <a:cxnLst/>
            <a:rect l="l" t="t" r="r" b="b"/>
            <a:pathLst>
              <a:path w="3166688" h="3186987">
                <a:moveTo>
                  <a:pt x="3166688" y="0"/>
                </a:moveTo>
                <a:lnTo>
                  <a:pt x="0" y="0"/>
                </a:lnTo>
                <a:lnTo>
                  <a:pt x="0" y="3186987"/>
                </a:lnTo>
                <a:lnTo>
                  <a:pt x="3166688" y="3186987"/>
                </a:lnTo>
                <a:lnTo>
                  <a:pt x="3166688" y="0"/>
                </a:lnTo>
                <a:close/>
              </a:path>
            </a:pathLst>
          </a:custGeom>
          <a:blipFill>
            <a:blip r:embed="rId3"/>
            <a:stretch>
              <a:fillRect/>
            </a:stretch>
          </a:blipFill>
        </p:spPr>
      </p:sp>
      <p:sp>
        <p:nvSpPr>
          <p:cNvPr id="4" name="Freeform 4"/>
          <p:cNvSpPr/>
          <p:nvPr/>
        </p:nvSpPr>
        <p:spPr>
          <a:xfrm flipH="1">
            <a:off x="-2582335" y="7566425"/>
            <a:ext cx="3611035" cy="2720575"/>
          </a:xfrm>
          <a:custGeom>
            <a:avLst/>
            <a:gdLst/>
            <a:ahLst/>
            <a:cxnLst/>
            <a:rect l="l" t="t" r="r" b="b"/>
            <a:pathLst>
              <a:path w="3611035" h="2720575">
                <a:moveTo>
                  <a:pt x="3611035" y="0"/>
                </a:moveTo>
                <a:lnTo>
                  <a:pt x="0" y="0"/>
                </a:lnTo>
                <a:lnTo>
                  <a:pt x="0" y="2720575"/>
                </a:lnTo>
                <a:lnTo>
                  <a:pt x="3611035" y="2720575"/>
                </a:lnTo>
                <a:lnTo>
                  <a:pt x="3611035" y="0"/>
                </a:lnTo>
                <a:close/>
              </a:path>
            </a:pathLst>
          </a:custGeom>
          <a:blipFill>
            <a:blip r:embed="rId4"/>
            <a:stretch>
              <a:fillRect/>
            </a:stretch>
          </a:blipFill>
        </p:spPr>
      </p:sp>
      <p:sp>
        <p:nvSpPr>
          <p:cNvPr id="5" name="Freeform 5"/>
          <p:cNvSpPr/>
          <p:nvPr/>
        </p:nvSpPr>
        <p:spPr>
          <a:xfrm flipH="1">
            <a:off x="6299111" y="315779"/>
            <a:ext cx="4512436" cy="4962633"/>
          </a:xfrm>
          <a:custGeom>
            <a:avLst/>
            <a:gdLst/>
            <a:ahLst/>
            <a:cxnLst/>
            <a:rect l="l" t="t" r="r" b="b"/>
            <a:pathLst>
              <a:path w="4512436" h="4962633">
                <a:moveTo>
                  <a:pt x="4512437" y="0"/>
                </a:moveTo>
                <a:lnTo>
                  <a:pt x="0" y="0"/>
                </a:lnTo>
                <a:lnTo>
                  <a:pt x="0" y="4962633"/>
                </a:lnTo>
                <a:lnTo>
                  <a:pt x="4512437" y="4962633"/>
                </a:lnTo>
                <a:lnTo>
                  <a:pt x="4512437" y="0"/>
                </a:lnTo>
                <a:close/>
              </a:path>
            </a:pathLst>
          </a:custGeom>
          <a:blipFill>
            <a:blip r:embed="rId5"/>
            <a:stretch>
              <a:fillRect/>
            </a:stretch>
          </a:blipFill>
        </p:spPr>
      </p:sp>
      <p:sp>
        <p:nvSpPr>
          <p:cNvPr id="6" name="Freeform 6"/>
          <p:cNvSpPr/>
          <p:nvPr/>
        </p:nvSpPr>
        <p:spPr>
          <a:xfrm>
            <a:off x="608863" y="1441684"/>
            <a:ext cx="7946466" cy="8845316"/>
          </a:xfrm>
          <a:custGeom>
            <a:avLst/>
            <a:gdLst/>
            <a:ahLst/>
            <a:cxnLst/>
            <a:rect l="l" t="t" r="r" b="b"/>
            <a:pathLst>
              <a:path w="7946466" h="8845316">
                <a:moveTo>
                  <a:pt x="0" y="0"/>
                </a:moveTo>
                <a:lnTo>
                  <a:pt x="7946466" y="0"/>
                </a:lnTo>
                <a:lnTo>
                  <a:pt x="7946466" y="8845316"/>
                </a:lnTo>
                <a:lnTo>
                  <a:pt x="0" y="8845316"/>
                </a:lnTo>
                <a:lnTo>
                  <a:pt x="0" y="0"/>
                </a:lnTo>
                <a:close/>
              </a:path>
            </a:pathLst>
          </a:custGeom>
          <a:blipFill>
            <a:blip r:embed="rId6"/>
            <a:stretch>
              <a:fillRect/>
            </a:stretch>
          </a:blipFill>
        </p:spPr>
      </p:sp>
      <p:sp>
        <p:nvSpPr>
          <p:cNvPr id="9" name="TextBox 9"/>
          <p:cNvSpPr txBox="1"/>
          <p:nvPr/>
        </p:nvSpPr>
        <p:spPr>
          <a:xfrm>
            <a:off x="9164192" y="2831588"/>
            <a:ext cx="8178355" cy="4893647"/>
          </a:xfrm>
          <a:prstGeom prst="rect">
            <a:avLst/>
          </a:prstGeom>
        </p:spPr>
        <p:txBody>
          <a:bodyPr wrap="square" lIns="0" tIns="0" rIns="0" bIns="0" rtlCol="0" anchor="t">
            <a:spAutoFit/>
          </a:bodyPr>
          <a:lstStyle/>
          <a:p>
            <a:pPr algn="ctr"/>
            <a:r>
              <a:rPr lang="vi-VN" sz="6600" b="1" i="1">
                <a:solidFill>
                  <a:prstClr val="black"/>
                </a:solidFill>
                <a:latin typeface="Times New Roman" panose="02020603050405020304" pitchFamily="18" charset="0"/>
                <a:cs typeface="Times New Roman" panose="02020603050405020304" pitchFamily="18" charset="0"/>
              </a:rPr>
              <a:t>a. Vì sao phải giữ gìn sự trong sáng của Tiếng Việt? Nội dung nhiệm vụ đó là gì?</a:t>
            </a:r>
            <a:endParaRPr lang="en-GB" sz="6600" b="1" i="1">
              <a:solidFill>
                <a:prstClr val="black"/>
              </a:solidFill>
              <a:latin typeface="Times New Roman" panose="02020603050405020304" pitchFamily="18" charset="0"/>
              <a:cs typeface="Times New Roman" panose="02020603050405020304" pitchFamily="18" charset="0"/>
            </a:endParaRPr>
          </a:p>
          <a:p>
            <a:endParaRPr lang="en-GB" sz="5400">
              <a:solidFill>
                <a:prstClr val="black"/>
              </a:solidFill>
            </a:endParaRPr>
          </a:p>
        </p:txBody>
      </p:sp>
    </p:spTree>
    <p:extLst>
      <p:ext uri="{BB962C8B-B14F-4D97-AF65-F5344CB8AC3E}">
        <p14:creationId xmlns:p14="http://schemas.microsoft.com/office/powerpoint/2010/main" val="14846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a:off x="-3629" y="800100"/>
            <a:ext cx="1676187" cy="9377824"/>
          </a:xfrm>
          <a:custGeom>
            <a:avLst/>
            <a:gdLst/>
            <a:ahLst/>
            <a:cxnLst/>
            <a:rect l="l" t="t" r="r" b="b"/>
            <a:pathLst>
              <a:path w="1676187" h="9377824">
                <a:moveTo>
                  <a:pt x="0" y="0"/>
                </a:moveTo>
                <a:lnTo>
                  <a:pt x="1676186" y="0"/>
                </a:lnTo>
                <a:lnTo>
                  <a:pt x="1676186" y="9377824"/>
                </a:lnTo>
                <a:lnTo>
                  <a:pt x="0" y="9377824"/>
                </a:lnTo>
                <a:lnTo>
                  <a:pt x="0" y="0"/>
                </a:lnTo>
                <a:close/>
              </a:path>
            </a:pathLst>
          </a:custGeom>
          <a:blipFill>
            <a:blip r:embed="rId3"/>
            <a:stretch>
              <a:fillRect/>
            </a:stretch>
          </a:blipFill>
        </p:spPr>
      </p:sp>
      <p:sp>
        <p:nvSpPr>
          <p:cNvPr id="4" name="Freeform 4"/>
          <p:cNvSpPr/>
          <p:nvPr/>
        </p:nvSpPr>
        <p:spPr>
          <a:xfrm>
            <a:off x="2487511" y="7445346"/>
            <a:ext cx="5981824" cy="3103071"/>
          </a:xfrm>
          <a:custGeom>
            <a:avLst/>
            <a:gdLst/>
            <a:ahLst/>
            <a:cxnLst/>
            <a:rect l="l" t="t" r="r" b="b"/>
            <a:pathLst>
              <a:path w="5981824" h="3103071">
                <a:moveTo>
                  <a:pt x="0" y="0"/>
                </a:moveTo>
                <a:lnTo>
                  <a:pt x="5981824" y="0"/>
                </a:lnTo>
                <a:lnTo>
                  <a:pt x="5981824" y="3103072"/>
                </a:lnTo>
                <a:lnTo>
                  <a:pt x="0" y="3103072"/>
                </a:lnTo>
                <a:lnTo>
                  <a:pt x="0" y="0"/>
                </a:lnTo>
                <a:close/>
              </a:path>
            </a:pathLst>
          </a:custGeom>
          <a:blipFill>
            <a:blip r:embed="rId4"/>
            <a:stretch>
              <a:fillRect/>
            </a:stretch>
          </a:blipFill>
        </p:spPr>
      </p:sp>
      <p:sp>
        <p:nvSpPr>
          <p:cNvPr id="5" name="Freeform 5"/>
          <p:cNvSpPr/>
          <p:nvPr/>
        </p:nvSpPr>
        <p:spPr>
          <a:xfrm flipH="1">
            <a:off x="-619622" y="7706764"/>
            <a:ext cx="5981824" cy="3103071"/>
          </a:xfrm>
          <a:custGeom>
            <a:avLst/>
            <a:gdLst/>
            <a:ahLst/>
            <a:cxnLst/>
            <a:rect l="l" t="t" r="r" b="b"/>
            <a:pathLst>
              <a:path w="5981824" h="3103071">
                <a:moveTo>
                  <a:pt x="5981824" y="0"/>
                </a:moveTo>
                <a:lnTo>
                  <a:pt x="0" y="0"/>
                </a:lnTo>
                <a:lnTo>
                  <a:pt x="0" y="3103072"/>
                </a:lnTo>
                <a:lnTo>
                  <a:pt x="5981824" y="3103072"/>
                </a:lnTo>
                <a:lnTo>
                  <a:pt x="5981824" y="0"/>
                </a:lnTo>
                <a:close/>
              </a:path>
            </a:pathLst>
          </a:custGeom>
          <a:blipFill>
            <a:blip r:embed="rId4"/>
            <a:stretch>
              <a:fillRect/>
            </a:stretch>
          </a:blipFill>
        </p:spPr>
      </p:sp>
      <p:sp>
        <p:nvSpPr>
          <p:cNvPr id="7" name="TextBox 7"/>
          <p:cNvSpPr txBox="1"/>
          <p:nvPr/>
        </p:nvSpPr>
        <p:spPr>
          <a:xfrm>
            <a:off x="2129408" y="522500"/>
            <a:ext cx="7315200" cy="6771084"/>
          </a:xfrm>
          <a:prstGeom prst="rect">
            <a:avLst/>
          </a:prstGeom>
        </p:spPr>
        <p:txBody>
          <a:bodyPr wrap="square" lIns="0" tIns="0" rIns="0" bIns="0" rtlCol="0" anchor="t">
            <a:spAutoFit/>
          </a:bodyPr>
          <a:lstStyle/>
          <a:p>
            <a:pPr algn="just"/>
            <a:r>
              <a:rPr lang="vi-VN" sz="4000" b="1">
                <a:latin typeface="Times New Roman" panose="02020603050405020304" pitchFamily="18" charset="0"/>
                <a:cs typeface="Times New Roman" panose="02020603050405020304" pitchFamily="18" charset="0"/>
              </a:rPr>
              <a:t>- Phải giữ gìn sự trong sáng của Tiếng Việt vì: </a:t>
            </a:r>
            <a:endParaRPr lang="en-GB" sz="4000" b="1">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Bảo vệ và phát huy cái bản sắc, cái tinh hoa của tiếng Việt, không để cho mất đi một cái gì vô cùng quý báu khiến cho tiếng Việt là tiếng Việt. </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Ngôn ngữ là một biểu hiện sinh động của văn hóa, lâu đời và gắn liền với sự phát triển của con người từ trước đến nay và từ nay về sau. </a:t>
            </a:r>
            <a:endParaRPr lang="en-GB" sz="4000">
              <a:latin typeface="Times New Roman" panose="02020603050405020304" pitchFamily="18" charset="0"/>
              <a:cs typeface="Times New Roman" panose="02020603050405020304" pitchFamily="18" charset="0"/>
            </a:endParaRPr>
          </a:p>
        </p:txBody>
      </p:sp>
      <p:sp>
        <p:nvSpPr>
          <p:cNvPr id="9" name="Rectangle 8"/>
          <p:cNvSpPr/>
          <p:nvPr/>
        </p:nvSpPr>
        <p:spPr>
          <a:xfrm>
            <a:off x="10419880" y="351275"/>
            <a:ext cx="7391400" cy="8654677"/>
          </a:xfrm>
          <a:prstGeom prst="rect">
            <a:avLst/>
          </a:prstGeom>
        </p:spPr>
        <p:txBody>
          <a:bodyPr wrap="square">
            <a:spAutoFit/>
          </a:bodyPr>
          <a:lstStyle/>
          <a:p>
            <a:pPr algn="just">
              <a:lnSpc>
                <a:spcPct val="107000"/>
              </a:lnSpc>
              <a:spcAft>
                <a:spcPts val="0"/>
              </a:spcAft>
              <a:tabLst>
                <a:tab pos="1386840" algn="l"/>
              </a:tabLst>
            </a:pPr>
            <a:r>
              <a:rPr lang="vi-VN" sz="4000" b="1">
                <a:latin typeface="Times New Roman" panose="02020603050405020304" pitchFamily="18" charset="0"/>
                <a:ea typeface="Calibri" panose="020F0502020204030204" pitchFamily="34" charset="0"/>
                <a:cs typeface="Times New Roman" panose="02020603050405020304" pitchFamily="18" charset="0"/>
              </a:rPr>
              <a:t>- Nội dung nhiệm vụ: </a:t>
            </a:r>
            <a:endParaRPr lang="en-GB" sz="4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1386840" algn="l"/>
              </a:tabLst>
            </a:pPr>
            <a:r>
              <a:rPr lang="vi-VN" sz="4000">
                <a:latin typeface="Times New Roman" panose="02020603050405020304" pitchFamily="18" charset="0"/>
                <a:ea typeface="Calibri" panose="020F0502020204030204" pitchFamily="34" charset="0"/>
                <a:cs typeface="Times New Roman" panose="02020603050405020304" pitchFamily="18" charset="0"/>
              </a:rPr>
              <a:t>+ “nhằm bảo vệ và phát huy cái bản sắc, cái tinh hoa của tiếng Việt, không để cho mất đi một cái gì vô cùng quý báu khiến cho tiếng Việt là tiếng Việt.”</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1386840" algn="l"/>
              </a:tabLst>
            </a:pPr>
            <a:r>
              <a:rPr lang="vi-VN" sz="4000">
                <a:latin typeface="Times New Roman" panose="02020603050405020304" pitchFamily="18" charset="0"/>
                <a:ea typeface="Calibri" panose="020F0502020204030204" pitchFamily="34" charset="0"/>
                <a:cs typeface="Times New Roman" panose="02020603050405020304" pitchFamily="18" charset="0"/>
              </a:rPr>
              <a:t>+ Trong bối cảnh thời đại ngày nay, “tiếng Việt phải có những chuẩn bị, những thay đổi, để có đủ thế và lực giao lưu, tiếp xúc với các ngôn ngữ khác trên thế giới mà không sợ bị tổn thương đến giá trị, bản sắc, đến sự giàu đẹp của nó.”</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txBody>
          <a:bodyPr/>
          <a:lstStyle/>
          <a:p>
            <a:endParaRPr lang="en-US" dirty="0"/>
          </a:p>
        </p:txBody>
      </p:sp>
      <p:sp>
        <p:nvSpPr>
          <p:cNvPr id="3" name="Freeform 3"/>
          <p:cNvSpPr/>
          <p:nvPr/>
        </p:nvSpPr>
        <p:spPr>
          <a:xfrm>
            <a:off x="304095" y="325886"/>
            <a:ext cx="3373181" cy="3746856"/>
          </a:xfrm>
          <a:custGeom>
            <a:avLst/>
            <a:gdLst/>
            <a:ahLst/>
            <a:cxnLst/>
            <a:rect l="l" t="t" r="r" b="b"/>
            <a:pathLst>
              <a:path w="3373181" h="3746856">
                <a:moveTo>
                  <a:pt x="0" y="0"/>
                </a:moveTo>
                <a:lnTo>
                  <a:pt x="3373181" y="0"/>
                </a:lnTo>
                <a:lnTo>
                  <a:pt x="3373181" y="3746855"/>
                </a:lnTo>
                <a:lnTo>
                  <a:pt x="0" y="3746855"/>
                </a:lnTo>
                <a:lnTo>
                  <a:pt x="0" y="0"/>
                </a:lnTo>
                <a:close/>
              </a:path>
            </a:pathLst>
          </a:custGeom>
          <a:blipFill>
            <a:blip r:embed="rId3"/>
            <a:stretch>
              <a:fillRect l="-38535"/>
            </a:stretch>
          </a:blipFill>
        </p:spPr>
      </p:sp>
      <p:sp>
        <p:nvSpPr>
          <p:cNvPr id="4" name="Freeform 4"/>
          <p:cNvSpPr/>
          <p:nvPr/>
        </p:nvSpPr>
        <p:spPr>
          <a:xfrm>
            <a:off x="608863" y="1441684"/>
            <a:ext cx="7946466" cy="8845316"/>
          </a:xfrm>
          <a:custGeom>
            <a:avLst/>
            <a:gdLst/>
            <a:ahLst/>
            <a:cxnLst/>
            <a:rect l="l" t="t" r="r" b="b"/>
            <a:pathLst>
              <a:path w="7946466" h="8845316">
                <a:moveTo>
                  <a:pt x="0" y="0"/>
                </a:moveTo>
                <a:lnTo>
                  <a:pt x="7946466" y="0"/>
                </a:lnTo>
                <a:lnTo>
                  <a:pt x="7946466" y="8845316"/>
                </a:lnTo>
                <a:lnTo>
                  <a:pt x="0" y="8845316"/>
                </a:lnTo>
                <a:lnTo>
                  <a:pt x="0" y="0"/>
                </a:lnTo>
                <a:close/>
              </a:path>
            </a:pathLst>
          </a:custGeom>
          <a:blipFill>
            <a:blip r:embed="rId4"/>
            <a:stretch>
              <a:fillRect/>
            </a:stretch>
          </a:blipFill>
        </p:spPr>
      </p:sp>
      <p:sp>
        <p:nvSpPr>
          <p:cNvPr id="5" name="Freeform 5"/>
          <p:cNvSpPr/>
          <p:nvPr/>
        </p:nvSpPr>
        <p:spPr>
          <a:xfrm>
            <a:off x="11643886" y="651290"/>
            <a:ext cx="6222070" cy="2481050"/>
          </a:xfrm>
          <a:custGeom>
            <a:avLst/>
            <a:gdLst/>
            <a:ahLst/>
            <a:cxnLst/>
            <a:rect l="l" t="t" r="r" b="b"/>
            <a:pathLst>
              <a:path w="6222070" h="2481050">
                <a:moveTo>
                  <a:pt x="0" y="0"/>
                </a:moveTo>
                <a:lnTo>
                  <a:pt x="6222070" y="0"/>
                </a:lnTo>
                <a:lnTo>
                  <a:pt x="6222070" y="2481051"/>
                </a:lnTo>
                <a:lnTo>
                  <a:pt x="0" y="2481051"/>
                </a:lnTo>
                <a:lnTo>
                  <a:pt x="0" y="0"/>
                </a:lnTo>
                <a:close/>
              </a:path>
            </a:pathLst>
          </a:custGeom>
          <a:blipFill>
            <a:blip r:embed="rId5"/>
            <a:stretch>
              <a:fillRect/>
            </a:stretch>
          </a:blipFill>
        </p:spPr>
      </p:sp>
      <p:sp>
        <p:nvSpPr>
          <p:cNvPr id="6" name="Freeform 6"/>
          <p:cNvSpPr/>
          <p:nvPr/>
        </p:nvSpPr>
        <p:spPr>
          <a:xfrm>
            <a:off x="0" y="7335629"/>
            <a:ext cx="9164193" cy="3127281"/>
          </a:xfrm>
          <a:custGeom>
            <a:avLst/>
            <a:gdLst/>
            <a:ahLst/>
            <a:cxnLst/>
            <a:rect l="l" t="t" r="r" b="b"/>
            <a:pathLst>
              <a:path w="9164193" h="3127281">
                <a:moveTo>
                  <a:pt x="0" y="0"/>
                </a:moveTo>
                <a:lnTo>
                  <a:pt x="9164193" y="0"/>
                </a:lnTo>
                <a:lnTo>
                  <a:pt x="9164193" y="3127281"/>
                </a:lnTo>
                <a:lnTo>
                  <a:pt x="0" y="3127281"/>
                </a:lnTo>
                <a:lnTo>
                  <a:pt x="0" y="0"/>
                </a:lnTo>
                <a:close/>
              </a:path>
            </a:pathLst>
          </a:custGeom>
          <a:blipFill>
            <a:blip r:embed="rId6"/>
            <a:stretch>
              <a:fillRect/>
            </a:stretch>
          </a:blipFill>
        </p:spPr>
      </p:sp>
      <p:sp>
        <p:nvSpPr>
          <p:cNvPr id="7" name="Freeform 7"/>
          <p:cNvSpPr/>
          <p:nvPr/>
        </p:nvSpPr>
        <p:spPr>
          <a:xfrm flipH="1">
            <a:off x="9123807" y="7373729"/>
            <a:ext cx="9164193" cy="3127281"/>
          </a:xfrm>
          <a:custGeom>
            <a:avLst/>
            <a:gdLst/>
            <a:ahLst/>
            <a:cxnLst/>
            <a:rect l="l" t="t" r="r" b="b"/>
            <a:pathLst>
              <a:path w="9164193" h="3127281">
                <a:moveTo>
                  <a:pt x="9164193" y="0"/>
                </a:moveTo>
                <a:lnTo>
                  <a:pt x="0" y="0"/>
                </a:lnTo>
                <a:lnTo>
                  <a:pt x="0" y="3127281"/>
                </a:lnTo>
                <a:lnTo>
                  <a:pt x="9164193" y="3127281"/>
                </a:lnTo>
                <a:lnTo>
                  <a:pt x="9164193" y="0"/>
                </a:lnTo>
                <a:close/>
              </a:path>
            </a:pathLst>
          </a:custGeom>
          <a:blipFill>
            <a:blip r:embed="rId6"/>
            <a:stretch>
              <a:fillRect/>
            </a:stretch>
          </a:blipFill>
        </p:spPr>
      </p:sp>
      <p:sp>
        <p:nvSpPr>
          <p:cNvPr id="11" name="TextBox 11"/>
          <p:cNvSpPr txBox="1"/>
          <p:nvPr/>
        </p:nvSpPr>
        <p:spPr>
          <a:xfrm>
            <a:off x="6553200" y="4067299"/>
            <a:ext cx="11485303" cy="3139321"/>
          </a:xfrm>
          <a:prstGeom prst="rect">
            <a:avLst/>
          </a:prstGeom>
        </p:spPr>
        <p:txBody>
          <a:bodyPr wrap="square" lIns="0" tIns="0" rIns="0" bIns="0" rtlCol="0" anchor="t">
            <a:spAutoFit/>
          </a:bodyPr>
          <a:lstStyle/>
          <a:p>
            <a:pPr algn="ctr"/>
            <a:r>
              <a:rPr lang="pt-BR" sz="7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GIỮ</a:t>
            </a:r>
            <a:r>
              <a:rPr lang="en-US" sz="7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GÌN VÀ PHÁT TRIỂN TIẾNG </a:t>
            </a:r>
            <a:r>
              <a:rPr lang="en-US" sz="72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VIỆT</a:t>
            </a:r>
          </a:p>
          <a:p>
            <a:pPr algn="ct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r>
              <a:rPr lang="en-US" sz="60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tiết</a:t>
            </a: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82) </a:t>
            </a:r>
            <a:endParaRPr lang="en-US"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Playpen Sans Bold"/>
              <a:cs typeface="Times New Roman" panose="02020603050405020304" pitchFamily="18" charset="0"/>
              <a:sym typeface="Playpen Sans Bold"/>
            </a:endParaRPr>
          </a:p>
        </p:txBody>
      </p:sp>
      <p:sp>
        <p:nvSpPr>
          <p:cNvPr id="12" name="Rectangle 11"/>
          <p:cNvSpPr/>
          <p:nvPr/>
        </p:nvSpPr>
        <p:spPr>
          <a:xfrm>
            <a:off x="6523381" y="2850604"/>
            <a:ext cx="6634509" cy="707886"/>
          </a:xfrm>
          <a:prstGeom prst="rect">
            <a:avLst/>
          </a:prstGeom>
        </p:spPr>
        <p:txBody>
          <a:bodyPr wrap="none">
            <a:spAutoFit/>
          </a:bodyPr>
          <a:lstStyle/>
          <a:p>
            <a:pPr lvl="0"/>
            <a:r>
              <a:rPr lang="en-US" sz="4000" b="1" i="1" dirty="0">
                <a:ln w="13462">
                  <a:solidFill>
                    <a:schemeClr val="bg1"/>
                  </a:solidFill>
                  <a:prstDash val="solid"/>
                </a:ln>
                <a:effectLst>
                  <a:outerShdw dist="38100" dir="2700000" algn="bl" rotWithShape="0">
                    <a:schemeClr val="accent5"/>
                  </a:outerShdw>
                </a:effectLst>
                <a:latin typeface="Times New Roman" panose="02020603050405020304" pitchFamily="18" charset="0"/>
                <a:cs typeface="Times New Roman" panose="02020603050405020304" pitchFamily="18" charset="0"/>
              </a:rPr>
              <a:t>THỰC HÀNH TIẾNG VIỆT </a:t>
            </a:r>
            <a:endParaRPr lang="en-GB" sz="4000" b="1" i="1" dirty="0">
              <a:ln w="13462">
                <a:solidFill>
                  <a:schemeClr val="bg1"/>
                </a:solidFill>
                <a:prstDash val="solid"/>
              </a:ln>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820792" y="216790"/>
            <a:ext cx="10266807" cy="1200329"/>
          </a:xfrm>
          <a:prstGeom prst="rect">
            <a:avLst/>
          </a:prstGeom>
        </p:spPr>
        <p:txBody>
          <a:bodyPr wrap="square">
            <a:spAutoFit/>
          </a:bodyPr>
          <a:lstStyle/>
          <a:p>
            <a:pPr lvl="0" algn="just"/>
            <a:r>
              <a:rPr lang="en-US" sz="7200" b="1" dirty="0" smtClean="0">
                <a:ln w="13462">
                  <a:solidFill>
                    <a:schemeClr val="bg1"/>
                  </a:solidFill>
                  <a:prstDash val="solid"/>
                </a:ln>
                <a:solidFill>
                  <a:srgbClr val="00206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BÀI 8: THƠ HIỆN ĐẠI</a:t>
            </a:r>
            <a:endParaRPr lang="en-GB" sz="7200" b="1" dirty="0">
              <a:ln w="13462">
                <a:solidFill>
                  <a:schemeClr val="bg1"/>
                </a:solidFill>
                <a:prstDash val="solid"/>
              </a:ln>
              <a:solidFill>
                <a:srgbClr val="00206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flipH="1">
            <a:off x="8075469" y="7100013"/>
            <a:ext cx="3166688" cy="3186987"/>
          </a:xfrm>
          <a:custGeom>
            <a:avLst/>
            <a:gdLst/>
            <a:ahLst/>
            <a:cxnLst/>
            <a:rect l="l" t="t" r="r" b="b"/>
            <a:pathLst>
              <a:path w="3166688" h="3186987">
                <a:moveTo>
                  <a:pt x="3166688" y="0"/>
                </a:moveTo>
                <a:lnTo>
                  <a:pt x="0" y="0"/>
                </a:lnTo>
                <a:lnTo>
                  <a:pt x="0" y="3186987"/>
                </a:lnTo>
                <a:lnTo>
                  <a:pt x="3166688" y="3186987"/>
                </a:lnTo>
                <a:lnTo>
                  <a:pt x="3166688" y="0"/>
                </a:lnTo>
                <a:close/>
              </a:path>
            </a:pathLst>
          </a:custGeom>
          <a:blipFill>
            <a:blip r:embed="rId3"/>
            <a:stretch>
              <a:fillRect/>
            </a:stretch>
          </a:blipFill>
        </p:spPr>
      </p:sp>
      <p:sp>
        <p:nvSpPr>
          <p:cNvPr id="4" name="Freeform 4"/>
          <p:cNvSpPr/>
          <p:nvPr/>
        </p:nvSpPr>
        <p:spPr>
          <a:xfrm flipH="1">
            <a:off x="-2582335" y="7566425"/>
            <a:ext cx="3611035" cy="2720575"/>
          </a:xfrm>
          <a:custGeom>
            <a:avLst/>
            <a:gdLst/>
            <a:ahLst/>
            <a:cxnLst/>
            <a:rect l="l" t="t" r="r" b="b"/>
            <a:pathLst>
              <a:path w="3611035" h="2720575">
                <a:moveTo>
                  <a:pt x="3611035" y="0"/>
                </a:moveTo>
                <a:lnTo>
                  <a:pt x="0" y="0"/>
                </a:lnTo>
                <a:lnTo>
                  <a:pt x="0" y="2720575"/>
                </a:lnTo>
                <a:lnTo>
                  <a:pt x="3611035" y="2720575"/>
                </a:lnTo>
                <a:lnTo>
                  <a:pt x="3611035" y="0"/>
                </a:lnTo>
                <a:close/>
              </a:path>
            </a:pathLst>
          </a:custGeom>
          <a:blipFill>
            <a:blip r:embed="rId4"/>
            <a:stretch>
              <a:fillRect/>
            </a:stretch>
          </a:blipFill>
        </p:spPr>
      </p:sp>
      <p:sp>
        <p:nvSpPr>
          <p:cNvPr id="5" name="Freeform 5"/>
          <p:cNvSpPr/>
          <p:nvPr/>
        </p:nvSpPr>
        <p:spPr>
          <a:xfrm flipH="1">
            <a:off x="6299111" y="315779"/>
            <a:ext cx="4512436" cy="4962633"/>
          </a:xfrm>
          <a:custGeom>
            <a:avLst/>
            <a:gdLst/>
            <a:ahLst/>
            <a:cxnLst/>
            <a:rect l="l" t="t" r="r" b="b"/>
            <a:pathLst>
              <a:path w="4512436" h="4962633">
                <a:moveTo>
                  <a:pt x="4512437" y="0"/>
                </a:moveTo>
                <a:lnTo>
                  <a:pt x="0" y="0"/>
                </a:lnTo>
                <a:lnTo>
                  <a:pt x="0" y="4962633"/>
                </a:lnTo>
                <a:lnTo>
                  <a:pt x="4512437" y="4962633"/>
                </a:lnTo>
                <a:lnTo>
                  <a:pt x="4512437" y="0"/>
                </a:lnTo>
                <a:close/>
              </a:path>
            </a:pathLst>
          </a:custGeom>
          <a:blipFill>
            <a:blip r:embed="rId5"/>
            <a:stretch>
              <a:fillRect/>
            </a:stretch>
          </a:blipFill>
        </p:spPr>
      </p:sp>
      <p:sp>
        <p:nvSpPr>
          <p:cNvPr id="6" name="Freeform 6"/>
          <p:cNvSpPr/>
          <p:nvPr/>
        </p:nvSpPr>
        <p:spPr>
          <a:xfrm>
            <a:off x="608863" y="1441684"/>
            <a:ext cx="7946466" cy="8845316"/>
          </a:xfrm>
          <a:custGeom>
            <a:avLst/>
            <a:gdLst/>
            <a:ahLst/>
            <a:cxnLst/>
            <a:rect l="l" t="t" r="r" b="b"/>
            <a:pathLst>
              <a:path w="7946466" h="8845316">
                <a:moveTo>
                  <a:pt x="0" y="0"/>
                </a:moveTo>
                <a:lnTo>
                  <a:pt x="7946466" y="0"/>
                </a:lnTo>
                <a:lnTo>
                  <a:pt x="7946466" y="8845316"/>
                </a:lnTo>
                <a:lnTo>
                  <a:pt x="0" y="8845316"/>
                </a:lnTo>
                <a:lnTo>
                  <a:pt x="0" y="0"/>
                </a:lnTo>
                <a:close/>
              </a:path>
            </a:pathLst>
          </a:custGeom>
          <a:blipFill>
            <a:blip r:embed="rId6"/>
            <a:stretch>
              <a:fillRect/>
            </a:stretch>
          </a:blipFill>
        </p:spPr>
      </p:sp>
      <p:sp>
        <p:nvSpPr>
          <p:cNvPr id="8" name="TextBox 7"/>
          <p:cNvSpPr txBox="1"/>
          <p:nvPr/>
        </p:nvSpPr>
        <p:spPr>
          <a:xfrm>
            <a:off x="9658813" y="2824309"/>
            <a:ext cx="8001000" cy="5539978"/>
          </a:xfrm>
          <a:prstGeom prst="rect">
            <a:avLst/>
          </a:prstGeom>
        </p:spPr>
        <p:txBody>
          <a:bodyPr wrap="square" lIns="0" tIns="0" rIns="0" bIns="0" rtlCol="0" anchor="t">
            <a:spAutoFit/>
          </a:bodyPr>
          <a:lstStyle/>
          <a:p>
            <a:pPr algn="just"/>
            <a:r>
              <a:rPr lang="vi-VN" sz="6000" b="1" i="1">
                <a:latin typeface="Times New Roman" panose="02020603050405020304" pitchFamily="18" charset="0"/>
                <a:cs typeface="Times New Roman" panose="02020603050405020304" pitchFamily="18" charset="0"/>
              </a:rPr>
              <a:t>b. Thế nào là một ngôn ngữ phát triển? Vấn đề phát triển tiếng Việt có ý nghĩa như thế nào trong bối cảnh hội nhập, toàn cầu hóa hiện nay?</a:t>
            </a:r>
            <a:endParaRPr lang="en-GB" sz="6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55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a:off x="15699645" y="2492041"/>
            <a:ext cx="2045361" cy="4617937"/>
          </a:xfrm>
          <a:custGeom>
            <a:avLst/>
            <a:gdLst/>
            <a:ahLst/>
            <a:cxnLst/>
            <a:rect l="l" t="t" r="r" b="b"/>
            <a:pathLst>
              <a:path w="2045361" h="4617937">
                <a:moveTo>
                  <a:pt x="0" y="0"/>
                </a:moveTo>
                <a:lnTo>
                  <a:pt x="2045362" y="0"/>
                </a:lnTo>
                <a:lnTo>
                  <a:pt x="2045362" y="4617938"/>
                </a:lnTo>
                <a:lnTo>
                  <a:pt x="0" y="4617938"/>
                </a:lnTo>
                <a:lnTo>
                  <a:pt x="0" y="0"/>
                </a:lnTo>
                <a:close/>
              </a:path>
            </a:pathLst>
          </a:custGeom>
          <a:blipFill>
            <a:blip r:embed="rId3"/>
            <a:stretch>
              <a:fillRect/>
            </a:stretch>
          </a:blipFill>
        </p:spPr>
      </p:sp>
      <p:sp>
        <p:nvSpPr>
          <p:cNvPr id="4" name="Freeform 4"/>
          <p:cNvSpPr/>
          <p:nvPr/>
        </p:nvSpPr>
        <p:spPr>
          <a:xfrm>
            <a:off x="14087503" y="4155128"/>
            <a:ext cx="1612142" cy="3639831"/>
          </a:xfrm>
          <a:custGeom>
            <a:avLst/>
            <a:gdLst/>
            <a:ahLst/>
            <a:cxnLst/>
            <a:rect l="l" t="t" r="r" b="b"/>
            <a:pathLst>
              <a:path w="1612142" h="3639831">
                <a:moveTo>
                  <a:pt x="0" y="0"/>
                </a:moveTo>
                <a:lnTo>
                  <a:pt x="1612142" y="0"/>
                </a:lnTo>
                <a:lnTo>
                  <a:pt x="1612142" y="3639831"/>
                </a:lnTo>
                <a:lnTo>
                  <a:pt x="0" y="3639831"/>
                </a:lnTo>
                <a:lnTo>
                  <a:pt x="0" y="0"/>
                </a:lnTo>
                <a:close/>
              </a:path>
            </a:pathLst>
          </a:custGeom>
          <a:blipFill>
            <a:blip r:embed="rId3"/>
            <a:stretch>
              <a:fillRect/>
            </a:stretch>
          </a:blipFill>
        </p:spPr>
      </p:sp>
      <p:sp>
        <p:nvSpPr>
          <p:cNvPr id="5" name="Freeform 5"/>
          <p:cNvSpPr/>
          <p:nvPr/>
        </p:nvSpPr>
        <p:spPr>
          <a:xfrm>
            <a:off x="12123646" y="6647233"/>
            <a:ext cx="8749566" cy="5222134"/>
          </a:xfrm>
          <a:custGeom>
            <a:avLst/>
            <a:gdLst/>
            <a:ahLst/>
            <a:cxnLst/>
            <a:rect l="l" t="t" r="r" b="b"/>
            <a:pathLst>
              <a:path w="8749566" h="5222134">
                <a:moveTo>
                  <a:pt x="0" y="0"/>
                </a:moveTo>
                <a:lnTo>
                  <a:pt x="8749566" y="0"/>
                </a:lnTo>
                <a:lnTo>
                  <a:pt x="8749566" y="5222134"/>
                </a:lnTo>
                <a:lnTo>
                  <a:pt x="0" y="5222134"/>
                </a:lnTo>
                <a:lnTo>
                  <a:pt x="0" y="0"/>
                </a:lnTo>
                <a:close/>
              </a:path>
            </a:pathLst>
          </a:custGeom>
          <a:blipFill>
            <a:blip r:embed="rId4"/>
            <a:stretch>
              <a:fillRect/>
            </a:stretch>
          </a:blipFill>
        </p:spPr>
      </p:sp>
      <p:sp>
        <p:nvSpPr>
          <p:cNvPr id="6" name="Freeform 6"/>
          <p:cNvSpPr/>
          <p:nvPr/>
        </p:nvSpPr>
        <p:spPr>
          <a:xfrm>
            <a:off x="-2395304" y="7214701"/>
            <a:ext cx="6848008" cy="4087198"/>
          </a:xfrm>
          <a:custGeom>
            <a:avLst/>
            <a:gdLst/>
            <a:ahLst/>
            <a:cxnLst/>
            <a:rect l="l" t="t" r="r" b="b"/>
            <a:pathLst>
              <a:path w="6848008" h="4087198">
                <a:moveTo>
                  <a:pt x="0" y="0"/>
                </a:moveTo>
                <a:lnTo>
                  <a:pt x="6848008" y="0"/>
                </a:lnTo>
                <a:lnTo>
                  <a:pt x="6848008" y="4087198"/>
                </a:lnTo>
                <a:lnTo>
                  <a:pt x="0" y="4087198"/>
                </a:lnTo>
                <a:lnTo>
                  <a:pt x="0" y="0"/>
                </a:lnTo>
                <a:close/>
              </a:path>
            </a:pathLst>
          </a:custGeom>
          <a:blipFill>
            <a:blip r:embed="rId4"/>
            <a:stretch>
              <a:fillRect/>
            </a:stretch>
          </a:blipFill>
        </p:spPr>
      </p:sp>
      <p:sp>
        <p:nvSpPr>
          <p:cNvPr id="9" name="TextBox 9"/>
          <p:cNvSpPr txBox="1"/>
          <p:nvPr/>
        </p:nvSpPr>
        <p:spPr>
          <a:xfrm>
            <a:off x="1057729" y="431031"/>
            <a:ext cx="12837470" cy="7448193"/>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Ngôn ngữ phát triển là sự xuất hiện của nhiều ngôn ngữ du nhập vào trong một quốc gia, không phân biệt đó là loại ngôn ngữ gì, bình đẳng về từ ngữ, không ràng buộc bởi khuôn khổ và trở thành thứ tiếng cần để mọi người có thể giao tiếp tốt hơn. Ngoài ra, ngôn ngữ phát triển cũng có thể hiểu là đó là loại ngôn ngữ mà ai cũng có thể học được dù đó là người trong nước hay nước ngoài. Ngôn ngữ phát triển còn thể hiện sự văn minh trong cách sử dụng ngôn từ và việc có thể giao lưu, tiếp xúc với các ngôn ngữ khác trên thế giới mà không sợ mất giá trị, bản sắc và sự giàu đẹp của nó. </a:t>
            </a:r>
            <a:endParaRPr lang="en-GB" sz="4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a:off x="196345" y="3532940"/>
            <a:ext cx="2045361" cy="4617937"/>
          </a:xfrm>
          <a:custGeom>
            <a:avLst/>
            <a:gdLst/>
            <a:ahLst/>
            <a:cxnLst/>
            <a:rect l="l" t="t" r="r" b="b"/>
            <a:pathLst>
              <a:path w="2045361" h="4617937">
                <a:moveTo>
                  <a:pt x="0" y="0"/>
                </a:moveTo>
                <a:lnTo>
                  <a:pt x="2045362" y="0"/>
                </a:lnTo>
                <a:lnTo>
                  <a:pt x="2045362" y="4617937"/>
                </a:lnTo>
                <a:lnTo>
                  <a:pt x="0" y="4617937"/>
                </a:lnTo>
                <a:lnTo>
                  <a:pt x="0" y="0"/>
                </a:lnTo>
                <a:close/>
              </a:path>
            </a:pathLst>
          </a:custGeom>
          <a:blipFill>
            <a:blip r:embed="rId3"/>
            <a:stretch>
              <a:fillRect/>
            </a:stretch>
          </a:blipFill>
        </p:spPr>
      </p:sp>
      <p:sp>
        <p:nvSpPr>
          <p:cNvPr id="4" name="Freeform 4"/>
          <p:cNvSpPr/>
          <p:nvPr/>
        </p:nvSpPr>
        <p:spPr>
          <a:xfrm>
            <a:off x="1828752" y="5394785"/>
            <a:ext cx="1612142" cy="3639831"/>
          </a:xfrm>
          <a:custGeom>
            <a:avLst/>
            <a:gdLst/>
            <a:ahLst/>
            <a:cxnLst/>
            <a:rect l="l" t="t" r="r" b="b"/>
            <a:pathLst>
              <a:path w="1612142" h="3639831">
                <a:moveTo>
                  <a:pt x="0" y="0"/>
                </a:moveTo>
                <a:lnTo>
                  <a:pt x="1612142" y="0"/>
                </a:lnTo>
                <a:lnTo>
                  <a:pt x="1612142" y="3639831"/>
                </a:lnTo>
                <a:lnTo>
                  <a:pt x="0" y="3639831"/>
                </a:lnTo>
                <a:lnTo>
                  <a:pt x="0" y="0"/>
                </a:lnTo>
                <a:close/>
              </a:path>
            </a:pathLst>
          </a:custGeom>
          <a:blipFill>
            <a:blip r:embed="rId3"/>
            <a:stretch>
              <a:fillRect/>
            </a:stretch>
          </a:blipFill>
        </p:spPr>
      </p:sp>
      <p:sp>
        <p:nvSpPr>
          <p:cNvPr id="5" name="Freeform 5"/>
          <p:cNvSpPr/>
          <p:nvPr/>
        </p:nvSpPr>
        <p:spPr>
          <a:xfrm>
            <a:off x="12974993" y="6875341"/>
            <a:ext cx="7985187" cy="4765918"/>
          </a:xfrm>
          <a:custGeom>
            <a:avLst/>
            <a:gdLst/>
            <a:ahLst/>
            <a:cxnLst/>
            <a:rect l="l" t="t" r="r" b="b"/>
            <a:pathLst>
              <a:path w="7985187" h="4765918">
                <a:moveTo>
                  <a:pt x="0" y="0"/>
                </a:moveTo>
                <a:lnTo>
                  <a:pt x="7985187" y="0"/>
                </a:lnTo>
                <a:lnTo>
                  <a:pt x="7985187" y="4765918"/>
                </a:lnTo>
                <a:lnTo>
                  <a:pt x="0" y="4765918"/>
                </a:lnTo>
                <a:lnTo>
                  <a:pt x="0" y="0"/>
                </a:lnTo>
                <a:close/>
              </a:path>
            </a:pathLst>
          </a:custGeom>
          <a:blipFill>
            <a:blip r:embed="rId4"/>
            <a:stretch>
              <a:fillRect/>
            </a:stretch>
          </a:blipFill>
        </p:spPr>
      </p:sp>
      <p:sp>
        <p:nvSpPr>
          <p:cNvPr id="6" name="Freeform 6"/>
          <p:cNvSpPr/>
          <p:nvPr/>
        </p:nvSpPr>
        <p:spPr>
          <a:xfrm>
            <a:off x="-2395304" y="7214701"/>
            <a:ext cx="6848008" cy="4087198"/>
          </a:xfrm>
          <a:custGeom>
            <a:avLst/>
            <a:gdLst/>
            <a:ahLst/>
            <a:cxnLst/>
            <a:rect l="l" t="t" r="r" b="b"/>
            <a:pathLst>
              <a:path w="6848008" h="4087198">
                <a:moveTo>
                  <a:pt x="0" y="0"/>
                </a:moveTo>
                <a:lnTo>
                  <a:pt x="6848008" y="0"/>
                </a:lnTo>
                <a:lnTo>
                  <a:pt x="6848008" y="4087198"/>
                </a:lnTo>
                <a:lnTo>
                  <a:pt x="0" y="4087198"/>
                </a:lnTo>
                <a:lnTo>
                  <a:pt x="0" y="0"/>
                </a:lnTo>
                <a:close/>
              </a:path>
            </a:pathLst>
          </a:custGeom>
          <a:blipFill>
            <a:blip r:embed="rId4"/>
            <a:stretch>
              <a:fillRect/>
            </a:stretch>
          </a:blipFill>
        </p:spPr>
      </p:sp>
      <p:sp>
        <p:nvSpPr>
          <p:cNvPr id="7" name="TextBox 7"/>
          <p:cNvSpPr txBox="1"/>
          <p:nvPr/>
        </p:nvSpPr>
        <p:spPr>
          <a:xfrm>
            <a:off x="3889815" y="-169893"/>
            <a:ext cx="9738574" cy="1410258"/>
          </a:xfrm>
          <a:prstGeom prst="rect">
            <a:avLst/>
          </a:prstGeom>
        </p:spPr>
        <p:txBody>
          <a:bodyPr lIns="0" tIns="0" rIns="0" bIns="0" rtlCol="0" anchor="t">
            <a:spAutoFit/>
          </a:bodyPr>
          <a:lstStyle/>
          <a:p>
            <a:pPr algn="ctr">
              <a:lnSpc>
                <a:spcPts val="12599"/>
              </a:lnSpc>
            </a:pPr>
            <a:r>
              <a:rPr lang="vi-VN" sz="6600" b="1">
                <a:latin typeface="Times New Roman" panose="02020603050405020304" pitchFamily="18" charset="0"/>
                <a:cs typeface="Times New Roman" panose="02020603050405020304" pitchFamily="18" charset="0"/>
              </a:rPr>
              <a:t>Ý nghĩa</a:t>
            </a:r>
            <a:endParaRPr lang="en-US" sz="6600" b="1">
              <a:solidFill>
                <a:srgbClr val="4F9141"/>
              </a:solidFill>
              <a:latin typeface="Times New Roman" panose="02020603050405020304" pitchFamily="18" charset="0"/>
              <a:ea typeface="Gluten Bold"/>
              <a:cs typeface="Times New Roman" panose="02020603050405020304" pitchFamily="18" charset="0"/>
              <a:sym typeface="Gluten Bold"/>
            </a:endParaRPr>
          </a:p>
        </p:txBody>
      </p:sp>
      <p:sp>
        <p:nvSpPr>
          <p:cNvPr id="8" name="TextBox 8"/>
          <p:cNvSpPr txBox="1"/>
          <p:nvPr/>
        </p:nvSpPr>
        <p:spPr>
          <a:xfrm>
            <a:off x="4629885" y="1744438"/>
            <a:ext cx="12743715" cy="3323987"/>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Khi đất nước có sự chuyển mình, hoà nhập vào đời sống chính trị-kinh tế, và văn hoá-xã hội trên trường quốc tế, thì tiếng Việt càng có được vị thế mới là ngôn ngữ làm việc (langue de travail - có thể qua phiên dịch, và đặc biệt là nó được thừa nhận là một trong các ngôn ngữ chính thức (langue officielle) sử dụng trong các hội nghị, hội thảo quốc tế, nhất là khi chúng được tổ chức tại Việt Nam.</a:t>
            </a:r>
            <a:endParaRPr lang="en-US" sz="3200">
              <a:solidFill>
                <a:srgbClr val="4F9141"/>
              </a:solidFill>
              <a:latin typeface="Times New Roman" panose="02020603050405020304" pitchFamily="18" charset="0"/>
              <a:ea typeface="Playpen Sans"/>
              <a:cs typeface="Times New Roman" panose="02020603050405020304" pitchFamily="18" charset="0"/>
              <a:sym typeface="Playpen Sans"/>
            </a:endParaRPr>
          </a:p>
        </p:txBody>
      </p:sp>
      <p:sp>
        <p:nvSpPr>
          <p:cNvPr id="9" name="TextBox 9"/>
          <p:cNvSpPr txBox="1"/>
          <p:nvPr/>
        </p:nvSpPr>
        <p:spPr>
          <a:xfrm>
            <a:off x="4452704" y="5649172"/>
            <a:ext cx="12920896" cy="1107996"/>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Bảo đảm sự đa dạng về văn hóa và giúp các nền văn hóa có thể giao thoa, trao đổi với nhau.</a:t>
            </a:r>
            <a:endParaRPr lang="en-US" sz="3200">
              <a:solidFill>
                <a:srgbClr val="4F9141"/>
              </a:solidFill>
              <a:latin typeface="Times New Roman" panose="02020603050405020304" pitchFamily="18" charset="0"/>
              <a:ea typeface="Playpen Sans"/>
              <a:cs typeface="Times New Roman" panose="02020603050405020304" pitchFamily="18" charset="0"/>
              <a:sym typeface="Playpen Sans"/>
            </a:endParaRPr>
          </a:p>
        </p:txBody>
      </p:sp>
      <p:sp>
        <p:nvSpPr>
          <p:cNvPr id="10" name="TextBox 10"/>
          <p:cNvSpPr txBox="1"/>
          <p:nvPr/>
        </p:nvSpPr>
        <p:spPr>
          <a:xfrm>
            <a:off x="2972529" y="1323172"/>
            <a:ext cx="1773500" cy="1543050"/>
          </a:xfrm>
          <a:prstGeom prst="rect">
            <a:avLst/>
          </a:prstGeom>
        </p:spPr>
        <p:txBody>
          <a:bodyPr lIns="0" tIns="0" rIns="0" bIns="0" rtlCol="0" anchor="t">
            <a:spAutoFit/>
          </a:bodyPr>
          <a:lstStyle/>
          <a:p>
            <a:pPr algn="ctr">
              <a:lnSpc>
                <a:spcPts val="12599"/>
              </a:lnSpc>
            </a:pPr>
            <a:r>
              <a:rPr lang="en-US" sz="9000" b="1">
                <a:solidFill>
                  <a:srgbClr val="4F9141"/>
                </a:solidFill>
                <a:latin typeface="Gluten Bold"/>
                <a:ea typeface="Gluten Bold"/>
                <a:cs typeface="Gluten Bold"/>
                <a:sym typeface="Gluten Bold"/>
              </a:rPr>
              <a:t>1</a:t>
            </a:r>
          </a:p>
        </p:txBody>
      </p:sp>
      <p:sp>
        <p:nvSpPr>
          <p:cNvPr id="11" name="TextBox 11"/>
          <p:cNvSpPr txBox="1"/>
          <p:nvPr/>
        </p:nvSpPr>
        <p:spPr>
          <a:xfrm>
            <a:off x="2972529" y="5110191"/>
            <a:ext cx="1773500" cy="1543050"/>
          </a:xfrm>
          <a:prstGeom prst="rect">
            <a:avLst/>
          </a:prstGeom>
        </p:spPr>
        <p:txBody>
          <a:bodyPr lIns="0" tIns="0" rIns="0" bIns="0" rtlCol="0" anchor="t">
            <a:spAutoFit/>
          </a:bodyPr>
          <a:lstStyle/>
          <a:p>
            <a:pPr algn="ctr">
              <a:lnSpc>
                <a:spcPts val="12599"/>
              </a:lnSpc>
            </a:pPr>
            <a:r>
              <a:rPr lang="en-US" sz="9000" b="1">
                <a:solidFill>
                  <a:srgbClr val="4F9141"/>
                </a:solidFill>
                <a:latin typeface="Gluten Bold"/>
                <a:ea typeface="Gluten Bold"/>
                <a:cs typeface="Gluten Bold"/>
                <a:sym typeface="Gluten Bold"/>
              </a:rPr>
              <a:t>2</a:t>
            </a:r>
          </a:p>
        </p:txBody>
      </p:sp>
      <p:sp>
        <p:nvSpPr>
          <p:cNvPr id="12" name="TextBox 9"/>
          <p:cNvSpPr txBox="1"/>
          <p:nvPr/>
        </p:nvSpPr>
        <p:spPr>
          <a:xfrm>
            <a:off x="4496206" y="7146684"/>
            <a:ext cx="9490597" cy="2215991"/>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Tăng cường hợp tác, xây dựng xã hội tri thức toàn diện, bảo tồn các di sản văn hóa và tạo điều kiện tiếp cận với một nền giáo dục có chất lượng cho mọi người.</a:t>
            </a:r>
            <a:endParaRPr lang="en-US" sz="3200">
              <a:solidFill>
                <a:srgbClr val="4F9141"/>
              </a:solidFill>
              <a:latin typeface="Times New Roman" panose="02020603050405020304" pitchFamily="18" charset="0"/>
              <a:ea typeface="Playpen Sans"/>
              <a:cs typeface="Times New Roman" panose="02020603050405020304" pitchFamily="18" charset="0"/>
              <a:sym typeface="Playpen Sans"/>
            </a:endParaRPr>
          </a:p>
        </p:txBody>
      </p:sp>
      <p:sp>
        <p:nvSpPr>
          <p:cNvPr id="13" name="TextBox 11"/>
          <p:cNvSpPr txBox="1"/>
          <p:nvPr/>
        </p:nvSpPr>
        <p:spPr>
          <a:xfrm>
            <a:off x="3003065" y="7312833"/>
            <a:ext cx="1773500" cy="1543050"/>
          </a:xfrm>
          <a:prstGeom prst="rect">
            <a:avLst/>
          </a:prstGeom>
        </p:spPr>
        <p:txBody>
          <a:bodyPr lIns="0" tIns="0" rIns="0" bIns="0" rtlCol="0" anchor="t">
            <a:spAutoFit/>
          </a:bodyPr>
          <a:lstStyle/>
          <a:p>
            <a:pPr algn="ctr">
              <a:lnSpc>
                <a:spcPts val="12599"/>
              </a:lnSpc>
            </a:pPr>
            <a:r>
              <a:rPr lang="en-US" sz="9000" b="1">
                <a:solidFill>
                  <a:srgbClr val="4F9141"/>
                </a:solidFill>
                <a:latin typeface="Gluten Bold"/>
                <a:ea typeface="Gluten Bold"/>
                <a:cs typeface="Gluten Bold"/>
                <a:sym typeface="Gluten Bold"/>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a:off x="1028700" y="651290"/>
            <a:ext cx="4673045" cy="3746856"/>
          </a:xfrm>
          <a:custGeom>
            <a:avLst/>
            <a:gdLst/>
            <a:ahLst/>
            <a:cxnLst/>
            <a:rect l="l" t="t" r="r" b="b"/>
            <a:pathLst>
              <a:path w="4673045" h="3746856">
                <a:moveTo>
                  <a:pt x="0" y="0"/>
                </a:moveTo>
                <a:lnTo>
                  <a:pt x="4673045" y="0"/>
                </a:lnTo>
                <a:lnTo>
                  <a:pt x="4673045" y="3746856"/>
                </a:lnTo>
                <a:lnTo>
                  <a:pt x="0" y="3746856"/>
                </a:lnTo>
                <a:lnTo>
                  <a:pt x="0" y="0"/>
                </a:lnTo>
                <a:close/>
              </a:path>
            </a:pathLst>
          </a:custGeom>
          <a:blipFill>
            <a:blip r:embed="rId3"/>
            <a:stretch>
              <a:fillRect/>
            </a:stretch>
          </a:blipFill>
        </p:spPr>
      </p:sp>
      <p:sp>
        <p:nvSpPr>
          <p:cNvPr id="4" name="Freeform 4"/>
          <p:cNvSpPr/>
          <p:nvPr/>
        </p:nvSpPr>
        <p:spPr>
          <a:xfrm>
            <a:off x="608863" y="5143500"/>
            <a:ext cx="4620824" cy="5143500"/>
          </a:xfrm>
          <a:custGeom>
            <a:avLst/>
            <a:gdLst/>
            <a:ahLst/>
            <a:cxnLst/>
            <a:rect l="l" t="t" r="r" b="b"/>
            <a:pathLst>
              <a:path w="4620824" h="5143500">
                <a:moveTo>
                  <a:pt x="0" y="0"/>
                </a:moveTo>
                <a:lnTo>
                  <a:pt x="4620824" y="0"/>
                </a:lnTo>
                <a:lnTo>
                  <a:pt x="4620824" y="5143500"/>
                </a:lnTo>
                <a:lnTo>
                  <a:pt x="0" y="5143500"/>
                </a:lnTo>
                <a:lnTo>
                  <a:pt x="0" y="0"/>
                </a:lnTo>
                <a:close/>
              </a:path>
            </a:pathLst>
          </a:custGeom>
          <a:blipFill>
            <a:blip r:embed="rId4"/>
            <a:stretch>
              <a:fillRect/>
            </a:stretch>
          </a:blipFill>
        </p:spPr>
      </p:sp>
      <p:sp>
        <p:nvSpPr>
          <p:cNvPr id="5" name="Freeform 5"/>
          <p:cNvSpPr/>
          <p:nvPr/>
        </p:nvSpPr>
        <p:spPr>
          <a:xfrm>
            <a:off x="12693341" y="651290"/>
            <a:ext cx="5172615" cy="2062580"/>
          </a:xfrm>
          <a:custGeom>
            <a:avLst/>
            <a:gdLst/>
            <a:ahLst/>
            <a:cxnLst/>
            <a:rect l="l" t="t" r="r" b="b"/>
            <a:pathLst>
              <a:path w="5172615" h="2062580">
                <a:moveTo>
                  <a:pt x="0" y="0"/>
                </a:moveTo>
                <a:lnTo>
                  <a:pt x="5172615" y="0"/>
                </a:lnTo>
                <a:lnTo>
                  <a:pt x="5172615" y="2062581"/>
                </a:lnTo>
                <a:lnTo>
                  <a:pt x="0" y="2062581"/>
                </a:lnTo>
                <a:lnTo>
                  <a:pt x="0" y="0"/>
                </a:lnTo>
                <a:close/>
              </a:path>
            </a:pathLst>
          </a:custGeom>
          <a:blipFill>
            <a:blip r:embed="rId5"/>
            <a:stretch>
              <a:fillRect/>
            </a:stretch>
          </a:blipFill>
        </p:spPr>
      </p:sp>
      <p:sp>
        <p:nvSpPr>
          <p:cNvPr id="6" name="Freeform 6"/>
          <p:cNvSpPr/>
          <p:nvPr/>
        </p:nvSpPr>
        <p:spPr>
          <a:xfrm>
            <a:off x="0"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6"/>
            <a:stretch>
              <a:fillRect/>
            </a:stretch>
          </a:blipFill>
        </p:spPr>
      </p:sp>
      <p:sp>
        <p:nvSpPr>
          <p:cNvPr id="7" name="Freeform 7"/>
          <p:cNvSpPr/>
          <p:nvPr/>
        </p:nvSpPr>
        <p:spPr>
          <a:xfrm flipH="1">
            <a:off x="6078064" y="8335699"/>
            <a:ext cx="6104968" cy="2083320"/>
          </a:xfrm>
          <a:custGeom>
            <a:avLst/>
            <a:gdLst/>
            <a:ahLst/>
            <a:cxnLst/>
            <a:rect l="l" t="t" r="r" b="b"/>
            <a:pathLst>
              <a:path w="6104968" h="2083320">
                <a:moveTo>
                  <a:pt x="6104968" y="0"/>
                </a:moveTo>
                <a:lnTo>
                  <a:pt x="0" y="0"/>
                </a:lnTo>
                <a:lnTo>
                  <a:pt x="0" y="2083321"/>
                </a:lnTo>
                <a:lnTo>
                  <a:pt x="6104968" y="2083321"/>
                </a:lnTo>
                <a:lnTo>
                  <a:pt x="6104968" y="0"/>
                </a:lnTo>
                <a:close/>
              </a:path>
            </a:pathLst>
          </a:custGeom>
          <a:blipFill>
            <a:blip r:embed="rId6"/>
            <a:stretch>
              <a:fillRect/>
            </a:stretch>
          </a:blipFill>
        </p:spPr>
      </p:sp>
      <p:sp>
        <p:nvSpPr>
          <p:cNvPr id="8" name="Freeform 8"/>
          <p:cNvSpPr/>
          <p:nvPr/>
        </p:nvSpPr>
        <p:spPr>
          <a:xfrm>
            <a:off x="7520726" y="651290"/>
            <a:ext cx="5172615" cy="2062580"/>
          </a:xfrm>
          <a:custGeom>
            <a:avLst/>
            <a:gdLst/>
            <a:ahLst/>
            <a:cxnLst/>
            <a:rect l="l" t="t" r="r" b="b"/>
            <a:pathLst>
              <a:path w="5172615" h="2062580">
                <a:moveTo>
                  <a:pt x="0" y="0"/>
                </a:moveTo>
                <a:lnTo>
                  <a:pt x="5172615" y="0"/>
                </a:lnTo>
                <a:lnTo>
                  <a:pt x="5172615" y="2062581"/>
                </a:lnTo>
                <a:lnTo>
                  <a:pt x="0" y="2062581"/>
                </a:lnTo>
                <a:lnTo>
                  <a:pt x="0" y="0"/>
                </a:lnTo>
                <a:close/>
              </a:path>
            </a:pathLst>
          </a:custGeom>
          <a:blipFill>
            <a:blip r:embed="rId5"/>
            <a:stretch>
              <a:fillRect/>
            </a:stretch>
          </a:blipFill>
        </p:spPr>
      </p:sp>
      <p:sp>
        <p:nvSpPr>
          <p:cNvPr id="9" name="Freeform 9"/>
          <p:cNvSpPr/>
          <p:nvPr/>
        </p:nvSpPr>
        <p:spPr>
          <a:xfrm>
            <a:off x="12183032"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6"/>
            <a:stretch>
              <a:fillRect/>
            </a:stretch>
          </a:blipFill>
        </p:spPr>
      </p:sp>
      <p:sp>
        <p:nvSpPr>
          <p:cNvPr id="11" name="TextBox 11"/>
          <p:cNvSpPr txBox="1"/>
          <p:nvPr/>
        </p:nvSpPr>
        <p:spPr>
          <a:xfrm>
            <a:off x="4876800" y="3205021"/>
            <a:ext cx="11506200" cy="5262979"/>
          </a:xfrm>
          <a:prstGeom prst="rect">
            <a:avLst/>
          </a:prstGeom>
        </p:spPr>
        <p:txBody>
          <a:bodyPr wrap="square" lIns="0" tIns="0" rIns="0" bIns="0" rtlCol="0" anchor="t">
            <a:spAutoFit/>
          </a:bodyPr>
          <a:lstStyle/>
          <a:p>
            <a:pPr marL="485775" lvl="1" algn="just"/>
            <a:r>
              <a:rPr lang="vi-VN" sz="7200" b="1">
                <a:latin typeface="Times New Roman" panose="02020603050405020304" pitchFamily="18" charset="0"/>
                <a:cs typeface="Times New Roman" panose="02020603050405020304" pitchFamily="18" charset="0"/>
              </a:rPr>
              <a:t>Bài 2. Một số biểu hiện cụ thể của việc sử dụng tiếng Việt thiếu trong sáng, không chuẩn mực.</a:t>
            </a:r>
            <a:endParaRPr lang="en-GB" sz="7200">
              <a:latin typeface="Times New Roman" panose="02020603050405020304" pitchFamily="18" charset="0"/>
              <a:cs typeface="Times New Roman" panose="02020603050405020304" pitchFamily="18" charset="0"/>
            </a:endParaRPr>
          </a:p>
          <a:p>
            <a:pPr marL="485775" lvl="1" algn="just"/>
            <a:endParaRPr lang="en-US" sz="5400" b="1">
              <a:solidFill>
                <a:srgbClr val="72AE4B"/>
              </a:solidFill>
              <a:latin typeface="Playpen Sans Bold"/>
              <a:ea typeface="Playpen Sans Bold"/>
              <a:cs typeface="Playpen Sans Bold"/>
              <a:sym typeface="Playpen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4" name="TextBox 4"/>
          <p:cNvSpPr txBox="1"/>
          <p:nvPr/>
        </p:nvSpPr>
        <p:spPr>
          <a:xfrm>
            <a:off x="11201400" y="876300"/>
            <a:ext cx="6345869" cy="4308872"/>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Những câu nói không hề có âm sắc, những từ ngữ mà chỉ có giới trẻ mới hiểu. Giới trẻ không nói chuyện, nhắn tin với nhau bằng tiếng Việt chuẩn nữa, mà thay vào đó là những từ không có dấu.</a:t>
            </a:r>
            <a:endParaRPr lang="en-GB" sz="4000">
              <a:latin typeface="Times New Roman" panose="02020603050405020304" pitchFamily="18" charset="0"/>
              <a:cs typeface="Times New Roman" panose="02020603050405020304" pitchFamily="18" charset="0"/>
            </a:endParaRPr>
          </a:p>
        </p:txBody>
      </p:sp>
      <p:sp>
        <p:nvSpPr>
          <p:cNvPr id="7" name="Freeform 7"/>
          <p:cNvSpPr/>
          <p:nvPr/>
        </p:nvSpPr>
        <p:spPr>
          <a:xfrm>
            <a:off x="10187640" y="6750709"/>
            <a:ext cx="9111610" cy="5015182"/>
          </a:xfrm>
          <a:custGeom>
            <a:avLst/>
            <a:gdLst/>
            <a:ahLst/>
            <a:cxnLst/>
            <a:rect l="l" t="t" r="r" b="b"/>
            <a:pathLst>
              <a:path w="9111610" h="5015182">
                <a:moveTo>
                  <a:pt x="0" y="0"/>
                </a:moveTo>
                <a:lnTo>
                  <a:pt x="9111611" y="0"/>
                </a:lnTo>
                <a:lnTo>
                  <a:pt x="9111611" y="5015182"/>
                </a:lnTo>
                <a:lnTo>
                  <a:pt x="0" y="501518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Rectangle 7"/>
          <p:cNvSpPr/>
          <p:nvPr/>
        </p:nvSpPr>
        <p:spPr>
          <a:xfrm>
            <a:off x="609600" y="876300"/>
            <a:ext cx="9296400" cy="7337393"/>
          </a:xfrm>
          <a:prstGeom prst="rect">
            <a:avLst/>
          </a:prstGeom>
        </p:spPr>
        <p:txBody>
          <a:bodyPr wrap="square">
            <a:spAutoFit/>
          </a:bodyPr>
          <a:lstStyle/>
          <a:p>
            <a:pPr algn="just">
              <a:lnSpc>
                <a:spcPct val="107000"/>
              </a:lnSpc>
              <a:spcAft>
                <a:spcPts val="0"/>
              </a:spcAft>
              <a:tabLst>
                <a:tab pos="1386840" algn="l"/>
              </a:tabLst>
            </a:pPr>
            <a:r>
              <a:rPr lang="vi-VN" sz="4000">
                <a:latin typeface="Times New Roman" panose="02020603050405020304" pitchFamily="18" charset="0"/>
                <a:ea typeface="Calibri" panose="020F0502020204030204" pitchFamily="34" charset="0"/>
                <a:cs typeface="Times New Roman" panose="02020603050405020304" pitchFamily="18" charset="0"/>
              </a:rPr>
              <a:t>Sự lai căng tiếng nói, chữ viết của nước ngoài ngày một tăng. Dường như ngày càng có nhiều người, nhất là lớp trẻ, khi nói và viết tiếng Việt thường chen tiếng nước ngoài. Biểu hiện dễ thấy nhất là việc sử dụng thường xuyên những từ như: show (biểu diễn), live-show (biểu diễn trực tiếp), nhạc classic (nhạc cổ điển), nhạc country (nhạc đồng quê), nhạc dance (nhạc nhảy), các fan (người hâm mộ)… thay cho chữ Việt vốn đã có sẵn, đủ nghĩa, dễ hiểu, trong sáng.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a:off x="1028700" y="651290"/>
            <a:ext cx="4673045" cy="3746856"/>
          </a:xfrm>
          <a:custGeom>
            <a:avLst/>
            <a:gdLst/>
            <a:ahLst/>
            <a:cxnLst/>
            <a:rect l="l" t="t" r="r" b="b"/>
            <a:pathLst>
              <a:path w="4673045" h="3746856">
                <a:moveTo>
                  <a:pt x="0" y="0"/>
                </a:moveTo>
                <a:lnTo>
                  <a:pt x="4673045" y="0"/>
                </a:lnTo>
                <a:lnTo>
                  <a:pt x="4673045" y="3746856"/>
                </a:lnTo>
                <a:lnTo>
                  <a:pt x="0" y="3746856"/>
                </a:lnTo>
                <a:lnTo>
                  <a:pt x="0" y="0"/>
                </a:lnTo>
                <a:close/>
              </a:path>
            </a:pathLst>
          </a:custGeom>
          <a:blipFill>
            <a:blip r:embed="rId3"/>
            <a:stretch>
              <a:fillRect/>
            </a:stretch>
          </a:blipFill>
        </p:spPr>
      </p:sp>
      <p:sp>
        <p:nvSpPr>
          <p:cNvPr id="4" name="Freeform 4"/>
          <p:cNvSpPr/>
          <p:nvPr/>
        </p:nvSpPr>
        <p:spPr>
          <a:xfrm>
            <a:off x="608863" y="5143500"/>
            <a:ext cx="4620824" cy="5143500"/>
          </a:xfrm>
          <a:custGeom>
            <a:avLst/>
            <a:gdLst/>
            <a:ahLst/>
            <a:cxnLst/>
            <a:rect l="l" t="t" r="r" b="b"/>
            <a:pathLst>
              <a:path w="4620824" h="5143500">
                <a:moveTo>
                  <a:pt x="0" y="0"/>
                </a:moveTo>
                <a:lnTo>
                  <a:pt x="4620824" y="0"/>
                </a:lnTo>
                <a:lnTo>
                  <a:pt x="4620824" y="5143500"/>
                </a:lnTo>
                <a:lnTo>
                  <a:pt x="0" y="5143500"/>
                </a:lnTo>
                <a:lnTo>
                  <a:pt x="0" y="0"/>
                </a:lnTo>
                <a:close/>
              </a:path>
            </a:pathLst>
          </a:custGeom>
          <a:blipFill>
            <a:blip r:embed="rId4"/>
            <a:stretch>
              <a:fillRect/>
            </a:stretch>
          </a:blipFill>
        </p:spPr>
      </p:sp>
      <p:sp>
        <p:nvSpPr>
          <p:cNvPr id="5" name="Freeform 5"/>
          <p:cNvSpPr/>
          <p:nvPr/>
        </p:nvSpPr>
        <p:spPr>
          <a:xfrm>
            <a:off x="12693341" y="651290"/>
            <a:ext cx="5172615" cy="2062580"/>
          </a:xfrm>
          <a:custGeom>
            <a:avLst/>
            <a:gdLst/>
            <a:ahLst/>
            <a:cxnLst/>
            <a:rect l="l" t="t" r="r" b="b"/>
            <a:pathLst>
              <a:path w="5172615" h="2062580">
                <a:moveTo>
                  <a:pt x="0" y="0"/>
                </a:moveTo>
                <a:lnTo>
                  <a:pt x="5172615" y="0"/>
                </a:lnTo>
                <a:lnTo>
                  <a:pt x="5172615" y="2062581"/>
                </a:lnTo>
                <a:lnTo>
                  <a:pt x="0" y="2062581"/>
                </a:lnTo>
                <a:lnTo>
                  <a:pt x="0" y="0"/>
                </a:lnTo>
                <a:close/>
              </a:path>
            </a:pathLst>
          </a:custGeom>
          <a:blipFill>
            <a:blip r:embed="rId5"/>
            <a:stretch>
              <a:fillRect/>
            </a:stretch>
          </a:blipFill>
        </p:spPr>
      </p:sp>
      <p:sp>
        <p:nvSpPr>
          <p:cNvPr id="6" name="Freeform 6"/>
          <p:cNvSpPr/>
          <p:nvPr/>
        </p:nvSpPr>
        <p:spPr>
          <a:xfrm>
            <a:off x="0"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6"/>
            <a:stretch>
              <a:fillRect/>
            </a:stretch>
          </a:blipFill>
        </p:spPr>
      </p:sp>
      <p:sp>
        <p:nvSpPr>
          <p:cNvPr id="7" name="Freeform 7"/>
          <p:cNvSpPr/>
          <p:nvPr/>
        </p:nvSpPr>
        <p:spPr>
          <a:xfrm flipH="1">
            <a:off x="6078064" y="8335699"/>
            <a:ext cx="6104968" cy="2083320"/>
          </a:xfrm>
          <a:custGeom>
            <a:avLst/>
            <a:gdLst/>
            <a:ahLst/>
            <a:cxnLst/>
            <a:rect l="l" t="t" r="r" b="b"/>
            <a:pathLst>
              <a:path w="6104968" h="2083320">
                <a:moveTo>
                  <a:pt x="6104968" y="0"/>
                </a:moveTo>
                <a:lnTo>
                  <a:pt x="0" y="0"/>
                </a:lnTo>
                <a:lnTo>
                  <a:pt x="0" y="2083321"/>
                </a:lnTo>
                <a:lnTo>
                  <a:pt x="6104968" y="2083321"/>
                </a:lnTo>
                <a:lnTo>
                  <a:pt x="6104968" y="0"/>
                </a:lnTo>
                <a:close/>
              </a:path>
            </a:pathLst>
          </a:custGeom>
          <a:blipFill>
            <a:blip r:embed="rId6"/>
            <a:stretch>
              <a:fillRect/>
            </a:stretch>
          </a:blipFill>
        </p:spPr>
      </p:sp>
      <p:sp>
        <p:nvSpPr>
          <p:cNvPr id="8" name="Freeform 8"/>
          <p:cNvSpPr/>
          <p:nvPr/>
        </p:nvSpPr>
        <p:spPr>
          <a:xfrm>
            <a:off x="7520726" y="651290"/>
            <a:ext cx="5172615" cy="2062580"/>
          </a:xfrm>
          <a:custGeom>
            <a:avLst/>
            <a:gdLst/>
            <a:ahLst/>
            <a:cxnLst/>
            <a:rect l="l" t="t" r="r" b="b"/>
            <a:pathLst>
              <a:path w="5172615" h="2062580">
                <a:moveTo>
                  <a:pt x="0" y="0"/>
                </a:moveTo>
                <a:lnTo>
                  <a:pt x="5172615" y="0"/>
                </a:lnTo>
                <a:lnTo>
                  <a:pt x="5172615" y="2062581"/>
                </a:lnTo>
                <a:lnTo>
                  <a:pt x="0" y="2062581"/>
                </a:lnTo>
                <a:lnTo>
                  <a:pt x="0" y="0"/>
                </a:lnTo>
                <a:close/>
              </a:path>
            </a:pathLst>
          </a:custGeom>
          <a:blipFill>
            <a:blip r:embed="rId5"/>
            <a:stretch>
              <a:fillRect/>
            </a:stretch>
          </a:blipFill>
        </p:spPr>
      </p:sp>
      <p:sp>
        <p:nvSpPr>
          <p:cNvPr id="9" name="Freeform 9"/>
          <p:cNvSpPr/>
          <p:nvPr/>
        </p:nvSpPr>
        <p:spPr>
          <a:xfrm>
            <a:off x="12183032"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6"/>
            <a:stretch>
              <a:fillRect/>
            </a:stretch>
          </a:blipFill>
        </p:spPr>
      </p:sp>
      <p:sp>
        <p:nvSpPr>
          <p:cNvPr id="11" name="TextBox 11"/>
          <p:cNvSpPr txBox="1"/>
          <p:nvPr/>
        </p:nvSpPr>
        <p:spPr>
          <a:xfrm>
            <a:off x="5933154" y="3238500"/>
            <a:ext cx="9611645" cy="3323987"/>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Bài 3. Viết một đoạn văn (khoảng 10 – 12 dòng) phân tích vẻ đẹp của tiếng Việt thể hiện trong một bài thơ em đã học. </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0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flipH="1">
            <a:off x="11570788" y="548840"/>
            <a:ext cx="6222070" cy="2481050"/>
          </a:xfrm>
          <a:custGeom>
            <a:avLst/>
            <a:gdLst/>
            <a:ahLst/>
            <a:cxnLst/>
            <a:rect l="l" t="t" r="r" b="b"/>
            <a:pathLst>
              <a:path w="6222070" h="2481050">
                <a:moveTo>
                  <a:pt x="6222070" y="0"/>
                </a:moveTo>
                <a:lnTo>
                  <a:pt x="0" y="0"/>
                </a:lnTo>
                <a:lnTo>
                  <a:pt x="0" y="2481050"/>
                </a:lnTo>
                <a:lnTo>
                  <a:pt x="6222070" y="2481050"/>
                </a:lnTo>
                <a:lnTo>
                  <a:pt x="6222070" y="0"/>
                </a:lnTo>
                <a:close/>
              </a:path>
            </a:pathLst>
          </a:custGeom>
          <a:blipFill>
            <a:blip r:embed="rId3"/>
            <a:stretch>
              <a:fillRect/>
            </a:stretch>
          </a:blipFill>
        </p:spPr>
      </p:sp>
      <p:sp>
        <p:nvSpPr>
          <p:cNvPr id="4" name="TextBox 4"/>
          <p:cNvSpPr txBox="1"/>
          <p:nvPr/>
        </p:nvSpPr>
        <p:spPr>
          <a:xfrm>
            <a:off x="1676400" y="1043151"/>
            <a:ext cx="10058400" cy="5539978"/>
          </a:xfrm>
          <a:prstGeom prst="rect">
            <a:avLst/>
          </a:prstGeom>
        </p:spPr>
        <p:txBody>
          <a:bodyPr wrap="square" lIns="0" tIns="0" rIns="0" bIns="0" rtlCol="0" anchor="t">
            <a:spAutoFit/>
          </a:bodyPr>
          <a:lstStyle/>
          <a:p>
            <a:pPr algn="ctr"/>
            <a:r>
              <a:rPr lang="vi-VN" sz="6000" b="1">
                <a:latin typeface="Times New Roman" panose="02020603050405020304" pitchFamily="18" charset="0"/>
                <a:cs typeface="Times New Roman" panose="02020603050405020304" pitchFamily="18" charset="0"/>
              </a:rPr>
              <a:t>Gợi ý </a:t>
            </a:r>
            <a:endParaRPr lang="en-GB" sz="6000" b="1">
              <a:latin typeface="Times New Roman" panose="02020603050405020304" pitchFamily="18" charset="0"/>
              <a:cs typeface="Times New Roman" panose="02020603050405020304" pitchFamily="18" charset="0"/>
            </a:endParaRPr>
          </a:p>
          <a:p>
            <a:pPr algn="just"/>
            <a:r>
              <a:rPr lang="vi-VN" sz="6000">
                <a:latin typeface="Times New Roman" panose="02020603050405020304" pitchFamily="18" charset="0"/>
                <a:cs typeface="Times New Roman" panose="02020603050405020304" pitchFamily="18" charset="0"/>
              </a:rPr>
              <a:t>- Vẻ đẹp ở bình diện ngữ âm với âm điệu giàu nhạc tính </a:t>
            </a:r>
            <a:endParaRPr lang="en-GB" sz="6000">
              <a:latin typeface="Times New Roman" panose="02020603050405020304" pitchFamily="18" charset="0"/>
              <a:cs typeface="Times New Roman" panose="02020603050405020304" pitchFamily="18" charset="0"/>
            </a:endParaRPr>
          </a:p>
          <a:p>
            <a:pPr algn="just"/>
            <a:r>
              <a:rPr lang="vi-VN" sz="6000">
                <a:latin typeface="Times New Roman" panose="02020603050405020304" pitchFamily="18" charset="0"/>
                <a:cs typeface="Times New Roman" panose="02020603050405020304" pitchFamily="18" charset="0"/>
              </a:rPr>
              <a:t>- Vẻ đẹp ở bình diện từ vựng với từ ngữ giàu hình ảnh và sắc thái biểu cảm. </a:t>
            </a:r>
            <a:endParaRPr lang="en-US" sz="6000">
              <a:solidFill>
                <a:srgbClr val="4F9141"/>
              </a:solidFill>
              <a:latin typeface="Times New Roman" panose="02020603050405020304" pitchFamily="18" charset="0"/>
              <a:ea typeface="Playpen Sans"/>
              <a:cs typeface="Times New Roman" panose="02020603050405020304" pitchFamily="18" charset="0"/>
              <a:sym typeface="Playpen Sans"/>
            </a:endParaRPr>
          </a:p>
        </p:txBody>
      </p:sp>
      <p:sp>
        <p:nvSpPr>
          <p:cNvPr id="7" name="Freeform 7"/>
          <p:cNvSpPr/>
          <p:nvPr/>
        </p:nvSpPr>
        <p:spPr>
          <a:xfrm flipH="1">
            <a:off x="-724541" y="6518285"/>
            <a:ext cx="9111610" cy="5015182"/>
          </a:xfrm>
          <a:custGeom>
            <a:avLst/>
            <a:gdLst/>
            <a:ahLst/>
            <a:cxnLst/>
            <a:rect l="l" t="t" r="r" b="b"/>
            <a:pathLst>
              <a:path w="9111610" h="5015182">
                <a:moveTo>
                  <a:pt x="9111611" y="0"/>
                </a:moveTo>
                <a:lnTo>
                  <a:pt x="0" y="0"/>
                </a:lnTo>
                <a:lnTo>
                  <a:pt x="0" y="5015182"/>
                </a:lnTo>
                <a:lnTo>
                  <a:pt x="9111611" y="5015182"/>
                </a:lnTo>
                <a:lnTo>
                  <a:pt x="9111611"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a:off x="1028700" y="651290"/>
            <a:ext cx="4673045" cy="3746856"/>
          </a:xfrm>
          <a:custGeom>
            <a:avLst/>
            <a:gdLst/>
            <a:ahLst/>
            <a:cxnLst/>
            <a:rect l="l" t="t" r="r" b="b"/>
            <a:pathLst>
              <a:path w="4673045" h="3746856">
                <a:moveTo>
                  <a:pt x="0" y="0"/>
                </a:moveTo>
                <a:lnTo>
                  <a:pt x="4673045" y="0"/>
                </a:lnTo>
                <a:lnTo>
                  <a:pt x="4673045" y="3746856"/>
                </a:lnTo>
                <a:lnTo>
                  <a:pt x="0" y="3746856"/>
                </a:lnTo>
                <a:lnTo>
                  <a:pt x="0" y="0"/>
                </a:lnTo>
                <a:close/>
              </a:path>
            </a:pathLst>
          </a:custGeom>
          <a:blipFill>
            <a:blip r:embed="rId3"/>
            <a:stretch>
              <a:fillRect/>
            </a:stretch>
          </a:blipFill>
        </p:spPr>
      </p:sp>
      <p:sp>
        <p:nvSpPr>
          <p:cNvPr id="4" name="Freeform 4"/>
          <p:cNvSpPr/>
          <p:nvPr/>
        </p:nvSpPr>
        <p:spPr>
          <a:xfrm>
            <a:off x="608863" y="5143500"/>
            <a:ext cx="4620824" cy="5143500"/>
          </a:xfrm>
          <a:custGeom>
            <a:avLst/>
            <a:gdLst/>
            <a:ahLst/>
            <a:cxnLst/>
            <a:rect l="l" t="t" r="r" b="b"/>
            <a:pathLst>
              <a:path w="4620824" h="5143500">
                <a:moveTo>
                  <a:pt x="0" y="0"/>
                </a:moveTo>
                <a:lnTo>
                  <a:pt x="4620824" y="0"/>
                </a:lnTo>
                <a:lnTo>
                  <a:pt x="4620824" y="5143500"/>
                </a:lnTo>
                <a:lnTo>
                  <a:pt x="0" y="5143500"/>
                </a:lnTo>
                <a:lnTo>
                  <a:pt x="0" y="0"/>
                </a:lnTo>
                <a:close/>
              </a:path>
            </a:pathLst>
          </a:custGeom>
          <a:blipFill>
            <a:blip r:embed="rId4"/>
            <a:stretch>
              <a:fillRect/>
            </a:stretch>
          </a:blipFill>
        </p:spPr>
      </p:sp>
      <p:sp>
        <p:nvSpPr>
          <p:cNvPr id="5" name="Freeform 5"/>
          <p:cNvSpPr/>
          <p:nvPr/>
        </p:nvSpPr>
        <p:spPr>
          <a:xfrm>
            <a:off x="12693341" y="651290"/>
            <a:ext cx="5172615" cy="2062580"/>
          </a:xfrm>
          <a:custGeom>
            <a:avLst/>
            <a:gdLst/>
            <a:ahLst/>
            <a:cxnLst/>
            <a:rect l="l" t="t" r="r" b="b"/>
            <a:pathLst>
              <a:path w="5172615" h="2062580">
                <a:moveTo>
                  <a:pt x="0" y="0"/>
                </a:moveTo>
                <a:lnTo>
                  <a:pt x="5172615" y="0"/>
                </a:lnTo>
                <a:lnTo>
                  <a:pt x="5172615" y="2062581"/>
                </a:lnTo>
                <a:lnTo>
                  <a:pt x="0" y="2062581"/>
                </a:lnTo>
                <a:lnTo>
                  <a:pt x="0" y="0"/>
                </a:lnTo>
                <a:close/>
              </a:path>
            </a:pathLst>
          </a:custGeom>
          <a:blipFill>
            <a:blip r:embed="rId5"/>
            <a:stretch>
              <a:fillRect/>
            </a:stretch>
          </a:blipFill>
        </p:spPr>
      </p:sp>
      <p:sp>
        <p:nvSpPr>
          <p:cNvPr id="6" name="Freeform 6"/>
          <p:cNvSpPr/>
          <p:nvPr/>
        </p:nvSpPr>
        <p:spPr>
          <a:xfrm>
            <a:off x="0"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6"/>
            <a:stretch>
              <a:fillRect/>
            </a:stretch>
          </a:blipFill>
        </p:spPr>
      </p:sp>
      <p:sp>
        <p:nvSpPr>
          <p:cNvPr id="7" name="Freeform 7"/>
          <p:cNvSpPr/>
          <p:nvPr/>
        </p:nvSpPr>
        <p:spPr>
          <a:xfrm flipH="1">
            <a:off x="6078064" y="8335699"/>
            <a:ext cx="6104968" cy="2083320"/>
          </a:xfrm>
          <a:custGeom>
            <a:avLst/>
            <a:gdLst/>
            <a:ahLst/>
            <a:cxnLst/>
            <a:rect l="l" t="t" r="r" b="b"/>
            <a:pathLst>
              <a:path w="6104968" h="2083320">
                <a:moveTo>
                  <a:pt x="6104968" y="0"/>
                </a:moveTo>
                <a:lnTo>
                  <a:pt x="0" y="0"/>
                </a:lnTo>
                <a:lnTo>
                  <a:pt x="0" y="2083321"/>
                </a:lnTo>
                <a:lnTo>
                  <a:pt x="6104968" y="2083321"/>
                </a:lnTo>
                <a:lnTo>
                  <a:pt x="6104968" y="0"/>
                </a:lnTo>
                <a:close/>
              </a:path>
            </a:pathLst>
          </a:custGeom>
          <a:blipFill>
            <a:blip r:embed="rId6"/>
            <a:stretch>
              <a:fillRect/>
            </a:stretch>
          </a:blipFill>
        </p:spPr>
      </p:sp>
      <p:sp>
        <p:nvSpPr>
          <p:cNvPr id="8" name="Freeform 8"/>
          <p:cNvSpPr/>
          <p:nvPr/>
        </p:nvSpPr>
        <p:spPr>
          <a:xfrm>
            <a:off x="7520726" y="651290"/>
            <a:ext cx="5172615" cy="2062580"/>
          </a:xfrm>
          <a:custGeom>
            <a:avLst/>
            <a:gdLst/>
            <a:ahLst/>
            <a:cxnLst/>
            <a:rect l="l" t="t" r="r" b="b"/>
            <a:pathLst>
              <a:path w="5172615" h="2062580">
                <a:moveTo>
                  <a:pt x="0" y="0"/>
                </a:moveTo>
                <a:lnTo>
                  <a:pt x="5172615" y="0"/>
                </a:lnTo>
                <a:lnTo>
                  <a:pt x="5172615" y="2062581"/>
                </a:lnTo>
                <a:lnTo>
                  <a:pt x="0" y="2062581"/>
                </a:lnTo>
                <a:lnTo>
                  <a:pt x="0" y="0"/>
                </a:lnTo>
                <a:close/>
              </a:path>
            </a:pathLst>
          </a:custGeom>
          <a:blipFill>
            <a:blip r:embed="rId5"/>
            <a:stretch>
              <a:fillRect/>
            </a:stretch>
          </a:blipFill>
        </p:spPr>
      </p:sp>
      <p:sp>
        <p:nvSpPr>
          <p:cNvPr id="9" name="Freeform 9"/>
          <p:cNvSpPr/>
          <p:nvPr/>
        </p:nvSpPr>
        <p:spPr>
          <a:xfrm>
            <a:off x="12183032"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6"/>
            <a:stretch>
              <a:fillRect/>
            </a:stretch>
          </a:blipFill>
        </p:spPr>
      </p:sp>
      <p:sp>
        <p:nvSpPr>
          <p:cNvPr id="11" name="TextBox 11"/>
          <p:cNvSpPr txBox="1"/>
          <p:nvPr/>
        </p:nvSpPr>
        <p:spPr>
          <a:xfrm>
            <a:off x="6451295" y="3365160"/>
            <a:ext cx="10143038" cy="295465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96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4 VẬN DỤNG</a:t>
            </a:r>
            <a:endParaRPr lang="en-US" sz="96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ea typeface="Playpen Sans Bold"/>
              <a:cs typeface="Times New Roman" panose="02020603050405020304" pitchFamily="18" charset="0"/>
              <a:sym typeface="Playpen Sans Bold"/>
            </a:endParaRPr>
          </a:p>
        </p:txBody>
      </p:sp>
    </p:spTree>
    <p:extLst>
      <p:ext uri="{BB962C8B-B14F-4D97-AF65-F5344CB8AC3E}">
        <p14:creationId xmlns:p14="http://schemas.microsoft.com/office/powerpoint/2010/main" val="3228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a:off x="12303847" y="4695765"/>
            <a:ext cx="5984153" cy="6022512"/>
          </a:xfrm>
          <a:custGeom>
            <a:avLst/>
            <a:gdLst/>
            <a:ahLst/>
            <a:cxnLst/>
            <a:rect l="l" t="t" r="r" b="b"/>
            <a:pathLst>
              <a:path w="5984153" h="6022512">
                <a:moveTo>
                  <a:pt x="0" y="0"/>
                </a:moveTo>
                <a:lnTo>
                  <a:pt x="5984153" y="0"/>
                </a:lnTo>
                <a:lnTo>
                  <a:pt x="5984153" y="6022512"/>
                </a:lnTo>
                <a:lnTo>
                  <a:pt x="0" y="6022512"/>
                </a:lnTo>
                <a:lnTo>
                  <a:pt x="0" y="0"/>
                </a:lnTo>
                <a:close/>
              </a:path>
            </a:pathLst>
          </a:custGeom>
          <a:blipFill>
            <a:blip r:embed="rId3"/>
            <a:stretch>
              <a:fillRect/>
            </a:stretch>
          </a:blipFill>
        </p:spPr>
      </p:sp>
      <p:sp>
        <p:nvSpPr>
          <p:cNvPr id="4" name="Freeform 4"/>
          <p:cNvSpPr/>
          <p:nvPr/>
        </p:nvSpPr>
        <p:spPr>
          <a:xfrm>
            <a:off x="0" y="5856421"/>
            <a:ext cx="7675181" cy="5782527"/>
          </a:xfrm>
          <a:custGeom>
            <a:avLst/>
            <a:gdLst/>
            <a:ahLst/>
            <a:cxnLst/>
            <a:rect l="l" t="t" r="r" b="b"/>
            <a:pathLst>
              <a:path w="7675181" h="5782527">
                <a:moveTo>
                  <a:pt x="0" y="0"/>
                </a:moveTo>
                <a:lnTo>
                  <a:pt x="7675181" y="0"/>
                </a:lnTo>
                <a:lnTo>
                  <a:pt x="7675181" y="5782527"/>
                </a:lnTo>
                <a:lnTo>
                  <a:pt x="0" y="5782527"/>
                </a:lnTo>
                <a:lnTo>
                  <a:pt x="0" y="0"/>
                </a:lnTo>
                <a:close/>
              </a:path>
            </a:pathLst>
          </a:custGeom>
          <a:blipFill>
            <a:blip r:embed="rId4"/>
            <a:stretch>
              <a:fillRect/>
            </a:stretch>
          </a:blipFill>
        </p:spPr>
      </p:sp>
      <p:sp>
        <p:nvSpPr>
          <p:cNvPr id="5" name="Freeform 5"/>
          <p:cNvSpPr/>
          <p:nvPr/>
        </p:nvSpPr>
        <p:spPr>
          <a:xfrm>
            <a:off x="603883" y="315779"/>
            <a:ext cx="2503349" cy="2753103"/>
          </a:xfrm>
          <a:custGeom>
            <a:avLst/>
            <a:gdLst/>
            <a:ahLst/>
            <a:cxnLst/>
            <a:rect l="l" t="t" r="r" b="b"/>
            <a:pathLst>
              <a:path w="2503349" h="2753103">
                <a:moveTo>
                  <a:pt x="0" y="0"/>
                </a:moveTo>
                <a:lnTo>
                  <a:pt x="2503349" y="0"/>
                </a:lnTo>
                <a:lnTo>
                  <a:pt x="2503349" y="2753104"/>
                </a:lnTo>
                <a:lnTo>
                  <a:pt x="0" y="2753104"/>
                </a:lnTo>
                <a:lnTo>
                  <a:pt x="0" y="0"/>
                </a:lnTo>
                <a:close/>
              </a:path>
            </a:pathLst>
          </a:custGeom>
          <a:blipFill>
            <a:blip r:embed="rId5"/>
            <a:stretch>
              <a:fillRect/>
            </a:stretch>
          </a:blipFill>
        </p:spPr>
      </p:sp>
      <p:sp>
        <p:nvSpPr>
          <p:cNvPr id="6" name="TextBox 6"/>
          <p:cNvSpPr txBox="1"/>
          <p:nvPr/>
        </p:nvSpPr>
        <p:spPr>
          <a:xfrm>
            <a:off x="3352800" y="1028700"/>
            <a:ext cx="11759987" cy="7109639"/>
          </a:xfrm>
          <a:prstGeom prst="rect">
            <a:avLst/>
          </a:prstGeom>
        </p:spPr>
        <p:txBody>
          <a:bodyPr lIns="0" tIns="0" rIns="0" bIns="0" rtlCol="0" anchor="t">
            <a:spAutoFit/>
          </a:bodyPr>
          <a:lstStyle/>
          <a:p>
            <a:pPr algn="ctr"/>
            <a:r>
              <a:rPr lang="nl-NL" sz="6600" b="1">
                <a:latin typeface="Times New Roman" panose="02020603050405020304" pitchFamily="18" charset="0"/>
                <a:cs typeface="Times New Roman" panose="02020603050405020304" pitchFamily="18" charset="0"/>
              </a:rPr>
              <a:t>Bài</a:t>
            </a:r>
            <a:r>
              <a:rPr lang="vi-VN" sz="6600" b="1">
                <a:latin typeface="Times New Roman" panose="02020603050405020304" pitchFamily="18" charset="0"/>
                <a:cs typeface="Times New Roman" panose="02020603050405020304" pitchFamily="18" charset="0"/>
              </a:rPr>
              <a:t> tập </a:t>
            </a:r>
            <a:endParaRPr lang="en-GB" sz="6600">
              <a:latin typeface="Times New Roman" panose="02020603050405020304" pitchFamily="18" charset="0"/>
              <a:cs typeface="Times New Roman" panose="02020603050405020304" pitchFamily="18" charset="0"/>
            </a:endParaRPr>
          </a:p>
          <a:p>
            <a:pPr algn="just"/>
            <a:r>
              <a:rPr lang="nl-NL" sz="6600">
                <a:latin typeface="Times New Roman" panose="02020603050405020304" pitchFamily="18" charset="0"/>
                <a:cs typeface="Times New Roman" panose="02020603050405020304" pitchFamily="18" charset="0"/>
              </a:rPr>
              <a:t>Hãy chọn một</a:t>
            </a:r>
            <a:r>
              <a:rPr lang="vi-VN" sz="6600">
                <a:latin typeface="Times New Roman" panose="02020603050405020304" pitchFamily="18" charset="0"/>
                <a:cs typeface="Times New Roman" panose="02020603050405020304" pitchFamily="18" charset="0"/>
              </a:rPr>
              <a:t> bài kiểm tra môn Ngữ văn của cá nhân, đọc lại và cho biết ngôn ngữ trong bài kiểm tra của em đã góp phần vào việc giữ gìn và phát triển tiếng Việt hay chưa? Vì sao?</a:t>
            </a:r>
            <a:endParaRPr lang="en-GB" sz="6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a:off x="12303847" y="4695765"/>
            <a:ext cx="5984153" cy="6022512"/>
          </a:xfrm>
          <a:custGeom>
            <a:avLst/>
            <a:gdLst/>
            <a:ahLst/>
            <a:cxnLst/>
            <a:rect l="l" t="t" r="r" b="b"/>
            <a:pathLst>
              <a:path w="5984153" h="6022512">
                <a:moveTo>
                  <a:pt x="0" y="0"/>
                </a:moveTo>
                <a:lnTo>
                  <a:pt x="5984153" y="0"/>
                </a:lnTo>
                <a:lnTo>
                  <a:pt x="5984153" y="6022512"/>
                </a:lnTo>
                <a:lnTo>
                  <a:pt x="0" y="6022512"/>
                </a:lnTo>
                <a:lnTo>
                  <a:pt x="0" y="0"/>
                </a:lnTo>
                <a:close/>
              </a:path>
            </a:pathLst>
          </a:custGeom>
          <a:blipFill>
            <a:blip r:embed="rId3"/>
            <a:stretch>
              <a:fillRect/>
            </a:stretch>
          </a:blipFill>
        </p:spPr>
      </p:sp>
      <p:sp>
        <p:nvSpPr>
          <p:cNvPr id="4" name="Freeform 4"/>
          <p:cNvSpPr/>
          <p:nvPr/>
        </p:nvSpPr>
        <p:spPr>
          <a:xfrm>
            <a:off x="0" y="5856421"/>
            <a:ext cx="7675181" cy="5782527"/>
          </a:xfrm>
          <a:custGeom>
            <a:avLst/>
            <a:gdLst/>
            <a:ahLst/>
            <a:cxnLst/>
            <a:rect l="l" t="t" r="r" b="b"/>
            <a:pathLst>
              <a:path w="7675181" h="5782527">
                <a:moveTo>
                  <a:pt x="0" y="0"/>
                </a:moveTo>
                <a:lnTo>
                  <a:pt x="7675181" y="0"/>
                </a:lnTo>
                <a:lnTo>
                  <a:pt x="7675181" y="5782527"/>
                </a:lnTo>
                <a:lnTo>
                  <a:pt x="0" y="5782527"/>
                </a:lnTo>
                <a:lnTo>
                  <a:pt x="0" y="0"/>
                </a:lnTo>
                <a:close/>
              </a:path>
            </a:pathLst>
          </a:custGeom>
          <a:blipFill>
            <a:blip r:embed="rId4"/>
            <a:stretch>
              <a:fillRect/>
            </a:stretch>
          </a:blipFill>
        </p:spPr>
      </p:sp>
      <p:sp>
        <p:nvSpPr>
          <p:cNvPr id="5" name="Freeform 5"/>
          <p:cNvSpPr/>
          <p:nvPr/>
        </p:nvSpPr>
        <p:spPr>
          <a:xfrm>
            <a:off x="603883" y="315779"/>
            <a:ext cx="2503349" cy="2753103"/>
          </a:xfrm>
          <a:custGeom>
            <a:avLst/>
            <a:gdLst/>
            <a:ahLst/>
            <a:cxnLst/>
            <a:rect l="l" t="t" r="r" b="b"/>
            <a:pathLst>
              <a:path w="2503349" h="2753103">
                <a:moveTo>
                  <a:pt x="0" y="0"/>
                </a:moveTo>
                <a:lnTo>
                  <a:pt x="2503349" y="0"/>
                </a:lnTo>
                <a:lnTo>
                  <a:pt x="2503349" y="2753104"/>
                </a:lnTo>
                <a:lnTo>
                  <a:pt x="0" y="2753104"/>
                </a:lnTo>
                <a:lnTo>
                  <a:pt x="0" y="0"/>
                </a:lnTo>
                <a:close/>
              </a:path>
            </a:pathLst>
          </a:custGeom>
          <a:blipFill>
            <a:blip r:embed="rId5"/>
            <a:stretch>
              <a:fillRect/>
            </a:stretch>
          </a:blipFill>
        </p:spPr>
      </p:sp>
      <p:sp>
        <p:nvSpPr>
          <p:cNvPr id="6" name="TextBox 6"/>
          <p:cNvSpPr txBox="1"/>
          <p:nvPr/>
        </p:nvSpPr>
        <p:spPr>
          <a:xfrm>
            <a:off x="3837590" y="1356232"/>
            <a:ext cx="11759987" cy="6093976"/>
          </a:xfrm>
          <a:prstGeom prst="rect">
            <a:avLst/>
          </a:prstGeom>
        </p:spPr>
        <p:txBody>
          <a:bodyPr lIns="0" tIns="0" rIns="0" bIns="0" rtlCol="0" anchor="t">
            <a:spAutoFit/>
          </a:bodyPr>
          <a:lstStyle/>
          <a:p>
            <a:pPr algn="ctr"/>
            <a:r>
              <a:rPr lang="nl-NL" sz="6600" b="1">
                <a:latin typeface="Times New Roman" panose="02020603050405020304" pitchFamily="18" charset="0"/>
                <a:cs typeface="Times New Roman" panose="02020603050405020304" pitchFamily="18" charset="0"/>
              </a:rPr>
              <a:t>HƯỚNG DẪN HỌC Ở NHÀ</a:t>
            </a:r>
            <a:endParaRPr lang="en-GB" sz="6600">
              <a:latin typeface="Times New Roman" panose="02020603050405020304" pitchFamily="18" charset="0"/>
              <a:cs typeface="Times New Roman" panose="02020603050405020304" pitchFamily="18" charset="0"/>
            </a:endParaRPr>
          </a:p>
          <a:p>
            <a:pPr algn="just"/>
            <a:r>
              <a:rPr lang="pt-BR" sz="6600">
                <a:latin typeface="Times New Roman" panose="02020603050405020304" pitchFamily="18" charset="0"/>
                <a:cs typeface="Times New Roman" panose="02020603050405020304" pitchFamily="18" charset="0"/>
              </a:rPr>
              <a:t>- Tìm </a:t>
            </a:r>
            <a:r>
              <a:rPr lang="vi-VN" sz="6600">
                <a:latin typeface="Times New Roman" panose="02020603050405020304" pitchFamily="18" charset="0"/>
                <a:cs typeface="Times New Roman" panose="02020603050405020304" pitchFamily="18" charset="0"/>
              </a:rPr>
              <a:t>thêm ngữ liệu về </a:t>
            </a:r>
            <a:r>
              <a:rPr lang="nl-NL" sz="6600">
                <a:latin typeface="Times New Roman" panose="02020603050405020304" pitchFamily="18" charset="0"/>
                <a:cs typeface="Times New Roman" panose="02020603050405020304" pitchFamily="18" charset="0"/>
              </a:rPr>
              <a:t>ngôn ngữ trang trọng và ngôn ngữ thân mật.</a:t>
            </a:r>
            <a:endParaRPr lang="en-GB" sz="6600">
              <a:latin typeface="Times New Roman" panose="02020603050405020304" pitchFamily="18" charset="0"/>
              <a:cs typeface="Times New Roman" panose="02020603050405020304" pitchFamily="18" charset="0"/>
            </a:endParaRPr>
          </a:p>
          <a:p>
            <a:pPr algn="just"/>
            <a:r>
              <a:rPr lang="pt-BR" sz="6600" b="1">
                <a:latin typeface="Times New Roman" panose="02020603050405020304" pitchFamily="18" charset="0"/>
                <a:cs typeface="Times New Roman" panose="02020603050405020304" pitchFamily="18" charset="0"/>
              </a:rPr>
              <a:t>- Chuẩn bị bài:</a:t>
            </a:r>
            <a:r>
              <a:rPr lang="pt-BR" sz="6600">
                <a:latin typeface="Times New Roman" panose="02020603050405020304" pitchFamily="18" charset="0"/>
                <a:cs typeface="Times New Roman" panose="02020603050405020304" pitchFamily="18" charset="0"/>
              </a:rPr>
              <a:t> </a:t>
            </a:r>
            <a:r>
              <a:rPr lang="vi-VN" sz="6600">
                <a:latin typeface="Times New Roman" panose="02020603050405020304" pitchFamily="18" charset="0"/>
                <a:cs typeface="Times New Roman" panose="02020603050405020304" pitchFamily="18" charset="0"/>
              </a:rPr>
              <a:t>Viết, Viết bài nghị luận </a:t>
            </a:r>
            <a:r>
              <a:rPr lang="nl-NL" sz="6600">
                <a:latin typeface="Times New Roman" panose="02020603050405020304" pitchFamily="18" charset="0"/>
                <a:cs typeface="Times New Roman" panose="02020603050405020304" pitchFamily="18" charset="0"/>
              </a:rPr>
              <a:t>so sánh, đánh giá hai tác phẩm thơ</a:t>
            </a:r>
            <a:endParaRPr lang="en-GB" sz="6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5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a:off x="1028700" y="651290"/>
            <a:ext cx="4673045" cy="3746856"/>
          </a:xfrm>
          <a:custGeom>
            <a:avLst/>
            <a:gdLst/>
            <a:ahLst/>
            <a:cxnLst/>
            <a:rect l="l" t="t" r="r" b="b"/>
            <a:pathLst>
              <a:path w="4673045" h="3746856">
                <a:moveTo>
                  <a:pt x="0" y="0"/>
                </a:moveTo>
                <a:lnTo>
                  <a:pt x="4673045" y="0"/>
                </a:lnTo>
                <a:lnTo>
                  <a:pt x="4673045" y="3746856"/>
                </a:lnTo>
                <a:lnTo>
                  <a:pt x="0" y="3746856"/>
                </a:lnTo>
                <a:lnTo>
                  <a:pt x="0" y="0"/>
                </a:lnTo>
                <a:close/>
              </a:path>
            </a:pathLst>
          </a:custGeom>
          <a:blipFill>
            <a:blip r:embed="rId3"/>
            <a:stretch>
              <a:fillRect/>
            </a:stretch>
          </a:blipFill>
        </p:spPr>
      </p:sp>
      <p:sp>
        <p:nvSpPr>
          <p:cNvPr id="4" name="Freeform 4"/>
          <p:cNvSpPr/>
          <p:nvPr/>
        </p:nvSpPr>
        <p:spPr>
          <a:xfrm>
            <a:off x="608863" y="5143500"/>
            <a:ext cx="4620824" cy="5143500"/>
          </a:xfrm>
          <a:custGeom>
            <a:avLst/>
            <a:gdLst/>
            <a:ahLst/>
            <a:cxnLst/>
            <a:rect l="l" t="t" r="r" b="b"/>
            <a:pathLst>
              <a:path w="4620824" h="5143500">
                <a:moveTo>
                  <a:pt x="0" y="0"/>
                </a:moveTo>
                <a:lnTo>
                  <a:pt x="4620824" y="0"/>
                </a:lnTo>
                <a:lnTo>
                  <a:pt x="4620824" y="5143500"/>
                </a:lnTo>
                <a:lnTo>
                  <a:pt x="0" y="5143500"/>
                </a:lnTo>
                <a:lnTo>
                  <a:pt x="0" y="0"/>
                </a:lnTo>
                <a:close/>
              </a:path>
            </a:pathLst>
          </a:custGeom>
          <a:blipFill>
            <a:blip r:embed="rId4"/>
            <a:stretch>
              <a:fillRect/>
            </a:stretch>
          </a:blipFill>
        </p:spPr>
      </p:sp>
      <p:sp>
        <p:nvSpPr>
          <p:cNvPr id="5" name="Freeform 5"/>
          <p:cNvSpPr/>
          <p:nvPr/>
        </p:nvSpPr>
        <p:spPr>
          <a:xfrm>
            <a:off x="12693341" y="651290"/>
            <a:ext cx="5172615" cy="2062580"/>
          </a:xfrm>
          <a:custGeom>
            <a:avLst/>
            <a:gdLst/>
            <a:ahLst/>
            <a:cxnLst/>
            <a:rect l="l" t="t" r="r" b="b"/>
            <a:pathLst>
              <a:path w="5172615" h="2062580">
                <a:moveTo>
                  <a:pt x="0" y="0"/>
                </a:moveTo>
                <a:lnTo>
                  <a:pt x="5172615" y="0"/>
                </a:lnTo>
                <a:lnTo>
                  <a:pt x="5172615" y="2062581"/>
                </a:lnTo>
                <a:lnTo>
                  <a:pt x="0" y="2062581"/>
                </a:lnTo>
                <a:lnTo>
                  <a:pt x="0" y="0"/>
                </a:lnTo>
                <a:close/>
              </a:path>
            </a:pathLst>
          </a:custGeom>
          <a:blipFill>
            <a:blip r:embed="rId5"/>
            <a:stretch>
              <a:fillRect/>
            </a:stretch>
          </a:blipFill>
        </p:spPr>
      </p:sp>
      <p:sp>
        <p:nvSpPr>
          <p:cNvPr id="6" name="Freeform 6"/>
          <p:cNvSpPr/>
          <p:nvPr/>
        </p:nvSpPr>
        <p:spPr>
          <a:xfrm>
            <a:off x="0"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6"/>
            <a:stretch>
              <a:fillRect/>
            </a:stretch>
          </a:blipFill>
        </p:spPr>
      </p:sp>
      <p:sp>
        <p:nvSpPr>
          <p:cNvPr id="7" name="Freeform 7"/>
          <p:cNvSpPr/>
          <p:nvPr/>
        </p:nvSpPr>
        <p:spPr>
          <a:xfrm flipH="1">
            <a:off x="6078064" y="8335699"/>
            <a:ext cx="6104968" cy="2083320"/>
          </a:xfrm>
          <a:custGeom>
            <a:avLst/>
            <a:gdLst/>
            <a:ahLst/>
            <a:cxnLst/>
            <a:rect l="l" t="t" r="r" b="b"/>
            <a:pathLst>
              <a:path w="6104968" h="2083320">
                <a:moveTo>
                  <a:pt x="6104968" y="0"/>
                </a:moveTo>
                <a:lnTo>
                  <a:pt x="0" y="0"/>
                </a:lnTo>
                <a:lnTo>
                  <a:pt x="0" y="2083321"/>
                </a:lnTo>
                <a:lnTo>
                  <a:pt x="6104968" y="2083321"/>
                </a:lnTo>
                <a:lnTo>
                  <a:pt x="6104968" y="0"/>
                </a:lnTo>
                <a:close/>
              </a:path>
            </a:pathLst>
          </a:custGeom>
          <a:blipFill>
            <a:blip r:embed="rId6"/>
            <a:stretch>
              <a:fillRect/>
            </a:stretch>
          </a:blipFill>
        </p:spPr>
      </p:sp>
      <p:sp>
        <p:nvSpPr>
          <p:cNvPr id="8" name="Freeform 8"/>
          <p:cNvSpPr/>
          <p:nvPr/>
        </p:nvSpPr>
        <p:spPr>
          <a:xfrm>
            <a:off x="7520726" y="651290"/>
            <a:ext cx="5172615" cy="2062580"/>
          </a:xfrm>
          <a:custGeom>
            <a:avLst/>
            <a:gdLst/>
            <a:ahLst/>
            <a:cxnLst/>
            <a:rect l="l" t="t" r="r" b="b"/>
            <a:pathLst>
              <a:path w="5172615" h="2062580">
                <a:moveTo>
                  <a:pt x="0" y="0"/>
                </a:moveTo>
                <a:lnTo>
                  <a:pt x="5172615" y="0"/>
                </a:lnTo>
                <a:lnTo>
                  <a:pt x="5172615" y="2062581"/>
                </a:lnTo>
                <a:lnTo>
                  <a:pt x="0" y="2062581"/>
                </a:lnTo>
                <a:lnTo>
                  <a:pt x="0" y="0"/>
                </a:lnTo>
                <a:close/>
              </a:path>
            </a:pathLst>
          </a:custGeom>
          <a:blipFill>
            <a:blip r:embed="rId5"/>
            <a:stretch>
              <a:fillRect/>
            </a:stretch>
          </a:blipFill>
        </p:spPr>
      </p:sp>
      <p:sp>
        <p:nvSpPr>
          <p:cNvPr id="9" name="Freeform 9"/>
          <p:cNvSpPr/>
          <p:nvPr/>
        </p:nvSpPr>
        <p:spPr>
          <a:xfrm>
            <a:off x="12183032"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6"/>
            <a:stretch>
              <a:fillRect/>
            </a:stretch>
          </a:blipFill>
        </p:spPr>
      </p:sp>
      <p:sp>
        <p:nvSpPr>
          <p:cNvPr id="10" name="TextBox 10"/>
          <p:cNvSpPr txBox="1"/>
          <p:nvPr/>
        </p:nvSpPr>
        <p:spPr>
          <a:xfrm>
            <a:off x="5105400" y="3324733"/>
            <a:ext cx="9738574" cy="309219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ts val="12599"/>
              </a:lnSpc>
            </a:pPr>
            <a:r>
              <a:rPr lang="vi-VN" sz="8800" b="1">
                <a:ln w="12700">
                  <a:solidFill>
                    <a:schemeClr val="accent1"/>
                  </a:solidFill>
                  <a:prstDash val="solid"/>
                </a:ln>
                <a:solidFill>
                  <a:srgbClr val="00B05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HOẠT ĐỘNG 1 KHỞI ĐỘNG</a:t>
            </a:r>
            <a:endParaRPr lang="en-US" sz="8800" b="1">
              <a:ln w="12700">
                <a:solidFill>
                  <a:schemeClr val="accent1"/>
                </a:solidFill>
                <a:prstDash val="solid"/>
              </a:ln>
              <a:solidFill>
                <a:srgbClr val="00B050"/>
              </a:solidFill>
              <a:effectLst>
                <a:outerShdw dist="38100" dir="2640000" algn="bl" rotWithShape="0">
                  <a:schemeClr val="accent1"/>
                </a:outerShdw>
              </a:effectLst>
              <a:latin typeface="Times New Roman" panose="02020603050405020304" pitchFamily="18" charset="0"/>
              <a:ea typeface="Gluten Bold"/>
              <a:cs typeface="Times New Roman" panose="02020603050405020304" pitchFamily="18" charset="0"/>
              <a:sym typeface="Gluten Bold"/>
            </a:endParaRPr>
          </a:p>
        </p:txBody>
      </p:sp>
    </p:spTree>
    <p:extLst>
      <p:ext uri="{BB962C8B-B14F-4D97-AF65-F5344CB8AC3E}">
        <p14:creationId xmlns:p14="http://schemas.microsoft.com/office/powerpoint/2010/main" val="399655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6777" b="-16777"/>
            </a:stretch>
          </a:blipFill>
        </p:spPr>
      </p:sp>
      <p:sp>
        <p:nvSpPr>
          <p:cNvPr id="3" name="Freeform 3"/>
          <p:cNvSpPr/>
          <p:nvPr/>
        </p:nvSpPr>
        <p:spPr>
          <a:xfrm>
            <a:off x="15665498" y="909176"/>
            <a:ext cx="1676187" cy="9377824"/>
          </a:xfrm>
          <a:custGeom>
            <a:avLst/>
            <a:gdLst/>
            <a:ahLst/>
            <a:cxnLst/>
            <a:rect l="l" t="t" r="r" b="b"/>
            <a:pathLst>
              <a:path w="1676187" h="9377824">
                <a:moveTo>
                  <a:pt x="0" y="0"/>
                </a:moveTo>
                <a:lnTo>
                  <a:pt x="1676187" y="0"/>
                </a:lnTo>
                <a:lnTo>
                  <a:pt x="1676187" y="9377824"/>
                </a:lnTo>
                <a:lnTo>
                  <a:pt x="0" y="9377824"/>
                </a:lnTo>
                <a:lnTo>
                  <a:pt x="0" y="0"/>
                </a:lnTo>
                <a:close/>
              </a:path>
            </a:pathLst>
          </a:custGeom>
          <a:blipFill>
            <a:blip r:embed="rId5"/>
            <a:stretch>
              <a:fillRect/>
            </a:stretch>
          </a:blipFill>
        </p:spPr>
      </p:sp>
      <p:sp>
        <p:nvSpPr>
          <p:cNvPr id="4" name="Freeform 4"/>
          <p:cNvSpPr/>
          <p:nvPr/>
        </p:nvSpPr>
        <p:spPr>
          <a:xfrm>
            <a:off x="12674586" y="7706764"/>
            <a:ext cx="5981824" cy="3103071"/>
          </a:xfrm>
          <a:custGeom>
            <a:avLst/>
            <a:gdLst/>
            <a:ahLst/>
            <a:cxnLst/>
            <a:rect l="l" t="t" r="r" b="b"/>
            <a:pathLst>
              <a:path w="5981824" h="3103071">
                <a:moveTo>
                  <a:pt x="0" y="0"/>
                </a:moveTo>
                <a:lnTo>
                  <a:pt x="5981824" y="0"/>
                </a:lnTo>
                <a:lnTo>
                  <a:pt x="5981824" y="3103072"/>
                </a:lnTo>
                <a:lnTo>
                  <a:pt x="0" y="3103072"/>
                </a:lnTo>
                <a:lnTo>
                  <a:pt x="0" y="0"/>
                </a:lnTo>
                <a:close/>
              </a:path>
            </a:pathLst>
          </a:custGeom>
          <a:blipFill>
            <a:blip r:embed="rId6"/>
            <a:stretch>
              <a:fillRect/>
            </a:stretch>
          </a:blipFill>
        </p:spPr>
      </p:sp>
      <p:sp>
        <p:nvSpPr>
          <p:cNvPr id="5" name="Freeform 5"/>
          <p:cNvSpPr/>
          <p:nvPr/>
        </p:nvSpPr>
        <p:spPr>
          <a:xfrm flipH="1">
            <a:off x="-619622" y="7706764"/>
            <a:ext cx="5981824" cy="3103071"/>
          </a:xfrm>
          <a:custGeom>
            <a:avLst/>
            <a:gdLst/>
            <a:ahLst/>
            <a:cxnLst/>
            <a:rect l="l" t="t" r="r" b="b"/>
            <a:pathLst>
              <a:path w="5981824" h="3103071">
                <a:moveTo>
                  <a:pt x="5981824" y="0"/>
                </a:moveTo>
                <a:lnTo>
                  <a:pt x="0" y="0"/>
                </a:lnTo>
                <a:lnTo>
                  <a:pt x="0" y="3103072"/>
                </a:lnTo>
                <a:lnTo>
                  <a:pt x="5981824" y="3103072"/>
                </a:lnTo>
                <a:lnTo>
                  <a:pt x="5981824" y="0"/>
                </a:lnTo>
                <a:close/>
              </a:path>
            </a:pathLst>
          </a:custGeom>
          <a:blipFill>
            <a:blip r:embed="rId6"/>
            <a:stretch>
              <a:fillRect/>
            </a:stretch>
          </a:blipFill>
        </p:spPr>
      </p:sp>
      <p:sp>
        <p:nvSpPr>
          <p:cNvPr id="6" name="Freeform 6"/>
          <p:cNvSpPr/>
          <p:nvPr/>
        </p:nvSpPr>
        <p:spPr>
          <a:xfrm>
            <a:off x="587336" y="609723"/>
            <a:ext cx="3911699" cy="2397835"/>
          </a:xfrm>
          <a:custGeom>
            <a:avLst/>
            <a:gdLst/>
            <a:ahLst/>
            <a:cxnLst/>
            <a:rect l="l" t="t" r="r" b="b"/>
            <a:pathLst>
              <a:path w="3911699" h="2397835">
                <a:moveTo>
                  <a:pt x="0" y="0"/>
                </a:moveTo>
                <a:lnTo>
                  <a:pt x="3911699" y="0"/>
                </a:lnTo>
                <a:lnTo>
                  <a:pt x="3911699" y="2397835"/>
                </a:lnTo>
                <a:lnTo>
                  <a:pt x="0" y="2397835"/>
                </a:lnTo>
                <a:lnTo>
                  <a:pt x="0" y="0"/>
                </a:lnTo>
                <a:close/>
              </a:path>
            </a:pathLst>
          </a:custGeom>
          <a:blipFill>
            <a:blip r:embed="rId7"/>
            <a:stretch>
              <a:fillRect/>
            </a:stretch>
          </a:blipFill>
        </p:spPr>
      </p:sp>
      <p:sp>
        <p:nvSpPr>
          <p:cNvPr id="7" name="TextBox 7"/>
          <p:cNvSpPr txBox="1"/>
          <p:nvPr/>
        </p:nvSpPr>
        <p:spPr>
          <a:xfrm>
            <a:off x="3323830" y="618794"/>
            <a:ext cx="11973258" cy="1477328"/>
          </a:xfrm>
          <a:prstGeom prst="rect">
            <a:avLst/>
          </a:prstGeom>
        </p:spPr>
        <p:txBody>
          <a:bodyPr lIns="0" tIns="0" rIns="0" bIns="0" rtlCol="0" anchor="t">
            <a:spAutoFit/>
          </a:bodyPr>
          <a:lstStyle/>
          <a:p>
            <a:pPr algn="ctr"/>
            <a:r>
              <a:rPr lang="en-US" sz="4800" b="1">
                <a:latin typeface="Times New Roman" panose="02020603050405020304" pitchFamily="18" charset="0"/>
                <a:cs typeface="Times New Roman" panose="02020603050405020304" pitchFamily="18" charset="0"/>
              </a:rPr>
              <a:t>Xem đoạn video sau v</a:t>
            </a:r>
            <a:r>
              <a:rPr lang="vi-VN" sz="4800" b="1">
                <a:latin typeface="Times New Roman" panose="02020603050405020304" pitchFamily="18" charset="0"/>
                <a:cs typeface="Times New Roman" panose="02020603050405020304" pitchFamily="18" charset="0"/>
              </a:rPr>
              <a:t>à cho biết nội dung, mục đích</a:t>
            </a:r>
            <a:r>
              <a:rPr lang="en-US" sz="4800" b="1">
                <a:latin typeface="Times New Roman" panose="02020603050405020304" pitchFamily="18" charset="0"/>
                <a:cs typeface="Times New Roman" panose="02020603050405020304" pitchFamily="18" charset="0"/>
              </a:rPr>
              <a:t> </a:t>
            </a:r>
            <a:r>
              <a:rPr lang="vi-VN" sz="4800" b="1">
                <a:latin typeface="Times New Roman" panose="02020603050405020304" pitchFamily="18" charset="0"/>
                <a:cs typeface="Times New Roman" panose="02020603050405020304" pitchFamily="18" charset="0"/>
              </a:rPr>
              <a:t>của video trên là gì?</a:t>
            </a:r>
            <a:endParaRPr lang="en-GB" sz="4800" b="1">
              <a:latin typeface="Times New Roman" panose="02020603050405020304" pitchFamily="18" charset="0"/>
              <a:cs typeface="Times New Roman" panose="02020603050405020304" pitchFamily="18" charset="0"/>
            </a:endParaRPr>
          </a:p>
        </p:txBody>
      </p:sp>
      <p:pic>
        <p:nvPicPr>
          <p:cNvPr id="9" name="8. Video Bài 8.4.Bác Hồ và sự trong sáng của tiếng Việt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922394" y="2714916"/>
            <a:ext cx="12192000" cy="685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13" y="-13201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a:off x="715961" y="393689"/>
            <a:ext cx="4673045" cy="3746856"/>
          </a:xfrm>
          <a:custGeom>
            <a:avLst/>
            <a:gdLst/>
            <a:ahLst/>
            <a:cxnLst/>
            <a:rect l="l" t="t" r="r" b="b"/>
            <a:pathLst>
              <a:path w="4673045" h="3746856">
                <a:moveTo>
                  <a:pt x="0" y="0"/>
                </a:moveTo>
                <a:lnTo>
                  <a:pt x="4673045" y="0"/>
                </a:lnTo>
                <a:lnTo>
                  <a:pt x="4673045" y="3746856"/>
                </a:lnTo>
                <a:lnTo>
                  <a:pt x="0" y="3746856"/>
                </a:lnTo>
                <a:lnTo>
                  <a:pt x="0" y="0"/>
                </a:lnTo>
                <a:close/>
              </a:path>
            </a:pathLst>
          </a:custGeom>
          <a:blipFill>
            <a:blip r:embed="rId3"/>
            <a:stretch>
              <a:fillRect/>
            </a:stretch>
          </a:blipFill>
        </p:spPr>
      </p:sp>
      <p:sp>
        <p:nvSpPr>
          <p:cNvPr id="4" name="Freeform 4"/>
          <p:cNvSpPr/>
          <p:nvPr/>
        </p:nvSpPr>
        <p:spPr>
          <a:xfrm>
            <a:off x="608863" y="5143500"/>
            <a:ext cx="4620824" cy="5143500"/>
          </a:xfrm>
          <a:custGeom>
            <a:avLst/>
            <a:gdLst/>
            <a:ahLst/>
            <a:cxnLst/>
            <a:rect l="l" t="t" r="r" b="b"/>
            <a:pathLst>
              <a:path w="4620824" h="5143500">
                <a:moveTo>
                  <a:pt x="0" y="0"/>
                </a:moveTo>
                <a:lnTo>
                  <a:pt x="4620824" y="0"/>
                </a:lnTo>
                <a:lnTo>
                  <a:pt x="4620824" y="5143500"/>
                </a:lnTo>
                <a:lnTo>
                  <a:pt x="0" y="5143500"/>
                </a:lnTo>
                <a:lnTo>
                  <a:pt x="0" y="0"/>
                </a:lnTo>
                <a:close/>
              </a:path>
            </a:pathLst>
          </a:custGeom>
          <a:blipFill>
            <a:blip r:embed="rId4"/>
            <a:stretch>
              <a:fillRect/>
            </a:stretch>
          </a:blipFill>
        </p:spPr>
      </p:sp>
      <p:sp>
        <p:nvSpPr>
          <p:cNvPr id="6" name="Freeform 6"/>
          <p:cNvSpPr/>
          <p:nvPr/>
        </p:nvSpPr>
        <p:spPr>
          <a:xfrm>
            <a:off x="0"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5"/>
            <a:stretch>
              <a:fillRect/>
            </a:stretch>
          </a:blipFill>
        </p:spPr>
      </p:sp>
      <p:sp>
        <p:nvSpPr>
          <p:cNvPr id="7" name="Freeform 7"/>
          <p:cNvSpPr/>
          <p:nvPr/>
        </p:nvSpPr>
        <p:spPr>
          <a:xfrm flipH="1">
            <a:off x="6078064" y="8335699"/>
            <a:ext cx="6104968" cy="2083320"/>
          </a:xfrm>
          <a:custGeom>
            <a:avLst/>
            <a:gdLst/>
            <a:ahLst/>
            <a:cxnLst/>
            <a:rect l="l" t="t" r="r" b="b"/>
            <a:pathLst>
              <a:path w="6104968" h="2083320">
                <a:moveTo>
                  <a:pt x="6104968" y="0"/>
                </a:moveTo>
                <a:lnTo>
                  <a:pt x="0" y="0"/>
                </a:lnTo>
                <a:lnTo>
                  <a:pt x="0" y="2083321"/>
                </a:lnTo>
                <a:lnTo>
                  <a:pt x="6104968" y="2083321"/>
                </a:lnTo>
                <a:lnTo>
                  <a:pt x="6104968" y="0"/>
                </a:lnTo>
                <a:close/>
              </a:path>
            </a:pathLst>
          </a:custGeom>
          <a:blipFill>
            <a:blip r:embed="rId5"/>
            <a:stretch>
              <a:fillRect/>
            </a:stretch>
          </a:blipFill>
        </p:spPr>
      </p:sp>
      <p:sp>
        <p:nvSpPr>
          <p:cNvPr id="9" name="Freeform 9"/>
          <p:cNvSpPr/>
          <p:nvPr/>
        </p:nvSpPr>
        <p:spPr>
          <a:xfrm>
            <a:off x="12183032"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5"/>
            <a:stretch>
              <a:fillRect/>
            </a:stretch>
          </a:blipFill>
        </p:spPr>
      </p:sp>
      <p:sp>
        <p:nvSpPr>
          <p:cNvPr id="10" name="TextBox 10"/>
          <p:cNvSpPr txBox="1"/>
          <p:nvPr/>
        </p:nvSpPr>
        <p:spPr>
          <a:xfrm>
            <a:off x="4648200" y="651290"/>
            <a:ext cx="11506200" cy="323165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ts val="12599"/>
              </a:lnSpc>
            </a:pPr>
            <a:r>
              <a:rPr lang="en-US" sz="8800" b="1" dirty="0" smtClean="0">
                <a:ln w="12700">
                  <a:solidFill>
                    <a:schemeClr val="accent1"/>
                  </a:solidFill>
                  <a:prstDash val="solid"/>
                </a:ln>
                <a:solidFill>
                  <a:srgbClr val="00B05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MỤC TIÊU BÀI HỌC</a:t>
            </a:r>
          </a:p>
          <a:p>
            <a:pPr algn="ctr">
              <a:lnSpc>
                <a:spcPts val="12599"/>
              </a:lnSpc>
            </a:pPr>
            <a:endParaRPr lang="en-US" sz="8800" b="1" dirty="0">
              <a:ln w="12700">
                <a:solidFill>
                  <a:schemeClr val="accent1"/>
                </a:solidFill>
                <a:prstDash val="solid"/>
              </a:ln>
              <a:solidFill>
                <a:srgbClr val="00B050"/>
              </a:solidFill>
              <a:effectLst>
                <a:outerShdw dist="38100" dir="2640000" algn="bl" rotWithShape="0">
                  <a:schemeClr val="accent1"/>
                </a:outerShdw>
              </a:effectLst>
              <a:latin typeface="Times New Roman" panose="02020603050405020304" pitchFamily="18" charset="0"/>
              <a:ea typeface="Gluten Bold"/>
              <a:cs typeface="Times New Roman" panose="02020603050405020304" pitchFamily="18" charset="0"/>
              <a:sym typeface="Gluten Bold"/>
            </a:endParaRPr>
          </a:p>
        </p:txBody>
      </p:sp>
      <p:sp>
        <p:nvSpPr>
          <p:cNvPr id="11" name="Rectangle 10"/>
          <p:cNvSpPr/>
          <p:nvPr/>
        </p:nvSpPr>
        <p:spPr>
          <a:xfrm>
            <a:off x="5159758" y="2626990"/>
            <a:ext cx="2205913" cy="282131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400" b="1" dirty="0">
                <a:solidFill>
                  <a:schemeClr val="tx1"/>
                </a:solidFill>
                <a:latin typeface="Times New Roman" panose="02020603050405020304" pitchFamily="18" charset="0"/>
                <a:cs typeface="Times New Roman" panose="02020603050405020304" pitchFamily="18" charset="0"/>
              </a:rPr>
              <a:t>HS nhận</a:t>
            </a:r>
            <a:r>
              <a:rPr lang="vi-VN" sz="2400" b="1" dirty="0">
                <a:solidFill>
                  <a:schemeClr val="tx1"/>
                </a:solidFill>
                <a:latin typeface="Times New Roman" panose="02020603050405020304" pitchFamily="18" charset="0"/>
                <a:cs typeface="Times New Roman" panose="02020603050405020304" pitchFamily="18" charset="0"/>
              </a:rPr>
              <a:t> biết được đặc điểm, lí do của việc giữ gìn và phát triển tiếng Việt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9118338" y="2578445"/>
            <a:ext cx="2205913" cy="286985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smtClean="0">
                <a:solidFill>
                  <a:schemeClr val="tx1"/>
                </a:solidFill>
                <a:latin typeface="Times New Roman" panose="02020603050405020304" pitchFamily="18" charset="0"/>
                <a:cs typeface="Times New Roman" panose="02020603050405020304" pitchFamily="18" charset="0"/>
              </a:rPr>
              <a:t>HS h</a:t>
            </a:r>
            <a:r>
              <a:rPr lang="vi-VN" sz="2400" b="1" dirty="0" smtClean="0">
                <a:solidFill>
                  <a:schemeClr val="tx1"/>
                </a:solidFill>
                <a:latin typeface="Times New Roman" panose="02020603050405020304" pitchFamily="18" charset="0"/>
                <a:cs typeface="Times New Roman" panose="02020603050405020304" pitchFamily="18" charset="0"/>
              </a:rPr>
              <a:t>ệ </a:t>
            </a:r>
            <a:r>
              <a:rPr lang="vi-VN" sz="2400" b="1" dirty="0">
                <a:solidFill>
                  <a:schemeClr val="tx1"/>
                </a:solidFill>
                <a:latin typeface="Times New Roman" panose="02020603050405020304" pitchFamily="18" charset="0"/>
                <a:cs typeface="Times New Roman" panose="02020603050405020304" pitchFamily="18" charset="0"/>
              </a:rPr>
              <a:t>thống kiến thức về ngôn ngữ trang trọng và ngôn ngữ thân mật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3258800" y="2705100"/>
            <a:ext cx="2205913" cy="27432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smtClean="0">
                <a:solidFill>
                  <a:schemeClr val="tx1"/>
                </a:solidFill>
                <a:latin typeface="Times New Roman" panose="02020603050405020304" pitchFamily="18" charset="0"/>
                <a:cs typeface="Times New Roman" panose="02020603050405020304" pitchFamily="18" charset="0"/>
              </a:rPr>
              <a:t>HS b</a:t>
            </a:r>
            <a:r>
              <a:rPr lang="vi-VN" sz="2400" b="1" dirty="0" smtClean="0">
                <a:solidFill>
                  <a:schemeClr val="tx1"/>
                </a:solidFill>
                <a:latin typeface="Times New Roman" panose="02020603050405020304" pitchFamily="18" charset="0"/>
                <a:cs typeface="Times New Roman" panose="02020603050405020304" pitchFamily="18" charset="0"/>
              </a:rPr>
              <a:t>iết </a:t>
            </a:r>
            <a:r>
              <a:rPr lang="vi-VN" sz="2400" b="1" dirty="0">
                <a:solidFill>
                  <a:schemeClr val="tx1"/>
                </a:solidFill>
                <a:latin typeface="Times New Roman" panose="02020603050405020304" pitchFamily="18" charset="0"/>
                <a:cs typeface="Times New Roman" panose="02020603050405020304" pitchFamily="18" charset="0"/>
              </a:rPr>
              <a:t>vận dụng để giữ gìn và phát triển tiếng Việt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049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a:off x="1028700" y="651290"/>
            <a:ext cx="4673045" cy="3746856"/>
          </a:xfrm>
          <a:custGeom>
            <a:avLst/>
            <a:gdLst/>
            <a:ahLst/>
            <a:cxnLst/>
            <a:rect l="l" t="t" r="r" b="b"/>
            <a:pathLst>
              <a:path w="4673045" h="3746856">
                <a:moveTo>
                  <a:pt x="0" y="0"/>
                </a:moveTo>
                <a:lnTo>
                  <a:pt x="4673045" y="0"/>
                </a:lnTo>
                <a:lnTo>
                  <a:pt x="4673045" y="3746856"/>
                </a:lnTo>
                <a:lnTo>
                  <a:pt x="0" y="3746856"/>
                </a:lnTo>
                <a:lnTo>
                  <a:pt x="0" y="0"/>
                </a:lnTo>
                <a:close/>
              </a:path>
            </a:pathLst>
          </a:custGeom>
          <a:blipFill>
            <a:blip r:embed="rId3"/>
            <a:stretch>
              <a:fillRect/>
            </a:stretch>
          </a:blipFill>
        </p:spPr>
      </p:sp>
      <p:sp>
        <p:nvSpPr>
          <p:cNvPr id="4" name="Freeform 4"/>
          <p:cNvSpPr/>
          <p:nvPr/>
        </p:nvSpPr>
        <p:spPr>
          <a:xfrm>
            <a:off x="608863" y="5143500"/>
            <a:ext cx="4620824" cy="5143500"/>
          </a:xfrm>
          <a:custGeom>
            <a:avLst/>
            <a:gdLst/>
            <a:ahLst/>
            <a:cxnLst/>
            <a:rect l="l" t="t" r="r" b="b"/>
            <a:pathLst>
              <a:path w="4620824" h="5143500">
                <a:moveTo>
                  <a:pt x="0" y="0"/>
                </a:moveTo>
                <a:lnTo>
                  <a:pt x="4620824" y="0"/>
                </a:lnTo>
                <a:lnTo>
                  <a:pt x="4620824" y="5143500"/>
                </a:lnTo>
                <a:lnTo>
                  <a:pt x="0" y="5143500"/>
                </a:lnTo>
                <a:lnTo>
                  <a:pt x="0" y="0"/>
                </a:lnTo>
                <a:close/>
              </a:path>
            </a:pathLst>
          </a:custGeom>
          <a:blipFill>
            <a:blip r:embed="rId4"/>
            <a:stretch>
              <a:fillRect/>
            </a:stretch>
          </a:blipFill>
        </p:spPr>
      </p:sp>
      <p:sp>
        <p:nvSpPr>
          <p:cNvPr id="5" name="Freeform 5"/>
          <p:cNvSpPr/>
          <p:nvPr/>
        </p:nvSpPr>
        <p:spPr>
          <a:xfrm>
            <a:off x="12693341" y="651290"/>
            <a:ext cx="5172615" cy="2062580"/>
          </a:xfrm>
          <a:custGeom>
            <a:avLst/>
            <a:gdLst/>
            <a:ahLst/>
            <a:cxnLst/>
            <a:rect l="l" t="t" r="r" b="b"/>
            <a:pathLst>
              <a:path w="5172615" h="2062580">
                <a:moveTo>
                  <a:pt x="0" y="0"/>
                </a:moveTo>
                <a:lnTo>
                  <a:pt x="5172615" y="0"/>
                </a:lnTo>
                <a:lnTo>
                  <a:pt x="5172615" y="2062581"/>
                </a:lnTo>
                <a:lnTo>
                  <a:pt x="0" y="2062581"/>
                </a:lnTo>
                <a:lnTo>
                  <a:pt x="0" y="0"/>
                </a:lnTo>
                <a:close/>
              </a:path>
            </a:pathLst>
          </a:custGeom>
          <a:blipFill>
            <a:blip r:embed="rId5"/>
            <a:stretch>
              <a:fillRect/>
            </a:stretch>
          </a:blipFill>
        </p:spPr>
      </p:sp>
      <p:sp>
        <p:nvSpPr>
          <p:cNvPr id="6" name="Freeform 6"/>
          <p:cNvSpPr/>
          <p:nvPr/>
        </p:nvSpPr>
        <p:spPr>
          <a:xfrm>
            <a:off x="0"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6"/>
            <a:stretch>
              <a:fillRect/>
            </a:stretch>
          </a:blipFill>
        </p:spPr>
      </p:sp>
      <p:sp>
        <p:nvSpPr>
          <p:cNvPr id="7" name="Freeform 7"/>
          <p:cNvSpPr/>
          <p:nvPr/>
        </p:nvSpPr>
        <p:spPr>
          <a:xfrm flipH="1">
            <a:off x="6078064" y="8335699"/>
            <a:ext cx="6104968" cy="2083320"/>
          </a:xfrm>
          <a:custGeom>
            <a:avLst/>
            <a:gdLst/>
            <a:ahLst/>
            <a:cxnLst/>
            <a:rect l="l" t="t" r="r" b="b"/>
            <a:pathLst>
              <a:path w="6104968" h="2083320">
                <a:moveTo>
                  <a:pt x="6104968" y="0"/>
                </a:moveTo>
                <a:lnTo>
                  <a:pt x="0" y="0"/>
                </a:lnTo>
                <a:lnTo>
                  <a:pt x="0" y="2083321"/>
                </a:lnTo>
                <a:lnTo>
                  <a:pt x="6104968" y="2083321"/>
                </a:lnTo>
                <a:lnTo>
                  <a:pt x="6104968" y="0"/>
                </a:lnTo>
                <a:close/>
              </a:path>
            </a:pathLst>
          </a:custGeom>
          <a:blipFill>
            <a:blip r:embed="rId6"/>
            <a:stretch>
              <a:fillRect/>
            </a:stretch>
          </a:blipFill>
        </p:spPr>
      </p:sp>
      <p:sp>
        <p:nvSpPr>
          <p:cNvPr id="8" name="Freeform 8"/>
          <p:cNvSpPr/>
          <p:nvPr/>
        </p:nvSpPr>
        <p:spPr>
          <a:xfrm>
            <a:off x="7520726" y="651290"/>
            <a:ext cx="5172615" cy="2062580"/>
          </a:xfrm>
          <a:custGeom>
            <a:avLst/>
            <a:gdLst/>
            <a:ahLst/>
            <a:cxnLst/>
            <a:rect l="l" t="t" r="r" b="b"/>
            <a:pathLst>
              <a:path w="5172615" h="2062580">
                <a:moveTo>
                  <a:pt x="0" y="0"/>
                </a:moveTo>
                <a:lnTo>
                  <a:pt x="5172615" y="0"/>
                </a:lnTo>
                <a:lnTo>
                  <a:pt x="5172615" y="2062581"/>
                </a:lnTo>
                <a:lnTo>
                  <a:pt x="0" y="2062581"/>
                </a:lnTo>
                <a:lnTo>
                  <a:pt x="0" y="0"/>
                </a:lnTo>
                <a:close/>
              </a:path>
            </a:pathLst>
          </a:custGeom>
          <a:blipFill>
            <a:blip r:embed="rId5"/>
            <a:stretch>
              <a:fillRect/>
            </a:stretch>
          </a:blipFill>
        </p:spPr>
      </p:sp>
      <p:sp>
        <p:nvSpPr>
          <p:cNvPr id="9" name="Freeform 9"/>
          <p:cNvSpPr/>
          <p:nvPr/>
        </p:nvSpPr>
        <p:spPr>
          <a:xfrm>
            <a:off x="12183032" y="8335699"/>
            <a:ext cx="6104968" cy="2083320"/>
          </a:xfrm>
          <a:custGeom>
            <a:avLst/>
            <a:gdLst/>
            <a:ahLst/>
            <a:cxnLst/>
            <a:rect l="l" t="t" r="r" b="b"/>
            <a:pathLst>
              <a:path w="6104968" h="2083320">
                <a:moveTo>
                  <a:pt x="0" y="0"/>
                </a:moveTo>
                <a:lnTo>
                  <a:pt x="6104968" y="0"/>
                </a:lnTo>
                <a:lnTo>
                  <a:pt x="6104968" y="2083321"/>
                </a:lnTo>
                <a:lnTo>
                  <a:pt x="0" y="2083321"/>
                </a:lnTo>
                <a:lnTo>
                  <a:pt x="0" y="0"/>
                </a:lnTo>
                <a:close/>
              </a:path>
            </a:pathLst>
          </a:custGeom>
          <a:blipFill>
            <a:blip r:embed="rId6"/>
            <a:stretch>
              <a:fillRect/>
            </a:stretch>
          </a:blipFill>
        </p:spPr>
      </p:sp>
      <p:sp>
        <p:nvSpPr>
          <p:cNvPr id="10" name="TextBox 10"/>
          <p:cNvSpPr txBox="1"/>
          <p:nvPr/>
        </p:nvSpPr>
        <p:spPr>
          <a:xfrm>
            <a:off x="6550122" y="2855096"/>
            <a:ext cx="10709178" cy="48474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ts val="12599"/>
              </a:lnSpc>
            </a:pPr>
            <a:r>
              <a:rPr lang="vi-VN" sz="9600" b="1">
                <a:ln w="12700">
                  <a:solidFill>
                    <a:schemeClr val="accent1"/>
                  </a:solidFill>
                  <a:prstDash val="solid"/>
                </a:ln>
                <a:solidFill>
                  <a:srgbClr val="00B05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HOẠT ĐỘNG 2 HÌNH THÀNH KIẾN THỨC MỚI </a:t>
            </a:r>
            <a:endParaRPr lang="en-US" sz="9000" b="1">
              <a:ln w="12700">
                <a:solidFill>
                  <a:schemeClr val="accent1"/>
                </a:solidFill>
                <a:prstDash val="solid"/>
              </a:ln>
              <a:solidFill>
                <a:srgbClr val="00B050"/>
              </a:solidFill>
              <a:effectLst>
                <a:outerShdw dist="38100" dir="2640000" algn="bl" rotWithShape="0">
                  <a:schemeClr val="accent1"/>
                </a:outerShdw>
              </a:effectLst>
              <a:latin typeface="Times New Roman" panose="02020603050405020304" pitchFamily="18" charset="0"/>
              <a:ea typeface="Gluten Bold"/>
              <a:cs typeface="Times New Roman" panose="02020603050405020304" pitchFamily="18" charset="0"/>
              <a:sym typeface="Gluten Bold"/>
            </a:endParaRPr>
          </a:p>
        </p:txBody>
      </p:sp>
    </p:spTree>
    <p:extLst>
      <p:ext uri="{BB962C8B-B14F-4D97-AF65-F5344CB8AC3E}">
        <p14:creationId xmlns:p14="http://schemas.microsoft.com/office/powerpoint/2010/main" val="286563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95300"/>
            <a:ext cx="18288000" cy="10782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02142" y="5249772"/>
            <a:ext cx="4447484" cy="58032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087701" y="297325"/>
            <a:ext cx="8418286" cy="84182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4093765" y="4225736"/>
            <a:ext cx="1561222" cy="14575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295188" y="6820711"/>
            <a:ext cx="4402344" cy="42475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1428788" y="3471111"/>
            <a:ext cx="6893044" cy="82255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1000" y="-1426234"/>
            <a:ext cx="11047788" cy="53578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609267" y="1007478"/>
            <a:ext cx="8582178" cy="2554545"/>
          </a:xfrm>
          <a:prstGeom prst="rect">
            <a:avLst/>
          </a:prstGeom>
          <a:noFill/>
        </p:spPr>
        <p:txBody>
          <a:bodyPr wrap="square" rtlCol="0">
            <a:spAutoFit/>
          </a:bodyPr>
          <a:lstStyle/>
          <a:p>
            <a:pPr algn="ctr"/>
            <a:r>
              <a:rPr lang="vi-VN" sz="80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HS trả lời các câu hỏi trắc nghiệm</a:t>
            </a:r>
            <a:endParaRPr lang="en-GB" sz="80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pic>
        <p:nvPicPr>
          <p:cNvPr id="18" name="Picture 11"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71188" y="3931578"/>
            <a:ext cx="2522808" cy="153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04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26"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80">
                                          <p:stCondLst>
                                            <p:cond delay="0"/>
                                          </p:stCondLst>
                                        </p:cTn>
                                        <p:tgtEl>
                                          <p:spTgt spid="16"/>
                                        </p:tgtEl>
                                      </p:cBhvr>
                                    </p:animEffect>
                                    <p:anim calcmode="lin" valueType="num">
                                      <p:cBhvr>
                                        <p:cTn id="1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 dur="26">
                                          <p:stCondLst>
                                            <p:cond delay="650"/>
                                          </p:stCondLst>
                                        </p:cTn>
                                        <p:tgtEl>
                                          <p:spTgt spid="16"/>
                                        </p:tgtEl>
                                      </p:cBhvr>
                                      <p:to x="100000" y="60000"/>
                                    </p:animScale>
                                    <p:animScale>
                                      <p:cBhvr>
                                        <p:cTn id="20" dur="166" decel="50000">
                                          <p:stCondLst>
                                            <p:cond delay="676"/>
                                          </p:stCondLst>
                                        </p:cTn>
                                        <p:tgtEl>
                                          <p:spTgt spid="16"/>
                                        </p:tgtEl>
                                      </p:cBhvr>
                                      <p:to x="100000" y="100000"/>
                                    </p:animScale>
                                    <p:animScale>
                                      <p:cBhvr>
                                        <p:cTn id="21" dur="26">
                                          <p:stCondLst>
                                            <p:cond delay="1312"/>
                                          </p:stCondLst>
                                        </p:cTn>
                                        <p:tgtEl>
                                          <p:spTgt spid="16"/>
                                        </p:tgtEl>
                                      </p:cBhvr>
                                      <p:to x="100000" y="80000"/>
                                    </p:animScale>
                                    <p:animScale>
                                      <p:cBhvr>
                                        <p:cTn id="22" dur="166" decel="50000">
                                          <p:stCondLst>
                                            <p:cond delay="1338"/>
                                          </p:stCondLst>
                                        </p:cTn>
                                        <p:tgtEl>
                                          <p:spTgt spid="16"/>
                                        </p:tgtEl>
                                      </p:cBhvr>
                                      <p:to x="100000" y="100000"/>
                                    </p:animScale>
                                    <p:animScale>
                                      <p:cBhvr>
                                        <p:cTn id="23" dur="26">
                                          <p:stCondLst>
                                            <p:cond delay="1642"/>
                                          </p:stCondLst>
                                        </p:cTn>
                                        <p:tgtEl>
                                          <p:spTgt spid="16"/>
                                        </p:tgtEl>
                                      </p:cBhvr>
                                      <p:to x="100000" y="90000"/>
                                    </p:animScale>
                                    <p:animScale>
                                      <p:cBhvr>
                                        <p:cTn id="24" dur="166" decel="50000">
                                          <p:stCondLst>
                                            <p:cond delay="1668"/>
                                          </p:stCondLst>
                                        </p:cTn>
                                        <p:tgtEl>
                                          <p:spTgt spid="16"/>
                                        </p:tgtEl>
                                      </p:cBhvr>
                                      <p:to x="100000" y="100000"/>
                                    </p:animScale>
                                    <p:animScale>
                                      <p:cBhvr>
                                        <p:cTn id="25" dur="26">
                                          <p:stCondLst>
                                            <p:cond delay="1808"/>
                                          </p:stCondLst>
                                        </p:cTn>
                                        <p:tgtEl>
                                          <p:spTgt spid="16"/>
                                        </p:tgtEl>
                                      </p:cBhvr>
                                      <p:to x="100000" y="95000"/>
                                    </p:animScale>
                                    <p:animScale>
                                      <p:cBhvr>
                                        <p:cTn id="26" dur="166" decel="50000">
                                          <p:stCondLst>
                                            <p:cond delay="1834"/>
                                          </p:stCondLst>
                                        </p:cTn>
                                        <p:tgtEl>
                                          <p:spTgt spid="16"/>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80">
                                          <p:stCondLst>
                                            <p:cond delay="0"/>
                                          </p:stCondLst>
                                        </p:cTn>
                                        <p:tgtEl>
                                          <p:spTgt spid="18"/>
                                        </p:tgtEl>
                                      </p:cBhvr>
                                    </p:animEffect>
                                    <p:anim calcmode="lin" valueType="num">
                                      <p:cBhvr>
                                        <p:cTn id="3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5" dur="26">
                                          <p:stCondLst>
                                            <p:cond delay="650"/>
                                          </p:stCondLst>
                                        </p:cTn>
                                        <p:tgtEl>
                                          <p:spTgt spid="18"/>
                                        </p:tgtEl>
                                      </p:cBhvr>
                                      <p:to x="100000" y="60000"/>
                                    </p:animScale>
                                    <p:animScale>
                                      <p:cBhvr>
                                        <p:cTn id="36" dur="166" decel="50000">
                                          <p:stCondLst>
                                            <p:cond delay="676"/>
                                          </p:stCondLst>
                                        </p:cTn>
                                        <p:tgtEl>
                                          <p:spTgt spid="18"/>
                                        </p:tgtEl>
                                      </p:cBhvr>
                                      <p:to x="100000" y="100000"/>
                                    </p:animScale>
                                    <p:animScale>
                                      <p:cBhvr>
                                        <p:cTn id="37" dur="26">
                                          <p:stCondLst>
                                            <p:cond delay="1312"/>
                                          </p:stCondLst>
                                        </p:cTn>
                                        <p:tgtEl>
                                          <p:spTgt spid="18"/>
                                        </p:tgtEl>
                                      </p:cBhvr>
                                      <p:to x="100000" y="80000"/>
                                    </p:animScale>
                                    <p:animScale>
                                      <p:cBhvr>
                                        <p:cTn id="38" dur="166" decel="50000">
                                          <p:stCondLst>
                                            <p:cond delay="1338"/>
                                          </p:stCondLst>
                                        </p:cTn>
                                        <p:tgtEl>
                                          <p:spTgt spid="18"/>
                                        </p:tgtEl>
                                      </p:cBhvr>
                                      <p:to x="100000" y="100000"/>
                                    </p:animScale>
                                    <p:animScale>
                                      <p:cBhvr>
                                        <p:cTn id="39" dur="26">
                                          <p:stCondLst>
                                            <p:cond delay="1642"/>
                                          </p:stCondLst>
                                        </p:cTn>
                                        <p:tgtEl>
                                          <p:spTgt spid="18"/>
                                        </p:tgtEl>
                                      </p:cBhvr>
                                      <p:to x="100000" y="90000"/>
                                    </p:animScale>
                                    <p:animScale>
                                      <p:cBhvr>
                                        <p:cTn id="40" dur="166" decel="50000">
                                          <p:stCondLst>
                                            <p:cond delay="1668"/>
                                          </p:stCondLst>
                                        </p:cTn>
                                        <p:tgtEl>
                                          <p:spTgt spid="18"/>
                                        </p:tgtEl>
                                      </p:cBhvr>
                                      <p:to x="100000" y="100000"/>
                                    </p:animScale>
                                    <p:animScale>
                                      <p:cBhvr>
                                        <p:cTn id="41" dur="26">
                                          <p:stCondLst>
                                            <p:cond delay="1808"/>
                                          </p:stCondLst>
                                        </p:cTn>
                                        <p:tgtEl>
                                          <p:spTgt spid="18"/>
                                        </p:tgtEl>
                                      </p:cBhvr>
                                      <p:to x="100000" y="95000"/>
                                    </p:animScale>
                                    <p:animScale>
                                      <p:cBhvr>
                                        <p:cTn id="4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77" b="-16777"/>
            </a:stretch>
          </a:blipFill>
        </p:spPr>
      </p:sp>
      <p:sp>
        <p:nvSpPr>
          <p:cNvPr id="3" name="Freeform 3"/>
          <p:cNvSpPr/>
          <p:nvPr/>
        </p:nvSpPr>
        <p:spPr>
          <a:xfrm flipH="1">
            <a:off x="8075469" y="7100013"/>
            <a:ext cx="3166688" cy="3186987"/>
          </a:xfrm>
          <a:custGeom>
            <a:avLst/>
            <a:gdLst/>
            <a:ahLst/>
            <a:cxnLst/>
            <a:rect l="l" t="t" r="r" b="b"/>
            <a:pathLst>
              <a:path w="3166688" h="3186987">
                <a:moveTo>
                  <a:pt x="3166688" y="0"/>
                </a:moveTo>
                <a:lnTo>
                  <a:pt x="0" y="0"/>
                </a:lnTo>
                <a:lnTo>
                  <a:pt x="0" y="3186987"/>
                </a:lnTo>
                <a:lnTo>
                  <a:pt x="3166688" y="3186987"/>
                </a:lnTo>
                <a:lnTo>
                  <a:pt x="3166688" y="0"/>
                </a:lnTo>
                <a:close/>
              </a:path>
            </a:pathLst>
          </a:custGeom>
          <a:blipFill>
            <a:blip r:embed="rId3"/>
            <a:stretch>
              <a:fillRect/>
            </a:stretch>
          </a:blipFill>
        </p:spPr>
      </p:sp>
      <p:sp>
        <p:nvSpPr>
          <p:cNvPr id="4" name="Freeform 4"/>
          <p:cNvSpPr/>
          <p:nvPr/>
        </p:nvSpPr>
        <p:spPr>
          <a:xfrm flipH="1">
            <a:off x="-2582335" y="7566425"/>
            <a:ext cx="3611035" cy="2720575"/>
          </a:xfrm>
          <a:custGeom>
            <a:avLst/>
            <a:gdLst/>
            <a:ahLst/>
            <a:cxnLst/>
            <a:rect l="l" t="t" r="r" b="b"/>
            <a:pathLst>
              <a:path w="3611035" h="2720575">
                <a:moveTo>
                  <a:pt x="3611035" y="0"/>
                </a:moveTo>
                <a:lnTo>
                  <a:pt x="0" y="0"/>
                </a:lnTo>
                <a:lnTo>
                  <a:pt x="0" y="2720575"/>
                </a:lnTo>
                <a:lnTo>
                  <a:pt x="3611035" y="2720575"/>
                </a:lnTo>
                <a:lnTo>
                  <a:pt x="3611035" y="0"/>
                </a:lnTo>
                <a:close/>
              </a:path>
            </a:pathLst>
          </a:custGeom>
          <a:blipFill>
            <a:blip r:embed="rId4"/>
            <a:stretch>
              <a:fillRect/>
            </a:stretch>
          </a:blipFill>
        </p:spPr>
      </p:sp>
      <p:sp>
        <p:nvSpPr>
          <p:cNvPr id="5" name="Freeform 5"/>
          <p:cNvSpPr/>
          <p:nvPr/>
        </p:nvSpPr>
        <p:spPr>
          <a:xfrm flipH="1">
            <a:off x="6299111" y="315779"/>
            <a:ext cx="4512436" cy="4962633"/>
          </a:xfrm>
          <a:custGeom>
            <a:avLst/>
            <a:gdLst/>
            <a:ahLst/>
            <a:cxnLst/>
            <a:rect l="l" t="t" r="r" b="b"/>
            <a:pathLst>
              <a:path w="4512436" h="4962633">
                <a:moveTo>
                  <a:pt x="4512437" y="0"/>
                </a:moveTo>
                <a:lnTo>
                  <a:pt x="0" y="0"/>
                </a:lnTo>
                <a:lnTo>
                  <a:pt x="0" y="4962633"/>
                </a:lnTo>
                <a:lnTo>
                  <a:pt x="4512437" y="4962633"/>
                </a:lnTo>
                <a:lnTo>
                  <a:pt x="4512437" y="0"/>
                </a:lnTo>
                <a:close/>
              </a:path>
            </a:pathLst>
          </a:custGeom>
          <a:blipFill>
            <a:blip r:embed="rId5"/>
            <a:stretch>
              <a:fillRect/>
            </a:stretch>
          </a:blipFill>
        </p:spPr>
      </p:sp>
      <p:sp>
        <p:nvSpPr>
          <p:cNvPr id="6" name="Freeform 6"/>
          <p:cNvSpPr/>
          <p:nvPr/>
        </p:nvSpPr>
        <p:spPr>
          <a:xfrm>
            <a:off x="608863" y="1441684"/>
            <a:ext cx="7946466" cy="8845316"/>
          </a:xfrm>
          <a:custGeom>
            <a:avLst/>
            <a:gdLst/>
            <a:ahLst/>
            <a:cxnLst/>
            <a:rect l="l" t="t" r="r" b="b"/>
            <a:pathLst>
              <a:path w="7946466" h="8845316">
                <a:moveTo>
                  <a:pt x="0" y="0"/>
                </a:moveTo>
                <a:lnTo>
                  <a:pt x="7946466" y="0"/>
                </a:lnTo>
                <a:lnTo>
                  <a:pt x="7946466" y="8845316"/>
                </a:lnTo>
                <a:lnTo>
                  <a:pt x="0" y="8845316"/>
                </a:lnTo>
                <a:lnTo>
                  <a:pt x="0" y="0"/>
                </a:lnTo>
                <a:close/>
              </a:path>
            </a:pathLst>
          </a:custGeom>
          <a:blipFill>
            <a:blip r:embed="rId6"/>
            <a:stretch>
              <a:fillRect/>
            </a:stretch>
          </a:blipFill>
        </p:spPr>
      </p:sp>
      <p:sp>
        <p:nvSpPr>
          <p:cNvPr id="9" name="TextBox 9"/>
          <p:cNvSpPr txBox="1"/>
          <p:nvPr/>
        </p:nvSpPr>
        <p:spPr>
          <a:xfrm>
            <a:off x="7772400" y="3086100"/>
            <a:ext cx="9722547" cy="295465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96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 Giữ gìn và phát triển tiếng Việt</a:t>
            </a:r>
            <a:endParaRPr lang="en-GB" sz="96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1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pic>
        <p:nvPicPr>
          <p:cNvPr id="10" name="Picture 2" descr="G:\TRO CHOI POWERPOINT\Giai cuu rung xanh\flore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57300"/>
            <a:ext cx="21031200" cy="12039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457201" y="4184650"/>
            <a:ext cx="1638070" cy="19716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5029201" y="6797526"/>
            <a:ext cx="2013238" cy="25592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3420" y="6317746"/>
            <a:ext cx="3496180" cy="34961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ADMIN\Desktop\Giai cuu con vat\clipbear4.gif"/>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0102" y1="27511" x2="40102" y2="28603"/>
                        <a14:backgroundMark x1="33249" y1="35153" x2="32487" y2="36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411200" y="4399857"/>
            <a:ext cx="3962400" cy="460603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1260511" y="6478703"/>
            <a:ext cx="1400282" cy="2759050"/>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311150" y="-190499"/>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3600">
              <a:solidFill>
                <a:prstClr val="black"/>
              </a:solidFill>
            </a:endParaRPr>
          </a:p>
        </p:txBody>
      </p:sp>
      <p:pic>
        <p:nvPicPr>
          <p:cNvPr id="41" name="Picture 13" descr="C:\Users\ADMIN\Desktop\Picture1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14800" y="6595762"/>
            <a:ext cx="3517516" cy="306576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67700" y="6613527"/>
            <a:ext cx="4229100" cy="331203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3" descr="C:\Users\ADMIN\Desktop\Picture1 (2).png">
            <a:hlinkClick r:id="rId16"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258800" y="4838700"/>
            <a:ext cx="4229100" cy="466283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98511" y="6613526"/>
            <a:ext cx="263689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882957" y="7339582"/>
            <a:ext cx="2542598" cy="23738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5165683" y="7136022"/>
            <a:ext cx="2164430" cy="20883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8357042" y="6076404"/>
            <a:ext cx="3868936" cy="379149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C:\Users\ADMIN\Desktop\Giai cuu con vat\bear  mother and baby cartoon image 5.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674096" y="5448300"/>
            <a:ext cx="5613904" cy="561390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653934" y="-84738"/>
            <a:ext cx="1246356" cy="112788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388000" y="3637774"/>
            <a:ext cx="2005476" cy="142436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sp>
        <p:nvSpPr>
          <p:cNvPr id="51" name="TextBox 50"/>
          <p:cNvSpPr txBox="1"/>
          <p:nvPr/>
        </p:nvSpPr>
        <p:spPr>
          <a:xfrm rot="560109">
            <a:off x="722649" y="4265877"/>
            <a:ext cx="2320450" cy="461665"/>
          </a:xfrm>
          <a:prstGeom prst="rect">
            <a:avLst/>
          </a:prstGeom>
          <a:noFill/>
        </p:spPr>
        <p:txBody>
          <a:bodyPr wrap="square" rtlCol="0">
            <a:spAutoFit/>
          </a:bodyPr>
          <a:lstStyle/>
          <a:p>
            <a:r>
              <a:rPr lang="en-US" sz="2400" b="1" dirty="0">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748863" y="4812744"/>
            <a:ext cx="1638070" cy="19716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1" y="40822"/>
            <a:ext cx="2644950" cy="123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9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p:stCondLst>
                        <p:cond delay="0"/>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44"/>
                                        </p:tgtEl>
                                        <p:attrNameLst>
                                          <p:attrName>ppt_x</p:attrName>
                                        </p:attrNameLst>
                                      </p:cBhvr>
                                      <p:tavLst>
                                        <p:tav tm="0">
                                          <p:val>
                                            <p:strVal val="ppt_x"/>
                                          </p:val>
                                        </p:tav>
                                        <p:tav tm="100000">
                                          <p:val>
                                            <p:strVal val="ppt_x"/>
                                          </p:val>
                                        </p:tav>
                                      </p:tavLst>
                                    </p:anim>
                                    <p:anim calcmode="lin" valueType="num">
                                      <p:cBhvr additive="base">
                                        <p:cTn id="16" dur="500"/>
                                        <p:tgtEl>
                                          <p:spTgt spid="44"/>
                                        </p:tgtEl>
                                        <p:attrNameLst>
                                          <p:attrName>ppt_y</p:attrName>
                                        </p:attrNameLst>
                                      </p:cBhvr>
                                      <p:tavLst>
                                        <p:tav tm="0">
                                          <p:val>
                                            <p:strVal val="ppt_y"/>
                                          </p:val>
                                        </p:tav>
                                        <p:tav tm="100000">
                                          <p:val>
                                            <p:strVal val="1+ppt_h/2"/>
                                          </p:val>
                                        </p:tav>
                                      </p:tavLst>
                                    </p:anim>
                                    <p:set>
                                      <p:cBhvr>
                                        <p:cTn id="17" dur="1" fill="hold">
                                          <p:stCondLst>
                                            <p:cond delay="499"/>
                                          </p:stCondLst>
                                        </p:cTn>
                                        <p:tgtEl>
                                          <p:spTgt spid="4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39"/>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45"/>
                                        </p:tgtEl>
                                        <p:attrNameLst>
                                          <p:attrName>r</p:attrName>
                                        </p:attrNameLst>
                                      </p:cBhvr>
                                    </p:animRot>
                                    <p:animRot by="-240000">
                                      <p:cBhvr>
                                        <p:cTn id="24" dur="400" fill="hold">
                                          <p:stCondLst>
                                            <p:cond delay="400"/>
                                          </p:stCondLst>
                                        </p:cTn>
                                        <p:tgtEl>
                                          <p:spTgt spid="45"/>
                                        </p:tgtEl>
                                        <p:attrNameLst>
                                          <p:attrName>r</p:attrName>
                                        </p:attrNameLst>
                                      </p:cBhvr>
                                    </p:animRot>
                                    <p:animRot by="240000">
                                      <p:cBhvr>
                                        <p:cTn id="25" dur="400" fill="hold">
                                          <p:stCondLst>
                                            <p:cond delay="800"/>
                                          </p:stCondLst>
                                        </p:cTn>
                                        <p:tgtEl>
                                          <p:spTgt spid="45"/>
                                        </p:tgtEl>
                                        <p:attrNameLst>
                                          <p:attrName>r</p:attrName>
                                        </p:attrNameLst>
                                      </p:cBhvr>
                                    </p:animRot>
                                    <p:animRot by="-240000">
                                      <p:cBhvr>
                                        <p:cTn id="26" dur="400" fill="hold">
                                          <p:stCondLst>
                                            <p:cond delay="1200"/>
                                          </p:stCondLst>
                                        </p:cTn>
                                        <p:tgtEl>
                                          <p:spTgt spid="45"/>
                                        </p:tgtEl>
                                        <p:attrNameLst>
                                          <p:attrName>r</p:attrName>
                                        </p:attrNameLst>
                                      </p:cBhvr>
                                    </p:animRot>
                                    <p:animRot by="120000">
                                      <p:cBhvr>
                                        <p:cTn id="27" dur="400" fill="hold">
                                          <p:stCondLst>
                                            <p:cond delay="1600"/>
                                          </p:stCondLst>
                                        </p:cTn>
                                        <p:tgtEl>
                                          <p:spTgt spid="45"/>
                                        </p:tgtEl>
                                        <p:attrNameLst>
                                          <p:attrName>r</p:attrName>
                                        </p:attrNameLst>
                                      </p:cBhvr>
                                    </p:animRot>
                                  </p:childTnLst>
                                </p:cTn>
                              </p:par>
                              <p:par>
                                <p:cTn id="28" presetID="35" presetClass="path" presetSubtype="0" accel="50000" decel="50000" fill="hold" nodeType="withEffect">
                                  <p:stCondLst>
                                    <p:cond delay="0"/>
                                  </p:stCondLst>
                                  <p:childTnLst>
                                    <p:animMotion origin="layout" path="M 4.44444E-6 -4.44444E-6 L -0.23056 0.00186 " pathEditMode="relative" rAng="0" ptsTypes="AA">
                                      <p:cBhvr>
                                        <p:cTn id="29"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withEffect">
                                  <p:stCondLst>
                                    <p:cond delay="0"/>
                                  </p:stCondLst>
                                  <p:childTnLst>
                                    <p:anim calcmode="lin" valueType="num">
                                      <p:cBhvr additive="base">
                                        <p:cTn id="34" dur="500"/>
                                        <p:tgtEl>
                                          <p:spTgt spid="41"/>
                                        </p:tgtEl>
                                        <p:attrNameLst>
                                          <p:attrName>ppt_x</p:attrName>
                                        </p:attrNameLst>
                                      </p:cBhvr>
                                      <p:tavLst>
                                        <p:tav tm="0">
                                          <p:val>
                                            <p:strVal val="ppt_x"/>
                                          </p:val>
                                        </p:tav>
                                        <p:tav tm="100000">
                                          <p:val>
                                            <p:strVal val="ppt_x"/>
                                          </p:val>
                                        </p:tav>
                                      </p:tavLst>
                                    </p:anim>
                                    <p:anim calcmode="lin" valueType="num">
                                      <p:cBhvr additive="base">
                                        <p:cTn id="35" dur="500"/>
                                        <p:tgtEl>
                                          <p:spTgt spid="41"/>
                                        </p:tgtEl>
                                        <p:attrNameLst>
                                          <p:attrName>ppt_y</p:attrName>
                                        </p:attrNameLst>
                                      </p:cBhvr>
                                      <p:tavLst>
                                        <p:tav tm="0">
                                          <p:val>
                                            <p:strVal val="ppt_y"/>
                                          </p:val>
                                        </p:tav>
                                        <p:tav tm="100000">
                                          <p:val>
                                            <p:strVal val="1+ppt_h/2"/>
                                          </p:val>
                                        </p:tav>
                                      </p:tavLst>
                                    </p:anim>
                                    <p:set>
                                      <p:cBhvr>
                                        <p:cTn id="36" dur="1" fill="hold">
                                          <p:stCondLst>
                                            <p:cond delay="499"/>
                                          </p:stCondLst>
                                        </p:cTn>
                                        <p:tgtEl>
                                          <p:spTgt spid="4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32" presetClass="emph" presetSubtype="0" fill="hold" nodeType="withEffect">
                                  <p:stCondLst>
                                    <p:cond delay="0"/>
                                  </p:stCondLst>
                                  <p:childTnLst>
                                    <p:animRot by="120000">
                                      <p:cBhvr>
                                        <p:cTn id="42" dur="300" fill="hold">
                                          <p:stCondLst>
                                            <p:cond delay="0"/>
                                          </p:stCondLst>
                                        </p:cTn>
                                        <p:tgtEl>
                                          <p:spTgt spid="46"/>
                                        </p:tgtEl>
                                        <p:attrNameLst>
                                          <p:attrName>r</p:attrName>
                                        </p:attrNameLst>
                                      </p:cBhvr>
                                    </p:animRot>
                                    <p:animRot by="-240000">
                                      <p:cBhvr>
                                        <p:cTn id="43" dur="600" fill="hold">
                                          <p:stCondLst>
                                            <p:cond delay="600"/>
                                          </p:stCondLst>
                                        </p:cTn>
                                        <p:tgtEl>
                                          <p:spTgt spid="46"/>
                                        </p:tgtEl>
                                        <p:attrNameLst>
                                          <p:attrName>r</p:attrName>
                                        </p:attrNameLst>
                                      </p:cBhvr>
                                    </p:animRot>
                                    <p:animRot by="240000">
                                      <p:cBhvr>
                                        <p:cTn id="44" dur="600" fill="hold">
                                          <p:stCondLst>
                                            <p:cond delay="1200"/>
                                          </p:stCondLst>
                                        </p:cTn>
                                        <p:tgtEl>
                                          <p:spTgt spid="46"/>
                                        </p:tgtEl>
                                        <p:attrNameLst>
                                          <p:attrName>r</p:attrName>
                                        </p:attrNameLst>
                                      </p:cBhvr>
                                    </p:animRot>
                                    <p:animRot by="-240000">
                                      <p:cBhvr>
                                        <p:cTn id="45" dur="600" fill="hold">
                                          <p:stCondLst>
                                            <p:cond delay="1800"/>
                                          </p:stCondLst>
                                        </p:cTn>
                                        <p:tgtEl>
                                          <p:spTgt spid="46"/>
                                        </p:tgtEl>
                                        <p:attrNameLst>
                                          <p:attrName>r</p:attrName>
                                        </p:attrNameLst>
                                      </p:cBhvr>
                                    </p:animRot>
                                    <p:animRot by="120000">
                                      <p:cBhvr>
                                        <p:cTn id="46" dur="600" fill="hold">
                                          <p:stCondLst>
                                            <p:cond delay="2400"/>
                                          </p:stCondLst>
                                        </p:cTn>
                                        <p:tgtEl>
                                          <p:spTgt spid="46"/>
                                        </p:tgtEl>
                                        <p:attrNameLst>
                                          <p:attrName>r</p:attrName>
                                        </p:attrNameLst>
                                      </p:cBhvr>
                                    </p:animRot>
                                  </p:childTnLst>
                                </p:cTn>
                              </p:par>
                              <p:par>
                                <p:cTn id="47" presetID="35" presetClass="path" presetSubtype="0" accel="50000" decel="50000" fill="hold" nodeType="withEffect">
                                  <p:stCondLst>
                                    <p:cond delay="0"/>
                                  </p:stCondLst>
                                  <p:childTnLst>
                                    <p:animMotion origin="layout" path="M -3.33333E-6 2.80913E-6 L -0.50833 0.01079 " pathEditMode="relative" rAng="0" ptsTypes="AA">
                                      <p:cBhvr>
                                        <p:cTn id="48"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42" presetClass="path" presetSubtype="0" accel="50000" decel="50000" fill="hold" nodeType="withEffect">
                                  <p:stCondLst>
                                    <p:cond delay="0"/>
                                  </p:stCondLst>
                                  <p:childTnLst>
                                    <p:animMotion origin="layout" path="M -1.66667E-6 2.96296E-6 L -0.00312 0.37407 " pathEditMode="relative" rAng="0" ptsTypes="AA">
                                      <p:cBhvr>
                                        <p:cTn id="55" dur="1000" fill="hold"/>
                                        <p:tgtEl>
                                          <p:spTgt spid="49"/>
                                        </p:tgtEl>
                                        <p:attrNameLst>
                                          <p:attrName>ppt_x</p:attrName>
                                          <p:attrName>ppt_y</p:attrName>
                                        </p:attrNameLst>
                                      </p:cBhvr>
                                      <p:rCtr x="-156" y="18704"/>
                                    </p:animMotion>
                                  </p:childTnLst>
                                </p:cTn>
                              </p:par>
                              <p:par>
                                <p:cTn id="56" presetID="9" presetClass="entr" presetSubtype="0" fill="hold" grpId="0" nodeType="withEffect">
                                  <p:stCondLst>
                                    <p:cond delay="500"/>
                                  </p:stCondLst>
                                  <p:childTnLst>
                                    <p:set>
                                      <p:cBhvr>
                                        <p:cTn id="57" dur="1" fill="hold">
                                          <p:stCondLst>
                                            <p:cond delay="0"/>
                                          </p:stCondLst>
                                        </p:cTn>
                                        <p:tgtEl>
                                          <p:spTgt spid="50"/>
                                        </p:tgtEl>
                                        <p:attrNameLst>
                                          <p:attrName>style.visibility</p:attrName>
                                        </p:attrNameLst>
                                      </p:cBhvr>
                                      <p:to>
                                        <p:strVal val="visible"/>
                                      </p:to>
                                    </p:set>
                                    <p:animEffect transition="in" filter="dissolve">
                                      <p:cBhvr>
                                        <p:cTn id="58" dur="500"/>
                                        <p:tgtEl>
                                          <p:spTgt spid="50"/>
                                        </p:tgtEl>
                                      </p:cBhvr>
                                    </p:animEffect>
                                  </p:childTnLst>
                                </p:cTn>
                              </p:par>
                              <p:par>
                                <p:cTn id="59" presetID="9" presetClass="entr" presetSubtype="0" fill="hold" grpId="0" nodeType="withEffect">
                                  <p:stCondLst>
                                    <p:cond delay="500"/>
                                  </p:stCondLst>
                                  <p:childTnLst>
                                    <p:set>
                                      <p:cBhvr>
                                        <p:cTn id="60" dur="1" fill="hold">
                                          <p:stCondLst>
                                            <p:cond delay="0"/>
                                          </p:stCondLst>
                                        </p:cTn>
                                        <p:tgtEl>
                                          <p:spTgt spid="51"/>
                                        </p:tgtEl>
                                        <p:attrNameLst>
                                          <p:attrName>style.visibility</p:attrName>
                                        </p:attrNameLst>
                                      </p:cBhvr>
                                      <p:to>
                                        <p:strVal val="visible"/>
                                      </p:to>
                                    </p:set>
                                    <p:animEffect transition="in" filter="dissolve">
                                      <p:cBhvr>
                                        <p:cTn id="61" dur="500"/>
                                        <p:tgtEl>
                                          <p:spTgt spid="51"/>
                                        </p:tgtEl>
                                      </p:cBhvr>
                                    </p:animEffect>
                                  </p:childTnLst>
                                </p:cTn>
                              </p:par>
                            </p:childTnLst>
                          </p:cTn>
                        </p:par>
                        <p:par>
                          <p:cTn id="62" fill="hold">
                            <p:stCondLst>
                              <p:cond delay="1000"/>
                            </p:stCondLst>
                            <p:childTnLst>
                              <p:par>
                                <p:cTn id="63" presetID="1" presetClass="exit" presetSubtype="0" fill="hold" nodeType="afterEffect">
                                  <p:stCondLst>
                                    <p:cond delay="0"/>
                                  </p:stCondLst>
                                  <p:childTnLst>
                                    <p:set>
                                      <p:cBhvr>
                                        <p:cTn id="64" dur="1" fill="hold">
                                          <p:stCondLst>
                                            <p:cond delay="0"/>
                                          </p:stCondLst>
                                        </p:cTn>
                                        <p:tgtEl>
                                          <p:spTgt spid="49"/>
                                        </p:tgtEl>
                                        <p:attrNameLst>
                                          <p:attrName>style.visibility</p:attrName>
                                        </p:attrNameLst>
                                      </p:cBhvr>
                                      <p:to>
                                        <p:strVal val="hidden"/>
                                      </p:to>
                                    </p:set>
                                  </p:childTnLst>
                                </p:cTn>
                              </p:par>
                              <p:par>
                                <p:cTn id="65" presetID="1" presetClass="exit" presetSubtype="0" fill="hold" grpId="1" nodeType="withEffect">
                                  <p:stCondLst>
                                    <p:cond delay="1000"/>
                                  </p:stCondLst>
                                  <p:childTnLst>
                                    <p:set>
                                      <p:cBhvr>
                                        <p:cTn id="66" dur="1" fill="hold">
                                          <p:stCondLst>
                                            <p:cond delay="0"/>
                                          </p:stCondLst>
                                        </p:cTn>
                                        <p:tgtEl>
                                          <p:spTgt spid="50"/>
                                        </p:tgtEl>
                                        <p:attrNameLst>
                                          <p:attrName>style.visibility</p:attrName>
                                        </p:attrNameLst>
                                      </p:cBhvr>
                                      <p:to>
                                        <p:strVal val="hidden"/>
                                      </p:to>
                                    </p:set>
                                  </p:childTnLst>
                                </p:cTn>
                              </p:par>
                              <p:par>
                                <p:cTn id="67" presetID="1" presetClass="exit" presetSubtype="0" fill="hold" grpId="1" nodeType="withEffect">
                                  <p:stCondLst>
                                    <p:cond delay="1000"/>
                                  </p:stCondLst>
                                  <p:childTnLst>
                                    <p:set>
                                      <p:cBhvr>
                                        <p:cTn id="68" dur="1" fill="hold">
                                          <p:stCondLst>
                                            <p:cond delay="0"/>
                                          </p:stCondLst>
                                        </p:cTn>
                                        <p:tgtEl>
                                          <p:spTgt spid="51"/>
                                        </p:tgtEl>
                                        <p:attrNameLst>
                                          <p:attrName>style.visibility</p:attrName>
                                        </p:attrNameLst>
                                      </p:cBhvr>
                                      <p:to>
                                        <p:strVal val="hidden"/>
                                      </p:to>
                                    </p:set>
                                  </p:childTnLst>
                                </p:cTn>
                              </p:par>
                              <p:par>
                                <p:cTn id="69" presetID="1" presetClass="exit" presetSubtype="0" fill="hold" nodeType="withEffect">
                                  <p:stCondLst>
                                    <p:cond delay="500"/>
                                  </p:stCondLst>
                                  <p:childTnLst>
                                    <p:set>
                                      <p:cBhvr>
                                        <p:cTn id="70" dur="1" fill="hold">
                                          <p:stCondLst>
                                            <p:cond delay="0"/>
                                          </p:stCondLst>
                                        </p:cTn>
                                        <p:tgtEl>
                                          <p:spTgt spid="35"/>
                                        </p:tgtEl>
                                        <p:attrNameLst>
                                          <p:attrName>style.visibility</p:attrName>
                                        </p:attrNameLst>
                                      </p:cBhvr>
                                      <p:to>
                                        <p:strVal val="hidden"/>
                                      </p:to>
                                    </p:set>
                                  </p:childTnLst>
                                </p:cTn>
                              </p:par>
                              <p:par>
                                <p:cTn id="71" presetID="1" presetClass="entr" presetSubtype="0" fill="hold" nodeType="withEffect">
                                  <p:stCondLst>
                                    <p:cond delay="50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42"/>
                                        </p:tgtEl>
                                        <p:attrNameLst>
                                          <p:attrName>ppt_x</p:attrName>
                                        </p:attrNameLst>
                                      </p:cBhvr>
                                      <p:tavLst>
                                        <p:tav tm="0">
                                          <p:val>
                                            <p:strVal val="ppt_x"/>
                                          </p:val>
                                        </p:tav>
                                        <p:tav tm="100000">
                                          <p:val>
                                            <p:strVal val="ppt_x"/>
                                          </p:val>
                                        </p:tav>
                                      </p:tavLst>
                                    </p:anim>
                                    <p:anim calcmode="lin" valueType="num">
                                      <p:cBhvr additive="base">
                                        <p:cTn id="78" dur="500"/>
                                        <p:tgtEl>
                                          <p:spTgt spid="42"/>
                                        </p:tgtEl>
                                        <p:attrNameLst>
                                          <p:attrName>ppt_y</p:attrName>
                                        </p:attrNameLst>
                                      </p:cBhvr>
                                      <p:tavLst>
                                        <p:tav tm="0">
                                          <p:val>
                                            <p:strVal val="ppt_y"/>
                                          </p:val>
                                        </p:tav>
                                        <p:tav tm="100000">
                                          <p:val>
                                            <p:strVal val="1+ppt_h/2"/>
                                          </p:val>
                                        </p:tav>
                                      </p:tavLst>
                                    </p:anim>
                                    <p:set>
                                      <p:cBhvr>
                                        <p:cTn id="79" dur="1" fill="hold">
                                          <p:stCondLst>
                                            <p:cond delay="499"/>
                                          </p:stCondLst>
                                        </p:cTn>
                                        <p:tgtEl>
                                          <p:spTgt spid="42"/>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par>
                                <p:cTn id="84" presetID="35" presetClass="path" presetSubtype="0" accel="50000" decel="50000" fill="hold" nodeType="withEffect">
                                  <p:stCondLst>
                                    <p:cond delay="0"/>
                                  </p:stCondLst>
                                  <p:childTnLst>
                                    <p:animMotion origin="layout" path="M -5.55556E-7 -4.44444E-6 L -0.75243 0.03612 " pathEditMode="relative" rAng="0" ptsTypes="AA">
                                      <p:cBhvr>
                                        <p:cTn id="85" dur="3000" fill="hold"/>
                                        <p:tgtEl>
                                          <p:spTgt spid="47"/>
                                        </p:tgtEl>
                                        <p:attrNameLst>
                                          <p:attrName>ppt_x</p:attrName>
                                          <p:attrName>ppt_y</p:attrName>
                                        </p:attrNameLst>
                                      </p:cBhvr>
                                      <p:rCtr x="-37622" y="1790"/>
                                    </p:animMotion>
                                  </p:childTnLst>
                                </p:cTn>
                              </p:par>
                              <p:par>
                                <p:cTn id="86" presetID="32" presetClass="emph" presetSubtype="0" repeatCount="indefinite" fill="hold" nodeType="withEffect">
                                  <p:stCondLst>
                                    <p:cond delay="0"/>
                                  </p:stCondLst>
                                  <p:childTnLst>
                                    <p:animRot by="120000">
                                      <p:cBhvr>
                                        <p:cTn id="87" dur="100" fill="hold">
                                          <p:stCondLst>
                                            <p:cond delay="0"/>
                                          </p:stCondLst>
                                        </p:cTn>
                                        <p:tgtEl>
                                          <p:spTgt spid="47"/>
                                        </p:tgtEl>
                                        <p:attrNameLst>
                                          <p:attrName>r</p:attrName>
                                        </p:attrNameLst>
                                      </p:cBhvr>
                                    </p:animRot>
                                    <p:animRot by="-240000">
                                      <p:cBhvr>
                                        <p:cTn id="88" dur="200" fill="hold">
                                          <p:stCondLst>
                                            <p:cond delay="200"/>
                                          </p:stCondLst>
                                        </p:cTn>
                                        <p:tgtEl>
                                          <p:spTgt spid="47"/>
                                        </p:tgtEl>
                                        <p:attrNameLst>
                                          <p:attrName>r</p:attrName>
                                        </p:attrNameLst>
                                      </p:cBhvr>
                                    </p:animRot>
                                    <p:animRot by="240000">
                                      <p:cBhvr>
                                        <p:cTn id="89" dur="200" fill="hold">
                                          <p:stCondLst>
                                            <p:cond delay="400"/>
                                          </p:stCondLst>
                                        </p:cTn>
                                        <p:tgtEl>
                                          <p:spTgt spid="47"/>
                                        </p:tgtEl>
                                        <p:attrNameLst>
                                          <p:attrName>r</p:attrName>
                                        </p:attrNameLst>
                                      </p:cBhvr>
                                    </p:animRot>
                                    <p:animRot by="-240000">
                                      <p:cBhvr>
                                        <p:cTn id="90" dur="200" fill="hold">
                                          <p:stCondLst>
                                            <p:cond delay="600"/>
                                          </p:stCondLst>
                                        </p:cTn>
                                        <p:tgtEl>
                                          <p:spTgt spid="47"/>
                                        </p:tgtEl>
                                        <p:attrNameLst>
                                          <p:attrName>r</p:attrName>
                                        </p:attrNameLst>
                                      </p:cBhvr>
                                    </p:animRot>
                                    <p:animRot by="120000">
                                      <p:cBhvr>
                                        <p:cTn id="91"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43"/>
                                        </p:tgtEl>
                                        <p:attrNameLst>
                                          <p:attrName>ppt_x</p:attrName>
                                        </p:attrNameLst>
                                      </p:cBhvr>
                                      <p:tavLst>
                                        <p:tav tm="0">
                                          <p:val>
                                            <p:strVal val="ppt_x"/>
                                          </p:val>
                                        </p:tav>
                                        <p:tav tm="100000">
                                          <p:val>
                                            <p:strVal val="ppt_x"/>
                                          </p:val>
                                        </p:tav>
                                      </p:tavLst>
                                    </p:anim>
                                    <p:anim calcmode="lin" valueType="num">
                                      <p:cBhvr additive="base">
                                        <p:cTn id="97" dur="500"/>
                                        <p:tgtEl>
                                          <p:spTgt spid="43"/>
                                        </p:tgtEl>
                                        <p:attrNameLst>
                                          <p:attrName>ppt_y</p:attrName>
                                        </p:attrNameLst>
                                      </p:cBhvr>
                                      <p:tavLst>
                                        <p:tav tm="0">
                                          <p:val>
                                            <p:strVal val="ppt_y"/>
                                          </p:val>
                                        </p:tav>
                                        <p:tav tm="100000">
                                          <p:val>
                                            <p:strVal val="1+ppt_h/2"/>
                                          </p:val>
                                        </p:tav>
                                      </p:tavLst>
                                    </p:anim>
                                    <p:set>
                                      <p:cBhvr>
                                        <p:cTn id="98" dur="1" fill="hold">
                                          <p:stCondLst>
                                            <p:cond delay="499"/>
                                          </p:stCondLst>
                                        </p:cTn>
                                        <p:tgtEl>
                                          <p:spTgt spid="4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par>
                                <p:cTn id="103" presetID="32" presetClass="emph" presetSubtype="0" repeatCount="indefinite" fill="hold" nodeType="withEffect">
                                  <p:stCondLst>
                                    <p:cond delay="0"/>
                                  </p:stCondLst>
                                  <p:childTnLst>
                                    <p:animRot by="120000">
                                      <p:cBhvr>
                                        <p:cTn id="104" dur="100" fill="hold">
                                          <p:stCondLst>
                                            <p:cond delay="0"/>
                                          </p:stCondLst>
                                        </p:cTn>
                                        <p:tgtEl>
                                          <p:spTgt spid="48"/>
                                        </p:tgtEl>
                                        <p:attrNameLst>
                                          <p:attrName>r</p:attrName>
                                        </p:attrNameLst>
                                      </p:cBhvr>
                                    </p:animRot>
                                    <p:animRot by="-240000">
                                      <p:cBhvr>
                                        <p:cTn id="105" dur="200" fill="hold">
                                          <p:stCondLst>
                                            <p:cond delay="200"/>
                                          </p:stCondLst>
                                        </p:cTn>
                                        <p:tgtEl>
                                          <p:spTgt spid="48"/>
                                        </p:tgtEl>
                                        <p:attrNameLst>
                                          <p:attrName>r</p:attrName>
                                        </p:attrNameLst>
                                      </p:cBhvr>
                                    </p:animRot>
                                    <p:animRot by="240000">
                                      <p:cBhvr>
                                        <p:cTn id="106" dur="200" fill="hold">
                                          <p:stCondLst>
                                            <p:cond delay="400"/>
                                          </p:stCondLst>
                                        </p:cTn>
                                        <p:tgtEl>
                                          <p:spTgt spid="48"/>
                                        </p:tgtEl>
                                        <p:attrNameLst>
                                          <p:attrName>r</p:attrName>
                                        </p:attrNameLst>
                                      </p:cBhvr>
                                    </p:animRot>
                                    <p:animRot by="-240000">
                                      <p:cBhvr>
                                        <p:cTn id="107" dur="200" fill="hold">
                                          <p:stCondLst>
                                            <p:cond delay="600"/>
                                          </p:stCondLst>
                                        </p:cTn>
                                        <p:tgtEl>
                                          <p:spTgt spid="48"/>
                                        </p:tgtEl>
                                        <p:attrNameLst>
                                          <p:attrName>r</p:attrName>
                                        </p:attrNameLst>
                                      </p:cBhvr>
                                    </p:animRot>
                                    <p:animRot by="120000">
                                      <p:cBhvr>
                                        <p:cTn id="108" dur="200" fill="hold">
                                          <p:stCondLst>
                                            <p:cond delay="800"/>
                                          </p:stCondLst>
                                        </p:cTn>
                                        <p:tgtEl>
                                          <p:spTgt spid="48"/>
                                        </p:tgtEl>
                                        <p:attrNameLst>
                                          <p:attrName>r</p:attrName>
                                        </p:attrNameLst>
                                      </p:cBhvr>
                                    </p:animRot>
                                  </p:childTnLst>
                                </p:cTn>
                              </p:par>
                              <p:par>
                                <p:cTn id="109" presetID="35" presetClass="path" presetSubtype="0" accel="50000" decel="50000" fill="hold" nodeType="withEffect">
                                  <p:stCondLst>
                                    <p:cond delay="0"/>
                                  </p:stCondLst>
                                  <p:childTnLst>
                                    <p:animMotion origin="layout" path="M 2.22222E-6 -2.82051E-6 L -1.12153 0.02101 " pathEditMode="relative" rAng="0" ptsTypes="AA">
                                      <p:cBhvr>
                                        <p:cTn id="110"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childTnLst>
        </p:cTn>
      </p:par>
    </p:tnLst>
    <p:bldLst>
      <p:bldP spid="50" grpId="0" animBg="1"/>
      <p:bldP spid="50" grpId="1" animBg="1"/>
      <p:bldP spid="51" grpId="0"/>
      <p:bldP spid="5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TotalTime>
  <Words>1273</Words>
  <Application>Microsoft Office PowerPoint</Application>
  <PresentationFormat>Custom</PresentationFormat>
  <Paragraphs>84</Paragraphs>
  <Slides>29</Slides>
  <Notes>0</Notes>
  <HiddenSlides>0</HiddenSlides>
  <MMClips>1</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60</cp:revision>
  <dcterms:created xsi:type="dcterms:W3CDTF">2006-08-16T00:00:00Z</dcterms:created>
  <dcterms:modified xsi:type="dcterms:W3CDTF">2025-08-28T09:17:51Z</dcterms:modified>
  <dc:identifier>DAGctuuHdxE</dc:identifier>
</cp:coreProperties>
</file>