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1" r:id="rId3"/>
    <p:sldId id="257" r:id="rId4"/>
    <p:sldId id="266" r:id="rId5"/>
    <p:sldId id="268" r:id="rId6"/>
    <p:sldId id="267" r:id="rId7"/>
    <p:sldId id="269" r:id="rId8"/>
    <p:sldId id="270" r:id="rId9"/>
    <p:sldId id="271" r:id="rId10"/>
    <p:sldId id="272" r:id="rId11"/>
    <p:sldId id="273" r:id="rId12"/>
    <p:sldId id="274" r:id="rId13"/>
    <p:sldId id="275" r:id="rId14"/>
    <p:sldId id="276" r:id="rId15"/>
    <p:sldId id="278" r:id="rId16"/>
    <p:sldId id="277" r:id="rId17"/>
    <p:sldId id="279" r:id="rId18"/>
    <p:sldId id="280" r:id="rId19"/>
    <p:sldId id="282" r:id="rId20"/>
    <p:sldId id="283" r:id="rId21"/>
    <p:sldId id="284" r:id="rId22"/>
    <p:sldId id="285" r:id="rId23"/>
    <p:sldId id="286" r:id="rId24"/>
    <p:sldId id="287" r:id="rId25"/>
    <p:sldId id="288" r:id="rId26"/>
    <p:sldId id="289" r:id="rId27"/>
    <p:sldId id="290" r:id="rId28"/>
    <p:sldId id="291" r:id="rId29"/>
    <p:sldId id="293" r:id="rId30"/>
    <p:sldId id="292" r:id="rId31"/>
    <p:sldId id="294" r:id="rId32"/>
    <p:sldId id="295" r:id="rId33"/>
    <p:sldId id="296" r:id="rId34"/>
    <p:sldId id="281" r:id="rId35"/>
    <p:sldId id="258" r:id="rId36"/>
    <p:sldId id="298" r:id="rId37"/>
    <p:sldId id="297" r:id="rId38"/>
    <p:sldId id="299" r:id="rId39"/>
    <p:sldId id="264" r:id="rId4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5" d="100"/>
          <a:sy n="35" d="100"/>
        </p:scale>
        <p:origin x="-498"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7.png"/><Relationship Id="rId8" Type="http://schemas.openxmlformats.org/officeDocument/2006/relationships/image" Target="../media/image56.svg"/><Relationship Id="rId3" Type="http://schemas.openxmlformats.org/officeDocument/2006/relationships/image" Target="../media/image2.svg"/><Relationship Id="rId21" Type="http://schemas.openxmlformats.org/officeDocument/2006/relationships/image" Target="../media/image24.svg"/><Relationship Id="rId12" Type="http://schemas.openxmlformats.org/officeDocument/2006/relationships/image" Target="../media/image11.svg"/><Relationship Id="rId1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3.png"/><Relationship Id="rId24" Type="http://schemas.openxmlformats.org/officeDocument/2006/relationships/image" Target="../media/image60.svg"/><Relationship Id="rId15" Type="http://schemas.openxmlformats.org/officeDocument/2006/relationships/image" Target="../media/image5.png"/><Relationship Id="rId5" Type="http://schemas.openxmlformats.org/officeDocument/2006/relationships/image" Target="../media/image53.svg"/><Relationship Id="rId23" Type="http://schemas.openxmlformats.org/officeDocument/2006/relationships/image" Target="../media/image11.png"/><Relationship Id="rId10" Type="http://schemas.openxmlformats.org/officeDocument/2006/relationships/image" Target="../media/image9.svg"/><Relationship Id="rId19" Type="http://schemas.openxmlformats.org/officeDocument/2006/relationships/image" Target="../media/image8.png"/><Relationship Id="rId4" Type="http://schemas.openxmlformats.org/officeDocument/2006/relationships/image" Target="../media/image2.png"/><Relationship Id="rId14" Type="http://schemas.openxmlformats.org/officeDocument/2006/relationships/image" Target="../media/image13.svg"/><Relationship Id="rId22"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jfif"/></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5.jp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11.png"/><Relationship Id="rId3" Type="http://schemas.openxmlformats.org/officeDocument/2006/relationships/image" Target="../media/image2.svg"/><Relationship Id="rId12"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53.svg"/><Relationship Id="rId15" Type="http://schemas.openxmlformats.org/officeDocument/2006/relationships/image" Target="../media/image10.jpeg"/><Relationship Id="rId10"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image" Target="../media/image34.png"/><Relationship Id="rId14"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0.png"/><Relationship Id="rId1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27.png"/><Relationship Id="rId12" Type="http://schemas.openxmlformats.org/officeDocument/2006/relationships/image" Target="../media/image43.svg"/><Relationship Id="rId17"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openxmlformats.org/officeDocument/2006/relationships/image" Target="../media/image41.svg"/><Relationship Id="rId4" Type="http://schemas.openxmlformats.org/officeDocument/2006/relationships/image" Target="../media/image25.jpeg"/><Relationship Id="rId9" Type="http://schemas.openxmlformats.org/officeDocument/2006/relationships/image" Target="../media/image28.png"/><Relationship Id="rId14"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4.svg"/><Relationship Id="rId3" Type="http://schemas.openxmlformats.org/officeDocument/2006/relationships/image" Target="../media/image2.svg"/><Relationship Id="rId7" Type="http://schemas.openxmlformats.org/officeDocument/2006/relationships/image" Target="../media/image70.svg"/><Relationship Id="rId12"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28.svg"/><Relationship Id="rId5" Type="http://schemas.openxmlformats.org/officeDocument/2006/relationships/image" Target="../media/image68.svg"/><Relationship Id="rId15" Type="http://schemas.openxmlformats.org/officeDocument/2006/relationships/image" Target="../media/image76.svg"/><Relationship Id="rId10" Type="http://schemas.openxmlformats.org/officeDocument/2006/relationships/image" Target="../media/image20.png"/><Relationship Id="rId4" Type="http://schemas.openxmlformats.org/officeDocument/2006/relationships/image" Target="../media/image49.png"/><Relationship Id="rId9" Type="http://schemas.openxmlformats.org/officeDocument/2006/relationships/image" Target="../media/image72.svg"/><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54.jpg"/></Relationships>
</file>

<file path=ppt/slides/_rels/slide2.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17.svg"/><Relationship Id="rId3" Type="http://schemas.openxmlformats.org/officeDocument/2006/relationships/image" Target="../media/image2.svg"/><Relationship Id="rId21" Type="http://schemas.openxmlformats.org/officeDocument/2006/relationships/image" Target="../media/image15.jpg"/><Relationship Id="rId12" Type="http://schemas.openxmlformats.org/officeDocument/2006/relationships/image" Target="../media/image11.svg"/><Relationship Id="rId17"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3.png"/><Relationship Id="rId15"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19" Type="http://schemas.openxmlformats.org/officeDocument/2006/relationships/image" Target="../media/image13.png"/><Relationship Id="rId4" Type="http://schemas.openxmlformats.org/officeDocument/2006/relationships/image" Target="../media/image2.png"/><Relationship Id="rId14" Type="http://schemas.openxmlformats.org/officeDocument/2006/relationships/image" Target="../media/image13.svg"/><Relationship Id="rId22" Type="http://schemas.openxmlformats.org/officeDocument/2006/relationships/image" Target="../media/image16.jpg"/></Relationships>
</file>

<file path=ppt/slides/_rels/slide20.xml.rels><?xml version="1.0" encoding="UTF-8" standalone="yes"?>
<Relationships xmlns="http://schemas.openxmlformats.org/package/2006/relationships"><Relationship Id="rId8" Type="http://schemas.openxmlformats.org/officeDocument/2006/relationships/image" Target="../media/image39.svg"/><Relationship Id="rId18" Type="http://schemas.openxmlformats.org/officeDocument/2006/relationships/image" Target="../media/image49.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7.png"/><Relationship Id="rId19" Type="http://schemas.openxmlformats.org/officeDocument/2006/relationships/image" Target="../media/image26.png"/><Relationship Id="rId4" Type="http://schemas.openxmlformats.org/officeDocument/2006/relationships/image" Target="../media/image55.jfif"/><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2.sv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2.sv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11.png"/><Relationship Id="rId3" Type="http://schemas.openxmlformats.org/officeDocument/2006/relationships/image" Target="../media/image2.svg"/><Relationship Id="rId12"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53.svg"/><Relationship Id="rId15" Type="http://schemas.openxmlformats.org/officeDocument/2006/relationships/image" Target="../media/image10.jpeg"/><Relationship Id="rId10"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image" Target="../media/image34.png"/><Relationship Id="rId14" Type="http://schemas.openxmlformats.org/officeDocument/2006/relationships/image" Target="../media/image60.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6.jp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39.svg"/><Relationship Id="rId18" Type="http://schemas.openxmlformats.org/officeDocument/2006/relationships/image" Target="../media/image49.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7.png"/><Relationship Id="rId19" Type="http://schemas.openxmlformats.org/officeDocument/2006/relationships/image" Target="../media/image26.png"/><Relationship Id="rId4" Type="http://schemas.openxmlformats.org/officeDocument/2006/relationships/image" Target="../media/image55.jfif"/><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4.svg"/><Relationship Id="rId3" Type="http://schemas.openxmlformats.org/officeDocument/2006/relationships/image" Target="../media/image2.svg"/><Relationship Id="rId7" Type="http://schemas.openxmlformats.org/officeDocument/2006/relationships/image" Target="../media/image70.svg"/><Relationship Id="rId12"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28.svg"/><Relationship Id="rId5" Type="http://schemas.openxmlformats.org/officeDocument/2006/relationships/image" Target="../media/image68.svg"/><Relationship Id="rId15" Type="http://schemas.openxmlformats.org/officeDocument/2006/relationships/image" Target="../media/image76.svg"/><Relationship Id="rId10" Type="http://schemas.openxmlformats.org/officeDocument/2006/relationships/image" Target="../media/image20.png"/><Relationship Id="rId4" Type="http://schemas.openxmlformats.org/officeDocument/2006/relationships/image" Target="../media/image49.png"/><Relationship Id="rId9" Type="http://schemas.openxmlformats.org/officeDocument/2006/relationships/image" Target="../media/image72.svg"/><Relationship Id="rId1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60.jfif"/><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1.svg"/><Relationship Id="rId5" Type="http://schemas.openxmlformats.org/officeDocument/2006/relationships/image" Target="../media/image90.svg"/><Relationship Id="rId10" Type="http://schemas.openxmlformats.org/officeDocument/2006/relationships/image" Target="../media/image56.png"/><Relationship Id="rId4" Type="http://schemas.openxmlformats.org/officeDocument/2006/relationships/image" Target="../media/image58.png"/><Relationship Id="rId9" Type="http://schemas.openxmlformats.org/officeDocument/2006/relationships/image" Target="../media/image56.sv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61.jp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1.svg"/><Relationship Id="rId5" Type="http://schemas.openxmlformats.org/officeDocument/2006/relationships/image" Target="../media/image90.svg"/><Relationship Id="rId10" Type="http://schemas.openxmlformats.org/officeDocument/2006/relationships/image" Target="../media/image56.png"/><Relationship Id="rId4" Type="http://schemas.openxmlformats.org/officeDocument/2006/relationships/image" Target="../media/image58.png"/><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1.pn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28.svg"/><Relationship Id="rId17" Type="http://schemas.openxmlformats.org/officeDocument/2006/relationships/image" Target="../media/image23.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21.svg"/><Relationship Id="rId15" Type="http://schemas.openxmlformats.org/officeDocument/2006/relationships/image" Target="../media/image22.png"/><Relationship Id="rId10" Type="http://schemas.openxmlformats.org/officeDocument/2006/relationships/image" Target="../media/image26.svg"/><Relationship Id="rId19" Type="http://schemas.openxmlformats.org/officeDocument/2006/relationships/image" Target="../media/image24.jfif"/><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30.svg"/></Relationships>
</file>

<file path=ppt/slides/_rels/slide30.xml.rels><?xml version="1.0" encoding="UTF-8" standalone="yes"?>
<Relationships xmlns="http://schemas.openxmlformats.org/package/2006/relationships"><Relationship Id="rId13" Type="http://schemas.openxmlformats.org/officeDocument/2006/relationships/image" Target="../media/image55.jfif"/><Relationship Id="rId3" Type="http://schemas.openxmlformats.org/officeDocument/2006/relationships/image" Target="../media/image88.svg"/><Relationship Id="rId12" Type="http://schemas.openxmlformats.org/officeDocument/2006/relationships/image" Target="../media/image62.jp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81.svg"/><Relationship Id="rId5" Type="http://schemas.openxmlformats.org/officeDocument/2006/relationships/image" Target="../media/image90.svg"/><Relationship Id="rId4" Type="http://schemas.openxmlformats.org/officeDocument/2006/relationships/image" Target="../media/image58.png"/><Relationship Id="rId14" Type="http://schemas.openxmlformats.org/officeDocument/2006/relationships/image" Target="../media/image7.png"/><Relationship Id="rId9" Type="http://schemas.openxmlformats.org/officeDocument/2006/relationships/image" Target="../media/image56.svg"/></Relationships>
</file>

<file path=ppt/slides/_rels/slide3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1.pn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28.svg"/><Relationship Id="rId17" Type="http://schemas.openxmlformats.org/officeDocument/2006/relationships/image" Target="../media/image23.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21.svg"/><Relationship Id="rId15" Type="http://schemas.openxmlformats.org/officeDocument/2006/relationships/image" Target="../media/image22.png"/><Relationship Id="rId10" Type="http://schemas.openxmlformats.org/officeDocument/2006/relationships/image" Target="../media/image26.svg"/><Relationship Id="rId19" Type="http://schemas.openxmlformats.org/officeDocument/2006/relationships/image" Target="../media/image24.jfif"/><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30.svg"/></Relationships>
</file>

<file path=ppt/slides/_rels/slide3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0.png"/><Relationship Id="rId1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27.png"/><Relationship Id="rId12" Type="http://schemas.openxmlformats.org/officeDocument/2006/relationships/image" Target="../media/image43.svg"/><Relationship Id="rId17"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openxmlformats.org/officeDocument/2006/relationships/image" Target="../media/image41.svg"/><Relationship Id="rId4" Type="http://schemas.openxmlformats.org/officeDocument/2006/relationships/image" Target="../media/image25.jpeg"/><Relationship Id="rId9" Type="http://schemas.openxmlformats.org/officeDocument/2006/relationships/image" Target="../media/image28.png"/><Relationship Id="rId14" Type="http://schemas.openxmlformats.org/officeDocument/2006/relationships/image" Target="../media/image45.svg"/></Relationships>
</file>

<file path=ppt/slides/_rels/slide3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1.pn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28.svg"/><Relationship Id="rId17" Type="http://schemas.openxmlformats.org/officeDocument/2006/relationships/image" Target="../media/image23.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21.svg"/><Relationship Id="rId15" Type="http://schemas.openxmlformats.org/officeDocument/2006/relationships/image" Target="../media/image22.png"/><Relationship Id="rId10" Type="http://schemas.openxmlformats.org/officeDocument/2006/relationships/image" Target="../media/image26.svg"/><Relationship Id="rId19" Type="http://schemas.openxmlformats.org/officeDocument/2006/relationships/image" Target="../media/image24.jfif"/><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30.svg"/></Relationships>
</file>

<file path=ppt/slides/_rels/slide3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5.jp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6.png"/><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0.png"/><Relationship Id="rId1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27.png"/><Relationship Id="rId12" Type="http://schemas.openxmlformats.org/officeDocument/2006/relationships/image" Target="../media/image43.svg"/><Relationship Id="rId17"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openxmlformats.org/officeDocument/2006/relationships/image" Target="../media/image41.svg"/><Relationship Id="rId19" Type="http://schemas.openxmlformats.org/officeDocument/2006/relationships/image" Target="../media/image64.png"/><Relationship Id="rId4" Type="http://schemas.openxmlformats.org/officeDocument/2006/relationships/image" Target="../media/image25.jpeg"/><Relationship Id="rId9" Type="http://schemas.openxmlformats.org/officeDocument/2006/relationships/image" Target="../media/image28.png"/><Relationship Id="rId14" Type="http://schemas.openxmlformats.org/officeDocument/2006/relationships/image" Target="../media/image45.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0.png"/><Relationship Id="rId18" Type="http://schemas.openxmlformats.org/officeDocument/2006/relationships/image" Target="../media/image49.svg"/><Relationship Id="rId3" Type="http://schemas.openxmlformats.org/officeDocument/2006/relationships/image" Target="../media/image2.svg"/><Relationship Id="rId7" Type="http://schemas.openxmlformats.org/officeDocument/2006/relationships/image" Target="../media/image27.png"/><Relationship Id="rId12" Type="http://schemas.openxmlformats.org/officeDocument/2006/relationships/image" Target="../media/image43.svg"/><Relationship Id="rId17"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openxmlformats.org/officeDocument/2006/relationships/image" Target="../media/image41.svg"/><Relationship Id="rId19" Type="http://schemas.openxmlformats.org/officeDocument/2006/relationships/image" Target="../media/image64.png"/><Relationship Id="rId4" Type="http://schemas.openxmlformats.org/officeDocument/2006/relationships/image" Target="../media/image25.jpeg"/><Relationship Id="rId9" Type="http://schemas.openxmlformats.org/officeDocument/2006/relationships/image" Target="../media/image28.png"/><Relationship Id="rId14" Type="http://schemas.openxmlformats.org/officeDocument/2006/relationships/image" Target="../media/image45.sv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9.png"/><Relationship Id="rId18" Type="http://schemas.openxmlformats.org/officeDocument/2006/relationships/image" Target="../media/image47.svg"/><Relationship Id="rId3" Type="http://schemas.openxmlformats.org/officeDocument/2006/relationships/slideLayout" Target="../slideLayouts/slideLayout7.xml"/><Relationship Id="rId21" Type="http://schemas.openxmlformats.org/officeDocument/2006/relationships/image" Target="../media/image33.png"/><Relationship Id="rId7" Type="http://schemas.openxmlformats.org/officeDocument/2006/relationships/image" Target="../media/image26.png"/><Relationship Id="rId12" Type="http://schemas.openxmlformats.org/officeDocument/2006/relationships/image" Target="../media/image41.svg"/><Relationship Id="rId17" Type="http://schemas.openxmlformats.org/officeDocument/2006/relationships/image" Target="../media/image31.png"/><Relationship Id="rId2" Type="http://schemas.openxmlformats.org/officeDocument/2006/relationships/video" Target="../media/media1.mp4"/><Relationship Id="rId16" Type="http://schemas.openxmlformats.org/officeDocument/2006/relationships/image" Target="../media/image45.svg"/><Relationship Id="rId20" Type="http://schemas.openxmlformats.org/officeDocument/2006/relationships/image" Target="../media/image49.svg"/><Relationship Id="rId1" Type="http://schemas.microsoft.com/office/2007/relationships/media" Target="../media/media1.mp4"/><Relationship Id="rId6" Type="http://schemas.openxmlformats.org/officeDocument/2006/relationships/image" Target="../media/image25.jpeg"/><Relationship Id="rId11" Type="http://schemas.openxmlformats.org/officeDocument/2006/relationships/image" Target="../media/image28.png"/><Relationship Id="rId5" Type="http://schemas.openxmlformats.org/officeDocument/2006/relationships/image" Target="../media/image2.svg"/><Relationship Id="rId15" Type="http://schemas.openxmlformats.org/officeDocument/2006/relationships/image" Target="../media/image30.png"/><Relationship Id="rId10" Type="http://schemas.openxmlformats.org/officeDocument/2006/relationships/image" Target="../media/image39.svg"/><Relationship Id="rId19"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27.png"/><Relationship Id="rId14"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11.png"/><Relationship Id="rId3" Type="http://schemas.openxmlformats.org/officeDocument/2006/relationships/image" Target="../media/image2.svg"/><Relationship Id="rId12"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53.svg"/><Relationship Id="rId15" Type="http://schemas.openxmlformats.org/officeDocument/2006/relationships/image" Target="../media/image10.jpeg"/><Relationship Id="rId10"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image" Target="../media/image34.png"/><Relationship Id="rId14" Type="http://schemas.openxmlformats.org/officeDocument/2006/relationships/image" Target="../media/image60.sv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1.png"/><Relationship Id="rId1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28.svg"/><Relationship Id="rId17" Type="http://schemas.openxmlformats.org/officeDocument/2006/relationships/image" Target="../media/image23.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21.svg"/><Relationship Id="rId15" Type="http://schemas.openxmlformats.org/officeDocument/2006/relationships/image" Target="../media/image22.png"/><Relationship Id="rId10" Type="http://schemas.openxmlformats.org/officeDocument/2006/relationships/image" Target="../media/image26.svg"/><Relationship Id="rId19" Type="http://schemas.openxmlformats.org/officeDocument/2006/relationships/image" Target="../media/image24.jfif"/><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8.png"/><Relationship Id="rId5" Type="http://schemas.openxmlformats.org/officeDocument/2006/relationships/image" Target="../media/image53.svg"/><Relationship Id="rId10" Type="http://schemas.openxmlformats.org/officeDocument/2006/relationships/image" Target="../media/image86.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2.jpg"/></Relationships>
</file>

<file path=ppt/slides/_rels/slide9.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2.sv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600200" y="-571500"/>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8" name="Freeform 8"/>
          <p:cNvSpPr/>
          <p:nvPr/>
        </p:nvSpPr>
        <p:spPr>
          <a:xfrm rot="521355">
            <a:off x="-695988" y="88101"/>
            <a:ext cx="2924960" cy="2845188"/>
          </a:xfrm>
          <a:custGeom>
            <a:avLst/>
            <a:gdLst/>
            <a:ahLst/>
            <a:cxnLst/>
            <a:rect l="l" t="t" r="r" b="b"/>
            <a:pathLst>
              <a:path w="2924960" h="2845188">
                <a:moveTo>
                  <a:pt x="0" y="0"/>
                </a:moveTo>
                <a:lnTo>
                  <a:pt x="2924960" y="0"/>
                </a:lnTo>
                <a:lnTo>
                  <a:pt x="2924960" y="2845188"/>
                </a:lnTo>
                <a:lnTo>
                  <a:pt x="0" y="2845188"/>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968296">
            <a:off x="17027101" y="8337508"/>
            <a:ext cx="1410254" cy="2057400"/>
          </a:xfrm>
          <a:custGeom>
            <a:avLst/>
            <a:gdLst/>
            <a:ahLst/>
            <a:cxnLst/>
            <a:rect l="l" t="t" r="r" b="b"/>
            <a:pathLst>
              <a:path w="1410254" h="2057400">
                <a:moveTo>
                  <a:pt x="0" y="0"/>
                </a:moveTo>
                <a:lnTo>
                  <a:pt x="1410254" y="0"/>
                </a:lnTo>
                <a:lnTo>
                  <a:pt x="1410254"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 y="9639300"/>
            <a:ext cx="1084162" cy="1040795"/>
          </a:xfrm>
          <a:custGeom>
            <a:avLst/>
            <a:gdLst/>
            <a:ahLst/>
            <a:cxnLst/>
            <a:rect l="l" t="t" r="r" b="b"/>
            <a:pathLst>
              <a:path w="1084162" h="1040795">
                <a:moveTo>
                  <a:pt x="0" y="0"/>
                </a:moveTo>
                <a:lnTo>
                  <a:pt x="1084162" y="0"/>
                </a:lnTo>
                <a:lnTo>
                  <a:pt x="1084162" y="1040795"/>
                </a:lnTo>
                <a:lnTo>
                  <a:pt x="0" y="10407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rot="-320420">
            <a:off x="17081174" y="90794"/>
            <a:ext cx="2138349" cy="4015679"/>
          </a:xfrm>
          <a:custGeom>
            <a:avLst/>
            <a:gdLst/>
            <a:ahLst/>
            <a:cxnLst/>
            <a:rect l="l" t="t" r="r" b="b"/>
            <a:pathLst>
              <a:path w="2138349" h="4015679">
                <a:moveTo>
                  <a:pt x="0" y="0"/>
                </a:moveTo>
                <a:lnTo>
                  <a:pt x="2138349" y="0"/>
                </a:lnTo>
                <a:lnTo>
                  <a:pt x="2138349" y="4015679"/>
                </a:lnTo>
                <a:lnTo>
                  <a:pt x="0" y="401567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5" name="TextBox 4"/>
          <p:cNvSpPr txBox="1"/>
          <p:nvPr/>
        </p:nvSpPr>
        <p:spPr>
          <a:xfrm>
            <a:off x="5181600" y="419100"/>
            <a:ext cx="9067800" cy="1569660"/>
          </a:xfrm>
          <a:prstGeom prst="rect">
            <a:avLst/>
          </a:prstGeom>
          <a:noFill/>
        </p:spPr>
        <p:txBody>
          <a:bodyPr wrap="square" rtlCol="0">
            <a:spAutoFit/>
          </a:bodyPr>
          <a:lstStyle/>
          <a:p>
            <a:pPr algn="ctr"/>
            <a:r>
              <a:rPr lang="en-US" sz="3200" b="1" dirty="0">
                <a:solidFill>
                  <a:schemeClr val="tx1">
                    <a:lumMod val="75000"/>
                    <a:lumOff val="25000"/>
                  </a:schemeClr>
                </a:solidFill>
                <a:latin typeface="Times New Roman" panose="02020603050405020304" pitchFamily="18" charset="0"/>
                <a:cs typeface="Times New Roman" panose="02020603050405020304" pitchFamily="18" charset="0"/>
              </a:rPr>
              <a:t>SỞ GIÁO DỤC VÀ ĐÀO TẠO BÌNH ĐỊNH</a:t>
            </a:r>
            <a:endParaRPr lang="en-US" sz="3200" b="1" dirty="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a:r>
              <a:rPr lang="en-US" sz="3200" b="1" u="sng" dirty="0">
                <a:ln w="12700">
                  <a:solidFill>
                    <a:schemeClr val="tx2">
                      <a:lumMod val="75000"/>
                    </a:schemeClr>
                  </a:solidFill>
                  <a:prstDash val="solid"/>
                </a:ln>
                <a:solidFill>
                  <a:schemeClr val="tx1">
                    <a:lumMod val="75000"/>
                    <a:lumOff val="25000"/>
                  </a:schemeClr>
                </a:solidFill>
                <a:latin typeface="Times New Roman" panose="02020603050405020304" pitchFamily="18" charset="0"/>
                <a:cs typeface="Times New Roman" panose="02020603050405020304" pitchFamily="18" charset="0"/>
              </a:rPr>
              <a:t>TRƯỜNG THPT LÝ TỰ TRỌNG</a:t>
            </a:r>
          </a:p>
          <a:p>
            <a:pPr algn="ctr"/>
            <a:endParaRPr lang="en-US" sz="3200" dirty="0">
              <a:solidFill>
                <a:schemeClr val="tx1">
                  <a:lumMod val="75000"/>
                  <a:lumOff val="25000"/>
                </a:schemeClr>
              </a:solidFill>
            </a:endParaRPr>
          </a:p>
        </p:txBody>
      </p:sp>
      <p:sp>
        <p:nvSpPr>
          <p:cNvPr id="24" name="Freeform 3"/>
          <p:cNvSpPr/>
          <p:nvPr/>
        </p:nvSpPr>
        <p:spPr>
          <a:xfrm>
            <a:off x="1841117" y="2095500"/>
            <a:ext cx="15057825" cy="77724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17">
              <a:extLst>
                <a:ext uri="{96DAC541-7B7A-43D3-8B79-37D633B846F1}">
                  <asvg:svgBlip xmlns:asvg="http://schemas.microsoft.com/office/drawing/2016/SVG/main" xmlns="" r:embed="rId5"/>
                </a:ext>
              </a:extLst>
            </a:blip>
            <a:stretch>
              <a:fillRect/>
            </a:stretch>
          </a:blipFill>
        </p:spPr>
      </p:sp>
      <p:sp>
        <p:nvSpPr>
          <p:cNvPr id="19" name="TextBox 18"/>
          <p:cNvSpPr txBox="1"/>
          <p:nvPr/>
        </p:nvSpPr>
        <p:spPr>
          <a:xfrm>
            <a:off x="10042381" y="7273804"/>
            <a:ext cx="5943600" cy="1077218"/>
          </a:xfrm>
          <a:prstGeom prst="rect">
            <a:avLst/>
          </a:prstGeom>
          <a:noFill/>
        </p:spPr>
        <p:txBody>
          <a:bodyPr wrap="square" rtlCol="0">
            <a:spAutoFit/>
          </a:bodyPr>
          <a:lstStyle/>
          <a:p>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GV: NGUYỄN </a:t>
            </a:r>
            <a:r>
              <a:rPr lang="en-US" sz="3200" b="1" dirty="0">
                <a:solidFill>
                  <a:schemeClr val="accent2">
                    <a:lumMod val="75000"/>
                  </a:schemeClr>
                </a:solidFill>
                <a:latin typeface="Times New Roman" panose="02020603050405020304" pitchFamily="18" charset="0"/>
                <a:cs typeface="Times New Roman" panose="02020603050405020304" pitchFamily="18" charset="0"/>
              </a:rPr>
              <a:t>THỊ BÍCH </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LIỄU</a:t>
            </a:r>
            <a:endParaRPr lang="en-US" sz="3200" b="1" dirty="0">
              <a:solidFill>
                <a:schemeClr val="accent2">
                  <a:lumMod val="75000"/>
                </a:schemeClr>
              </a:solidFill>
              <a:latin typeface="Times New Roman" panose="02020603050405020304" pitchFamily="18" charset="0"/>
              <a:cs typeface="Times New Roman" panose="02020603050405020304" pitchFamily="18" charset="0"/>
            </a:endParaRPr>
          </a:p>
          <a:p>
            <a:r>
              <a:rPr lang="en-US" sz="3200" b="1" dirty="0">
                <a:solidFill>
                  <a:schemeClr val="accent2">
                    <a:lumMod val="75000"/>
                  </a:schemeClr>
                </a:solidFill>
                <a:latin typeface="Times New Roman" panose="02020603050405020304" pitchFamily="18" charset="0"/>
                <a:cs typeface="Times New Roman" panose="02020603050405020304" pitchFamily="18" charset="0"/>
              </a:rPr>
              <a:t>LỚP GIẢNG DẠY: 12A1, 12A9</a:t>
            </a:r>
            <a:endParaRPr lang="en-US" sz="3200" b="1" dirty="0">
              <a:solidFill>
                <a:schemeClr val="accent2">
                  <a:lumMod val="75000"/>
                </a:schemeClr>
              </a:solidFill>
            </a:endParaRPr>
          </a:p>
        </p:txBody>
      </p:sp>
      <p:sp>
        <p:nvSpPr>
          <p:cNvPr id="25" name="TextBox 24"/>
          <p:cNvSpPr txBox="1"/>
          <p:nvPr/>
        </p:nvSpPr>
        <p:spPr>
          <a:xfrm>
            <a:off x="3048000" y="4851715"/>
            <a:ext cx="5720056" cy="2123658"/>
          </a:xfrm>
          <a:prstGeom prst="rect">
            <a:avLst/>
          </a:prstGeom>
          <a:noFill/>
        </p:spPr>
        <p:txBody>
          <a:bodyPr wrap="square" rtlCol="0">
            <a:spAutoFit/>
          </a:bodyPr>
          <a:lstStyle/>
          <a:p>
            <a:pPr algn="ctr"/>
            <a:r>
              <a:rPr lang="en-US" sz="4400" b="1" dirty="0" smtClean="0">
                <a:solidFill>
                  <a:srgbClr val="C00000"/>
                </a:solidFill>
                <a:latin typeface="Times New Roman" panose="02020603050405020304" pitchFamily="18" charset="0"/>
                <a:cs typeface="Times New Roman" panose="02020603050405020304" pitchFamily="18" charset="0"/>
              </a:rPr>
              <a:t>MÔN: NGỮ VĂN 12 (CÁNH DIỀU)</a:t>
            </a:r>
          </a:p>
          <a:p>
            <a:r>
              <a:rPr lang="en-US" sz="4400" b="1" dirty="0" smtClean="0">
                <a:solidFill>
                  <a:srgbClr val="C00000"/>
                </a:solidFill>
                <a:latin typeface="Times New Roman" panose="02020603050405020304" pitchFamily="18" charset="0"/>
                <a:cs typeface="Times New Roman" panose="02020603050405020304" pitchFamily="18" charset="0"/>
              </a:rPr>
              <a:t>NĂM HỌC 2024-2025</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27" name="Freeform 5"/>
          <p:cNvSpPr/>
          <p:nvPr/>
        </p:nvSpPr>
        <p:spPr>
          <a:xfrm rot="227736">
            <a:off x="669084" y="1764964"/>
            <a:ext cx="5898781" cy="2116127"/>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18">
              <a:extLst>
                <a:ext uri="{96DAC541-7B7A-43D3-8B79-37D633B846F1}">
                  <asvg:svgBlip xmlns:asvg="http://schemas.microsoft.com/office/drawing/2016/SVG/main" xmlns="" r:embed="rId8"/>
                </a:ext>
              </a:extLst>
            </a:blip>
            <a:stretch>
              <a:fillRect/>
            </a:stretch>
          </a:blipFill>
        </p:spPr>
      </p:sp>
      <p:sp>
        <p:nvSpPr>
          <p:cNvPr id="28" name="Freeform 15"/>
          <p:cNvSpPr/>
          <p:nvPr/>
        </p:nvSpPr>
        <p:spPr>
          <a:xfrm rot="-4538435" flipH="1" flipV="1">
            <a:off x="2235626" y="7005346"/>
            <a:ext cx="1731544" cy="4377128"/>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9"/>
            <a:stretch>
              <a:fillRect/>
            </a:stretch>
          </a:blipFill>
        </p:spPr>
      </p:sp>
      <p:sp>
        <p:nvSpPr>
          <p:cNvPr id="29" name="Freeform 5"/>
          <p:cNvSpPr/>
          <p:nvPr/>
        </p:nvSpPr>
        <p:spPr>
          <a:xfrm rot="13972967">
            <a:off x="15175920" y="1740360"/>
            <a:ext cx="2486731" cy="1411173"/>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pic>
        <p:nvPicPr>
          <p:cNvPr id="32" name="Picture 3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525012" y="3300696"/>
            <a:ext cx="6716775" cy="3408593"/>
          </a:xfrm>
          <a:prstGeom prst="rect">
            <a:avLst/>
          </a:prstGeom>
        </p:spPr>
      </p:pic>
      <p:sp>
        <p:nvSpPr>
          <p:cNvPr id="31" name="Freeform 12"/>
          <p:cNvSpPr/>
          <p:nvPr/>
        </p:nvSpPr>
        <p:spPr>
          <a:xfrm>
            <a:off x="9425211" y="3106898"/>
            <a:ext cx="6989747" cy="3646194"/>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7200" y="0"/>
            <a:ext cx="17373600" cy="102870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2378233" y="893904"/>
            <a:ext cx="4860768"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b. Sự nghiệp văn chương</a:t>
            </a:r>
            <a:endParaRPr lang="en-GB" sz="6000">
              <a:latin typeface="Times New Roman" panose="02020603050405020304" pitchFamily="18" charset="0"/>
              <a:cs typeface="Times New Roman" panose="02020603050405020304" pitchFamily="18" charset="0"/>
            </a:endParaRPr>
          </a:p>
        </p:txBody>
      </p:sp>
      <p:sp>
        <p:nvSpPr>
          <p:cNvPr id="10" name="Rectangle 9"/>
          <p:cNvSpPr/>
          <p:nvPr/>
        </p:nvSpPr>
        <p:spPr>
          <a:xfrm>
            <a:off x="1439785" y="3314700"/>
            <a:ext cx="6737664" cy="4401205"/>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Thể</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loại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sáng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endParaRPr lang="en-GB"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Các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tác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phẩm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nổi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Những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chặng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đường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lịch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sử</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Tổng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hành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dinh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mùa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xuân</a:t>
            </a:r>
            <a:r>
              <a:rPr lang="en-US" sz="4000" i="1" dirty="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toàn</a:t>
            </a:r>
            <a:r>
              <a:rPr lang="en-US" sz="4000" i="1" dirty="0" smtClean="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thắng</a:t>
            </a:r>
            <a:r>
              <a:rPr lang="en-US" sz="4000" i="1" dirty="0">
                <a:latin typeface="Times New Roman" panose="02020603050405020304" pitchFamily="18" charset="0"/>
                <a:cs typeface="Times New Roman" panose="02020603050405020304" pitchFamily="18" charset="0"/>
              </a:rPr>
              <a:t>…</a:t>
            </a:r>
            <a:endParaRPr lang="en-GB" sz="4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0" y="1724900"/>
            <a:ext cx="5536461" cy="296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5295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7752" y="342900"/>
            <a:ext cx="16946847" cy="9601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037082" y="4533900"/>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4" name="Rectangle 3"/>
          <p:cNvSpPr/>
          <p:nvPr/>
        </p:nvSpPr>
        <p:spPr>
          <a:xfrm>
            <a:off x="1600200" y="889558"/>
            <a:ext cx="7488755" cy="1649682"/>
          </a:xfrm>
          <a:prstGeom prst="rect">
            <a:avLst/>
          </a:prstGeom>
        </p:spPr>
        <p:txBody>
          <a:bodyPr wrap="square">
            <a:spAutoFit/>
          </a:bodyPr>
          <a:lstStyle/>
          <a:p>
            <a:pPr algn="ctr">
              <a:lnSpc>
                <a:spcPct val="115000"/>
              </a:lnSpc>
              <a:spcAft>
                <a:spcPts val="800"/>
              </a:spcAft>
              <a:tabLst>
                <a:tab pos="1386840" algn="l"/>
              </a:tabLst>
            </a:pPr>
            <a:r>
              <a:rPr lang="en-US" sz="4400" b="1">
                <a:latin typeface="Times New Roman" panose="02020603050405020304" pitchFamily="18" charset="0"/>
                <a:ea typeface="MS Mincho"/>
                <a:cs typeface="Times New Roman" panose="02020603050405020304" pitchFamily="18" charset="0"/>
              </a:rPr>
              <a:t>2. Văn bản </a:t>
            </a:r>
            <a:r>
              <a:rPr lang="en-US" sz="4400" b="1" i="1">
                <a:latin typeface="Times New Roman" panose="02020603050405020304" pitchFamily="18" charset="0"/>
                <a:ea typeface="MS Mincho"/>
                <a:cs typeface="Times New Roman" panose="02020603050405020304" pitchFamily="18" charset="0"/>
              </a:rPr>
              <a:t>Điện Biên Phủ - điểm hẹn lịch sử</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170956" y="2857500"/>
            <a:ext cx="6659553" cy="5940088"/>
          </a:xfrm>
          <a:prstGeom prst="rect">
            <a:avLst/>
          </a:prstGeom>
        </p:spPr>
        <p:txBody>
          <a:bodyPr wrap="square">
            <a:spAutoFit/>
          </a:bodyPr>
          <a:lstStyle/>
          <a:p>
            <a:pPr algn="just">
              <a:spcAft>
                <a:spcPts val="800"/>
              </a:spcAft>
              <a:tabLst>
                <a:tab pos="1386840" algn="l"/>
              </a:tabLst>
            </a:pP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Là</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hồi</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kí</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của</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đại</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tướng</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Võ</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Nguyên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Giáp</a:t>
            </a:r>
            <a:r>
              <a:rPr lang="en-US" sz="3600" dirty="0">
                <a:latin typeface="Times New Roman" panose="02020603050405020304" pitchFamily="18" charset="0"/>
                <a:ea typeface="MS Mincho"/>
                <a:cs typeface="Times New Roman" panose="02020603050405020304" pitchFamily="18" charset="0"/>
              </a:rPr>
              <a:t> (do </a:t>
            </a:r>
            <a:r>
              <a:rPr lang="en-US" sz="3600" dirty="0" err="1">
                <a:latin typeface="Times New Roman" panose="02020603050405020304" pitchFamily="18" charset="0"/>
                <a:ea typeface="MS Mincho"/>
                <a:cs typeface="Times New Roman" panose="02020603050405020304" pitchFamily="18" charset="0"/>
              </a:rPr>
              <a:t>nhà</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văn</a:t>
            </a:r>
            <a:r>
              <a:rPr lang="en-US" sz="3600" dirty="0">
                <a:latin typeface="Times New Roman" panose="02020603050405020304" pitchFamily="18" charset="0"/>
                <a:ea typeface="MS Mincho"/>
                <a:cs typeface="Times New Roman" panose="02020603050405020304" pitchFamily="18" charset="0"/>
              </a:rPr>
              <a:t> </a:t>
            </a:r>
            <a:r>
              <a:rPr lang="en-US" sz="3600" dirty="0" err="1" smtClean="0">
                <a:latin typeface="Times New Roman" panose="02020603050405020304" pitchFamily="18" charset="0"/>
                <a:ea typeface="MS Mincho"/>
                <a:cs typeface="Times New Roman" panose="02020603050405020304" pitchFamily="18" charset="0"/>
              </a:rPr>
              <a:t>Hữu</a:t>
            </a:r>
            <a:r>
              <a:rPr lang="en-US" sz="3600" dirty="0" smtClean="0">
                <a:latin typeface="Times New Roman" panose="02020603050405020304" pitchFamily="18" charset="0"/>
                <a:ea typeface="MS Mincho"/>
                <a:cs typeface="Times New Roman" panose="02020603050405020304" pitchFamily="18" charset="0"/>
              </a:rPr>
              <a:t> </a:t>
            </a:r>
            <a:r>
              <a:rPr lang="en-US" sz="3600" dirty="0">
                <a:latin typeface="Times New Roman" panose="02020603050405020304" pitchFamily="18" charset="0"/>
                <a:ea typeface="MS Mincho"/>
                <a:cs typeface="Times New Roman" panose="02020603050405020304" pitchFamily="18" charset="0"/>
              </a:rPr>
              <a:t>Mai </a:t>
            </a:r>
            <a:r>
              <a:rPr lang="en-US" sz="3600" dirty="0" err="1">
                <a:latin typeface="Times New Roman" panose="02020603050405020304" pitchFamily="18" charset="0"/>
                <a:ea typeface="MS Mincho"/>
                <a:cs typeface="Times New Roman" panose="02020603050405020304" pitchFamily="18" charset="0"/>
              </a:rPr>
              <a:t>ghi</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lại</a:t>
            </a:r>
            <a:r>
              <a:rPr lang="en-US" sz="3600" dirty="0">
                <a:latin typeface="Times New Roman" panose="02020603050405020304" pitchFamily="18" charset="0"/>
                <a:ea typeface="MS Mincho"/>
                <a:cs typeface="Times New Roman" panose="02020603050405020304" pitchFamily="18" charset="0"/>
              </a:rPr>
              <a:t>)</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Gồm</a:t>
            </a:r>
            <a:r>
              <a:rPr lang="en-US" sz="3600" dirty="0">
                <a:latin typeface="Times New Roman" panose="02020603050405020304" pitchFamily="18" charset="0"/>
                <a:ea typeface="MS Mincho"/>
                <a:cs typeface="Times New Roman" panose="02020603050405020304" pitchFamily="18" charset="0"/>
              </a:rPr>
              <a:t> 14 </a:t>
            </a:r>
            <a:r>
              <a:rPr lang="en-US" sz="3600" dirty="0" err="1">
                <a:latin typeface="Times New Roman" panose="02020603050405020304" pitchFamily="18" charset="0"/>
                <a:ea typeface="MS Mincho"/>
                <a:cs typeface="Times New Roman" panose="02020603050405020304" pitchFamily="18" charset="0"/>
              </a:rPr>
              <a:t>chương</a:t>
            </a:r>
            <a:r>
              <a:rPr lang="en-US" sz="3600" dirty="0">
                <a:latin typeface="Times New Roman" panose="02020603050405020304" pitchFamily="18" charset="0"/>
                <a:ea typeface="MS Mincho"/>
                <a:cs typeface="Times New Roman" panose="02020603050405020304" pitchFamily="18" charset="0"/>
              </a:rPr>
              <a:t> </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Kể</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lại</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toàn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bộ</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diễn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biến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chiến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thắng</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lịch</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sử</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Điện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Biên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Phủ</a:t>
            </a:r>
            <a:r>
              <a:rPr lang="en-US" sz="3600" dirty="0">
                <a:latin typeface="Times New Roman" panose="02020603050405020304" pitchFamily="18" charset="0"/>
                <a:ea typeface="MS Mincho"/>
                <a:cs typeface="Times New Roman" panose="02020603050405020304" pitchFamily="18" charset="0"/>
              </a:rPr>
              <a:t> </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Năm</a:t>
            </a:r>
            <a:r>
              <a:rPr lang="en-US" sz="3600" dirty="0">
                <a:latin typeface="Times New Roman" panose="02020603050405020304" pitchFamily="18" charset="0"/>
                <a:ea typeface="MS Mincho"/>
                <a:cs typeface="Times New Roman" panose="02020603050405020304" pitchFamily="18" charset="0"/>
              </a:rPr>
              <a:t> 2004, </a:t>
            </a:r>
            <a:r>
              <a:rPr lang="en-US" sz="3600" dirty="0" err="1">
                <a:latin typeface="Times New Roman" panose="02020603050405020304" pitchFamily="18" charset="0"/>
                <a:ea typeface="MS Mincho"/>
                <a:cs typeface="Times New Roman" panose="02020603050405020304" pitchFamily="18" charset="0"/>
              </a:rPr>
              <a:t>tác</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phẩm</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được</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nữ</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nhà</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văn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nhà</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báo</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người</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Mỹ</a:t>
            </a:r>
            <a:r>
              <a:rPr lang="en-US" sz="3600" dirty="0">
                <a:latin typeface="Times New Roman" panose="02020603050405020304" pitchFamily="18" charset="0"/>
                <a:ea typeface="MS Mincho"/>
                <a:cs typeface="Times New Roman" panose="02020603050405020304" pitchFamily="18" charset="0"/>
              </a:rPr>
              <a:t> - Lady </a:t>
            </a:r>
            <a:r>
              <a:rPr lang="en-US" sz="3600" dirty="0" err="1">
                <a:latin typeface="Times New Roman" panose="02020603050405020304" pitchFamily="18" charset="0"/>
                <a:ea typeface="MS Mincho"/>
                <a:cs typeface="Times New Roman" panose="02020603050405020304" pitchFamily="18" charset="0"/>
              </a:rPr>
              <a:t>Borton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dịch</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ra</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tiếng</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Anh</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và</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xuất</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bản</a:t>
            </a:r>
            <a:r>
              <a:rPr lang="en-US" sz="3600" dirty="0">
                <a:latin typeface="Times New Roman" panose="02020603050405020304" pitchFamily="18" charset="0"/>
                <a:ea typeface="MS Mincho"/>
                <a:cs typeface="Times New Roman" panose="02020603050405020304" pitchFamily="18" charset="0"/>
              </a:rPr>
              <a:t> ở </a:t>
            </a:r>
            <a:r>
              <a:rPr lang="en-US" sz="3600" dirty="0" err="1">
                <a:latin typeface="Times New Roman" panose="02020603050405020304" pitchFamily="18" charset="0"/>
                <a:ea typeface="MS Mincho"/>
                <a:cs typeface="Times New Roman" panose="02020603050405020304" pitchFamily="18" charset="0"/>
              </a:rPr>
              <a:t>nhiều</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nước</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trên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thế</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giới</a:t>
            </a:r>
            <a:r>
              <a:rPr lang="en-US" sz="3600" dirty="0">
                <a:latin typeface="Times New Roman" panose="02020603050405020304" pitchFamily="18" charset="0"/>
                <a:ea typeface="MS Mincho"/>
                <a:cs typeface="Times New Roman" panose="02020603050405020304" pitchFamily="18" charset="0"/>
              </a:rPr>
              <a:t>.</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92507" y="1409700"/>
            <a:ext cx="7400094" cy="693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507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9"/>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10"/>
            <a:stretch>
              <a:fillRect/>
            </a:stretch>
          </a:blipFill>
        </p:spPr>
      </p:sp>
      <p:sp>
        <p:nvSpPr>
          <p:cNvPr id="15" name="Freeform 15"/>
          <p:cNvSpPr/>
          <p:nvPr/>
        </p:nvSpPr>
        <p:spPr>
          <a:xfrm rot="-4538435" flipH="1" flipV="1">
            <a:off x="1109482" y="8009433"/>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1"/>
            <a:stretch>
              <a:fillRect/>
            </a:stretch>
          </a:blipFill>
        </p:spPr>
      </p:sp>
      <p:sp>
        <p:nvSpPr>
          <p:cNvPr id="17" name="TextBox 17"/>
          <p:cNvSpPr txBox="1"/>
          <p:nvPr/>
        </p:nvSpPr>
        <p:spPr>
          <a:xfrm>
            <a:off x="1786029" y="2732790"/>
            <a:ext cx="7711543" cy="1477328"/>
          </a:xfrm>
          <a:prstGeom prst="rect">
            <a:avLst/>
          </a:prstGeom>
        </p:spPr>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3. Đoạn trích </a:t>
            </a:r>
            <a:endParaRPr lang="vi-VN" sz="4800" b="1" smtClean="0">
              <a:latin typeface="Times New Roman" panose="02020603050405020304" pitchFamily="18" charset="0"/>
              <a:cs typeface="Times New Roman" panose="02020603050405020304" pitchFamily="18" charset="0"/>
            </a:endParaRPr>
          </a:p>
          <a:p>
            <a:pPr algn="ctr"/>
            <a:r>
              <a:rPr lang="en-US" sz="4800" b="1" i="1" smtClean="0">
                <a:latin typeface="Times New Roman" panose="02020603050405020304" pitchFamily="18" charset="0"/>
                <a:cs typeface="Times New Roman" panose="02020603050405020304" pitchFamily="18" charset="0"/>
              </a:rPr>
              <a:t>Quyết </a:t>
            </a:r>
            <a:r>
              <a:rPr lang="en-US" sz="4800" b="1" i="1">
                <a:latin typeface="Times New Roman" panose="02020603050405020304" pitchFamily="18" charset="0"/>
                <a:cs typeface="Times New Roman" panose="02020603050405020304" pitchFamily="18" charset="0"/>
              </a:rPr>
              <a:t>định khó khăn nhất </a:t>
            </a:r>
            <a:endParaRPr lang="en-GB" sz="48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7583" y="2782332"/>
            <a:ext cx="5958401" cy="2855572"/>
          </a:xfrm>
          <a:prstGeom prst="rect">
            <a:avLst/>
          </a:prstGeom>
        </p:spPr>
      </p:pic>
      <p:sp>
        <p:nvSpPr>
          <p:cNvPr id="19" name="Freeform 8"/>
          <p:cNvSpPr/>
          <p:nvPr/>
        </p:nvSpPr>
        <p:spPr>
          <a:xfrm>
            <a:off x="9595883" y="2270440"/>
            <a:ext cx="6781800" cy="3491217"/>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90340" y="6401166"/>
            <a:ext cx="6087859" cy="3089434"/>
          </a:xfrm>
          <a:prstGeom prst="rect">
            <a:avLst/>
          </a:prstGeom>
        </p:spPr>
      </p:pic>
      <p:sp>
        <p:nvSpPr>
          <p:cNvPr id="21" name="Freeform 12"/>
          <p:cNvSpPr/>
          <p:nvPr/>
        </p:nvSpPr>
        <p:spPr>
          <a:xfrm>
            <a:off x="9497572" y="5997910"/>
            <a:ext cx="6819781" cy="3492690"/>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 name="Rectangle 3"/>
          <p:cNvSpPr/>
          <p:nvPr/>
        </p:nvSpPr>
        <p:spPr>
          <a:xfrm>
            <a:off x="2249656" y="4640689"/>
            <a:ext cx="6599330" cy="4072910"/>
          </a:xfrm>
          <a:prstGeom prst="rect">
            <a:avLst/>
          </a:prstGeom>
        </p:spPr>
        <p:txBody>
          <a:bodyPr wrap="square">
            <a:spAutoFit/>
          </a:bodyPr>
          <a:lstStyle/>
          <a:p>
            <a:pPr algn="just">
              <a:lnSpc>
                <a:spcPct val="115000"/>
              </a:lnSpc>
              <a:spcAft>
                <a:spcPts val="800"/>
              </a:spcAft>
              <a:tabLst>
                <a:tab pos="1386840" algn="l"/>
              </a:tabLst>
            </a:pPr>
            <a:r>
              <a:rPr lang="en-US" sz="4000"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Vị</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trí</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Chương</a:t>
            </a:r>
            <a:r>
              <a:rPr lang="en-US" sz="4000" dirty="0">
                <a:latin typeface="Times New Roman" panose="02020603050405020304" pitchFamily="18" charset="0"/>
                <a:ea typeface="MS Mincho"/>
                <a:cs typeface="Times New Roman" panose="02020603050405020304" pitchFamily="18" charset="0"/>
              </a:rPr>
              <a:t> 4 </a:t>
            </a:r>
            <a:r>
              <a:rPr lang="en-US" sz="4000" dirty="0" err="1">
                <a:latin typeface="Times New Roman" panose="02020603050405020304" pitchFamily="18" charset="0"/>
                <a:ea typeface="MS Mincho"/>
                <a:cs typeface="Times New Roman" panose="02020603050405020304" pitchFamily="18" charset="0"/>
              </a:rPr>
              <a:t>của</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cuốn</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hồi</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kí</a:t>
            </a:r>
            <a:endParaRPr lang="en-GB" sz="4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000"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Nội</a:t>
            </a:r>
            <a:r>
              <a:rPr lang="en-US" sz="4000" b="1" dirty="0">
                <a:latin typeface="Times New Roman" panose="02020603050405020304" pitchFamily="18" charset="0"/>
                <a:ea typeface="MS Mincho"/>
                <a:cs typeface="Times New Roman" panose="02020603050405020304" pitchFamily="18" charset="0"/>
              </a:rPr>
              <a:t> dung</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Kể</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lại</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sự</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thay</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đổi</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quyết</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định</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của</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Đại</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tướng</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trước</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giờ</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nổ</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súng</a:t>
            </a:r>
            <a:r>
              <a:rPr lang="en-US" sz="4000" dirty="0">
                <a:latin typeface="Times New Roman" panose="02020603050405020304" pitchFamily="18" charset="0"/>
                <a:ea typeface="MS Mincho"/>
                <a:cs typeface="Times New Roman" panose="02020603050405020304" pitchFamily="18" charset="0"/>
              </a:rPr>
              <a:t> ở </a:t>
            </a:r>
            <a:r>
              <a:rPr lang="en-US" sz="4000" dirty="0" err="1">
                <a:latin typeface="Times New Roman" panose="02020603050405020304" pitchFamily="18" charset="0"/>
                <a:ea typeface="MS Mincho"/>
                <a:cs typeface="Times New Roman" panose="02020603050405020304" pitchFamily="18" charset="0"/>
              </a:rPr>
              <a:t>chiến</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trường</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Điện</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Biên</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Phủ</a:t>
            </a:r>
            <a:r>
              <a:rPr lang="en-US" sz="4000" dirty="0">
                <a:latin typeface="Times New Roman" panose="02020603050405020304" pitchFamily="18" charset="0"/>
                <a:ea typeface="MS Mincho"/>
                <a:cs typeface="Times New Roman" panose="02020603050405020304" pitchFamily="18" charset="0"/>
              </a:rPr>
              <a:t> </a:t>
            </a:r>
            <a:r>
              <a:rPr lang="en-US" sz="4000" dirty="0" err="1">
                <a:latin typeface="Times New Roman" panose="02020603050405020304" pitchFamily="18" charset="0"/>
                <a:ea typeface="MS Mincho"/>
                <a:cs typeface="Times New Roman" panose="02020603050405020304" pitchFamily="18" charset="0"/>
              </a:rPr>
              <a:t>năm</a:t>
            </a:r>
            <a:r>
              <a:rPr lang="en-US" sz="4000" dirty="0">
                <a:latin typeface="Times New Roman" panose="02020603050405020304" pitchFamily="18" charset="0"/>
                <a:ea typeface="MS Mincho"/>
                <a:cs typeface="Times New Roman" panose="02020603050405020304" pitchFamily="18" charset="0"/>
              </a:rPr>
              <a:t> </a:t>
            </a:r>
            <a:r>
              <a:rPr lang="en-US" sz="4000" dirty="0" smtClean="0">
                <a:latin typeface="Times New Roman" panose="02020603050405020304" pitchFamily="18" charset="0"/>
                <a:ea typeface="MS Mincho"/>
                <a:cs typeface="Times New Roman" panose="02020603050405020304" pitchFamily="18" charset="0"/>
              </a:rPr>
              <a:t>1954. </a:t>
            </a:r>
            <a:endParaRPr lang="en-GB"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2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235146" y="-2167314"/>
            <a:ext cx="10094337" cy="14428968"/>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1283881" y="5414704"/>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9833414" y="9559"/>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TextBox 13"/>
          <p:cNvSpPr txBox="1"/>
          <p:nvPr/>
        </p:nvSpPr>
        <p:spPr>
          <a:xfrm>
            <a:off x="1673766" y="898081"/>
            <a:ext cx="8159648" cy="1015663"/>
          </a:xfrm>
          <a:prstGeom prst="rect">
            <a:avLst/>
          </a:prstGeom>
        </p:spPr>
        <p:txBody>
          <a:bodyPr wrap="square" lIns="0" tIns="0" rIns="0" bIns="0" rtlCol="0" anchor="t">
            <a:spAutoFit/>
          </a:bodyPr>
          <a:lstStyle/>
          <a:p>
            <a:r>
              <a:rPr lang="en-US" sz="6600" b="1" dirty="0" smtClean="0">
                <a:latin typeface="Times New Roman" panose="02020603050405020304" pitchFamily="18" charset="0"/>
                <a:cs typeface="Times New Roman" panose="02020603050405020304" pitchFamily="18" charset="0"/>
              </a:rPr>
              <a:t>II. </a:t>
            </a:r>
            <a:r>
              <a:rPr lang="en-US" sz="6600" b="1" dirty="0" err="1">
                <a:latin typeface="Times New Roman" panose="02020603050405020304" pitchFamily="18" charset="0"/>
                <a:cs typeface="Times New Roman" panose="02020603050405020304" pitchFamily="18" charset="0"/>
              </a:rPr>
              <a:t>Đọc</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hiểu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văn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bản</a:t>
            </a:r>
            <a:endParaRPr lang="en-GB" sz="6600" dirty="0">
              <a:latin typeface="Times New Roman" panose="02020603050405020304" pitchFamily="18" charset="0"/>
              <a:cs typeface="Times New Roman" panose="02020603050405020304" pitchFamily="18" charset="0"/>
            </a:endParaRPr>
          </a:p>
        </p:txBody>
      </p:sp>
      <p:sp>
        <p:nvSpPr>
          <p:cNvPr id="14" name="Rectangle 13"/>
          <p:cNvSpPr/>
          <p:nvPr/>
        </p:nvSpPr>
        <p:spPr>
          <a:xfrm>
            <a:off x="2057400" y="2352766"/>
            <a:ext cx="6392001" cy="871008"/>
          </a:xfrm>
          <a:prstGeom prst="rect">
            <a:avLst/>
          </a:prstGeom>
        </p:spPr>
        <p:txBody>
          <a:bodyPr wrap="square">
            <a:spAutoFit/>
          </a:bodyPr>
          <a:lstStyle/>
          <a:p>
            <a:pPr algn="just">
              <a:lnSpc>
                <a:spcPct val="115000"/>
              </a:lnSpc>
              <a:spcAft>
                <a:spcPts val="800"/>
              </a:spcAft>
            </a:pPr>
            <a:r>
              <a:rPr lang="en-US" sz="4400" b="1" kern="100">
                <a:latin typeface="Times New Roman" panose="02020603050405020304" pitchFamily="18" charset="0"/>
                <a:ea typeface="Calibri" panose="020F0502020204030204" pitchFamily="34" charset="0"/>
                <a:cs typeface="Times New Roman" panose="02020603050405020304" pitchFamily="18" charset="0"/>
              </a:rPr>
              <a:t>1. Đọc và tóm tắt văn bản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4181809103"/>
              </p:ext>
            </p:extLst>
          </p:nvPr>
        </p:nvGraphicFramePr>
        <p:xfrm>
          <a:off x="609598" y="3861175"/>
          <a:ext cx="8534402" cy="35052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501424">
                  <a:extLst>
                    <a:ext uri="{9D8B030D-6E8A-4147-A177-3AD203B41FA5}">
                      <a16:colId xmlns:a16="http://schemas.microsoft.com/office/drawing/2014/main" xmlns="" val="20000"/>
                    </a:ext>
                  </a:extLst>
                </a:gridCol>
                <a:gridCol w="5102531">
                  <a:extLst>
                    <a:ext uri="{9D8B030D-6E8A-4147-A177-3AD203B41FA5}">
                      <a16:colId xmlns:a16="http://schemas.microsoft.com/office/drawing/2014/main" xmlns="" val="20001"/>
                    </a:ext>
                  </a:extLst>
                </a:gridCol>
                <a:gridCol w="1930447">
                  <a:extLst>
                    <a:ext uri="{9D8B030D-6E8A-4147-A177-3AD203B41FA5}">
                      <a16:colId xmlns:a16="http://schemas.microsoft.com/office/drawing/2014/main" xmlns="" val="20002"/>
                    </a:ext>
                  </a:extLst>
                </a:gridCol>
              </a:tblGrid>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Phần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dirty="0">
                          <a:effectLst/>
                          <a:latin typeface="Times New Roman" panose="02020603050405020304" pitchFamily="18" charset="0"/>
                          <a:ea typeface="Times New Roman" panose="02020603050405020304" pitchFamily="18" charset="0"/>
                          <a:cs typeface="Times New Roman" panose="02020603050405020304" pitchFamily="18" charset="0"/>
                        </a:rPr>
                        <a:t>Sự việc được kể </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Người kể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87281">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07908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3953007702"/>
              </p:ext>
            </p:extLst>
          </p:nvPr>
        </p:nvGraphicFramePr>
        <p:xfrm>
          <a:off x="609601" y="1600200"/>
          <a:ext cx="16154400" cy="7571232"/>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52599">
                  <a:extLst>
                    <a:ext uri="{9D8B030D-6E8A-4147-A177-3AD203B41FA5}">
                      <a16:colId xmlns:a16="http://schemas.microsoft.com/office/drawing/2014/main" xmlns="" val="20000"/>
                    </a:ext>
                  </a:extLst>
                </a:gridCol>
                <a:gridCol w="11210769">
                  <a:extLst>
                    <a:ext uri="{9D8B030D-6E8A-4147-A177-3AD203B41FA5}">
                      <a16:colId xmlns:a16="http://schemas.microsoft.com/office/drawing/2014/main" xmlns="" val="20001"/>
                    </a:ext>
                  </a:extLst>
                </a:gridCol>
                <a:gridCol w="3191032">
                  <a:extLst>
                    <a:ext uri="{9D8B030D-6E8A-4147-A177-3AD203B41FA5}">
                      <a16:colId xmlns:a16="http://schemas.microsoft.com/office/drawing/2014/main" xmlns="" val="20002"/>
                    </a:ext>
                  </a:extLst>
                </a:gridCol>
              </a:tblGrid>
              <a:tr h="170940">
                <a:tc>
                  <a:txBody>
                    <a:bodyPr/>
                    <a:lstStyle/>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Phần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Sự việc được kể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Times New Roman" panose="02020603050405020304" pitchFamily="18" charset="0"/>
                          <a:ea typeface="Times New Roman" panose="02020603050405020304" pitchFamily="18" charset="0"/>
                          <a:cs typeface="Times New Roman" panose="02020603050405020304" pitchFamily="18" charset="0"/>
                        </a:rPr>
                        <a:t>Người kể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16172">
                <a:tc>
                  <a:txBody>
                    <a:bodyPr/>
                    <a:lstStyle/>
                    <a:p>
                      <a:pPr algn="ctr">
                        <a:lnSpc>
                          <a:spcPct val="115000"/>
                        </a:lnSpc>
                        <a:spcAft>
                          <a:spcPts val="0"/>
                        </a:spcAft>
                      </a:pPr>
                      <a:endParaRPr lang="vi-VN" sz="54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5400" b="1" kern="100" smtClean="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5400" kern="100">
                          <a:effectLst/>
                          <a:latin typeface="Times New Roman" panose="02020603050405020304" pitchFamily="18" charset="0"/>
                          <a:ea typeface="Times New Roman" panose="02020603050405020304" pitchFamily="18" charset="0"/>
                          <a:cs typeface="Times New Roman" panose="02020603050405020304" pitchFamily="18" charset="0"/>
                        </a:rPr>
                        <a:t>- Nhân vật “tôi” nhận thấy tình hình chiến sự thay đổi và muốn chuyển phương án chiến đấu từ phương án "đánh nhanh thắng nhanh" sang "đánh chắc tiến chắc".</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5400" kern="100">
                          <a:effectLst/>
                          <a:latin typeface="Times New Roman" panose="02020603050405020304" pitchFamily="18" charset="0"/>
                          <a:ea typeface="Times New Roman" panose="02020603050405020304" pitchFamily="18" charset="0"/>
                          <a:cs typeface="Times New Roman" panose="02020603050405020304" pitchFamily="18" charset="0"/>
                        </a:rPr>
                        <a:t>- Nhân vật “tôi” quyết định triệu tập Đảng uỷ Mặt trận họp gấp.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5400" b="1" kern="100">
                          <a:effectLst/>
                          <a:latin typeface="Times New Roman" panose="02020603050405020304" pitchFamily="18" charset="0"/>
                          <a:ea typeface="Times New Roman" panose="02020603050405020304" pitchFamily="18" charset="0"/>
                          <a:cs typeface="Times New Roman" panose="02020603050405020304" pitchFamily="18" charset="0"/>
                        </a:rPr>
                        <a:t>Đại tướng, xưng “tôi”</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3533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1867452623"/>
              </p:ext>
            </p:extLst>
          </p:nvPr>
        </p:nvGraphicFramePr>
        <p:xfrm>
          <a:off x="764299" y="527105"/>
          <a:ext cx="16611600" cy="841248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332061">
                  <a:extLst>
                    <a:ext uri="{9D8B030D-6E8A-4147-A177-3AD203B41FA5}">
                      <a16:colId xmlns:a16="http://schemas.microsoft.com/office/drawing/2014/main" xmlns="" val="20000"/>
                    </a:ext>
                  </a:extLst>
                </a:gridCol>
                <a:gridCol w="12762640">
                  <a:extLst>
                    <a:ext uri="{9D8B030D-6E8A-4147-A177-3AD203B41FA5}">
                      <a16:colId xmlns:a16="http://schemas.microsoft.com/office/drawing/2014/main" xmlns="" val="20001"/>
                    </a:ext>
                  </a:extLst>
                </a:gridCol>
                <a:gridCol w="2516899">
                  <a:extLst>
                    <a:ext uri="{9D8B030D-6E8A-4147-A177-3AD203B41FA5}">
                      <a16:colId xmlns:a16="http://schemas.microsoft.com/office/drawing/2014/main" xmlns="" val="20002"/>
                    </a:ext>
                  </a:extLst>
                </a:gridCol>
              </a:tblGrid>
              <a:tr h="170940">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Phần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Sự việc được kể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kern="100">
                          <a:effectLst/>
                          <a:latin typeface="Times New Roman" panose="02020603050405020304" pitchFamily="18" charset="0"/>
                          <a:ea typeface="Times New Roman" panose="02020603050405020304" pitchFamily="18" charset="0"/>
                          <a:cs typeface="Times New Roman" panose="02020603050405020304" pitchFamily="18" charset="0"/>
                        </a:rPr>
                        <a:t>Người kể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467846">
                <a:tc>
                  <a:txBody>
                    <a:bodyPr/>
                    <a:lstStyle/>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4000" b="1" kern="100" smtClean="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 Cuộc họp Đảng uỷ Mặt trận vào sáng 26/1/1954</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 Trước cuộc họp,  nhân vật “tôi” trao đổi với đ/c Vi Quốc Thanh, Trưởng đoàn Cố vấn quân sự và </a:t>
                      </a:r>
                      <a:r>
                        <a:rPr lang="vi-VN" sz="4000" dirty="0"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 </a:t>
                      </a:r>
                      <a:r>
                        <a:rPr lang="vi-VN" sz="4000" smtClean="0">
                          <a:effectLst/>
                          <a:latin typeface="Times New Roman" panose="02020603050405020304" pitchFamily="18" charset="0"/>
                          <a:ea typeface="Calibri" panose="020F0502020204030204" pitchFamily="34" charset="0"/>
                          <a:cs typeface="Times New Roman" panose="02020603050405020304" pitchFamily="18" charset="0"/>
                        </a:rPr>
                        <a:t>đ/c </a:t>
                      </a:r>
                      <a:r>
                        <a:rPr lang="vi-VN" sz="4000">
                          <a:effectLst/>
                          <a:latin typeface="Times New Roman" panose="02020603050405020304" pitchFamily="18" charset="0"/>
                          <a:ea typeface="Calibri" panose="020F0502020204030204" pitchFamily="34" charset="0"/>
                          <a:cs typeface="Times New Roman" panose="02020603050405020304" pitchFamily="18" charset="0"/>
                        </a:rPr>
                        <a:t>Vi đồng thuận, nhất trí chuyển phương án. </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  Cuộc họp Đảng uỷ diễn ra căng thẳng. Nhân vật “tôi” trình bày nhận định và quyết định. Ban đầu các đ/c trong cuộc họp chưa tán thành nhưng sau đó nhất trí với phương án của nhân vật “tôi”.</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 Nhân vật “tôi” nhấn mạnh nguyên tắc cao nhất trong đánh địch là “đánh chắc thắng” và quyết định hoãn cuộc tiến công, lui quân, triệt để chấp hành mệnh lệnh, không giải thích. </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vi-VN" sz="40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kern="1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4000" b="1" kern="1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4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xưng</a:t>
                      </a:r>
                      <a:r>
                        <a:rPr lang="en-US" sz="40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2872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5" name="Table 24"/>
          <p:cNvGraphicFramePr>
            <a:graphicFrameLocks noGrp="1"/>
          </p:cNvGraphicFramePr>
          <p:nvPr>
            <p:extLst>
              <p:ext uri="{D42A27DB-BD31-4B8C-83A1-F6EECF244321}">
                <p14:modId xmlns:p14="http://schemas.microsoft.com/office/powerpoint/2010/main" val="3674377803"/>
              </p:ext>
            </p:extLst>
          </p:nvPr>
        </p:nvGraphicFramePr>
        <p:xfrm>
          <a:off x="609601" y="1600200"/>
          <a:ext cx="16154400" cy="662482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057399">
                  <a:extLst>
                    <a:ext uri="{9D8B030D-6E8A-4147-A177-3AD203B41FA5}">
                      <a16:colId xmlns:a16="http://schemas.microsoft.com/office/drawing/2014/main" xmlns="" val="20000"/>
                    </a:ext>
                  </a:extLst>
                </a:gridCol>
                <a:gridCol w="10905969">
                  <a:extLst>
                    <a:ext uri="{9D8B030D-6E8A-4147-A177-3AD203B41FA5}">
                      <a16:colId xmlns:a16="http://schemas.microsoft.com/office/drawing/2014/main" xmlns="" val="20001"/>
                    </a:ext>
                  </a:extLst>
                </a:gridCol>
                <a:gridCol w="3191032">
                  <a:extLst>
                    <a:ext uri="{9D8B030D-6E8A-4147-A177-3AD203B41FA5}">
                      <a16:colId xmlns:a16="http://schemas.microsoft.com/office/drawing/2014/main" xmlns="" val="20002"/>
                    </a:ext>
                  </a:extLst>
                </a:gridCol>
              </a:tblGrid>
              <a:tr h="170940">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Phần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Sự việc được kể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Người kể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71005">
                <a:tc>
                  <a:txBody>
                    <a:bodyPr/>
                    <a:lstStyle/>
                    <a:p>
                      <a:pPr algn="ctr">
                        <a:lnSpc>
                          <a:spcPct val="115000"/>
                        </a:lnSpc>
                        <a:spcAft>
                          <a:spcPts val="0"/>
                        </a:spcAft>
                      </a:pPr>
                      <a:endParaRPr lang="vi-VN" sz="5400" b="1" kern="100" smtClean="0">
                        <a:effectLst/>
                        <a:latin typeface="+mj-lt"/>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smtClean="0">
                        <a:effectLst/>
                        <a:latin typeface="+mj-lt"/>
                        <a:ea typeface="Times New Roman" panose="02020603050405020304" pitchFamily="18" charset="0"/>
                        <a:cs typeface="Times New Roman" panose="02020603050405020304" pitchFamily="18" charset="0"/>
                      </a:endParaRPr>
                    </a:p>
                    <a:p>
                      <a:pPr algn="ctr">
                        <a:lnSpc>
                          <a:spcPct val="115000"/>
                        </a:lnSpc>
                        <a:spcAft>
                          <a:spcPts val="0"/>
                        </a:spcAft>
                      </a:pPr>
                      <a:endParaRPr lang="vi-VN" sz="5400" b="1" kern="100" smtClean="0">
                        <a:effectLst/>
                        <a:latin typeface="+mj-lt"/>
                        <a:ea typeface="Times New Roman" panose="02020603050405020304" pitchFamily="18" charset="0"/>
                        <a:cs typeface="Times New Roman" panose="02020603050405020304" pitchFamily="18" charset="0"/>
                      </a:endParaRPr>
                    </a:p>
                    <a:p>
                      <a:pPr algn="ctr">
                        <a:lnSpc>
                          <a:spcPct val="115000"/>
                        </a:lnSpc>
                        <a:spcAft>
                          <a:spcPts val="0"/>
                        </a:spcAft>
                      </a:pPr>
                      <a:r>
                        <a:rPr lang="vi-VN" sz="5400" b="1" kern="100" smtClean="0">
                          <a:effectLst/>
                          <a:latin typeface="+mj-lt"/>
                          <a:ea typeface="Times New Roman" panose="02020603050405020304" pitchFamily="18" charset="0"/>
                          <a:cs typeface="Times New Roman" panose="02020603050405020304" pitchFamily="18" charset="0"/>
                        </a:rPr>
                        <a:t>3</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5400">
                          <a:effectLst/>
                          <a:latin typeface="+mj-lt"/>
                          <a:ea typeface="Calibri" panose="020F0502020204030204" pitchFamily="34" charset="0"/>
                          <a:cs typeface="Times New Roman" panose="02020603050405020304" pitchFamily="18" charset="0"/>
                        </a:rPr>
                        <a:t>Cuộc gặp gỡ với các đồng chí phụ trách nhân dịp kỉ niệm 10 năm Chiến thắng Điện Biên Phủ. Nhân vật “tôi” được nghe lại suy nghĩ của các đồng chí phụ trách khi nhận quyết định hoãn cuộc tiến công. </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5400" b="1" kern="100">
                          <a:effectLst/>
                          <a:latin typeface="+mj-lt"/>
                          <a:ea typeface="Times New Roman" panose="02020603050405020304" pitchFamily="18" charset="0"/>
                          <a:cs typeface="Times New Roman" panose="02020603050405020304" pitchFamily="18" charset="0"/>
                        </a:rPr>
                        <a:t>Đại tướng, xưng “tôi</a:t>
                      </a:r>
                      <a:endParaRPr lang="en-GB" sz="5400">
                        <a:effectLst/>
                        <a:latin typeface="+mj-lt"/>
                        <a:ea typeface="Calibri" panose="020F0502020204030204" pitchFamily="34" charset="0"/>
                        <a:cs typeface="Times New Roman" panose="02020603050405020304" pitchFamily="18" charset="0"/>
                      </a:endParaRPr>
                    </a:p>
                  </a:txBody>
                  <a:tcPr marL="56805" marR="56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15527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670053" y="2117051"/>
            <a:ext cx="2125223" cy="1970661"/>
          </a:xfrm>
          <a:custGeom>
            <a:avLst/>
            <a:gdLst/>
            <a:ahLst/>
            <a:cxnLst/>
            <a:rect l="l" t="t" r="r" b="b"/>
            <a:pathLst>
              <a:path w="2125223" h="1970661">
                <a:moveTo>
                  <a:pt x="0" y="0"/>
                </a:moveTo>
                <a:lnTo>
                  <a:pt x="2125223" y="0"/>
                </a:lnTo>
                <a:lnTo>
                  <a:pt x="2125223" y="1970662"/>
                </a:lnTo>
                <a:lnTo>
                  <a:pt x="0" y="19706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518622" y="2131372"/>
            <a:ext cx="1835178" cy="1970661"/>
          </a:xfrm>
          <a:custGeom>
            <a:avLst/>
            <a:gdLst/>
            <a:ahLst/>
            <a:cxnLst/>
            <a:rect l="l" t="t" r="r" b="b"/>
            <a:pathLst>
              <a:path w="1835178" h="1970661">
                <a:moveTo>
                  <a:pt x="0" y="0"/>
                </a:moveTo>
                <a:lnTo>
                  <a:pt x="1835178" y="0"/>
                </a:lnTo>
                <a:lnTo>
                  <a:pt x="1835178" y="1970662"/>
                </a:lnTo>
                <a:lnTo>
                  <a:pt x="0" y="19706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240000" y="1776736"/>
            <a:ext cx="1226280" cy="2528412"/>
          </a:xfrm>
          <a:custGeom>
            <a:avLst/>
            <a:gdLst/>
            <a:ahLst/>
            <a:cxnLst/>
            <a:rect l="l" t="t" r="r" b="b"/>
            <a:pathLst>
              <a:path w="1226280" h="2528412">
                <a:moveTo>
                  <a:pt x="0" y="0"/>
                </a:moveTo>
                <a:lnTo>
                  <a:pt x="1226280" y="0"/>
                </a:lnTo>
                <a:lnTo>
                  <a:pt x="1226280" y="2528412"/>
                </a:lnTo>
                <a:lnTo>
                  <a:pt x="0" y="25284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14580317" y="5143500"/>
            <a:ext cx="3139710" cy="1661993"/>
          </a:xfrm>
          <a:prstGeom prst="rect">
            <a:avLst/>
          </a:prstGeom>
        </p:spPr>
        <p:txBody>
          <a:bodyPr wrap="square" lIns="0" tIns="0" rIns="0" bIns="0" rtlCol="0" anchor="t">
            <a:spAutoFit/>
          </a:bodyPr>
          <a:lstStyle/>
          <a:p>
            <a:pPr algn="just"/>
            <a:r>
              <a:rPr lang="en-US" sz="3600" b="1">
                <a:solidFill>
                  <a:schemeClr val="bg1"/>
                </a:solidFill>
                <a:latin typeface="Times New Roman" panose="02020603050405020304" pitchFamily="18" charset="0"/>
                <a:cs typeface="Times New Roman" panose="02020603050405020304" pitchFamily="18" charset="0"/>
              </a:rPr>
              <a:t>Người kể lại</a:t>
            </a:r>
            <a:r>
              <a:rPr lang="en-US" sz="3600">
                <a:solidFill>
                  <a:schemeClr val="bg1"/>
                </a:solidFill>
                <a:latin typeface="Times New Roman" panose="02020603050405020304" pitchFamily="18" charset="0"/>
                <a:cs typeface="Times New Roman" panose="02020603050405020304" pitchFamily="18" charset="0"/>
              </a:rPr>
              <a:t>: đại tướng Võ Nguyên Giáp</a:t>
            </a:r>
            <a:endParaRPr lang="en-US" sz="3200">
              <a:solidFill>
                <a:schemeClr val="bg1"/>
              </a:solidFill>
              <a:latin typeface="Times New Roman" panose="02020603050405020304" pitchFamily="18" charset="0"/>
              <a:ea typeface="Balsamiq Sans"/>
              <a:cs typeface="Times New Roman" panose="02020603050405020304" pitchFamily="18" charset="0"/>
              <a:sym typeface="Balsamiq Sans"/>
            </a:endParaRPr>
          </a:p>
        </p:txBody>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TextBox 11"/>
          <p:cNvSpPr txBox="1"/>
          <p:nvPr/>
        </p:nvSpPr>
        <p:spPr>
          <a:xfrm>
            <a:off x="6192984" y="496547"/>
            <a:ext cx="6054433" cy="1110882"/>
          </a:xfrm>
          <a:prstGeom prst="rect">
            <a:avLst/>
          </a:prstGeom>
        </p:spPr>
        <p:txBody>
          <a:bodyPr lIns="0" tIns="0" rIns="0" bIns="0" rtlCol="0" anchor="t">
            <a:spAutoFit/>
          </a:bodyPr>
          <a:lstStyle/>
          <a:p>
            <a:pPr algn="ctr">
              <a:lnSpc>
                <a:spcPts val="9272"/>
              </a:lnSpc>
            </a:pPr>
            <a:r>
              <a:rPr lang="en-US" sz="7200" b="1">
                <a:solidFill>
                  <a:schemeClr val="bg1"/>
                </a:solidFill>
                <a:latin typeface="Times New Roman" panose="02020603050405020304" pitchFamily="18" charset="0"/>
                <a:cs typeface="Times New Roman" panose="02020603050405020304" pitchFamily="18" charset="0"/>
              </a:rPr>
              <a:t>Nhận xét</a:t>
            </a:r>
            <a:endParaRPr lang="en-US" sz="7200">
              <a:solidFill>
                <a:schemeClr val="bg1"/>
              </a:solidFill>
              <a:latin typeface="Times New Roman" panose="02020603050405020304" pitchFamily="18" charset="0"/>
              <a:ea typeface="Balmy"/>
              <a:cs typeface="Times New Roman" panose="02020603050405020304" pitchFamily="18" charset="0"/>
              <a:sym typeface="Balmy"/>
            </a:endParaRPr>
          </a:p>
        </p:txBody>
      </p:sp>
      <p:sp>
        <p:nvSpPr>
          <p:cNvPr id="12" name="TextBox 12"/>
          <p:cNvSpPr txBox="1"/>
          <p:nvPr/>
        </p:nvSpPr>
        <p:spPr>
          <a:xfrm>
            <a:off x="457416" y="4305148"/>
            <a:ext cx="7010183" cy="4431983"/>
          </a:xfrm>
          <a:prstGeom prst="rect">
            <a:avLst/>
          </a:prstGeom>
        </p:spPr>
        <p:txBody>
          <a:bodyPr wrap="square" lIns="0" tIns="0" rIns="0" bIns="0" rtlCol="0" anchor="t">
            <a:spAutoFit/>
          </a:bodyPr>
          <a:lstStyle/>
          <a:p>
            <a:pPr algn="just"/>
            <a:r>
              <a:rPr lang="en-US" sz="3600" b="1">
                <a:solidFill>
                  <a:schemeClr val="bg1"/>
                </a:solidFill>
                <a:latin typeface="Times New Roman" panose="02020603050405020304" pitchFamily="18" charset="0"/>
                <a:cs typeface="Times New Roman" panose="02020603050405020304" pitchFamily="18" charset="0"/>
              </a:rPr>
              <a:t>Văn bản kể lại sự kiện</a:t>
            </a:r>
            <a:r>
              <a:rPr lang="en-US" sz="3600">
                <a:solidFill>
                  <a:schemeClr val="bg1"/>
                </a:solidFill>
                <a:latin typeface="Times New Roman" panose="02020603050405020304" pitchFamily="18" charset="0"/>
                <a:cs typeface="Times New Roman" panose="02020603050405020304" pitchFamily="18" charset="0"/>
              </a:rPr>
              <a:t>: Trước giờ nổ súng ở chiến trường Điện Biên Phủ năm 1954, Đại tướng Võ Nguyên Giáp quyết định thay đổi phương châm tác chiến sau khi đã nắm rõ tình hình thực địa. Điều này được ông cho là “Quyết định khó khăn nhất” trong cuộc đời cầm quân của mình.</a:t>
            </a:r>
            <a:endParaRPr lang="en-GB" sz="3600">
              <a:solidFill>
                <a:schemeClr val="bg1"/>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8483067" y="4518453"/>
            <a:ext cx="4953000" cy="3323987"/>
          </a:xfrm>
          <a:prstGeom prst="rect">
            <a:avLst/>
          </a:prstGeom>
        </p:spPr>
        <p:txBody>
          <a:bodyPr wrap="square" lIns="0" tIns="0" rIns="0" bIns="0" rtlCol="0" anchor="t">
            <a:spAutoFit/>
          </a:bodyPr>
          <a:lstStyle/>
          <a:p>
            <a:pPr algn="just"/>
            <a:r>
              <a:rPr lang="en-US" sz="3600" b="1">
                <a:solidFill>
                  <a:schemeClr val="bg1"/>
                </a:solidFill>
                <a:latin typeface="Times New Roman" panose="02020603050405020304" pitchFamily="18" charset="0"/>
                <a:cs typeface="Times New Roman" panose="02020603050405020304" pitchFamily="18" charset="0"/>
              </a:rPr>
              <a:t>“Quyết định khó khăn nhất” </a:t>
            </a:r>
            <a:r>
              <a:rPr lang="en-US" sz="3600">
                <a:solidFill>
                  <a:schemeClr val="bg1"/>
                </a:solidFill>
                <a:latin typeface="Times New Roman" panose="02020603050405020304" pitchFamily="18" charset="0"/>
                <a:cs typeface="Times New Roman" panose="02020603050405020304" pitchFamily="18" charset="0"/>
              </a:rPr>
              <a:t>ở đây là hoãn tiến công và thay đổi phương châm tác chiến từ “ đánh nhanh thắng nhanh” sang “ đánh chắc tiến chắc”.</a:t>
            </a:r>
            <a:endParaRPr lang="en-GB" sz="3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42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41153" y="1561249"/>
            <a:ext cx="16946847" cy="88661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037082" y="4533900"/>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7" name="Rectangle 6"/>
          <p:cNvSpPr/>
          <p:nvPr/>
        </p:nvSpPr>
        <p:spPr>
          <a:xfrm>
            <a:off x="5410200" y="259424"/>
            <a:ext cx="6854762" cy="1069075"/>
          </a:xfrm>
          <a:prstGeom prst="rect">
            <a:avLst/>
          </a:prstGeom>
        </p:spPr>
        <p:txBody>
          <a:bodyPr wrap="none">
            <a:spAutoFit/>
          </a:bodyPr>
          <a:lstStyle/>
          <a:p>
            <a:pPr algn="just">
              <a:lnSpc>
                <a:spcPct val="115000"/>
              </a:lnSpc>
              <a:spcAft>
                <a:spcPts val="800"/>
              </a:spcAft>
            </a:pPr>
            <a:r>
              <a:rPr lang="en-US" sz="6000" b="1" kern="100">
                <a:latin typeface="Times New Roman" panose="02020603050405020304" pitchFamily="18" charset="0"/>
                <a:ea typeface="Calibri" panose="020F0502020204030204" pitchFamily="34" charset="0"/>
                <a:cs typeface="Times New Roman" panose="02020603050405020304" pitchFamily="18" charset="0"/>
              </a:rPr>
              <a:t>2. Đọc hiểu văn bản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59288547"/>
              </p:ext>
            </p:extLst>
          </p:nvPr>
        </p:nvGraphicFramePr>
        <p:xfrm>
          <a:off x="2286000" y="2723990"/>
          <a:ext cx="7086600" cy="6035040"/>
        </p:xfrm>
        <a:graphic>
          <a:graphicData uri="http://schemas.openxmlformats.org/drawingml/2006/table">
            <a:tbl>
              <a:tblPr firstRow="1" firstCol="1" bandRow="1"/>
              <a:tblGrid>
                <a:gridCol w="7086600">
                  <a:extLst>
                    <a:ext uri="{9D8B030D-6E8A-4147-A177-3AD203B41FA5}">
                      <a16:colId xmlns:a16="http://schemas.microsoft.com/office/drawing/2014/main" xmlns="" val="20000"/>
                    </a:ext>
                  </a:extLst>
                </a:gridCol>
              </a:tblGrid>
              <a:tr h="5391309">
                <a:tc>
                  <a:txBody>
                    <a:bodyPr/>
                    <a:lstStyle/>
                    <a:p>
                      <a:pPr algn="ctr">
                        <a:lnSpc>
                          <a:spcPct val="100000"/>
                        </a:lnSpc>
                        <a:spcAft>
                          <a:spcPts val="0"/>
                        </a:spcAft>
                        <a:tabLst>
                          <a:tab pos="1386840" algn="l"/>
                        </a:tabLst>
                      </a:pPr>
                      <a:r>
                        <a:rPr lang="vi-VN" sz="3600" b="1">
                          <a:solidFill>
                            <a:srgbClr val="0D0D0D"/>
                          </a:solidFill>
                          <a:effectLst/>
                          <a:latin typeface="Times New Roman" panose="02020603050405020304" pitchFamily="18" charset="0"/>
                          <a:ea typeface="MS Mincho"/>
                          <a:cs typeface="Times New Roman" panose="02020603050405020304" pitchFamily="18" charset="0"/>
                        </a:rPr>
                        <a:t>Nhóm </a:t>
                      </a:r>
                      <a:r>
                        <a:rPr lang="vi-VN" sz="3600" b="1" smtClean="0">
                          <a:solidFill>
                            <a:srgbClr val="0D0D0D"/>
                          </a:solidFill>
                          <a:effectLst/>
                          <a:latin typeface="Times New Roman" panose="02020603050405020304" pitchFamily="18" charset="0"/>
                          <a:ea typeface="MS Mincho"/>
                          <a:cs typeface="Times New Roman" panose="02020603050405020304" pitchFamily="18" charset="0"/>
                        </a:rPr>
                        <a:t>1,2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 Nhập vai là Đại tướng Võ Nguyên Giáp, thực hiện các yêu cầu sau: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1. Lí giải vì sao nhân vật “tôi” quyết định thay đổi phương châm tác chiến.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2. Chia sẻ thái độ và suy nghĩ của nhân vật “tôi” trong hoàn cảnh phải đưa ra “Quyết định khó khăn nhất”.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3. Lí giải vì sao việc thay đổi phương châm tác chiến là “Quyết định khó khăn nhất”.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xmlns=""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205775342"/>
              </p:ext>
            </p:extLst>
          </p:nvPr>
        </p:nvGraphicFramePr>
        <p:xfrm>
          <a:off x="10317447" y="2733062"/>
          <a:ext cx="7132353" cy="5678424"/>
        </p:xfrm>
        <a:graphic>
          <a:graphicData uri="http://schemas.openxmlformats.org/drawingml/2006/table">
            <a:tbl>
              <a:tblPr firstRow="1" firstCol="1" bandRow="1"/>
              <a:tblGrid>
                <a:gridCol w="7132353">
                  <a:extLst>
                    <a:ext uri="{9D8B030D-6E8A-4147-A177-3AD203B41FA5}">
                      <a16:colId xmlns:a16="http://schemas.microsoft.com/office/drawing/2014/main" xmlns="" val="20000"/>
                    </a:ext>
                  </a:extLst>
                </a:gridCol>
              </a:tblGrid>
              <a:tr h="0">
                <a:tc>
                  <a:txBody>
                    <a:bodyPr/>
                    <a:lstStyle/>
                    <a:p>
                      <a:pPr algn="ctr">
                        <a:lnSpc>
                          <a:spcPct val="115000"/>
                        </a:lnSpc>
                        <a:spcAft>
                          <a:spcPts val="0"/>
                        </a:spcAft>
                        <a:tabLst>
                          <a:tab pos="1386840" algn="l"/>
                        </a:tabLst>
                      </a:pPr>
                      <a:r>
                        <a:rPr lang="vi-VN" sz="3600" b="1">
                          <a:solidFill>
                            <a:srgbClr val="0D0D0D"/>
                          </a:solidFill>
                          <a:effectLst/>
                          <a:latin typeface="Times New Roman" panose="02020603050405020304" pitchFamily="18" charset="0"/>
                          <a:ea typeface="MS Mincho"/>
                          <a:cs typeface="Times New Roman" panose="02020603050405020304" pitchFamily="18" charset="0"/>
                        </a:rPr>
                        <a:t>Nhóm </a:t>
                      </a:r>
                      <a:r>
                        <a:rPr lang="vi-VN" sz="3600" b="1" smtClean="0">
                          <a:solidFill>
                            <a:srgbClr val="0D0D0D"/>
                          </a:solidFill>
                          <a:effectLst/>
                          <a:latin typeface="Times New Roman" panose="02020603050405020304" pitchFamily="18" charset="0"/>
                          <a:ea typeface="MS Mincho"/>
                          <a:cs typeface="Times New Roman" panose="02020603050405020304" pitchFamily="18" charset="0"/>
                        </a:rPr>
                        <a:t>3,4</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 Nhập vai là nhà nghiên cứu văn học về thể loại hồi kí, thực hiện các yêu cầu sau: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1. Tìm hiểu các yếu tố thể hiện tính xác thực của thể loại hồi kí qua văn bản.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solidFill>
                            <a:srgbClr val="0D0D0D"/>
                          </a:solidFill>
                          <a:effectLst/>
                          <a:latin typeface="Times New Roman" panose="02020603050405020304" pitchFamily="18" charset="0"/>
                          <a:ea typeface="MS Mincho"/>
                          <a:cs typeface="Times New Roman" panose="02020603050405020304" pitchFamily="18" charset="0"/>
                        </a:rPr>
                        <a:t>2. Tìm hiểu và nhận xét về thủ pháp trần thuật ở phần 2 của văn bản.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24149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7200" y="0"/>
            <a:ext cx="17373600" cy="102870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1342571" y="1098852"/>
            <a:ext cx="7005100" cy="2031325"/>
          </a:xfrm>
          <a:prstGeom prst="rect">
            <a:avLst/>
          </a:prstGeom>
        </p:spPr>
        <p:txBody>
          <a:bodyPr wrap="square" lIns="0" tIns="0" rIns="0" bIns="0" rtlCol="0" anchor="t">
            <a:spAutoFit/>
          </a:bodyPr>
          <a:lstStyle/>
          <a:p>
            <a:pPr algn="ctr"/>
            <a:r>
              <a:rPr lang="en-US" sz="4400" b="1">
                <a:latin typeface="Times New Roman" panose="02020603050405020304" pitchFamily="18" charset="0"/>
                <a:cs typeface="Times New Roman" panose="02020603050405020304" pitchFamily="18" charset="0"/>
              </a:rPr>
              <a:t>a. Đại tướng Võ Nguyên Giáp và “Quyết định khó khăn nhất” </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1315533" y="3628864"/>
            <a:ext cx="7032137" cy="1200329"/>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thay</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endParaRPr lang="en-GB" sz="3600" dirty="0">
              <a:latin typeface="Times New Roman" panose="02020603050405020304" pitchFamily="18" charset="0"/>
              <a:cs typeface="Times New Roman" panose="02020603050405020304" pitchFamily="18" charset="0"/>
            </a:endParaRPr>
          </a:p>
        </p:txBody>
      </p:sp>
      <p:sp>
        <p:nvSpPr>
          <p:cNvPr id="7" name="Rectangle 6"/>
          <p:cNvSpPr/>
          <p:nvPr/>
        </p:nvSpPr>
        <p:spPr>
          <a:xfrm>
            <a:off x="1213317" y="5184987"/>
            <a:ext cx="7134354" cy="2308324"/>
          </a:xfrm>
          <a:prstGeom prst="rect">
            <a:avLst/>
          </a:prstGeom>
        </p:spPr>
        <p:txBody>
          <a:bodyPr wrap="square">
            <a:spAutoFit/>
          </a:bodyPr>
          <a:lstStyle/>
          <a:p>
            <a:pPr algn="just">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Tình hình của địch có sự thay đổi: trở thành tập đoàn cứ điểm phòng ngự kiên cố, không còn trong trạng thái lâm thời phòng ngự.</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125831" y="7614679"/>
            <a:ext cx="7103769" cy="1366528"/>
          </a:xfrm>
          <a:prstGeom prst="rect">
            <a:avLst/>
          </a:prstGeom>
        </p:spPr>
        <p:txBody>
          <a:bodyPr wrap="square">
            <a:spAutoFit/>
          </a:bodyPr>
          <a:lstStyle/>
          <a:p>
            <a:pPr algn="just">
              <a:lnSpc>
                <a:spcPct val="115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Nhận ra ba khó khăn của bộ đội ta đang phải đối mặt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00720" y="867584"/>
            <a:ext cx="5791199" cy="3974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723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872885" y="-495300"/>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8" name="Freeform 8"/>
          <p:cNvSpPr/>
          <p:nvPr/>
        </p:nvSpPr>
        <p:spPr>
          <a:xfrm rot="521355">
            <a:off x="-695988" y="88101"/>
            <a:ext cx="2924960" cy="2845188"/>
          </a:xfrm>
          <a:custGeom>
            <a:avLst/>
            <a:gdLst/>
            <a:ahLst/>
            <a:cxnLst/>
            <a:rect l="l" t="t" r="r" b="b"/>
            <a:pathLst>
              <a:path w="2924960" h="2845188">
                <a:moveTo>
                  <a:pt x="0" y="0"/>
                </a:moveTo>
                <a:lnTo>
                  <a:pt x="2924960" y="0"/>
                </a:lnTo>
                <a:lnTo>
                  <a:pt x="2924960" y="2845188"/>
                </a:lnTo>
                <a:lnTo>
                  <a:pt x="0" y="2845188"/>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968296">
            <a:off x="16793548" y="8106549"/>
            <a:ext cx="1410254" cy="2057400"/>
          </a:xfrm>
          <a:custGeom>
            <a:avLst/>
            <a:gdLst/>
            <a:ahLst/>
            <a:cxnLst/>
            <a:rect l="l" t="t" r="r" b="b"/>
            <a:pathLst>
              <a:path w="1410254" h="2057400">
                <a:moveTo>
                  <a:pt x="0" y="0"/>
                </a:moveTo>
                <a:lnTo>
                  <a:pt x="1410254" y="0"/>
                </a:lnTo>
                <a:lnTo>
                  <a:pt x="1410254"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605151" y="9522071"/>
            <a:ext cx="1084162" cy="1040795"/>
          </a:xfrm>
          <a:custGeom>
            <a:avLst/>
            <a:gdLst/>
            <a:ahLst/>
            <a:cxnLst/>
            <a:rect l="l" t="t" r="r" b="b"/>
            <a:pathLst>
              <a:path w="1084162" h="1040795">
                <a:moveTo>
                  <a:pt x="0" y="0"/>
                </a:moveTo>
                <a:lnTo>
                  <a:pt x="1084162" y="0"/>
                </a:lnTo>
                <a:lnTo>
                  <a:pt x="1084162" y="1040795"/>
                </a:lnTo>
                <a:lnTo>
                  <a:pt x="0" y="10407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rot="-320420">
            <a:off x="16996129" y="554699"/>
            <a:ext cx="2138349" cy="4015679"/>
          </a:xfrm>
          <a:custGeom>
            <a:avLst/>
            <a:gdLst/>
            <a:ahLst/>
            <a:cxnLst/>
            <a:rect l="l" t="t" r="r" b="b"/>
            <a:pathLst>
              <a:path w="2138349" h="4015679">
                <a:moveTo>
                  <a:pt x="0" y="0"/>
                </a:moveTo>
                <a:lnTo>
                  <a:pt x="2138349" y="0"/>
                </a:lnTo>
                <a:lnTo>
                  <a:pt x="2138349" y="4015679"/>
                </a:lnTo>
                <a:lnTo>
                  <a:pt x="0" y="401567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rot="408216">
            <a:off x="53574" y="6951753"/>
            <a:ext cx="2237064" cy="1037439"/>
          </a:xfrm>
          <a:custGeom>
            <a:avLst/>
            <a:gdLst/>
            <a:ahLst/>
            <a:cxnLst/>
            <a:rect l="l" t="t" r="r" b="b"/>
            <a:pathLst>
              <a:path w="2237064" h="1037439">
                <a:moveTo>
                  <a:pt x="0" y="0"/>
                </a:moveTo>
                <a:lnTo>
                  <a:pt x="2237064" y="0"/>
                </a:lnTo>
                <a:lnTo>
                  <a:pt x="2237064" y="1037439"/>
                </a:lnTo>
                <a:lnTo>
                  <a:pt x="0" y="103743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7" name="TextBox 16"/>
          <p:cNvSpPr txBox="1"/>
          <p:nvPr/>
        </p:nvSpPr>
        <p:spPr>
          <a:xfrm>
            <a:off x="7848600" y="137225"/>
            <a:ext cx="10176095" cy="2954655"/>
          </a:xfrm>
          <a:prstGeom prst="rect">
            <a:avLst/>
          </a:prstGeom>
          <a:noFill/>
        </p:spPr>
        <p:txBody>
          <a:bodyPr wrap="square" rtlCol="0">
            <a:spAutoFit/>
          </a:bodyPr>
          <a:lstStyle/>
          <a:p>
            <a:r>
              <a:rPr lang="en-US" sz="4400" b="1" dirty="0" err="1"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Bài</a:t>
            </a:r>
            <a:r>
              <a:rPr lang="en-US" sz="4400" b="1" dirty="0"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3: NHẬT KÍ, PHÓNG SỰ, HỒI KÍ</a:t>
            </a:r>
          </a:p>
          <a:p>
            <a:r>
              <a:rPr lang="en-US" sz="4400" b="1" dirty="0"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 </a:t>
            </a:r>
            <a:r>
              <a:rPr lang="en-US" sz="4400" b="1" dirty="0" err="1"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Đọc</a:t>
            </a:r>
            <a:endParaRPr lang="en-US" sz="4400" b="1" dirty="0"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r>
              <a:rPr lang="en-US" sz="4400" b="1" dirty="0" err="1"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Nội</a:t>
            </a:r>
            <a:r>
              <a:rPr lang="en-US" sz="4400" b="1" dirty="0"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dung 3: </a:t>
            </a:r>
            <a:r>
              <a:rPr lang="en-US" sz="4400" b="1" dirty="0" err="1"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Thực</a:t>
            </a:r>
            <a:r>
              <a:rPr lang="en-US" sz="4400" b="1" dirty="0"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400" b="1" dirty="0" err="1"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hành</a:t>
            </a:r>
            <a:r>
              <a:rPr lang="en-US" sz="4400" b="1" dirty="0"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400" b="1" dirty="0" err="1"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đọc</a:t>
            </a:r>
            <a:r>
              <a:rPr lang="en-US" sz="4400" b="1" dirty="0"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400" b="1" dirty="0" err="1" smtClean="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hiểu</a:t>
            </a:r>
            <a:endParaRPr lang="en-US" sz="4400" b="1" dirty="0">
              <a:ln w="12700">
                <a:solidFill>
                  <a:schemeClr val="tx2">
                    <a:lumMod val="75000"/>
                  </a:schemeClr>
                </a:solidFill>
                <a:prstDash val="solid"/>
              </a:ln>
              <a:solidFill>
                <a:schemeClr val="tx1">
                  <a:lumMod val="75000"/>
                  <a:lumOff val="25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endParaRPr lang="en-US" sz="5400" dirty="0"/>
          </a:p>
        </p:txBody>
      </p:sp>
      <p:sp>
        <p:nvSpPr>
          <p:cNvPr id="14" name="Freeform 3"/>
          <p:cNvSpPr/>
          <p:nvPr/>
        </p:nvSpPr>
        <p:spPr>
          <a:xfrm rot="286809">
            <a:off x="2895041" y="2466661"/>
            <a:ext cx="13939763" cy="7284595"/>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19">
              <a:extLst>
                <a:ext uri="{96DAC541-7B7A-43D3-8B79-37D633B846F1}">
                  <asvg:svgBlip xmlns:asvg="http://schemas.microsoft.com/office/drawing/2016/SVG/main" xmlns="" r:embed="rId5"/>
                </a:ext>
              </a:extLst>
            </a:blip>
            <a:stretch>
              <a:fillRect/>
            </a:stretch>
          </a:blipFill>
        </p:spPr>
      </p:sp>
      <p:pic>
        <p:nvPicPr>
          <p:cNvPr id="16" name="Picture 1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37715" y="2705100"/>
            <a:ext cx="6118880" cy="4996554"/>
          </a:xfrm>
          <a:prstGeom prst="rect">
            <a:avLst/>
          </a:prstGeom>
        </p:spPr>
      </p:pic>
      <p:sp>
        <p:nvSpPr>
          <p:cNvPr id="4" name="TextBox 3"/>
          <p:cNvSpPr txBox="1"/>
          <p:nvPr/>
        </p:nvSpPr>
        <p:spPr>
          <a:xfrm rot="360122">
            <a:off x="3235851" y="7323901"/>
            <a:ext cx="5486400" cy="646331"/>
          </a:xfrm>
          <a:prstGeom prst="rect">
            <a:avLst/>
          </a:prstGeom>
          <a:noFill/>
        </p:spPr>
        <p:txBody>
          <a:bodyPr wrap="square" rtlCol="0">
            <a:spAutoFit/>
          </a:bodyPr>
          <a:lstStyle/>
          <a:p>
            <a:pPr algn="ctr"/>
            <a:r>
              <a:rPr lang="en-US" sz="3600" dirty="0" smtClean="0"/>
              <a:t>(</a:t>
            </a:r>
            <a:r>
              <a:rPr lang="en-US" sz="3600" dirty="0" err="1" smtClean="0"/>
              <a:t>Tiết</a:t>
            </a:r>
            <a:r>
              <a:rPr lang="en-US" sz="3600" dirty="0" smtClean="0"/>
              <a:t> 28)</a:t>
            </a:r>
            <a:endParaRPr lang="en-US" sz="3600" dirty="0"/>
          </a:p>
        </p:txBody>
      </p:sp>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73678">
            <a:off x="10557481" y="3036020"/>
            <a:ext cx="5991712" cy="3630549"/>
          </a:xfrm>
          <a:prstGeom prst="rect">
            <a:avLst/>
          </a:prstGeom>
        </p:spPr>
      </p:pic>
      <p:pic>
        <p:nvPicPr>
          <p:cNvPr id="20" name="Picture 1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37626">
            <a:off x="10363327" y="6660188"/>
            <a:ext cx="5830265" cy="3223137"/>
          </a:xfrm>
          <a:prstGeom prst="rect">
            <a:avLst/>
          </a:prstGeom>
        </p:spPr>
      </p:pic>
    </p:spTree>
    <p:extLst>
      <p:ext uri="{BB962C8B-B14F-4D97-AF65-F5344CB8AC3E}">
        <p14:creationId xmlns:p14="http://schemas.microsoft.com/office/powerpoint/2010/main" val="10920005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3198" y="3035964"/>
            <a:ext cx="5331122" cy="3580024"/>
          </a:xfrm>
          <a:prstGeom prst="rect">
            <a:avLst/>
          </a:prstGeom>
        </p:spPr>
      </p:pic>
      <p:sp>
        <p:nvSpPr>
          <p:cNvPr id="15" name="Freeform 5"/>
          <p:cNvSpPr/>
          <p:nvPr/>
        </p:nvSpPr>
        <p:spPr>
          <a:xfrm>
            <a:off x="13440798" y="673499"/>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6"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xmlns="" r:embed="rId18"/>
                </a:ext>
              </a:extLst>
            </a:blip>
            <a:stretch>
              <a:fillRect/>
            </a:stretch>
          </a:blipFill>
        </p:spPr>
      </p:sp>
      <p:sp>
        <p:nvSpPr>
          <p:cNvPr id="17" name="Freeform 4"/>
          <p:cNvSpPr/>
          <p:nvPr/>
        </p:nvSpPr>
        <p:spPr>
          <a:xfrm rot="-5400000" flipH="1" flipV="1">
            <a:off x="978885" y="-2933760"/>
            <a:ext cx="10283260" cy="16105367"/>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19">
              <a:extLst>
                <a:ext uri="{96DAC541-7B7A-43D3-8B79-37D633B846F1}">
                  <asvg:svgBlip xmlns:asvg="http://schemas.microsoft.com/office/drawing/2016/SVG/main" xmlns="" r:embed="rId6"/>
                </a:ext>
              </a:extLst>
            </a:blip>
            <a:stretch>
              <a:fillRect/>
            </a:stretch>
          </a:blipFill>
        </p:spPr>
      </p:sp>
      <p:sp>
        <p:nvSpPr>
          <p:cNvPr id="19" name="TextBox 13"/>
          <p:cNvSpPr txBox="1"/>
          <p:nvPr/>
        </p:nvSpPr>
        <p:spPr>
          <a:xfrm>
            <a:off x="1829756" y="1104900"/>
            <a:ext cx="8581517" cy="1231106"/>
          </a:xfrm>
          <a:prstGeom prst="rect">
            <a:avLst/>
          </a:prstGeom>
        </p:spPr>
        <p:txBody>
          <a:bodyPr wrap="square" lIns="0" tIns="0" rIns="0" bIns="0" rtlCol="0" anchor="t">
            <a:spAutoFit/>
          </a:bodyPr>
          <a:lstStyle/>
          <a:p>
            <a:pPr algn="ctr"/>
            <a:r>
              <a:rPr lang="en-US" sz="4000" b="1">
                <a:latin typeface="Times New Roman" panose="02020603050405020304" pitchFamily="18" charset="0"/>
                <a:cs typeface="Times New Roman" panose="02020603050405020304" pitchFamily="18" charset="0"/>
              </a:rPr>
              <a:t>- Thái độ và suy nghĩ của Đại tướng: chắc chắn, dứt khoát, kiên định. </a:t>
            </a:r>
            <a:endParaRPr lang="en-GB" sz="4000" b="1">
              <a:latin typeface="Times New Roman" panose="02020603050405020304" pitchFamily="18" charset="0"/>
              <a:cs typeface="Times New Roman" panose="02020603050405020304" pitchFamily="18" charset="0"/>
            </a:endParaRPr>
          </a:p>
        </p:txBody>
      </p:sp>
      <p:sp>
        <p:nvSpPr>
          <p:cNvPr id="20" name="Rectangle 19"/>
          <p:cNvSpPr/>
          <p:nvPr/>
        </p:nvSpPr>
        <p:spPr>
          <a:xfrm>
            <a:off x="838200" y="2781300"/>
            <a:ext cx="10130884" cy="6063198"/>
          </a:xfrm>
          <a:prstGeom prst="rect">
            <a:avLst/>
          </a:prstGeom>
        </p:spPr>
        <p:txBody>
          <a:bodyPr wrap="square">
            <a:spAutoFit/>
          </a:bodyPr>
          <a:lstStyle/>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“Tôi nhận thấy phải cho các đơn vị rút khỏi trận địa để nghiên cứu một cách đánh khác dù bộ đội có thắc mắc.”</a:t>
            </a:r>
            <a:endParaRPr lang="en-GB" sz="3200" i="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“Phải họp ngay Đảng ủy Mặt trận… Suốt đêm, tôi chỉ mong trời chóng sáng”</a:t>
            </a:r>
            <a:endParaRPr lang="en-GB" sz="3200" i="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“Tinh thần bộ đội rất quan trọng, nhưng quyết tâm phải có cơ sở… Hậu cần là điều kiện tiên quyết, nhưng cuối cùng, quyết định là phải có cách đánh đúng”.</a:t>
            </a:r>
            <a:endParaRPr lang="en-GB" sz="3200" i="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i="1" kern="100">
                <a:latin typeface="Times New Roman" panose="02020603050405020304" pitchFamily="18" charset="0"/>
                <a:ea typeface="Calibri" panose="020F0502020204030204" pitchFamily="34" charset="0"/>
                <a:cs typeface="Times New Roman" panose="02020603050405020304" pitchFamily="18" charset="0"/>
              </a:rPr>
              <a:t>+ “Tình hình khẩn trương. Cần sớm có quyết định. Vô luận tình hình nào ta vẫn phải nắm nguyên tắc cao nhất: "Đánh chắc thắng…”</a:t>
            </a:r>
            <a:endParaRPr lang="en-GB" sz="3200" i="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788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8999"/>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7156929" y="376534"/>
            <a:ext cx="9792960" cy="3086100"/>
            <a:chOff x="0" y="0"/>
            <a:chExt cx="2099854" cy="812800"/>
          </a:xfrm>
        </p:grpSpPr>
        <p:sp>
          <p:nvSpPr>
            <p:cNvPr id="4" name="Freeform 4"/>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5" name="TextBox 5"/>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4"/>
            <a:stretch>
              <a:fillRect/>
            </a:stretch>
          </a:blipFill>
        </p:spPr>
      </p:sp>
      <p:grpSp>
        <p:nvGrpSpPr>
          <p:cNvPr id="8" name="Group 8"/>
          <p:cNvGrpSpPr/>
          <p:nvPr/>
        </p:nvGrpSpPr>
        <p:grpSpPr>
          <a:xfrm>
            <a:off x="7156929" y="3703418"/>
            <a:ext cx="9877339" cy="1851035"/>
            <a:chOff x="0" y="0"/>
            <a:chExt cx="2099854" cy="812800"/>
          </a:xfrm>
        </p:grpSpPr>
        <p:sp>
          <p:nvSpPr>
            <p:cNvPr id="9" name="Freeform 9"/>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10"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AutoShape 12"/>
          <p:cNvSpPr/>
          <p:nvPr/>
        </p:nvSpPr>
        <p:spPr>
          <a:xfrm flipH="1" flipV="1">
            <a:off x="5242746" y="3457191"/>
            <a:ext cx="38100" cy="3848953"/>
          </a:xfrm>
          <a:prstGeom prst="line">
            <a:avLst/>
          </a:prstGeom>
          <a:ln w="38100" cap="flat">
            <a:solidFill>
              <a:srgbClr val="866954"/>
            </a:solidFill>
            <a:prstDash val="solid"/>
            <a:headEnd type="none" w="sm" len="sm"/>
            <a:tailEnd type="none" w="sm" len="sm"/>
          </a:ln>
        </p:spPr>
      </p:sp>
      <p:sp>
        <p:nvSpPr>
          <p:cNvPr id="13" name="AutoShape 13"/>
          <p:cNvSpPr/>
          <p:nvPr/>
        </p:nvSpPr>
        <p:spPr>
          <a:xfrm flipV="1">
            <a:off x="5223697" y="3457191"/>
            <a:ext cx="1804880" cy="0"/>
          </a:xfrm>
          <a:prstGeom prst="line">
            <a:avLst/>
          </a:prstGeom>
          <a:ln w="38100" cap="flat">
            <a:solidFill>
              <a:srgbClr val="866954"/>
            </a:solidFill>
            <a:prstDash val="solid"/>
            <a:headEnd type="none" w="sm" len="sm"/>
            <a:tailEnd type="none" w="sm" len="sm"/>
          </a:ln>
        </p:spPr>
      </p:sp>
      <p:sp>
        <p:nvSpPr>
          <p:cNvPr id="14" name="AutoShape 14"/>
          <p:cNvSpPr/>
          <p:nvPr/>
        </p:nvSpPr>
        <p:spPr>
          <a:xfrm>
            <a:off x="5242746" y="7287283"/>
            <a:ext cx="1804880" cy="0"/>
          </a:xfrm>
          <a:prstGeom prst="line">
            <a:avLst/>
          </a:prstGeom>
          <a:ln w="38100" cap="flat">
            <a:solidFill>
              <a:srgbClr val="866954"/>
            </a:solidFill>
            <a:prstDash val="solid"/>
            <a:headEnd type="none" w="sm" len="sm"/>
            <a:tailEnd type="none" w="sm" len="sm"/>
          </a:ln>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5"/>
            <a:stretch>
              <a:fillRect/>
            </a:stretch>
          </a:blipFill>
        </p:spPr>
      </p:sp>
      <p:sp>
        <p:nvSpPr>
          <p:cNvPr id="16" name="TextBox 16"/>
          <p:cNvSpPr txBox="1"/>
          <p:nvPr/>
        </p:nvSpPr>
        <p:spPr>
          <a:xfrm>
            <a:off x="7549792" y="769640"/>
            <a:ext cx="8326237" cy="2215991"/>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Thời điểm ra quyết định</a:t>
            </a:r>
            <a:r>
              <a:rPr lang="en-US" sz="3600">
                <a:latin typeface="Times New Roman" panose="02020603050405020304" pitchFamily="18" charset="0"/>
                <a:cs typeface="Times New Roman" panose="02020603050405020304" pitchFamily="18" charset="0"/>
              </a:rPr>
              <a:t>: trước giờ nổ súng, khi mọi công tác chuẩn bị đã xong. Việc thay đổi quyết định đồng nghĩa với việc phải làm lại từ đầu. </a:t>
            </a:r>
            <a:endParaRPr lang="en-US" sz="3200">
              <a:latin typeface="Times New Roman" panose="02020603050405020304" pitchFamily="18" charset="0"/>
              <a:ea typeface="Balsamiq Sans"/>
              <a:cs typeface="Times New Roman" panose="02020603050405020304" pitchFamily="18" charset="0"/>
              <a:sym typeface="Balsamiq Sans"/>
            </a:endParaRPr>
          </a:p>
        </p:txBody>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5"/>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4"/>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6"/>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6"/>
            <a:stretch>
              <a:fillRect/>
            </a:stretch>
          </a:blipFill>
        </p:spPr>
      </p:sp>
      <p:sp>
        <p:nvSpPr>
          <p:cNvPr id="21" name="Freeform 21"/>
          <p:cNvSpPr/>
          <p:nvPr/>
        </p:nvSpPr>
        <p:spPr>
          <a:xfrm>
            <a:off x="6279831" y="1261855"/>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2" name="TextBox 22"/>
          <p:cNvSpPr txBox="1"/>
          <p:nvPr/>
        </p:nvSpPr>
        <p:spPr>
          <a:xfrm>
            <a:off x="7737459" y="4026094"/>
            <a:ext cx="8480507" cy="1107996"/>
          </a:xfrm>
          <a:prstGeom prst="rect">
            <a:avLst/>
          </a:prstGeom>
        </p:spPr>
        <p:txBody>
          <a:bodyPr wrap="square" lIns="0" tIns="0" rIns="0" bIns="0" rtlCol="0" anchor="t">
            <a:spAutoFit/>
          </a:bodyPr>
          <a:lstStyle/>
          <a:p>
            <a:r>
              <a:rPr lang="en-US" sz="3600">
                <a:latin typeface="Times New Roman" panose="02020603050405020304" pitchFamily="18" charset="0"/>
                <a:cs typeface="Times New Roman" panose="02020603050405020304" pitchFamily="18" charset="0"/>
              </a:rPr>
              <a:t>Quyết định sẽ ảnh hưởng đến tinh thần chiến đấu của quân và dân</a:t>
            </a:r>
            <a:endParaRPr lang="en-US" sz="3200">
              <a:latin typeface="Times New Roman" panose="02020603050405020304" pitchFamily="18" charset="0"/>
              <a:ea typeface="Balsamiq Sans"/>
              <a:cs typeface="Times New Roman" panose="02020603050405020304" pitchFamily="18" charset="0"/>
              <a:sym typeface="Balsamiq Sans"/>
            </a:endParaRPr>
          </a:p>
        </p:txBody>
      </p:sp>
      <p:sp>
        <p:nvSpPr>
          <p:cNvPr id="23" name="Freeform 23"/>
          <p:cNvSpPr/>
          <p:nvPr/>
        </p:nvSpPr>
        <p:spPr>
          <a:xfrm>
            <a:off x="2691296" y="8217576"/>
            <a:ext cx="1141609" cy="529421"/>
          </a:xfrm>
          <a:custGeom>
            <a:avLst/>
            <a:gdLst/>
            <a:ahLst/>
            <a:cxnLst/>
            <a:rect l="l" t="t" r="r" b="b"/>
            <a:pathLst>
              <a:path w="1141609" h="529421">
                <a:moveTo>
                  <a:pt x="0" y="0"/>
                </a:moveTo>
                <a:lnTo>
                  <a:pt x="1141609" y="0"/>
                </a:lnTo>
                <a:lnTo>
                  <a:pt x="1141609" y="529421"/>
                </a:lnTo>
                <a:lnTo>
                  <a:pt x="0" y="5294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Freeform 24"/>
          <p:cNvSpPr/>
          <p:nvPr/>
        </p:nvSpPr>
        <p:spPr>
          <a:xfrm>
            <a:off x="17259300" y="5282114"/>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25" name="Group 8"/>
          <p:cNvGrpSpPr/>
          <p:nvPr/>
        </p:nvGrpSpPr>
        <p:grpSpPr>
          <a:xfrm>
            <a:off x="7156929" y="5599826"/>
            <a:ext cx="10102371" cy="4728158"/>
            <a:chOff x="0" y="-38100"/>
            <a:chExt cx="2099854" cy="850900"/>
          </a:xfrm>
        </p:grpSpPr>
        <p:sp>
          <p:nvSpPr>
            <p:cNvPr id="26" name="Freeform 9"/>
            <p:cNvSpPr/>
            <p:nvPr/>
          </p:nvSpPr>
          <p:spPr>
            <a:xfrm>
              <a:off x="0" y="0"/>
              <a:ext cx="2099854" cy="784854"/>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27"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8" name="TextBox 22"/>
          <p:cNvSpPr txBox="1"/>
          <p:nvPr/>
        </p:nvSpPr>
        <p:spPr>
          <a:xfrm>
            <a:off x="7500518" y="6070576"/>
            <a:ext cx="9190160" cy="3877985"/>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Ý nghĩa của trận đánh</a:t>
            </a:r>
            <a:r>
              <a:rPr lang="en-US" sz="3600">
                <a:latin typeface="Times New Roman" panose="02020603050405020304" pitchFamily="18" charset="0"/>
                <a:cs typeface="Times New Roman" panose="02020603050405020304" pitchFamily="18" charset="0"/>
              </a:rPr>
              <a:t>: Điện Biên Phủ là trận quyết chiến được hình thành dần trong tính toán của cả hai phía tham chiến trong chiến dịch Đông Xuân 1953-1954. Bác Hồ đã căn dặn Đại tướng rằng: “Trận này rất quan trọng phải đánh cho thắng, chắc thắng mới đánh, không chắc thắng thì không đánh”.</a:t>
            </a:r>
            <a:endParaRPr lang="en-GB" sz="3600">
              <a:latin typeface="Times New Roman" panose="02020603050405020304" pitchFamily="18" charset="0"/>
              <a:cs typeface="Times New Roman" panose="02020603050405020304" pitchFamily="18" charset="0"/>
            </a:endParaRPr>
          </a:p>
        </p:txBody>
      </p:sp>
      <p:sp>
        <p:nvSpPr>
          <p:cNvPr id="29" name="Rectangle 28"/>
          <p:cNvSpPr/>
          <p:nvPr/>
        </p:nvSpPr>
        <p:spPr>
          <a:xfrm>
            <a:off x="209035" y="3794106"/>
            <a:ext cx="4912388" cy="2308324"/>
          </a:xfrm>
          <a:prstGeom prst="rect">
            <a:avLst/>
          </a:prstGeom>
        </p:spPr>
        <p:txBody>
          <a:bodyPr wrap="square">
            <a:spAutoFit/>
          </a:bodyPr>
          <a:lstStyle/>
          <a:p>
            <a:pPr algn="ctr">
              <a:spcAft>
                <a:spcPts val="800"/>
              </a:spcAft>
            </a:pPr>
            <a:r>
              <a:rPr lang="en-US" sz="4800" b="1" kern="100" smtClean="0">
                <a:latin typeface="Times New Roman" panose="02020603050405020304" pitchFamily="18" charset="0"/>
                <a:ea typeface="Calibri" panose="020F0502020204030204" pitchFamily="34" charset="0"/>
                <a:cs typeface="Times New Roman" panose="02020603050405020304" pitchFamily="18" charset="0"/>
              </a:rPr>
              <a:t>Đây </a:t>
            </a:r>
            <a:r>
              <a:rPr lang="en-US" sz="4800" b="1" kern="100">
                <a:latin typeface="Times New Roman" panose="02020603050405020304" pitchFamily="18" charset="0"/>
                <a:ea typeface="Calibri" panose="020F0502020204030204" pitchFamily="34" charset="0"/>
                <a:cs typeface="Times New Roman" panose="02020603050405020304" pitchFamily="18" charset="0"/>
              </a:rPr>
              <a:t>là “Quyết định khó khăn nhất” vì:</a:t>
            </a:r>
            <a:r>
              <a:rPr lang="en-US" sz="1400" kern="100">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09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par>
                                <p:cTn id="40" presetID="16" presetClass="entr" presetSubtype="21"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8999"/>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8868963" y="571500"/>
            <a:ext cx="7972881" cy="4505902"/>
            <a:chOff x="0" y="0"/>
            <a:chExt cx="2099854" cy="812800"/>
          </a:xfrm>
        </p:grpSpPr>
        <p:sp>
          <p:nvSpPr>
            <p:cNvPr id="4" name="Freeform 4"/>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5" name="TextBox 5"/>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TextBox 6"/>
          <p:cNvSpPr txBox="1"/>
          <p:nvPr/>
        </p:nvSpPr>
        <p:spPr>
          <a:xfrm>
            <a:off x="1028700" y="4704613"/>
            <a:ext cx="6054433" cy="1192634"/>
          </a:xfrm>
          <a:prstGeom prst="rect">
            <a:avLst/>
          </a:prstGeom>
        </p:spPr>
        <p:txBody>
          <a:bodyPr lIns="0" tIns="0" rIns="0" bIns="0" rtlCol="0" anchor="t">
            <a:spAutoFit/>
          </a:bodyPr>
          <a:lstStyle/>
          <a:p>
            <a:pPr>
              <a:lnSpc>
                <a:spcPts val="9272"/>
              </a:lnSpc>
            </a:pPr>
            <a:r>
              <a:rPr lang="en-US" sz="8000" b="1">
                <a:latin typeface="Times New Roman" panose="02020603050405020304" pitchFamily="18" charset="0"/>
                <a:cs typeface="Times New Roman" panose="02020603050405020304" pitchFamily="18" charset="0"/>
              </a:rPr>
              <a:t>Nhận xét</a:t>
            </a:r>
            <a:endParaRPr lang="en-US" sz="7993">
              <a:solidFill>
                <a:srgbClr val="866255"/>
              </a:solidFill>
              <a:latin typeface="Times New Roman" panose="02020603050405020304" pitchFamily="18" charset="0"/>
              <a:ea typeface="Balmy"/>
              <a:cs typeface="Times New Roman" panose="02020603050405020304" pitchFamily="18" charset="0"/>
              <a:sym typeface="Balmy"/>
            </a:endParaRPr>
          </a:p>
        </p:txBody>
      </p:sp>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4"/>
            <a:stretch>
              <a:fillRect/>
            </a:stretch>
          </a:blipFill>
        </p:spPr>
      </p:sp>
      <p:grpSp>
        <p:nvGrpSpPr>
          <p:cNvPr id="8" name="Group 8"/>
          <p:cNvGrpSpPr/>
          <p:nvPr/>
        </p:nvGrpSpPr>
        <p:grpSpPr>
          <a:xfrm>
            <a:off x="8868963" y="5524926"/>
            <a:ext cx="7972881" cy="3733373"/>
            <a:chOff x="0" y="0"/>
            <a:chExt cx="2099854" cy="812800"/>
          </a:xfrm>
        </p:grpSpPr>
        <p:sp>
          <p:nvSpPr>
            <p:cNvPr id="9" name="Freeform 9"/>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solidFill>
              <a:srgbClr val="AD8B73"/>
            </a:solidFill>
          </p:spPr>
        </p:sp>
        <p:sp>
          <p:nvSpPr>
            <p:cNvPr id="10" name="TextBox 10"/>
            <p:cNvSpPr txBox="1"/>
            <p:nvPr/>
          </p:nvSpPr>
          <p:spPr>
            <a:xfrm>
              <a:off x="0" y="-38100"/>
              <a:ext cx="2099854"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1" name="AutoShape 11"/>
          <p:cNvSpPr/>
          <p:nvPr/>
        </p:nvSpPr>
        <p:spPr>
          <a:xfrm>
            <a:off x="5480425" y="5301164"/>
            <a:ext cx="1602708" cy="0"/>
          </a:xfrm>
          <a:prstGeom prst="line">
            <a:avLst/>
          </a:prstGeom>
          <a:ln w="38100" cap="flat">
            <a:solidFill>
              <a:srgbClr val="866954"/>
            </a:solidFill>
            <a:prstDash val="solid"/>
            <a:headEnd type="none" w="sm" len="sm"/>
            <a:tailEnd type="none" w="sm" len="sm"/>
          </a:ln>
        </p:spPr>
      </p:sp>
      <p:sp>
        <p:nvSpPr>
          <p:cNvPr id="12" name="AutoShape 12"/>
          <p:cNvSpPr/>
          <p:nvPr/>
        </p:nvSpPr>
        <p:spPr>
          <a:xfrm flipH="1" flipV="1">
            <a:off x="7083133" y="3534352"/>
            <a:ext cx="38100" cy="3848953"/>
          </a:xfrm>
          <a:prstGeom prst="line">
            <a:avLst/>
          </a:prstGeom>
          <a:ln w="38100" cap="flat">
            <a:solidFill>
              <a:srgbClr val="866954"/>
            </a:solidFill>
            <a:prstDash val="solid"/>
            <a:headEnd type="none" w="sm" len="sm"/>
            <a:tailEnd type="none" w="sm" len="sm"/>
          </a:ln>
        </p:spPr>
      </p:sp>
      <p:sp>
        <p:nvSpPr>
          <p:cNvPr id="13" name="AutoShape 13"/>
          <p:cNvSpPr/>
          <p:nvPr/>
        </p:nvSpPr>
        <p:spPr>
          <a:xfrm flipV="1">
            <a:off x="7064084" y="3534352"/>
            <a:ext cx="1804880" cy="0"/>
          </a:xfrm>
          <a:prstGeom prst="line">
            <a:avLst/>
          </a:prstGeom>
          <a:ln w="38100" cap="flat">
            <a:solidFill>
              <a:srgbClr val="866954"/>
            </a:solidFill>
            <a:prstDash val="solid"/>
            <a:headEnd type="none" w="sm" len="sm"/>
            <a:tailEnd type="none" w="sm" len="sm"/>
          </a:ln>
        </p:spPr>
      </p:sp>
      <p:sp>
        <p:nvSpPr>
          <p:cNvPr id="14" name="AutoShape 14"/>
          <p:cNvSpPr/>
          <p:nvPr/>
        </p:nvSpPr>
        <p:spPr>
          <a:xfrm>
            <a:off x="7083133" y="7364444"/>
            <a:ext cx="1804880" cy="0"/>
          </a:xfrm>
          <a:prstGeom prst="line">
            <a:avLst/>
          </a:prstGeom>
          <a:ln w="38100" cap="flat">
            <a:solidFill>
              <a:srgbClr val="866954"/>
            </a:solidFill>
            <a:prstDash val="solid"/>
            <a:headEnd type="none" w="sm" len="sm"/>
            <a:tailEnd type="none" w="sm" len="sm"/>
          </a:ln>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5"/>
            <a:stretch>
              <a:fillRect/>
            </a:stretch>
          </a:blipFill>
        </p:spPr>
      </p:sp>
      <p:sp>
        <p:nvSpPr>
          <p:cNvPr id="16" name="TextBox 16"/>
          <p:cNvSpPr txBox="1"/>
          <p:nvPr/>
        </p:nvSpPr>
        <p:spPr>
          <a:xfrm>
            <a:off x="9316534" y="1002691"/>
            <a:ext cx="6725125" cy="3877985"/>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Q</a:t>
            </a:r>
            <a:r>
              <a:rPr lang="en-US" sz="3600" smtClean="0">
                <a:latin typeface="Times New Roman" panose="02020603050405020304" pitchFamily="18" charset="0"/>
                <a:cs typeface="Times New Roman" panose="02020603050405020304" pitchFamily="18" charset="0"/>
              </a:rPr>
              <a:t>uyết </a:t>
            </a:r>
            <a:r>
              <a:rPr lang="en-US" sz="3600">
                <a:latin typeface="Times New Roman" panose="02020603050405020304" pitchFamily="18" charset="0"/>
                <a:cs typeface="Times New Roman" panose="02020603050405020304" pitchFamily="18" charset="0"/>
              </a:rPr>
              <a:t>định đó hoàn toàn đúng đắn, đã làm nên một chiến thắng “lừng lẫy năm châu, chấn động địa cầu”, kết thúc cuộc kháng chiến chống Pháp, mở ra một trang sử mới cho Việt Nam và ghi một dấu son chói lọi vào lịch sử quân sự thế giới.</a:t>
            </a:r>
            <a:endParaRPr lang="en-GB" sz="3600">
              <a:latin typeface="Times New Roman" panose="02020603050405020304" pitchFamily="18" charset="0"/>
              <a:cs typeface="Times New Roman" panose="02020603050405020304" pitchFamily="18" charset="0"/>
            </a:endParaRPr>
          </a:p>
        </p:txBody>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5"/>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4"/>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6"/>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6"/>
            <a:stretch>
              <a:fillRect/>
            </a:stretch>
          </a:blipFill>
        </p:spPr>
      </p:sp>
      <p:sp>
        <p:nvSpPr>
          <p:cNvPr id="21" name="Freeform 21"/>
          <p:cNvSpPr/>
          <p:nvPr/>
        </p:nvSpPr>
        <p:spPr>
          <a:xfrm>
            <a:off x="6279831" y="1261855"/>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2" name="TextBox 22"/>
          <p:cNvSpPr txBox="1"/>
          <p:nvPr/>
        </p:nvSpPr>
        <p:spPr>
          <a:xfrm>
            <a:off x="9492842" y="5918378"/>
            <a:ext cx="6725125" cy="2769989"/>
          </a:xfrm>
          <a:prstGeom prst="rect">
            <a:avLst/>
          </a:prstGeom>
        </p:spPr>
        <p:txBody>
          <a:bodyPr lIns="0" tIns="0" rIns="0" bIns="0" rtlCol="0" anchor="t">
            <a:spAutoFit/>
          </a:bodyPr>
          <a:lstStyle/>
          <a:p>
            <a:pPr algn="just"/>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a:t>
            </a:r>
            <a:endParaRPr lang="en-GB" sz="3600" dirty="0">
              <a:latin typeface="Times New Roman" panose="02020603050405020304" pitchFamily="18" charset="0"/>
              <a:cs typeface="Times New Roman" panose="02020603050405020304" pitchFamily="18" charset="0"/>
            </a:endParaRPr>
          </a:p>
        </p:txBody>
      </p:sp>
      <p:sp>
        <p:nvSpPr>
          <p:cNvPr id="23" name="Freeform 23"/>
          <p:cNvSpPr/>
          <p:nvPr/>
        </p:nvSpPr>
        <p:spPr>
          <a:xfrm>
            <a:off x="2691296" y="8217576"/>
            <a:ext cx="1141609" cy="529421"/>
          </a:xfrm>
          <a:custGeom>
            <a:avLst/>
            <a:gdLst/>
            <a:ahLst/>
            <a:cxnLst/>
            <a:rect l="l" t="t" r="r" b="b"/>
            <a:pathLst>
              <a:path w="1141609" h="529421">
                <a:moveTo>
                  <a:pt x="0" y="0"/>
                </a:moveTo>
                <a:lnTo>
                  <a:pt x="1141609" y="0"/>
                </a:lnTo>
                <a:lnTo>
                  <a:pt x="1141609" y="529421"/>
                </a:lnTo>
                <a:lnTo>
                  <a:pt x="0" y="5294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Freeform 24"/>
          <p:cNvSpPr/>
          <p:nvPr/>
        </p:nvSpPr>
        <p:spPr>
          <a:xfrm>
            <a:off x="17259300" y="5282114"/>
            <a:ext cx="1141609" cy="529421"/>
          </a:xfrm>
          <a:custGeom>
            <a:avLst/>
            <a:gdLst/>
            <a:ahLst/>
            <a:cxnLst/>
            <a:rect l="l" t="t" r="r" b="b"/>
            <a:pathLst>
              <a:path w="1141609" h="529421">
                <a:moveTo>
                  <a:pt x="0" y="0"/>
                </a:moveTo>
                <a:lnTo>
                  <a:pt x="1141609" y="0"/>
                </a:lnTo>
                <a:lnTo>
                  <a:pt x="1141609" y="529422"/>
                </a:lnTo>
                <a:lnTo>
                  <a:pt x="0" y="5294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3816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9"/>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10"/>
            <a:stretch>
              <a:fillRect/>
            </a:stretch>
          </a:blipFill>
        </p:spPr>
      </p:sp>
      <p:sp>
        <p:nvSpPr>
          <p:cNvPr id="15" name="Freeform 15"/>
          <p:cNvSpPr/>
          <p:nvPr/>
        </p:nvSpPr>
        <p:spPr>
          <a:xfrm rot="-4538435" flipH="1" flipV="1">
            <a:off x="1165062" y="7745164"/>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1"/>
            <a:stretch>
              <a:fillRect/>
            </a:stretch>
          </a:blipFill>
        </p:spPr>
      </p:sp>
      <p:sp>
        <p:nvSpPr>
          <p:cNvPr id="17" name="TextBox 17"/>
          <p:cNvSpPr txBox="1"/>
          <p:nvPr/>
        </p:nvSpPr>
        <p:spPr>
          <a:xfrm>
            <a:off x="2539170" y="4896902"/>
            <a:ext cx="6204093" cy="2462213"/>
          </a:xfrm>
          <a:prstGeom prst="rect">
            <a:avLst/>
          </a:prstGeom>
        </p:spPr>
        <p:txBody>
          <a:bodyPr lIns="0" tIns="0" rIns="0" bIns="0" rtlCol="0" anchor="t">
            <a:spAutoFit/>
          </a:bodyPr>
          <a:lstStyle/>
          <a:p>
            <a:r>
              <a:rPr lang="en-US" sz="8000" b="1">
                <a:latin typeface="Times New Roman" panose="02020603050405020304" pitchFamily="18" charset="0"/>
                <a:cs typeface="Times New Roman" panose="02020603050405020304" pitchFamily="18" charset="0"/>
              </a:rPr>
              <a:t>b. Đặc trưng thể loại hồi kí </a:t>
            </a:r>
            <a:endParaRPr lang="en-GB" sz="80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7583" y="2782332"/>
            <a:ext cx="5958401" cy="2855572"/>
          </a:xfrm>
          <a:prstGeom prst="rect">
            <a:avLst/>
          </a:prstGeom>
        </p:spPr>
      </p:pic>
      <p:sp>
        <p:nvSpPr>
          <p:cNvPr id="19" name="Freeform 8"/>
          <p:cNvSpPr/>
          <p:nvPr/>
        </p:nvSpPr>
        <p:spPr>
          <a:xfrm>
            <a:off x="9595883" y="2270440"/>
            <a:ext cx="6781800" cy="3491217"/>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90340" y="6401166"/>
            <a:ext cx="6087859" cy="3089434"/>
          </a:xfrm>
          <a:prstGeom prst="rect">
            <a:avLst/>
          </a:prstGeom>
        </p:spPr>
      </p:pic>
      <p:sp>
        <p:nvSpPr>
          <p:cNvPr id="21" name="Freeform 12"/>
          <p:cNvSpPr/>
          <p:nvPr/>
        </p:nvSpPr>
        <p:spPr>
          <a:xfrm>
            <a:off x="9595883" y="6199538"/>
            <a:ext cx="6819781" cy="3492690"/>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35589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07752" y="342900"/>
            <a:ext cx="16946847" cy="9601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6005779" y="4279574"/>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4" name="Rectangle 3"/>
          <p:cNvSpPr/>
          <p:nvPr/>
        </p:nvSpPr>
        <p:spPr>
          <a:xfrm>
            <a:off x="2667000" y="727119"/>
            <a:ext cx="5495415" cy="743473"/>
          </a:xfrm>
          <a:prstGeom prst="rect">
            <a:avLst/>
          </a:prstGeom>
        </p:spPr>
        <p:txBody>
          <a:bodyPr wrap="none">
            <a:spAutoFit/>
          </a:bodyPr>
          <a:lstStyle/>
          <a:p>
            <a:pPr algn="just">
              <a:lnSpc>
                <a:spcPct val="115000"/>
              </a:lnSpc>
              <a:spcAft>
                <a:spcPts val="800"/>
              </a:spcAft>
              <a:tabLst>
                <a:tab pos="1386840" algn="l"/>
              </a:tabLst>
            </a:pPr>
            <a:r>
              <a:rPr lang="en-US" sz="4000" b="1">
                <a:latin typeface="Times New Roman" panose="02020603050405020304" pitchFamily="18" charset="0"/>
                <a:cs typeface="Times New Roman" panose="02020603050405020304" pitchFamily="18" charset="0"/>
              </a:rPr>
              <a:t>Tính xác thực của hồi kí</a:t>
            </a:r>
            <a:endParaRPr lang="en-GB"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553544" y="1735185"/>
            <a:ext cx="7306612" cy="1754326"/>
          </a:xfrm>
          <a:prstGeom prst="rect">
            <a:avLst/>
          </a:prstGeom>
        </p:spPr>
        <p:txBody>
          <a:bodyPr wrap="square">
            <a:spAutoFit/>
          </a:bodyPr>
          <a:lstStyle/>
          <a:p>
            <a:pPr algn="just">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Người kể</a:t>
            </a:r>
            <a:r>
              <a:rPr lang="en-US" sz="3600" kern="100">
                <a:latin typeface="Times New Roman" panose="02020603050405020304" pitchFamily="18" charset="0"/>
                <a:ea typeface="Calibri" panose="020F0502020204030204" pitchFamily="34" charset="0"/>
                <a:cs typeface="Times New Roman" panose="02020603050405020304" pitchFamily="18" charset="0"/>
              </a:rPr>
              <a:t>: Đại tướng Võ Nguyên Giáp, người trực tiếp chỉ huy chiến dịch, trực tiếp tham gia  sự kiện.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563537" y="3579665"/>
            <a:ext cx="7302864" cy="1200329"/>
          </a:xfrm>
          <a:prstGeom prst="rect">
            <a:avLst/>
          </a:prstGeom>
        </p:spPr>
        <p:txBody>
          <a:bodyPr wrap="square">
            <a:spAutoFit/>
          </a:bodyPr>
          <a:lstStyle/>
          <a:p>
            <a:pPr algn="just"/>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dung,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smtClean="0">
                <a:latin typeface="Times New Roman" panose="02020603050405020304" pitchFamily="18" charset="0"/>
                <a:ea typeface="Calibri" panose="020F0502020204030204" pitchFamily="34" charset="0"/>
                <a:cs typeface="Times New Roman" panose="02020603050405020304" pitchFamily="18" charset="0"/>
              </a:rPr>
              <a:t>Những</a:t>
            </a:r>
            <a:r>
              <a:rPr lang="en-US" sz="36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endParaRPr lang="en-GB" sz="3600" dirty="0">
              <a:latin typeface="Times New Roman" panose="02020603050405020304" pitchFamily="18" charset="0"/>
              <a:cs typeface="Times New Roman" panose="02020603050405020304" pitchFamily="18" charset="0"/>
            </a:endParaRPr>
          </a:p>
        </p:txBody>
      </p:sp>
      <p:sp>
        <p:nvSpPr>
          <p:cNvPr id="9" name="Rectangle 8"/>
          <p:cNvSpPr/>
          <p:nvPr/>
        </p:nvSpPr>
        <p:spPr>
          <a:xfrm>
            <a:off x="1563537" y="4870148"/>
            <a:ext cx="7449019" cy="2308324"/>
          </a:xfrm>
          <a:prstGeom prst="rect">
            <a:avLst/>
          </a:prstGeom>
        </p:spPr>
        <p:txBody>
          <a:bodyPr wrap="square">
            <a:spAutoFit/>
          </a:bodyPr>
          <a:lstStyle/>
          <a:p>
            <a:pPr algn="just">
              <a:spcAft>
                <a:spcPts val="800"/>
              </a:spcAft>
            </a:pP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36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14h30; </a:t>
            </a:r>
            <a:r>
              <a:rPr lang="en-US" sz="3600" kern="100" dirty="0" smtClean="0">
                <a:latin typeface="Times New Roman" panose="02020603050405020304" pitchFamily="18" charset="0"/>
                <a:ea typeface="Calibri" panose="020F0502020204030204" pitchFamily="34" charset="0"/>
                <a:cs typeface="Times New Roman" panose="02020603050405020304" pitchFamily="18" charset="0"/>
              </a:rPr>
              <a:t>17h; </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26/01/1954;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308;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lang</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Biên</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Phủ</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Luông</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Pha</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Băng</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Tây</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494481" y="7365674"/>
            <a:ext cx="7840452" cy="1754326"/>
          </a:xfrm>
          <a:prstGeom prst="rect">
            <a:avLst/>
          </a:prstGeom>
        </p:spPr>
        <p:txBody>
          <a:bodyPr wrap="square">
            <a:spAutoFit/>
          </a:bodyPr>
          <a:lstStyle/>
          <a:p>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b="1" kern="100">
                <a:latin typeface="Times New Roman" panose="02020603050405020304" pitchFamily="18" charset="0"/>
                <a:ea typeface="Calibri" panose="020F0502020204030204" pitchFamily="34" charset="0"/>
                <a:cs typeface="Times New Roman" panose="02020603050405020304" pitchFamily="18" charset="0"/>
              </a:rPr>
              <a:t>Ngôn ngữ và cách diễn đạt</a:t>
            </a:r>
            <a:r>
              <a:rPr lang="en-US" sz="3600" kern="100">
                <a:latin typeface="Times New Roman" panose="02020603050405020304" pitchFamily="18" charset="0"/>
                <a:ea typeface="Calibri" panose="020F0502020204030204" pitchFamily="34" charset="0"/>
                <a:cs typeface="Times New Roman" panose="02020603050405020304" pitchFamily="18" charset="0"/>
              </a:rPr>
              <a:t>: chân thực và tự nhiên, phản ánh rõ ràng quan điểm và cảm xúc của Đại tướng. </a:t>
            </a:r>
            <a:endParaRPr lang="en-GB" sz="36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6424" y="1740681"/>
            <a:ext cx="7524750" cy="62374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896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3198" y="3035964"/>
            <a:ext cx="5331122" cy="3580024"/>
          </a:xfrm>
          <a:prstGeom prst="rect">
            <a:avLst/>
          </a:prstGeom>
        </p:spPr>
      </p:pic>
      <p:sp>
        <p:nvSpPr>
          <p:cNvPr id="15" name="Freeform 5"/>
          <p:cNvSpPr/>
          <p:nvPr/>
        </p:nvSpPr>
        <p:spPr>
          <a:xfrm>
            <a:off x="13440798" y="673499"/>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16"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xmlns="" r:embed="rId18"/>
                </a:ext>
              </a:extLst>
            </a:blip>
            <a:stretch>
              <a:fillRect/>
            </a:stretch>
          </a:blipFill>
        </p:spPr>
      </p:sp>
      <p:sp>
        <p:nvSpPr>
          <p:cNvPr id="17" name="Freeform 4"/>
          <p:cNvSpPr/>
          <p:nvPr/>
        </p:nvSpPr>
        <p:spPr>
          <a:xfrm rot="-5400000" flipH="1" flipV="1">
            <a:off x="978885" y="-2933760"/>
            <a:ext cx="10283260" cy="16105367"/>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19">
              <a:extLst>
                <a:ext uri="{96DAC541-7B7A-43D3-8B79-37D633B846F1}">
                  <asvg:svgBlip xmlns:asvg="http://schemas.microsoft.com/office/drawing/2016/SVG/main" xmlns="" r:embed="rId6"/>
                </a:ext>
              </a:extLst>
            </a:blip>
            <a:stretch>
              <a:fillRect/>
            </a:stretch>
          </a:blipFill>
        </p:spPr>
      </p:sp>
      <p:sp>
        <p:nvSpPr>
          <p:cNvPr id="19" name="TextBox 13"/>
          <p:cNvSpPr txBox="1"/>
          <p:nvPr/>
        </p:nvSpPr>
        <p:spPr>
          <a:xfrm>
            <a:off x="2057400" y="1370487"/>
            <a:ext cx="7492269" cy="1015663"/>
          </a:xfrm>
          <a:prstGeom prst="rect">
            <a:avLst/>
          </a:prstGeom>
        </p:spPr>
        <p:txBody>
          <a:bodyPr wrap="square" lIns="0" tIns="0" rIns="0" bIns="0" rtlCol="0" anchor="t">
            <a:spAutoFit/>
          </a:bodyPr>
          <a:lstStyle/>
          <a:p>
            <a:r>
              <a:rPr lang="en-US" sz="6600" b="1" smtClean="0">
                <a:latin typeface="Times New Roman" panose="02020603050405020304" pitchFamily="18" charset="0"/>
                <a:cs typeface="Times New Roman" panose="02020603050405020304" pitchFamily="18" charset="0"/>
              </a:rPr>
              <a:t>Thủ </a:t>
            </a:r>
            <a:r>
              <a:rPr lang="en-US" sz="6600" b="1">
                <a:latin typeface="Times New Roman" panose="02020603050405020304" pitchFamily="18" charset="0"/>
                <a:cs typeface="Times New Roman" panose="02020603050405020304" pitchFamily="18" charset="0"/>
              </a:rPr>
              <a:t>pháp trần thuật </a:t>
            </a:r>
            <a:endParaRPr lang="en-GB" sz="6600">
              <a:latin typeface="Times New Roman" panose="02020603050405020304" pitchFamily="18" charset="0"/>
              <a:cs typeface="Times New Roman" panose="02020603050405020304" pitchFamily="18" charset="0"/>
            </a:endParaRPr>
          </a:p>
        </p:txBody>
      </p:sp>
      <p:sp>
        <p:nvSpPr>
          <p:cNvPr id="20" name="Rectangle 19"/>
          <p:cNvSpPr/>
          <p:nvPr/>
        </p:nvSpPr>
        <p:spPr>
          <a:xfrm>
            <a:off x="1231534" y="3226097"/>
            <a:ext cx="9144000" cy="5521704"/>
          </a:xfrm>
          <a:prstGeom prst="rect">
            <a:avLst/>
          </a:prstGeom>
        </p:spPr>
        <p:txBody>
          <a:bodyPr>
            <a:spAutoFit/>
          </a:bodyPr>
          <a:lstStyle/>
          <a:p>
            <a:pPr algn="just">
              <a:lnSpc>
                <a:spcPct val="150000"/>
              </a:lnSpc>
            </a:pPr>
            <a:r>
              <a:rPr lang="en-US" sz="4000">
                <a:latin typeface="Times New Roman" panose="02020603050405020304" pitchFamily="18" charset="0"/>
                <a:cs typeface="Times New Roman" panose="02020603050405020304" pitchFamily="18" charset="0"/>
              </a:rPr>
              <a:t>+ Được sử dụng ở phần hai của văn bản, kể lại cuộc họp vào sáng ngày 26 tháng 1 năm 1954 của đại tướng Võ Nguyên Giáp với các cán bộ trong Đảng uỷ để bàn về quyết định thay đổi phương châm tác chiến.</a:t>
            </a:r>
            <a:endParaRPr lang="en-GB" sz="4000">
              <a:latin typeface="Times New Roman" panose="02020603050405020304" pitchFamily="18" charset="0"/>
              <a:cs typeface="Times New Roman" panose="02020603050405020304" pitchFamily="18" charset="0"/>
            </a:endParaRPr>
          </a:p>
          <a:p>
            <a:pPr algn="just">
              <a:lnSpc>
                <a:spcPct val="150000"/>
              </a:lnSpc>
            </a:pPr>
            <a:r>
              <a:rPr lang="en-US" sz="4000">
                <a:latin typeface="Times New Roman" panose="02020603050405020304" pitchFamily="18" charset="0"/>
                <a:cs typeface="Times New Roman" panose="02020603050405020304" pitchFamily="18" charset="0"/>
              </a:rPr>
              <a:t>+ Người kể: nhân vật “tôi”, ngôi thứ </a:t>
            </a:r>
            <a:r>
              <a:rPr lang="en-US" sz="4000" smtClean="0">
                <a:latin typeface="Times New Roman" panose="02020603050405020304" pitchFamily="18" charset="0"/>
                <a:cs typeface="Times New Roman" panose="02020603050405020304" pitchFamily="18" charset="0"/>
              </a:rPr>
              <a:t>nhất</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41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barn(inVertical)">
                                      <p:cBhvr>
                                        <p:cTn id="14" dur="500"/>
                                        <p:tgtEl>
                                          <p:spTgt spid="20">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6625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438400" y="2331306"/>
            <a:ext cx="2125223" cy="1970661"/>
          </a:xfrm>
          <a:custGeom>
            <a:avLst/>
            <a:gdLst/>
            <a:ahLst/>
            <a:cxnLst/>
            <a:rect l="l" t="t" r="r" b="b"/>
            <a:pathLst>
              <a:path w="2125223" h="1970661">
                <a:moveTo>
                  <a:pt x="0" y="0"/>
                </a:moveTo>
                <a:lnTo>
                  <a:pt x="2125223" y="0"/>
                </a:lnTo>
                <a:lnTo>
                  <a:pt x="2125223" y="1970662"/>
                </a:lnTo>
                <a:lnTo>
                  <a:pt x="0" y="19706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8070958" y="2331306"/>
            <a:ext cx="1835178" cy="1970661"/>
          </a:xfrm>
          <a:custGeom>
            <a:avLst/>
            <a:gdLst/>
            <a:ahLst/>
            <a:cxnLst/>
            <a:rect l="l" t="t" r="r" b="b"/>
            <a:pathLst>
              <a:path w="1835178" h="1970661">
                <a:moveTo>
                  <a:pt x="0" y="0"/>
                </a:moveTo>
                <a:lnTo>
                  <a:pt x="1835178" y="0"/>
                </a:lnTo>
                <a:lnTo>
                  <a:pt x="1835178" y="1970662"/>
                </a:lnTo>
                <a:lnTo>
                  <a:pt x="0" y="19706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862943" y="1985818"/>
            <a:ext cx="1226280" cy="2528412"/>
          </a:xfrm>
          <a:custGeom>
            <a:avLst/>
            <a:gdLst/>
            <a:ahLst/>
            <a:cxnLst/>
            <a:rect l="l" t="t" r="r" b="b"/>
            <a:pathLst>
              <a:path w="1226280" h="2528412">
                <a:moveTo>
                  <a:pt x="0" y="0"/>
                </a:moveTo>
                <a:lnTo>
                  <a:pt x="1226280" y="0"/>
                </a:lnTo>
                <a:lnTo>
                  <a:pt x="1226280" y="2528412"/>
                </a:lnTo>
                <a:lnTo>
                  <a:pt x="0" y="25284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977136" y="-754323"/>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6055724" y="8481898"/>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4755293" y="-364891"/>
            <a:ext cx="2789758" cy="1687803"/>
          </a:xfrm>
          <a:custGeom>
            <a:avLst/>
            <a:gdLst/>
            <a:ahLst/>
            <a:cxnLst/>
            <a:rect l="l" t="t" r="r" b="b"/>
            <a:pathLst>
              <a:path w="2789758" h="1687803">
                <a:moveTo>
                  <a:pt x="0" y="0"/>
                </a:moveTo>
                <a:lnTo>
                  <a:pt x="2789758" y="0"/>
                </a:lnTo>
                <a:lnTo>
                  <a:pt x="2789758" y="1687804"/>
                </a:lnTo>
                <a:lnTo>
                  <a:pt x="0" y="16878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977136" y="8813011"/>
            <a:ext cx="3178412" cy="1473989"/>
          </a:xfrm>
          <a:custGeom>
            <a:avLst/>
            <a:gdLst/>
            <a:ahLst/>
            <a:cxnLst/>
            <a:rect l="l" t="t" r="r" b="b"/>
            <a:pathLst>
              <a:path w="3178412" h="1473989">
                <a:moveTo>
                  <a:pt x="0" y="0"/>
                </a:moveTo>
                <a:lnTo>
                  <a:pt x="3178412" y="0"/>
                </a:lnTo>
                <a:lnTo>
                  <a:pt x="3178412" y="1473989"/>
                </a:lnTo>
                <a:lnTo>
                  <a:pt x="0" y="14739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TextBox 11"/>
          <p:cNvSpPr txBox="1"/>
          <p:nvPr/>
        </p:nvSpPr>
        <p:spPr>
          <a:xfrm>
            <a:off x="5562600" y="637704"/>
            <a:ext cx="6054433" cy="1110882"/>
          </a:xfrm>
          <a:prstGeom prst="rect">
            <a:avLst/>
          </a:prstGeom>
        </p:spPr>
        <p:txBody>
          <a:bodyPr lIns="0" tIns="0" rIns="0" bIns="0" rtlCol="0" anchor="t">
            <a:spAutoFit/>
          </a:bodyPr>
          <a:lstStyle/>
          <a:p>
            <a:pPr algn="ctr">
              <a:lnSpc>
                <a:spcPts val="9272"/>
              </a:lnSpc>
            </a:pPr>
            <a:r>
              <a:rPr lang="en-US" sz="7200" b="1">
                <a:solidFill>
                  <a:schemeClr val="bg1"/>
                </a:solidFill>
                <a:latin typeface="Times New Roman" panose="02020603050405020304" pitchFamily="18" charset="0"/>
                <a:cs typeface="Times New Roman" panose="02020603050405020304" pitchFamily="18" charset="0"/>
              </a:rPr>
              <a:t>Nhận xét</a:t>
            </a:r>
            <a:endParaRPr lang="en-US" sz="7200">
              <a:solidFill>
                <a:schemeClr val="bg1"/>
              </a:solidFill>
              <a:latin typeface="Times New Roman" panose="02020603050405020304" pitchFamily="18" charset="0"/>
              <a:ea typeface="Balmy"/>
              <a:cs typeface="Times New Roman" panose="02020603050405020304" pitchFamily="18" charset="0"/>
              <a:sym typeface="Balmy"/>
            </a:endParaRPr>
          </a:p>
        </p:txBody>
      </p:sp>
      <p:sp>
        <p:nvSpPr>
          <p:cNvPr id="12" name="TextBox 12"/>
          <p:cNvSpPr txBox="1"/>
          <p:nvPr/>
        </p:nvSpPr>
        <p:spPr>
          <a:xfrm>
            <a:off x="572752" y="4760121"/>
            <a:ext cx="8571248" cy="3693319"/>
          </a:xfrm>
          <a:prstGeom prst="rect">
            <a:avLst/>
          </a:prstGeom>
        </p:spPr>
        <p:txBody>
          <a:bodyPr wrap="square" lIns="0" tIns="0" rIns="0" bIns="0" rtlCol="0" anchor="t">
            <a:spAutoFit/>
          </a:bodyPr>
          <a:lstStyle/>
          <a:p>
            <a:pPr algn="just"/>
            <a:r>
              <a:rPr lang="en-US" sz="4000" dirty="0" err="1">
                <a:solidFill>
                  <a:schemeClr val="bg1"/>
                </a:solidFill>
                <a:latin typeface="Times New Roman" panose="02020603050405020304" pitchFamily="18" charset="0"/>
                <a:cs typeface="Times New Roman" panose="02020603050405020304" pitchFamily="18" charset="0"/>
              </a:rPr>
              <a:t>Giúp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người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đọc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thấy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được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khung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cảnh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toàn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bộ</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cuộc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họp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của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Mặt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trận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Đảng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ủy</a:t>
            </a:r>
            <a:r>
              <a:rPr lang="en-US" sz="4000" dirty="0">
                <a:solidFill>
                  <a:schemeClr val="bg1"/>
                </a:solidFill>
                <a:latin typeface="Times New Roman" panose="02020603050405020304" pitchFamily="18" charset="0"/>
                <a:cs typeface="Times New Roman" panose="02020603050405020304" pitchFamily="18" charset="0"/>
              </a:rPr>
              <a:t> qua </a:t>
            </a:r>
            <a:r>
              <a:rPr lang="en-US" sz="4000" dirty="0" err="1">
                <a:solidFill>
                  <a:schemeClr val="bg1"/>
                </a:solidFill>
                <a:latin typeface="Times New Roman" panose="02020603050405020304" pitchFamily="18" charset="0"/>
                <a:cs typeface="Times New Roman" panose="02020603050405020304" pitchFamily="18" charset="0"/>
              </a:rPr>
              <a:t>những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lời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đối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thoại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của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đại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tướng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Võ</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Nguyên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Giáp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với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đồng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chí</a:t>
            </a:r>
            <a:r>
              <a:rPr lang="en-US" sz="4000" dirty="0">
                <a:solidFill>
                  <a:schemeClr val="bg1"/>
                </a:solidFill>
                <a:latin typeface="Times New Roman" panose="02020603050405020304" pitchFamily="18" charset="0"/>
                <a:cs typeface="Times New Roman" panose="02020603050405020304" pitchFamily="18" charset="0"/>
              </a:rPr>
              <a:t> Vi </a:t>
            </a:r>
            <a:r>
              <a:rPr lang="en-US" sz="4000" dirty="0" err="1">
                <a:solidFill>
                  <a:schemeClr val="bg1"/>
                </a:solidFill>
                <a:latin typeface="Times New Roman" panose="02020603050405020304" pitchFamily="18" charset="0"/>
                <a:cs typeface="Times New Roman" panose="02020603050405020304" pitchFamily="18" charset="0"/>
              </a:rPr>
              <a:t>Quốc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Thanh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Chủ</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nhiệm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chính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trị</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Lê</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Liêm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chủ</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nhiệm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cung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cấp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Đặng</a:t>
            </a:r>
            <a:r>
              <a:rPr lang="en-US" sz="4000" dirty="0">
                <a:solidFill>
                  <a:schemeClr val="bg1"/>
                </a:solidFill>
                <a:latin typeface="Times New Roman" panose="02020603050405020304" pitchFamily="18" charset="0"/>
                <a:cs typeface="Times New Roman" panose="02020603050405020304" pitchFamily="18" charset="0"/>
              </a:rPr>
              <a:t> Kim </a:t>
            </a:r>
            <a:r>
              <a:rPr lang="en-US" sz="4000" dirty="0" err="1">
                <a:solidFill>
                  <a:schemeClr val="bg1"/>
                </a:solidFill>
                <a:latin typeface="Times New Roman" panose="02020603050405020304" pitchFamily="18" charset="0"/>
                <a:cs typeface="Times New Roman" panose="02020603050405020304" pitchFamily="18" charset="0"/>
              </a:rPr>
              <a:t>Giang</a:t>
            </a:r>
            <a:r>
              <a:rPr lang="en-US" sz="4000" dirty="0">
                <a:solidFill>
                  <a:schemeClr val="bg1"/>
                </a:solidFill>
                <a:latin typeface="Times New Roman" panose="02020603050405020304" pitchFamily="18" charset="0"/>
                <a:cs typeface="Times New Roman" panose="02020603050405020304" pitchFamily="18" charset="0"/>
              </a:rPr>
              <a:t>…</a:t>
            </a:r>
            <a:endParaRPr lang="en-GB" sz="4000" dirty="0">
              <a:solidFill>
                <a:schemeClr val="bg1"/>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10058400" y="4788585"/>
            <a:ext cx="7162800" cy="3077766"/>
          </a:xfrm>
          <a:prstGeom prst="rect">
            <a:avLst/>
          </a:prstGeom>
        </p:spPr>
        <p:txBody>
          <a:bodyPr wrap="square" lIns="0" tIns="0" rIns="0" bIns="0" rtlCol="0" anchor="t">
            <a:spAutoFit/>
          </a:bodyPr>
          <a:lstStyle/>
          <a:p>
            <a:pPr algn="just"/>
            <a:r>
              <a:rPr lang="en-US" sz="4000" dirty="0" err="1">
                <a:solidFill>
                  <a:schemeClr val="bg1"/>
                </a:solidFill>
                <a:latin typeface="Times New Roman" panose="02020603050405020304" pitchFamily="18" charset="0"/>
                <a:cs typeface="Times New Roman" panose="02020603050405020304" pitchFamily="18" charset="0"/>
              </a:rPr>
              <a:t>Miêu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tả</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cuộc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họp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diễn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ra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với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không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khí</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khẩn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trương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căng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thẳng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quyết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liệt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để</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nhanh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chóng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đưa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ra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quyết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định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cuối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cùng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trận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đánh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đặc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biệt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quan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trọng</a:t>
            </a:r>
            <a:r>
              <a:rPr lang="en-US" sz="4000" dirty="0">
                <a:solidFill>
                  <a:schemeClr val="bg1"/>
                </a:solidFill>
                <a:latin typeface="Times New Roman" panose="02020603050405020304" pitchFamily="18" charset="0"/>
                <a:cs typeface="Times New Roman" panose="02020603050405020304" pitchFamily="18" charset="0"/>
              </a:rPr>
              <a:t>. </a:t>
            </a:r>
            <a:endParaRPr lang="en-US" sz="4000" dirty="0">
              <a:solidFill>
                <a:schemeClr val="bg1"/>
              </a:solidFill>
              <a:latin typeface="Times New Roman" panose="02020603050405020304" pitchFamily="18" charset="0"/>
              <a:ea typeface="Balsamiq Sans"/>
              <a:cs typeface="Times New Roman" panose="02020603050405020304" pitchFamily="18" charset="0"/>
              <a:sym typeface="Balsamiq Sans"/>
            </a:endParaRPr>
          </a:p>
        </p:txBody>
      </p:sp>
    </p:spTree>
    <p:extLst>
      <p:ext uri="{BB962C8B-B14F-4D97-AF65-F5344CB8AC3E}">
        <p14:creationId xmlns:p14="http://schemas.microsoft.com/office/powerpoint/2010/main" val="39125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2700"/>
            <a:ext cx="18313400" cy="10274300"/>
          </a:xfrm>
          <a:prstGeom prst="rect">
            <a:avLst/>
          </a:prstGeom>
        </p:spPr>
      </p:pic>
      <p:sp>
        <p:nvSpPr>
          <p:cNvPr id="3" name="Rectangle 2"/>
          <p:cNvSpPr/>
          <p:nvPr/>
        </p:nvSpPr>
        <p:spPr>
          <a:xfrm>
            <a:off x="764805" y="1333500"/>
            <a:ext cx="5781454" cy="15081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Aft>
                <a:spcPts val="0"/>
              </a:spcAft>
            </a:pPr>
            <a:r>
              <a:rPr lang="vi-VN" sz="8000" b="1" dirty="0" smtClean="0">
                <a:latin typeface="Times New Roman" panose="02020603050405020304" pitchFamily="18" charset="0"/>
                <a:ea typeface="Arial" panose="020B0604020202020204" pitchFamily="34" charset="0"/>
                <a:cs typeface="Times New Roman" panose="02020603050405020304" pitchFamily="18" charset="0"/>
              </a:rPr>
              <a:t>I</a:t>
            </a:r>
            <a:r>
              <a:rPr lang="en-US" sz="8000" b="1" dirty="0" smtClean="0">
                <a:latin typeface="Times New Roman" panose="02020603050405020304" pitchFamily="18" charset="0"/>
                <a:ea typeface="Arial" panose="020B0604020202020204" pitchFamily="34" charset="0"/>
                <a:cs typeface="Times New Roman" panose="02020603050405020304" pitchFamily="18" charset="0"/>
              </a:rPr>
              <a:t>II</a:t>
            </a:r>
            <a:r>
              <a:rPr lang="vi-VN" sz="8000" b="1" dirty="0" smtClean="0">
                <a:latin typeface="Times New Roman" panose="02020603050405020304" pitchFamily="18" charset="0"/>
                <a:ea typeface="Arial" panose="020B0604020202020204" pitchFamily="34" charset="0"/>
                <a:cs typeface="Times New Roman" panose="02020603050405020304" pitchFamily="18" charset="0"/>
              </a:rPr>
              <a:t>. </a:t>
            </a:r>
            <a:r>
              <a:rPr lang="vi-VN" sz="8000" b="1" dirty="0">
                <a:latin typeface="Times New Roman" panose="02020603050405020304" pitchFamily="18" charset="0"/>
                <a:ea typeface="Arial" panose="020B0604020202020204" pitchFamily="34" charset="0"/>
                <a:cs typeface="Times New Roman" panose="02020603050405020304" pitchFamily="18" charset="0"/>
              </a:rPr>
              <a:t>Tổng kết</a:t>
            </a:r>
            <a:endParaRPr lang="en-GB" sz="8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4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0" y="4000500"/>
            <a:ext cx="1760640" cy="6520889"/>
          </a:xfrm>
          <a:custGeom>
            <a:avLst/>
            <a:gdLst/>
            <a:ahLst/>
            <a:cxnLst/>
            <a:rect l="l" t="t" r="r" b="b"/>
            <a:pathLst>
              <a:path w="1760640" h="6520889">
                <a:moveTo>
                  <a:pt x="0" y="0"/>
                </a:moveTo>
                <a:lnTo>
                  <a:pt x="1760640" y="0"/>
                </a:lnTo>
                <a:lnTo>
                  <a:pt x="1760640" y="6520888"/>
                </a:lnTo>
                <a:lnTo>
                  <a:pt x="0" y="65208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0018511" y="-28956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110448" y="621080"/>
            <a:ext cx="2080987" cy="965058"/>
          </a:xfrm>
          <a:custGeom>
            <a:avLst/>
            <a:gdLst/>
            <a:ahLst/>
            <a:cxnLst/>
            <a:rect l="l" t="t" r="r" b="b"/>
            <a:pathLst>
              <a:path w="2080987" h="965058">
                <a:moveTo>
                  <a:pt x="0" y="0"/>
                </a:moveTo>
                <a:lnTo>
                  <a:pt x="2080987" y="0"/>
                </a:lnTo>
                <a:lnTo>
                  <a:pt x="2080987" y="965057"/>
                </a:lnTo>
                <a:lnTo>
                  <a:pt x="0" y="96505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2894540" y="1467131"/>
            <a:ext cx="6054433" cy="1231106"/>
          </a:xfrm>
          <a:prstGeom prst="rect">
            <a:avLst/>
          </a:prstGeom>
        </p:spPr>
        <p:txBody>
          <a:bodyPr lIns="0" tIns="0" rIns="0" bIns="0" rtlCol="0" anchor="t">
            <a:spAutoFit/>
          </a:bodyPr>
          <a:lstStyle/>
          <a:p>
            <a:r>
              <a:rPr lang="vi-VN" sz="8000" b="1">
                <a:latin typeface="Times New Roman" panose="02020603050405020304" pitchFamily="18" charset="0"/>
                <a:cs typeface="Times New Roman" panose="02020603050405020304" pitchFamily="18" charset="0"/>
              </a:rPr>
              <a:t>1. Nội dung</a:t>
            </a:r>
            <a:endParaRPr lang="en-GB" sz="8000">
              <a:latin typeface="Times New Roman" panose="02020603050405020304" pitchFamily="18" charset="0"/>
              <a:cs typeface="Times New Roman" panose="02020603050405020304" pitchFamily="18" charset="0"/>
            </a:endParaRPr>
          </a:p>
        </p:txBody>
      </p:sp>
      <p:sp>
        <p:nvSpPr>
          <p:cNvPr id="8" name="TextBox 8"/>
          <p:cNvSpPr txBox="1"/>
          <p:nvPr/>
        </p:nvSpPr>
        <p:spPr>
          <a:xfrm>
            <a:off x="2286000" y="3189198"/>
            <a:ext cx="6510587" cy="5416868"/>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Kể lại việc thay đổi quyết định ngay trước giờ nổ súng của Đại tướng Võ Nguyên Giáp trong chiến dịch Điện Biên Phủ năm 1954. </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Đây là “Quyết định khó khăn nhất” trong cuộc đời cầm quân của Đại tướng. </a:t>
            </a:r>
            <a:endParaRPr lang="en-GB" sz="4400">
              <a:latin typeface="Times New Roman" panose="02020603050405020304" pitchFamily="18" charset="0"/>
              <a:cs typeface="Times New Roman" panose="02020603050405020304" pitchFamily="18" charset="0"/>
            </a:endParaRPr>
          </a:p>
        </p:txBody>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21947" y="3771900"/>
            <a:ext cx="7025865" cy="4675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753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739074" y="4479241"/>
            <a:ext cx="1760640" cy="6520889"/>
          </a:xfrm>
          <a:custGeom>
            <a:avLst/>
            <a:gdLst/>
            <a:ahLst/>
            <a:cxnLst/>
            <a:rect l="l" t="t" r="r" b="b"/>
            <a:pathLst>
              <a:path w="1760640" h="6520889">
                <a:moveTo>
                  <a:pt x="0" y="0"/>
                </a:moveTo>
                <a:lnTo>
                  <a:pt x="1760640" y="0"/>
                </a:lnTo>
                <a:lnTo>
                  <a:pt x="1760640" y="6520888"/>
                </a:lnTo>
                <a:lnTo>
                  <a:pt x="0" y="65208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0018511" y="-28956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619394" y="1733179"/>
            <a:ext cx="2080987" cy="965058"/>
          </a:xfrm>
          <a:custGeom>
            <a:avLst/>
            <a:gdLst/>
            <a:ahLst/>
            <a:cxnLst/>
            <a:rect l="l" t="t" r="r" b="b"/>
            <a:pathLst>
              <a:path w="2080987" h="965058">
                <a:moveTo>
                  <a:pt x="0" y="0"/>
                </a:moveTo>
                <a:lnTo>
                  <a:pt x="2080987" y="0"/>
                </a:lnTo>
                <a:lnTo>
                  <a:pt x="2080987" y="965057"/>
                </a:lnTo>
                <a:lnTo>
                  <a:pt x="0" y="96505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2694130" y="2344362"/>
            <a:ext cx="7443966" cy="1107996"/>
          </a:xfrm>
          <a:prstGeom prst="rect">
            <a:avLst/>
          </a:prstGeom>
        </p:spPr>
        <p:txBody>
          <a:bodyPr wrap="square" lIns="0" tIns="0" rIns="0" bIns="0" rtlCol="0" anchor="t">
            <a:spAutoFit/>
          </a:bodyPr>
          <a:lstStyle/>
          <a:p>
            <a:r>
              <a:rPr lang="vi-VN" sz="7200" b="1">
                <a:latin typeface="Times New Roman" panose="02020603050405020304" pitchFamily="18" charset="0"/>
                <a:cs typeface="Times New Roman" panose="02020603050405020304" pitchFamily="18" charset="0"/>
              </a:rPr>
              <a:t>2. Nghệ thuật </a:t>
            </a:r>
            <a:endParaRPr lang="en-GB" sz="7200">
              <a:latin typeface="Times New Roman" panose="02020603050405020304" pitchFamily="18" charset="0"/>
              <a:cs typeface="Times New Roman" panose="02020603050405020304" pitchFamily="18" charset="0"/>
            </a:endParaRPr>
          </a:p>
        </p:txBody>
      </p:sp>
      <p:sp>
        <p:nvSpPr>
          <p:cNvPr id="8" name="TextBox 8"/>
          <p:cNvSpPr txBox="1"/>
          <p:nvPr/>
        </p:nvSpPr>
        <p:spPr>
          <a:xfrm>
            <a:off x="2659887" y="4206480"/>
            <a:ext cx="6204093" cy="3323987"/>
          </a:xfrm>
          <a:prstGeom prst="rect">
            <a:avLst/>
          </a:prstGeom>
        </p:spPr>
        <p:txBody>
          <a:bodyPr lIns="0" tIns="0" rIns="0" bIns="0" rtlCol="0" anchor="t">
            <a:spAutoFit/>
          </a:bodyPr>
          <a:lstStyle/>
          <a:p>
            <a:pPr algn="just"/>
            <a:r>
              <a:rPr lang="vi-VN" sz="5400" b="1">
                <a:latin typeface="Times New Roman" panose="02020603050405020304" pitchFamily="18" charset="0"/>
                <a:cs typeface="Times New Roman" panose="02020603050405020304" pitchFamily="18" charset="0"/>
              </a:rPr>
              <a:t>- </a:t>
            </a:r>
            <a:r>
              <a:rPr lang="vi-VN" sz="5400">
                <a:latin typeface="Times New Roman" panose="02020603050405020304" pitchFamily="18" charset="0"/>
                <a:cs typeface="Times New Roman" panose="02020603050405020304" pitchFamily="18" charset="0"/>
              </a:rPr>
              <a:t>Tính xác thực</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Sự kết hợp giữa thủ pháp miêu tả và trần thuật</a:t>
            </a:r>
            <a:r>
              <a:rPr lang="vi-VN" sz="5400" smtClean="0">
                <a:latin typeface="Times New Roman" panose="02020603050405020304" pitchFamily="18" charset="0"/>
                <a:cs typeface="Times New Roman" panose="02020603050405020304" pitchFamily="18" charset="0"/>
              </a:rPr>
              <a:t>.</a:t>
            </a:r>
            <a:endParaRPr lang="en-GB" sz="5400">
              <a:latin typeface="Times New Roman" panose="02020603050405020304" pitchFamily="18" charset="0"/>
              <a:cs typeface="Times New Roman" panose="02020603050405020304" pitchFamily="18" charset="0"/>
            </a:endParaRPr>
          </a:p>
        </p:txBody>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5178" y="3193962"/>
            <a:ext cx="6426822" cy="5019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7329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Rectangle 14"/>
          <p:cNvSpPr/>
          <p:nvPr/>
        </p:nvSpPr>
        <p:spPr>
          <a:xfrm>
            <a:off x="990599" y="4117811"/>
            <a:ext cx="5716875" cy="2146179"/>
          </a:xfrm>
          <a:prstGeom prst="rect">
            <a:avLst/>
          </a:prstGeom>
        </p:spPr>
        <p:txBody>
          <a:bodyPr wrap="none">
            <a:prstTxWarp prst="textStop">
              <a:avLst/>
            </a:prstTxWarp>
            <a:spAutoFit/>
          </a:bodyPr>
          <a:lstStyle/>
          <a:p>
            <a:pPr algn="ctr"/>
            <a:r>
              <a:rPr lang="vi-VN" sz="6000" b="1" dirty="0">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HOẠT ĐỘNG </a:t>
            </a:r>
            <a:r>
              <a:rPr lang="vi-VN" sz="6000" b="1" dirty="0" smtClean="0">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1</a:t>
            </a:r>
          </a:p>
          <a:p>
            <a:pPr algn="ctr"/>
            <a:r>
              <a:rPr lang="en-US" sz="6000" b="1" dirty="0" smtClean="0">
                <a:solidFill>
                  <a:schemeClr val="bg1"/>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MỞ ĐẦU</a:t>
            </a:r>
            <a:endParaRPr lang="en-GB" sz="6000" dirty="0">
              <a:solidFill>
                <a:schemeClr val="bg1"/>
              </a:solidFill>
              <a:effectLst>
                <a:glow rad="101600">
                  <a:schemeClr val="accent2">
                    <a:satMod val="175000"/>
                    <a:alpha val="40000"/>
                  </a:schemeClr>
                </a:glow>
              </a:effectLst>
              <a:latin typeface="#9Slide07 SVNMomento" panose="00000500000000000000" pitchFamily="2"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0038" y="1230612"/>
            <a:ext cx="6655841" cy="6978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66954"/>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886" y="-289566"/>
            <a:ext cx="18251689"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685800" y="521904"/>
            <a:ext cx="7906052" cy="677108"/>
          </a:xfrm>
          <a:prstGeom prst="rect">
            <a:avLst/>
          </a:prstGeom>
        </p:spPr>
        <p:txBody>
          <a:bodyPr wrap="square" lIns="0" tIns="0" rIns="0" bIns="0" rtlCol="0" anchor="t">
            <a:spAutoFit/>
          </a:bodyPr>
          <a:lstStyle/>
          <a:p>
            <a:pPr algn="ctr"/>
            <a:r>
              <a:rPr lang="en-US" sz="4400" b="1" dirty="0">
                <a:latin typeface="Times New Roman" panose="02020603050405020304" pitchFamily="18" charset="0"/>
                <a:cs typeface="Times New Roman" panose="02020603050405020304" pitchFamily="18" charset="0"/>
              </a:rPr>
              <a:t>3</a:t>
            </a:r>
            <a:r>
              <a:rPr lang="vi-VN" sz="4400" b="1"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Cách đọc hiểu thể loại hồi kí </a:t>
            </a:r>
            <a:endParaRPr lang="en-GB" sz="4400" dirty="0">
              <a:latin typeface="Times New Roman" panose="02020603050405020304" pitchFamily="18" charset="0"/>
              <a:cs typeface="Times New Roman" panose="02020603050405020304" pitchFamily="18" charset="0"/>
            </a:endParaRPr>
          </a:p>
        </p:txBody>
      </p:sp>
      <p:sp>
        <p:nvSpPr>
          <p:cNvPr id="8" name="TextBox 8"/>
          <p:cNvSpPr txBox="1"/>
          <p:nvPr/>
        </p:nvSpPr>
        <p:spPr>
          <a:xfrm>
            <a:off x="1000237" y="1481421"/>
            <a:ext cx="7801690" cy="8309967"/>
          </a:xfrm>
          <a:prstGeom prst="rect">
            <a:avLst/>
          </a:prstGeom>
        </p:spPr>
        <p:txBody>
          <a:bodyPr wrap="square" lIns="0" tIns="0" rIns="0" bIns="0" rtlCol="0" anchor="t">
            <a:spAutoFit/>
          </a:bodyPr>
          <a:lstStyle/>
          <a:p>
            <a:pPr algn="just"/>
            <a:r>
              <a:rPr lang="vi-VN" sz="3600" dirty="0">
                <a:latin typeface="Times New Roman" panose="02020603050405020304" pitchFamily="18" charset="0"/>
                <a:cs typeface="Times New Roman" panose="02020603050405020304" pitchFamily="18" charset="0"/>
              </a:rPr>
              <a:t>1. Biết được tên tác phẩm, tác giả, hoàn cảnh sáng tác và vị trí đoạn trích.</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2. Xác định nội dung ghi chép, chủ thể trần thuật.</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3. Hình dung về bối cảnh ra đời, nội dung phản ánh, trần thuật, miêu tả, biểu cảm. </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4. Phân tích hình tượng người trần thuật để hiểu rõ những sự kiện được tái hiện gắn liền với góc nhìn, thái độ và đánh giá của người viết. </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5. Chỉ ra được tính phi hư cấu của văn bản. Phân tích được tác dụng của sự kết hợp giữa miêu tả và trần thuật. </a:t>
            </a:r>
            <a:endParaRPr lang="en-GB"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6. Đọc hiểu ý nghĩa văn bản và rút ra bài học, kinh nghiệm cho bản thân.</a:t>
            </a:r>
            <a:endParaRPr lang="en-US" sz="3200" dirty="0">
              <a:solidFill>
                <a:srgbClr val="866954"/>
              </a:solidFill>
              <a:latin typeface="Times New Roman" panose="02020603050405020304" pitchFamily="18" charset="0"/>
              <a:ea typeface="Balsamiq Sans"/>
              <a:cs typeface="Times New Roman" panose="02020603050405020304" pitchFamily="18" charset="0"/>
              <a:sym typeface="Balsamiq Sans"/>
            </a:endParaRPr>
          </a:p>
        </p:txBody>
      </p:sp>
      <p:sp>
        <p:nvSpPr>
          <p:cNvPr id="9" name="Freeform 9"/>
          <p:cNvSpPr/>
          <p:nvPr/>
        </p:nvSpPr>
        <p:spPr>
          <a:xfrm>
            <a:off x="14785157" y="9321942"/>
            <a:ext cx="2080987" cy="965058"/>
          </a:xfrm>
          <a:custGeom>
            <a:avLst/>
            <a:gdLst/>
            <a:ahLst/>
            <a:cxnLst/>
            <a:rect l="l" t="t" r="r" b="b"/>
            <a:pathLst>
              <a:path w="2080987" h="965058">
                <a:moveTo>
                  <a:pt x="0" y="0"/>
                </a:moveTo>
                <a:lnTo>
                  <a:pt x="2080986" y="0"/>
                </a:lnTo>
                <a:lnTo>
                  <a:pt x="2080986" y="965058"/>
                </a:lnTo>
                <a:lnTo>
                  <a:pt x="0" y="965058"/>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04894" y="2111118"/>
            <a:ext cx="6096000" cy="3028950"/>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04894" y="5276664"/>
            <a:ext cx="6096000" cy="4093664"/>
          </a:xfrm>
          <a:prstGeom prst="rect">
            <a:avLst/>
          </a:prstGeom>
        </p:spPr>
      </p:pic>
      <p:sp>
        <p:nvSpPr>
          <p:cNvPr id="13" name="Freeform 5"/>
          <p:cNvSpPr/>
          <p:nvPr/>
        </p:nvSpPr>
        <p:spPr>
          <a:xfrm>
            <a:off x="10018511" y="-28956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14">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25254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Rectangle 14"/>
          <p:cNvSpPr/>
          <p:nvPr/>
        </p:nvSpPr>
        <p:spPr>
          <a:xfrm>
            <a:off x="1141125" y="4042765"/>
            <a:ext cx="5513562" cy="1938992"/>
          </a:xfrm>
          <a:prstGeom prst="rect">
            <a:avLst/>
          </a:prstGeom>
        </p:spPr>
        <p:txBody>
          <a:bodyPr wrap="none">
            <a:prstTxWarp prst="textStop">
              <a:avLst/>
            </a:prstTxWarp>
            <a:spAutoFit/>
          </a:bodyPr>
          <a:lstStyle/>
          <a:p>
            <a:pPr algn="ctr"/>
            <a:r>
              <a:rPr lang="vi-VN" sz="6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60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3</a:t>
            </a:r>
          </a:p>
          <a:p>
            <a:pPr algn="ctr"/>
            <a:r>
              <a:rPr lang="vi-VN" sz="60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LUYỆN </a:t>
            </a:r>
            <a:r>
              <a:rPr lang="vi-VN" sz="6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TẬP</a:t>
            </a:r>
            <a:endParaRPr lang="en-GB" sz="72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0038" y="1230612"/>
            <a:ext cx="6655841" cy="6978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4662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193278" y="-1472191"/>
            <a:ext cx="10016560"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TextBox 12"/>
          <p:cNvSpPr txBox="1"/>
          <p:nvPr/>
        </p:nvSpPr>
        <p:spPr>
          <a:xfrm>
            <a:off x="1646328" y="1222379"/>
            <a:ext cx="7232437" cy="1107996"/>
          </a:xfrm>
          <a:prstGeom prst="rect">
            <a:avLst/>
          </a:prstGeom>
        </p:spPr>
        <p:txBody>
          <a:bodyPr wrap="square" lIns="0" tIns="0" rIns="0" bIns="0" rtlCol="0" anchor="t">
            <a:spAutoFit/>
          </a:bodyPr>
          <a:lstStyle/>
          <a:p>
            <a:r>
              <a:rPr lang="en-US" sz="7200" b="1" dirty="0" smtClean="0">
                <a:latin typeface="Times New Roman" panose="02020603050405020304" pitchFamily="18" charset="0"/>
                <a:cs typeface="Times New Roman" panose="02020603050405020304" pitchFamily="18" charset="0"/>
              </a:rPr>
              <a:t>I</a:t>
            </a:r>
            <a:r>
              <a:rPr lang="vi-VN" sz="7200" b="1" dirty="0" smtClean="0">
                <a:latin typeface="Times New Roman" panose="02020603050405020304" pitchFamily="18" charset="0"/>
                <a:cs typeface="Times New Roman" panose="02020603050405020304" pitchFamily="18" charset="0"/>
              </a:rPr>
              <a:t>V. </a:t>
            </a:r>
            <a:r>
              <a:rPr lang="vi-VN" sz="7200" b="1" dirty="0">
                <a:latin typeface="Times New Roman" panose="02020603050405020304" pitchFamily="18" charset="0"/>
                <a:cs typeface="Times New Roman" panose="02020603050405020304" pitchFamily="18" charset="0"/>
              </a:rPr>
              <a:t>Luyện tập </a:t>
            </a:r>
            <a:endParaRPr lang="en-GB" sz="7200" dirty="0">
              <a:latin typeface="Times New Roman" panose="02020603050405020304" pitchFamily="18" charset="0"/>
              <a:cs typeface="Times New Roman" panose="02020603050405020304" pitchFamily="18" charset="0"/>
            </a:endParaRPr>
          </a:p>
        </p:txBody>
      </p:sp>
      <p:sp>
        <p:nvSpPr>
          <p:cNvPr id="13" name="TextBox 13"/>
          <p:cNvSpPr txBox="1"/>
          <p:nvPr/>
        </p:nvSpPr>
        <p:spPr>
          <a:xfrm>
            <a:off x="2514600" y="2626831"/>
            <a:ext cx="6758960" cy="553998"/>
          </a:xfrm>
          <a:prstGeom prst="rect">
            <a:avLst/>
          </a:prstGeom>
        </p:spPr>
        <p:txBody>
          <a:bodyPr lIns="0" tIns="0" rIns="0" bIns="0" rtlCol="0" anchor="t">
            <a:spAutoFit/>
          </a:bodyPr>
          <a:lstStyle/>
          <a:p>
            <a:r>
              <a:rPr lang="vi-VN" sz="3600" b="1" i="1">
                <a:latin typeface="Times New Roman" panose="02020603050405020304" pitchFamily="18" charset="0"/>
                <a:cs typeface="Times New Roman" panose="02020603050405020304" pitchFamily="18" charset="0"/>
              </a:rPr>
              <a:t>Cuộc họp bàn lịch sử</a:t>
            </a:r>
            <a:endParaRPr lang="en-GB" sz="3600">
              <a:latin typeface="Times New Roman" panose="02020603050405020304" pitchFamily="18" charset="0"/>
              <a:cs typeface="Times New Roman" panose="02020603050405020304" pitchFamily="18" charset="0"/>
            </a:endParaRPr>
          </a:p>
        </p:txBody>
      </p:sp>
      <p:sp>
        <p:nvSpPr>
          <p:cNvPr id="14" name="Rectangle 13"/>
          <p:cNvSpPr/>
          <p:nvPr/>
        </p:nvSpPr>
        <p:spPr>
          <a:xfrm>
            <a:off x="1382529" y="3531608"/>
            <a:ext cx="7760033" cy="5826210"/>
          </a:xfrm>
          <a:prstGeom prst="rect">
            <a:avLst/>
          </a:prstGeom>
        </p:spPr>
        <p:txBody>
          <a:bodyPr wrap="square">
            <a:spAutoFit/>
          </a:bodyPr>
          <a:lstStyle/>
          <a:p>
            <a:pPr algn="just">
              <a:lnSpc>
                <a:spcPct val="115000"/>
              </a:lnSpc>
              <a:spcAft>
                <a:spcPts val="0"/>
              </a:spcAft>
            </a:pPr>
            <a:r>
              <a:rPr lang="vi-VN" sz="3600" b="1">
                <a:solidFill>
                  <a:srgbClr val="0D0D0D"/>
                </a:solidFill>
                <a:latin typeface="Times New Roman" panose="02020603050405020304" pitchFamily="18" charset="0"/>
                <a:ea typeface="MS Mincho"/>
                <a:cs typeface="Times New Roman" panose="02020603050405020304" pitchFamily="18" charset="0"/>
              </a:rPr>
              <a:t>“Sáng ngày 26 tháng 1 năm 1954 … phương châm mới”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dẫn truyện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Đại tướng Võ Nguyên Giáp</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Vi Quốc Thanh</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Lê Liêm</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Đặng Kim Giang </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MS Mincho"/>
                <a:cs typeface="Times New Roman" panose="02020603050405020304" pitchFamily="18" charset="0"/>
              </a:rPr>
              <a:t>- 01 HS đóng vai Đ/c Hoàng Văn Thái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43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Rectangle 14"/>
          <p:cNvSpPr/>
          <p:nvPr/>
        </p:nvSpPr>
        <p:spPr>
          <a:xfrm>
            <a:off x="898174" y="4066185"/>
            <a:ext cx="6118342" cy="2308324"/>
          </a:xfrm>
          <a:prstGeom prst="rect">
            <a:avLst/>
          </a:prstGeom>
        </p:spPr>
        <p:txBody>
          <a:bodyPr wrap="none">
            <a:prstTxWarp prst="textStop">
              <a:avLst/>
            </a:prstTxWarp>
            <a:spAutoFit/>
          </a:bodyPr>
          <a:lstStyle/>
          <a:p>
            <a:pPr algn="ctr"/>
            <a:r>
              <a:rPr lang="vi-VN" sz="7200" b="1" dirty="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a:t>
            </a:r>
            <a:r>
              <a:rPr lang="vi-VN" sz="7200" b="1" dirty="0"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ĐỘNG</a:t>
            </a:r>
            <a:r>
              <a:rPr lang="en-US" sz="7200" b="1" dirty="0"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 4</a:t>
            </a:r>
            <a:r>
              <a:rPr lang="vi-VN" sz="7200" b="1" dirty="0"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p>
          <a:p>
            <a:pPr algn="ctr"/>
            <a:r>
              <a:rPr lang="vi-VN" sz="7200" b="1" dirty="0"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a:t>
            </a:r>
            <a:r>
              <a:rPr lang="vi-VN" sz="7200" b="1" dirty="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DỤNG </a:t>
            </a:r>
            <a:endParaRPr lang="en-GB" sz="7200" dirty="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33826" y="904538"/>
            <a:ext cx="6655841" cy="6978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9775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71600" y="0"/>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5216613" y="6915963"/>
            <a:ext cx="5510151" cy="3533384"/>
          </a:xfrm>
          <a:custGeom>
            <a:avLst/>
            <a:gdLst/>
            <a:ahLst/>
            <a:cxnLst/>
            <a:rect l="l" t="t" r="r" b="b"/>
            <a:pathLst>
              <a:path w="5510151" h="3533384">
                <a:moveTo>
                  <a:pt x="0" y="0"/>
                </a:moveTo>
                <a:lnTo>
                  <a:pt x="5510151" y="0"/>
                </a:lnTo>
                <a:lnTo>
                  <a:pt x="5510151" y="3533384"/>
                </a:lnTo>
                <a:lnTo>
                  <a:pt x="0" y="3533384"/>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735297" y="4485031"/>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TextBox 8"/>
          <p:cNvSpPr txBox="1"/>
          <p:nvPr/>
        </p:nvSpPr>
        <p:spPr>
          <a:xfrm>
            <a:off x="2350803" y="1669958"/>
            <a:ext cx="6204093" cy="6093976"/>
          </a:xfrm>
          <a:prstGeom prst="rect">
            <a:avLst/>
          </a:prstGeom>
        </p:spPr>
        <p:txBody>
          <a:bodyPr lIns="0" tIns="0" rIns="0" bIns="0" rtlCol="0" anchor="t">
            <a:spAutoFit/>
          </a:bodyPr>
          <a:lstStyle/>
          <a:p>
            <a:pPr algn="just"/>
            <a:r>
              <a:rPr lang="vi-VN" sz="4400" smtClean="0">
                <a:latin typeface="Times New Roman" panose="02020603050405020304" pitchFamily="18" charset="0"/>
                <a:cs typeface="Times New Roman" panose="02020603050405020304" pitchFamily="18" charset="0"/>
              </a:rPr>
              <a:t>Thực hiện cuộc </a:t>
            </a:r>
            <a:r>
              <a:rPr lang="vi-VN" sz="4400">
                <a:latin typeface="Times New Roman" panose="02020603050405020304" pitchFamily="18" charset="0"/>
                <a:cs typeface="Times New Roman" panose="02020603050405020304" pitchFamily="18" charset="0"/>
              </a:rPr>
              <a:t>trò chuyện giữa người dẫn truyện và Đại tướng Võ Nguyên Giáp. Ngoài câu hỏi mà người dẫn truyện sẽ đặt ra cho Đại tướng Võ Nguyên Giáp, mỗi nhóm các bạn cũng chuẩn bị từ 1-2 câu hỏi để hỏi Đại tướng. </a:t>
            </a:r>
            <a:endParaRPr lang="en-GB" sz="44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2200" y="1181100"/>
            <a:ext cx="6027749" cy="74744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5921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345003" y="-1628246"/>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1" name="Freeform 11"/>
          <p:cNvSpPr/>
          <p:nvPr/>
        </p:nvSpPr>
        <p:spPr>
          <a:xfrm rot="5811915">
            <a:off x="773822" y="2448136"/>
            <a:ext cx="2616664" cy="680333"/>
          </a:xfrm>
          <a:custGeom>
            <a:avLst/>
            <a:gdLst/>
            <a:ahLst/>
            <a:cxnLst/>
            <a:rect l="l" t="t" r="r" b="b"/>
            <a:pathLst>
              <a:path w="2616664" h="680333">
                <a:moveTo>
                  <a:pt x="0" y="0"/>
                </a:moveTo>
                <a:lnTo>
                  <a:pt x="2616664" y="0"/>
                </a:lnTo>
                <a:lnTo>
                  <a:pt x="2616664" y="680333"/>
                </a:lnTo>
                <a:lnTo>
                  <a:pt x="0" y="680333"/>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3" name="TextBox 13"/>
          <p:cNvSpPr txBox="1"/>
          <p:nvPr/>
        </p:nvSpPr>
        <p:spPr>
          <a:xfrm>
            <a:off x="1770641" y="2717136"/>
            <a:ext cx="6758960" cy="4924425"/>
          </a:xfrm>
          <a:prstGeom prst="rect">
            <a:avLst/>
          </a:prstGeom>
        </p:spPr>
        <p:txBody>
          <a:bodyPr lIns="0" tIns="0" rIns="0" bIns="0" rtlCol="0" anchor="t">
            <a:spAutoFit/>
          </a:bodyPr>
          <a:lstStyle/>
          <a:p>
            <a:pPr algn="ct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RUBRIC ĐÁNH GIÁ HOẠT ĐỘNG NHÓM </a:t>
            </a:r>
            <a:endParaRPr lang="en-GB" sz="80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43791739"/>
              </p:ext>
            </p:extLst>
          </p:nvPr>
        </p:nvGraphicFramePr>
        <p:xfrm>
          <a:off x="76200" y="266700"/>
          <a:ext cx="18059401" cy="9601200"/>
        </p:xfrm>
        <a:graphic>
          <a:graphicData uri="http://schemas.openxmlformats.org/drawingml/2006/table">
            <a:tbl>
              <a:tblPr firstRow="1" firstCol="1" bandRow="1"/>
              <a:tblGrid>
                <a:gridCol w="2286000">
                  <a:extLst>
                    <a:ext uri="{9D8B030D-6E8A-4147-A177-3AD203B41FA5}">
                      <a16:colId xmlns:a16="http://schemas.microsoft.com/office/drawing/2014/main" xmlns="" val="20000"/>
                    </a:ext>
                  </a:extLst>
                </a:gridCol>
                <a:gridCol w="4191000">
                  <a:extLst>
                    <a:ext uri="{9D8B030D-6E8A-4147-A177-3AD203B41FA5}">
                      <a16:colId xmlns:a16="http://schemas.microsoft.com/office/drawing/2014/main" xmlns="" val="20001"/>
                    </a:ext>
                  </a:extLst>
                </a:gridCol>
                <a:gridCol w="3810000">
                  <a:extLst>
                    <a:ext uri="{9D8B030D-6E8A-4147-A177-3AD203B41FA5}">
                      <a16:colId xmlns:a16="http://schemas.microsoft.com/office/drawing/2014/main" xmlns="" val="20002"/>
                    </a:ext>
                  </a:extLst>
                </a:gridCol>
                <a:gridCol w="3733800">
                  <a:extLst>
                    <a:ext uri="{9D8B030D-6E8A-4147-A177-3AD203B41FA5}">
                      <a16:colId xmlns:a16="http://schemas.microsoft.com/office/drawing/2014/main" xmlns="" val="20003"/>
                    </a:ext>
                  </a:extLst>
                </a:gridCol>
                <a:gridCol w="4038601">
                  <a:extLst>
                    <a:ext uri="{9D8B030D-6E8A-4147-A177-3AD203B41FA5}">
                      <a16:colId xmlns:a16="http://schemas.microsoft.com/office/drawing/2014/main" xmlns="" val="20004"/>
                    </a:ext>
                  </a:extLst>
                </a:gridCol>
              </a:tblGrid>
              <a:tr h="565745">
                <a:tc>
                  <a:txBody>
                    <a:bodyPr/>
                    <a:lstStyle/>
                    <a:p>
                      <a:pPr algn="ctr">
                        <a:lnSpc>
                          <a:spcPct val="100000"/>
                        </a:lnSpc>
                        <a:spcAft>
                          <a:spcPts val="0"/>
                        </a:spcAft>
                      </a:pPr>
                      <a:r>
                        <a:rPr lang="vi-VN"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 độ</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 </a:t>
                      </a: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i="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 </a:t>
                      </a: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 chỉnh</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điểm)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r h="754327">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Sự tham gia</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đầy đủ và chăm chỉ làm việc trong tất cả khoảng thời gian cho phép.</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đầy đủ và chăm chỉ làm việc trong hầu hết khoảng thời gian cho phép.</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nhưng thường lãng phí thời gian và ít khi làm việc.</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 gia nhưng thực hiện những việc không liên quan đến nhiệm vụ được giao.</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31491">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Trao đổi và tranh luận trong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 ý trao đổi, lắng nghe cẩn thận các ý kiến của những người khác, đưa ra các ý kiến cá nhân.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lắng nghe cẩn thận các ý kiến của người khác. Đôi khi đưa ra ý kiến riêng của bản thân.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Đôi khi không lắng nghe các ý kiến của người khác. Thường không có các ý kiến riêng trong các hoạt động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lắng nghe ý kiến của người khác, không đưa ra ý kiến riêng.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942909">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Sự hợp tác</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 trọng ý kiến của những thành viên khác và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tôn trọng ý kiến của những thành viên khác và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0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0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tôn trọng ý kiến của những thành viên khác, không hợp tác đưa ra ý kiến chung.</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131491">
                <a:tc>
                  <a:txBody>
                    <a:bodyPr/>
                    <a:lstStyle/>
                    <a:p>
                      <a:pPr algn="ctr">
                        <a:lnSpc>
                          <a:spcPct val="100000"/>
                        </a:lnSpc>
                        <a:spcAft>
                          <a:spcPts val="0"/>
                        </a:spcAft>
                      </a:pPr>
                      <a:r>
                        <a:rPr lang="en-US" sz="30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Sự sắp xếp thời gian</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 thành công việc được giao đúng thời gian, không làm đình trệ tiến triển công việc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 hoàn thành công việc được giao đúng thời gian, không làm đình trệ tiến triển công việc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hoàn thành công việc được giao đúng thời gian, làm đình trệ tiến triển công việc của nhóm.</a:t>
                      </a:r>
                      <a:endParaRPr lang="en-GB" sz="3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xuyên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buộc</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64" marR="567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91580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4"/>
            <a:stretch>
              <a:fillRect/>
            </a:stretch>
          </a:blipFill>
        </p:spPr>
      </p:sp>
      <p:sp>
        <p:nvSpPr>
          <p:cNvPr id="4" name="Freeform 4"/>
          <p:cNvSpPr/>
          <p:nvPr/>
        </p:nvSpPr>
        <p:spPr>
          <a:xfrm rot="-5400000" flipH="1" flipV="1">
            <a:off x="345003" y="-1628246"/>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60946" y="648924"/>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1" name="Freeform 11"/>
          <p:cNvSpPr/>
          <p:nvPr/>
        </p:nvSpPr>
        <p:spPr>
          <a:xfrm rot="5811915">
            <a:off x="773822" y="2448136"/>
            <a:ext cx="2616664" cy="680333"/>
          </a:xfrm>
          <a:custGeom>
            <a:avLst/>
            <a:gdLst/>
            <a:ahLst/>
            <a:cxnLst/>
            <a:rect l="l" t="t" r="r" b="b"/>
            <a:pathLst>
              <a:path w="2616664" h="680333">
                <a:moveTo>
                  <a:pt x="0" y="0"/>
                </a:moveTo>
                <a:lnTo>
                  <a:pt x="2616664" y="0"/>
                </a:lnTo>
                <a:lnTo>
                  <a:pt x="2616664" y="680333"/>
                </a:lnTo>
                <a:lnTo>
                  <a:pt x="0" y="680333"/>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3" name="TextBox 13"/>
          <p:cNvSpPr txBox="1"/>
          <p:nvPr/>
        </p:nvSpPr>
        <p:spPr>
          <a:xfrm>
            <a:off x="1979255" y="2157692"/>
            <a:ext cx="6758960" cy="5539978"/>
          </a:xfrm>
          <a:prstGeom prst="rect">
            <a:avLst/>
          </a:prstGeom>
        </p:spPr>
        <p:txBody>
          <a:bodyPr lIns="0" tIns="0" rIns="0" bIns="0" rtlCol="0" anchor="t">
            <a:spAutoFit/>
          </a:bodyPr>
          <a:lstStyle/>
          <a:p>
            <a:pPr algn="ctr"/>
            <a:r>
              <a:rPr lang="vi-VN" sz="6000" b="1">
                <a:latin typeface="Times New Roman" panose="02020603050405020304" pitchFamily="18" charset="0"/>
                <a:cs typeface="Times New Roman" panose="02020603050405020304" pitchFamily="18" charset="0"/>
              </a:rPr>
              <a:t>BẢNG KIỂM ĐÁNH GIÁ SẢN PHẨM TRÌNH BÀY NỘI DUNG THẢO LUẬN </a:t>
            </a:r>
            <a:r>
              <a:rPr lang="vi-VN" sz="6000" b="1" smtClean="0">
                <a:latin typeface="Times New Roman" panose="02020603050405020304" pitchFamily="18" charset="0"/>
                <a:cs typeface="Times New Roman" panose="02020603050405020304" pitchFamily="18" charset="0"/>
              </a:rPr>
              <a:t>CỦA </a:t>
            </a:r>
            <a:r>
              <a:rPr lang="vi-VN" sz="6000" b="1">
                <a:latin typeface="Times New Roman" panose="02020603050405020304" pitchFamily="18" charset="0"/>
                <a:cs typeface="Times New Roman" panose="02020603050405020304" pitchFamily="18" charset="0"/>
              </a:rPr>
              <a:t>CÁC NHÓM</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80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EFDB"/>
        </a:solidFill>
        <a:effectLst/>
      </p:bgPr>
    </p:bg>
    <p:spTree>
      <p:nvGrpSpPr>
        <p:cNvPr id="1" name=""/>
        <p:cNvGrpSpPr/>
        <p:nvPr/>
      </p:nvGrpSpPr>
      <p:grpSpPr>
        <a:xfrm>
          <a:off x="0" y="0"/>
          <a:ext cx="0" cy="0"/>
          <a:chOff x="0" y="0"/>
          <a:chExt cx="0" cy="0"/>
        </a:xfrm>
      </p:grpSpPr>
      <p:sp>
        <p:nvSpPr>
          <p:cNvPr id="7" name="Freeform 7"/>
          <p:cNvSpPr/>
          <p:nvPr/>
        </p:nvSpPr>
        <p:spPr>
          <a:xfrm rot="-4294346">
            <a:off x="14612493" y="8744964"/>
            <a:ext cx="2070377" cy="2958681"/>
          </a:xfrm>
          <a:custGeom>
            <a:avLst/>
            <a:gdLst/>
            <a:ahLst/>
            <a:cxnLst/>
            <a:rect l="l" t="t" r="r" b="b"/>
            <a:pathLst>
              <a:path w="2070377" h="2958681">
                <a:moveTo>
                  <a:pt x="0" y="0"/>
                </a:moveTo>
                <a:lnTo>
                  <a:pt x="2070378" y="0"/>
                </a:lnTo>
                <a:lnTo>
                  <a:pt x="2070378" y="2958681"/>
                </a:lnTo>
                <a:lnTo>
                  <a:pt x="0" y="2958681"/>
                </a:lnTo>
                <a:lnTo>
                  <a:pt x="0" y="0"/>
                </a:lnTo>
                <a:close/>
              </a:path>
            </a:pathLst>
          </a:custGeom>
          <a:blipFill>
            <a:blip r:embed="rId2"/>
            <a:stretch>
              <a:fillRect/>
            </a:stretch>
          </a:blipFill>
        </p:spPr>
      </p:sp>
      <p:sp>
        <p:nvSpPr>
          <p:cNvPr id="15" name="Freeform 15"/>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17" name="Freeform 17"/>
          <p:cNvSpPr/>
          <p:nvPr/>
        </p:nvSpPr>
        <p:spPr>
          <a:xfrm rot="-1100929" flipH="1" flipV="1">
            <a:off x="16019692" y="-1008160"/>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
        <p:nvSpPr>
          <p:cNvPr id="18" name="Freeform 18"/>
          <p:cNvSpPr/>
          <p:nvPr/>
        </p:nvSpPr>
        <p:spPr>
          <a:xfrm rot="-4294346" flipV="1">
            <a:off x="496197" y="-937775"/>
            <a:ext cx="2070377" cy="2958681"/>
          </a:xfrm>
          <a:custGeom>
            <a:avLst/>
            <a:gdLst/>
            <a:ahLst/>
            <a:cxnLst/>
            <a:rect l="l" t="t" r="r" b="b"/>
            <a:pathLst>
              <a:path w="2070377" h="2958681">
                <a:moveTo>
                  <a:pt x="0" y="2958682"/>
                </a:moveTo>
                <a:lnTo>
                  <a:pt x="2070378" y="2958682"/>
                </a:lnTo>
                <a:lnTo>
                  <a:pt x="2070378" y="0"/>
                </a:lnTo>
                <a:lnTo>
                  <a:pt x="0" y="0"/>
                </a:lnTo>
                <a:lnTo>
                  <a:pt x="0" y="2958682"/>
                </a:lnTo>
                <a:close/>
              </a:path>
            </a:pathLst>
          </a:custGeom>
          <a:blipFill>
            <a:blip r:embed="rId2"/>
            <a:stretch>
              <a:fillRect/>
            </a:stretch>
          </a:blipFill>
        </p:spPr>
      </p:sp>
      <p:sp>
        <p:nvSpPr>
          <p:cNvPr id="19" name="Freeform 19"/>
          <p:cNvSpPr/>
          <p:nvPr/>
        </p:nvSpPr>
        <p:spPr>
          <a:xfrm>
            <a:off x="-840951" y="-1052824"/>
            <a:ext cx="2372336" cy="2764753"/>
          </a:xfrm>
          <a:custGeom>
            <a:avLst/>
            <a:gdLst/>
            <a:ahLst/>
            <a:cxnLst/>
            <a:rect l="l" t="t" r="r" b="b"/>
            <a:pathLst>
              <a:path w="2372336" h="2764753">
                <a:moveTo>
                  <a:pt x="0" y="0"/>
                </a:moveTo>
                <a:lnTo>
                  <a:pt x="2372337" y="0"/>
                </a:lnTo>
                <a:lnTo>
                  <a:pt x="2372337" y="2764752"/>
                </a:lnTo>
                <a:lnTo>
                  <a:pt x="0" y="2764752"/>
                </a:lnTo>
                <a:lnTo>
                  <a:pt x="0" y="0"/>
                </a:lnTo>
                <a:close/>
              </a:path>
            </a:pathLst>
          </a:custGeom>
          <a:blipFill>
            <a:blip r:embed="rId4"/>
            <a:stretch>
              <a:fillRect/>
            </a:stretch>
          </a:blipFill>
        </p:spPr>
      </p:sp>
      <p:sp>
        <p:nvSpPr>
          <p:cNvPr id="20" name="Freeform 20"/>
          <p:cNvSpPr/>
          <p:nvPr/>
        </p:nvSpPr>
        <p:spPr>
          <a:xfrm>
            <a:off x="16217966" y="8430851"/>
            <a:ext cx="2372336" cy="2764753"/>
          </a:xfrm>
          <a:custGeom>
            <a:avLst/>
            <a:gdLst/>
            <a:ahLst/>
            <a:cxnLst/>
            <a:rect l="l" t="t" r="r" b="b"/>
            <a:pathLst>
              <a:path w="2372336" h="2764753">
                <a:moveTo>
                  <a:pt x="0" y="0"/>
                </a:moveTo>
                <a:lnTo>
                  <a:pt x="2372337" y="0"/>
                </a:lnTo>
                <a:lnTo>
                  <a:pt x="2372337" y="2764753"/>
                </a:lnTo>
                <a:lnTo>
                  <a:pt x="0" y="2764753"/>
                </a:lnTo>
                <a:lnTo>
                  <a:pt x="0" y="0"/>
                </a:lnTo>
                <a:close/>
              </a:path>
            </a:pathLst>
          </a:custGeom>
          <a:blipFill>
            <a:blip r:embed="rId4"/>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4276745518"/>
              </p:ext>
            </p:extLst>
          </p:nvPr>
        </p:nvGraphicFramePr>
        <p:xfrm>
          <a:off x="980464" y="1884173"/>
          <a:ext cx="15240000" cy="5513832"/>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188720">
                  <a:extLst>
                    <a:ext uri="{9D8B030D-6E8A-4147-A177-3AD203B41FA5}">
                      <a16:colId xmlns:a16="http://schemas.microsoft.com/office/drawing/2014/main" xmlns="" val="20000"/>
                    </a:ext>
                  </a:extLst>
                </a:gridCol>
                <a:gridCol w="9811511">
                  <a:extLst>
                    <a:ext uri="{9D8B030D-6E8A-4147-A177-3AD203B41FA5}">
                      <a16:colId xmlns:a16="http://schemas.microsoft.com/office/drawing/2014/main" xmlns="" val="20001"/>
                    </a:ext>
                  </a:extLst>
                </a:gridCol>
                <a:gridCol w="1506705">
                  <a:extLst>
                    <a:ext uri="{9D8B030D-6E8A-4147-A177-3AD203B41FA5}">
                      <a16:colId xmlns:a16="http://schemas.microsoft.com/office/drawing/2014/main" xmlns="" val="20002"/>
                    </a:ext>
                  </a:extLst>
                </a:gridCol>
                <a:gridCol w="2733064">
                  <a:extLst>
                    <a:ext uri="{9D8B030D-6E8A-4147-A177-3AD203B41FA5}">
                      <a16:colId xmlns:a16="http://schemas.microsoft.com/office/drawing/2014/main" xmlns="" val="20003"/>
                    </a:ext>
                  </a:extLst>
                </a:gridCol>
              </a:tblGrid>
              <a:tr h="0">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STT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Tiêu chí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Xuất hiện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Không xuất</a:t>
                      </a:r>
                      <a:br>
                        <a:rPr lang="vi-VN" sz="3600" b="1">
                          <a:effectLst/>
                          <a:latin typeface="Times New Roman" panose="02020603050405020304" pitchFamily="18" charset="0"/>
                          <a:ea typeface="Calibri" panose="020F0502020204030204" pitchFamily="34" charset="0"/>
                          <a:cs typeface="Times New Roman" panose="02020603050405020304" pitchFamily="18" charset="0"/>
                        </a:rPr>
                      </a:br>
                      <a:r>
                        <a:rPr lang="vi-VN" sz="3600" b="1">
                          <a:effectLst/>
                          <a:latin typeface="Times New Roman" panose="02020603050405020304" pitchFamily="18" charset="0"/>
                          <a:ea typeface="Calibri" panose="020F0502020204030204" pitchFamily="34" charset="0"/>
                          <a:cs typeface="Times New Roman" panose="02020603050405020304" pitchFamily="18" charset="0"/>
                        </a:rPr>
                        <a:t>hiện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1</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nội dung sơ sài, nghèo nàn.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2</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được đúng đủ 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3</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được sâu sắc 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4</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Thuyết trình đơn điệu, kém hấp dẫn.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5</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Thuyết trình sinh động, hấp dẫn, thuyết phục.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0">
                <a:tc>
                  <a:txBody>
                    <a:bodyPr/>
                    <a:lstStyle/>
                    <a:p>
                      <a:pPr algn="ctr">
                        <a:lnSpc>
                          <a:spcPct val="115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6</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ấn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36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88266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58148" y="514350"/>
            <a:ext cx="16171703" cy="92583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2057400" y="1949097"/>
            <a:ext cx="6384551" cy="4924425"/>
          </a:xfrm>
          <a:prstGeom prst="rect">
            <a:avLst/>
          </a:prstGeom>
        </p:spPr>
        <p:txBody>
          <a:bodyPr wrap="square" lIns="0" tIns="0" rIns="0" bIns="0" rtlCol="0" anchor="t">
            <a:spAutoFit/>
          </a:bodyPr>
          <a:lstStyle/>
          <a:p>
            <a:pPr algn="just"/>
            <a:r>
              <a:rPr lang="nl-NL" sz="4000" b="1" dirty="0">
                <a:latin typeface="Times New Roman" panose="02020603050405020304" pitchFamily="18" charset="0"/>
                <a:cs typeface="Times New Roman" panose="02020603050405020304" pitchFamily="18" charset="0"/>
              </a:rPr>
              <a:t>HƯỚNG DẪN HỌC Ở </a:t>
            </a:r>
            <a:r>
              <a:rPr lang="nl-NL" sz="4000" b="1" dirty="0" smtClean="0">
                <a:latin typeface="Times New Roman" panose="02020603050405020304" pitchFamily="18" charset="0"/>
                <a:cs typeface="Times New Roman" panose="02020603050405020304" pitchFamily="18" charset="0"/>
              </a:rPr>
              <a:t>NHÀ</a:t>
            </a:r>
            <a:endParaRPr lang="en-GB" sz="4000" dirty="0">
              <a:latin typeface="Times New Roman" panose="02020603050405020304" pitchFamily="18" charset="0"/>
              <a:cs typeface="Times New Roman" panose="02020603050405020304" pitchFamily="18" charset="0"/>
            </a:endParaRPr>
          </a:p>
          <a:p>
            <a:pPr algn="just"/>
            <a:r>
              <a:rPr lang="pt-BR" sz="4000" dirty="0">
                <a:latin typeface="Times New Roman" panose="02020603050405020304" pitchFamily="18" charset="0"/>
                <a:cs typeface="Times New Roman" panose="02020603050405020304" pitchFamily="18" charset="0"/>
              </a:rPr>
              <a:t>- Vẽ sơ đồ tư duy về các đơn vị kiến thức của bài học.</a:t>
            </a:r>
            <a:endParaRPr lang="en-GB" sz="4000" dirty="0">
              <a:latin typeface="Times New Roman" panose="02020603050405020304" pitchFamily="18" charset="0"/>
              <a:cs typeface="Times New Roman" panose="02020603050405020304" pitchFamily="18" charset="0"/>
            </a:endParaRPr>
          </a:p>
          <a:p>
            <a:pPr algn="just"/>
            <a:r>
              <a:rPr lang="pt-BR" sz="4000" dirty="0">
                <a:latin typeface="Times New Roman" panose="02020603050405020304" pitchFamily="18" charset="0"/>
                <a:cs typeface="Times New Roman" panose="02020603050405020304" pitchFamily="18" charset="0"/>
              </a:rPr>
              <a:t>- Tìm đọc thêm các văn bản cùng thể loại, đề tài, chủ đề.</a:t>
            </a:r>
            <a:endParaRPr lang="en-GB" sz="4000" dirty="0">
              <a:latin typeface="Times New Roman" panose="02020603050405020304" pitchFamily="18" charset="0"/>
              <a:cs typeface="Times New Roman" panose="02020603050405020304" pitchFamily="18" charset="0"/>
            </a:endParaRPr>
          </a:p>
          <a:p>
            <a:pPr algn="just"/>
            <a:r>
              <a:rPr lang="pt-BR" sz="4000" b="1" dirty="0">
                <a:latin typeface="Times New Roman" panose="02020603050405020304" pitchFamily="18" charset="0"/>
                <a:cs typeface="Times New Roman" panose="02020603050405020304" pitchFamily="18" charset="0"/>
              </a:rPr>
              <a:t>- Chuẩn bị bài:</a:t>
            </a:r>
            <a:r>
              <a:rPr lang="pt-BR"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Thực hành tiếng </a:t>
            </a:r>
            <a:r>
              <a:rPr lang="vi-VN" sz="4000" dirty="0" smtClean="0">
                <a:latin typeface="Times New Roman" panose="02020603050405020304" pitchFamily="18" charset="0"/>
                <a:cs typeface="Times New Roman" panose="02020603050405020304" pitchFamily="18" charset="0"/>
              </a:rPr>
              <a:t>Việt</a:t>
            </a:r>
            <a:r>
              <a:rPr lang="pt-BR" sz="4000" dirty="0">
                <a:latin typeface="Times New Roman" panose="02020603050405020304" pitchFamily="18" charset="0"/>
                <a:cs typeface="Times New Roman" panose="02020603050405020304" pitchFamily="18" charset="0"/>
              </a:rPr>
              <a:t>:</a:t>
            </a:r>
            <a:r>
              <a:rPr lang="pt-BR" sz="4000" dirty="0" smtClean="0">
                <a:latin typeface="Times New Roman" panose="02020603050405020304" pitchFamily="18" charset="0"/>
                <a:cs typeface="Times New Roman" panose="02020603050405020304" pitchFamily="18" charset="0"/>
              </a:rPr>
              <a:t> </a:t>
            </a:r>
            <a:r>
              <a:rPr lang="pt-BR" sz="4000" dirty="0">
                <a:latin typeface="Times New Roman" panose="02020603050405020304" pitchFamily="18" charset="0"/>
                <a:cs typeface="Times New Roman" panose="02020603050405020304" pitchFamily="18" charset="0"/>
              </a:rPr>
              <a:t>Ngôn ngữ trang trọng và ngôn ngữ thân mật </a:t>
            </a:r>
            <a:r>
              <a:rPr lang="pt-BR" sz="4000" dirty="0" smtClean="0">
                <a:latin typeface="Times New Roman" panose="02020603050405020304" pitchFamily="18" charset="0"/>
                <a:cs typeface="Times New Roman" panose="02020603050405020304" pitchFamily="18" charset="0"/>
              </a:rPr>
              <a:t>(tt)</a:t>
            </a:r>
            <a:endParaRPr lang="en-GB"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4">
              <a:alphaModFix amt="32999"/>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11562174" y="1028700"/>
            <a:ext cx="10310093" cy="6869100"/>
          </a:xfrm>
          <a:custGeom>
            <a:avLst/>
            <a:gdLst/>
            <a:ahLst/>
            <a:cxnLst/>
            <a:rect l="l" t="t" r="r" b="b"/>
            <a:pathLst>
              <a:path w="10310093" h="6869100">
                <a:moveTo>
                  <a:pt x="0" y="0"/>
                </a:moveTo>
                <a:lnTo>
                  <a:pt x="10310094" y="0"/>
                </a:lnTo>
                <a:lnTo>
                  <a:pt x="10310094" y="6869100"/>
                </a:lnTo>
                <a:lnTo>
                  <a:pt x="0" y="6869100"/>
                </a:lnTo>
                <a:lnTo>
                  <a:pt x="0" y="0"/>
                </a:lnTo>
                <a:close/>
              </a:path>
            </a:pathLst>
          </a:custGeom>
          <a:blipFill>
            <a:blip r:embed="rId6"/>
            <a:stretch>
              <a:fillRect/>
            </a:stretch>
          </a:blipFill>
        </p:spPr>
      </p:sp>
      <p:sp>
        <p:nvSpPr>
          <p:cNvPr id="4" name="Freeform 4"/>
          <p:cNvSpPr/>
          <p:nvPr/>
        </p:nvSpPr>
        <p:spPr>
          <a:xfrm rot="-5400000" flipH="1" flipV="1">
            <a:off x="1068306" y="-1579095"/>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1562174" y="698075"/>
            <a:ext cx="7274332" cy="8890850"/>
          </a:xfrm>
          <a:custGeom>
            <a:avLst/>
            <a:gdLst/>
            <a:ahLst/>
            <a:cxnLst/>
            <a:rect l="l" t="t" r="r" b="b"/>
            <a:pathLst>
              <a:path w="7274332" h="8890850">
                <a:moveTo>
                  <a:pt x="0" y="0"/>
                </a:moveTo>
                <a:lnTo>
                  <a:pt x="7274332" y="0"/>
                </a:lnTo>
                <a:lnTo>
                  <a:pt x="7274332" y="8890850"/>
                </a:lnTo>
                <a:lnTo>
                  <a:pt x="0" y="88908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a:off x="8666121" y="-50897"/>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8" name="Freeform 8"/>
          <p:cNvSpPr/>
          <p:nvPr/>
        </p:nvSpPr>
        <p:spPr>
          <a:xfrm>
            <a:off x="-484129" y="-23586"/>
            <a:ext cx="1599531" cy="1599531"/>
          </a:xfrm>
          <a:custGeom>
            <a:avLst/>
            <a:gdLst/>
            <a:ahLst/>
            <a:cxnLst/>
            <a:rect l="l" t="t" r="r" b="b"/>
            <a:pathLst>
              <a:path w="1599531" h="1599531">
                <a:moveTo>
                  <a:pt x="0" y="0"/>
                </a:moveTo>
                <a:lnTo>
                  <a:pt x="1599531" y="0"/>
                </a:lnTo>
                <a:lnTo>
                  <a:pt x="1599531" y="1599530"/>
                </a:lnTo>
                <a:lnTo>
                  <a:pt x="0" y="159953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14" name="Video Bài 3.3. Dấu ấn Đại tướng Võ Nguyên Giáp trong chiến dịch Điện Biên Phủ  VTV24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0" y="1618246"/>
            <a:ext cx="10591800" cy="7259053"/>
          </a:xfrm>
          <a:prstGeom prst="rect">
            <a:avLst/>
          </a:prstGeom>
        </p:spPr>
      </p:pic>
    </p:spTree>
    <p:extLst>
      <p:ext uri="{BB962C8B-B14F-4D97-AF65-F5344CB8AC3E}">
        <p14:creationId xmlns:p14="http://schemas.microsoft.com/office/powerpoint/2010/main" val="1467720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9"/>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10"/>
            <a:stretch>
              <a:fillRect/>
            </a:stretch>
          </a:blipFill>
        </p:spPr>
      </p:sp>
      <p:sp>
        <p:nvSpPr>
          <p:cNvPr id="15" name="Freeform 15"/>
          <p:cNvSpPr/>
          <p:nvPr/>
        </p:nvSpPr>
        <p:spPr>
          <a:xfrm rot="-4538435" flipH="1" flipV="1">
            <a:off x="1165062" y="7745164"/>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1"/>
            <a:stretch>
              <a:fillRect/>
            </a:stretch>
          </a:blipFill>
        </p:spPr>
      </p:sp>
      <p:sp>
        <p:nvSpPr>
          <p:cNvPr id="17" name="TextBox 17"/>
          <p:cNvSpPr txBox="1"/>
          <p:nvPr/>
        </p:nvSpPr>
        <p:spPr>
          <a:xfrm>
            <a:off x="2406824" y="3545665"/>
            <a:ext cx="6204093" cy="4431983"/>
          </a:xfrm>
          <a:prstGeom prst="rect">
            <a:avLst/>
          </a:prstGeom>
        </p:spPr>
        <p:txBody>
          <a:bodyPr lIns="0" tIns="0" rIns="0" bIns="0" rtlCol="0" anchor="t">
            <a:spAutoFit/>
          </a:bodyPr>
          <a:lstStyle/>
          <a:p>
            <a:pPr algn="ctr"/>
            <a:r>
              <a:rPr lang="vi-VN" sz="7200" dirty="0" smtClean="0">
                <a:latin typeface="Times New Roman" panose="02020603050405020304" pitchFamily="18" charset="0"/>
                <a:cs typeface="Times New Roman" panose="02020603050405020304" pitchFamily="18" charset="0"/>
              </a:rPr>
              <a:t>Các em hãy c</a:t>
            </a:r>
            <a:r>
              <a:rPr lang="en-US" sz="7200" dirty="0" smtClean="0">
                <a:latin typeface="Times New Roman" panose="02020603050405020304" pitchFamily="18" charset="0"/>
                <a:cs typeface="Times New Roman" panose="02020603050405020304" pitchFamily="18" charset="0"/>
              </a:rPr>
              <a:t>ho </a:t>
            </a:r>
            <a:r>
              <a:rPr lang="en-US" sz="7200" dirty="0" err="1">
                <a:latin typeface="Times New Roman" panose="02020603050405020304" pitchFamily="18" charset="0"/>
                <a:cs typeface="Times New Roman" panose="02020603050405020304" pitchFamily="18" charset="0"/>
              </a:rPr>
              <a:t>biết</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đoạn</a:t>
            </a:r>
            <a:r>
              <a:rPr lang="en-US" sz="7200" dirty="0">
                <a:latin typeface="Times New Roman" panose="02020603050405020304" pitchFamily="18" charset="0"/>
                <a:cs typeface="Times New Roman" panose="02020603050405020304" pitchFamily="18" charset="0"/>
              </a:rPr>
              <a:t> video </a:t>
            </a:r>
            <a:r>
              <a:rPr lang="en-US" sz="7200" dirty="0" err="1">
                <a:latin typeface="Times New Roman" panose="02020603050405020304" pitchFamily="18" charset="0"/>
                <a:cs typeface="Times New Roman" panose="02020603050405020304" pitchFamily="18" charset="0"/>
              </a:rPr>
              <a:t>nói</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về</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ai</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và</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sự</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kiện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gì</a:t>
            </a:r>
            <a:r>
              <a:rPr lang="en-US" sz="7200" dirty="0">
                <a:latin typeface="Times New Roman" panose="02020603050405020304" pitchFamily="18" charset="0"/>
                <a:cs typeface="Times New Roman" panose="02020603050405020304" pitchFamily="18" charset="0"/>
              </a:rPr>
              <a:t>? </a:t>
            </a:r>
            <a:endParaRPr lang="en-US" sz="6600" dirty="0">
              <a:solidFill>
                <a:srgbClr val="866954"/>
              </a:solidFill>
              <a:latin typeface="Times New Roman" panose="02020603050405020304" pitchFamily="18" charset="0"/>
              <a:ea typeface="Balsamiq Sans"/>
              <a:cs typeface="Times New Roman" panose="02020603050405020304" pitchFamily="18" charset="0"/>
              <a:sym typeface="Balsamiq Sans"/>
            </a:endParaRP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7583" y="2782332"/>
            <a:ext cx="5958401" cy="2855572"/>
          </a:xfrm>
          <a:prstGeom prst="rect">
            <a:avLst/>
          </a:prstGeom>
        </p:spPr>
      </p:pic>
      <p:sp>
        <p:nvSpPr>
          <p:cNvPr id="19" name="Freeform 8"/>
          <p:cNvSpPr/>
          <p:nvPr/>
        </p:nvSpPr>
        <p:spPr>
          <a:xfrm>
            <a:off x="9595883" y="2270440"/>
            <a:ext cx="6781800" cy="3491217"/>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90340" y="6401166"/>
            <a:ext cx="6087859" cy="3089434"/>
          </a:xfrm>
          <a:prstGeom prst="rect">
            <a:avLst/>
          </a:prstGeom>
        </p:spPr>
      </p:pic>
      <p:sp>
        <p:nvSpPr>
          <p:cNvPr id="21" name="Freeform 12"/>
          <p:cNvSpPr/>
          <p:nvPr/>
        </p:nvSpPr>
        <p:spPr>
          <a:xfrm>
            <a:off x="9624378" y="6146610"/>
            <a:ext cx="6819781" cy="3492690"/>
          </a:xfrm>
          <a:custGeom>
            <a:avLst/>
            <a:gdLst/>
            <a:ahLst/>
            <a:cxnLst/>
            <a:rect l="l" t="t" r="r" b="b"/>
            <a:pathLst>
              <a:path w="6241318" h="2814267">
                <a:moveTo>
                  <a:pt x="0" y="0"/>
                </a:moveTo>
                <a:lnTo>
                  <a:pt x="6241318" y="0"/>
                </a:lnTo>
                <a:lnTo>
                  <a:pt x="6241318" y="2814267"/>
                </a:lnTo>
                <a:lnTo>
                  <a:pt x="0" y="28142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69421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90600" y="543373"/>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6"/>
            <a:stretch>
              <a:fillRect/>
            </a:stretch>
          </a:blipFill>
        </p:spPr>
      </p:sp>
      <p:sp>
        <p:nvSpPr>
          <p:cNvPr id="5" name="Freeform 5"/>
          <p:cNvSpPr/>
          <p:nvPr/>
        </p:nvSpPr>
        <p:spPr>
          <a:xfrm rot="13972967">
            <a:off x="16021785" y="15785"/>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935672">
            <a:off x="16859989" y="7358674"/>
            <a:ext cx="911935" cy="1048202"/>
          </a:xfrm>
          <a:custGeom>
            <a:avLst/>
            <a:gdLst/>
            <a:ahLst/>
            <a:cxnLst/>
            <a:rect l="l" t="t" r="r" b="b"/>
            <a:pathLst>
              <a:path w="911935" h="1048202">
                <a:moveTo>
                  <a:pt x="0" y="0"/>
                </a:moveTo>
                <a:lnTo>
                  <a:pt x="911935" y="0"/>
                </a:lnTo>
                <a:lnTo>
                  <a:pt x="911935" y="1048201"/>
                </a:lnTo>
                <a:lnTo>
                  <a:pt x="0" y="104820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rot="-935672" flipH="1">
            <a:off x="9277386" y="189623"/>
            <a:ext cx="911935" cy="1048202"/>
          </a:xfrm>
          <a:custGeom>
            <a:avLst/>
            <a:gdLst/>
            <a:ahLst/>
            <a:cxnLst/>
            <a:rect l="l" t="t" r="r" b="b"/>
            <a:pathLst>
              <a:path w="911935" h="1048202">
                <a:moveTo>
                  <a:pt x="911935" y="0"/>
                </a:moveTo>
                <a:lnTo>
                  <a:pt x="0" y="0"/>
                </a:lnTo>
                <a:lnTo>
                  <a:pt x="0" y="1048202"/>
                </a:lnTo>
                <a:lnTo>
                  <a:pt x="911935" y="1048202"/>
                </a:lnTo>
                <a:lnTo>
                  <a:pt x="911935"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Rectangle 14"/>
          <p:cNvSpPr/>
          <p:nvPr/>
        </p:nvSpPr>
        <p:spPr>
          <a:xfrm>
            <a:off x="1013192" y="4190520"/>
            <a:ext cx="5513562" cy="2862322"/>
          </a:xfrm>
          <a:prstGeom prst="rect">
            <a:avLst/>
          </a:prstGeom>
        </p:spPr>
        <p:txBody>
          <a:bodyPr wrap="none">
            <a:prstTxWarp prst="textStop">
              <a:avLst/>
            </a:prstTxWarp>
            <a:spAutoFit/>
          </a:bodyPr>
          <a:lstStyle/>
          <a:p>
            <a:pPr algn="ctr"/>
            <a:r>
              <a:rPr lang="vi-VN" sz="6000" b="1"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a:t>
            </a:r>
            <a:r>
              <a:rPr lang="vi-VN" sz="60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a:p>
            <a:pPr algn="ctr"/>
            <a:r>
              <a:rPr lang="vi-VN" sz="60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a:t>
            </a:r>
            <a:r>
              <a:rPr lang="vi-VN" sz="60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p>
          <a:p>
            <a:pPr algn="ctr"/>
            <a:r>
              <a:rPr lang="vi-VN" sz="60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 </a:t>
            </a:r>
            <a:r>
              <a:rPr lang="vi-VN" sz="60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6000" b="1" dirty="0" smtClean="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MỚI</a:t>
            </a:r>
            <a:endParaRPr lang="en-GB" sz="6000"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80038" y="1230612"/>
            <a:ext cx="6655841" cy="6978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9517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barn(inVertical)">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CAA5"/>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71600" y="278120"/>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735297" y="4485031"/>
            <a:ext cx="3086100" cy="6172200"/>
          </a:xfrm>
          <a:custGeom>
            <a:avLst/>
            <a:gdLst/>
            <a:ahLst/>
            <a:cxnLst/>
            <a:rect l="l" t="t" r="r" b="b"/>
            <a:pathLst>
              <a:path w="3086100" h="6172200">
                <a:moveTo>
                  <a:pt x="0" y="0"/>
                </a:moveTo>
                <a:lnTo>
                  <a:pt x="3086100" y="0"/>
                </a:lnTo>
                <a:lnTo>
                  <a:pt x="3086100" y="6172200"/>
                </a:lnTo>
                <a:lnTo>
                  <a:pt x="0" y="617220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7" name="TextBox 7"/>
          <p:cNvSpPr txBox="1"/>
          <p:nvPr/>
        </p:nvSpPr>
        <p:spPr>
          <a:xfrm>
            <a:off x="2622097" y="1748200"/>
            <a:ext cx="6054433" cy="2385268"/>
          </a:xfrm>
          <a:prstGeom prst="rect">
            <a:avLst/>
          </a:prstGeom>
        </p:spPr>
        <p:txBody>
          <a:bodyPr lIns="0" tIns="0" rIns="0" bIns="0" rtlCol="0" anchor="t">
            <a:spAutoFit/>
          </a:bodyPr>
          <a:lstStyle/>
          <a:p>
            <a:pPr algn="ctr">
              <a:lnSpc>
                <a:spcPts val="9272"/>
              </a:lnSpc>
            </a:pPr>
            <a:r>
              <a:rPr lang="en-US" sz="8000" b="1">
                <a:latin typeface="Times New Roman" panose="02020603050405020304" pitchFamily="18" charset="0"/>
                <a:cs typeface="Times New Roman" panose="02020603050405020304" pitchFamily="18" charset="0"/>
              </a:rPr>
              <a:t>I. Đọc và tìm hiểu chung </a:t>
            </a:r>
            <a:endParaRPr lang="en-US" sz="7993">
              <a:solidFill>
                <a:srgbClr val="866954"/>
              </a:solidFill>
              <a:latin typeface="Times New Roman" panose="02020603050405020304" pitchFamily="18" charset="0"/>
              <a:ea typeface="Balmy"/>
              <a:cs typeface="Times New Roman" panose="02020603050405020304" pitchFamily="18" charset="0"/>
              <a:sym typeface="Balmy"/>
            </a:endParaRPr>
          </a:p>
        </p:txBody>
      </p:sp>
      <p:sp>
        <p:nvSpPr>
          <p:cNvPr id="8" name="TextBox 8"/>
          <p:cNvSpPr txBox="1"/>
          <p:nvPr/>
        </p:nvSpPr>
        <p:spPr>
          <a:xfrm>
            <a:off x="2889650" y="4749491"/>
            <a:ext cx="6204093" cy="1846659"/>
          </a:xfrm>
          <a:prstGeom prst="rect">
            <a:avLst/>
          </a:prstGeom>
        </p:spPr>
        <p:txBody>
          <a:bodyPr lIns="0" tIns="0" rIns="0" bIns="0" rtlCol="0" anchor="t">
            <a:spAutoFit/>
          </a:bodyPr>
          <a:lstStyle/>
          <a:p>
            <a:pPr marL="1143000" indent="-1143000">
              <a:buAutoNum type="arabicPeriod"/>
            </a:pPr>
            <a:r>
              <a:rPr lang="en-US" sz="6000" b="1" smtClean="0">
                <a:latin typeface="Times New Roman" panose="02020603050405020304" pitchFamily="18" charset="0"/>
                <a:cs typeface="Times New Roman" panose="02020603050405020304" pitchFamily="18" charset="0"/>
              </a:rPr>
              <a:t>Đại </a:t>
            </a:r>
            <a:r>
              <a:rPr lang="en-US" sz="6000" b="1">
                <a:latin typeface="Times New Roman" panose="02020603050405020304" pitchFamily="18" charset="0"/>
                <a:cs typeface="Times New Roman" panose="02020603050405020304" pitchFamily="18" charset="0"/>
              </a:rPr>
              <a:t>tướng </a:t>
            </a:r>
            <a:endParaRPr lang="vi-VN" sz="6000" b="1" smtClean="0">
              <a:latin typeface="Times New Roman" panose="02020603050405020304" pitchFamily="18" charset="0"/>
              <a:cs typeface="Times New Roman" panose="02020603050405020304" pitchFamily="18" charset="0"/>
            </a:endParaRPr>
          </a:p>
          <a:p>
            <a:r>
              <a:rPr lang="en-US" sz="6000" b="1" smtClean="0">
                <a:latin typeface="Times New Roman" panose="02020603050405020304" pitchFamily="18" charset="0"/>
                <a:cs typeface="Times New Roman" panose="02020603050405020304" pitchFamily="18" charset="0"/>
              </a:rPr>
              <a:t>Võ </a:t>
            </a:r>
            <a:r>
              <a:rPr lang="en-US" sz="6000" b="1">
                <a:latin typeface="Times New Roman" panose="02020603050405020304" pitchFamily="18" charset="0"/>
                <a:cs typeface="Times New Roman" panose="02020603050405020304" pitchFamily="18" charset="0"/>
              </a:rPr>
              <a:t>Nguyên Giáp</a:t>
            </a:r>
            <a:endParaRPr lang="en-GB" sz="6000">
              <a:latin typeface="Times New Roman" panose="02020603050405020304" pitchFamily="18" charset="0"/>
              <a:cs typeface="Times New Roman" panose="02020603050405020304" pitchFamily="18" charset="0"/>
            </a:endParaRPr>
          </a:p>
        </p:txBody>
      </p:sp>
      <p:pic>
        <p:nvPicPr>
          <p:cNvPr id="9" name="Picture 8"/>
          <p:cNvPicPr/>
          <p:nvPr/>
        </p:nvPicPr>
        <p:blipFill>
          <a:blip r:embed="rId11">
            <a:extLst>
              <a:ext uri="{28A0092B-C50C-407E-A947-70E740481C1C}">
                <a14:useLocalDpi xmlns:a14="http://schemas.microsoft.com/office/drawing/2010/main" val="0"/>
              </a:ext>
            </a:extLst>
          </a:blip>
          <a:srcRect/>
          <a:stretch>
            <a:fillRect/>
          </a:stretch>
        </p:blipFill>
        <p:spPr bwMode="auto">
          <a:xfrm>
            <a:off x="9372600" y="786542"/>
            <a:ext cx="6705600" cy="9500458"/>
          </a:xfrm>
          <a:prstGeom prst="rect">
            <a:avLst/>
          </a:prstGeom>
          <a:noFill/>
        </p:spPr>
      </p:pic>
    </p:spTree>
    <p:extLst>
      <p:ext uri="{BB962C8B-B14F-4D97-AF65-F5344CB8AC3E}">
        <p14:creationId xmlns:p14="http://schemas.microsoft.com/office/powerpoint/2010/main" val="189617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57200" y="0"/>
            <a:ext cx="17373600" cy="10287000"/>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1905000" y="1027013"/>
            <a:ext cx="6660997" cy="830997"/>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a. Tiểu sử, cuộc đời</a:t>
            </a:r>
            <a:endParaRPr lang="en-GB" sz="5400">
              <a:latin typeface="Times New Roman" panose="02020603050405020304" pitchFamily="18" charset="0"/>
              <a:cs typeface="Times New Roman" panose="02020603050405020304" pitchFamily="18" charset="0"/>
            </a:endParaRPr>
          </a:p>
        </p:txBody>
      </p:sp>
      <p:sp>
        <p:nvSpPr>
          <p:cNvPr id="7" name="TextBox 7"/>
          <p:cNvSpPr txBox="1"/>
          <p:nvPr/>
        </p:nvSpPr>
        <p:spPr>
          <a:xfrm>
            <a:off x="3494209" y="2447490"/>
            <a:ext cx="5617134" cy="518155"/>
          </a:xfrm>
          <a:prstGeom prst="rect">
            <a:avLst/>
          </a:prstGeom>
        </p:spPr>
        <p:txBody>
          <a:bodyPr lIns="0" tIns="0" rIns="0" bIns="0" rtlCol="0" anchor="t">
            <a:spAutoFit/>
          </a:bodyPr>
          <a:lstStyle/>
          <a:p>
            <a:pPr>
              <a:lnSpc>
                <a:spcPts val="3698"/>
              </a:lnSpc>
            </a:pPr>
            <a:r>
              <a:rPr lang="en-US" sz="4800" b="1">
                <a:latin typeface="Times New Roman" panose="02020603050405020304" pitchFamily="18" charset="0"/>
                <a:cs typeface="Times New Roman" panose="02020603050405020304" pitchFamily="18" charset="0"/>
              </a:rPr>
              <a:t>Tiểu sử</a:t>
            </a:r>
            <a:endParaRPr lang="en-US" sz="4800">
              <a:solidFill>
                <a:srgbClr val="866954"/>
              </a:solidFill>
              <a:latin typeface="Times New Roman" panose="02020603050405020304" pitchFamily="18" charset="0"/>
              <a:ea typeface="Balsamiq Sans"/>
              <a:cs typeface="Times New Roman" panose="02020603050405020304" pitchFamily="18" charset="0"/>
              <a:sym typeface="Balsamiq Sans"/>
            </a:endParaRPr>
          </a:p>
        </p:txBody>
      </p:sp>
      <p:sp>
        <p:nvSpPr>
          <p:cNvPr id="8" name="Rectangle 7"/>
          <p:cNvSpPr/>
          <p:nvPr/>
        </p:nvSpPr>
        <p:spPr>
          <a:xfrm>
            <a:off x="953120" y="3324060"/>
            <a:ext cx="7612877" cy="5599482"/>
          </a:xfrm>
          <a:prstGeom prst="rect">
            <a:avLst/>
          </a:prstGeom>
        </p:spPr>
        <p:txBody>
          <a:bodyPr wrap="square">
            <a:spAutoFit/>
          </a:bodyPr>
          <a:lstStyle/>
          <a:p>
            <a:pPr algn="just">
              <a:lnSpc>
                <a:spcPct val="115000"/>
              </a:lnSpc>
              <a:spcAft>
                <a:spcPts val="800"/>
              </a:spcAft>
              <a:tabLst>
                <a:tab pos="1386840" algn="l"/>
              </a:tabLst>
            </a:pPr>
            <a:r>
              <a:rPr lang="en-US" sz="3600"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Tên</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khai</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sinh</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Võ</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Giáp</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bí</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danh</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Văn</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Năm</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sinh</a:t>
            </a:r>
            <a:r>
              <a:rPr lang="en-US" sz="3600" dirty="0">
                <a:latin typeface="Times New Roman" panose="02020603050405020304" pitchFamily="18" charset="0"/>
                <a:ea typeface="MS Mincho"/>
                <a:cs typeface="Times New Roman" panose="02020603050405020304" pitchFamily="18" charset="0"/>
              </a:rPr>
              <a:t>: 1911-2013</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Quê</a:t>
            </a:r>
            <a:r>
              <a:rPr lang="en-US" sz="3600" b="1" dirty="0">
                <a:latin typeface="Times New Roman" panose="02020603050405020304" pitchFamily="18" charset="0"/>
                <a:ea typeface="MS Mincho"/>
                <a:cs typeface="Times New Roman" panose="02020603050405020304" pitchFamily="18" charset="0"/>
              </a:rPr>
              <a:t> </a:t>
            </a:r>
            <a:r>
              <a:rPr lang="en-US" sz="3600" b="1" dirty="0" err="1">
                <a:latin typeface="Times New Roman" panose="02020603050405020304" pitchFamily="18" charset="0"/>
                <a:ea typeface="MS Mincho"/>
                <a:cs typeface="Times New Roman" panose="02020603050405020304" pitchFamily="18" charset="0"/>
              </a:rPr>
              <a:t>quán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làng</a:t>
            </a:r>
            <a:r>
              <a:rPr lang="en-US" sz="3600" dirty="0">
                <a:latin typeface="Times New Roman" panose="02020603050405020304" pitchFamily="18" charset="0"/>
                <a:ea typeface="MS Mincho"/>
                <a:cs typeface="Times New Roman" panose="02020603050405020304" pitchFamily="18" charset="0"/>
              </a:rPr>
              <a:t> An </a:t>
            </a:r>
            <a:r>
              <a:rPr lang="en-US" sz="3600" dirty="0" err="1">
                <a:latin typeface="Times New Roman" panose="02020603050405020304" pitchFamily="18" charset="0"/>
                <a:ea typeface="MS Mincho"/>
                <a:cs typeface="Times New Roman" panose="02020603050405020304" pitchFamily="18" charset="0"/>
              </a:rPr>
              <a:t>Xá</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tổng</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Phong</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Lộc</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huyện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Lệ</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Thủy</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phủ</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Quảng</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Ninh</a:t>
            </a:r>
            <a:r>
              <a:rPr lang="en-US" sz="3600" dirty="0">
                <a:latin typeface="Times New Roman" panose="02020603050405020304" pitchFamily="18" charset="0"/>
                <a:ea typeface="MS Mincho"/>
                <a:cs typeface="Times New Roman" panose="02020603050405020304" pitchFamily="18" charset="0"/>
              </a:rPr>
              <a:t> </a:t>
            </a:r>
            <a:endParaRPr lang="en-US" sz="3600" dirty="0" smtClean="0">
              <a:latin typeface="Times New Roman" panose="02020603050405020304" pitchFamily="18" charset="0"/>
              <a:ea typeface="MS Mincho"/>
              <a:cs typeface="Times New Roman" panose="02020603050405020304" pitchFamily="18" charset="0"/>
            </a:endParaRPr>
          </a:p>
          <a:p>
            <a:pPr algn="just">
              <a:lnSpc>
                <a:spcPct val="115000"/>
              </a:lnSpc>
              <a:spcAft>
                <a:spcPts val="800"/>
              </a:spcAft>
              <a:tabLst>
                <a:tab pos="1386840" algn="l"/>
              </a:tabLst>
            </a:pPr>
            <a:r>
              <a:rPr lang="en-US" sz="3600" dirty="0" smtClean="0">
                <a:latin typeface="Times New Roman" panose="02020603050405020304" pitchFamily="18" charset="0"/>
                <a:ea typeface="MS Mincho"/>
                <a:cs typeface="Times New Roman" panose="02020603050405020304" pitchFamily="18" charset="0"/>
              </a:rPr>
              <a:t>(nay </a:t>
            </a:r>
            <a:r>
              <a:rPr lang="en-US" sz="3600" dirty="0" err="1">
                <a:latin typeface="Times New Roman" panose="02020603050405020304" pitchFamily="18" charset="0"/>
                <a:ea typeface="MS Mincho"/>
                <a:cs typeface="Times New Roman" panose="02020603050405020304" pitchFamily="18" charset="0"/>
              </a:rPr>
              <a:t>là</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xã</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Lộc</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Thủy</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huyện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Lệ</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Thủy</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tỉnh</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Quảng</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Bình</a:t>
            </a:r>
            <a:r>
              <a:rPr lang="en-US" sz="3600" dirty="0">
                <a:latin typeface="Times New Roman" panose="02020603050405020304" pitchFamily="18" charset="0"/>
                <a:ea typeface="MS Mincho"/>
                <a:cs typeface="Times New Roman" panose="02020603050405020304" pitchFamily="18" charset="0"/>
              </a:rPr>
              <a:t>)</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386840" algn="l"/>
              </a:tabLst>
            </a:pP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Là</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Đ</a:t>
            </a:r>
            <a:r>
              <a:rPr lang="en-US" sz="3600" dirty="0" err="1" smtClean="0">
                <a:latin typeface="Times New Roman" panose="02020603050405020304" pitchFamily="18" charset="0"/>
                <a:ea typeface="MS Mincho"/>
                <a:cs typeface="Times New Roman" panose="02020603050405020304" pitchFamily="18" charset="0"/>
              </a:rPr>
              <a:t>ại</a:t>
            </a:r>
            <a:r>
              <a:rPr lang="en-US" sz="3600" dirty="0" smtClean="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tướng</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đầu</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tiên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và</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Tổng</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T</a:t>
            </a:r>
            <a:r>
              <a:rPr lang="en-US" sz="3600" dirty="0" err="1" smtClean="0">
                <a:latin typeface="Times New Roman" panose="02020603050405020304" pitchFamily="18" charset="0"/>
                <a:ea typeface="MS Mincho"/>
                <a:cs typeface="Times New Roman" panose="02020603050405020304" pitchFamily="18" charset="0"/>
              </a:rPr>
              <a:t>ư</a:t>
            </a:r>
            <a:r>
              <a:rPr lang="en-US" sz="3600" dirty="0" smtClean="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lệnh</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Quân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đội</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N</a:t>
            </a:r>
            <a:r>
              <a:rPr lang="en-US" sz="3600" dirty="0" err="1" smtClean="0">
                <a:latin typeface="Times New Roman" panose="02020603050405020304" pitchFamily="18" charset="0"/>
                <a:ea typeface="MS Mincho"/>
                <a:cs typeface="Times New Roman" panose="02020603050405020304" pitchFamily="18" charset="0"/>
              </a:rPr>
              <a:t>hân</a:t>
            </a:r>
            <a:r>
              <a:rPr lang="en-US" sz="3600" dirty="0" smtClean="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dân</a:t>
            </a:r>
            <a:r>
              <a:rPr lang="en-US" sz="3600" dirty="0">
                <a:latin typeface="Times New Roman" panose="02020603050405020304" pitchFamily="18" charset="0"/>
                <a:ea typeface="MS Mincho"/>
                <a:cs typeface="Times New Roman" panose="02020603050405020304" pitchFamily="18" charset="0"/>
              </a:rPr>
              <a:t> </a:t>
            </a:r>
            <a:r>
              <a:rPr lang="en-US" sz="3600" dirty="0" err="1">
                <a:latin typeface="Times New Roman" panose="02020603050405020304" pitchFamily="18" charset="0"/>
                <a:ea typeface="MS Mincho"/>
                <a:cs typeface="Times New Roman" panose="02020603050405020304" pitchFamily="18" charset="0"/>
              </a:rPr>
              <a:t>Việt</a:t>
            </a:r>
            <a:r>
              <a:rPr lang="en-US" sz="3600" dirty="0">
                <a:latin typeface="Times New Roman" panose="02020603050405020304" pitchFamily="18" charset="0"/>
                <a:ea typeface="MS Mincho"/>
                <a:cs typeface="Times New Roman" panose="02020603050405020304" pitchFamily="18" charset="0"/>
              </a:rPr>
              <a:t> Nam</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21736" y="988913"/>
            <a:ext cx="5747064" cy="38406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603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5D9"/>
        </a:solidFill>
        <a:effectLst/>
      </p:bgPr>
    </p:bg>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337903"/>
            <a:ext cx="18288000" cy="10891603"/>
          </a:xfrm>
          <a:custGeom>
            <a:avLst/>
            <a:gdLst/>
            <a:ahLst/>
            <a:cxnLst/>
            <a:rect l="l" t="t" r="r" b="b"/>
            <a:pathLst>
              <a:path w="16171703" h="9258300">
                <a:moveTo>
                  <a:pt x="0" y="0"/>
                </a:moveTo>
                <a:lnTo>
                  <a:pt x="16171704" y="0"/>
                </a:lnTo>
                <a:lnTo>
                  <a:pt x="16171704" y="9258300"/>
                </a:lnTo>
                <a:lnTo>
                  <a:pt x="0" y="9258300"/>
                </a:lnTo>
                <a:lnTo>
                  <a:pt x="0" y="0"/>
                </a:lnTo>
                <a:close/>
              </a:path>
            </a:pathLst>
          </a:custGeom>
          <a:blipFill>
            <a:blip r:embed="rId4"/>
            <a:stretch>
              <a:fillRect/>
            </a:stretch>
          </a:blipFill>
        </p:spPr>
      </p:sp>
      <p:sp>
        <p:nvSpPr>
          <p:cNvPr id="4" name="Freeform 4"/>
          <p:cNvSpPr/>
          <p:nvPr/>
        </p:nvSpPr>
        <p:spPr>
          <a:xfrm>
            <a:off x="13295923" y="5709760"/>
            <a:ext cx="2811876" cy="2979472"/>
          </a:xfrm>
          <a:custGeom>
            <a:avLst/>
            <a:gdLst/>
            <a:ahLst/>
            <a:cxnLst/>
            <a:rect l="l" t="t" r="r" b="b"/>
            <a:pathLst>
              <a:path w="2811876" h="2979472">
                <a:moveTo>
                  <a:pt x="0" y="0"/>
                </a:moveTo>
                <a:lnTo>
                  <a:pt x="2811876" y="0"/>
                </a:lnTo>
                <a:lnTo>
                  <a:pt x="2811876" y="2979471"/>
                </a:lnTo>
                <a:lnTo>
                  <a:pt x="0" y="29794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1100720" y="5143500"/>
            <a:ext cx="2435147" cy="3441903"/>
          </a:xfrm>
          <a:custGeom>
            <a:avLst/>
            <a:gdLst/>
            <a:ahLst/>
            <a:cxnLst/>
            <a:rect l="l" t="t" r="r" b="b"/>
            <a:pathLst>
              <a:path w="2435147" h="3441903">
                <a:moveTo>
                  <a:pt x="0" y="0"/>
                </a:moveTo>
                <a:lnTo>
                  <a:pt x="2435147" y="0"/>
                </a:lnTo>
                <a:lnTo>
                  <a:pt x="2435147" y="3441903"/>
                </a:lnTo>
                <a:lnTo>
                  <a:pt x="0" y="34419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3042726" y="509033"/>
            <a:ext cx="6660997" cy="830997"/>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Cuộc đời</a:t>
            </a:r>
            <a:endParaRPr lang="en-GB" sz="540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99077" y="1639977"/>
            <a:ext cx="7707363" cy="7714933"/>
          </a:xfrm>
          <a:prstGeom prst="rect">
            <a:avLst/>
          </a:prstGeom>
        </p:spPr>
        <p:txBody>
          <a:bodyPr wrap="square">
            <a:spAutoFit/>
          </a:bodyPr>
          <a:lstStyle/>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Tháng 12/ 1944, Đại tướng Võ Nguyên Giáp được chủ tịch Hồ Chí Minh tin tưởng giao nhiệm vụ thành lập Đội Việt Nam  tuyên truyền giải phóng quân</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Tháng 8/1945, Đại tướng Võ Nguyên Giáp là Ủy viên Ủy ban Quân sự Bắc kì đồng thời là thành viên Ủy ban Khởi nghĩa toàn quốc.</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+ 1951-1982, Võ Nguyên Giáp là Ủy viên Bộ chính trị Đảng Cộng sản Việt Nam.</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+ 1946-1980, là Bộ trưởng Bộ Quốc phòng.</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+ 1978-1992, là Phó thủ tướng nước Cộng hòa xã hội chủ nghĩa Việt Nam.</a:t>
            </a:r>
            <a:endParaRPr lang="en-GB" sz="33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tabLst>
                <a:tab pos="1386840" algn="l"/>
              </a:tabLst>
            </a:pPr>
            <a:r>
              <a:rPr lang="en-US" sz="3300">
                <a:latin typeface="Times New Roman" panose="02020603050405020304" pitchFamily="18" charset="0"/>
                <a:ea typeface="MS Mincho"/>
                <a:cs typeface="Times New Roman" panose="02020603050405020304" pitchFamily="18" charset="0"/>
              </a:rPr>
              <a:t>+ 2013, Đại tướng Võ Nguyên Giáp từ trần.</a:t>
            </a:r>
            <a:endParaRPr lang="en-GB" sz="33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71538" y="723900"/>
            <a:ext cx="6154461" cy="39359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153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TotalTime>
  <Words>2482</Words>
  <Application>Microsoft Office PowerPoint</Application>
  <PresentationFormat>Custom</PresentationFormat>
  <Paragraphs>224</Paragraphs>
  <Slides>39</Slides>
  <Notes>0</Notes>
  <HiddenSlides>0</HiddenSlides>
  <MMClips>1</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Pastel Cute Funny Group Project Presentation</dc:title>
  <dc:creator>admin</dc:creator>
  <cp:lastModifiedBy>admin</cp:lastModifiedBy>
  <cp:revision>124</cp:revision>
  <dcterms:created xsi:type="dcterms:W3CDTF">2006-08-16T00:00:00Z</dcterms:created>
  <dcterms:modified xsi:type="dcterms:W3CDTF">2025-08-28T08:59:39Z</dcterms:modified>
  <dc:identifier>DAGLlSeTj5E</dc:identifier>
</cp:coreProperties>
</file>