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93" r:id="rId2"/>
    <p:sldId id="301" r:id="rId3"/>
    <p:sldId id="302" r:id="rId4"/>
    <p:sldId id="277" r:id="rId5"/>
    <p:sldId id="279" r:id="rId6"/>
    <p:sldId id="303" r:id="rId7"/>
    <p:sldId id="264" r:id="rId8"/>
    <p:sldId id="304" r:id="rId9"/>
    <p:sldId id="281" r:id="rId10"/>
    <p:sldId id="296" r:id="rId11"/>
    <p:sldId id="314" r:id="rId12"/>
    <p:sldId id="298" r:id="rId13"/>
    <p:sldId id="316" r:id="rId14"/>
    <p:sldId id="317" r:id="rId15"/>
    <p:sldId id="315" r:id="rId16"/>
    <p:sldId id="300" r:id="rId17"/>
    <p:sldId id="319" r:id="rId18"/>
    <p:sldId id="318" r:id="rId19"/>
    <p:sldId id="305" r:id="rId20"/>
    <p:sldId id="320" r:id="rId21"/>
    <p:sldId id="323" r:id="rId22"/>
    <p:sldId id="324" r:id="rId23"/>
    <p:sldId id="326" r:id="rId24"/>
    <p:sldId id="327" r:id="rId25"/>
    <p:sldId id="328" r:id="rId26"/>
    <p:sldId id="309" r:id="rId27"/>
    <p:sldId id="310" r:id="rId28"/>
    <p:sldId id="311" r:id="rId29"/>
    <p:sldId id="312" r:id="rId30"/>
    <p:sldId id="313" r:id="rId31"/>
    <p:sldId id="32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p:scale>
          <a:sx n="76" d="100"/>
          <a:sy n="76" d="100"/>
        </p:scale>
        <p:origin x="-336"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BA1CA-1209-4F62-ACBB-E3BE907CD32F}" type="datetimeFigureOut">
              <a:rPr lang="en-US" smtClean="0"/>
              <a:pPr/>
              <a:t>4/25/2025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BF9EC-B2E7-4D06-81D0-15910B352D10}" type="slidenum">
              <a:rPr lang="en-US" smtClean="0"/>
              <a:pPr/>
              <a:t>‹#›</a:t>
            </a:fld>
            <a:endParaRPr lang="en-US"/>
          </a:p>
        </p:txBody>
      </p:sp>
    </p:spTree>
    <p:extLst>
      <p:ext uri="{BB962C8B-B14F-4D97-AF65-F5344CB8AC3E}">
        <p14:creationId xmlns:p14="http://schemas.microsoft.com/office/powerpoint/2010/main" val="192915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i="1" dirty="0" smtClean="0">
              <a:solidFill>
                <a:srgbClr val="0000CC"/>
              </a:solidFill>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D956A6A-F0CE-4F75-8E40-7EF24ECDFA1A}" type="slidenum">
              <a:rPr lang="en-US" smtClean="0">
                <a:latin typeface="Arial" pitchFamily="34" charset="0"/>
              </a:rPr>
              <a:pPr eaLnBrk="1" hangingPunct="1"/>
              <a:t>2</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451721C-F3E3-4331-AFF6-B3B16DB51195}" type="slidenum">
              <a:rPr lang="en-US"/>
              <a:pPr/>
              <a:t>‹#›</a:t>
            </a:fld>
            <a:endParaRPr lang="en-US"/>
          </a:p>
        </p:txBody>
      </p:sp>
    </p:spTree>
    <p:extLst>
      <p:ext uri="{BB962C8B-B14F-4D97-AF65-F5344CB8AC3E}">
        <p14:creationId xmlns:p14="http://schemas.microsoft.com/office/powerpoint/2010/main" val="397143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8443FC6-D648-4846-817F-A70275924486}" type="slidenum">
              <a:rPr lang="en-US"/>
              <a:pPr/>
              <a:t>‹#›</a:t>
            </a:fld>
            <a:endParaRPr lang="en-US"/>
          </a:p>
        </p:txBody>
      </p:sp>
    </p:spTree>
    <p:extLst>
      <p:ext uri="{BB962C8B-B14F-4D97-AF65-F5344CB8AC3E}">
        <p14:creationId xmlns:p14="http://schemas.microsoft.com/office/powerpoint/2010/main" val="422389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19.xml"/><Relationship Id="rId6" Type="http://schemas.microsoft.com/office/2007/relationships/hdphoto" Target="../media/hdphoto1.wdp"/><Relationship Id="rId5" Type="http://schemas.openxmlformats.org/officeDocument/2006/relationships/image" Target="../media/image37.jpe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slide" Target="slide20.xml"/><Relationship Id="rId5" Type="http://schemas.microsoft.com/office/2007/relationships/hdphoto" Target="../media/hdphoto1.wdp"/><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slide" Target="slide20.xml"/><Relationship Id="rId5" Type="http://schemas.microsoft.com/office/2007/relationships/hdphoto" Target="../media/hdphoto1.wdp"/><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slide" Target="slide20.xml"/><Relationship Id="rId5" Type="http://schemas.microsoft.com/office/2007/relationships/hdphoto" Target="../media/hdphoto1.wdp"/><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slide" Target="slide20.xml"/><Relationship Id="rId5" Type="http://schemas.microsoft.com/office/2007/relationships/hdphoto" Target="../media/hdphoto1.wdp"/><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6"/>
          <p:cNvSpPr txBox="1">
            <a:spLocks noChangeArrowheads="1"/>
          </p:cNvSpPr>
          <p:nvPr/>
        </p:nvSpPr>
        <p:spPr bwMode="auto">
          <a:xfrm>
            <a:off x="4038600" y="4495800"/>
            <a:ext cx="184150" cy="369888"/>
          </a:xfrm>
          <a:prstGeom prst="rect">
            <a:avLst/>
          </a:prstGeom>
          <a:noFill/>
          <a:ln w="9525">
            <a:noFill/>
            <a:miter lim="800000"/>
            <a:headEnd/>
            <a:tailEnd/>
          </a:ln>
        </p:spPr>
        <p:txBody>
          <a:bodyPr wrap="none">
            <a:spAutoFit/>
          </a:bodyPr>
          <a:lstStyle/>
          <a:p>
            <a:endParaRPr lang="en-US"/>
          </a:p>
        </p:txBody>
      </p:sp>
      <p:sp>
        <p:nvSpPr>
          <p:cNvPr id="2" name="TextBox 1"/>
          <p:cNvSpPr txBox="1"/>
          <p:nvPr/>
        </p:nvSpPr>
        <p:spPr>
          <a:xfrm>
            <a:off x="838200" y="228600"/>
            <a:ext cx="7162800" cy="646331"/>
          </a:xfrm>
          <a:prstGeom prst="rect">
            <a:avLst/>
          </a:prstGeom>
          <a:solidFill>
            <a:srgbClr val="FFFF00"/>
          </a:solidFill>
        </p:spPr>
        <p:txBody>
          <a:bodyPr wrap="square" rtlCol="0">
            <a:spAutoFit/>
          </a:bodyPr>
          <a:lstStyle/>
          <a:p>
            <a:r>
              <a:rPr lang="en-US" sz="3600" dirty="0" smtClean="0">
                <a:solidFill>
                  <a:srgbClr val="FF0000"/>
                </a:solidFill>
                <a:latin typeface="Times New Roman" pitchFamily="18" charset="0"/>
                <a:cs typeface="Times New Roman" pitchFamily="18" charset="0"/>
              </a:rPr>
              <a:t>GIỚI THIỆU VỀ SINH HỌC LỚP 10</a:t>
            </a:r>
            <a:endParaRPr lang="en-US" sz="3600" dirty="0">
              <a:solidFill>
                <a:srgbClr val="FF0000"/>
              </a:solidFill>
              <a:latin typeface="Times New Roman" pitchFamily="18" charset="0"/>
              <a:cs typeface="Times New Roman" pitchFamily="18" charset="0"/>
            </a:endParaRPr>
          </a:p>
        </p:txBody>
      </p:sp>
      <p:sp>
        <p:nvSpPr>
          <p:cNvPr id="3" name="TextBox 2"/>
          <p:cNvSpPr txBox="1"/>
          <p:nvPr/>
        </p:nvSpPr>
        <p:spPr>
          <a:xfrm>
            <a:off x="838200" y="1066800"/>
            <a:ext cx="6781800" cy="523220"/>
          </a:xfrm>
          <a:prstGeom prst="rect">
            <a:avLst/>
          </a:prstGeom>
          <a:solidFill>
            <a:srgbClr val="66FF33"/>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b="1" dirty="0" smtClean="0">
                <a:solidFill>
                  <a:schemeClr val="tx1"/>
                </a:solidFill>
                <a:latin typeface="Times New Roman" pitchFamily="18" charset="0"/>
                <a:cs typeface="Times New Roman" pitchFamily="18" charset="0"/>
              </a:rPr>
              <a:t>Phần 1: Giới thiệu chung về thế giới sống</a:t>
            </a:r>
            <a:endParaRPr lang="en-US" sz="2800" b="1" dirty="0">
              <a:solidFill>
                <a:schemeClr val="tx1"/>
              </a:solidFill>
              <a:latin typeface="Times New Roman" pitchFamily="18" charset="0"/>
              <a:cs typeface="Times New Roman" pitchFamily="18" charset="0"/>
            </a:endParaRPr>
          </a:p>
        </p:txBody>
      </p:sp>
      <p:sp>
        <p:nvSpPr>
          <p:cNvPr id="7" name="TextBox 6"/>
          <p:cNvSpPr txBox="1"/>
          <p:nvPr/>
        </p:nvSpPr>
        <p:spPr>
          <a:xfrm>
            <a:off x="838200" y="1762780"/>
            <a:ext cx="67818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b="1" dirty="0" smtClean="0">
                <a:solidFill>
                  <a:schemeClr val="tx1"/>
                </a:solidFill>
                <a:latin typeface="Times New Roman" pitchFamily="18" charset="0"/>
                <a:cs typeface="Times New Roman" pitchFamily="18" charset="0"/>
              </a:rPr>
              <a:t>Phần 2: Sinh học tế bào</a:t>
            </a:r>
            <a:endParaRPr lang="en-US" sz="2800" b="1" dirty="0">
              <a:solidFill>
                <a:schemeClr val="tx1"/>
              </a:solidFill>
              <a:latin typeface="Times New Roman" pitchFamily="18" charset="0"/>
              <a:cs typeface="Times New Roman" pitchFamily="18" charset="0"/>
            </a:endParaRPr>
          </a:p>
        </p:txBody>
      </p:sp>
      <p:sp>
        <p:nvSpPr>
          <p:cNvPr id="8" name="TextBox 7"/>
          <p:cNvSpPr txBox="1"/>
          <p:nvPr/>
        </p:nvSpPr>
        <p:spPr>
          <a:xfrm>
            <a:off x="838200" y="2514600"/>
            <a:ext cx="6781800" cy="523220"/>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b="1" dirty="0" smtClean="0">
                <a:solidFill>
                  <a:schemeClr val="tx1"/>
                </a:solidFill>
                <a:latin typeface="Times New Roman" pitchFamily="18" charset="0"/>
                <a:cs typeface="Times New Roman" pitchFamily="18" charset="0"/>
              </a:rPr>
              <a:t>Phần 3: Sinh học vi sinh vật</a:t>
            </a:r>
            <a:endParaRPr lang="en-US" sz="2800" b="1" dirty="0">
              <a:solidFill>
                <a:schemeClr val="tx1"/>
              </a:solidFill>
              <a:latin typeface="Times New Roman" pitchFamily="18" charset="0"/>
              <a:cs typeface="Times New Roman" pitchFamily="18" charset="0"/>
            </a:endParaRPr>
          </a:p>
        </p:txBody>
      </p:sp>
      <p:pic>
        <p:nvPicPr>
          <p:cNvPr id="1026" name="Picture 2" descr="2,042,045 BEST Biology IMAGES, STOCK PHOTOS &amp;amp; VECTORS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266420"/>
            <a:ext cx="8915400" cy="3429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28600" y="838200"/>
            <a:ext cx="2971800" cy="1905000"/>
          </a:xfrm>
        </p:spPr>
        <p:txBody>
          <a:bodyPr>
            <a:noAutofit/>
          </a:bodyPr>
          <a:lstStyle/>
          <a:p>
            <a:pPr algn="just">
              <a:lnSpc>
                <a:spcPct val="90000"/>
              </a:lnSpc>
              <a:buNone/>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(proton)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(electron)</a:t>
            </a:r>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buFontTx/>
              <a:buNone/>
            </a:pPr>
            <a:endParaRPr lang="en-US" sz="2800" dirty="0" smtClean="0"/>
          </a:p>
        </p:txBody>
      </p:sp>
      <p:sp>
        <p:nvSpPr>
          <p:cNvPr id="68613" name="Text Box 5"/>
          <p:cNvSpPr txBox="1">
            <a:spLocks noChangeArrowheads="1"/>
          </p:cNvSpPr>
          <p:nvPr/>
        </p:nvSpPr>
        <p:spPr bwMode="auto">
          <a:xfrm>
            <a:off x="304800" y="3265488"/>
            <a:ext cx="2438400" cy="3323987"/>
          </a:xfrm>
          <a:prstGeom prst="rect">
            <a:avLst/>
          </a:prstGeom>
          <a:noFill/>
          <a:ln w="9525">
            <a:noFill/>
            <a:miter lim="800000"/>
            <a:headEnd/>
            <a:tailEnd/>
          </a:ln>
          <a:effectLst/>
        </p:spPr>
        <p:txBody>
          <a:bodyPr>
            <a:spAutoFit/>
          </a:bodyPr>
          <a:lstStyle/>
          <a:p>
            <a:pPr algn="just"/>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endParaRPr lang="vi-VN" sz="2800" dirty="0"/>
          </a:p>
          <a:p>
            <a:pPr>
              <a:spcBef>
                <a:spcPct val="50000"/>
              </a:spcBef>
            </a:pPr>
            <a:endParaRPr lang="vi-VN" sz="2800" dirty="0"/>
          </a:p>
        </p:txBody>
      </p:sp>
      <p:pic>
        <p:nvPicPr>
          <p:cNvPr id="68615" name="Picture 7" descr="Kết quả hình ảnh cho cau tao nguyen tu oxi"/>
          <p:cNvPicPr>
            <a:picLocks noChangeAspect="1" noChangeArrowheads="1"/>
          </p:cNvPicPr>
          <p:nvPr/>
        </p:nvPicPr>
        <p:blipFill>
          <a:blip r:embed="rId3"/>
          <a:srcRect/>
          <a:stretch>
            <a:fillRect/>
          </a:stretch>
        </p:blipFill>
        <p:spPr bwMode="auto">
          <a:xfrm>
            <a:off x="3505200" y="968375"/>
            <a:ext cx="5638800" cy="1851025"/>
          </a:xfrm>
          <a:prstGeom prst="rect">
            <a:avLst/>
          </a:prstGeom>
          <a:noFill/>
        </p:spPr>
      </p:pic>
      <p:pic>
        <p:nvPicPr>
          <p:cNvPr id="68617" name="Picture 9" descr="Kết quả hình ảnh cho cau tao phan tu oxi"/>
          <p:cNvPicPr>
            <a:picLocks noChangeAspect="1" noChangeArrowheads="1"/>
          </p:cNvPicPr>
          <p:nvPr/>
        </p:nvPicPr>
        <p:blipFill>
          <a:blip r:embed="rId4"/>
          <a:srcRect l="2351" t="33299"/>
          <a:stretch>
            <a:fillRect/>
          </a:stretch>
        </p:blipFill>
        <p:spPr bwMode="auto">
          <a:xfrm>
            <a:off x="2971800" y="3052763"/>
            <a:ext cx="5934075" cy="3043237"/>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blinds(horizontal)">
                                      <p:cBhvr>
                                        <p:cTn id="7" dur="500"/>
                                        <p:tgtEl>
                                          <p:spTgt spid="686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12" dur="500"/>
                                        <p:tgtEl>
                                          <p:spTgt spid="6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617"/>
                                        </p:tgtEl>
                                        <p:attrNameLst>
                                          <p:attrName>style.visibility</p:attrName>
                                        </p:attrNameLst>
                                      </p:cBhvr>
                                      <p:to>
                                        <p:strVal val="visible"/>
                                      </p:to>
                                    </p:set>
                                    <p:animEffect transition="in" filter="blinds(horizontal)">
                                      <p:cBhvr>
                                        <p:cTn id="17" dur="500"/>
                                        <p:tgtEl>
                                          <p:spTgt spid="686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3"/>
                                        </p:tgtEl>
                                        <p:attrNameLst>
                                          <p:attrName>style.visibility</p:attrName>
                                        </p:attrNameLst>
                                      </p:cBhvr>
                                      <p:to>
                                        <p:strVal val="visible"/>
                                      </p:to>
                                    </p:set>
                                    <p:animEffect transition="in" filter="blinds(horizontal)">
                                      <p:cBhvr>
                                        <p:cTn id="22"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228600"/>
            <a:ext cx="9144000" cy="1815882"/>
          </a:xfrm>
          <a:prstGeom prst="rect">
            <a:avLst/>
          </a:prstGeom>
          <a:noFill/>
          <a:ln w="19050">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Bào quan</a:t>
            </a:r>
            <a:r>
              <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Tập hợp các phân tử và các đại phân tử, được bao bọc bởi màng sinh học</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050" name="Picture 2" descr="Bào quan này có tên gọi là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5286375"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5638800"/>
            <a:ext cx="3581400" cy="461665"/>
          </a:xfrm>
          <a:prstGeom prst="rect">
            <a:avLst/>
          </a:prstGeom>
          <a:noFill/>
        </p:spPr>
        <p:txBody>
          <a:bodyPr wrap="square" rtlCol="0">
            <a:spAutoFit/>
          </a:bodyPr>
          <a:lstStyle/>
          <a:p>
            <a:pPr algn="ctr"/>
            <a:r>
              <a:rPr lang="en-US" sz="2400" b="1" dirty="0" err="1" smtClean="0">
                <a:solidFill>
                  <a:srgbClr val="00B050"/>
                </a:solidFill>
              </a:rPr>
              <a:t>Lục</a:t>
            </a:r>
            <a:r>
              <a:rPr lang="en-US" sz="2400" b="1" dirty="0" smtClean="0">
                <a:solidFill>
                  <a:srgbClr val="00B050"/>
                </a:solidFill>
              </a:rPr>
              <a:t> </a:t>
            </a:r>
            <a:r>
              <a:rPr lang="en-US" sz="2400" b="1" dirty="0" err="1" smtClean="0">
                <a:solidFill>
                  <a:srgbClr val="00B050"/>
                </a:solidFill>
              </a:rPr>
              <a:t>lạp</a:t>
            </a:r>
            <a:endParaRPr lang="en-US" sz="2400" b="1" dirty="0">
              <a:solidFill>
                <a:srgbClr val="00B050"/>
              </a:solidFill>
            </a:endParaRPr>
          </a:p>
        </p:txBody>
      </p:sp>
    </p:spTree>
    <p:custDataLst>
      <p:tags r:id="rId1"/>
    </p:custDataLst>
    <p:extLst>
      <p:ext uri="{BB962C8B-B14F-4D97-AF65-F5344CB8AC3E}">
        <p14:creationId xmlns:p14="http://schemas.microsoft.com/office/powerpoint/2010/main" val="338261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0245">
                                            <p:txEl>
                                              <p:pRg st="1" end="1"/>
                                            </p:txEl>
                                          </p:spTgt>
                                        </p:tgtEl>
                                        <p:attrNameLst>
                                          <p:attrName>style.visibility</p:attrName>
                                        </p:attrNameLst>
                                      </p:cBhvr>
                                      <p:to>
                                        <p:strVal val="visible"/>
                                      </p:to>
                                    </p:set>
                                    <p:anim calcmode="lin" valueType="num">
                                      <p:cBhvr>
                                        <p:cTn id="14" dur="500" fill="hold"/>
                                        <p:tgtEl>
                                          <p:spTgt spid="1024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4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228600"/>
            <a:ext cx="9144000" cy="1569660"/>
          </a:xfrm>
          <a:prstGeom prst="rect">
            <a:avLst/>
          </a:prstGeom>
          <a:noFill/>
          <a:ln w="19050">
            <a:noFill/>
            <a:miter lim="800000"/>
            <a:headEnd/>
            <a:tailEnd/>
          </a:ln>
          <a:effectLst/>
        </p:spPr>
        <p:txBody>
          <a:bodyPr>
            <a:spAutoFit/>
          </a:bodyPr>
          <a:lstStyle/>
          <a:p>
            <a:pPr>
              <a:buNone/>
            </a:pP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Tế bào</a:t>
            </a:r>
            <a:r>
              <a:rPr lang="vi-VN"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Tập hợp của nhiều bào quan. Tế bào là cấp tổ chức nhỏ nhất của sự sống. Cơ thể sinh vật được cấu tạo từ 1 hay nhiều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bào</a:t>
            </a:r>
            <a:endParaRPr lang="vi-VN" sz="3200" dirty="0">
              <a:latin typeface="Times New Roman" pitchFamily="18" charset="0"/>
              <a:cs typeface="Times New Roman" pitchFamily="18" charset="0"/>
            </a:endParaRPr>
          </a:p>
        </p:txBody>
      </p:sp>
      <p:pic>
        <p:nvPicPr>
          <p:cNvPr id="3074" name="Picture 2" descr="Tế bào động vật và thực vật, bào quan - Cảnh 3D - Giáo dục và học tập kỹ  thuật số Moza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686800" cy="3505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228600"/>
            <a:ext cx="9144000" cy="1077218"/>
          </a:xfrm>
          <a:prstGeom prst="rect">
            <a:avLst/>
          </a:prstGeom>
          <a:noFill/>
          <a:ln w="19050">
            <a:noFill/>
            <a:miter lim="800000"/>
            <a:headEnd/>
            <a:tailEnd/>
          </a:ln>
          <a:effectLst/>
        </p:spPr>
        <p:txBody>
          <a:bodyPr>
            <a:spAutoFit/>
          </a:bodyPr>
          <a:lstStyle/>
          <a:p>
            <a:pPr marL="0" marR="0" lvl="0" indent="0" algn="just" defTabSz="914400" rtl="0" eaLnBrk="1" fontAlgn="auto" latinLnBrk="0" hangingPunct="1">
              <a:lnSpc>
                <a:spcPct val="100000"/>
              </a:lnSpc>
              <a:spcBef>
                <a:spcPct val="50000"/>
              </a:spcBef>
              <a:spcAft>
                <a:spcPts val="0"/>
              </a:spcAft>
              <a:buClrTx/>
              <a:buSzTx/>
              <a:buFontTx/>
              <a:buChar char="-"/>
              <a:tabLst/>
              <a:defRPr/>
            </a:pP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Mô</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là tập hợp các tế bào giống nhau cùng thực hiện một chức năng nhất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TextBox 1"/>
          <p:cNvSpPr txBox="1"/>
          <p:nvPr/>
        </p:nvSpPr>
        <p:spPr>
          <a:xfrm>
            <a:off x="5029200" y="1658424"/>
            <a:ext cx="2667000" cy="523220"/>
          </a:xfrm>
          <a:prstGeom prst="rect">
            <a:avLst/>
          </a:prstGeom>
          <a:noFill/>
        </p:spPr>
        <p:txBody>
          <a:bodyPr wrap="square" rtlCol="0">
            <a:spAutoFit/>
          </a:bodyPr>
          <a:lstStyle/>
          <a:p>
            <a:r>
              <a:rPr lang="en-US" sz="2800" b="1" dirty="0" err="1" smtClean="0">
                <a:solidFill>
                  <a:schemeClr val="accent6">
                    <a:lumMod val="75000"/>
                  </a:schemeClr>
                </a:solidFill>
              </a:rPr>
              <a:t>Mô</a:t>
            </a:r>
            <a:r>
              <a:rPr lang="en-US" sz="2800" b="1" dirty="0" smtClean="0">
                <a:solidFill>
                  <a:schemeClr val="accent6">
                    <a:lumMod val="75000"/>
                  </a:schemeClr>
                </a:solidFill>
              </a:rPr>
              <a:t> </a:t>
            </a:r>
            <a:r>
              <a:rPr lang="en-US" sz="2800" b="1" dirty="0" err="1" smtClean="0">
                <a:solidFill>
                  <a:schemeClr val="accent6">
                    <a:lumMod val="75000"/>
                  </a:schemeClr>
                </a:solidFill>
              </a:rPr>
              <a:t>thần</a:t>
            </a:r>
            <a:r>
              <a:rPr lang="en-US" sz="2800" b="1" dirty="0" smtClean="0">
                <a:solidFill>
                  <a:schemeClr val="accent6">
                    <a:lumMod val="75000"/>
                  </a:schemeClr>
                </a:solidFill>
              </a:rPr>
              <a:t> </a:t>
            </a:r>
            <a:r>
              <a:rPr lang="en-US" sz="2800" b="1" dirty="0" err="1" smtClean="0">
                <a:solidFill>
                  <a:schemeClr val="accent6">
                    <a:lumMod val="75000"/>
                  </a:schemeClr>
                </a:solidFill>
              </a:rPr>
              <a:t>kinh</a:t>
            </a:r>
            <a:endParaRPr lang="en-US" sz="2800" b="1" dirty="0">
              <a:solidFill>
                <a:schemeClr val="accent6">
                  <a:lumMod val="75000"/>
                </a:schemeClr>
              </a:solidFill>
            </a:endParaRPr>
          </a:p>
        </p:txBody>
      </p:sp>
      <p:pic>
        <p:nvPicPr>
          <p:cNvPr id="4100" name="Picture 4" descr="Tiêu bản mô cơ tim | Mỡ, T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3684" y="3349112"/>
            <a:ext cx="5105400" cy="35433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ấu tạo mô thần kinh - Dược điển Việt Nam - chất lượng c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37395"/>
            <a:ext cx="47625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5715000"/>
            <a:ext cx="2209800" cy="954107"/>
          </a:xfrm>
          <a:prstGeom prst="rect">
            <a:avLst/>
          </a:prstGeom>
          <a:noFill/>
        </p:spPr>
        <p:txBody>
          <a:bodyPr wrap="square" rtlCol="0">
            <a:spAutoFit/>
          </a:bodyPr>
          <a:lstStyle/>
          <a:p>
            <a:pPr algn="ctr"/>
            <a:r>
              <a:rPr lang="en-US" sz="2800" b="1" dirty="0" err="1" smtClean="0">
                <a:solidFill>
                  <a:srgbClr val="C00000"/>
                </a:solidFill>
              </a:rPr>
              <a:t>Tiêu</a:t>
            </a:r>
            <a:r>
              <a:rPr lang="en-US" sz="2800" b="1" dirty="0" smtClean="0">
                <a:solidFill>
                  <a:srgbClr val="C00000"/>
                </a:solidFill>
              </a:rPr>
              <a:t> </a:t>
            </a:r>
            <a:r>
              <a:rPr lang="en-US" sz="2800" b="1" dirty="0" err="1" smtClean="0">
                <a:solidFill>
                  <a:srgbClr val="C00000"/>
                </a:solidFill>
              </a:rPr>
              <a:t>bản</a:t>
            </a:r>
            <a:r>
              <a:rPr lang="en-US" sz="2800" b="1" dirty="0" smtClean="0">
                <a:solidFill>
                  <a:srgbClr val="C00000"/>
                </a:solidFill>
              </a:rPr>
              <a:t> </a:t>
            </a:r>
            <a:r>
              <a:rPr lang="en-US" sz="2800" b="1" dirty="0" err="1" smtClean="0">
                <a:solidFill>
                  <a:srgbClr val="C00000"/>
                </a:solidFill>
              </a:rPr>
              <a:t>mô</a:t>
            </a:r>
            <a:r>
              <a:rPr lang="en-US" sz="2800" b="1" dirty="0" smtClean="0">
                <a:solidFill>
                  <a:srgbClr val="C00000"/>
                </a:solidFill>
              </a:rPr>
              <a:t> </a:t>
            </a:r>
            <a:r>
              <a:rPr lang="en-US" sz="2800" b="1" dirty="0" err="1" smtClean="0">
                <a:solidFill>
                  <a:srgbClr val="C00000"/>
                </a:solidFill>
              </a:rPr>
              <a:t>cơ</a:t>
            </a:r>
            <a:r>
              <a:rPr lang="en-US" sz="2800" b="1" dirty="0" smtClean="0">
                <a:solidFill>
                  <a:srgbClr val="C00000"/>
                </a:solidFill>
              </a:rPr>
              <a:t> </a:t>
            </a:r>
            <a:r>
              <a:rPr lang="en-US" sz="2800" b="1" dirty="0" err="1" smtClean="0">
                <a:solidFill>
                  <a:srgbClr val="C00000"/>
                </a:solidFill>
              </a:rPr>
              <a:t>tim</a:t>
            </a:r>
            <a:endParaRPr lang="en-US" sz="2800" b="1" dirty="0">
              <a:solidFill>
                <a:srgbClr val="C00000"/>
              </a:solidFill>
            </a:endParaRPr>
          </a:p>
        </p:txBody>
      </p:sp>
    </p:spTree>
    <p:custDataLst>
      <p:tags r:id="rId1"/>
    </p:custDataLst>
    <p:extLst>
      <p:ext uri="{BB962C8B-B14F-4D97-AF65-F5344CB8AC3E}">
        <p14:creationId xmlns:p14="http://schemas.microsoft.com/office/powerpoint/2010/main" val="179754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5257800" y="609600"/>
            <a:ext cx="3886200" cy="1569660"/>
          </a:xfrm>
          <a:prstGeom prst="rect">
            <a:avLst/>
          </a:prstGeom>
          <a:noFill/>
          <a:ln w="19050">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Cơ</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quan :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tập hợp của nhiều mô khác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pic>
        <p:nvPicPr>
          <p:cNvPr id="5126" name="Picture 6" descr="Sơ đồ các bộ phận cấu tạo trên cơ thể người - Vén màn bức tranh cơ thể"/>
          <p:cNvPicPr>
            <a:picLocks noChangeAspect="1" noChangeArrowheads="1"/>
          </p:cNvPicPr>
          <p:nvPr/>
        </p:nvPicPr>
        <p:blipFill rotWithShape="1">
          <a:blip r:embed="rId3">
            <a:extLst>
              <a:ext uri="{28A0092B-C50C-407E-A947-70E740481C1C}">
                <a14:useLocalDpi xmlns:a14="http://schemas.microsoft.com/office/drawing/2010/main" val="0"/>
              </a:ext>
            </a:extLst>
          </a:blip>
          <a:srcRect t="15200" b="7974"/>
          <a:stretch/>
        </p:blipFill>
        <p:spPr bwMode="auto">
          <a:xfrm>
            <a:off x="3505200" y="3429000"/>
            <a:ext cx="5638800" cy="33779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rọn Bộ Kiến Thức Về Cấu Tạo Cơ Thể Người"/>
          <p:cNvPicPr>
            <a:picLocks noChangeAspect="1" noChangeArrowheads="1"/>
          </p:cNvPicPr>
          <p:nvPr/>
        </p:nvPicPr>
        <p:blipFill rotWithShape="1">
          <a:blip r:embed="rId4">
            <a:extLst>
              <a:ext uri="{28A0092B-C50C-407E-A947-70E740481C1C}">
                <a14:useLocalDpi xmlns:a14="http://schemas.microsoft.com/office/drawing/2010/main" val="0"/>
              </a:ext>
            </a:extLst>
          </a:blip>
          <a:srcRect l="1600" t="-4671" r="31200" b="4671"/>
          <a:stretch/>
        </p:blipFill>
        <p:spPr bwMode="auto">
          <a:xfrm>
            <a:off x="152400" y="-266699"/>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455997"/>
            <a:ext cx="2857500" cy="3323987"/>
          </a:xfrm>
          <a:prstGeom prst="rect">
            <a:avLst/>
          </a:prstGeom>
        </p:spPr>
        <p:txBody>
          <a:bodyPr wrap="square">
            <a:spAutoFit/>
          </a:bodyPr>
          <a:lstStyle/>
          <a:p>
            <a:pPr lvl="0" algn="just">
              <a:spcBef>
                <a:spcPct val="50000"/>
              </a:spcBef>
              <a:defRPr/>
            </a:pP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Hệ</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cơ</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quan</a:t>
            </a:r>
            <a:r>
              <a:rPr lang="en-US" sz="3000" b="1" dirty="0">
                <a:solidFill>
                  <a:prstClr val="black"/>
                </a:solidFill>
                <a:latin typeface="Times New Roman" pitchFamily="18" charset="0"/>
                <a:cs typeface="Times New Roman" pitchFamily="18" charset="0"/>
              </a:rPr>
              <a:t> : </a:t>
            </a:r>
            <a:r>
              <a:rPr lang="en-US" sz="3000" dirty="0" err="1">
                <a:solidFill>
                  <a:prstClr val="black"/>
                </a:solidFill>
                <a:latin typeface="Times New Roman" pitchFamily="18" charset="0"/>
                <a:cs typeface="Times New Roman" pitchFamily="18" charset="0"/>
              </a:rPr>
              <a:t>tập</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hợp</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của</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nhiều</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cơ</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quan</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khác</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nhau</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cùng</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thực</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hiện</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một</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chức</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năng</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nhất</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định</a:t>
            </a:r>
            <a:r>
              <a:rPr lang="en-US" sz="3000" dirty="0">
                <a:solidFill>
                  <a:prstClr val="black"/>
                </a:solidFill>
                <a:latin typeface="Times New Roman" pitchFamily="18" charset="0"/>
                <a:cs typeface="Times New Roman" pitchFamily="18" charset="0"/>
              </a:rPr>
              <a:t>.</a:t>
            </a:r>
          </a:p>
        </p:txBody>
      </p:sp>
      <p:cxnSp>
        <p:nvCxnSpPr>
          <p:cNvPr id="4" name="Straight Connector 3"/>
          <p:cNvCxnSpPr/>
          <p:nvPr/>
        </p:nvCxnSpPr>
        <p:spPr>
          <a:xfrm>
            <a:off x="838200" y="3352800"/>
            <a:ext cx="7162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253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228600"/>
            <a:ext cx="9144000" cy="1323439"/>
          </a:xfrm>
          <a:prstGeom prst="rect">
            <a:avLst/>
          </a:prstGeom>
          <a:noFill/>
          <a:ln w="19050">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Cơ</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thể :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được cấu tạo từ các cơ quan và hệ cơ quan.</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pic>
        <p:nvPicPr>
          <p:cNvPr id="6146" name="Picture 2" descr="Những Điều Bạn Cần Biết Về Tâm Lý Loài Mèo Để Hiểu Và Giao Tiếp Hiệu Quả -  LONG KHÁNH P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97693"/>
            <a:ext cx="4114800" cy="25908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hững giống chó hiền lành nhất thích hợp nuôi trong nh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897693"/>
            <a:ext cx="3886200" cy="27599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uột Hamster Giá Bao Nhiêu ? Cẩm nang cách nuôi | Meohaitac.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3810000" cy="272082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ô bé má bánh bao phúng phính, hễ cứ chu môi là đáng yêu hết phần thiên h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0625" y="3614686"/>
            <a:ext cx="5413375" cy="3216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4073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0245">
                                            <p:txEl>
                                              <p:pRg st="1" end="1"/>
                                            </p:txEl>
                                          </p:spTgt>
                                        </p:tgtEl>
                                        <p:attrNameLst>
                                          <p:attrName>style.visibility</p:attrName>
                                        </p:attrNameLst>
                                      </p:cBhvr>
                                      <p:to>
                                        <p:strVal val="visible"/>
                                      </p:to>
                                    </p:set>
                                    <p:anim calcmode="lin" valueType="num">
                                      <p:cBhvr>
                                        <p:cTn id="14" dur="500" fill="hold"/>
                                        <p:tgtEl>
                                          <p:spTgt spid="1024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4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55194" y="597811"/>
            <a:ext cx="8946546" cy="3754874"/>
          </a:xfrm>
          <a:prstGeom prst="rect">
            <a:avLst/>
          </a:prstGeom>
          <a:noFill/>
          <a:ln w="19050">
            <a:noFill/>
            <a:miter lim="800000"/>
            <a:headEnd/>
            <a:tailEnd/>
          </a:ln>
          <a:effectLst/>
        </p:spPr>
        <p:txBody>
          <a:bodyPr wrap="square">
            <a:spAutoFit/>
          </a:bodyPr>
          <a:lstStyle/>
          <a:p>
            <a:pPr marL="457200" indent="-457200" algn="just">
              <a:spcBef>
                <a:spcPct val="50000"/>
              </a:spcBef>
              <a:buFontTx/>
              <a:buChar char="-"/>
            </a:pPr>
            <a:r>
              <a:rPr lang="en-US" sz="2800" b="1" dirty="0" err="1" smtClean="0">
                <a:latin typeface="Times New Roman" pitchFamily="18" charset="0"/>
                <a:cs typeface="Times New Roman" pitchFamily="18" charset="0"/>
              </a:rPr>
              <a:t>Quần</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thể: </a:t>
            </a:r>
            <a:r>
              <a:rPr lang="en-US" sz="2800" dirty="0">
                <a:latin typeface="Times New Roman" pitchFamily="18" charset="0"/>
                <a:cs typeface="Times New Roman" pitchFamily="18" charset="0"/>
              </a:rPr>
              <a:t>Tập hợp các cá thể của cùng 1 loài, cùng sinh sống trong 1 khoảng không gian xác định, vào 1 thời gian nhất đinh, có khả năng sinh sản và tạo thành những thế hệ mới. </a:t>
            </a:r>
            <a:endParaRPr lang="en-US" sz="2800" dirty="0" smtClean="0">
              <a:latin typeface="Times New Roman" pitchFamily="18" charset="0"/>
              <a:cs typeface="Times New Roman" pitchFamily="18" charset="0"/>
            </a:endParaRPr>
          </a:p>
          <a:p>
            <a:pPr marL="457200" indent="-457200" algn="just">
              <a:spcBef>
                <a:spcPct val="50000"/>
              </a:spcBef>
              <a:buFontTx/>
              <a:buChar char="-"/>
            </a:pPr>
            <a:endParaRPr lang="en-US" sz="2800" dirty="0">
              <a:latin typeface="Times New Roman" pitchFamily="18" charset="0"/>
              <a:cs typeface="Times New Roman" pitchFamily="18" charset="0"/>
            </a:endParaRPr>
          </a:p>
          <a:p>
            <a:pPr marL="457200" indent="-457200" algn="just">
              <a:spcBef>
                <a:spcPct val="50000"/>
              </a:spcBef>
              <a:buFontTx/>
              <a:buChar char="-"/>
            </a:pPr>
            <a:endParaRPr lang="en-US" sz="2800" dirty="0" smtClean="0">
              <a:latin typeface="Times New Roman" pitchFamily="18" charset="0"/>
              <a:cs typeface="Times New Roman" pitchFamily="18" charset="0"/>
            </a:endParaRPr>
          </a:p>
          <a:p>
            <a:pPr algn="just">
              <a:spcBef>
                <a:spcPct val="50000"/>
              </a:spcBef>
            </a:pPr>
            <a:endParaRPr lang="en-US" sz="2800" dirty="0">
              <a:latin typeface="Times New Roman" pitchFamily="18" charset="0"/>
              <a:cs typeface="Times New Roman" pitchFamily="18" charset="0"/>
            </a:endParaRPr>
          </a:p>
        </p:txBody>
      </p:sp>
      <p:grpSp>
        <p:nvGrpSpPr>
          <p:cNvPr id="2" name="Group 3"/>
          <p:cNvGrpSpPr>
            <a:grpSpLocks/>
          </p:cNvGrpSpPr>
          <p:nvPr/>
        </p:nvGrpSpPr>
        <p:grpSpPr bwMode="auto">
          <a:xfrm>
            <a:off x="142875" y="5308600"/>
            <a:ext cx="8848725" cy="1473200"/>
            <a:chOff x="96" y="3360"/>
            <a:chExt cx="5574" cy="928"/>
          </a:xfrm>
        </p:grpSpPr>
        <p:pic>
          <p:nvPicPr>
            <p:cNvPr id="63492" name="Picture 4" descr="flower"/>
            <p:cNvPicPr>
              <a:picLocks noChangeAspect="1" noChangeArrowheads="1" noCrop="1"/>
            </p:cNvPicPr>
            <p:nvPr/>
          </p:nvPicPr>
          <p:blipFill>
            <a:blip r:embed="rId3"/>
            <a:srcRect/>
            <a:stretch>
              <a:fillRect/>
            </a:stretch>
          </p:blipFill>
          <p:spPr bwMode="auto">
            <a:xfrm>
              <a:off x="5328" y="3888"/>
              <a:ext cx="342" cy="309"/>
            </a:xfrm>
            <a:prstGeom prst="rect">
              <a:avLst/>
            </a:prstGeom>
            <a:noFill/>
            <a:ln w="9525">
              <a:noFill/>
              <a:miter lim="800000"/>
              <a:headEnd/>
              <a:tailEnd/>
            </a:ln>
          </p:spPr>
        </p:pic>
        <p:pic>
          <p:nvPicPr>
            <p:cNvPr id="63493" name="Picture 5" descr="flower"/>
            <p:cNvPicPr>
              <a:picLocks noChangeAspect="1" noChangeArrowheads="1" noCrop="1"/>
            </p:cNvPicPr>
            <p:nvPr/>
          </p:nvPicPr>
          <p:blipFill>
            <a:blip r:embed="rId3"/>
            <a:srcRect/>
            <a:stretch>
              <a:fillRect/>
            </a:stretch>
          </p:blipFill>
          <p:spPr bwMode="auto">
            <a:xfrm rot="3723342">
              <a:off x="80" y="3904"/>
              <a:ext cx="342" cy="309"/>
            </a:xfrm>
            <a:prstGeom prst="rect">
              <a:avLst/>
            </a:prstGeom>
            <a:noFill/>
            <a:ln w="9525">
              <a:noFill/>
              <a:miter lim="800000"/>
              <a:headEnd/>
              <a:tailEnd/>
            </a:ln>
          </p:spPr>
        </p:pic>
        <p:sp>
          <p:nvSpPr>
            <p:cNvPr id="63494"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p:spPr>
          <p:txBody>
            <a:bodyPr/>
            <a:lstStyle/>
            <a:p>
              <a:endParaRPr lang="vi-VN"/>
            </a:p>
          </p:txBody>
        </p:sp>
        <p:sp>
          <p:nvSpPr>
            <p:cNvPr id="63495"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p:spPr>
          <p:txBody>
            <a:bodyPr/>
            <a:lstStyle/>
            <a:p>
              <a:endParaRPr lang="vi-VN"/>
            </a:p>
          </p:txBody>
        </p:sp>
        <p:sp>
          <p:nvSpPr>
            <p:cNvPr id="63496" name="Line 8"/>
            <p:cNvSpPr>
              <a:spLocks noChangeShapeType="1"/>
            </p:cNvSpPr>
            <p:nvPr/>
          </p:nvSpPr>
          <p:spPr bwMode="auto">
            <a:xfrm>
              <a:off x="5664" y="3360"/>
              <a:ext cx="0" cy="816"/>
            </a:xfrm>
            <a:prstGeom prst="line">
              <a:avLst/>
            </a:prstGeom>
            <a:noFill/>
            <a:ln w="9525">
              <a:solidFill>
                <a:srgbClr val="CC3300"/>
              </a:solidFill>
              <a:round/>
              <a:headEnd/>
              <a:tailEnd/>
            </a:ln>
          </p:spPr>
          <p:txBody>
            <a:bodyPr/>
            <a:lstStyle/>
            <a:p>
              <a:endParaRPr lang="en-US"/>
            </a:p>
          </p:txBody>
        </p:sp>
        <p:sp>
          <p:nvSpPr>
            <p:cNvPr id="63497" name="Line 9"/>
            <p:cNvSpPr>
              <a:spLocks noChangeShapeType="1"/>
            </p:cNvSpPr>
            <p:nvPr/>
          </p:nvSpPr>
          <p:spPr bwMode="auto">
            <a:xfrm>
              <a:off x="96" y="3456"/>
              <a:ext cx="0" cy="768"/>
            </a:xfrm>
            <a:prstGeom prst="line">
              <a:avLst/>
            </a:prstGeom>
            <a:noFill/>
            <a:ln w="9525">
              <a:solidFill>
                <a:srgbClr val="CC3300"/>
              </a:solidFill>
              <a:round/>
              <a:headEnd/>
              <a:tailEnd/>
            </a:ln>
          </p:spPr>
          <p:txBody>
            <a:bodyPr/>
            <a:lstStyle/>
            <a:p>
              <a:endParaRPr lang="en-US"/>
            </a:p>
          </p:txBody>
        </p:sp>
      </p:grpSp>
      <p:pic>
        <p:nvPicPr>
          <p:cNvPr id="7170" name="Picture 2" descr="Quần thể sinh vậ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731" y="2671763"/>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500" fill="hold"/>
                                        <p:tgtEl>
                                          <p:spTgt spid="102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986712" cy="1384995"/>
          </a:xfrm>
          <a:prstGeom prst="rect">
            <a:avLst/>
          </a:prstGeom>
        </p:spPr>
        <p:txBody>
          <a:bodyPr wrap="square">
            <a:spAutoFit/>
          </a:bodyPr>
          <a:lstStyle/>
          <a:p>
            <a:pPr algn="just">
              <a:spcBef>
                <a:spcPct val="50000"/>
              </a:spcBef>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a:t>
            </a:r>
          </a:p>
        </p:txBody>
      </p:sp>
      <p:pic>
        <p:nvPicPr>
          <p:cNvPr id="8194" name="Picture 2" descr="Hệ sinh th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652462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4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88937" y="221933"/>
            <a:ext cx="8534400" cy="954107"/>
          </a:xfrm>
          <a:prstGeom prst="rect">
            <a:avLst/>
          </a:prstGeom>
          <a:noFill/>
          <a:ln w="19050">
            <a:noFill/>
            <a:miter lim="800000"/>
            <a:headEnd/>
            <a:tailEnd/>
          </a:ln>
          <a:effectLst/>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Hệ </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sinh </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thái : </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bao </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gồm quần xã sinh vật và sinh cảnh (môi trường vô sinh của quần xã)</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9218" name="Picture 2" descr="Đối mặt với suy thoái hệ sinh thái tự nhiên - ThienNhien.Net | Con người và  Thiên nh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 y="1194542"/>
            <a:ext cx="9525000" cy="2714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902" y="3847883"/>
            <a:ext cx="4569235" cy="3046988"/>
          </a:xfrm>
          <a:prstGeom prst="rect">
            <a:avLst/>
          </a:prstGeom>
        </p:spPr>
        <p:txBody>
          <a:bodyPr wrap="square">
            <a:spAutoFit/>
          </a:bodyPr>
          <a:lstStyle/>
          <a:p>
            <a:pPr lvl="0" algn="just">
              <a:spcBef>
                <a:spcPct val="50000"/>
              </a:spcBef>
              <a:defRPr/>
            </a:pP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Sinh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quyển</a:t>
            </a:r>
            <a:r>
              <a:rPr lang="en-US" sz="3200" b="1"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hợp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hệ</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sinh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sinh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chúng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cấp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sống</a:t>
            </a:r>
            <a:endParaRPr lang="en-US" sz="3200" dirty="0">
              <a:solidFill>
                <a:prstClr val="black"/>
              </a:solidFill>
              <a:latin typeface="Times New Roman" pitchFamily="18" charset="0"/>
              <a:cs typeface="Times New Roman" pitchFamily="18" charset="0"/>
            </a:endParaRPr>
          </a:p>
        </p:txBody>
      </p:sp>
      <p:pic>
        <p:nvPicPr>
          <p:cNvPr id="9220" name="Picture 4" descr="Sinh quyển – Wikipedia tiếng Việ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27668"/>
            <a:ext cx="3962400" cy="29303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758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500" fill="hold"/>
                                        <p:tgtEl>
                                          <p:spTgt spid="102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838200" y="121920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sz="1400"/>
          </a:p>
        </p:txBody>
      </p:sp>
      <p:sp>
        <p:nvSpPr>
          <p:cNvPr id="12294" name="Text Box 6"/>
          <p:cNvSpPr txBox="1">
            <a:spLocks noChangeArrowheads="1"/>
          </p:cNvSpPr>
          <p:nvPr/>
        </p:nvSpPr>
        <p:spPr bwMode="auto">
          <a:xfrm>
            <a:off x="2552700" y="1145500"/>
            <a:ext cx="6362700" cy="2893100"/>
          </a:xfrm>
          <a:prstGeom prst="rect">
            <a:avLst/>
          </a:prstGeom>
          <a:noFill/>
          <a:ln w="19050">
            <a:noFill/>
            <a:miter lim="800000"/>
            <a:headEnd/>
            <a:tailEnd/>
          </a:ln>
          <a:effectLst/>
        </p:spPr>
        <p:txBody>
          <a:bodyPr wrap="square">
            <a:spAutoFit/>
          </a:bodyPr>
          <a:lstStyle/>
          <a:p>
            <a:pPr algn="just">
              <a:spcBef>
                <a:spcPct val="50000"/>
              </a:spcBef>
              <a:buFont typeface="Wingdings" pitchFamily="2" charset="2"/>
              <a:buChar char="§"/>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Giữa các </a:t>
            </a:r>
            <a:r>
              <a:rPr lang="en-US" sz="2800" dirty="0">
                <a:latin typeface="Times New Roman" pitchFamily="18" charset="0"/>
                <a:cs typeface="Times New Roman" pitchFamily="18" charset="0"/>
              </a:rPr>
              <a:t>cấp tổ chức sống </a:t>
            </a:r>
            <a:r>
              <a:rPr lang="en-US" sz="2800" dirty="0" smtClean="0">
                <a:latin typeface="Times New Roman" pitchFamily="18" charset="0"/>
                <a:cs typeface="Times New Roman" pitchFamily="18" charset="0"/>
              </a:rPr>
              <a:t>có mối quan hệ chặt chẽ. Cấp độ thấp là cơ sở để hình thành cấp độ cao hơn.</a:t>
            </a:r>
            <a:r>
              <a:rPr lang="en-US" sz="2800" dirty="0"/>
              <a:t> </a:t>
            </a:r>
            <a:r>
              <a:rPr lang="en-US" sz="2800" dirty="0">
                <a:latin typeface="Times New Roman" pitchFamily="18" charset="0"/>
                <a:cs typeface="Times New Roman" pitchFamily="18" charset="0"/>
              </a:rPr>
              <a:t>Thế giới sinh vật được tổ chức theo thứ bậc chặt chẽ</a:t>
            </a:r>
            <a:endParaRPr lang="vi-VN" sz="2800" dirty="0">
              <a:latin typeface="Times New Roman" pitchFamily="18" charset="0"/>
              <a:cs typeface="Times New Roman" pitchFamily="18" charset="0"/>
            </a:endParaRPr>
          </a:p>
          <a:p>
            <a:pPr algn="just">
              <a:spcBef>
                <a:spcPct val="50000"/>
              </a:spcBef>
              <a:buFont typeface="Wingdings" pitchFamily="2" charset="2"/>
              <a:buChar char="§"/>
              <a:defRPr/>
            </a:pPr>
            <a:r>
              <a:rPr lang="en-US" sz="2800" dirty="0" smtClean="0">
                <a:latin typeface="Times New Roman" pitchFamily="18" charset="0"/>
                <a:cs typeface="Times New Roman" pitchFamily="18" charset="0"/>
              </a:rPr>
              <a:t>Tế </a:t>
            </a:r>
            <a:r>
              <a:rPr lang="en-US" sz="2800" dirty="0">
                <a:latin typeface="Times New Roman" pitchFamily="18" charset="0"/>
                <a:cs typeface="Times New Roman" pitchFamily="18" charset="0"/>
              </a:rPr>
              <a:t>bào là đơn vị cơ bản cấu tạo nên mọi cơ thể sinh vật.</a:t>
            </a:r>
          </a:p>
        </p:txBody>
      </p:sp>
      <p:sp>
        <p:nvSpPr>
          <p:cNvPr id="13" name="TextBox 1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2609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p:cTn id="7" dur="500" fill="hold"/>
                                        <p:tgtEl>
                                          <p:spTgt spid="12294">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122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22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2294">
                                            <p:txEl>
                                              <p:pRg st="1" end="1"/>
                                            </p:txEl>
                                          </p:spTgt>
                                        </p:tgtEl>
                                        <p:attrNameLst>
                                          <p:attrName>style.visibility</p:attrName>
                                        </p:attrNameLst>
                                      </p:cBhvr>
                                      <p:to>
                                        <p:strVal val="visible"/>
                                      </p:to>
                                    </p:set>
                                    <p:anim calcmode="lin" valueType="num">
                                      <p:cBhvr>
                                        <p:cTn id="14" dur="1000" fill="hold"/>
                                        <p:tgtEl>
                                          <p:spTgt spid="1229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229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2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3"/>
          <p:cNvGrpSpPr>
            <a:grpSpLocks/>
          </p:cNvGrpSpPr>
          <p:nvPr/>
        </p:nvGrpSpPr>
        <p:grpSpPr bwMode="auto">
          <a:xfrm>
            <a:off x="142875" y="5308600"/>
            <a:ext cx="8848725" cy="1473200"/>
            <a:chOff x="96" y="3360"/>
            <a:chExt cx="5574" cy="928"/>
          </a:xfrm>
        </p:grpSpPr>
        <p:pic>
          <p:nvPicPr>
            <p:cNvPr id="4115" name="Picture 4"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8"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9"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0"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0" name="Group 10"/>
          <p:cNvGrpSpPr>
            <a:grpSpLocks/>
          </p:cNvGrpSpPr>
          <p:nvPr/>
        </p:nvGrpSpPr>
        <p:grpSpPr bwMode="auto">
          <a:xfrm rot="10800000">
            <a:off x="142875" y="762000"/>
            <a:ext cx="8848725" cy="1473200"/>
            <a:chOff x="96" y="3360"/>
            <a:chExt cx="5574" cy="928"/>
          </a:xfrm>
        </p:grpSpPr>
        <p:pic>
          <p:nvPicPr>
            <p:cNvPr id="4109" name="Picture 11"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2"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Freeform 13"/>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2" name="Freeform 14"/>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3" name="Line 15"/>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6"/>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1" name="Group 17"/>
          <p:cNvGrpSpPr>
            <a:grpSpLocks/>
          </p:cNvGrpSpPr>
          <p:nvPr/>
        </p:nvGrpSpPr>
        <p:grpSpPr bwMode="auto">
          <a:xfrm>
            <a:off x="0" y="0"/>
            <a:ext cx="9144000" cy="685800"/>
            <a:chOff x="0" y="0"/>
            <a:chExt cx="5760" cy="432"/>
          </a:xfrm>
        </p:grpSpPr>
        <p:sp>
          <p:nvSpPr>
            <p:cNvPr id="4107" name="Rectangle 18" descr="Parchment"/>
            <p:cNvSpPr>
              <a:spLocks noChangeArrowheads="1"/>
            </p:cNvSpPr>
            <p:nvPr/>
          </p:nvSpPr>
          <p:spPr bwMode="auto">
            <a:xfrm>
              <a:off x="0" y="0"/>
              <a:ext cx="5760" cy="432"/>
            </a:xfrm>
            <a:prstGeom prst="rect">
              <a:avLst/>
            </a:prstGeom>
            <a:blipFill dpi="0" rotWithShape="1">
              <a:blip r:embed="rId5"/>
              <a:srcRect/>
              <a:tile tx="0" ty="0" sx="100000" sy="100000" flip="none" algn="tl"/>
            </a:blipFill>
            <a:ln w="9525">
              <a:solidFill>
                <a:srgbClr val="FF9900"/>
              </a:solidFill>
              <a:miter lim="800000"/>
              <a:headEnd/>
              <a:tailEnd/>
            </a:ln>
          </p:spPr>
          <p:txBody>
            <a:bodyPr wrap="none" anchor="ctr"/>
            <a:lstStyle/>
            <a:p>
              <a:pPr algn="ctr"/>
              <a:endParaRPr lang="en-US" sz="2400" b="1" dirty="0">
                <a:solidFill>
                  <a:srgbClr val="006666"/>
                </a:solidFill>
                <a:latin typeface="Arial" pitchFamily="34" charset="0"/>
              </a:endParaRPr>
            </a:p>
          </p:txBody>
        </p:sp>
        <p:pic>
          <p:nvPicPr>
            <p:cNvPr id="4108"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0" y="48"/>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6" name="Picture 25" descr="FLY-AGARI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60325"/>
            <a:ext cx="60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4124980"/>
            <a:ext cx="388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Nội dung bài học gồm:</a:t>
            </a:r>
            <a:endParaRPr lang="en-US" sz="2800" dirty="0">
              <a:latin typeface="Times New Roman" pitchFamily="18" charset="0"/>
              <a:cs typeface="Times New Roman" pitchFamily="18" charset="0"/>
            </a:endParaRPr>
          </a:p>
        </p:txBody>
      </p:sp>
      <p:sp>
        <p:nvSpPr>
          <p:cNvPr id="26" name="TextBox 25"/>
          <p:cNvSpPr txBox="1"/>
          <p:nvPr/>
        </p:nvSpPr>
        <p:spPr>
          <a:xfrm>
            <a:off x="609600" y="4659868"/>
            <a:ext cx="6781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 Các cấp tổ chức của thế giới sống</a:t>
            </a:r>
            <a:endParaRPr lang="en-US" sz="2800" dirty="0">
              <a:latin typeface="Times New Roman" pitchFamily="18" charset="0"/>
              <a:cs typeface="Times New Roman" pitchFamily="18" charset="0"/>
            </a:endParaRPr>
          </a:p>
        </p:txBody>
      </p:sp>
      <p:sp>
        <p:nvSpPr>
          <p:cNvPr id="28" name="TextBox 27"/>
          <p:cNvSpPr txBox="1"/>
          <p:nvPr/>
        </p:nvSpPr>
        <p:spPr>
          <a:xfrm>
            <a:off x="609599" y="5105400"/>
            <a:ext cx="8372475"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II. Đặc điểm chung của các cấp tổ chức của thế giới sống</a:t>
            </a:r>
            <a:endParaRPr lang="en-US" sz="2800" dirty="0">
              <a:latin typeface="Times New Roman" pitchFamily="18" charset="0"/>
              <a:cs typeface="Times New Roman" pitchFamily="18" charset="0"/>
            </a:endParaRPr>
          </a:p>
        </p:txBody>
      </p:sp>
      <p:sp>
        <p:nvSpPr>
          <p:cNvPr id="4" name="TextBox 3"/>
          <p:cNvSpPr txBox="1"/>
          <p:nvPr/>
        </p:nvSpPr>
        <p:spPr>
          <a:xfrm>
            <a:off x="1219200" y="1151732"/>
            <a:ext cx="6705600" cy="1354217"/>
          </a:xfrm>
          <a:prstGeom prst="rect">
            <a:avLst/>
          </a:prstGeom>
          <a:noFill/>
        </p:spPr>
        <p:txBody>
          <a:bodyPr wrap="square" rtlCol="0">
            <a:spAutoFit/>
          </a:bodyPr>
          <a:lstStyle/>
          <a:p>
            <a:pPr algn="ctr">
              <a:defRPr/>
            </a:pPr>
            <a:r>
              <a:rPr lang="en-US" sz="3200" b="1" dirty="0">
                <a:solidFill>
                  <a:srgbClr val="0000FF"/>
                </a:solidFill>
                <a:latin typeface="Times New Roman" pitchFamily="18" charset="0"/>
                <a:cs typeface="Times New Roman" pitchFamily="18" charset="0"/>
              </a:rPr>
              <a:t>PHẦN I: GIỚI THIỆU CHUNG</a:t>
            </a:r>
          </a:p>
          <a:p>
            <a:pPr algn="ctr">
              <a:defRPr/>
            </a:pPr>
            <a:r>
              <a:rPr lang="en-US" sz="3200" b="1" dirty="0">
                <a:solidFill>
                  <a:srgbClr val="0000FF"/>
                </a:solidFill>
                <a:latin typeface="Times New Roman" pitchFamily="18" charset="0"/>
                <a:cs typeface="Times New Roman" pitchFamily="18" charset="0"/>
              </a:rPr>
              <a:t>VỀ THẾ GIỚI SỐNG</a:t>
            </a:r>
          </a:p>
          <a:p>
            <a:endParaRPr lang="en-US" dirty="0">
              <a:solidFill>
                <a:srgbClr val="0000FF"/>
              </a:solidFill>
            </a:endParaRPr>
          </a:p>
        </p:txBody>
      </p:sp>
      <p:sp>
        <p:nvSpPr>
          <p:cNvPr id="5" name="TextBox 4"/>
          <p:cNvSpPr txBox="1"/>
          <p:nvPr/>
        </p:nvSpPr>
        <p:spPr>
          <a:xfrm>
            <a:off x="1219200" y="2209800"/>
            <a:ext cx="7500937" cy="1384995"/>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BÀI </a:t>
            </a:r>
            <a:r>
              <a:rPr lang="en-US" sz="2800" b="1" dirty="0" smtClean="0">
                <a:solidFill>
                  <a:srgbClr val="FF0000"/>
                </a:solidFill>
                <a:latin typeface="Times New Roman" pitchFamily="18" charset="0"/>
                <a:cs typeface="Times New Roman" pitchFamily="18" charset="0"/>
              </a:rPr>
              <a:t>3. </a:t>
            </a:r>
            <a:r>
              <a:rPr lang="en-US" sz="2800" b="1" dirty="0">
                <a:solidFill>
                  <a:srgbClr val="FF0000"/>
                </a:solidFill>
                <a:latin typeface="Times New Roman" pitchFamily="18" charset="0"/>
                <a:cs typeface="Times New Roman" pitchFamily="18" charset="0"/>
              </a:rPr>
              <a:t>CÁC CẤP TỔ CHỨC </a:t>
            </a:r>
          </a:p>
          <a:p>
            <a:pPr>
              <a:defRPr/>
            </a:pPr>
            <a:r>
              <a:rPr lang="en-US" sz="2800" b="1" dirty="0">
                <a:solidFill>
                  <a:srgbClr val="FF0000"/>
                </a:solidFill>
                <a:latin typeface="Times New Roman" pitchFamily="18" charset="0"/>
                <a:cs typeface="Times New Roman" pitchFamily="18" charset="0"/>
              </a:rPr>
              <a:t>                CỦA THẾ GIỚI SỐNG</a:t>
            </a:r>
          </a:p>
          <a:p>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23849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 calcmode="lin" valueType="num">
                                      <p:cBhvr>
                                        <p:cTn id="20" dur="1000" fill="hold"/>
                                        <p:tgtEl>
                                          <p:spTgt spid="26"/>
                                        </p:tgtEl>
                                        <p:attrNameLst>
                                          <p:attrName>style.rotation</p:attrName>
                                        </p:attrNameLst>
                                      </p:cBhvr>
                                      <p:tavLst>
                                        <p:tav tm="0">
                                          <p:val>
                                            <p:fltVal val="90"/>
                                          </p:val>
                                        </p:tav>
                                        <p:tav tm="100000">
                                          <p:val>
                                            <p:fltVal val="0"/>
                                          </p:val>
                                        </p:tav>
                                      </p:tavLst>
                                    </p:anim>
                                    <p:animEffect transition="in" filter="fade">
                                      <p:cBhvr>
                                        <p:cTn id="21" dur="10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ppt_w</p:attrName>
                                        </p:attrNameLst>
                                      </p:cBhvr>
                                      <p:tavLst>
                                        <p:tav tm="0">
                                          <p:val>
                                            <p:fltVal val="0"/>
                                          </p:val>
                                        </p:tav>
                                        <p:tav tm="100000">
                                          <p:val>
                                            <p:strVal val="#ppt_w"/>
                                          </p:val>
                                        </p:tav>
                                      </p:tavLst>
                                    </p:anim>
                                    <p:anim calcmode="lin" valueType="num">
                                      <p:cBhvr>
                                        <p:cTn id="27" dur="1000" fill="hold"/>
                                        <p:tgtEl>
                                          <p:spTgt spid="28"/>
                                        </p:tgtEl>
                                        <p:attrNameLst>
                                          <p:attrName>ppt_h</p:attrName>
                                        </p:attrNameLst>
                                      </p:cBhvr>
                                      <p:tavLst>
                                        <p:tav tm="0">
                                          <p:val>
                                            <p:fltVal val="0"/>
                                          </p:val>
                                        </p:tav>
                                        <p:tav tm="100000">
                                          <p:val>
                                            <p:strVal val="#ppt_h"/>
                                          </p:val>
                                        </p:tav>
                                      </p:tavLst>
                                    </p:anim>
                                    <p:anim calcmode="lin" valueType="num">
                                      <p:cBhvr>
                                        <p:cTn id="28" dur="1000" fill="hold"/>
                                        <p:tgtEl>
                                          <p:spTgt spid="28"/>
                                        </p:tgtEl>
                                        <p:attrNameLst>
                                          <p:attrName>style.rotation</p:attrName>
                                        </p:attrNameLst>
                                      </p:cBhvr>
                                      <p:tavLst>
                                        <p:tav tm="0">
                                          <p:val>
                                            <p:fltVal val="90"/>
                                          </p:val>
                                        </p:tav>
                                        <p:tav tm="100000">
                                          <p:val>
                                            <p:fltVal val="0"/>
                                          </p:val>
                                        </p:tav>
                                      </p:tavLst>
                                    </p:anim>
                                    <p:animEffect transition="in" filter="fade">
                                      <p:cBhvr>
                                        <p:cTn id="2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2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13546"/>
            <a:ext cx="19812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Đặc điểm chung của các cấp tổ chức của thế giới sống</a:t>
            </a:r>
            <a:endParaRPr lang="en-US" sz="2800" b="1" dirty="0">
              <a:latin typeface="Times New Roman" pitchFamily="18" charset="0"/>
              <a:cs typeface="Times New Roman" pitchFamily="18" charset="0"/>
            </a:endParaRPr>
          </a:p>
        </p:txBody>
      </p:sp>
      <p:pic>
        <p:nvPicPr>
          <p:cNvPr id="1026" name="Picture 2" descr="Lý thuyết Sinh10 - Loga.vn: Bài 1: Các Cấp Tổ Chức Của Thế Giớ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2362200"/>
            <a:ext cx="62484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86063" y="852576"/>
            <a:ext cx="5976937" cy="1077218"/>
          </a:xfrm>
          <a:prstGeom prst="rect">
            <a:avLst/>
          </a:prstGeom>
        </p:spPr>
        <p:txBody>
          <a:bodyPr wrap="square">
            <a:spAutoFit/>
          </a:bodyPr>
          <a:lstStyle/>
          <a:p>
            <a:pPr marL="514350" indent="-514350">
              <a:buAutoNum type="arabicPeriod"/>
            </a:pPr>
            <a:r>
              <a:rPr lang="en-US" sz="2800" b="1" dirty="0" err="1" smtClean="0">
                <a:solidFill>
                  <a:srgbClr val="000000"/>
                </a:solidFill>
                <a:latin typeface="Times New Roman" panose="02020603050405020304" pitchFamily="18" charset="0"/>
                <a:cs typeface="Times New Roman" panose="02020603050405020304" pitchFamily="18" charset="0"/>
              </a:rPr>
              <a:t>Tổ</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chức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theo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nguyên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tắc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bậc</a:t>
            </a:r>
            <a:endParaRPr lang="en-US" sz="2800" b="1" dirty="0" smtClean="0">
              <a:solidFill>
                <a:srgbClr val="000000"/>
              </a:solidFill>
              <a:latin typeface="Times New Roman" panose="02020603050405020304" pitchFamily="18" charset="0"/>
              <a:cs typeface="Times New Roman" panose="02020603050405020304" pitchFamily="18" charset="0"/>
            </a:endParaRPr>
          </a:p>
          <a:p>
            <a:r>
              <a:rPr lang="vi-VN" dirty="0"/>
              <a:t> </a:t>
            </a:r>
            <a:r>
              <a:rPr lang="en-US" dirty="0" smtClean="0"/>
              <a:t>T</a:t>
            </a:r>
            <a:r>
              <a:rPr lang="vi-VN" dirty="0" smtClean="0"/>
              <a:t>ổ </a:t>
            </a:r>
            <a:r>
              <a:rPr lang="vi-VN" dirty="0"/>
              <a:t>chức sống cấp dưới làm nền tảng xây dựng nên tổ chức sống cấp trên.</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0336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4702" y="-3896"/>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13546"/>
            <a:ext cx="19812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Đặc điểm chung của các cấp tổ chức của thế giới sống</a:t>
            </a:r>
            <a:endParaRPr lang="en-US" sz="2800" b="1" dirty="0">
              <a:latin typeface="Times New Roman" pitchFamily="18" charset="0"/>
              <a:cs typeface="Times New Roman" pitchFamily="18" charset="0"/>
            </a:endParaRPr>
          </a:p>
        </p:txBody>
      </p:sp>
      <p:sp>
        <p:nvSpPr>
          <p:cNvPr id="9" name="Rectangle 8"/>
          <p:cNvSpPr/>
          <p:nvPr/>
        </p:nvSpPr>
        <p:spPr>
          <a:xfrm>
            <a:off x="2971800" y="736303"/>
            <a:ext cx="5029200" cy="461665"/>
          </a:xfrm>
          <a:prstGeom prst="rect">
            <a:avLst/>
          </a:prstGeom>
        </p:spPr>
        <p:txBody>
          <a:bodyPr wrap="square">
            <a:spAutoFit/>
          </a:bodyPr>
          <a:lstStyle/>
          <a:p>
            <a:r>
              <a:rPr lang="en-US" sz="2400" b="1" dirty="0">
                <a:solidFill>
                  <a:srgbClr val="000000"/>
                </a:solidFill>
                <a:latin typeface="Segoe UI" panose="020B0502040204020203" pitchFamily="34" charset="0"/>
              </a:rPr>
              <a:t>2. </a:t>
            </a:r>
            <a:r>
              <a:rPr lang="en-US" sz="2400" b="1" dirty="0" err="1">
                <a:solidFill>
                  <a:srgbClr val="000000"/>
                </a:solidFill>
                <a:latin typeface="Segoe UI" panose="020B0502040204020203" pitchFamily="34" charset="0"/>
              </a:rPr>
              <a:t>Hệ</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thống</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mở</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và</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tự</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điều</a:t>
            </a:r>
            <a:r>
              <a:rPr lang="en-US" sz="2400" b="1" dirty="0">
                <a:solidFill>
                  <a:srgbClr val="000000"/>
                </a:solidFill>
                <a:latin typeface="Segoe UI" panose="020B0502040204020203" pitchFamily="34" charset="0"/>
              </a:rPr>
              <a:t> </a:t>
            </a:r>
            <a:r>
              <a:rPr lang="en-US" sz="2400" b="1" dirty="0" err="1">
                <a:solidFill>
                  <a:srgbClr val="000000"/>
                </a:solidFill>
                <a:latin typeface="Segoe UI" panose="020B0502040204020203" pitchFamily="34" charset="0"/>
              </a:rPr>
              <a:t>chỉnh</a:t>
            </a:r>
            <a:endParaRPr lang="en-US" sz="2400" dirty="0"/>
          </a:p>
        </p:txBody>
      </p:sp>
      <p:pic>
        <p:nvPicPr>
          <p:cNvPr id="10" name="Picture 2" descr="SINH 6-Tiết 25-Quang hợp (tiế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136" y="3261672"/>
            <a:ext cx="5368005" cy="31432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92361" y="1444222"/>
            <a:ext cx="6096000" cy="1323439"/>
          </a:xfrm>
          <a:prstGeom prst="rect">
            <a:avLst/>
          </a:prstGeom>
        </p:spPr>
        <p:txBody>
          <a:bodyPr wrap="square">
            <a:spAutoFit/>
          </a:bodyPr>
          <a:lstStyle/>
          <a:p>
            <a:r>
              <a:rPr lang="en-US" sz="2000" dirty="0" smtClean="0">
                <a:solidFill>
                  <a:srgbClr val="000000"/>
                </a:solidFill>
                <a:latin typeface="Open Sans"/>
              </a:rPr>
              <a:t>C</a:t>
            </a:r>
            <a:r>
              <a:rPr lang="vi-VN" sz="2000" dirty="0" smtClean="0">
                <a:solidFill>
                  <a:srgbClr val="000000"/>
                </a:solidFill>
                <a:latin typeface="Open Sans"/>
              </a:rPr>
              <a:t>ó </a:t>
            </a:r>
            <a:r>
              <a:rPr lang="vi-VN" sz="2000" dirty="0">
                <a:solidFill>
                  <a:srgbClr val="000000"/>
                </a:solidFill>
                <a:latin typeface="Open Sans"/>
              </a:rPr>
              <a:t>sự trao đổi vật chất và năng lượng với môi trường bên ngoài, có khả năng tự kiểm soát và cân bằng hoá hệ thống trước những thay đổi của điều kiện ngoại cảnh.</a:t>
            </a:r>
            <a:endParaRPr lang="en-US" sz="2000" dirty="0"/>
          </a:p>
        </p:txBody>
      </p:sp>
    </p:spTree>
    <p:custDataLst>
      <p:tags r:id="rId1"/>
    </p:custDataLst>
    <p:extLst>
      <p:ext uri="{BB962C8B-B14F-4D97-AF65-F5344CB8AC3E}">
        <p14:creationId xmlns:p14="http://schemas.microsoft.com/office/powerpoint/2010/main" val="1762174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13546"/>
            <a:ext cx="19812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Đặc điểm chung của các cấp tổ chức của thế giới sống</a:t>
            </a:r>
            <a:endParaRPr lang="en-US" sz="2800" b="1" dirty="0">
              <a:latin typeface="Times New Roman" pitchFamily="18" charset="0"/>
              <a:cs typeface="Times New Roman" pitchFamily="18" charset="0"/>
            </a:endParaRPr>
          </a:p>
        </p:txBody>
      </p:sp>
      <p:sp>
        <p:nvSpPr>
          <p:cNvPr id="9" name="Rectangle 8"/>
          <p:cNvSpPr/>
          <p:nvPr/>
        </p:nvSpPr>
        <p:spPr>
          <a:xfrm>
            <a:off x="2739620" y="699953"/>
            <a:ext cx="3127779" cy="523220"/>
          </a:xfrm>
          <a:prstGeom prst="rect">
            <a:avLst/>
          </a:prstGeom>
        </p:spPr>
        <p:txBody>
          <a:bodyPr wrap="none">
            <a:spAutoFit/>
          </a:bodyPr>
          <a:lstStyle/>
          <a:p>
            <a:r>
              <a:rPr lang="en-US" sz="2800" b="1" dirty="0" smtClean="0">
                <a:solidFill>
                  <a:srgbClr val="000000"/>
                </a:solidFill>
                <a:latin typeface="Times New Roman" panose="02020603050405020304" pitchFamily="18" charset="0"/>
                <a:cs typeface="Times New Roman" panose="02020603050405020304" pitchFamily="18" charset="0"/>
              </a:rPr>
              <a:t>3. </a:t>
            </a:r>
            <a:r>
              <a:rPr lang="en-US" sz="2800" b="1" dirty="0" err="1" smtClean="0">
                <a:solidFill>
                  <a:srgbClr val="000000"/>
                </a:solidFill>
                <a:latin typeface="Times New Roman" panose="02020603050405020304" pitchFamily="18" charset="0"/>
                <a:cs typeface="Times New Roman" panose="02020603050405020304" pitchFamily="18" charset="0"/>
              </a:rPr>
              <a:t>Liên</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tục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tiến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hoá</a:t>
            </a:r>
            <a:endParaRPr lang="en-US" sz="2800" b="1" dirty="0">
              <a:latin typeface="Times New Roman" panose="02020603050405020304" pitchFamily="18" charset="0"/>
              <a:cs typeface="Times New Roman" panose="02020603050405020304" pitchFamily="18" charset="0"/>
            </a:endParaRPr>
          </a:p>
        </p:txBody>
      </p:sp>
      <p:pic>
        <p:nvPicPr>
          <p:cNvPr id="10" name="Picture 2" descr="Khỉ thành người không do tiến hóa - Triết học - CongGiao24h.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461" y="3429000"/>
            <a:ext cx="5534025" cy="2809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94588" y="1393015"/>
            <a:ext cx="5921939" cy="1569660"/>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rPr>
              <a:t>S</a:t>
            </a:r>
            <a:r>
              <a:rPr lang="vi-VN" sz="2400" dirty="0" smtClean="0">
                <a:solidFill>
                  <a:srgbClr val="000000"/>
                </a:solidFill>
                <a:latin typeface="Times New Roman" panose="02020603050405020304" pitchFamily="18" charset="0"/>
                <a:cs typeface="Times New Roman" panose="02020603050405020304" pitchFamily="18" charset="0"/>
              </a:rPr>
              <a:t>inh </a:t>
            </a:r>
            <a:r>
              <a:rPr lang="vi-VN" sz="2400" dirty="0">
                <a:solidFill>
                  <a:srgbClr val="000000"/>
                </a:solidFill>
                <a:latin typeface="Times New Roman" panose="02020603050405020304" pitchFamily="18" charset="0"/>
                <a:cs typeface="Times New Roman" panose="02020603050405020304" pitchFamily="18" charset="0"/>
              </a:rPr>
              <a:t>giới liên tục sinh sôi, nảy nở và không ngừng tiến hoá tạo nên một thế giới sống vô cùng đa dạng nhưng lại gói gọn trong sự hài hoà và thống nhất.</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8281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467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143000"/>
            <a:ext cx="7344927" cy="461665"/>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rPr>
              <a:t>III. QUAN HỆ GIỮA CÁC CẤP ĐỘ TỔ CHỨC SỐNG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84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6" name="Group 114"/>
          <p:cNvGraphicFramePr>
            <a:graphicFrameLocks noGrp="1"/>
          </p:cNvGraphicFramePr>
          <p:nvPr>
            <p:ph idx="1"/>
            <p:extLst>
              <p:ext uri="{D42A27DB-BD31-4B8C-83A1-F6EECF244321}">
                <p14:modId xmlns:p14="http://schemas.microsoft.com/office/powerpoint/2010/main" val="3876188604"/>
              </p:ext>
            </p:extLst>
          </p:nvPr>
        </p:nvGraphicFramePr>
        <p:xfrm>
          <a:off x="457200" y="304800"/>
          <a:ext cx="8305800" cy="4069082"/>
        </p:xfrm>
        <a:graphic>
          <a:graphicData uri="http://schemas.openxmlformats.org/drawingml/2006/table">
            <a:tbl>
              <a:tblPr/>
              <a:tblGrid>
                <a:gridCol w="1949450"/>
                <a:gridCol w="6356350"/>
              </a:tblGrid>
              <a:tr h="561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1800" b="1" i="1" u="none" strike="noStrike" cap="none" normalizeH="0" baseline="0" dirty="0" smtClean="0">
                          <a:ln>
                            <a:noFill/>
                          </a:ln>
                          <a:solidFill>
                            <a:schemeClr val="tx1"/>
                          </a:solidFill>
                          <a:effectLst/>
                          <a:latin typeface="Times New Roman" pitchFamily="18" charset="0"/>
                          <a:cs typeface="Times New Roman" pitchFamily="18" charset="0"/>
                        </a:rPr>
                        <a:t>Cấp độ tổ chức sống (1)</a:t>
                      </a:r>
                      <a:endParaRPr kumimoji="0" lang="vi-VN"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1800" b="1" i="1" u="none" strike="noStrike" cap="none" normalizeH="0" baseline="0" dirty="0" smtClean="0">
                          <a:ln>
                            <a:noFill/>
                          </a:ln>
                          <a:solidFill>
                            <a:schemeClr val="tx1"/>
                          </a:solidFill>
                          <a:effectLst/>
                          <a:latin typeface="Times New Roman" pitchFamily="18" charset="0"/>
                          <a:cs typeface="Times New Roman" pitchFamily="18" charset="0"/>
                        </a:rPr>
                        <a:t>Đặc điểm của các cấp độ tổ chức sống (2)</a:t>
                      </a:r>
                      <a:endParaRPr kumimoji="0" lang="vi-VN"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vi-VN" sz="1800" b="0" i="1" u="none" strike="noStrike" cap="none" normalizeH="0" baseline="0" smtClean="0">
                          <a:ln>
                            <a:noFill/>
                          </a:ln>
                          <a:solidFill>
                            <a:schemeClr val="tx1"/>
                          </a:solidFill>
                          <a:effectLst/>
                          <a:latin typeface="Times New Roman" pitchFamily="18" charset="0"/>
                          <a:cs typeface="Times New Roman" pitchFamily="18" charset="0"/>
                        </a:rPr>
                        <a:t>1. Tế bào</a:t>
                      </a:r>
                      <a:endParaRPr kumimoji="0" lang="vi-VN"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vi-VN" sz="1800" b="0" i="1" u="none" strike="noStrike" cap="none" normalizeH="0" baseline="0" smtClean="0">
                          <a:ln>
                            <a:noFill/>
                          </a:ln>
                          <a:solidFill>
                            <a:schemeClr val="tx1"/>
                          </a:solidFill>
                          <a:effectLst/>
                          <a:latin typeface="Times New Roman" pitchFamily="18" charset="0"/>
                          <a:cs typeface="Times New Roman" pitchFamily="18" charset="0"/>
                        </a:rPr>
                        <a:t>a) Cấp độ tổ chức sống riêng lẻ, độc lập, có cấu tạo từ cơ quan và các hệ cơ quan.</a:t>
                      </a:r>
                      <a:endParaRPr kumimoji="0" lang="vi-VN"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vi-VN" sz="1800" b="0" i="1" u="none" strike="noStrike" cap="none" normalizeH="0" baseline="0" smtClean="0">
                          <a:ln>
                            <a:noFill/>
                          </a:ln>
                          <a:solidFill>
                            <a:schemeClr val="tx1"/>
                          </a:solidFill>
                          <a:effectLst/>
                          <a:latin typeface="Times New Roman" pitchFamily="18" charset="0"/>
                          <a:cs typeface="Times New Roman" pitchFamily="18" charset="0"/>
                        </a:rPr>
                        <a:t>2. Quần thể - Loài</a:t>
                      </a:r>
                      <a:endParaRPr kumimoji="0" lang="vi-VN"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vi-VN" sz="1800" b="0" i="1" u="none" strike="noStrike" cap="none" normalizeH="0" baseline="0" dirty="0" smtClean="0">
                          <a:ln>
                            <a:noFill/>
                          </a:ln>
                          <a:solidFill>
                            <a:schemeClr val="tx1"/>
                          </a:solidFill>
                          <a:effectLst/>
                          <a:latin typeface="Times New Roman" pitchFamily="18" charset="0"/>
                          <a:cs typeface="Times New Roman" pitchFamily="18" charset="0"/>
                        </a:rPr>
                        <a:t>b) Cấp độ tổ chức sống gồm nhiều bào quan hợp thành. Đây là đơn vị cấu trúc cơ bản của thế giới sống.</a:t>
                      </a:r>
                      <a:endParaRPr kumimoji="0" lang="vi-VN"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vi-VN" sz="1800" b="0" i="1" u="none" strike="noStrike" cap="none" normalizeH="0" baseline="0" smtClean="0">
                          <a:ln>
                            <a:noFill/>
                          </a:ln>
                          <a:solidFill>
                            <a:schemeClr val="tx1"/>
                          </a:solidFill>
                          <a:effectLst/>
                          <a:latin typeface="Times New Roman" pitchFamily="18" charset="0"/>
                          <a:cs typeface="Times New Roman" pitchFamily="18" charset="0"/>
                        </a:rPr>
                        <a:t>3. Quần xã - Hệ sinh thái</a:t>
                      </a:r>
                      <a:endParaRPr kumimoji="0" lang="vi-VN"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vi-VN" sz="1800" b="0" i="1" u="none" strike="noStrike" cap="none" normalizeH="0" baseline="0" dirty="0" smtClean="0">
                          <a:ln>
                            <a:noFill/>
                          </a:ln>
                          <a:solidFill>
                            <a:schemeClr val="tx1"/>
                          </a:solidFill>
                          <a:effectLst/>
                          <a:latin typeface="Times New Roman" pitchFamily="18" charset="0"/>
                          <a:cs typeface="Times New Roman" pitchFamily="18" charset="0"/>
                        </a:rPr>
                        <a:t>c) Cấp độ tổ chức sống gồm các cá thể thuộc cùng một loài, tập hợp sống chung với nhau trong một vùng địa lí nhất định.</a:t>
                      </a:r>
                      <a:endParaRPr kumimoji="0" lang="vi-VN"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1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vi-VN" sz="1800" b="0" i="1" u="none" strike="noStrike" cap="none" normalizeH="0" baseline="0" smtClean="0">
                          <a:ln>
                            <a:noFill/>
                          </a:ln>
                          <a:solidFill>
                            <a:schemeClr val="tx1"/>
                          </a:solidFill>
                          <a:effectLst/>
                          <a:latin typeface="Times New Roman" pitchFamily="18" charset="0"/>
                          <a:cs typeface="Times New Roman" pitchFamily="18" charset="0"/>
                        </a:rPr>
                        <a:t>4. Cơ thể</a:t>
                      </a:r>
                      <a:endParaRPr kumimoji="0" lang="vi-VN"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vi-VN" sz="1800" b="0" i="1" u="none" strike="noStrike" cap="none" normalizeH="0" baseline="0" dirty="0" smtClean="0">
                          <a:ln>
                            <a:noFill/>
                          </a:ln>
                          <a:solidFill>
                            <a:schemeClr val="tx1"/>
                          </a:solidFill>
                          <a:effectLst/>
                          <a:latin typeface="Times New Roman" pitchFamily="18" charset="0"/>
                          <a:cs typeface="Times New Roman" pitchFamily="18" charset="0"/>
                        </a:rPr>
                        <a:t>d) Cấp độ tổ chức sống gồm nhiều quần thể của các loài khác nhau cùng sinh sống trong một không gian xác định gọi là sinh cảnh.</a:t>
                      </a:r>
                      <a:endParaRPr kumimoji="0" lang="vi-VN"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Group 19"/>
          <p:cNvGraphicFramePr>
            <a:graphicFrameLocks/>
          </p:cNvGraphicFramePr>
          <p:nvPr>
            <p:extLst>
              <p:ext uri="{D42A27DB-BD31-4B8C-83A1-F6EECF244321}">
                <p14:modId xmlns:p14="http://schemas.microsoft.com/office/powerpoint/2010/main" val="234445924"/>
              </p:ext>
            </p:extLst>
          </p:nvPr>
        </p:nvGraphicFramePr>
        <p:xfrm>
          <a:off x="1189037" y="4572000"/>
          <a:ext cx="6583363" cy="792163"/>
        </p:xfrm>
        <a:graphic>
          <a:graphicData uri="http://schemas.openxmlformats.org/drawingml/2006/table">
            <a:tbl>
              <a:tblPr/>
              <a:tblGrid>
                <a:gridCol w="1646238"/>
                <a:gridCol w="1646237"/>
                <a:gridCol w="1644650"/>
                <a:gridCol w="1646238"/>
              </a:tblGrid>
              <a:tr h="792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vi-VN" sz="1200" b="1" i="1" u="none" strike="noStrike" cap="none" normalizeH="0" baseline="0" dirty="0" smtClean="0">
                          <a:ln>
                            <a:noFill/>
                          </a:ln>
                          <a:solidFill>
                            <a:schemeClr val="tx1"/>
                          </a:solidFill>
                          <a:effectLst/>
                          <a:latin typeface="Times New Roman" pitchFamily="18" charset="0"/>
                          <a:cs typeface="Times New Roman" pitchFamily="18" charset="0"/>
                        </a:rPr>
                        <a:t>1.</a:t>
                      </a:r>
                      <a:r>
                        <a:rPr kumimoji="0" lang="vi-VN" sz="1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B</a:t>
                      </a:r>
                      <a:endParaRPr kumimoji="0" lang="vi-VN"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vi-VN" sz="1200" b="1" i="1" u="none" strike="noStrike" cap="none" normalizeH="0" baseline="0" dirty="0" smtClean="0">
                          <a:ln>
                            <a:noFill/>
                          </a:ln>
                          <a:solidFill>
                            <a:schemeClr val="tx1"/>
                          </a:solidFill>
                          <a:effectLst/>
                          <a:latin typeface="Times New Roman" pitchFamily="18" charset="0"/>
                          <a:cs typeface="Times New Roman" pitchFamily="18" charset="0"/>
                        </a:rPr>
                        <a:t>2.</a:t>
                      </a:r>
                      <a:r>
                        <a:rPr kumimoji="0" lang="vi-VN" sz="1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C</a:t>
                      </a:r>
                      <a:endParaRPr kumimoji="0" lang="vi-VN"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vi-VN" sz="1200" b="1" i="1" u="none" strike="noStrike" cap="none" normalizeH="0" baseline="0" dirty="0" smtClean="0">
                          <a:ln>
                            <a:noFill/>
                          </a:ln>
                          <a:solidFill>
                            <a:schemeClr val="tx1"/>
                          </a:solidFill>
                          <a:effectLst/>
                          <a:latin typeface="Times New Roman" pitchFamily="18" charset="0"/>
                          <a:cs typeface="Times New Roman" pitchFamily="18" charset="0"/>
                        </a:rPr>
                        <a:t>3.</a:t>
                      </a:r>
                      <a:r>
                        <a:rPr kumimoji="0" lang="vi-VN" sz="1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D</a:t>
                      </a:r>
                      <a:endParaRPr kumimoji="0" lang="vi-VN"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vi-VN" sz="1200" b="1" i="1" u="none" strike="noStrike" cap="none" normalizeH="0" baseline="0" dirty="0" smtClean="0">
                          <a:ln>
                            <a:noFill/>
                          </a:ln>
                          <a:solidFill>
                            <a:schemeClr val="tx1"/>
                          </a:solidFill>
                          <a:effectLst/>
                          <a:latin typeface="Times New Roman" pitchFamily="18" charset="0"/>
                          <a:cs typeface="Times New Roman" pitchFamily="18" charset="0"/>
                        </a:rPr>
                        <a:t>4.</a:t>
                      </a:r>
                      <a:r>
                        <a:rPr kumimoji="0" lang="vi-VN" sz="12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vi-VN"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3758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457200" y="274638"/>
            <a:ext cx="8229600" cy="2603790"/>
          </a:xfrm>
          <a:prstGeom prst="rect">
            <a:avLst/>
          </a:prstGeom>
        </p:spPr>
        <p:txBody>
          <a:bodyPr wrap="square">
            <a:spAutoFit/>
          </a:bodyPr>
          <a:lstStyle/>
          <a:p>
            <a:endParaRPr lang="en-US" sz="2400"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en-US" sz="2400" dirty="0" smtClean="0">
                <a:solidFill>
                  <a:srgbClr val="000000"/>
                </a:solidFill>
                <a:latin typeface="Times New Roman" panose="02020603050405020304" pitchFamily="18" charset="0"/>
                <a:cs typeface="Times New Roman" panose="02020603050405020304" pitchFamily="18" charset="0"/>
              </a:rPr>
              <a:t>III</a:t>
            </a:r>
            <a:r>
              <a:rPr lang="en-US" sz="2400" dirty="0">
                <a:solidFill>
                  <a:srgbClr val="000000"/>
                </a:solidFill>
                <a:latin typeface="Times New Roman" panose="02020603050405020304" pitchFamily="18" charset="0"/>
                <a:cs typeface="Times New Roman" panose="02020603050405020304" pitchFamily="18" charset="0"/>
              </a:rPr>
              <a:t>. QUAN HỆ GIỮA CÁC CẤP ĐỘ TỔ CHỨC SỐNG</a:t>
            </a:r>
            <a:endParaRPr lang="en-US" sz="2400" dirty="0">
              <a:latin typeface="Times New Roman" panose="02020603050405020304" pitchFamily="18" charset="0"/>
              <a:cs typeface="Times New Roman" panose="02020603050405020304" pitchFamily="18" charset="0"/>
            </a:endParaRPr>
          </a:p>
          <a:p>
            <a:r>
              <a:rPr lang="en-US" sz="2400" dirty="0" err="1" smtClean="0">
                <a:solidFill>
                  <a:srgbClr val="000000"/>
                </a:solidFill>
                <a:latin typeface="Times New Roman" panose="02020603050405020304" pitchFamily="18" charset="0"/>
                <a:cs typeface="Times New Roman" panose="02020603050405020304" pitchFamily="18" charset="0"/>
              </a:rPr>
              <a:t>Quan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hệ</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bậc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cấu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trúc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năng</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err="1" smtClean="0">
                <a:solidFill>
                  <a:srgbClr val="000000"/>
                </a:solidFill>
                <a:latin typeface="Times New Roman" panose="02020603050405020304" pitchFamily="18" charset="0"/>
                <a:cs typeface="Times New Roman" panose="02020603050405020304" pitchFamily="18" charset="0"/>
              </a:rPr>
              <a:t>Quan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hệ</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giữa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bộ</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phận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tổng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thể</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err="1" smtClean="0">
                <a:solidFill>
                  <a:srgbClr val="000000"/>
                </a:solidFill>
                <a:latin typeface="Times New Roman" panose="02020603050405020304" pitchFamily="18" charset="0"/>
                <a:cs typeface="Times New Roman" panose="02020603050405020304" pitchFamily="18" charset="0"/>
              </a:rPr>
              <a:t>Tổ</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lớn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thành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từ</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cấp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độ</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tổ</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nhỏ</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liền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kề</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2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 y="190500"/>
            <a:ext cx="9105900" cy="407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38099" y="533400"/>
            <a:ext cx="8991599" cy="3416320"/>
          </a:xfrm>
          <a:prstGeom prst="rect">
            <a:avLst/>
          </a:prstGeom>
          <a:noFill/>
        </p:spPr>
        <p:txBody>
          <a:bodyPr wrap="square" rtlCol="0">
            <a:spAutoFit/>
          </a:bodyPr>
          <a:lstStyle/>
          <a:p>
            <a:r>
              <a:rPr lang="pt-BR" sz="2400" dirty="0">
                <a:solidFill>
                  <a:srgbClr val="FF0000"/>
                </a:solidFill>
                <a:latin typeface="Times New Roman" pitchFamily="18" charset="0"/>
                <a:cs typeface="Times New Roman" pitchFamily="18" charset="0"/>
              </a:rPr>
              <a:t>Câu 1: Các cấp tổ chức sống cơ bản được sắp xếp từ thấp đến cao:</a:t>
            </a:r>
            <a:endParaRPr lang="en-US" sz="2400" i="1"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A. Tế bào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Cơ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xã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Hệ sinh thái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Sinh quyển.</a:t>
            </a:r>
            <a:endParaRPr lang="en-US" sz="2400" i="1"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B. Tế bào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Cơ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xã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Hệ sinh thái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Sinh quyển.</a:t>
            </a:r>
            <a:endParaRPr lang="en-US" sz="2400" i="1"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C. Tế bào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Cơ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Hệ sinh thái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Sinh quyển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xã.</a:t>
            </a:r>
            <a:endParaRPr lang="en-US" sz="2400" i="1"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D. Tế bào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Cơ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Hệ sinh thái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Sinh quyển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thể </a:t>
            </a:r>
            <a:r>
              <a:rPr lang="en-US" sz="2400" dirty="0">
                <a:solidFill>
                  <a:srgbClr val="FF0000"/>
                </a:solidFill>
                <a:latin typeface="Times New Roman" pitchFamily="18" charset="0"/>
                <a:cs typeface="Times New Roman" pitchFamily="18" charset="0"/>
                <a:sym typeface="Symbol"/>
              </a:rPr>
              <a:t></a:t>
            </a:r>
            <a:r>
              <a:rPr lang="vi-VN" sz="2400" dirty="0">
                <a:solidFill>
                  <a:srgbClr val="FF0000"/>
                </a:solidFill>
                <a:latin typeface="Times New Roman" pitchFamily="18" charset="0"/>
                <a:cs typeface="Times New Roman" pitchFamily="18" charset="0"/>
              </a:rPr>
              <a:t> Quần xã.</a:t>
            </a:r>
            <a:endParaRPr lang="en-US" sz="2400" i="1" dirty="0">
              <a:solidFill>
                <a:srgbClr val="FF0000"/>
              </a:solidFill>
              <a:latin typeface="Times New Roman" pitchFamily="18" charset="0"/>
              <a:cs typeface="Times New Roman" pitchFamily="18" charset="0"/>
            </a:endParaRPr>
          </a:p>
        </p:txBody>
      </p:sp>
      <p:pic>
        <p:nvPicPr>
          <p:cNvPr id="36" name="Picture 11" descr="C:\Users\ADMIN\Desktop\Giai cuu dai duong 2\seashell-border-382756.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1" y="4724400"/>
            <a:ext cx="37338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1066800" y="5054025"/>
            <a:ext cx="3907452"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Đáp án: A</a:t>
            </a:r>
            <a:endParaRPr lang="en-US" sz="3200" dirty="0">
              <a:latin typeface="Times New Roman" pitchFamily="18" charset="0"/>
              <a:cs typeface="Times New Roman" pitchFamily="18" charset="0"/>
            </a:endParaRPr>
          </a:p>
        </p:txBody>
      </p:sp>
      <p:pic>
        <p:nvPicPr>
          <p:cNvPr id="38" name="Picture 2" descr="C:\Users\ADMIN\Desktop\Phan Thi Do Uyen\Giai cuu dai duong\Picture2.png">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457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90500"/>
            <a:ext cx="8762999" cy="37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533399" y="496431"/>
            <a:ext cx="8381999" cy="3108543"/>
          </a:xfrm>
          <a:prstGeom prst="rect">
            <a:avLst/>
          </a:prstGeom>
          <a:noFill/>
        </p:spPr>
        <p:txBody>
          <a:bodyPr wrap="square" rtlCol="0">
            <a:spAutoFit/>
          </a:bodyPr>
          <a:lstStyle/>
          <a:p>
            <a:r>
              <a:rPr lang="pt-BR" sz="2800" dirty="0">
                <a:solidFill>
                  <a:srgbClr val="FF0000"/>
                </a:solidFill>
                <a:latin typeface="Times New Roman" pitchFamily="18" charset="0"/>
                <a:cs typeface="Times New Roman" pitchFamily="18" charset="0"/>
              </a:rPr>
              <a:t>Câu 2: </a:t>
            </a:r>
            <a:r>
              <a:rPr lang="vi-VN" sz="2800" dirty="0">
                <a:latin typeface="+mj-lt"/>
              </a:rPr>
              <a:t> </a:t>
            </a:r>
            <a:r>
              <a:rPr lang="vi-VN" sz="2800" dirty="0">
                <a:solidFill>
                  <a:srgbClr val="FF0000"/>
                </a:solidFill>
                <a:latin typeface="+mj-lt"/>
              </a:rPr>
              <a:t>“Tổ chức sống cấp thấp hơn làm nền tảng để xây dựng nên tổ chức sống cấp cao hơn” giải thích cho nguyên tắc nào của thế giới sống?</a:t>
            </a:r>
          </a:p>
          <a:p>
            <a:pPr marL="514350" indent="-514350">
              <a:buAutoNum type="alphaUcPeriod"/>
            </a:pPr>
            <a:r>
              <a:rPr lang="vi-VN" sz="2800" dirty="0" smtClean="0">
                <a:solidFill>
                  <a:srgbClr val="FF0000"/>
                </a:solidFill>
                <a:latin typeface="+mj-lt"/>
              </a:rPr>
              <a:t>Nguyên </a:t>
            </a:r>
            <a:r>
              <a:rPr lang="vi-VN" sz="2800" dirty="0">
                <a:solidFill>
                  <a:srgbClr val="FF0000"/>
                </a:solidFill>
                <a:latin typeface="+mj-lt"/>
              </a:rPr>
              <a:t>tắc thứ bậc.    </a:t>
            </a:r>
            <a:endParaRPr lang="en-US" sz="2800" dirty="0" smtClean="0">
              <a:solidFill>
                <a:srgbClr val="FF0000"/>
              </a:solidFill>
              <a:latin typeface="+mj-lt"/>
            </a:endParaRPr>
          </a:p>
          <a:p>
            <a:r>
              <a:rPr lang="en-US" sz="2800" dirty="0" smtClean="0">
                <a:solidFill>
                  <a:srgbClr val="FF0000"/>
                </a:solidFill>
                <a:latin typeface="+mj-lt"/>
              </a:rPr>
              <a:t>B. </a:t>
            </a:r>
            <a:r>
              <a:rPr lang="vi-VN" sz="2800" dirty="0" smtClean="0">
                <a:solidFill>
                  <a:srgbClr val="FF0000"/>
                </a:solidFill>
                <a:latin typeface="+mj-lt"/>
              </a:rPr>
              <a:t>Nguyên </a:t>
            </a:r>
            <a:r>
              <a:rPr lang="vi-VN" sz="2800" dirty="0">
                <a:solidFill>
                  <a:srgbClr val="FF0000"/>
                </a:solidFill>
                <a:latin typeface="+mj-lt"/>
              </a:rPr>
              <a:t>tắc mở.</a:t>
            </a:r>
          </a:p>
          <a:p>
            <a:r>
              <a:rPr lang="vi-VN" sz="2800" dirty="0">
                <a:solidFill>
                  <a:srgbClr val="FF0000"/>
                </a:solidFill>
                <a:latin typeface="+mj-lt"/>
              </a:rPr>
              <a:t>C. Nguyên tắc tự điều chỉnh.    </a:t>
            </a:r>
            <a:endParaRPr lang="en-US" sz="2800" dirty="0" smtClean="0">
              <a:solidFill>
                <a:srgbClr val="FF0000"/>
              </a:solidFill>
              <a:latin typeface="+mj-lt"/>
            </a:endParaRPr>
          </a:p>
          <a:p>
            <a:r>
              <a:rPr lang="vi-VN" sz="2800" dirty="0" smtClean="0">
                <a:solidFill>
                  <a:srgbClr val="FF0000"/>
                </a:solidFill>
                <a:latin typeface="+mj-lt"/>
              </a:rPr>
              <a:t>D</a:t>
            </a:r>
            <a:r>
              <a:rPr lang="vi-VN" sz="2800" dirty="0">
                <a:solidFill>
                  <a:srgbClr val="FF0000"/>
                </a:solidFill>
                <a:latin typeface="+mj-lt"/>
              </a:rPr>
              <a:t>. Nguyên tắc bổ sung</a:t>
            </a:r>
          </a:p>
        </p:txBody>
      </p:sp>
      <p:pic>
        <p:nvPicPr>
          <p:cNvPr id="36"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4260055"/>
            <a:ext cx="4870715" cy="1248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0600" y="4497999"/>
            <a:ext cx="3907452"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Đáp án: A</a:t>
            </a:r>
            <a:endParaRPr 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68707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1" y="190500"/>
            <a:ext cx="8610600" cy="232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914400" y="533400"/>
            <a:ext cx="7696200" cy="1384995"/>
          </a:xfrm>
          <a:prstGeom prst="rect">
            <a:avLst/>
          </a:prstGeom>
          <a:noFill/>
        </p:spPr>
        <p:txBody>
          <a:bodyPr wrap="square" rtlCol="0">
            <a:spAutoFit/>
          </a:bodyPr>
          <a:lstStyle/>
          <a:p>
            <a:r>
              <a:rPr lang="pt-BR" sz="2800" dirty="0">
                <a:solidFill>
                  <a:srgbClr val="FF0000"/>
                </a:solidFill>
                <a:latin typeface="Times New Roman" pitchFamily="18" charset="0"/>
                <a:cs typeface="Times New Roman" pitchFamily="18" charset="0"/>
              </a:rPr>
              <a:t>Câu 3: </a:t>
            </a:r>
            <a:r>
              <a:rPr lang="vi-VN" sz="2800" dirty="0">
                <a:solidFill>
                  <a:srgbClr val="FF0000"/>
                </a:solidFill>
                <a:latin typeface="Times New Roman" pitchFamily="18" charset="0"/>
                <a:cs typeface="Times New Roman" pitchFamily="18" charset="0"/>
              </a:rPr>
              <a:t>Cấp tổ chức cơ bản của mọi cơ thể sống là:</a:t>
            </a:r>
            <a:endParaRPr lang="en-US" sz="2800" i="1" dirty="0">
              <a:solidFill>
                <a:srgbClr val="FF0000"/>
              </a:solidFill>
              <a:latin typeface="Times New Roman" pitchFamily="18" charset="0"/>
              <a:cs typeface="Times New Roman" pitchFamily="18" charset="0"/>
            </a:endParaRPr>
          </a:p>
          <a:p>
            <a:r>
              <a:rPr lang="pt-BR" sz="2800" dirty="0" smtClean="0">
                <a:solidFill>
                  <a:srgbClr val="FF0000"/>
                </a:solidFill>
                <a:latin typeface="Times New Roman" pitchFamily="18" charset="0"/>
                <a:cs typeface="Times New Roman" pitchFamily="18" charset="0"/>
              </a:rPr>
              <a:t>A. Quần </a:t>
            </a:r>
            <a:r>
              <a:rPr lang="pt-BR" sz="2800" dirty="0">
                <a:solidFill>
                  <a:srgbClr val="FF0000"/>
                </a:solidFill>
                <a:latin typeface="Times New Roman" pitchFamily="18" charset="0"/>
                <a:cs typeface="Times New Roman" pitchFamily="18" charset="0"/>
              </a:rPr>
              <a:t>thể.	             </a:t>
            </a:r>
            <a:r>
              <a:rPr lang="pt-BR" sz="2800" dirty="0" smtClean="0">
                <a:solidFill>
                  <a:srgbClr val="FF0000"/>
                </a:solidFill>
                <a:latin typeface="Times New Roman" pitchFamily="18" charset="0"/>
                <a:cs typeface="Times New Roman" pitchFamily="18" charset="0"/>
              </a:rPr>
              <a:t>                  </a:t>
            </a:r>
            <a:r>
              <a:rPr lang="pt-BR" sz="2800" dirty="0">
                <a:solidFill>
                  <a:srgbClr val="FF0000"/>
                </a:solidFill>
                <a:latin typeface="Times New Roman" pitchFamily="18" charset="0"/>
                <a:cs typeface="Times New Roman" pitchFamily="18" charset="0"/>
              </a:rPr>
              <a:t>B. Quần xã.	</a:t>
            </a:r>
            <a:endParaRPr lang="pt-BR" sz="2800" dirty="0" smtClean="0">
              <a:solidFill>
                <a:srgbClr val="FF0000"/>
              </a:solidFill>
              <a:latin typeface="Times New Roman" pitchFamily="18" charset="0"/>
              <a:cs typeface="Times New Roman" pitchFamily="18" charset="0"/>
            </a:endParaRPr>
          </a:p>
          <a:p>
            <a:r>
              <a:rPr lang="pt-BR" sz="2800" dirty="0" smtClean="0">
                <a:solidFill>
                  <a:srgbClr val="FF0000"/>
                </a:solidFill>
                <a:latin typeface="Times New Roman" pitchFamily="18" charset="0"/>
                <a:cs typeface="Times New Roman" pitchFamily="18" charset="0"/>
              </a:rPr>
              <a:t>C</a:t>
            </a:r>
            <a:r>
              <a:rPr lang="pt-BR" sz="2800" dirty="0">
                <a:solidFill>
                  <a:srgbClr val="FF0000"/>
                </a:solidFill>
                <a:latin typeface="Times New Roman" pitchFamily="18" charset="0"/>
                <a:cs typeface="Times New Roman" pitchFamily="18" charset="0"/>
              </a:rPr>
              <a:t>. Tế bào.	               </a:t>
            </a:r>
            <a:r>
              <a:rPr lang="pt-BR" sz="2800" dirty="0" smtClean="0">
                <a:solidFill>
                  <a:srgbClr val="FF0000"/>
                </a:solidFill>
                <a:latin typeface="Times New Roman" pitchFamily="18" charset="0"/>
                <a:cs typeface="Times New Roman" pitchFamily="18" charset="0"/>
              </a:rPr>
              <a:t>                </a:t>
            </a:r>
            <a:r>
              <a:rPr lang="pt-BR" sz="2800" dirty="0">
                <a:solidFill>
                  <a:srgbClr val="FF0000"/>
                </a:solidFill>
                <a:latin typeface="Times New Roman" pitchFamily="18" charset="0"/>
                <a:cs typeface="Times New Roman" pitchFamily="18" charset="0"/>
              </a:rPr>
              <a:t>D. Cơ thể.</a:t>
            </a:r>
            <a:endParaRPr lang="en-US" sz="2800" i="1" dirty="0">
              <a:solidFill>
                <a:srgbClr val="FF0000"/>
              </a:solidFill>
              <a:latin typeface="Times New Roman" pitchFamily="18" charset="0"/>
              <a:cs typeface="Times New Roman" pitchFamily="18" charset="0"/>
            </a:endParaRPr>
          </a:p>
        </p:txBody>
      </p:sp>
      <p:pic>
        <p:nvPicPr>
          <p:cNvPr id="36"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0" y="2667000"/>
            <a:ext cx="4870715" cy="1169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3700" y="2920425"/>
            <a:ext cx="3907452"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Đáp án: C</a:t>
            </a:r>
            <a:endParaRPr 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0169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90500"/>
            <a:ext cx="8839199" cy="37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2379048" y="1305610"/>
            <a:ext cx="4385902" cy="646331"/>
          </a:xfrm>
          <a:prstGeom prst="rect">
            <a:avLst/>
          </a:prstGeom>
          <a:noFill/>
        </p:spPr>
        <p:txBody>
          <a:bodyPr wrap="square" rtlCol="0">
            <a:spAutoFit/>
          </a:bodyPr>
          <a:lstStyle/>
          <a:p>
            <a:pPr algn="ctr"/>
            <a:endParaRPr lang="en-US" sz="3600" dirty="0">
              <a:solidFill>
                <a:srgbClr val="0033CC"/>
              </a:solidFill>
            </a:endParaRPr>
          </a:p>
        </p:txBody>
      </p:sp>
      <p:pic>
        <p:nvPicPr>
          <p:cNvPr id="36"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4162184"/>
            <a:ext cx="4870715" cy="920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04800" y="4292025"/>
            <a:ext cx="4389083"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Đáp án</a:t>
            </a:r>
            <a:r>
              <a:rPr lang="en-US" sz="3200" dirty="0" smtClean="0">
                <a:latin typeface="Times New Roman" pitchFamily="18" charset="0"/>
                <a:cs typeface="Times New Roman" pitchFamily="18" charset="0"/>
              </a:rPr>
              <a:t>: 5</a:t>
            </a:r>
            <a:r>
              <a:rPr lang="en-US" sz="3200" dirty="0" smtClean="0">
                <a:latin typeface="Times New Roman" pitchFamily="18" charset="0"/>
                <a:cs typeface="Times New Roman" pitchFamily="18" charset="0"/>
                <a:sym typeface="Wingdings" pitchFamily="2" charset="2"/>
              </a:rPr>
              <a:t> 4213</a:t>
            </a:r>
            <a:endParaRPr lang="en-US" sz="3200" dirty="0">
              <a:solidFill>
                <a:srgbClr val="0033CC"/>
              </a:solidFill>
            </a:endParaRPr>
          </a:p>
        </p:txBody>
      </p:sp>
      <p:pic>
        <p:nvPicPr>
          <p:cNvPr id="38" name="Picture 2" descr="C:\Users\ADMIN\Desktop\Phan Thi Do Uyen\Giai cuu dai duong\Picture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990600" y="457200"/>
            <a:ext cx="8229600" cy="289559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dirty="0" smtClean="0">
                <a:solidFill>
                  <a:srgbClr val="FF0000"/>
                </a:solidFill>
                <a:latin typeface="Times New Roman" pitchFamily="18" charset="0"/>
                <a:cs typeface="Times New Roman" pitchFamily="18" charset="0"/>
              </a:rPr>
              <a:t>Câu 4: Sắp xếp theo thứ tự tăng dần</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Con người</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Trái tim</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Các hộ gia đình sống ở phường 5, tp Đông Hà</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Tế bào cơ tim</a:t>
            </a:r>
          </a:p>
          <a:p>
            <a:pPr marL="514350" indent="-514350" algn="l">
              <a:buFont typeface="Arial" pitchFamily="34" charset="0"/>
              <a:buAutoNum type="arabicPeriod"/>
            </a:pPr>
            <a:r>
              <a:rPr lang="en-US" sz="2800" dirty="0" smtClean="0">
                <a:solidFill>
                  <a:srgbClr val="FF0000"/>
                </a:solidFill>
                <a:latin typeface="Times New Roman" pitchFamily="18" charset="0"/>
                <a:cs typeface="Times New Roman" pitchFamily="18" charset="0"/>
              </a:rPr>
              <a:t>Ti thể</a:t>
            </a:r>
          </a:p>
          <a:p>
            <a:pPr marL="514350" indent="-514350"/>
            <a:endParaRPr lang="en-US" sz="2800" dirty="0" smtClean="0">
              <a:solidFill>
                <a:srgbClr val="FF0000"/>
              </a:solidFill>
              <a:latin typeface="Times New Roman" pitchFamily="18" charset="0"/>
              <a:cs typeface="Times New Roman" pitchFamily="18" charset="0"/>
            </a:endParaRPr>
          </a:p>
          <a:p>
            <a:endParaRPr lang="en-US" sz="28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8491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4" name="Straight Connector 3"/>
          <p:cNvCxnSpPr>
            <a:endCxn id="2"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pic>
        <p:nvPicPr>
          <p:cNvPr id="8" name="Picture 14" descr="Káº¿t quáº£ hÃ¬nh áº£nh cho cÃ¡i bÃ n"/>
          <p:cNvPicPr>
            <a:picLocks noChangeAspect="1" noChangeArrowheads="1"/>
          </p:cNvPicPr>
          <p:nvPr/>
        </p:nvPicPr>
        <p:blipFill>
          <a:blip r:embed="rId3"/>
          <a:srcRect/>
          <a:stretch>
            <a:fillRect/>
          </a:stretch>
        </p:blipFill>
        <p:spPr bwMode="auto">
          <a:xfrm>
            <a:off x="6172200" y="2678206"/>
            <a:ext cx="2819400" cy="3638551"/>
          </a:xfrm>
          <a:prstGeom prst="rect">
            <a:avLst/>
          </a:prstGeom>
          <a:noFill/>
        </p:spPr>
      </p:pic>
      <p:pic>
        <p:nvPicPr>
          <p:cNvPr id="9" name="Picture 2" descr="Káº¿t quáº£ hÃ¬nh áº£nh cho cÃ¢y xanh"/>
          <p:cNvPicPr>
            <a:picLocks noChangeAspect="1" noChangeArrowheads="1"/>
          </p:cNvPicPr>
          <p:nvPr/>
        </p:nvPicPr>
        <p:blipFill>
          <a:blip r:embed="rId4"/>
          <a:srcRect/>
          <a:stretch>
            <a:fillRect/>
          </a:stretch>
        </p:blipFill>
        <p:spPr bwMode="auto">
          <a:xfrm>
            <a:off x="2743199" y="2678205"/>
            <a:ext cx="3070047" cy="1819275"/>
          </a:xfrm>
          <a:prstGeom prst="rect">
            <a:avLst/>
          </a:prstGeom>
          <a:noFill/>
        </p:spPr>
      </p:pic>
      <p:pic>
        <p:nvPicPr>
          <p:cNvPr id="10" name="Picture 6" descr="Kết quả hình ảnh cho vọc sơn trà"/>
          <p:cNvPicPr>
            <a:picLocks noChangeAspect="1" noChangeArrowheads="1"/>
          </p:cNvPicPr>
          <p:nvPr/>
        </p:nvPicPr>
        <p:blipFill>
          <a:blip r:embed="rId5"/>
          <a:srcRect/>
          <a:stretch>
            <a:fillRect/>
          </a:stretch>
        </p:blipFill>
        <p:spPr bwMode="auto">
          <a:xfrm>
            <a:off x="2772474" y="4622894"/>
            <a:ext cx="3037284" cy="2158906"/>
          </a:xfrm>
          <a:prstGeom prst="rect">
            <a:avLst/>
          </a:prstGeom>
          <a:noFill/>
        </p:spPr>
      </p:pic>
      <p:sp>
        <p:nvSpPr>
          <p:cNvPr id="11" name="Title 1"/>
          <p:cNvSpPr txBox="1">
            <a:spLocks/>
          </p:cNvSpPr>
          <p:nvPr/>
        </p:nvSpPr>
        <p:spPr>
          <a:xfrm>
            <a:off x="2514600" y="990600"/>
            <a:ext cx="6516081" cy="10780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smtClean="0">
                <a:solidFill>
                  <a:srgbClr val="FF0000"/>
                </a:solidFill>
                <a:latin typeface="Times New Roman" pitchFamily="18" charset="0"/>
                <a:cs typeface="Times New Roman" pitchFamily="18" charset="0"/>
              </a:rPr>
              <a:t>Hãy nhìn xung quanh và </a:t>
            </a: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vật không sống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cơ thể sống ? </a:t>
            </a:r>
            <a:endParaRPr lang="en-US" sz="3200" b="1" dirty="0">
              <a:latin typeface="Times New Roman" pitchFamily="18" charset="0"/>
              <a:cs typeface="Times New Roman" pitchFamily="18" charset="0"/>
            </a:endParaRPr>
          </a:p>
        </p:txBody>
      </p:sp>
      <p:sp>
        <p:nvSpPr>
          <p:cNvPr id="12" name="Text Box 6"/>
          <p:cNvSpPr txBox="1">
            <a:spLocks noChangeArrowheads="1"/>
          </p:cNvSpPr>
          <p:nvPr/>
        </p:nvSpPr>
        <p:spPr bwMode="auto">
          <a:xfrm>
            <a:off x="2509136" y="1145875"/>
            <a:ext cx="6287482" cy="954107"/>
          </a:xfrm>
          <a:prstGeom prst="rect">
            <a:avLst/>
          </a:prstGeom>
          <a:noFill/>
          <a:ln w="9525">
            <a:noFill/>
            <a:miter lim="800000"/>
            <a:headEnd/>
            <a:tailEnd/>
          </a:ln>
        </p:spPr>
        <p:txBody>
          <a:bodyPr wrap="square">
            <a:spAutoFit/>
          </a:bodyPr>
          <a:lstStyle/>
          <a:p>
            <a:pPr algn="ctr">
              <a:spcBef>
                <a:spcPct val="50000"/>
              </a:spcBef>
            </a:pPr>
            <a:r>
              <a:rPr lang="en-US" sz="2800" dirty="0">
                <a:solidFill>
                  <a:srgbClr val="FF0000"/>
                </a:solidFill>
                <a:latin typeface="Times New Roman" pitchFamily="18" charset="0"/>
                <a:cs typeface="Times New Roman" pitchFamily="18" charset="0"/>
              </a:rPr>
              <a:t>Cho biết sinh vật khác với vật </a:t>
            </a:r>
            <a:r>
              <a:rPr lang="en-US" sz="2800" dirty="0" err="1">
                <a:solidFill>
                  <a:srgbClr val="FF0000"/>
                </a:solidFill>
                <a:latin typeface="Times New Roman" pitchFamily="18" charset="0"/>
                <a:cs typeface="Times New Roman" pitchFamily="18" charset="0"/>
              </a:rPr>
              <a:t>vô</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ở những điểm nào?</a:t>
            </a:r>
          </a:p>
        </p:txBody>
      </p:sp>
    </p:spTree>
    <p:custDataLst>
      <p:tags r:id="rId1"/>
    </p:custDataLst>
    <p:extLst>
      <p:ext uri="{BB962C8B-B14F-4D97-AF65-F5344CB8AC3E}">
        <p14:creationId xmlns:p14="http://schemas.microsoft.com/office/powerpoint/2010/main" val="428385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1" grpId="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228600"/>
            <a:ext cx="8991599" cy="119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524435" y="533400"/>
            <a:ext cx="7951338"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Câu 5: Nội dung của học thuyết tế bào là gì ?</a:t>
            </a:r>
            <a:endParaRPr lang="en-US" sz="2800" dirty="0">
              <a:solidFill>
                <a:srgbClr val="FF0000"/>
              </a:solidFill>
              <a:latin typeface="Times New Roman" pitchFamily="18" charset="0"/>
              <a:cs typeface="Times New Roman" pitchFamily="18" charset="0"/>
            </a:endParaRPr>
          </a:p>
        </p:txBody>
      </p:sp>
      <p:pic>
        <p:nvPicPr>
          <p:cNvPr id="36" name="Picture 11" descr="C:\Users\ADMIN\Desktop\Giai cuu dai duong 2\seashell-border-3827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752600"/>
            <a:ext cx="8763000" cy="1424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1006168" y="2110648"/>
            <a:ext cx="7772400" cy="954107"/>
          </a:xfrm>
          <a:prstGeom prst="rect">
            <a:avLst/>
          </a:prstGeom>
          <a:noFill/>
        </p:spPr>
        <p:txBody>
          <a:bodyPr wrap="square" rtlCol="0">
            <a:spAutoFit/>
          </a:bodyPr>
          <a:lstStyle/>
          <a:p>
            <a:pPr algn="just">
              <a:spcBef>
                <a:spcPct val="50000"/>
              </a:spcBef>
              <a:buFont typeface="Wingdings" pitchFamily="2" charset="2"/>
              <a:buChar char="§"/>
              <a:defRPr/>
            </a:pPr>
            <a:r>
              <a:rPr lang="en-US" sz="2800" dirty="0" smtClean="0">
                <a:latin typeface="Times New Roman" pitchFamily="18" charset="0"/>
                <a:cs typeface="Times New Roman" pitchFamily="18" charset="0"/>
              </a:rPr>
              <a:t>Đáp án: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a:t>
            </a:r>
          </a:p>
        </p:txBody>
      </p:sp>
      <p:pic>
        <p:nvPicPr>
          <p:cNvPr id="38" name="Picture 2" descr="C:\Users\ADMIN\Desktop\Phan Thi Do Uyen\Giai cuu dai duong\Picture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9867" y="5082774"/>
            <a:ext cx="1349743" cy="17752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3780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Luu huynh-diox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743200" y="4485969"/>
            <a:ext cx="3810000" cy="2438400"/>
          </a:xfrm>
          <a:prstGeom prst="rect">
            <a:avLst/>
          </a:prstGeom>
        </p:spPr>
      </p:pic>
    </p:spTree>
    <p:extLst>
      <p:ext uri="{BB962C8B-B14F-4D97-AF65-F5344CB8AC3E}">
        <p14:creationId xmlns:p14="http://schemas.microsoft.com/office/powerpoint/2010/main" val="129948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áº¿t quáº£ hÃ¬nh áº£nh cho cÆ¡ thá»"/>
          <p:cNvPicPr>
            <a:picLocks noChangeAspect="1" noChangeArrowheads="1"/>
          </p:cNvPicPr>
          <p:nvPr/>
        </p:nvPicPr>
        <p:blipFill>
          <a:blip r:embed="rId3"/>
          <a:srcRect t="14634" r="47921" b="7317"/>
          <a:stretch>
            <a:fillRect/>
          </a:stretch>
        </p:blipFill>
        <p:spPr bwMode="auto">
          <a:xfrm>
            <a:off x="3505200" y="1844040"/>
            <a:ext cx="2362200" cy="3370072"/>
          </a:xfrm>
          <a:prstGeom prst="rect">
            <a:avLst/>
          </a:prstGeom>
          <a:noFill/>
          <a:ln>
            <a:solidFill>
              <a:schemeClr val="tx1"/>
            </a:solidFill>
          </a:ln>
        </p:spPr>
      </p:pic>
      <p:pic>
        <p:nvPicPr>
          <p:cNvPr id="33798" name="Picture 6" descr="Káº¿t quáº£ hÃ¬nh áº£nh cho há» tiÃªu hÃ³a cá»§a bÃ©"/>
          <p:cNvPicPr>
            <a:picLocks noChangeAspect="1" noChangeArrowheads="1"/>
          </p:cNvPicPr>
          <p:nvPr/>
        </p:nvPicPr>
        <p:blipFill>
          <a:blip r:embed="rId4"/>
          <a:srcRect t="43181" r="-116"/>
          <a:stretch>
            <a:fillRect/>
          </a:stretch>
        </p:blipFill>
        <p:spPr bwMode="auto">
          <a:xfrm>
            <a:off x="152400" y="160387"/>
            <a:ext cx="2743200" cy="2506613"/>
          </a:xfrm>
          <a:prstGeom prst="rect">
            <a:avLst/>
          </a:prstGeom>
          <a:noFill/>
          <a:ln>
            <a:solidFill>
              <a:schemeClr val="tx1"/>
            </a:solidFill>
          </a:ln>
        </p:spPr>
      </p:pic>
      <p:pic>
        <p:nvPicPr>
          <p:cNvPr id="33800" name="Picture 8" descr="Káº¿t quáº£ hÃ¬nh áº£nh cho dáº¡ dÃ y"/>
          <p:cNvPicPr>
            <a:picLocks noChangeAspect="1" noChangeArrowheads="1"/>
          </p:cNvPicPr>
          <p:nvPr/>
        </p:nvPicPr>
        <p:blipFill>
          <a:blip r:embed="rId5"/>
          <a:srcRect/>
          <a:stretch>
            <a:fillRect/>
          </a:stretch>
        </p:blipFill>
        <p:spPr bwMode="auto">
          <a:xfrm>
            <a:off x="6122582" y="3048000"/>
            <a:ext cx="2411818" cy="2592706"/>
          </a:xfrm>
          <a:prstGeom prst="rect">
            <a:avLst/>
          </a:prstGeom>
          <a:noFill/>
          <a:ln>
            <a:solidFill>
              <a:schemeClr val="tx1"/>
            </a:solidFill>
          </a:ln>
        </p:spPr>
      </p:pic>
      <p:pic>
        <p:nvPicPr>
          <p:cNvPr id="33802" name="Picture 10" descr="Káº¿t quáº£ hÃ¬nh áº£nh cho gia ÄÃ¬nh"/>
          <p:cNvPicPr>
            <a:picLocks noChangeAspect="1" noChangeArrowheads="1"/>
          </p:cNvPicPr>
          <p:nvPr/>
        </p:nvPicPr>
        <p:blipFill>
          <a:blip r:embed="rId6" cstate="print"/>
          <a:srcRect/>
          <a:stretch>
            <a:fillRect/>
          </a:stretch>
        </p:blipFill>
        <p:spPr bwMode="auto">
          <a:xfrm>
            <a:off x="6019800" y="152400"/>
            <a:ext cx="2854712" cy="2514600"/>
          </a:xfrm>
          <a:prstGeom prst="rect">
            <a:avLst/>
          </a:prstGeom>
          <a:noFill/>
          <a:ln>
            <a:solidFill>
              <a:schemeClr val="tx1"/>
            </a:solidFill>
          </a:ln>
        </p:spPr>
      </p:pic>
      <p:pic>
        <p:nvPicPr>
          <p:cNvPr id="33806" name="Picture 14" descr="Káº¿t quáº£ hÃ¬nh áº£nh cho táº¿ bÃ o cÆ¡"/>
          <p:cNvPicPr>
            <a:picLocks noChangeAspect="1" noChangeArrowheads="1"/>
          </p:cNvPicPr>
          <p:nvPr/>
        </p:nvPicPr>
        <p:blipFill>
          <a:blip r:embed="rId7"/>
          <a:srcRect t="8000" r="1496"/>
          <a:stretch>
            <a:fillRect/>
          </a:stretch>
        </p:blipFill>
        <p:spPr bwMode="auto">
          <a:xfrm>
            <a:off x="228600" y="3048000"/>
            <a:ext cx="3149082" cy="2514600"/>
          </a:xfrm>
          <a:prstGeom prst="rect">
            <a:avLst/>
          </a:prstGeom>
          <a:noFill/>
          <a:ln>
            <a:solidFill>
              <a:schemeClr val="tx1"/>
            </a:solidFill>
          </a:ln>
        </p:spPr>
      </p:pic>
      <p:sp>
        <p:nvSpPr>
          <p:cNvPr id="10" name="TextBox 9"/>
          <p:cNvSpPr txBox="1"/>
          <p:nvPr/>
        </p:nvSpPr>
        <p:spPr>
          <a:xfrm>
            <a:off x="2362200" y="19812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1</a:t>
            </a:r>
            <a:endParaRPr lang="en-US" sz="3200" b="1" dirty="0">
              <a:solidFill>
                <a:srgbClr val="FF0000"/>
              </a:solidFill>
              <a:latin typeface="Times New Roman" pitchFamily="18" charset="0"/>
              <a:cs typeface="Times New Roman" pitchFamily="18" charset="0"/>
            </a:endParaRPr>
          </a:p>
        </p:txBody>
      </p:sp>
      <p:sp>
        <p:nvSpPr>
          <p:cNvPr id="11" name="TextBox 10"/>
          <p:cNvSpPr txBox="1"/>
          <p:nvPr/>
        </p:nvSpPr>
        <p:spPr>
          <a:xfrm>
            <a:off x="8077200" y="51054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5</a:t>
            </a:r>
            <a:endParaRPr lang="en-US" sz="3200" b="1" dirty="0">
              <a:solidFill>
                <a:srgbClr val="FF0000"/>
              </a:solidFill>
              <a:latin typeface="Times New Roman" pitchFamily="18" charset="0"/>
              <a:cs typeface="Times New Roman" pitchFamily="18" charset="0"/>
            </a:endParaRPr>
          </a:p>
        </p:txBody>
      </p:sp>
      <p:sp>
        <p:nvSpPr>
          <p:cNvPr id="12" name="TextBox 11"/>
          <p:cNvSpPr txBox="1"/>
          <p:nvPr/>
        </p:nvSpPr>
        <p:spPr>
          <a:xfrm>
            <a:off x="5401350" y="4673025"/>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4</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3048000" y="49530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3</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8525550" y="762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2</a:t>
            </a:r>
            <a:endParaRPr lang="en-US" sz="3200" b="1" dirty="0">
              <a:solidFill>
                <a:srgbClr val="FF0000"/>
              </a:solidFill>
              <a:latin typeface="Times New Roman" pitchFamily="18" charset="0"/>
              <a:cs typeface="Times New Roman" pitchFamily="18" charset="0"/>
            </a:endParaRPr>
          </a:p>
        </p:txBody>
      </p:sp>
      <p:sp>
        <p:nvSpPr>
          <p:cNvPr id="16" name="Text Box 6"/>
          <p:cNvSpPr txBox="1">
            <a:spLocks noChangeArrowheads="1"/>
          </p:cNvSpPr>
          <p:nvPr/>
        </p:nvSpPr>
        <p:spPr bwMode="auto">
          <a:xfrm>
            <a:off x="381000" y="5953780"/>
            <a:ext cx="85343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latin typeface="Times New Roman" pitchFamily="18" charset="0"/>
                <a:cs typeface="Times New Roman" pitchFamily="18" charset="0"/>
              </a:rPr>
              <a:t>Hãy sắp xếp các hình sau theo thứ tự từ thấp đến cao ?</a:t>
            </a:r>
            <a:endParaRPr lang="en-US" sz="2800" b="1" dirty="0">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barn(inVertical)">
                                      <p:cBhvr>
                                        <p:cTn id="12" dur="500"/>
                                        <p:tgtEl>
                                          <p:spTgt spid="3379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33806"/>
                                        </p:tgtEl>
                                        <p:attrNameLst>
                                          <p:attrName>style.visibility</p:attrName>
                                        </p:attrNameLst>
                                      </p:cBhvr>
                                      <p:to>
                                        <p:strVal val="visible"/>
                                      </p:to>
                                    </p:set>
                                    <p:animEffect transition="in" filter="barn(inVertical)">
                                      <p:cBhvr>
                                        <p:cTn id="18" dur="500"/>
                                        <p:tgtEl>
                                          <p:spTgt spid="3380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nodeType="withEffect">
                                  <p:stCondLst>
                                    <p:cond delay="0"/>
                                  </p:stCondLst>
                                  <p:childTnLst>
                                    <p:set>
                                      <p:cBhvr>
                                        <p:cTn id="23" dur="1" fill="hold">
                                          <p:stCondLst>
                                            <p:cond delay="0"/>
                                          </p:stCondLst>
                                        </p:cTn>
                                        <p:tgtEl>
                                          <p:spTgt spid="33794"/>
                                        </p:tgtEl>
                                        <p:attrNameLst>
                                          <p:attrName>style.visibility</p:attrName>
                                        </p:attrNameLst>
                                      </p:cBhvr>
                                      <p:to>
                                        <p:strVal val="visible"/>
                                      </p:to>
                                    </p:set>
                                    <p:animEffect transition="in" filter="barn(inVertical)">
                                      <p:cBhvr>
                                        <p:cTn id="24" dur="500"/>
                                        <p:tgtEl>
                                          <p:spTgt spid="3379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33800"/>
                                        </p:tgtEl>
                                        <p:attrNameLst>
                                          <p:attrName>style.visibility</p:attrName>
                                        </p:attrNameLst>
                                      </p:cBhvr>
                                      <p:to>
                                        <p:strVal val="visible"/>
                                      </p:to>
                                    </p:set>
                                    <p:animEffect transition="in" filter="barn(inVertical)">
                                      <p:cBhvr>
                                        <p:cTn id="30" dur="500"/>
                                        <p:tgtEl>
                                          <p:spTgt spid="3380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nodeType="withEffect">
                                  <p:stCondLst>
                                    <p:cond delay="0"/>
                                  </p:stCondLst>
                                  <p:childTnLst>
                                    <p:set>
                                      <p:cBhvr>
                                        <p:cTn id="35" dur="1" fill="hold">
                                          <p:stCondLst>
                                            <p:cond delay="0"/>
                                          </p:stCondLst>
                                        </p:cTn>
                                        <p:tgtEl>
                                          <p:spTgt spid="33802"/>
                                        </p:tgtEl>
                                        <p:attrNameLst>
                                          <p:attrName>style.visibility</p:attrName>
                                        </p:attrNameLst>
                                      </p:cBhvr>
                                      <p:to>
                                        <p:strVal val="visible"/>
                                      </p:to>
                                    </p:set>
                                    <p:animEffect transition="in" filter="barn(inVertical)">
                                      <p:cBhvr>
                                        <p:cTn id="36" dur="500"/>
                                        <p:tgtEl>
                                          <p:spTgt spid="3380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áº¿t quáº£ hÃ¬nh áº£nh cho cÆ¡ thá»"/>
          <p:cNvPicPr>
            <a:picLocks noChangeAspect="1" noChangeArrowheads="1"/>
          </p:cNvPicPr>
          <p:nvPr/>
        </p:nvPicPr>
        <p:blipFill>
          <a:blip r:embed="rId2"/>
          <a:srcRect t="14634" r="47921" b="7317"/>
          <a:stretch>
            <a:fillRect/>
          </a:stretch>
        </p:blipFill>
        <p:spPr bwMode="auto">
          <a:xfrm>
            <a:off x="6248400" y="3962400"/>
            <a:ext cx="2438400" cy="2895600"/>
          </a:xfrm>
          <a:prstGeom prst="rect">
            <a:avLst/>
          </a:prstGeom>
          <a:noFill/>
          <a:ln>
            <a:solidFill>
              <a:schemeClr val="tx1"/>
            </a:solidFill>
          </a:ln>
        </p:spPr>
      </p:pic>
      <p:pic>
        <p:nvPicPr>
          <p:cNvPr id="33798" name="Picture 6" descr="Káº¿t quáº£ hÃ¬nh áº£nh cho há» tiÃªu hÃ³a cá»§a bÃ©"/>
          <p:cNvPicPr>
            <a:picLocks noChangeAspect="1" noChangeArrowheads="1"/>
          </p:cNvPicPr>
          <p:nvPr/>
        </p:nvPicPr>
        <p:blipFill>
          <a:blip r:embed="rId3"/>
          <a:srcRect t="43181" r="-116"/>
          <a:stretch>
            <a:fillRect/>
          </a:stretch>
        </p:blipFill>
        <p:spPr bwMode="auto">
          <a:xfrm>
            <a:off x="6400800" y="609600"/>
            <a:ext cx="2743200" cy="2506613"/>
          </a:xfrm>
          <a:prstGeom prst="rect">
            <a:avLst/>
          </a:prstGeom>
          <a:noFill/>
          <a:ln>
            <a:solidFill>
              <a:schemeClr val="tx1"/>
            </a:solidFill>
          </a:ln>
        </p:spPr>
      </p:pic>
      <p:pic>
        <p:nvPicPr>
          <p:cNvPr id="33800" name="Picture 8" descr="Káº¿t quáº£ hÃ¬nh áº£nh cho dáº¡ dÃ y"/>
          <p:cNvPicPr>
            <a:picLocks noChangeAspect="1" noChangeArrowheads="1"/>
          </p:cNvPicPr>
          <p:nvPr/>
        </p:nvPicPr>
        <p:blipFill>
          <a:blip r:embed="rId4"/>
          <a:srcRect/>
          <a:stretch>
            <a:fillRect/>
          </a:stretch>
        </p:blipFill>
        <p:spPr bwMode="auto">
          <a:xfrm>
            <a:off x="3581400" y="0"/>
            <a:ext cx="2339162" cy="2971800"/>
          </a:xfrm>
          <a:prstGeom prst="rect">
            <a:avLst/>
          </a:prstGeom>
          <a:noFill/>
          <a:ln>
            <a:solidFill>
              <a:schemeClr val="tx1"/>
            </a:solidFill>
          </a:ln>
        </p:spPr>
      </p:pic>
      <p:pic>
        <p:nvPicPr>
          <p:cNvPr id="33802" name="Picture 10" descr="Káº¿t quáº£ hÃ¬nh áº£nh cho gia ÄÃ¬nh"/>
          <p:cNvPicPr>
            <a:picLocks noChangeAspect="1" noChangeArrowheads="1"/>
          </p:cNvPicPr>
          <p:nvPr/>
        </p:nvPicPr>
        <p:blipFill>
          <a:blip r:embed="rId5" cstate="print"/>
          <a:srcRect/>
          <a:stretch>
            <a:fillRect/>
          </a:stretch>
        </p:blipFill>
        <p:spPr bwMode="auto">
          <a:xfrm>
            <a:off x="1524000" y="4038600"/>
            <a:ext cx="2854712" cy="2514600"/>
          </a:xfrm>
          <a:prstGeom prst="rect">
            <a:avLst/>
          </a:prstGeom>
          <a:noFill/>
          <a:ln>
            <a:solidFill>
              <a:schemeClr val="tx1"/>
            </a:solidFill>
          </a:ln>
        </p:spPr>
      </p:pic>
      <p:pic>
        <p:nvPicPr>
          <p:cNvPr id="33806" name="Picture 14" descr="Káº¿t quáº£ hÃ¬nh áº£nh cho táº¿ bÃ o cÆ¡"/>
          <p:cNvPicPr>
            <a:picLocks noChangeAspect="1" noChangeArrowheads="1"/>
          </p:cNvPicPr>
          <p:nvPr/>
        </p:nvPicPr>
        <p:blipFill>
          <a:blip r:embed="rId6"/>
          <a:srcRect t="8000" r="1496"/>
          <a:stretch>
            <a:fillRect/>
          </a:stretch>
        </p:blipFill>
        <p:spPr bwMode="auto">
          <a:xfrm>
            <a:off x="0" y="0"/>
            <a:ext cx="3124200" cy="3401907"/>
          </a:xfrm>
          <a:prstGeom prst="rect">
            <a:avLst/>
          </a:prstGeom>
          <a:noFill/>
          <a:ln>
            <a:solidFill>
              <a:schemeClr val="tx1"/>
            </a:solidFill>
          </a:ln>
        </p:spPr>
      </p:pic>
      <p:sp>
        <p:nvSpPr>
          <p:cNvPr id="10" name="TextBox 9"/>
          <p:cNvSpPr txBox="1"/>
          <p:nvPr/>
        </p:nvSpPr>
        <p:spPr>
          <a:xfrm>
            <a:off x="8610600" y="24384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1</a:t>
            </a:r>
            <a:endParaRPr lang="en-US" sz="3200" b="1" dirty="0">
              <a:solidFill>
                <a:srgbClr val="FF0000"/>
              </a:solidFill>
              <a:latin typeface="Times New Roman" pitchFamily="18" charset="0"/>
              <a:cs typeface="Times New Roman" pitchFamily="18" charset="0"/>
            </a:endParaRPr>
          </a:p>
        </p:txBody>
      </p:sp>
      <p:sp>
        <p:nvSpPr>
          <p:cNvPr id="11" name="TextBox 10"/>
          <p:cNvSpPr txBox="1"/>
          <p:nvPr/>
        </p:nvSpPr>
        <p:spPr>
          <a:xfrm>
            <a:off x="5410200" y="23622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5</a:t>
            </a:r>
            <a:endParaRPr lang="en-US" sz="3200" b="1" dirty="0">
              <a:solidFill>
                <a:srgbClr val="FF0000"/>
              </a:solidFill>
              <a:latin typeface="Times New Roman" pitchFamily="18" charset="0"/>
              <a:cs typeface="Times New Roman" pitchFamily="18" charset="0"/>
            </a:endParaRPr>
          </a:p>
        </p:txBody>
      </p:sp>
      <p:sp>
        <p:nvSpPr>
          <p:cNvPr id="12" name="TextBox 11"/>
          <p:cNvSpPr txBox="1"/>
          <p:nvPr/>
        </p:nvSpPr>
        <p:spPr>
          <a:xfrm>
            <a:off x="7448550" y="60198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4</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2743200" y="28956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3</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4343400" y="5943600"/>
            <a:ext cx="389850"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2</a:t>
            </a:r>
            <a:endParaRPr lang="en-US" sz="3200" b="1" dirty="0">
              <a:solidFill>
                <a:srgbClr val="FF0000"/>
              </a:solidFill>
              <a:latin typeface="Times New Roman" pitchFamily="18" charset="0"/>
              <a:cs typeface="Times New Roman" pitchFamily="18" charset="0"/>
            </a:endParaRPr>
          </a:p>
        </p:txBody>
      </p:sp>
      <p:sp>
        <p:nvSpPr>
          <p:cNvPr id="15" name="Right Arrow 14"/>
          <p:cNvSpPr/>
          <p:nvPr/>
        </p:nvSpPr>
        <p:spPr>
          <a:xfrm>
            <a:off x="3048000" y="1447800"/>
            <a:ext cx="533400" cy="3048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943600" y="1371600"/>
            <a:ext cx="533400" cy="3048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162800" y="3276600"/>
            <a:ext cx="228600" cy="381000"/>
          </a:xfrm>
          <a:prstGeom prst="downArrow">
            <a:avLst>
              <a:gd name="adj1" fmla="val 50000"/>
              <a:gd name="adj2" fmla="val 4630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5181600" y="4876800"/>
            <a:ext cx="533400" cy="2286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4" name="Straight Connector 3"/>
          <p:cNvCxnSpPr>
            <a:endCxn id="2"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sp>
        <p:nvSpPr>
          <p:cNvPr id="11" name="Title 1"/>
          <p:cNvSpPr txBox="1">
            <a:spLocks/>
          </p:cNvSpPr>
          <p:nvPr/>
        </p:nvSpPr>
        <p:spPr>
          <a:xfrm>
            <a:off x="2514600" y="762000"/>
            <a:ext cx="6516081" cy="10780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smtClean="0">
                <a:solidFill>
                  <a:srgbClr val="FF0000"/>
                </a:solidFill>
                <a:latin typeface="Times New Roman" pitchFamily="18" charset="0"/>
                <a:cs typeface="Times New Roman" pitchFamily="18" charset="0"/>
              </a:rPr>
              <a:t>Tổ chức của thế giới sống được phân chia thành những đơn vị nào ? Trong đó những cấp độ nào là cơ bản ? </a:t>
            </a:r>
            <a:endParaRPr lang="en-US"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80194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apture(152).PNG"/>
          <p:cNvPicPr>
            <a:picLocks noGrp="1" noChangeAspect="1"/>
          </p:cNvPicPr>
          <p:nvPr>
            <p:ph idx="1"/>
          </p:nvPr>
        </p:nvPicPr>
        <p:blipFill>
          <a:blip r:embed="rId2"/>
          <a:stretch>
            <a:fillRect/>
          </a:stretch>
        </p:blipFill>
        <p:spPr>
          <a:xfrm>
            <a:off x="0" y="0"/>
            <a:ext cx="9144000" cy="6314105"/>
          </a:xfrm>
        </p:spPr>
      </p:pic>
      <p:sp>
        <p:nvSpPr>
          <p:cNvPr id="5" name="TextBox 4"/>
          <p:cNvSpPr txBox="1"/>
          <p:nvPr/>
        </p:nvSpPr>
        <p:spPr>
          <a:xfrm>
            <a:off x="2792548" y="6396335"/>
            <a:ext cx="4548040"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Các cấp tổ chức của thế giới sống</a:t>
            </a:r>
            <a:endParaRPr lang="en-US" sz="24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838200" y="121920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sz="1400"/>
          </a:p>
        </p:txBody>
      </p:sp>
      <p:sp>
        <p:nvSpPr>
          <p:cNvPr id="12294" name="Text Box 6"/>
          <p:cNvSpPr txBox="1">
            <a:spLocks noChangeArrowheads="1"/>
          </p:cNvSpPr>
          <p:nvPr/>
        </p:nvSpPr>
        <p:spPr bwMode="auto">
          <a:xfrm>
            <a:off x="2552700" y="762000"/>
            <a:ext cx="6362700" cy="2893100"/>
          </a:xfrm>
          <a:prstGeom prst="rect">
            <a:avLst/>
          </a:prstGeom>
          <a:noFill/>
          <a:ln w="19050">
            <a:noFill/>
            <a:miter lim="800000"/>
            <a:headEnd/>
            <a:tailEnd/>
          </a:ln>
          <a:effectLst/>
        </p:spPr>
        <p:txBody>
          <a:bodyPr wrap="square">
            <a:spAutoFit/>
          </a:bodyPr>
          <a:lstStyle/>
          <a:p>
            <a:pPr algn="just">
              <a:spcBef>
                <a:spcPct val="50000"/>
              </a:spcBef>
              <a:buFont typeface="Wingdings" pitchFamily="2" charset="2"/>
              <a:buChar char="§"/>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quyển</a:t>
            </a:r>
            <a:r>
              <a:rPr lang="en-US" sz="2800" dirty="0">
                <a:latin typeface="Times New Roman" pitchFamily="18" charset="0"/>
                <a:cs typeface="Times New Roman" pitchFamily="18" charset="0"/>
              </a:rPr>
              <a:t>.</a:t>
            </a:r>
          </a:p>
          <a:p>
            <a:pPr algn="just">
              <a:spcBef>
                <a:spcPct val="50000"/>
              </a:spcBef>
              <a:buFont typeface="Wingdings" pitchFamily="2" charset="2"/>
              <a:buChar char="§"/>
              <a:defRPr/>
            </a:pPr>
            <a:r>
              <a:rPr lang="en-US" sz="2800" dirty="0">
                <a:effectLst>
                  <a:outerShdw blurRad="38100" dist="38100" dir="2700000" algn="tl">
                    <a:srgbClr val="000000"/>
                  </a:outerShdw>
                </a:effectLst>
                <a:latin typeface="Times New Roman" pitchFamily="18" charset="0"/>
                <a:cs typeface="Times New Roman" pitchFamily="18" charset="0"/>
              </a:rPr>
              <a:t> </a:t>
            </a:r>
            <a:r>
              <a:rPr lang="en-US" sz="2800" dirty="0">
                <a:latin typeface="Times New Roman" pitchFamily="18" charset="0"/>
                <a:cs typeface="Times New Roman" pitchFamily="18" charset="0"/>
              </a:rPr>
              <a:t>Các cấp tổ chức sống cơ bản là : Tế bào, cơ thể, quần thể, quần xã, hệ sinh thái</a:t>
            </a:r>
            <a:r>
              <a:rPr lang="en-US" sz="2800" i="1" dirty="0" smtClean="0">
                <a:effectLst>
                  <a:outerShdw blurRad="38100" dist="38100" dir="2700000" algn="tl">
                    <a:srgbClr val="000000"/>
                  </a:outerShdw>
                </a:effectLst>
                <a:latin typeface="Times New Roman" pitchFamily="18" charset="0"/>
                <a:cs typeface="Times New Roman" pitchFamily="18" charset="0"/>
              </a:rPr>
              <a:t>.</a:t>
            </a:r>
            <a:endParaRPr lang="en-US" sz="2800" i="1" dirty="0">
              <a:effectLst>
                <a:outerShdw blurRad="38100" dist="38100" dir="2700000" algn="tl">
                  <a:srgbClr val="000000"/>
                </a:outerShdw>
              </a:effectLst>
              <a:latin typeface="Times New Roman" pitchFamily="18" charset="0"/>
              <a:cs typeface="Times New Roman" pitchFamily="18" charset="0"/>
            </a:endParaRPr>
          </a:p>
        </p:txBody>
      </p:sp>
      <p:sp>
        <p:nvSpPr>
          <p:cNvPr id="13" name="TextBox 1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14" name="Straight Connector 13"/>
          <p:cNvCxnSpPr>
            <a:endCxn id="1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6035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p:cTn id="7" dur="500" fill="hold"/>
                                        <p:tgtEl>
                                          <p:spTgt spid="12294">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122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22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2294">
                                            <p:txEl>
                                              <p:pRg st="1" end="1"/>
                                            </p:txEl>
                                          </p:spTgt>
                                        </p:tgtEl>
                                        <p:attrNameLst>
                                          <p:attrName>style.visibility</p:attrName>
                                        </p:attrNameLst>
                                      </p:cBhvr>
                                      <p:to>
                                        <p:strVal val="visible"/>
                                      </p:to>
                                    </p:set>
                                    <p:anim calcmode="lin" valueType="num">
                                      <p:cBhvr>
                                        <p:cTn id="14" dur="1000" fill="hold"/>
                                        <p:tgtEl>
                                          <p:spTgt spid="1229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229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2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png"/>
          <p:cNvPicPr>
            <a:picLocks noGrp="1" noChangeAspect="1"/>
          </p:cNvPicPr>
          <p:nvPr>
            <p:ph idx="1"/>
          </p:nvPr>
        </p:nvPicPr>
        <p:blipFill>
          <a:blip r:embed="rId2"/>
          <a:stretch>
            <a:fillRect/>
          </a:stretch>
        </p:blipFill>
        <p:spPr>
          <a:xfrm>
            <a:off x="2514600" y="685800"/>
            <a:ext cx="6629400" cy="5029200"/>
          </a:xfrm>
        </p:spPr>
      </p:pic>
      <p:sp>
        <p:nvSpPr>
          <p:cNvPr id="3" name="TextBox 2"/>
          <p:cNvSpPr txBox="1"/>
          <p:nvPr/>
        </p:nvSpPr>
        <p:spPr>
          <a:xfrm>
            <a:off x="347663" y="36493"/>
            <a:ext cx="8720137" cy="954107"/>
          </a:xfrm>
          <a:prstGeom prst="rect">
            <a:avLst/>
          </a:prstGeom>
          <a:noFill/>
        </p:spPr>
        <p:txBody>
          <a:bodyPr wrap="square" rtlCol="0">
            <a:spAutoFit/>
          </a:bodyPr>
          <a:lstStyle/>
          <a:p>
            <a:pPr>
              <a:defRPr/>
            </a:pPr>
            <a:r>
              <a:rPr lang="en-US" sz="2800" b="1" dirty="0">
                <a:solidFill>
                  <a:srgbClr val="FF0000"/>
                </a:solidFill>
                <a:latin typeface="Times New Roman" pitchFamily="18" charset="0"/>
                <a:cs typeface="Times New Roman" pitchFamily="18" charset="0"/>
              </a:rPr>
              <a:t>TIẾT 1. </a:t>
            </a:r>
            <a:r>
              <a:rPr lang="en-US" sz="2800" b="1" dirty="0" smtClean="0">
                <a:solidFill>
                  <a:srgbClr val="FF0000"/>
                </a:solidFill>
                <a:latin typeface="Times New Roman" pitchFamily="18" charset="0"/>
                <a:cs typeface="Times New Roman" pitchFamily="18" charset="0"/>
              </a:rPr>
              <a:t>CÁC </a:t>
            </a:r>
            <a:r>
              <a:rPr lang="en-US" sz="2800" b="1" dirty="0">
                <a:solidFill>
                  <a:srgbClr val="FF0000"/>
                </a:solidFill>
                <a:latin typeface="Times New Roman" pitchFamily="18" charset="0"/>
                <a:cs typeface="Times New Roman" pitchFamily="18" charset="0"/>
              </a:rPr>
              <a:t>CẤP TỔ CHỨC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THẾ GIỚI SỐNG</a:t>
            </a:r>
          </a:p>
          <a:p>
            <a:endParaRPr lang="en-US" sz="2800" dirty="0">
              <a:latin typeface="Times New Roman" pitchFamily="18" charset="0"/>
              <a:cs typeface="Times New Roman" pitchFamily="18" charset="0"/>
            </a:endParaRPr>
          </a:p>
        </p:txBody>
      </p:sp>
      <p:cxnSp>
        <p:nvCxnSpPr>
          <p:cNvPr id="5" name="Straight Connector 4"/>
          <p:cNvCxnSpPr>
            <a:endCxn id="3" idx="3"/>
          </p:cNvCxnSpPr>
          <p:nvPr/>
        </p:nvCxnSpPr>
        <p:spPr>
          <a:xfrm>
            <a:off x="0" y="513546"/>
            <a:ext cx="90678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513547"/>
            <a:ext cx="2438400" cy="634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446" y="522512"/>
            <a:ext cx="2424953"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 Các cấp tổ chức của thế giới sống</a:t>
            </a:r>
            <a:endParaRPr lang="en-US" sz="2800" b="1" dirty="0">
              <a:latin typeface="Times New Roman" pitchFamily="18" charset="0"/>
              <a:cs typeface="Times New Roman" pitchFamily="18" charset="0"/>
            </a:endParaRPr>
          </a:p>
        </p:txBody>
      </p:sp>
      <p:sp>
        <p:nvSpPr>
          <p:cNvPr id="8" name="Rectangle 3"/>
          <p:cNvSpPr txBox="1">
            <a:spLocks noChangeArrowheads="1"/>
          </p:cNvSpPr>
          <p:nvPr/>
        </p:nvSpPr>
        <p:spPr>
          <a:xfrm>
            <a:off x="2438400" y="5715000"/>
            <a:ext cx="65532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FontTx/>
              <a:buNone/>
            </a:pPr>
            <a:r>
              <a:rPr lang="en-US" sz="2800" dirty="0" smtClean="0">
                <a:solidFill>
                  <a:srgbClr val="FF0000"/>
                </a:solidFill>
                <a:latin typeface="Times New Roman" pitchFamily="18" charset="0"/>
                <a:cs typeface="Times New Roman" pitchFamily="18" charset="0"/>
              </a:rPr>
              <a:t>Hãy nêu các khái niệm của các cấp tổ chức cơ bản của thế giới sống ?</a:t>
            </a:r>
          </a:p>
          <a:p>
            <a:endParaRPr lang="vi-VN" sz="2800" dirty="0" smtClean="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6|2"/>
</p:tagLst>
</file>

<file path=ppt/tags/tag10.xml><?xml version="1.0" encoding="utf-8"?>
<p:tagLst xmlns:a="http://schemas.openxmlformats.org/drawingml/2006/main" xmlns:r="http://schemas.openxmlformats.org/officeDocument/2006/relationships" xmlns:p="http://schemas.openxmlformats.org/presentationml/2006/main">
  <p:tag name="TIMING" val="|6.5"/>
</p:tagLst>
</file>

<file path=ppt/tags/tag11.xml><?xml version="1.0" encoding="utf-8"?>
<p:tagLst xmlns:a="http://schemas.openxmlformats.org/drawingml/2006/main" xmlns:r="http://schemas.openxmlformats.org/officeDocument/2006/relationships" xmlns:p="http://schemas.openxmlformats.org/presentationml/2006/main">
  <p:tag name="TIMING" val="|2.5"/>
</p:tagLst>
</file>

<file path=ppt/tags/tag12.xml><?xml version="1.0" encoding="utf-8"?>
<p:tagLst xmlns:a="http://schemas.openxmlformats.org/drawingml/2006/main" xmlns:r="http://schemas.openxmlformats.org/officeDocument/2006/relationships" xmlns:p="http://schemas.openxmlformats.org/presentationml/2006/main">
  <p:tag name="TIMING" val="|1.5|7.9"/>
</p:tagLst>
</file>

<file path=ppt/tags/tag13.xml><?xml version="1.0" encoding="utf-8"?>
<p:tagLst xmlns:a="http://schemas.openxmlformats.org/drawingml/2006/main" xmlns:r="http://schemas.openxmlformats.org/officeDocument/2006/relationships" xmlns:p="http://schemas.openxmlformats.org/presentationml/2006/main">
  <p:tag name="TIMING" val="|3.7"/>
</p:tagLst>
</file>

<file path=ppt/tags/tag14.xml><?xml version="1.0" encoding="utf-8"?>
<p:tagLst xmlns:a="http://schemas.openxmlformats.org/drawingml/2006/main" xmlns:r="http://schemas.openxmlformats.org/officeDocument/2006/relationships" xmlns:p="http://schemas.openxmlformats.org/presentationml/2006/main">
  <p:tag name="TIMING" val="|2.3"/>
</p:tagLst>
</file>

<file path=ppt/tags/tag15.xml><?xml version="1.0" encoding="utf-8"?>
<p:tagLst xmlns:a="http://schemas.openxmlformats.org/drawingml/2006/main" xmlns:r="http://schemas.openxmlformats.org/officeDocument/2006/relationships" xmlns:p="http://schemas.openxmlformats.org/presentationml/2006/main">
  <p:tag name="TIMING" val="|2.5|28.4"/>
</p:tagLst>
</file>

<file path=ppt/tags/tag16.xml><?xml version="1.0" encoding="utf-8"?>
<p:tagLst xmlns:a="http://schemas.openxmlformats.org/drawingml/2006/main" xmlns:r="http://schemas.openxmlformats.org/officeDocument/2006/relationships" xmlns:p="http://schemas.openxmlformats.org/presentationml/2006/main">
  <p:tag name="TIMING" val="|1.2"/>
</p:tagLst>
</file>

<file path=ppt/tags/tag17.xml><?xml version="1.0" encoding="utf-8"?>
<p:tagLst xmlns:a="http://schemas.openxmlformats.org/drawingml/2006/main" xmlns:r="http://schemas.openxmlformats.org/officeDocument/2006/relationships" xmlns:p="http://schemas.openxmlformats.org/presentationml/2006/main">
  <p:tag name="TIMING" val="|8.6"/>
</p:tagLst>
</file>

<file path=ppt/tags/tag18.xml><?xml version="1.0" encoding="utf-8"?>
<p:tagLst xmlns:a="http://schemas.openxmlformats.org/drawingml/2006/main" xmlns:r="http://schemas.openxmlformats.org/officeDocument/2006/relationships" xmlns:p="http://schemas.openxmlformats.org/presentationml/2006/main">
  <p:tag name="TIMING" val="|20.6"/>
</p:tagLst>
</file>

<file path=ppt/tags/tag19.xml><?xml version="1.0" encoding="utf-8"?>
<p:tagLst xmlns:a="http://schemas.openxmlformats.org/drawingml/2006/main" xmlns:r="http://schemas.openxmlformats.org/officeDocument/2006/relationships" xmlns:p="http://schemas.openxmlformats.org/presentationml/2006/main">
  <p:tag name="TIMING" val="|32.7"/>
</p:tagLst>
</file>

<file path=ppt/tags/tag2.xml><?xml version="1.0" encoding="utf-8"?>
<p:tagLst xmlns:a="http://schemas.openxmlformats.org/drawingml/2006/main" xmlns:r="http://schemas.openxmlformats.org/officeDocument/2006/relationships" xmlns:p="http://schemas.openxmlformats.org/presentationml/2006/main">
  <p:tag name="TIMING" val="|7|5.2|1.9|3.3"/>
</p:tagLst>
</file>

<file path=ppt/tags/tag20.xml><?xml version="1.0" encoding="utf-8"?>
<p:tagLst xmlns:a="http://schemas.openxmlformats.org/drawingml/2006/main" xmlns:r="http://schemas.openxmlformats.org/officeDocument/2006/relationships" xmlns:p="http://schemas.openxmlformats.org/presentationml/2006/main">
  <p:tag name="TIMING" val="|23.2"/>
</p:tagLst>
</file>

<file path=ppt/tags/tag21.xml><?xml version="1.0" encoding="utf-8"?>
<p:tagLst xmlns:a="http://schemas.openxmlformats.org/drawingml/2006/main" xmlns:r="http://schemas.openxmlformats.org/officeDocument/2006/relationships" xmlns:p="http://schemas.openxmlformats.org/presentationml/2006/main">
  <p:tag name="TIMING" val="|13.2"/>
</p:tagLst>
</file>

<file path=ppt/tags/tag22.xml><?xml version="1.0" encoding="utf-8"?>
<p:tagLst xmlns:a="http://schemas.openxmlformats.org/drawingml/2006/main" xmlns:r="http://schemas.openxmlformats.org/officeDocument/2006/relationships" xmlns:p="http://schemas.openxmlformats.org/presentationml/2006/main">
  <p:tag name="TIMING" val="|0.6|13.3"/>
</p:tagLst>
</file>

<file path=ppt/tags/tag23.xml><?xml version="1.0" encoding="utf-8"?>
<p:tagLst xmlns:a="http://schemas.openxmlformats.org/drawingml/2006/main" xmlns:r="http://schemas.openxmlformats.org/officeDocument/2006/relationships" xmlns:p="http://schemas.openxmlformats.org/presentationml/2006/main">
  <p:tag name="TIMING" val="|7.7"/>
</p:tagLst>
</file>

<file path=ppt/tags/tag3.xml><?xml version="1.0" encoding="utf-8"?>
<p:tagLst xmlns:a="http://schemas.openxmlformats.org/drawingml/2006/main" xmlns:r="http://schemas.openxmlformats.org/officeDocument/2006/relationships" xmlns:p="http://schemas.openxmlformats.org/presentationml/2006/main">
  <p:tag name="TIMING" val="|0.6|5|17.4|0.8|7.5"/>
</p:tagLst>
</file>

<file path=ppt/tags/tag4.xml><?xml version="1.0" encoding="utf-8"?>
<p:tagLst xmlns:a="http://schemas.openxmlformats.org/drawingml/2006/main" xmlns:r="http://schemas.openxmlformats.org/officeDocument/2006/relationships" xmlns:p="http://schemas.openxmlformats.org/presentationml/2006/main">
  <p:tag name="TIMING" val="|2.2|6.2"/>
</p:tagLst>
</file>

<file path=ppt/tags/tag5.xml><?xml version="1.0" encoding="utf-8"?>
<p:tagLst xmlns:a="http://schemas.openxmlformats.org/drawingml/2006/main" xmlns:r="http://schemas.openxmlformats.org/officeDocument/2006/relationships" xmlns:p="http://schemas.openxmlformats.org/presentationml/2006/main">
  <p:tag name="TIMING" val="|1.5|16.4"/>
</p:tagLst>
</file>

<file path=ppt/tags/tag6.xml><?xml version="1.0" encoding="utf-8"?>
<p:tagLst xmlns:a="http://schemas.openxmlformats.org/drawingml/2006/main" xmlns:r="http://schemas.openxmlformats.org/officeDocument/2006/relationships" xmlns:p="http://schemas.openxmlformats.org/presentationml/2006/main">
  <p:tag name="TIMING" val="|0.5|22.2"/>
</p:tagLst>
</file>

<file path=ppt/tags/tag7.xml><?xml version="1.0" encoding="utf-8"?>
<p:tagLst xmlns:a="http://schemas.openxmlformats.org/drawingml/2006/main" xmlns:r="http://schemas.openxmlformats.org/officeDocument/2006/relationships" xmlns:p="http://schemas.openxmlformats.org/presentationml/2006/main">
  <p:tag name="TIMING" val="|1.3|7.4|6.8|9.5"/>
</p:tagLst>
</file>

<file path=ppt/tags/tag8.xml><?xml version="1.0" encoding="utf-8"?>
<p:tagLst xmlns:a="http://schemas.openxmlformats.org/drawingml/2006/main" xmlns:r="http://schemas.openxmlformats.org/officeDocument/2006/relationships" xmlns:p="http://schemas.openxmlformats.org/presentationml/2006/main">
  <p:tag name="TIMING" val="|5.6|11.5"/>
</p:tagLst>
</file>

<file path=ppt/tags/tag9.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11876</TotalTime>
  <Words>1338</Words>
  <Application>Microsoft Office PowerPoint</Application>
  <PresentationFormat>On-screen Show (4:3)</PresentationFormat>
  <Paragraphs>119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LÀM QUEN</dc:title>
  <dc:creator>ViettelStore</dc:creator>
  <cp:lastModifiedBy>admin</cp:lastModifiedBy>
  <cp:revision>185</cp:revision>
  <dcterms:created xsi:type="dcterms:W3CDTF">2006-08-16T00:00:00Z</dcterms:created>
  <dcterms:modified xsi:type="dcterms:W3CDTF">2025-04-25T09:14:35Z</dcterms:modified>
</cp:coreProperties>
</file>