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26"/>
  </p:notesMasterIdLst>
  <p:sldIdLst>
    <p:sldId id="1318" r:id="rId2"/>
    <p:sldId id="1315" r:id="rId3"/>
    <p:sldId id="1165" r:id="rId4"/>
    <p:sldId id="1234" r:id="rId5"/>
    <p:sldId id="1248" r:id="rId6"/>
    <p:sldId id="1072" r:id="rId7"/>
    <p:sldId id="1288" r:id="rId8"/>
    <p:sldId id="1294" r:id="rId9"/>
    <p:sldId id="1295" r:id="rId10"/>
    <p:sldId id="1296" r:id="rId11"/>
    <p:sldId id="1297" r:id="rId12"/>
    <p:sldId id="1299" r:id="rId13"/>
    <p:sldId id="1300" r:id="rId14"/>
    <p:sldId id="1301" r:id="rId15"/>
    <p:sldId id="1303" r:id="rId16"/>
    <p:sldId id="1304" r:id="rId17"/>
    <p:sldId id="1314" r:id="rId18"/>
    <p:sldId id="1307" r:id="rId19"/>
    <p:sldId id="1308" r:id="rId20"/>
    <p:sldId id="1309" r:id="rId21"/>
    <p:sldId id="1310" r:id="rId22"/>
    <p:sldId id="1311" r:id="rId23"/>
    <p:sldId id="1312" r:id="rId24"/>
    <p:sldId id="131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33CCFF"/>
    <a:srgbClr val="FFFF00"/>
    <a:srgbClr val="009900"/>
    <a:srgbClr val="006600"/>
    <a:srgbClr val="FF6600"/>
    <a:srgbClr val="0000FF"/>
    <a:srgbClr val="FFFFFF"/>
    <a:srgbClr val="33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0039" autoAdjust="0"/>
  </p:normalViewPr>
  <p:slideViewPr>
    <p:cSldViewPr>
      <p:cViewPr>
        <p:scale>
          <a:sx n="73" d="100"/>
          <a:sy n="73" d="100"/>
        </p:scale>
        <p:origin x="-72"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15DA6-C5A1-4164-8FBC-E4B0D1B4BE12}" type="slidenum">
              <a:rPr lang="en-US" smtClean="0"/>
              <a:t>1</a:t>
            </a:fld>
            <a:endParaRPr lang="en-US"/>
          </a:p>
        </p:txBody>
      </p:sp>
    </p:spTree>
    <p:extLst>
      <p:ext uri="{BB962C8B-B14F-4D97-AF65-F5344CB8AC3E}">
        <p14:creationId xmlns:p14="http://schemas.microsoft.com/office/powerpoint/2010/main" val="1633842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5</a:t>
            </a:fld>
            <a:endParaRPr lang="en-US"/>
          </a:p>
        </p:txBody>
      </p:sp>
    </p:spTree>
    <p:extLst>
      <p:ext uri="{BB962C8B-B14F-4D97-AF65-F5344CB8AC3E}">
        <p14:creationId xmlns:p14="http://schemas.microsoft.com/office/powerpoint/2010/main" val="305858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15DA6-C5A1-4164-8FBC-E4B0D1B4BE12}" type="slidenum">
              <a:rPr lang="en-US" smtClean="0"/>
              <a:t>20</a:t>
            </a:fld>
            <a:endParaRPr lang="en-US"/>
          </a:p>
        </p:txBody>
      </p:sp>
    </p:spTree>
    <p:extLst>
      <p:ext uri="{BB962C8B-B14F-4D97-AF65-F5344CB8AC3E}">
        <p14:creationId xmlns:p14="http://schemas.microsoft.com/office/powerpoint/2010/main" val="81531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60.png"/><Relationship Id="rId3" Type="http://schemas.microsoft.com/office/2007/relationships/hdphoto" Target="../media/hdphoto5.wdp"/><Relationship Id="rId7" Type="http://schemas.openxmlformats.org/officeDocument/2006/relationships/image" Target="../media/image25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28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00.png"/><Relationship Id="rId10" Type="http://schemas.openxmlformats.org/officeDocument/2006/relationships/image" Target="../media/image300.png"/><Relationship Id="rId4" Type="http://schemas.openxmlformats.org/officeDocument/2006/relationships/image" Target="../media/image27.png"/><Relationship Id="rId9" Type="http://schemas.openxmlformats.org/officeDocument/2006/relationships/image" Target="../media/image290.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10.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8.png"/><Relationship Id="rId7" Type="http://schemas.openxmlformats.org/officeDocument/2006/relationships/image" Target="../media/image27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20.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5.wdp"/><Relationship Id="rId7"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5.jpeg"/><Relationship Id="rId5" Type="http://schemas.microsoft.com/office/2007/relationships/hdphoto" Target="../media/hdphoto7.wdp"/><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40.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7.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37.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8.png"/><Relationship Id="rId7" Type="http://schemas.microsoft.com/office/2007/relationships/hdphoto" Target="../media/hdphoto10.wdp"/><Relationship Id="rId12" Type="http://schemas.openxmlformats.org/officeDocument/2006/relationships/image" Target="../media/image4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460.png"/></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11.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1.sv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gif"/><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0.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1919152-67AE-442F-9CEF-9965CBE7BA5D}" type="slidenum">
              <a:rPr lang="en-US" altLang="en-US"/>
              <a:pPr/>
              <a:t>1</a:t>
            </a:fld>
            <a:endParaRPr lang="en-US" altLang="en-US"/>
          </a:p>
        </p:txBody>
      </p:sp>
      <p:sp>
        <p:nvSpPr>
          <p:cNvPr id="2052" name="Text Box 4"/>
          <p:cNvSpPr txBox="1">
            <a:spLocks noChangeArrowheads="1"/>
          </p:cNvSpPr>
          <p:nvPr/>
        </p:nvSpPr>
        <p:spPr bwMode="auto">
          <a:xfrm>
            <a:off x="2855913" y="260350"/>
            <a:ext cx="72005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lvl1pPr defTabSz="987425">
              <a:defRPr>
                <a:solidFill>
                  <a:schemeClr val="tx1"/>
                </a:solidFill>
                <a:latin typeface="Arial" panose="020B0604020202020204" pitchFamily="34" charset="0"/>
              </a:defRPr>
            </a:lvl1pPr>
            <a:lvl2pPr defTabSz="987425">
              <a:defRPr>
                <a:solidFill>
                  <a:schemeClr val="tx1"/>
                </a:solidFill>
                <a:latin typeface="Arial" panose="020B0604020202020204" pitchFamily="34" charset="0"/>
              </a:defRPr>
            </a:lvl2pPr>
            <a:lvl3pPr defTabSz="987425">
              <a:defRPr>
                <a:solidFill>
                  <a:schemeClr val="tx1"/>
                </a:solidFill>
                <a:latin typeface="Arial" panose="020B0604020202020204" pitchFamily="34" charset="0"/>
              </a:defRPr>
            </a:lvl3pPr>
            <a:lvl4pPr defTabSz="987425">
              <a:defRPr>
                <a:solidFill>
                  <a:schemeClr val="tx1"/>
                </a:solidFill>
                <a:latin typeface="Arial" panose="020B0604020202020204" pitchFamily="34" charset="0"/>
              </a:defRPr>
            </a:lvl4pPr>
            <a:lvl5pPr defTabSz="987425">
              <a:defRPr>
                <a:solidFill>
                  <a:schemeClr val="tx1"/>
                </a:solidFill>
                <a:latin typeface="Arial" panose="020B0604020202020204" pitchFamily="34" charset="0"/>
              </a:defRPr>
            </a:lvl5pPr>
            <a:lvl6pPr defTabSz="987425" fontAlgn="base">
              <a:spcBef>
                <a:spcPct val="0"/>
              </a:spcBef>
              <a:spcAft>
                <a:spcPct val="0"/>
              </a:spcAft>
              <a:defRPr>
                <a:solidFill>
                  <a:schemeClr val="tx1"/>
                </a:solidFill>
                <a:latin typeface="Arial" panose="020B0604020202020204" pitchFamily="34" charset="0"/>
              </a:defRPr>
            </a:lvl6pPr>
            <a:lvl7pPr defTabSz="987425" fontAlgn="base">
              <a:spcBef>
                <a:spcPct val="0"/>
              </a:spcBef>
              <a:spcAft>
                <a:spcPct val="0"/>
              </a:spcAft>
              <a:defRPr>
                <a:solidFill>
                  <a:schemeClr val="tx1"/>
                </a:solidFill>
                <a:latin typeface="Arial" panose="020B0604020202020204" pitchFamily="34" charset="0"/>
              </a:defRPr>
            </a:lvl7pPr>
            <a:lvl8pPr defTabSz="987425" fontAlgn="base">
              <a:spcBef>
                <a:spcPct val="0"/>
              </a:spcBef>
              <a:spcAft>
                <a:spcPct val="0"/>
              </a:spcAft>
              <a:defRPr>
                <a:solidFill>
                  <a:schemeClr val="tx1"/>
                </a:solidFill>
                <a:latin typeface="Arial" panose="020B0604020202020204" pitchFamily="34" charset="0"/>
              </a:defRPr>
            </a:lvl8pPr>
            <a:lvl9pPr defTabSz="987425"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dirty="0">
                <a:solidFill>
                  <a:srgbClr val="FF0066"/>
                </a:solidFill>
                <a:effectLst>
                  <a:outerShdw blurRad="38100" dist="38100" dir="2700000" algn="tl">
                    <a:srgbClr val="C0C0C0"/>
                  </a:outerShdw>
                </a:effectLst>
                <a:latin typeface="Times New Roman" panose="02020603050405020304" pitchFamily="18" charset="0"/>
              </a:rPr>
              <a:t>SỞ GIÁO DỤC VÀ ĐÀO TẠO BÌNH ĐỊNH</a:t>
            </a:r>
          </a:p>
        </p:txBody>
      </p:sp>
      <p:sp>
        <p:nvSpPr>
          <p:cNvPr id="2053" name="WordArt 5"/>
          <p:cNvSpPr>
            <a:spLocks noChangeArrowheads="1" noChangeShapeType="1" noTextEdit="1"/>
          </p:cNvSpPr>
          <p:nvPr/>
        </p:nvSpPr>
        <p:spPr bwMode="auto">
          <a:xfrm>
            <a:off x="1992313" y="1268413"/>
            <a:ext cx="8280400" cy="331311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100000"/>
              </a:avLst>
            </a:prstTxWarp>
            <a:scene3d>
              <a:camera prst="legacyPerspectiveTopLeft">
                <a:rot lat="0" lon="20519999" rev="0"/>
              </a:camera>
              <a:lightRig rig="legacyHarsh3" dir="r"/>
            </a:scene3d>
            <a:sp3d extrusionH="430200" prstMaterial="legacyMatte">
              <a:extrusionClr>
                <a:srgbClr val="006600"/>
              </a:extrusionClr>
              <a:contourClr>
                <a:srgbClr val="FFFF00"/>
              </a:contourClr>
            </a:sp3d>
          </a:bodyPr>
          <a:lstStyle/>
          <a:p>
            <a:pPr algn="ctr"/>
            <a:r>
              <a:rPr lang="vi-VN" sz="3600" kern="10" dirty="0">
                <a:ln w="9525">
                  <a:round/>
                  <a:headEnd/>
                  <a:tailEnd/>
                </a:ln>
                <a:solidFill>
                  <a:srgbClr val="FFFF00">
                    <a:alpha val="99001"/>
                  </a:srgbClr>
                </a:solidFill>
                <a:cs typeface="Times New Roman" panose="02020603050405020304" pitchFamily="18" charset="0"/>
              </a:rPr>
              <a:t>Trường PTTH </a:t>
            </a:r>
            <a:r>
              <a:rPr lang="en-US" sz="3600" kern="10" dirty="0" err="1">
                <a:ln w="9525">
                  <a:round/>
                  <a:headEnd/>
                  <a:tailEnd/>
                </a:ln>
                <a:solidFill>
                  <a:srgbClr val="FFFF00">
                    <a:alpha val="99001"/>
                  </a:srgbClr>
                </a:solidFill>
                <a:cs typeface="Times New Roman" panose="02020603050405020304" pitchFamily="18" charset="0"/>
              </a:rPr>
              <a:t>Lý</a:t>
            </a:r>
            <a:r>
              <a:rPr lang="en-US" sz="3600" kern="10" dirty="0">
                <a:ln w="9525">
                  <a:round/>
                  <a:headEnd/>
                  <a:tailEnd/>
                </a:ln>
                <a:solidFill>
                  <a:srgbClr val="FFFF00">
                    <a:alpha val="99001"/>
                  </a:srgbClr>
                </a:solidFill>
                <a:cs typeface="Times New Roman" panose="02020603050405020304" pitchFamily="18" charset="0"/>
              </a:rPr>
              <a:t> </a:t>
            </a:r>
            <a:r>
              <a:rPr lang="en-US" sz="3600" kern="10" dirty="0" err="1">
                <a:ln w="9525">
                  <a:round/>
                  <a:headEnd/>
                  <a:tailEnd/>
                </a:ln>
                <a:solidFill>
                  <a:srgbClr val="FFFF00">
                    <a:alpha val="99001"/>
                  </a:srgbClr>
                </a:solidFill>
                <a:cs typeface="Times New Roman" panose="02020603050405020304" pitchFamily="18" charset="0"/>
              </a:rPr>
              <a:t>Tự</a:t>
            </a:r>
            <a:r>
              <a:rPr lang="en-US" sz="3600" kern="10" dirty="0">
                <a:ln w="9525">
                  <a:round/>
                  <a:headEnd/>
                  <a:tailEnd/>
                </a:ln>
                <a:solidFill>
                  <a:srgbClr val="FFFF00">
                    <a:alpha val="99001"/>
                  </a:srgbClr>
                </a:solidFill>
                <a:cs typeface="Times New Roman" panose="02020603050405020304" pitchFamily="18" charset="0"/>
              </a:rPr>
              <a:t> </a:t>
            </a:r>
            <a:r>
              <a:rPr lang="en-US" sz="3600" kern="10" dirty="0" err="1">
                <a:ln w="9525">
                  <a:round/>
                  <a:headEnd/>
                  <a:tailEnd/>
                </a:ln>
                <a:solidFill>
                  <a:srgbClr val="FFFF00">
                    <a:alpha val="99001"/>
                  </a:srgbClr>
                </a:solidFill>
                <a:cs typeface="Times New Roman" panose="02020603050405020304" pitchFamily="18" charset="0"/>
              </a:rPr>
              <a:t>Trọng</a:t>
            </a:r>
            <a:endParaRPr lang="vi-VN" sz="3600" kern="10" dirty="0">
              <a:ln w="9525">
                <a:round/>
                <a:headEnd/>
                <a:tailEnd/>
              </a:ln>
              <a:solidFill>
                <a:srgbClr val="FFFF00">
                  <a:alpha val="99001"/>
                </a:srgbClr>
              </a:solidFill>
              <a:cs typeface="Times New Roman" panose="02020603050405020304" pitchFamily="18" charset="0"/>
            </a:endParaRPr>
          </a:p>
          <a:p>
            <a:pPr algn="ctr"/>
            <a:r>
              <a:rPr lang="en-US" sz="3600" kern="10" dirty="0" err="1">
                <a:ln w="9525">
                  <a:round/>
                  <a:headEnd/>
                  <a:tailEnd/>
                </a:ln>
                <a:solidFill>
                  <a:srgbClr val="FFFF00">
                    <a:alpha val="99001"/>
                  </a:srgbClr>
                </a:solidFill>
                <a:cs typeface="Times New Roman" panose="02020603050405020304" pitchFamily="18" charset="0"/>
              </a:rPr>
              <a:t>Môn</a:t>
            </a:r>
            <a:r>
              <a:rPr lang="vi-VN" sz="3600" kern="10" dirty="0">
                <a:ln w="9525">
                  <a:round/>
                  <a:headEnd/>
                  <a:tailEnd/>
                </a:ln>
                <a:solidFill>
                  <a:srgbClr val="FFFF00">
                    <a:alpha val="99001"/>
                  </a:srgbClr>
                </a:solidFill>
                <a:cs typeface="Times New Roman" panose="02020603050405020304" pitchFamily="18" charset="0"/>
              </a:rPr>
              <a:t> Vật Lý </a:t>
            </a:r>
            <a:r>
              <a:rPr lang="en-US" sz="3600" kern="10" dirty="0" smtClean="0">
                <a:ln w="9525">
                  <a:round/>
                  <a:headEnd/>
                  <a:tailEnd/>
                </a:ln>
                <a:solidFill>
                  <a:srgbClr val="FFFF00">
                    <a:alpha val="99001"/>
                  </a:srgbClr>
                </a:solidFill>
                <a:cs typeface="Times New Roman" panose="02020603050405020304" pitchFamily="18" charset="0"/>
              </a:rPr>
              <a:t>10 </a:t>
            </a:r>
            <a:r>
              <a:rPr lang="en-US" sz="3600" kern="10" dirty="0">
                <a:ln w="9525">
                  <a:round/>
                  <a:headEnd/>
                  <a:tailEnd/>
                </a:ln>
                <a:solidFill>
                  <a:srgbClr val="FFFF00">
                    <a:alpha val="99001"/>
                  </a:srgbClr>
                </a:solidFill>
                <a:cs typeface="Times New Roman" panose="02020603050405020304" pitchFamily="18" charset="0"/>
              </a:rPr>
              <a:t>( KNTT)</a:t>
            </a:r>
          </a:p>
        </p:txBody>
      </p:sp>
      <p:sp>
        <p:nvSpPr>
          <p:cNvPr id="2054" name="Text Box 6" descr="Parchment"/>
          <p:cNvSpPr txBox="1">
            <a:spLocks noChangeArrowheads="1"/>
          </p:cNvSpPr>
          <p:nvPr/>
        </p:nvSpPr>
        <p:spPr bwMode="auto">
          <a:xfrm>
            <a:off x="2855912" y="5229201"/>
            <a:ext cx="5544344" cy="646331"/>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a:defRPr>
                <a:solidFill>
                  <a:schemeClr val="tx1"/>
                </a:solidFill>
                <a:latin typeface="Arial" panose="020B0604020202020204" pitchFamily="34" charset="0"/>
              </a:defRPr>
            </a:lvl1pPr>
            <a:lvl2pPr defTabSz="987425">
              <a:defRPr>
                <a:solidFill>
                  <a:schemeClr val="tx1"/>
                </a:solidFill>
                <a:latin typeface="Arial" panose="020B0604020202020204" pitchFamily="34" charset="0"/>
              </a:defRPr>
            </a:lvl2pPr>
            <a:lvl3pPr defTabSz="987425">
              <a:defRPr>
                <a:solidFill>
                  <a:schemeClr val="tx1"/>
                </a:solidFill>
                <a:latin typeface="Arial" panose="020B0604020202020204" pitchFamily="34" charset="0"/>
              </a:defRPr>
            </a:lvl3pPr>
            <a:lvl4pPr defTabSz="987425">
              <a:defRPr>
                <a:solidFill>
                  <a:schemeClr val="tx1"/>
                </a:solidFill>
                <a:latin typeface="Arial" panose="020B0604020202020204" pitchFamily="34" charset="0"/>
              </a:defRPr>
            </a:lvl4pPr>
            <a:lvl5pPr defTabSz="987425">
              <a:defRPr>
                <a:solidFill>
                  <a:schemeClr val="tx1"/>
                </a:solidFill>
                <a:latin typeface="Arial" panose="020B0604020202020204" pitchFamily="34" charset="0"/>
              </a:defRPr>
            </a:lvl5pPr>
            <a:lvl6pPr defTabSz="987425" fontAlgn="base">
              <a:spcBef>
                <a:spcPct val="0"/>
              </a:spcBef>
              <a:spcAft>
                <a:spcPct val="0"/>
              </a:spcAft>
              <a:defRPr>
                <a:solidFill>
                  <a:schemeClr val="tx1"/>
                </a:solidFill>
                <a:latin typeface="Arial" panose="020B0604020202020204" pitchFamily="34" charset="0"/>
              </a:defRPr>
            </a:lvl6pPr>
            <a:lvl7pPr defTabSz="987425" fontAlgn="base">
              <a:spcBef>
                <a:spcPct val="0"/>
              </a:spcBef>
              <a:spcAft>
                <a:spcPct val="0"/>
              </a:spcAft>
              <a:defRPr>
                <a:solidFill>
                  <a:schemeClr val="tx1"/>
                </a:solidFill>
                <a:latin typeface="Arial" panose="020B0604020202020204" pitchFamily="34" charset="0"/>
              </a:defRPr>
            </a:lvl7pPr>
            <a:lvl8pPr defTabSz="987425" fontAlgn="base">
              <a:spcBef>
                <a:spcPct val="0"/>
              </a:spcBef>
              <a:spcAft>
                <a:spcPct val="0"/>
              </a:spcAft>
              <a:defRPr>
                <a:solidFill>
                  <a:schemeClr val="tx1"/>
                </a:solidFill>
                <a:latin typeface="Arial" panose="020B0604020202020204" pitchFamily="34" charset="0"/>
              </a:defRPr>
            </a:lvl8pPr>
            <a:lvl9pPr defTabSz="987425"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dirty="0">
                <a:solidFill>
                  <a:srgbClr val="0000FF"/>
                </a:solidFill>
                <a:effectLst>
                  <a:outerShdw blurRad="38100" dist="38100" dir="2700000" algn="tl">
                    <a:srgbClr val="000000"/>
                  </a:outerShdw>
                </a:effectLst>
                <a:latin typeface="Times New Roman" panose="02020603050405020304" pitchFamily="18" charset="0"/>
              </a:rPr>
              <a:t>GV </a:t>
            </a:r>
            <a:r>
              <a:rPr lang="en-US" altLang="en-US" sz="3600" dirty="0" err="1">
                <a:solidFill>
                  <a:srgbClr val="0000FF"/>
                </a:solidFill>
                <a:effectLst>
                  <a:outerShdw blurRad="38100" dist="38100" dir="2700000" algn="tl">
                    <a:srgbClr val="000000"/>
                  </a:outerShdw>
                </a:effectLst>
                <a:latin typeface="Times New Roman" panose="02020603050405020304" pitchFamily="18" charset="0"/>
              </a:rPr>
              <a:t>thực</a:t>
            </a:r>
            <a:r>
              <a:rPr lang="en-US" altLang="en-US" sz="3600" dirty="0">
                <a:solidFill>
                  <a:srgbClr val="0000FF"/>
                </a:solidFill>
                <a:effectLst>
                  <a:outerShdw blurRad="38100" dist="38100" dir="2700000" algn="tl">
                    <a:srgbClr val="000000"/>
                  </a:outerShdw>
                </a:effectLst>
                <a:latin typeface="Times New Roman" panose="02020603050405020304" pitchFamily="18" charset="0"/>
              </a:rPr>
              <a:t> </a:t>
            </a:r>
            <a:r>
              <a:rPr lang="en-US" altLang="en-US" sz="3600" dirty="0" err="1">
                <a:solidFill>
                  <a:srgbClr val="0000FF"/>
                </a:solidFill>
                <a:effectLst>
                  <a:outerShdw blurRad="38100" dist="38100" dir="2700000" algn="tl">
                    <a:srgbClr val="000000"/>
                  </a:outerShdw>
                </a:effectLst>
                <a:latin typeface="Times New Roman" panose="02020603050405020304" pitchFamily="18" charset="0"/>
              </a:rPr>
              <a:t>hiện</a:t>
            </a:r>
            <a:r>
              <a:rPr lang="en-US" altLang="en-US" sz="3600" dirty="0">
                <a:solidFill>
                  <a:srgbClr val="0000FF"/>
                </a:solidFill>
                <a:effectLst>
                  <a:outerShdw blurRad="38100" dist="38100" dir="2700000" algn="tl">
                    <a:srgbClr val="000000"/>
                  </a:outerShdw>
                </a:effectLst>
                <a:latin typeface="Times New Roman" panose="02020603050405020304" pitchFamily="18" charset="0"/>
              </a:rPr>
              <a:t> :  </a:t>
            </a:r>
            <a:r>
              <a:rPr lang="en-US" altLang="en-US" sz="3600" dirty="0" err="1">
                <a:solidFill>
                  <a:srgbClr val="0000FF"/>
                </a:solidFill>
                <a:effectLst>
                  <a:outerShdw blurRad="38100" dist="38100" dir="2700000" algn="tl">
                    <a:srgbClr val="000000"/>
                  </a:outerShdw>
                </a:effectLst>
                <a:latin typeface="Times New Roman" panose="02020603050405020304" pitchFamily="18" charset="0"/>
              </a:rPr>
              <a:t>Võ</a:t>
            </a:r>
            <a:r>
              <a:rPr lang="en-US" altLang="en-US" sz="3600" dirty="0">
                <a:solidFill>
                  <a:srgbClr val="0000FF"/>
                </a:solidFill>
                <a:effectLst>
                  <a:outerShdw blurRad="38100" dist="38100" dir="2700000" algn="tl">
                    <a:srgbClr val="000000"/>
                  </a:outerShdw>
                </a:effectLst>
                <a:latin typeface="Times New Roman" panose="02020603050405020304" pitchFamily="18" charset="0"/>
              </a:rPr>
              <a:t> </a:t>
            </a:r>
            <a:r>
              <a:rPr lang="en-US" altLang="en-US" sz="3600" dirty="0" err="1">
                <a:solidFill>
                  <a:srgbClr val="0000FF"/>
                </a:solidFill>
                <a:effectLst>
                  <a:outerShdw blurRad="38100" dist="38100" dir="2700000" algn="tl">
                    <a:srgbClr val="000000"/>
                  </a:outerShdw>
                </a:effectLst>
                <a:latin typeface="Times New Roman" panose="02020603050405020304" pitchFamily="18" charset="0"/>
              </a:rPr>
              <a:t>Đức</a:t>
            </a:r>
            <a:r>
              <a:rPr lang="en-US" altLang="en-US" sz="3600" dirty="0">
                <a:solidFill>
                  <a:srgbClr val="0000FF"/>
                </a:solidFill>
                <a:effectLst>
                  <a:outerShdw blurRad="38100" dist="38100" dir="2700000" algn="tl">
                    <a:srgbClr val="000000"/>
                  </a:outerShdw>
                </a:effectLst>
                <a:latin typeface="Times New Roman" panose="02020603050405020304" pitchFamily="18" charset="0"/>
              </a:rPr>
              <a:t> </a:t>
            </a:r>
            <a:r>
              <a:rPr lang="en-US" altLang="en-US" sz="3600" dirty="0" err="1">
                <a:solidFill>
                  <a:srgbClr val="0000FF"/>
                </a:solidFill>
                <a:effectLst>
                  <a:outerShdw blurRad="38100" dist="38100" dir="2700000" algn="tl">
                    <a:srgbClr val="000000"/>
                  </a:outerShdw>
                </a:effectLst>
                <a:latin typeface="Times New Roman" panose="02020603050405020304" pitchFamily="18" charset="0"/>
              </a:rPr>
              <a:t>Ảnh</a:t>
            </a:r>
            <a:endParaRPr lang="en-US" altLang="en-US" sz="3600" dirty="0">
              <a:solidFill>
                <a:srgbClr val="0000FF"/>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2942166341"/>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edge">
                                      <p:cBhvr>
                                        <p:cTn id="7" dur="20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wheel(4)">
                                      <p:cBhvr>
                                        <p:cTn id="12" dur="2000"/>
                                        <p:tgtEl>
                                          <p:spTgt spid="20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2054"/>
                                        </p:tgtEl>
                                        <p:attrNameLst>
                                          <p:attrName>style.visibility</p:attrName>
                                        </p:attrNameLst>
                                      </p:cBhvr>
                                      <p:to>
                                        <p:strVal val="visible"/>
                                      </p:to>
                                    </p:set>
                                    <p:anim calcmode="lin" valueType="num">
                                      <p:cBhvr>
                                        <p:cTn id="17" dur="1000" fill="hold"/>
                                        <p:tgtEl>
                                          <p:spTgt spid="2054"/>
                                        </p:tgtEl>
                                        <p:attrNameLst>
                                          <p:attrName>ppt_w</p:attrName>
                                        </p:attrNameLst>
                                      </p:cBhvr>
                                      <p:tavLst>
                                        <p:tav tm="0">
                                          <p:val>
                                            <p:fltVal val="0"/>
                                          </p:val>
                                        </p:tav>
                                        <p:tav tm="100000">
                                          <p:val>
                                            <p:strVal val="#ppt_w"/>
                                          </p:val>
                                        </p:tav>
                                      </p:tavLst>
                                    </p:anim>
                                    <p:anim calcmode="lin" valueType="num">
                                      <p:cBhvr>
                                        <p:cTn id="18" dur="1000" fill="hold"/>
                                        <p:tgtEl>
                                          <p:spTgt spid="2054"/>
                                        </p:tgtEl>
                                        <p:attrNameLst>
                                          <p:attrName>ppt_h</p:attrName>
                                        </p:attrNameLst>
                                      </p:cBhvr>
                                      <p:tavLst>
                                        <p:tav tm="0">
                                          <p:val>
                                            <p:fltVal val="0"/>
                                          </p:val>
                                        </p:tav>
                                        <p:tav tm="100000">
                                          <p:val>
                                            <p:strVal val="#ppt_h"/>
                                          </p:val>
                                        </p:tav>
                                      </p:tavLst>
                                    </p:anim>
                                    <p:anim calcmode="lin" valueType="num">
                                      <p:cBhvr>
                                        <p:cTn id="19" dur="1000" fill="hold"/>
                                        <p:tgtEl>
                                          <p:spTgt spid="2054"/>
                                        </p:tgtEl>
                                        <p:attrNameLst>
                                          <p:attrName>style.rotation</p:attrName>
                                        </p:attrNameLst>
                                      </p:cBhvr>
                                      <p:tavLst>
                                        <p:tav tm="0">
                                          <p:val>
                                            <p:fltVal val="90"/>
                                          </p:val>
                                        </p:tav>
                                        <p:tav tm="100000">
                                          <p:val>
                                            <p:fltVal val="0"/>
                                          </p:val>
                                        </p:tav>
                                      </p:tavLst>
                                    </p:anim>
                                    <p:animEffect transition="in" filter="fade">
                                      <p:cBhvr>
                                        <p:cTn id="20"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animBg="1"/>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790671" y="758277"/>
            <a:ext cx="10972800" cy="145152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077763" y="758277"/>
            <a:ext cx="10573025" cy="129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Bố bạn A đưa A đi học bằng xe máy vào lúc 7 giờ. Sau 5 phút xe đạt tốc độ 30 km/h. Sau 10 phút nữa, xe tăng tốc độ lên thêm 15 km/h, Đến gần trường, xe giảm dần tốc độ và dừng trước cổng trường lúc 7 giờ 30 phút. </a:t>
            </a: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7" name="Picture 6" descr="A picture containing transport&#10;&#10;Description automatically generated">
            <a:extLst>
              <a:ext uri="{FF2B5EF4-FFF2-40B4-BE49-F238E27FC236}">
                <a16:creationId xmlns="" xmlns:a16="http://schemas.microsoft.com/office/drawing/2014/main" id="{BCEBA61F-2162-3416-AB9C-D073BEC0CF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77763" y="2373480"/>
            <a:ext cx="3863087" cy="4024377"/>
          </a:xfrm>
          <a:prstGeom prst="rect">
            <a:avLst/>
          </a:prstGeom>
          <a:ln>
            <a:noFill/>
          </a:ln>
          <a:effectLst>
            <a:softEdge rad="112500"/>
          </a:effectLst>
        </p:spPr>
      </p:pic>
      <p:grpSp>
        <p:nvGrpSpPr>
          <p:cNvPr id="2" name="Group 1">
            <a:extLst>
              <a:ext uri="{FF2B5EF4-FFF2-40B4-BE49-F238E27FC236}">
                <a16:creationId xmlns="" xmlns:a16="http://schemas.microsoft.com/office/drawing/2014/main" id="{234F2D03-4725-5DF4-8C97-F836E7FEC643}"/>
              </a:ext>
            </a:extLst>
          </p:cNvPr>
          <p:cNvGrpSpPr/>
          <p:nvPr/>
        </p:nvGrpSpPr>
        <p:grpSpPr>
          <a:xfrm>
            <a:off x="5602317" y="2705152"/>
            <a:ext cx="6048471" cy="3394571"/>
            <a:chOff x="5715000" y="2320429"/>
            <a:chExt cx="6048471" cy="3394571"/>
          </a:xfrm>
        </p:grpSpPr>
        <p:pic>
          <p:nvPicPr>
            <p:cNvPr id="12" name="Picture 5" descr="empty-blue-rectangle">
              <a:extLst>
                <a:ext uri="{FF2B5EF4-FFF2-40B4-BE49-F238E27FC236}">
                  <a16:creationId xmlns="" xmlns:a16="http://schemas.microsoft.com/office/drawing/2014/main" id="{1C48602F-B784-2624-2513-4454028BCF2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15000" y="2320429"/>
              <a:ext cx="6048471" cy="339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 xmlns:a16="http://schemas.microsoft.com/office/drawing/2014/main" id="{FAFF5666-5673-F6F2-39FD-DCC796D24FCF}"/>
                </a:ext>
              </a:extLst>
            </p:cNvPr>
            <p:cNvSpPr txBox="1"/>
            <p:nvPr/>
          </p:nvSpPr>
          <p:spPr>
            <a:xfrm>
              <a:off x="6013823" y="2509096"/>
              <a:ext cx="5448224" cy="3017236"/>
            </a:xfrm>
            <a:prstGeom prst="rect">
              <a:avLst/>
            </a:prstGeom>
            <a:noFill/>
          </p:spPr>
          <p:txBody>
            <a:bodyPr wrap="square">
              <a:spAutoFit/>
            </a:bodyPr>
            <a:lstStyle/>
            <a:p>
              <a:pPr marL="457200" marR="0" indent="-457200" algn="just">
                <a:lnSpc>
                  <a:spcPct val="107000"/>
                </a:lnSpc>
                <a:spcBef>
                  <a:spcPts val="0"/>
                </a:spcBef>
                <a:spcAft>
                  <a:spcPts val="50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Tính tốc độ trung bình của xe máy chở A khi đi từ nhà đến trường. Biết quãng đường từ nhà đến trường dài 15 km.</a:t>
              </a:r>
            </a:p>
            <a:p>
              <a:pPr marL="457200" marR="0" indent="-457200" algn="just">
                <a:lnSpc>
                  <a:spcPct val="107000"/>
                </a:lnSpc>
                <a:spcBef>
                  <a:spcPts val="0"/>
                </a:spcBef>
                <a:spcAft>
                  <a:spcPts val="50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Tính tốc độ của xe vào lúc 7 giờ 15 phút và 7 giờ 30 phút. Tốc độ này là tốc độ gi?</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spTree>
    <p:extLst>
      <p:ext uri="{BB962C8B-B14F-4D97-AF65-F5344CB8AC3E}">
        <p14:creationId xmlns:p14="http://schemas.microsoft.com/office/powerpoint/2010/main" val="367833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1897" y="1151173"/>
            <a:ext cx="11506200" cy="197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 xmlns:a16="http://schemas.microsoft.com/office/drawing/2014/main" id="{DC224933-9386-4EF8-83D5-7F9F847973BE}"/>
              </a:ext>
            </a:extLst>
          </p:cNvPr>
          <p:cNvSpPr txBox="1"/>
          <p:nvPr/>
        </p:nvSpPr>
        <p:spPr>
          <a:xfrm>
            <a:off x="800100" y="1241860"/>
            <a:ext cx="10363200" cy="885755"/>
          </a:xfrm>
          <a:prstGeom prst="rect">
            <a:avLst/>
          </a:prstGeom>
          <a:noFill/>
        </p:spPr>
        <p:txBody>
          <a:bodyPr wrap="square">
            <a:spAutoFit/>
          </a:bodyPr>
          <a:lstStyle/>
          <a:p>
            <a:pPr marL="342900" marR="0" indent="-342900">
              <a:lnSpc>
                <a:spcPct val="107000"/>
              </a:lnSpc>
              <a:spcBef>
                <a:spcPts val="0"/>
              </a:spcBef>
              <a:spcAft>
                <a:spcPts val="500"/>
              </a:spcAft>
              <a:buFont typeface="Wingdings" panose="05000000000000000000" pitchFamily="2" charset="2"/>
              <a:buChar char="v"/>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Biết tốc độ và thời gian chuyển động nhưng chưa biết hướng chuyển động thì chưa thể xác định được vị trí của vật. </a:t>
            </a:r>
          </a:p>
        </p:txBody>
      </p:sp>
      <p:sp>
        <p:nvSpPr>
          <p:cNvPr id="2" name="TextBox 1">
            <a:extLst>
              <a:ext uri="{FF2B5EF4-FFF2-40B4-BE49-F238E27FC236}">
                <a16:creationId xmlns="" xmlns:a16="http://schemas.microsoft.com/office/drawing/2014/main" id="{9538A86F-F7C5-E640-7B65-C1C15ABB06F7}"/>
              </a:ext>
            </a:extLst>
          </p:cNvPr>
          <p:cNvSpPr txBox="1"/>
          <p:nvPr/>
        </p:nvSpPr>
        <p:spPr>
          <a:xfrm>
            <a:off x="5715000" y="4077471"/>
            <a:ext cx="2590800" cy="307777"/>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facebook:vatlytrucquan</a:t>
            </a:r>
          </a:p>
        </p:txBody>
      </p:sp>
      <p:sp>
        <p:nvSpPr>
          <p:cNvPr id="14" name="Text Box 13">
            <a:extLst>
              <a:ext uri="{FF2B5EF4-FFF2-40B4-BE49-F238E27FC236}">
                <a16:creationId xmlns="" xmlns:a16="http://schemas.microsoft.com/office/drawing/2014/main" id="{E0D1A429-78A8-4E2F-B9FE-0338F93F0EBC}"/>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Vận tốc trung bình</a:t>
            </a:r>
          </a:p>
        </p:txBody>
      </p:sp>
      <p:pic>
        <p:nvPicPr>
          <p:cNvPr id="16" name="Content Placeholder 8" descr="Map&#10;&#10;Description automatically generated">
            <a:extLst>
              <a:ext uri="{FF2B5EF4-FFF2-40B4-BE49-F238E27FC236}">
                <a16:creationId xmlns="" xmlns:a16="http://schemas.microsoft.com/office/drawing/2014/main" id="{AAA856B0-2859-47C3-FEBA-A989798CA450}"/>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800100" y="3352800"/>
            <a:ext cx="4900007" cy="3213983"/>
          </a:xfrm>
          <a:prstGeom prst="rect">
            <a:avLst/>
          </a:prstGeom>
          <a:ln>
            <a:noFill/>
          </a:ln>
          <a:effectLst>
            <a:softEdge rad="112500"/>
          </a:effectLst>
        </p:spPr>
      </p:pic>
      <p:sp>
        <p:nvSpPr>
          <p:cNvPr id="18" name="TextBox 17">
            <a:extLst>
              <a:ext uri="{FF2B5EF4-FFF2-40B4-BE49-F238E27FC236}">
                <a16:creationId xmlns="" xmlns:a16="http://schemas.microsoft.com/office/drawing/2014/main" id="{97E54D5C-090E-34B5-5E6F-42D77EC4D2A7}"/>
              </a:ext>
            </a:extLst>
          </p:cNvPr>
          <p:cNvSpPr txBox="1"/>
          <p:nvPr/>
        </p:nvSpPr>
        <p:spPr>
          <a:xfrm>
            <a:off x="5833397" y="5083578"/>
            <a:ext cx="5867400" cy="1246495"/>
          </a:xfrm>
          <a:prstGeom prst="rect">
            <a:avLst/>
          </a:prstGeom>
          <a:noFill/>
        </p:spPr>
        <p:txBody>
          <a:bodyPr wrap="square">
            <a:spAutoFit/>
          </a:bodyPr>
          <a:lstStyle/>
          <a:p>
            <a:pPr marL="285750" indent="-285750" algn="ctr">
              <a:buFont typeface="Symbol" panose="05050102010706020507" pitchFamily="18" charset="2"/>
              <a:buChar char="®"/>
            </a:pPr>
            <a:r>
              <a:rPr lang="en-US" sz="2500" b="1">
                <a:latin typeface="Arial" panose="020B0604020202020204" pitchFamily="34" charset="0"/>
                <a:cs typeface="Arial" panose="020B0604020202020204" pitchFamily="34" charset="0"/>
                <a:sym typeface="Symbol" panose="05050102010706020507" pitchFamily="18" charset="2"/>
              </a:rPr>
              <a:t>Phải chỉ rõ hướng </a:t>
            </a:r>
            <a:r>
              <a:rPr lang="en-US" sz="2500">
                <a:latin typeface="Arial" panose="020B0604020202020204" pitchFamily="34" charset="0"/>
                <a:cs typeface="Arial" panose="020B0604020202020204" pitchFamily="34" charset="0"/>
              </a:rPr>
              <a:t>“</a:t>
            </a:r>
            <a:r>
              <a:rPr lang="vi-VN" sz="2500">
                <a:latin typeface="Arial" panose="020B0604020202020204" pitchFamily="34" charset="0"/>
                <a:cs typeface="Arial" panose="020B0604020202020204" pitchFamily="34" charset="0"/>
              </a:rPr>
              <a:t>Dự báo trong 24 giờ tới, </a:t>
            </a:r>
            <a:r>
              <a:rPr lang="vi-VN" sz="2500" b="1">
                <a:solidFill>
                  <a:srgbClr val="FF0000"/>
                </a:solidFill>
                <a:latin typeface="Arial" panose="020B0604020202020204" pitchFamily="34" charset="0"/>
                <a:cs typeface="Arial" panose="020B0604020202020204" pitchFamily="34" charset="0"/>
              </a:rPr>
              <a:t>bão di chuyển theo hướng tây bắc</a:t>
            </a:r>
            <a:r>
              <a:rPr lang="vi-VN" sz="2500">
                <a:latin typeface="Arial" panose="020B0604020202020204" pitchFamily="34" charset="0"/>
                <a:cs typeface="Arial" panose="020B0604020202020204" pitchFamily="34" charset="0"/>
              </a:rPr>
              <a:t>, mỗi giờ đi được 10-15km</a:t>
            </a:r>
            <a:r>
              <a:rPr lang="en-US" sz="2500">
                <a:latin typeface="Arial" panose="020B0604020202020204" pitchFamily="34" charset="0"/>
                <a:cs typeface="Arial" panose="020B0604020202020204" pitchFamily="34" charset="0"/>
              </a:rPr>
              <a:t>”</a:t>
            </a:r>
          </a:p>
        </p:txBody>
      </p:sp>
      <p:sp>
        <p:nvSpPr>
          <p:cNvPr id="21" name="TextBox 20">
            <a:extLst>
              <a:ext uri="{FF2B5EF4-FFF2-40B4-BE49-F238E27FC236}">
                <a16:creationId xmlns="" xmlns:a16="http://schemas.microsoft.com/office/drawing/2014/main" id="{6B2DC475-80FA-C6FF-C2DF-15FE8FF5B1C9}"/>
              </a:ext>
            </a:extLst>
          </p:cNvPr>
          <p:cNvSpPr txBox="1"/>
          <p:nvPr/>
        </p:nvSpPr>
        <p:spPr>
          <a:xfrm>
            <a:off x="6150897" y="3319059"/>
            <a:ext cx="5367594" cy="1569660"/>
          </a:xfrm>
          <a:prstGeom prst="rect">
            <a:avLst/>
          </a:prstGeom>
          <a:noFill/>
        </p:spPr>
        <p:txBody>
          <a:bodyPr wrap="square">
            <a:spAutoFit/>
          </a:bodyPr>
          <a:lstStyle/>
          <a:p>
            <a:pPr algn="just"/>
            <a:r>
              <a:rPr lang="en-US" sz="2400" i="1">
                <a:latin typeface="Arial" panose="020B0604020202020204" pitchFamily="34" charset="0"/>
                <a:cs typeface="Arial" panose="020B0604020202020204" pitchFamily="34" charset="0"/>
              </a:rPr>
              <a:t>Ví dụ: biết được tốc độ cơn bão và thời gian nhưng không biết được hướng đi của bão thì không thể xác định được vị trí của cơn bão</a:t>
            </a:r>
          </a:p>
        </p:txBody>
      </p:sp>
      <p:sp>
        <p:nvSpPr>
          <p:cNvPr id="17" name="TextBox 16">
            <a:extLst>
              <a:ext uri="{FF2B5EF4-FFF2-40B4-BE49-F238E27FC236}">
                <a16:creationId xmlns="" xmlns:a16="http://schemas.microsoft.com/office/drawing/2014/main" id="{63F82BC3-5535-FC48-15CE-170DF58CB7E0}"/>
              </a:ext>
            </a:extLst>
          </p:cNvPr>
          <p:cNvSpPr txBox="1"/>
          <p:nvPr/>
        </p:nvSpPr>
        <p:spPr>
          <a:xfrm>
            <a:off x="914400" y="2167823"/>
            <a:ext cx="9753600" cy="894860"/>
          </a:xfrm>
          <a:prstGeom prst="rect">
            <a:avLst/>
          </a:prstGeom>
          <a:noFill/>
        </p:spPr>
        <p:txBody>
          <a:bodyPr wrap="square">
            <a:spAutoFit/>
          </a:bodyPr>
          <a:lstStyle/>
          <a:p>
            <a:pPr marL="342900" marR="0" indent="-342900">
              <a:lnSpc>
                <a:spcPct val="107000"/>
              </a:lnSpc>
              <a:spcBef>
                <a:spcPts val="0"/>
              </a:spcBef>
              <a:spcAft>
                <a:spcPts val="500"/>
              </a:spcAft>
              <a:buFont typeface="Wingdings" panose="05000000000000000000" pitchFamily="2" charset="2"/>
              <a:buChar char="v"/>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Biết tốc độ, thời gian chuyển động và hướng chuyển động của vật thì có thể xác định được vị trí của vật.</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6389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p:bldP spid="21"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790671" y="758277"/>
            <a:ext cx="10972800" cy="99432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077763" y="758277"/>
            <a:ext cx="10573025"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 người đi xe máy đi từ ngã tư với tốc độ trung bình 30 km/h theo hướng Bắc. Sau 3 phút người đó đến vị trí nào trên hình?</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4" name="Picture 3" descr="Diagram&#10;&#10;Description automatically generated">
            <a:extLst>
              <a:ext uri="{FF2B5EF4-FFF2-40B4-BE49-F238E27FC236}">
                <a16:creationId xmlns="" xmlns:a16="http://schemas.microsoft.com/office/drawing/2014/main" id="{9DFA21F1-F1C7-A42F-DF06-F69FB86BA0E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a:xfrm rot="5400000">
            <a:off x="3897885" y="2699007"/>
            <a:ext cx="4645299" cy="2951330"/>
          </a:xfrm>
          <a:prstGeom prst="rect">
            <a:avLst/>
          </a:prstGeom>
        </p:spPr>
      </p:pic>
    </p:spTree>
    <p:extLst>
      <p:ext uri="{BB962C8B-B14F-4D97-AF65-F5344CB8AC3E}">
        <p14:creationId xmlns:p14="http://schemas.microsoft.com/office/powerpoint/2010/main" val="77637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790671" y="758277"/>
            <a:ext cx="10972800" cy="68952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307643" y="767137"/>
            <a:ext cx="10573025" cy="49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Theo em biểu thức nào sau đây xác định giá trị vận tốc? Tại sao?</a:t>
            </a:r>
            <a:endParaRPr lang="en-US" sz="26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7" name="Picture 5" descr="empty-blue-rectangle">
            <a:extLst>
              <a:ext uri="{FF2B5EF4-FFF2-40B4-BE49-F238E27FC236}">
                <a16:creationId xmlns="" xmlns:a16="http://schemas.microsoft.com/office/drawing/2014/main" id="{F1E3795E-1CD2-F97F-AF7D-1DDD15F2567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4200" y="1796094"/>
            <a:ext cx="1990246" cy="11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empty-blue-rectangle">
            <a:extLst>
              <a:ext uri="{FF2B5EF4-FFF2-40B4-BE49-F238E27FC236}">
                <a16:creationId xmlns="" xmlns:a16="http://schemas.microsoft.com/office/drawing/2014/main" id="{BBE93CE7-D309-8A68-ACE0-66AD82A6F7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1796094"/>
            <a:ext cx="1990246" cy="11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empty-blue-rectangle">
            <a:extLst>
              <a:ext uri="{FF2B5EF4-FFF2-40B4-BE49-F238E27FC236}">
                <a16:creationId xmlns="" xmlns:a16="http://schemas.microsoft.com/office/drawing/2014/main" id="{1EFAE84E-EEA0-8D02-B007-E8FC3AF242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3894136"/>
            <a:ext cx="1990246" cy="11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empty-blue-rectangle">
            <a:extLst>
              <a:ext uri="{FF2B5EF4-FFF2-40B4-BE49-F238E27FC236}">
                <a16:creationId xmlns="" xmlns:a16="http://schemas.microsoft.com/office/drawing/2014/main" id="{3CF84767-FD1C-FE08-A37C-8F1869DB38F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3922489"/>
            <a:ext cx="1990246" cy="11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 name="TextBox 20">
                <a:extLst>
                  <a:ext uri="{FF2B5EF4-FFF2-40B4-BE49-F238E27FC236}">
                    <a16:creationId xmlns="" xmlns:a16="http://schemas.microsoft.com/office/drawing/2014/main" id="{EF946479-8A0A-AD80-06C7-8648D28CAD8B}"/>
                  </a:ext>
                </a:extLst>
              </p:cNvPr>
              <p:cNvSpPr txBox="1"/>
              <p:nvPr/>
            </p:nvSpPr>
            <p:spPr>
              <a:xfrm>
                <a:off x="3619057" y="1890915"/>
                <a:ext cx="1446914" cy="813108"/>
              </a:xfrm>
              <a:prstGeom prst="rect">
                <a:avLst/>
              </a:prstGeom>
              <a:noFill/>
            </p:spPr>
            <p:txBody>
              <a:bodyPr wrap="square">
                <a:spAutoFit/>
              </a:bodyPr>
              <a:lstStyle/>
              <a:p>
                <a:r>
                  <a:rPr lang="en-US" sz="2600">
                    <a:solidFill>
                      <a:srgbClr val="000000"/>
                    </a:solidFill>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f>
                      <m:fPr>
                        <m:ctrlPr>
                          <a:rPr lang="en-US" sz="3500" i="1" smtClean="0">
                            <a:solidFill>
                              <a:srgbClr val="000000"/>
                            </a:solidFill>
                            <a:latin typeface="Cambria Math"/>
                            <a:cs typeface="Times New Roman" panose="02020603050405020304" pitchFamily="18" charset="0"/>
                          </a:rPr>
                        </m:ctrlPr>
                      </m:fPr>
                      <m:num>
                        <m:r>
                          <a:rPr lang="en-US" sz="3500" b="0" i="1" smtClean="0">
                            <a:solidFill>
                              <a:srgbClr val="000000"/>
                            </a:solidFill>
                            <a:latin typeface="Cambria Math" panose="02040503050406030204" pitchFamily="18" charset="0"/>
                            <a:cs typeface="Times New Roman" panose="02020603050405020304" pitchFamily="18" charset="0"/>
                          </a:rPr>
                          <m:t>𝑠</m:t>
                        </m:r>
                      </m:num>
                      <m:den>
                        <m:r>
                          <a:rPr lang="en-US" sz="3500" b="0" i="1" smtClean="0">
                            <a:solidFill>
                              <a:srgbClr val="000000"/>
                            </a:solidFill>
                            <a:latin typeface="Cambria Math" panose="02040503050406030204" pitchFamily="18" charset="0"/>
                            <a:cs typeface="Times New Roman" panose="02020603050405020304" pitchFamily="18" charset="0"/>
                          </a:rPr>
                          <m:t>𝑡</m:t>
                        </m:r>
                      </m:den>
                    </m:f>
                  </m:oMath>
                </a14:m>
                <a:r>
                  <a:rPr lang="en-US" sz="3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500"/>
              </a:p>
            </p:txBody>
          </p:sp>
        </mc:Choice>
        <mc:Fallback xmlns="">
          <p:sp>
            <p:nvSpPr>
              <p:cNvPr id="21" name="TextBox 20">
                <a:extLst>
                  <a:ext uri="{FF2B5EF4-FFF2-40B4-BE49-F238E27FC236}">
                    <a16:creationId xmlns:a16="http://schemas.microsoft.com/office/drawing/2014/main" id="{EF946479-8A0A-AD80-06C7-8648D28CAD8B}"/>
                  </a:ext>
                </a:extLst>
              </p:cNvPr>
              <p:cNvSpPr txBox="1">
                <a:spLocks noRot="1" noChangeAspect="1" noMove="1" noResize="1" noEditPoints="1" noAdjustHandles="1" noChangeArrowheads="1" noChangeShapeType="1" noTextEdit="1"/>
              </p:cNvSpPr>
              <p:nvPr/>
            </p:nvSpPr>
            <p:spPr>
              <a:xfrm>
                <a:off x="3619057" y="1890915"/>
                <a:ext cx="1446914" cy="813108"/>
              </a:xfrm>
              <a:prstGeom prst="rect">
                <a:avLst/>
              </a:prstGeom>
              <a:blipFill>
                <a:blip r:embed="rId5"/>
                <a:stretch>
                  <a:fillRect l="-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B0CBA20D-AF1D-A2E5-CB74-0739DA816BA4}"/>
                  </a:ext>
                </a:extLst>
              </p:cNvPr>
              <p:cNvSpPr txBox="1"/>
              <p:nvPr/>
            </p:nvSpPr>
            <p:spPr>
              <a:xfrm>
                <a:off x="7773286" y="1947954"/>
                <a:ext cx="1446914" cy="630942"/>
              </a:xfrm>
              <a:prstGeom prst="rect">
                <a:avLst/>
              </a:prstGeom>
              <a:noFill/>
            </p:spPr>
            <p:txBody>
              <a:bodyPr wrap="square">
                <a:spAutoFit/>
              </a:bodyPr>
              <a:lstStyle/>
              <a:p>
                <a:r>
                  <a:rPr lang="en-US" sz="2600">
                    <a:solidFill>
                      <a:srgbClr val="000000"/>
                    </a:solidFill>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3500" i="1" smtClean="0">
                        <a:solidFill>
                          <a:srgbClr val="000000"/>
                        </a:solidFill>
                        <a:latin typeface="Cambria Math" panose="02040503050406030204" pitchFamily="18" charset="0"/>
                        <a:cs typeface="Times New Roman" panose="02020603050405020304" pitchFamily="18" charset="0"/>
                      </a:rPr>
                      <m:t>𝑣</m:t>
                    </m:r>
                    <m:r>
                      <a:rPr lang="en-US" sz="3500" b="0" i="1" smtClean="0">
                        <a:solidFill>
                          <a:srgbClr val="000000"/>
                        </a:solidFill>
                        <a:latin typeface="Cambria Math" panose="02040503050406030204" pitchFamily="18" charset="0"/>
                        <a:cs typeface="Times New Roman" panose="02020603050405020304" pitchFamily="18" charset="0"/>
                      </a:rPr>
                      <m:t>𝑡</m:t>
                    </m:r>
                  </m:oMath>
                </a14:m>
                <a:endParaRPr lang="en-US" sz="3500"/>
              </a:p>
            </p:txBody>
          </p:sp>
        </mc:Choice>
        <mc:Fallback xmlns="">
          <p:sp>
            <p:nvSpPr>
              <p:cNvPr id="22" name="TextBox 21">
                <a:extLst>
                  <a:ext uri="{FF2B5EF4-FFF2-40B4-BE49-F238E27FC236}">
                    <a16:creationId xmlns:a16="http://schemas.microsoft.com/office/drawing/2014/main" id="{B0CBA20D-AF1D-A2E5-CB74-0739DA816BA4}"/>
                  </a:ext>
                </a:extLst>
              </p:cNvPr>
              <p:cNvSpPr txBox="1">
                <a:spLocks noRot="1" noChangeAspect="1" noMove="1" noResize="1" noEditPoints="1" noAdjustHandles="1" noChangeArrowheads="1" noChangeShapeType="1" noTextEdit="1"/>
              </p:cNvSpPr>
              <p:nvPr/>
            </p:nvSpPr>
            <p:spPr>
              <a:xfrm>
                <a:off x="7773286" y="1947954"/>
                <a:ext cx="1446914" cy="630942"/>
              </a:xfrm>
              <a:prstGeom prst="rect">
                <a:avLst/>
              </a:prstGeom>
              <a:blipFill>
                <a:blip r:embed="rId6"/>
                <a:stretch>
                  <a:fillRect l="-7563" b="-16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 xmlns:a16="http://schemas.microsoft.com/office/drawing/2014/main" id="{ADA61DC5-39A8-2D66-C8CA-4C1A4239297D}"/>
                  </a:ext>
                </a:extLst>
              </p:cNvPr>
              <p:cNvSpPr txBox="1"/>
              <p:nvPr/>
            </p:nvSpPr>
            <p:spPr>
              <a:xfrm>
                <a:off x="3619057" y="3996902"/>
                <a:ext cx="1446914" cy="868123"/>
              </a:xfrm>
              <a:prstGeom prst="rect">
                <a:avLst/>
              </a:prstGeom>
              <a:noFill/>
            </p:spPr>
            <p:txBody>
              <a:bodyPr wrap="square">
                <a:spAutoFit/>
              </a:bodyPr>
              <a:lstStyle/>
              <a:p>
                <a:r>
                  <a:rPr lang="en-US" sz="2600">
                    <a:solidFill>
                      <a:srgbClr val="000000"/>
                    </a:solidFill>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f>
                      <m:fPr>
                        <m:ctrlPr>
                          <a:rPr lang="en-US" sz="3500" i="1" smtClean="0">
                            <a:solidFill>
                              <a:srgbClr val="000000"/>
                            </a:solidFill>
                            <a:latin typeface="Cambria Math"/>
                            <a:cs typeface="Times New Roman" panose="02020603050405020304" pitchFamily="18" charset="0"/>
                          </a:rPr>
                        </m:ctrlPr>
                      </m:fPr>
                      <m:num>
                        <m:r>
                          <a:rPr lang="en-US" sz="3500" b="0" i="1" smtClean="0">
                            <a:solidFill>
                              <a:srgbClr val="000000"/>
                            </a:solidFill>
                            <a:latin typeface="Cambria Math" panose="02040503050406030204" pitchFamily="18" charset="0"/>
                            <a:cs typeface="Times New Roman" panose="02020603050405020304" pitchFamily="18" charset="0"/>
                          </a:rPr>
                          <m:t>𝑑</m:t>
                        </m:r>
                      </m:num>
                      <m:den>
                        <m:r>
                          <a:rPr lang="en-US" sz="3500" b="0" i="1" smtClean="0">
                            <a:solidFill>
                              <a:srgbClr val="000000"/>
                            </a:solidFill>
                            <a:latin typeface="Cambria Math" panose="02040503050406030204" pitchFamily="18" charset="0"/>
                            <a:cs typeface="Times New Roman" panose="02020603050405020304" pitchFamily="18" charset="0"/>
                          </a:rPr>
                          <m:t>𝑡</m:t>
                        </m:r>
                      </m:den>
                    </m:f>
                  </m:oMath>
                </a14:m>
                <a:r>
                  <a:rPr lang="en-US" sz="3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500"/>
              </a:p>
            </p:txBody>
          </p:sp>
        </mc:Choice>
        <mc:Fallback xmlns="">
          <p:sp>
            <p:nvSpPr>
              <p:cNvPr id="27" name="TextBox 26">
                <a:extLst>
                  <a:ext uri="{FF2B5EF4-FFF2-40B4-BE49-F238E27FC236}">
                    <a16:creationId xmlns:a16="http://schemas.microsoft.com/office/drawing/2014/main" id="{ADA61DC5-39A8-2D66-C8CA-4C1A4239297D}"/>
                  </a:ext>
                </a:extLst>
              </p:cNvPr>
              <p:cNvSpPr txBox="1">
                <a:spLocks noRot="1" noChangeAspect="1" noMove="1" noResize="1" noEditPoints="1" noAdjustHandles="1" noChangeArrowheads="1" noChangeShapeType="1" noTextEdit="1"/>
              </p:cNvSpPr>
              <p:nvPr/>
            </p:nvSpPr>
            <p:spPr>
              <a:xfrm>
                <a:off x="3619057" y="3996902"/>
                <a:ext cx="1446914" cy="868123"/>
              </a:xfrm>
              <a:prstGeom prst="rect">
                <a:avLst/>
              </a:prstGeom>
              <a:blipFill>
                <a:blip r:embed="rId7"/>
                <a:stretch>
                  <a:fillRect l="-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F5E31C4A-3D20-4441-0E3D-0C6548F27D83}"/>
                  </a:ext>
                </a:extLst>
              </p:cNvPr>
              <p:cNvSpPr txBox="1"/>
              <p:nvPr/>
            </p:nvSpPr>
            <p:spPr>
              <a:xfrm>
                <a:off x="7773286" y="4100561"/>
                <a:ext cx="1446914" cy="630942"/>
              </a:xfrm>
              <a:prstGeom prst="rect">
                <a:avLst/>
              </a:prstGeom>
              <a:noFill/>
            </p:spPr>
            <p:txBody>
              <a:bodyPr wrap="square">
                <a:spAutoFit/>
              </a:bodyPr>
              <a:lstStyle/>
              <a:p>
                <a:r>
                  <a:rPr lang="en-US" sz="2600">
                    <a:solidFill>
                      <a:srgbClr val="000000"/>
                    </a:solidFill>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r>
                      <a:rPr lang="en-US" sz="3500" i="1" smtClean="0">
                        <a:solidFill>
                          <a:srgbClr val="000000"/>
                        </a:solidFill>
                        <a:latin typeface="Cambria Math" panose="02040503050406030204" pitchFamily="18" charset="0"/>
                        <a:cs typeface="Times New Roman" panose="02020603050405020304" pitchFamily="18" charset="0"/>
                      </a:rPr>
                      <m:t>𝑑</m:t>
                    </m:r>
                    <m:r>
                      <a:rPr lang="en-US" sz="3500" b="0" i="1" smtClean="0">
                        <a:solidFill>
                          <a:srgbClr val="000000"/>
                        </a:solidFill>
                        <a:latin typeface="Cambria Math" panose="02040503050406030204" pitchFamily="18" charset="0"/>
                        <a:cs typeface="Times New Roman" panose="02020603050405020304" pitchFamily="18" charset="0"/>
                      </a:rPr>
                      <m:t>𝑡</m:t>
                    </m:r>
                  </m:oMath>
                </a14:m>
                <a:endParaRPr lang="en-US" sz="3500"/>
              </a:p>
            </p:txBody>
          </p:sp>
        </mc:Choice>
        <mc:Fallback xmlns="">
          <p:sp>
            <p:nvSpPr>
              <p:cNvPr id="28" name="TextBox 27">
                <a:extLst>
                  <a:ext uri="{FF2B5EF4-FFF2-40B4-BE49-F238E27FC236}">
                    <a16:creationId xmlns:a16="http://schemas.microsoft.com/office/drawing/2014/main" id="{F5E31C4A-3D20-4441-0E3D-0C6548F27D83}"/>
                  </a:ext>
                </a:extLst>
              </p:cNvPr>
              <p:cNvSpPr txBox="1">
                <a:spLocks noRot="1" noChangeAspect="1" noMove="1" noResize="1" noEditPoints="1" noAdjustHandles="1" noChangeArrowheads="1" noChangeShapeType="1" noTextEdit="1"/>
              </p:cNvSpPr>
              <p:nvPr/>
            </p:nvSpPr>
            <p:spPr>
              <a:xfrm>
                <a:off x="7773286" y="4100561"/>
                <a:ext cx="1446914" cy="630942"/>
              </a:xfrm>
              <a:prstGeom prst="rect">
                <a:avLst/>
              </a:prstGeom>
              <a:blipFill>
                <a:blip r:embed="rId8"/>
                <a:stretch>
                  <a:fillRect l="-7563" b="-16505"/>
                </a:stretch>
              </a:blipFill>
            </p:spPr>
            <p:txBody>
              <a:bodyPr/>
              <a:lstStyle/>
              <a:p>
                <a:r>
                  <a:rPr lang="en-US">
                    <a:noFill/>
                  </a:rPr>
                  <a:t> </a:t>
                </a:r>
              </a:p>
            </p:txBody>
          </p:sp>
        </mc:Fallback>
      </mc:AlternateContent>
    </p:spTree>
    <p:extLst>
      <p:ext uri="{BB962C8B-B14F-4D97-AF65-F5344CB8AC3E}">
        <p14:creationId xmlns:p14="http://schemas.microsoft.com/office/powerpoint/2010/main" val="315380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1897" y="1151173"/>
            <a:ext cx="11506200" cy="215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DC224933-9386-4EF8-83D5-7F9F847973BE}"/>
                  </a:ext>
                </a:extLst>
              </p:cNvPr>
              <p:cNvSpPr txBox="1"/>
              <p:nvPr/>
            </p:nvSpPr>
            <p:spPr>
              <a:xfrm>
                <a:off x="800100" y="1241860"/>
                <a:ext cx="10629900" cy="1830886"/>
              </a:xfrm>
              <a:prstGeom prst="rect">
                <a:avLst/>
              </a:prstGeom>
              <a:noFill/>
            </p:spPr>
            <p:txBody>
              <a:bodyPr wrap="square">
                <a:spAutoFit/>
              </a:bodyPr>
              <a:lstStyle/>
              <a:p>
                <a:pPr marL="342900" marR="0" indent="-342900">
                  <a:lnSpc>
                    <a:spcPct val="107000"/>
                  </a:lnSpc>
                  <a:spcBef>
                    <a:spcPts val="0"/>
                  </a:spcBef>
                  <a:spcAft>
                    <a:spcPts val="500"/>
                  </a:spcAft>
                  <a:buFont typeface="Wingdings" panose="05000000000000000000" pitchFamily="2" charset="2"/>
                  <a:buChar char="v"/>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lí</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dùng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thương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dịch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thời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gian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dịch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để</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xác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định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nhanh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chậm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theo</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hướng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xác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định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indent="-342900">
                  <a:lnSpc>
                    <a:spcPct val="107000"/>
                  </a:lnSpc>
                  <a:spcBef>
                    <a:spcPts val="0"/>
                  </a:spcBef>
                  <a:spcAft>
                    <a:spcPts val="500"/>
                  </a:spcAft>
                  <a:buFont typeface="Wingdings" panose="05000000000000000000" pitchFamily="2" charset="2"/>
                  <a:buChar char="v"/>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lượng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này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gọi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trung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bình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kí</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hiệu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b="1" i="1" smtClean="0">
                            <a:solidFill>
                              <a:srgbClr val="000000"/>
                            </a:solidFill>
                            <a:latin typeface="Cambria Math"/>
                          </a:rPr>
                        </m:ctrlPr>
                      </m:accPr>
                      <m:e>
                        <m:r>
                          <a:rPr lang="en-US" sz="2800" b="1" i="1" smtClean="0">
                            <a:solidFill>
                              <a:srgbClr val="000000"/>
                            </a:solidFill>
                            <a:latin typeface="Cambria Math" panose="02040503050406030204" pitchFamily="18" charset="0"/>
                          </a:rPr>
                          <m:t>𝒗</m:t>
                        </m:r>
                      </m:e>
                    </m:acc>
                  </m:oMath>
                </a14:m>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DC224933-9386-4EF8-83D5-7F9F847973BE}"/>
                  </a:ext>
                </a:extLst>
              </p:cNvPr>
              <p:cNvSpPr txBox="1">
                <a:spLocks noRot="1" noChangeAspect="1" noMove="1" noResize="1" noEditPoints="1" noAdjustHandles="1" noChangeArrowheads="1" noChangeShapeType="1" noTextEdit="1"/>
              </p:cNvSpPr>
              <p:nvPr/>
            </p:nvSpPr>
            <p:spPr>
              <a:xfrm>
                <a:off x="800100" y="1241860"/>
                <a:ext cx="10629900" cy="1830886"/>
              </a:xfrm>
              <a:prstGeom prst="rect">
                <a:avLst/>
              </a:prstGeom>
              <a:blipFill>
                <a:blip r:embed="rId5"/>
                <a:stretch>
                  <a:fillRect l="-803" t="-3000" b="-6000"/>
                </a:stretch>
              </a:blipFill>
            </p:spPr>
            <p:txBody>
              <a:bodyPr/>
              <a:lstStyle/>
              <a:p>
                <a:r>
                  <a:rPr lang="en-US">
                    <a:noFill/>
                  </a:rPr>
                  <a:t> </a:t>
                </a:r>
              </a:p>
            </p:txBody>
          </p:sp>
        </mc:Fallback>
      </mc:AlternateContent>
      <p:sp>
        <p:nvSpPr>
          <p:cNvPr id="14" name="Text Box 13">
            <a:extLst>
              <a:ext uri="{FF2B5EF4-FFF2-40B4-BE49-F238E27FC236}">
                <a16:creationId xmlns="" xmlns:a16="http://schemas.microsoft.com/office/drawing/2014/main" id="{E0D1A429-78A8-4E2F-B9FE-0338F93F0EBC}"/>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Vận tốc trung bình</a:t>
            </a:r>
          </a:p>
        </p:txBody>
      </p:sp>
      <p:grpSp>
        <p:nvGrpSpPr>
          <p:cNvPr id="17" name="Group 16">
            <a:extLst>
              <a:ext uri="{FF2B5EF4-FFF2-40B4-BE49-F238E27FC236}">
                <a16:creationId xmlns="" xmlns:a16="http://schemas.microsoft.com/office/drawing/2014/main" id="{F8383DFE-D758-A4BB-B28A-A5FBF8F0F3CA}"/>
              </a:ext>
            </a:extLst>
          </p:cNvPr>
          <p:cNvGrpSpPr/>
          <p:nvPr/>
        </p:nvGrpSpPr>
        <p:grpSpPr>
          <a:xfrm>
            <a:off x="4085089" y="3429000"/>
            <a:ext cx="2362200" cy="1274703"/>
            <a:chOff x="8076716" y="3452482"/>
            <a:chExt cx="2310296" cy="1252079"/>
          </a:xfrm>
        </p:grpSpPr>
        <p:pic>
          <p:nvPicPr>
            <p:cNvPr id="19" name="Picture 18" descr="empty-red-rectangle">
              <a:extLst>
                <a:ext uri="{FF2B5EF4-FFF2-40B4-BE49-F238E27FC236}">
                  <a16:creationId xmlns="" xmlns:a16="http://schemas.microsoft.com/office/drawing/2014/main" id="{C2EC534A-B912-2C09-E505-751DDB1CE6B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76716" y="3452482"/>
              <a:ext cx="2310296" cy="1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0" name="Object 18">
                  <a:extLst>
                    <a:ext uri="{FF2B5EF4-FFF2-40B4-BE49-F238E27FC236}">
                      <a16:creationId xmlns="" xmlns:a16="http://schemas.microsoft.com/office/drawing/2014/main" id="{40315227-11B6-EC46-BE01-37AF10FE0243}"/>
                    </a:ext>
                  </a:extLst>
                </p:cNvPr>
                <p:cNvSpPr txBox="1"/>
                <p:nvPr/>
              </p:nvSpPr>
              <p:spPr bwMode="auto">
                <a:xfrm>
                  <a:off x="8426195" y="3498290"/>
                  <a:ext cx="1733135" cy="1160463"/>
                </a:xfrm>
                <a:prstGeom prst="rect">
                  <a:avLst/>
                </a:prstGeom>
                <a:noFill/>
                <a:ln w="9525">
                  <a:no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3000" b="1" i="1" smtClean="0">
                                <a:solidFill>
                                  <a:srgbClr val="000000"/>
                                </a:solidFill>
                                <a:latin typeface="Cambria Math"/>
                              </a:rPr>
                            </m:ctrlPr>
                          </m:accPr>
                          <m:e>
                            <m:r>
                              <a:rPr lang="en-US" sz="3000" b="1" i="1" smtClean="0">
                                <a:solidFill>
                                  <a:srgbClr val="000000"/>
                                </a:solidFill>
                                <a:latin typeface="Cambria Math" panose="02040503050406030204" pitchFamily="18" charset="0"/>
                              </a:rPr>
                              <m:t>𝒗</m:t>
                            </m:r>
                          </m:e>
                        </m:acc>
                        <m:r>
                          <a:rPr lang="en-US" sz="3000" b="1" i="1">
                            <a:solidFill>
                              <a:srgbClr val="000000"/>
                            </a:solidFill>
                            <a:latin typeface="Cambria Math" panose="02040503050406030204" pitchFamily="18" charset="0"/>
                          </a:rPr>
                          <m:t>=</m:t>
                        </m:r>
                        <m:f>
                          <m:fPr>
                            <m:ctrlPr>
                              <a:rPr lang="en-US" sz="3000" b="1" i="1">
                                <a:solidFill>
                                  <a:srgbClr val="000000"/>
                                </a:solidFill>
                                <a:latin typeface="Cambria Math"/>
                              </a:rPr>
                            </m:ctrlPr>
                          </m:fPr>
                          <m:num>
                            <m:acc>
                              <m:accPr>
                                <m:chr m:val="⃗"/>
                                <m:ctrlPr>
                                  <a:rPr lang="en-US" sz="3000" b="1" i="1">
                                    <a:solidFill>
                                      <a:srgbClr val="000000"/>
                                    </a:solidFill>
                                    <a:latin typeface="Cambria Math"/>
                                  </a:rPr>
                                </m:ctrlPr>
                              </m:accPr>
                              <m:e>
                                <m:r>
                                  <a:rPr lang="en-US" sz="3000" b="1" i="1" smtClean="0">
                                    <a:solidFill>
                                      <a:srgbClr val="000000"/>
                                    </a:solidFill>
                                    <a:latin typeface="Cambria Math" panose="02040503050406030204" pitchFamily="18" charset="0"/>
                                  </a:rPr>
                                  <m:t>𝒅</m:t>
                                </m:r>
                              </m:e>
                            </m:acc>
                          </m:num>
                          <m:den>
                            <m:r>
                              <a:rPr lang="en-US" sz="3000" b="1" i="1">
                                <a:solidFill>
                                  <a:srgbClr val="000000"/>
                                </a:solidFill>
                                <a:latin typeface="Cambria Math" panose="02040503050406030204" pitchFamily="18" charset="0"/>
                              </a:rPr>
                              <m:t>𝒕</m:t>
                            </m:r>
                          </m:den>
                        </m:f>
                      </m:oMath>
                    </m:oMathPara>
                  </a14:m>
                  <a:endParaRPr lang="en-US" sz="3000" b="1"/>
                </a:p>
              </p:txBody>
            </p:sp>
          </mc:Choice>
          <mc:Fallback xmlns="">
            <p:sp>
              <p:nvSpPr>
                <p:cNvPr id="20" name="Object 18">
                  <a:extLst>
                    <a:ext uri="{FF2B5EF4-FFF2-40B4-BE49-F238E27FC236}">
                      <a16:creationId xmlns:a16="http://schemas.microsoft.com/office/drawing/2014/main" id="{40315227-11B6-EC46-BE01-37AF10FE0243}"/>
                    </a:ext>
                  </a:extLst>
                </p:cNvPr>
                <p:cNvSpPr txBox="1">
                  <a:spLocks noRot="1" noChangeAspect="1" noMove="1" noResize="1" noEditPoints="1" noAdjustHandles="1" noChangeArrowheads="1" noChangeShapeType="1" noTextEdit="1"/>
                </p:cNvSpPr>
                <p:nvPr/>
              </p:nvSpPr>
              <p:spPr bwMode="auto">
                <a:xfrm>
                  <a:off x="8426195" y="3498290"/>
                  <a:ext cx="1733135" cy="1160463"/>
                </a:xfrm>
                <a:prstGeom prst="rect">
                  <a:avLst/>
                </a:prstGeom>
                <a:blipFill>
                  <a:blip r:embed="rId7"/>
                  <a:stretch>
                    <a:fillRect/>
                  </a:stretch>
                </a:blipFill>
                <a:ln w="9525">
                  <a:noFill/>
                  <a:miter lim="800000"/>
                  <a:headEnd/>
                  <a:tailEnd/>
                </a:ln>
                <a:effectLst/>
              </p:spPr>
              <p:txBody>
                <a:bodyPr/>
                <a:lstStyle/>
                <a:p>
                  <a:r>
                    <a:rPr lang="en-US">
                      <a:noFill/>
                    </a:rPr>
                    <a:t> </a:t>
                  </a:r>
                </a:p>
              </p:txBody>
            </p:sp>
          </mc:Fallback>
        </mc:AlternateContent>
      </p:grpSp>
      <p:grpSp>
        <p:nvGrpSpPr>
          <p:cNvPr id="24" name="Group 23">
            <a:extLst>
              <a:ext uri="{FF2B5EF4-FFF2-40B4-BE49-F238E27FC236}">
                <a16:creationId xmlns="" xmlns:a16="http://schemas.microsoft.com/office/drawing/2014/main" id="{2AD759D1-F858-7C19-AF6E-395C67F4DB94}"/>
              </a:ext>
            </a:extLst>
          </p:cNvPr>
          <p:cNvGrpSpPr/>
          <p:nvPr/>
        </p:nvGrpSpPr>
        <p:grpSpPr>
          <a:xfrm>
            <a:off x="3879885" y="5035817"/>
            <a:ext cx="3665688" cy="1274703"/>
            <a:chOff x="8076716" y="3452482"/>
            <a:chExt cx="2082614" cy="1252079"/>
          </a:xfrm>
        </p:grpSpPr>
        <p:pic>
          <p:nvPicPr>
            <p:cNvPr id="25" name="Picture 24" descr="empty-red-rectangle">
              <a:extLst>
                <a:ext uri="{FF2B5EF4-FFF2-40B4-BE49-F238E27FC236}">
                  <a16:creationId xmlns="" xmlns:a16="http://schemas.microsoft.com/office/drawing/2014/main" id="{29942E6C-A47E-4F69-46CB-BBDE01CADF9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76716" y="3452482"/>
              <a:ext cx="1648241" cy="1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Object 18">
                  <a:extLst>
                    <a:ext uri="{FF2B5EF4-FFF2-40B4-BE49-F238E27FC236}">
                      <a16:creationId xmlns="" xmlns:a16="http://schemas.microsoft.com/office/drawing/2014/main" id="{67AEA317-FDD9-BF40-0C77-54AB4C6788F8}"/>
                    </a:ext>
                  </a:extLst>
                </p:cNvPr>
                <p:cNvSpPr txBox="1"/>
                <p:nvPr/>
              </p:nvSpPr>
              <p:spPr bwMode="auto">
                <a:xfrm>
                  <a:off x="8426195" y="3498290"/>
                  <a:ext cx="1733135" cy="1160463"/>
                </a:xfrm>
                <a:prstGeom prst="rect">
                  <a:avLst/>
                </a:prstGeom>
                <a:noFill/>
                <a:ln w="9525">
                  <a:no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3000" b="1" i="1" smtClean="0">
                                <a:solidFill>
                                  <a:srgbClr val="000000"/>
                                </a:solidFill>
                                <a:latin typeface="Cambria Math"/>
                              </a:rPr>
                            </m:ctrlPr>
                          </m:accPr>
                          <m:e>
                            <m:r>
                              <a:rPr lang="en-US" sz="3000" b="1" i="1" smtClean="0">
                                <a:solidFill>
                                  <a:srgbClr val="000000"/>
                                </a:solidFill>
                                <a:latin typeface="Cambria Math" panose="02040503050406030204" pitchFamily="18" charset="0"/>
                              </a:rPr>
                              <m:t>𝒗</m:t>
                            </m:r>
                          </m:e>
                        </m:acc>
                        <m:r>
                          <a:rPr lang="en-US" sz="3000" b="1" i="1">
                            <a:solidFill>
                              <a:srgbClr val="000000"/>
                            </a:solidFill>
                            <a:latin typeface="Cambria Math" panose="02040503050406030204" pitchFamily="18" charset="0"/>
                          </a:rPr>
                          <m:t>=</m:t>
                        </m:r>
                        <m:f>
                          <m:fPr>
                            <m:ctrlPr>
                              <a:rPr lang="en-US" sz="3000" b="1" i="1">
                                <a:solidFill>
                                  <a:srgbClr val="000000"/>
                                </a:solidFill>
                                <a:latin typeface="Cambria Math"/>
                              </a:rPr>
                            </m:ctrlPr>
                          </m:fPr>
                          <m:num>
                            <m:acc>
                              <m:accPr>
                                <m:chr m:val="⃗"/>
                                <m:ctrlPr>
                                  <a:rPr lang="en-US" sz="3000" b="1" i="1">
                                    <a:solidFill>
                                      <a:srgbClr val="000000"/>
                                    </a:solidFill>
                                    <a:latin typeface="Cambria Math"/>
                                  </a:rPr>
                                </m:ctrlPr>
                              </m:accPr>
                              <m:e>
                                <m:r>
                                  <a:rPr lang="en-US" sz="3000" b="1" i="1">
                                    <a:solidFill>
                                      <a:srgbClr val="000000"/>
                                    </a:solidFill>
                                    <a:latin typeface="Cambria Math" panose="02040503050406030204" pitchFamily="18" charset="0"/>
                                    <a:sym typeface="Symbol" panose="05050102010706020507" pitchFamily="18" charset="2"/>
                                  </a:rPr>
                                  <m:t></m:t>
                                </m:r>
                                <m:r>
                                  <a:rPr lang="en-US" sz="3000" b="1" i="1" smtClean="0">
                                    <a:solidFill>
                                      <a:srgbClr val="000000"/>
                                    </a:solidFill>
                                    <a:latin typeface="Cambria Math" panose="02040503050406030204" pitchFamily="18" charset="0"/>
                                    <a:sym typeface="Symbol" panose="05050102010706020507" pitchFamily="18" charset="2"/>
                                  </a:rPr>
                                  <m:t>𝒅</m:t>
                                </m:r>
                              </m:e>
                            </m:acc>
                          </m:num>
                          <m:den>
                            <m:r>
                              <a:rPr lang="en-US" sz="3000" b="1" i="1">
                                <a:solidFill>
                                  <a:srgbClr val="000000"/>
                                </a:solidFill>
                                <a:latin typeface="Cambria Math" panose="02040503050406030204" pitchFamily="18" charset="0"/>
                                <a:sym typeface="Symbol" panose="05050102010706020507" pitchFamily="18" charset="2"/>
                              </a:rPr>
                              <m:t></m:t>
                            </m:r>
                            <m:r>
                              <a:rPr lang="en-US" sz="3000" b="1" i="1">
                                <a:solidFill>
                                  <a:srgbClr val="000000"/>
                                </a:solidFill>
                                <a:latin typeface="Cambria Math" panose="02040503050406030204" pitchFamily="18" charset="0"/>
                              </a:rPr>
                              <m:t>𝒕</m:t>
                            </m:r>
                          </m:den>
                        </m:f>
                      </m:oMath>
                    </m:oMathPara>
                  </a14:m>
                  <a:endParaRPr lang="en-US" sz="3000" b="1"/>
                </a:p>
              </p:txBody>
            </p:sp>
          </mc:Choice>
          <mc:Fallback xmlns="">
            <p:sp>
              <p:nvSpPr>
                <p:cNvPr id="26" name="Object 18">
                  <a:extLst>
                    <a:ext uri="{FF2B5EF4-FFF2-40B4-BE49-F238E27FC236}">
                      <a16:creationId xmlns:a16="http://schemas.microsoft.com/office/drawing/2014/main" id="{67AEA317-FDD9-BF40-0C77-54AB4C6788F8}"/>
                    </a:ext>
                  </a:extLst>
                </p:cNvPr>
                <p:cNvSpPr txBox="1">
                  <a:spLocks noRot="1" noChangeAspect="1" noMove="1" noResize="1" noEditPoints="1" noAdjustHandles="1" noChangeArrowheads="1" noChangeShapeType="1" noTextEdit="1"/>
                </p:cNvSpPr>
                <p:nvPr/>
              </p:nvSpPr>
              <p:spPr bwMode="auto">
                <a:xfrm>
                  <a:off x="8426195" y="3498290"/>
                  <a:ext cx="1733135" cy="1160463"/>
                </a:xfrm>
                <a:prstGeom prst="rect">
                  <a:avLst/>
                </a:prstGeom>
                <a:blipFill>
                  <a:blip r:embed="rId9"/>
                  <a:stretch>
                    <a:fillRect/>
                  </a:stretch>
                </a:blipFill>
                <a:ln w="9525">
                  <a:noFill/>
                  <a:miter lim="800000"/>
                  <a:headEnd/>
                  <a:tailEnd/>
                </a:ln>
                <a:effectLst/>
              </p:spPr>
              <p:txBody>
                <a:bodyPr/>
                <a:lstStyle/>
                <a:p>
                  <a:r>
                    <a:rPr lang="en-US">
                      <a:noFill/>
                    </a:rPr>
                    <a:t> </a:t>
                  </a:r>
                </a:p>
              </p:txBody>
            </p:sp>
          </mc:Fallback>
        </mc:AlternateContent>
      </p:grpSp>
      <p:sp>
        <p:nvSpPr>
          <p:cNvPr id="27" name="TextBox 26">
            <a:extLst>
              <a:ext uri="{FF2B5EF4-FFF2-40B4-BE49-F238E27FC236}">
                <a16:creationId xmlns="" xmlns:a16="http://schemas.microsoft.com/office/drawing/2014/main" id="{61F4D78A-373D-4C3A-6CDC-7ABAE7BBEC47}"/>
              </a:ext>
            </a:extLst>
          </p:cNvPr>
          <p:cNvSpPr txBox="1"/>
          <p:nvPr/>
        </p:nvSpPr>
        <p:spPr>
          <a:xfrm>
            <a:off x="1291919" y="5465222"/>
            <a:ext cx="2518081" cy="483209"/>
          </a:xfrm>
          <a:prstGeom prst="rect">
            <a:avLst/>
          </a:prstGeom>
          <a:noFill/>
        </p:spPr>
        <p:txBody>
          <a:bodyPr wrap="square">
            <a:spAutoFit/>
          </a:bodyPr>
          <a:lstStyle/>
          <a:p>
            <a:pPr marL="0" marR="0">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 có thể viết:</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BF8800B6-BF5D-977C-4D02-B23E90E6C3E0}"/>
                  </a:ext>
                </a:extLst>
              </p:cNvPr>
              <p:cNvSpPr txBox="1"/>
              <p:nvPr/>
            </p:nvSpPr>
            <p:spPr>
              <a:xfrm>
                <a:off x="7684697" y="5035817"/>
                <a:ext cx="3908119" cy="971997"/>
              </a:xfrm>
              <a:prstGeom prst="rect">
                <a:avLst/>
              </a:prstGeom>
              <a:noFill/>
            </p:spPr>
            <p:txBody>
              <a:bodyPr wrap="square">
                <a:spAutoFit/>
              </a:bodyPr>
              <a:lstStyle/>
              <a:p>
                <a:pPr algn="ctr"/>
                <a14:m>
                  <m:oMath xmlns:m="http://schemas.openxmlformats.org/officeDocument/2006/math">
                    <m:acc>
                      <m:accPr>
                        <m:chr m:val="⃗"/>
                        <m:ctrlPr>
                          <a:rPr lang="en-US" sz="2800" b="1" i="1" smtClean="0">
                            <a:solidFill>
                              <a:srgbClr val="000000"/>
                            </a:solidFill>
                            <a:latin typeface="Cambria Math"/>
                          </a:rPr>
                        </m:ctrlPr>
                      </m:accPr>
                      <m:e>
                        <m:r>
                          <a:rPr lang="en-US" sz="2800" b="1" i="1">
                            <a:solidFill>
                              <a:srgbClr val="000000"/>
                            </a:solidFill>
                            <a:latin typeface="Cambria Math" panose="02040503050406030204" pitchFamily="18" charset="0"/>
                            <a:sym typeface="Symbol" panose="05050102010706020507" pitchFamily="18" charset="2"/>
                          </a:rPr>
                          <m:t></m:t>
                        </m:r>
                        <m:r>
                          <a:rPr lang="en-US" sz="2800" b="1" i="1" smtClean="0">
                            <a:solidFill>
                              <a:srgbClr val="000000"/>
                            </a:solidFill>
                            <a:latin typeface="Cambria Math" panose="02040503050406030204" pitchFamily="18" charset="0"/>
                            <a:sym typeface="Symbol" panose="05050102010706020507" pitchFamily="18" charset="2"/>
                          </a:rPr>
                          <m:t>𝒅</m:t>
                        </m:r>
                      </m:e>
                    </m:acc>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độ dịch chuyển trong thời gian</a:t>
                </a:r>
                <a:r>
                  <a:rPr lang="en-US" sz="2400" b="1">
                    <a:solidFill>
                      <a:srgbClr val="000000"/>
                    </a:solidFill>
                    <a:sym typeface="Symbol" panose="05050102010706020507" pitchFamily="18" charset="2"/>
                  </a:rPr>
                  <a:t> </a:t>
                </a:r>
                <a14:m>
                  <m:oMath xmlns:m="http://schemas.openxmlformats.org/officeDocument/2006/math">
                    <m:r>
                      <a:rPr lang="en-US" sz="2400" b="1" i="1">
                        <a:solidFill>
                          <a:srgbClr val="000000"/>
                        </a:solidFill>
                        <a:latin typeface="Cambria Math" panose="02040503050406030204" pitchFamily="18" charset="0"/>
                        <a:sym typeface="Symbol" panose="05050102010706020507" pitchFamily="18" charset="2"/>
                      </a:rPr>
                      <m:t></m:t>
                    </m:r>
                  </m:oMath>
                </a14:m>
                <a:r>
                  <a:rPr lang="en-US" sz="2500"/>
                  <a:t>t</a:t>
                </a:r>
              </a:p>
            </p:txBody>
          </p:sp>
        </mc:Choice>
        <mc:Fallback xmlns="">
          <p:sp>
            <p:nvSpPr>
              <p:cNvPr id="28" name="TextBox 27">
                <a:extLst>
                  <a:ext uri="{FF2B5EF4-FFF2-40B4-BE49-F238E27FC236}">
                    <a16:creationId xmlns:a16="http://schemas.microsoft.com/office/drawing/2014/main" id="{BF8800B6-BF5D-977C-4D02-B23E90E6C3E0}"/>
                  </a:ext>
                </a:extLst>
              </p:cNvPr>
              <p:cNvSpPr txBox="1">
                <a:spLocks noRot="1" noChangeAspect="1" noMove="1" noResize="1" noEditPoints="1" noAdjustHandles="1" noChangeArrowheads="1" noChangeShapeType="1" noTextEdit="1"/>
              </p:cNvSpPr>
              <p:nvPr/>
            </p:nvSpPr>
            <p:spPr>
              <a:xfrm>
                <a:off x="7684697" y="5035817"/>
                <a:ext cx="3908119" cy="971997"/>
              </a:xfrm>
              <a:prstGeom prst="rect">
                <a:avLst/>
              </a:prstGeom>
              <a:blipFill>
                <a:blip r:embed="rId10"/>
                <a:stretch>
                  <a:fillRect r="-4212" b="-14375"/>
                </a:stretch>
              </a:blipFill>
            </p:spPr>
            <p:txBody>
              <a:bodyPr/>
              <a:lstStyle/>
              <a:p>
                <a:r>
                  <a:rPr lang="en-US">
                    <a:noFill/>
                  </a:rPr>
                  <a:t> </a:t>
                </a:r>
              </a:p>
            </p:txBody>
          </p:sp>
        </mc:Fallback>
      </mc:AlternateContent>
    </p:spTree>
    <p:extLst>
      <p:ext uri="{BB962C8B-B14F-4D97-AF65-F5344CB8AC3E}">
        <p14:creationId xmlns:p14="http://schemas.microsoft.com/office/powerpoint/2010/main" val="410544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91446" y="3228778"/>
            <a:ext cx="10141258" cy="287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DC224933-9386-4EF8-83D5-7F9F847973BE}"/>
                  </a:ext>
                </a:extLst>
              </p:cNvPr>
              <p:cNvSpPr txBox="1"/>
              <p:nvPr/>
            </p:nvSpPr>
            <p:spPr>
              <a:xfrm>
                <a:off x="1872190" y="3356109"/>
                <a:ext cx="8674714" cy="2360967"/>
              </a:xfrm>
              <a:prstGeom prst="rect">
                <a:avLst/>
              </a:prstGeom>
              <a:noFill/>
            </p:spPr>
            <p:txBody>
              <a:bodyPr wrap="square">
                <a:spAutoFit/>
              </a:bodyPr>
              <a:lstStyle/>
              <a:p>
                <a:pPr marR="0">
                  <a:lnSpc>
                    <a:spcPct val="107000"/>
                  </a:lnSpc>
                  <a:spcBef>
                    <a:spcPts val="0"/>
                  </a:spcBef>
                  <a:spcAft>
                    <a:spcPts val="500"/>
                  </a:spcAft>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dịch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lượng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vectơ</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cũng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lượng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vectơ</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Vectơ</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b="1" i="1" smtClean="0">
                            <a:solidFill>
                              <a:srgbClr val="000000"/>
                            </a:solidFill>
                            <a:latin typeface="Cambria Math"/>
                          </a:rPr>
                        </m:ctrlPr>
                      </m:accPr>
                      <m:e>
                        <m:r>
                          <a:rPr lang="en-US" sz="2800" b="1" i="1" smtClean="0">
                            <a:solidFill>
                              <a:srgbClr val="000000"/>
                            </a:solidFill>
                            <a:latin typeface="Cambria Math" panose="02040503050406030204" pitchFamily="18" charset="0"/>
                          </a:rPr>
                          <m:t>𝒗</m:t>
                        </m:r>
                      </m:e>
                    </m:acc>
                    <m:r>
                      <a:rPr lang="en-US" sz="2800" b="1" i="1" smtClean="0">
                        <a:solidFill>
                          <a:srgbClr val="000000"/>
                        </a:solidFill>
                        <a:latin typeface="Cambria Math" panose="02040503050406030204" pitchFamily="18" charset="0"/>
                      </a:rPr>
                      <m:t> </m:t>
                    </m:r>
                  </m:oMath>
                </a14:m>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R="0">
                  <a:lnSpc>
                    <a:spcPct val="107000"/>
                  </a:lnSpc>
                  <a:spcBef>
                    <a:spcPts val="0"/>
                  </a:spcBef>
                  <a:spcAft>
                    <a:spcPts val="50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nằm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indent="-342900">
                  <a:lnSpc>
                    <a:spcPct val="107000"/>
                  </a:lnSpc>
                  <a:spcBef>
                    <a:spcPts val="0"/>
                  </a:spcBef>
                  <a:spcAft>
                    <a:spcPts val="500"/>
                  </a:spcAft>
                  <a:buFontTx/>
                  <a:buChar char="-"/>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Hướng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hướng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dịch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indent="-342900">
                  <a:lnSpc>
                    <a:spcPct val="107000"/>
                  </a:lnSpc>
                  <a:spcBef>
                    <a:spcPts val="0"/>
                  </a:spcBef>
                  <a:spcAft>
                    <a:spcPts val="500"/>
                  </a:spcAft>
                  <a:buFontTx/>
                  <a:buChar char="-"/>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dài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tỉ</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lệ</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lớn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DC224933-9386-4EF8-83D5-7F9F847973BE}"/>
                  </a:ext>
                </a:extLst>
              </p:cNvPr>
              <p:cNvSpPr txBox="1">
                <a:spLocks noRot="1" noChangeAspect="1" noMove="1" noResize="1" noEditPoints="1" noAdjustHandles="1" noChangeArrowheads="1" noChangeShapeType="1" noTextEdit="1"/>
              </p:cNvSpPr>
              <p:nvPr/>
            </p:nvSpPr>
            <p:spPr>
              <a:xfrm>
                <a:off x="1872190" y="3356109"/>
                <a:ext cx="8674714" cy="2360967"/>
              </a:xfrm>
              <a:prstGeom prst="rect">
                <a:avLst/>
              </a:prstGeom>
              <a:blipFill>
                <a:blip r:embed="rId5"/>
                <a:stretch>
                  <a:fillRect l="-1124" t="-2326" b="-4910"/>
                </a:stretch>
              </a:blipFill>
            </p:spPr>
            <p:txBody>
              <a:bodyPr/>
              <a:lstStyle/>
              <a:p>
                <a:r>
                  <a:rPr lang="en-US">
                    <a:noFill/>
                  </a:rPr>
                  <a:t> </a:t>
                </a:r>
              </a:p>
            </p:txBody>
          </p:sp>
        </mc:Fallback>
      </mc:AlternateContent>
      <p:sp>
        <p:nvSpPr>
          <p:cNvPr id="14" name="Text Box 13">
            <a:extLst>
              <a:ext uri="{FF2B5EF4-FFF2-40B4-BE49-F238E27FC236}">
                <a16:creationId xmlns="" xmlns:a16="http://schemas.microsoft.com/office/drawing/2014/main" id="{E0D1A429-78A8-4E2F-B9FE-0338F93F0EBC}"/>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Vận tốc trung bình</a:t>
            </a:r>
          </a:p>
        </p:txBody>
      </p:sp>
      <p:grpSp>
        <p:nvGrpSpPr>
          <p:cNvPr id="24" name="Group 23">
            <a:extLst>
              <a:ext uri="{FF2B5EF4-FFF2-40B4-BE49-F238E27FC236}">
                <a16:creationId xmlns="" xmlns:a16="http://schemas.microsoft.com/office/drawing/2014/main" id="{2AD759D1-F858-7C19-AF6E-395C67F4DB94}"/>
              </a:ext>
            </a:extLst>
          </p:cNvPr>
          <p:cNvGrpSpPr/>
          <p:nvPr/>
        </p:nvGrpSpPr>
        <p:grpSpPr>
          <a:xfrm>
            <a:off x="2081527" y="1431425"/>
            <a:ext cx="3665688" cy="1274703"/>
            <a:chOff x="8076716" y="3452482"/>
            <a:chExt cx="2082614" cy="1252079"/>
          </a:xfrm>
        </p:grpSpPr>
        <p:pic>
          <p:nvPicPr>
            <p:cNvPr id="25" name="Picture 24" descr="empty-red-rectangle">
              <a:extLst>
                <a:ext uri="{FF2B5EF4-FFF2-40B4-BE49-F238E27FC236}">
                  <a16:creationId xmlns="" xmlns:a16="http://schemas.microsoft.com/office/drawing/2014/main" id="{29942E6C-A47E-4F69-46CB-BBDE01CADF9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76716" y="3452482"/>
              <a:ext cx="1648241" cy="1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Object 18">
                  <a:extLst>
                    <a:ext uri="{FF2B5EF4-FFF2-40B4-BE49-F238E27FC236}">
                      <a16:creationId xmlns="" xmlns:a16="http://schemas.microsoft.com/office/drawing/2014/main" id="{67AEA317-FDD9-BF40-0C77-54AB4C6788F8}"/>
                    </a:ext>
                  </a:extLst>
                </p:cNvPr>
                <p:cNvSpPr txBox="1"/>
                <p:nvPr/>
              </p:nvSpPr>
              <p:spPr bwMode="auto">
                <a:xfrm>
                  <a:off x="8426195" y="3498290"/>
                  <a:ext cx="1733135" cy="1160463"/>
                </a:xfrm>
                <a:prstGeom prst="rect">
                  <a:avLst/>
                </a:prstGeom>
                <a:noFill/>
                <a:ln w="9525">
                  <a:no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3000" b="1" i="1" smtClean="0">
                                <a:solidFill>
                                  <a:srgbClr val="000000"/>
                                </a:solidFill>
                                <a:latin typeface="Cambria Math"/>
                              </a:rPr>
                            </m:ctrlPr>
                          </m:accPr>
                          <m:e>
                            <m:r>
                              <a:rPr lang="en-US" sz="3000" b="1" i="1" smtClean="0">
                                <a:solidFill>
                                  <a:srgbClr val="000000"/>
                                </a:solidFill>
                                <a:latin typeface="Cambria Math" panose="02040503050406030204" pitchFamily="18" charset="0"/>
                              </a:rPr>
                              <m:t>𝒗</m:t>
                            </m:r>
                          </m:e>
                        </m:acc>
                        <m:r>
                          <a:rPr lang="en-US" sz="3000" b="1" i="1">
                            <a:solidFill>
                              <a:srgbClr val="000000"/>
                            </a:solidFill>
                            <a:latin typeface="Cambria Math" panose="02040503050406030204" pitchFamily="18" charset="0"/>
                          </a:rPr>
                          <m:t>=</m:t>
                        </m:r>
                        <m:f>
                          <m:fPr>
                            <m:ctrlPr>
                              <a:rPr lang="en-US" sz="3000" b="1" i="1">
                                <a:solidFill>
                                  <a:srgbClr val="000000"/>
                                </a:solidFill>
                                <a:latin typeface="Cambria Math"/>
                              </a:rPr>
                            </m:ctrlPr>
                          </m:fPr>
                          <m:num>
                            <m:acc>
                              <m:accPr>
                                <m:chr m:val="⃗"/>
                                <m:ctrlPr>
                                  <a:rPr lang="en-US" sz="3000" b="1" i="1">
                                    <a:solidFill>
                                      <a:srgbClr val="000000"/>
                                    </a:solidFill>
                                    <a:latin typeface="Cambria Math"/>
                                  </a:rPr>
                                </m:ctrlPr>
                              </m:accPr>
                              <m:e>
                                <m:r>
                                  <a:rPr lang="en-US" sz="3000" b="1" i="1">
                                    <a:solidFill>
                                      <a:srgbClr val="000000"/>
                                    </a:solidFill>
                                    <a:latin typeface="Cambria Math" panose="02040503050406030204" pitchFamily="18" charset="0"/>
                                    <a:sym typeface="Symbol" panose="05050102010706020507" pitchFamily="18" charset="2"/>
                                  </a:rPr>
                                  <m:t></m:t>
                                </m:r>
                                <m:r>
                                  <a:rPr lang="en-US" sz="3000" b="1" i="1" smtClean="0">
                                    <a:solidFill>
                                      <a:srgbClr val="000000"/>
                                    </a:solidFill>
                                    <a:latin typeface="Cambria Math" panose="02040503050406030204" pitchFamily="18" charset="0"/>
                                    <a:sym typeface="Symbol" panose="05050102010706020507" pitchFamily="18" charset="2"/>
                                  </a:rPr>
                                  <m:t>𝒅</m:t>
                                </m:r>
                              </m:e>
                            </m:acc>
                          </m:num>
                          <m:den>
                            <m:r>
                              <a:rPr lang="en-US" sz="3000" b="1" i="1">
                                <a:solidFill>
                                  <a:srgbClr val="000000"/>
                                </a:solidFill>
                                <a:latin typeface="Cambria Math" panose="02040503050406030204" pitchFamily="18" charset="0"/>
                                <a:sym typeface="Symbol" panose="05050102010706020507" pitchFamily="18" charset="2"/>
                              </a:rPr>
                              <m:t></m:t>
                            </m:r>
                            <m:r>
                              <a:rPr lang="en-US" sz="3000" b="1" i="1">
                                <a:solidFill>
                                  <a:srgbClr val="000000"/>
                                </a:solidFill>
                                <a:latin typeface="Cambria Math" panose="02040503050406030204" pitchFamily="18" charset="0"/>
                              </a:rPr>
                              <m:t>𝒕</m:t>
                            </m:r>
                          </m:den>
                        </m:f>
                      </m:oMath>
                    </m:oMathPara>
                  </a14:m>
                  <a:endParaRPr lang="en-US" sz="3000" b="1"/>
                </a:p>
              </p:txBody>
            </p:sp>
          </mc:Choice>
          <mc:Fallback xmlns="">
            <p:sp>
              <p:nvSpPr>
                <p:cNvPr id="26" name="Object 18">
                  <a:extLst>
                    <a:ext uri="{FF2B5EF4-FFF2-40B4-BE49-F238E27FC236}">
                      <a16:creationId xmlns:a16="http://schemas.microsoft.com/office/drawing/2014/main" id="{67AEA317-FDD9-BF40-0C77-54AB4C6788F8}"/>
                    </a:ext>
                  </a:extLst>
                </p:cNvPr>
                <p:cNvSpPr txBox="1">
                  <a:spLocks noRot="1" noChangeAspect="1" noMove="1" noResize="1" noEditPoints="1" noAdjustHandles="1" noChangeArrowheads="1" noChangeShapeType="1" noTextEdit="1"/>
                </p:cNvSpPr>
                <p:nvPr/>
              </p:nvSpPr>
              <p:spPr bwMode="auto">
                <a:xfrm>
                  <a:off x="8426195" y="3498290"/>
                  <a:ext cx="1733135" cy="1160463"/>
                </a:xfrm>
                <a:prstGeom prst="rect">
                  <a:avLst/>
                </a:prstGeom>
                <a:blipFill>
                  <a:blip r:embed="rId7"/>
                  <a:stretch>
                    <a:fillRect/>
                  </a:stretch>
                </a:blipFill>
                <a:ln w="9525">
                  <a:noFill/>
                  <a:miter lim="800000"/>
                  <a:headEnd/>
                  <a:tailEnd/>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BF8800B6-BF5D-977C-4D02-B23E90E6C3E0}"/>
                  </a:ext>
                </a:extLst>
              </p:cNvPr>
              <p:cNvSpPr txBox="1"/>
              <p:nvPr/>
            </p:nvSpPr>
            <p:spPr>
              <a:xfrm>
                <a:off x="5347031" y="1734131"/>
                <a:ext cx="5930569" cy="587277"/>
              </a:xfrm>
              <a:prstGeom prst="rect">
                <a:avLst/>
              </a:prstGeom>
              <a:noFill/>
            </p:spPr>
            <p:txBody>
              <a:bodyPr wrap="square">
                <a:spAutoFit/>
              </a:bodyPr>
              <a:lstStyle/>
              <a:p>
                <a:pPr algn="ctr"/>
                <a14:m>
                  <m:oMath xmlns:m="http://schemas.openxmlformats.org/officeDocument/2006/math">
                    <m:acc>
                      <m:accPr>
                        <m:chr m:val="⃗"/>
                        <m:ctrlPr>
                          <a:rPr lang="en-US" sz="2800" b="1" i="1" smtClean="0">
                            <a:solidFill>
                              <a:srgbClr val="000000"/>
                            </a:solidFill>
                            <a:latin typeface="Cambria Math"/>
                          </a:rPr>
                        </m:ctrlPr>
                      </m:accPr>
                      <m:e>
                        <m:r>
                          <a:rPr lang="en-US" sz="2800" b="1" i="1">
                            <a:solidFill>
                              <a:srgbClr val="000000"/>
                            </a:solidFill>
                            <a:latin typeface="Cambria Math" panose="02040503050406030204" pitchFamily="18" charset="0"/>
                            <a:sym typeface="Symbol" panose="05050102010706020507" pitchFamily="18" charset="2"/>
                          </a:rPr>
                          <m:t></m:t>
                        </m:r>
                        <m:r>
                          <a:rPr lang="en-US" sz="2800" b="1" i="1" smtClean="0">
                            <a:solidFill>
                              <a:srgbClr val="000000"/>
                            </a:solidFill>
                            <a:latin typeface="Cambria Math" panose="02040503050406030204" pitchFamily="18" charset="0"/>
                            <a:sym typeface="Symbol" panose="05050102010706020507" pitchFamily="18" charset="2"/>
                          </a:rPr>
                          <m:t>𝒅</m:t>
                        </m:r>
                      </m:e>
                    </m:acc>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độ dịch chuyển trong thời gian</a:t>
                </a:r>
                <a:r>
                  <a:rPr lang="en-US" sz="2400" b="1">
                    <a:solidFill>
                      <a:srgbClr val="000000"/>
                    </a:solidFill>
                    <a:sym typeface="Symbol" panose="05050102010706020507" pitchFamily="18" charset="2"/>
                  </a:rPr>
                  <a:t> </a:t>
                </a:r>
                <a14:m>
                  <m:oMath xmlns:m="http://schemas.openxmlformats.org/officeDocument/2006/math">
                    <m:r>
                      <a:rPr lang="en-US" sz="2400" b="1" i="1">
                        <a:solidFill>
                          <a:srgbClr val="000000"/>
                        </a:solidFill>
                        <a:latin typeface="Cambria Math" panose="02040503050406030204" pitchFamily="18" charset="0"/>
                        <a:sym typeface="Symbol" panose="05050102010706020507" pitchFamily="18" charset="2"/>
                      </a:rPr>
                      <m:t></m:t>
                    </m:r>
                  </m:oMath>
                </a14:m>
                <a:r>
                  <a:rPr lang="en-US" sz="2500"/>
                  <a:t>t</a:t>
                </a:r>
              </a:p>
            </p:txBody>
          </p:sp>
        </mc:Choice>
        <mc:Fallback xmlns="">
          <p:sp>
            <p:nvSpPr>
              <p:cNvPr id="28" name="TextBox 27">
                <a:extLst>
                  <a:ext uri="{FF2B5EF4-FFF2-40B4-BE49-F238E27FC236}">
                    <a16:creationId xmlns:a16="http://schemas.microsoft.com/office/drawing/2014/main" id="{BF8800B6-BF5D-977C-4D02-B23E90E6C3E0}"/>
                  </a:ext>
                </a:extLst>
              </p:cNvPr>
              <p:cNvSpPr txBox="1">
                <a:spLocks noRot="1" noChangeAspect="1" noMove="1" noResize="1" noEditPoints="1" noAdjustHandles="1" noChangeArrowheads="1" noChangeShapeType="1" noTextEdit="1"/>
              </p:cNvSpPr>
              <p:nvPr/>
            </p:nvSpPr>
            <p:spPr>
              <a:xfrm>
                <a:off x="5347031" y="1734131"/>
                <a:ext cx="5930569" cy="587277"/>
              </a:xfrm>
              <a:prstGeom prst="rect">
                <a:avLst/>
              </a:prstGeom>
              <a:blipFill>
                <a:blip r:embed="rId8"/>
                <a:stretch>
                  <a:fillRect b="-23711"/>
                </a:stretch>
              </a:blipFill>
            </p:spPr>
            <p:txBody>
              <a:bodyPr/>
              <a:lstStyle/>
              <a:p>
                <a:r>
                  <a:rPr lang="en-US">
                    <a:noFill/>
                  </a:rPr>
                  <a:t> </a:t>
                </a:r>
              </a:p>
            </p:txBody>
          </p:sp>
        </mc:Fallback>
      </mc:AlternateContent>
    </p:spTree>
    <p:extLst>
      <p:ext uri="{BB962C8B-B14F-4D97-AF65-F5344CB8AC3E}">
        <p14:creationId xmlns:p14="http://schemas.microsoft.com/office/powerpoint/2010/main" val="54791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6402" y="1224227"/>
            <a:ext cx="11261856" cy="14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DC224933-9386-4EF8-83D5-7F9F847973BE}"/>
                  </a:ext>
                </a:extLst>
              </p:cNvPr>
              <p:cNvSpPr txBox="1"/>
              <p:nvPr/>
            </p:nvSpPr>
            <p:spPr>
              <a:xfrm>
                <a:off x="1066046" y="1427881"/>
                <a:ext cx="9252258" cy="954107"/>
              </a:xfrm>
              <a:prstGeom prst="rect">
                <a:avLst/>
              </a:prstGeom>
              <a:noFill/>
            </p:spPr>
            <p:txBody>
              <a:bodyPr wrap="square">
                <a:spAutoFit/>
              </a:bodyPr>
              <a:lstStyle/>
              <a:p>
                <a:pPr algn="ctr"/>
                <a:r>
                  <a:rPr lang="en-US" sz="2800" dirty="0" err="1">
                    <a:latin typeface="Arial" panose="020B0604020202020204" pitchFamily="34" charset="0"/>
                    <a:cs typeface="Arial" panose="020B0604020202020204" pitchFamily="34" charset="0"/>
                  </a:rPr>
                  <a:t>Vận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tốc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tốc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14:m>
                  <m:oMath xmlns:m="http://schemas.openxmlformats.org/officeDocument/2006/math">
                    <m:acc>
                      <m:accPr>
                        <m:chr m:val="⃗"/>
                        <m:ctrlPr>
                          <a:rPr lang="en-US" sz="2800" b="1" i="1" smtClean="0">
                            <a:solidFill>
                              <a:srgbClr val="000000"/>
                            </a:solidFill>
                            <a:latin typeface="Cambria Math"/>
                          </a:rPr>
                        </m:ctrlPr>
                      </m:accPr>
                      <m:e>
                        <m:sSub>
                          <m:sSubPr>
                            <m:ctrlPr>
                              <a:rPr lang="en-US" sz="2800" b="1" i="1">
                                <a:solidFill>
                                  <a:srgbClr val="000000"/>
                                </a:solidFill>
                                <a:latin typeface="Cambria Math"/>
                              </a:rPr>
                            </m:ctrlPr>
                          </m:sSubPr>
                          <m:e>
                            <m:r>
                              <a:rPr lang="en-US" sz="2800" b="1" i="1">
                                <a:solidFill>
                                  <a:srgbClr val="000000"/>
                                </a:solidFill>
                                <a:latin typeface="Cambria Math" panose="02040503050406030204" pitchFamily="18" charset="0"/>
                              </a:rPr>
                              <m:t>𝒗</m:t>
                            </m:r>
                          </m:e>
                          <m:sub>
                            <m:r>
                              <a:rPr lang="en-US" sz="2800" b="1" i="1">
                                <a:solidFill>
                                  <a:srgbClr val="000000"/>
                                </a:solidFill>
                                <a:latin typeface="Cambria Math" panose="02040503050406030204" pitchFamily="18" charset="0"/>
                              </a:rPr>
                              <m:t>𝒕</m:t>
                            </m:r>
                          </m:sub>
                        </m:sSub>
                      </m:e>
                    </m:acc>
                  </m:oMath>
                </a14:m>
                <a:r>
                  <a:rPr lang="en-US" sz="2800" dirty="0">
                    <a:latin typeface="Arial" panose="020B0604020202020204" pitchFamily="34" charset="0"/>
                    <a:cs typeface="Arial" panose="020B0604020202020204" pitchFamily="34" charset="0"/>
                  </a:rPr>
                  <a:t> :</a:t>
                </a:r>
              </a:p>
            </p:txBody>
          </p:sp>
        </mc:Choice>
        <mc:Fallback xmlns="">
          <p:sp>
            <p:nvSpPr>
              <p:cNvPr id="22" name="TextBox 21">
                <a:extLst>
                  <a:ext uri="{FF2B5EF4-FFF2-40B4-BE49-F238E27FC236}">
                    <a16:creationId xmlns:a16="http://schemas.microsoft.com/office/drawing/2014/main" id="{DC224933-9386-4EF8-83D5-7F9F847973BE}"/>
                  </a:ext>
                </a:extLst>
              </p:cNvPr>
              <p:cNvSpPr txBox="1">
                <a:spLocks noRot="1" noChangeAspect="1" noMove="1" noResize="1" noEditPoints="1" noAdjustHandles="1" noChangeArrowheads="1" noChangeShapeType="1" noTextEdit="1"/>
              </p:cNvSpPr>
              <p:nvPr/>
            </p:nvSpPr>
            <p:spPr>
              <a:xfrm>
                <a:off x="1066046" y="1427881"/>
                <a:ext cx="9252258" cy="954107"/>
              </a:xfrm>
              <a:prstGeom prst="rect">
                <a:avLst/>
              </a:prstGeom>
              <a:blipFill>
                <a:blip r:embed="rId5"/>
                <a:stretch>
                  <a:fillRect t="-6369" b="-16561"/>
                </a:stretch>
              </a:blipFill>
            </p:spPr>
            <p:txBody>
              <a:bodyPr/>
              <a:lstStyle/>
              <a:p>
                <a:r>
                  <a:rPr lang="en-US">
                    <a:noFill/>
                  </a:rPr>
                  <a:t> </a:t>
                </a:r>
              </a:p>
            </p:txBody>
          </p:sp>
        </mc:Fallback>
      </mc:AlternateContent>
      <p:sp>
        <p:nvSpPr>
          <p:cNvPr id="14" name="Text Box 13">
            <a:extLst>
              <a:ext uri="{FF2B5EF4-FFF2-40B4-BE49-F238E27FC236}">
                <a16:creationId xmlns="" xmlns:a16="http://schemas.microsoft.com/office/drawing/2014/main" id="{E0D1A429-78A8-4E2F-B9FE-0338F93F0EBC}"/>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Vận tốc tức thời</a:t>
            </a:r>
          </a:p>
        </p:txBody>
      </p:sp>
      <p:grpSp>
        <p:nvGrpSpPr>
          <p:cNvPr id="24" name="Group 23">
            <a:extLst>
              <a:ext uri="{FF2B5EF4-FFF2-40B4-BE49-F238E27FC236}">
                <a16:creationId xmlns="" xmlns:a16="http://schemas.microsoft.com/office/drawing/2014/main" id="{2AD759D1-F858-7C19-AF6E-395C67F4DB94}"/>
              </a:ext>
            </a:extLst>
          </p:cNvPr>
          <p:cNvGrpSpPr/>
          <p:nvPr/>
        </p:nvGrpSpPr>
        <p:grpSpPr>
          <a:xfrm>
            <a:off x="2430312" y="3277398"/>
            <a:ext cx="3665688" cy="1274703"/>
            <a:chOff x="8076716" y="3452482"/>
            <a:chExt cx="2082614" cy="1252079"/>
          </a:xfrm>
        </p:grpSpPr>
        <p:pic>
          <p:nvPicPr>
            <p:cNvPr id="25" name="Picture 24" descr="empty-red-rectangle">
              <a:extLst>
                <a:ext uri="{FF2B5EF4-FFF2-40B4-BE49-F238E27FC236}">
                  <a16:creationId xmlns="" xmlns:a16="http://schemas.microsoft.com/office/drawing/2014/main" id="{29942E6C-A47E-4F69-46CB-BBDE01CADF9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76716" y="3452482"/>
              <a:ext cx="1648241" cy="1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Object 18">
                  <a:extLst>
                    <a:ext uri="{FF2B5EF4-FFF2-40B4-BE49-F238E27FC236}">
                      <a16:creationId xmlns="" xmlns:a16="http://schemas.microsoft.com/office/drawing/2014/main" id="{67AEA317-FDD9-BF40-0C77-54AB4C6788F8}"/>
                    </a:ext>
                  </a:extLst>
                </p:cNvPr>
                <p:cNvSpPr txBox="1"/>
                <p:nvPr/>
              </p:nvSpPr>
              <p:spPr bwMode="auto">
                <a:xfrm>
                  <a:off x="8426195" y="3498290"/>
                  <a:ext cx="1733135" cy="1160463"/>
                </a:xfrm>
                <a:prstGeom prst="rect">
                  <a:avLst/>
                </a:prstGeom>
                <a:noFill/>
                <a:ln w="9525">
                  <a:no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3000" b="1" i="1" smtClean="0">
                                <a:solidFill>
                                  <a:srgbClr val="000000"/>
                                </a:solidFill>
                                <a:latin typeface="Cambria Math"/>
                              </a:rPr>
                            </m:ctrlPr>
                          </m:accPr>
                          <m:e>
                            <m:sSub>
                              <m:sSubPr>
                                <m:ctrlPr>
                                  <a:rPr lang="en-US" sz="3000" b="1" i="1">
                                    <a:solidFill>
                                      <a:srgbClr val="000000"/>
                                    </a:solidFill>
                                    <a:latin typeface="Cambria Math"/>
                                  </a:rPr>
                                </m:ctrlPr>
                              </m:sSubPr>
                              <m:e>
                                <m:r>
                                  <a:rPr lang="en-US" sz="3000" b="1" i="1">
                                    <a:solidFill>
                                      <a:srgbClr val="000000"/>
                                    </a:solidFill>
                                    <a:latin typeface="Cambria Math" panose="02040503050406030204" pitchFamily="18" charset="0"/>
                                  </a:rPr>
                                  <m:t>𝒗</m:t>
                                </m:r>
                              </m:e>
                              <m:sub>
                                <m:r>
                                  <a:rPr lang="en-US" sz="3000" b="1" i="1">
                                    <a:solidFill>
                                      <a:srgbClr val="000000"/>
                                    </a:solidFill>
                                    <a:latin typeface="Cambria Math" panose="02040503050406030204" pitchFamily="18" charset="0"/>
                                  </a:rPr>
                                  <m:t>𝒕</m:t>
                                </m:r>
                              </m:sub>
                            </m:sSub>
                          </m:e>
                        </m:acc>
                        <m:r>
                          <a:rPr lang="en-US" sz="3000" b="1" i="1">
                            <a:solidFill>
                              <a:srgbClr val="000000"/>
                            </a:solidFill>
                            <a:latin typeface="Cambria Math" panose="02040503050406030204" pitchFamily="18" charset="0"/>
                          </a:rPr>
                          <m:t>=</m:t>
                        </m:r>
                        <m:f>
                          <m:fPr>
                            <m:ctrlPr>
                              <a:rPr lang="en-US" sz="3000" b="1" i="1">
                                <a:solidFill>
                                  <a:srgbClr val="000000"/>
                                </a:solidFill>
                                <a:latin typeface="Cambria Math"/>
                              </a:rPr>
                            </m:ctrlPr>
                          </m:fPr>
                          <m:num>
                            <m:acc>
                              <m:accPr>
                                <m:chr m:val="⃗"/>
                                <m:ctrlPr>
                                  <a:rPr lang="en-US" sz="3000" b="1" i="1">
                                    <a:solidFill>
                                      <a:srgbClr val="000000"/>
                                    </a:solidFill>
                                    <a:latin typeface="Cambria Math"/>
                                  </a:rPr>
                                </m:ctrlPr>
                              </m:accPr>
                              <m:e>
                                <m:r>
                                  <a:rPr lang="en-US" sz="3000" b="1" i="1">
                                    <a:solidFill>
                                      <a:srgbClr val="000000"/>
                                    </a:solidFill>
                                    <a:latin typeface="Cambria Math" panose="02040503050406030204" pitchFamily="18" charset="0"/>
                                    <a:sym typeface="Symbol" panose="05050102010706020507" pitchFamily="18" charset="2"/>
                                  </a:rPr>
                                  <m:t></m:t>
                                </m:r>
                                <m:r>
                                  <a:rPr lang="en-US" sz="3000" b="1" i="1" smtClean="0">
                                    <a:solidFill>
                                      <a:srgbClr val="000000"/>
                                    </a:solidFill>
                                    <a:latin typeface="Cambria Math" panose="02040503050406030204" pitchFamily="18" charset="0"/>
                                    <a:sym typeface="Symbol" panose="05050102010706020507" pitchFamily="18" charset="2"/>
                                  </a:rPr>
                                  <m:t>𝒅</m:t>
                                </m:r>
                              </m:e>
                            </m:acc>
                          </m:num>
                          <m:den>
                            <m:r>
                              <a:rPr lang="en-US" sz="3000" b="1" i="1">
                                <a:solidFill>
                                  <a:srgbClr val="000000"/>
                                </a:solidFill>
                                <a:latin typeface="Cambria Math" panose="02040503050406030204" pitchFamily="18" charset="0"/>
                                <a:sym typeface="Symbol" panose="05050102010706020507" pitchFamily="18" charset="2"/>
                              </a:rPr>
                              <m:t></m:t>
                            </m:r>
                            <m:r>
                              <a:rPr lang="en-US" sz="3000" b="1" i="1">
                                <a:solidFill>
                                  <a:srgbClr val="000000"/>
                                </a:solidFill>
                                <a:latin typeface="Cambria Math" panose="02040503050406030204" pitchFamily="18" charset="0"/>
                              </a:rPr>
                              <m:t>𝒕</m:t>
                            </m:r>
                          </m:den>
                        </m:f>
                      </m:oMath>
                    </m:oMathPara>
                  </a14:m>
                  <a:endParaRPr lang="en-US" sz="3000" b="1" dirty="0"/>
                </a:p>
              </p:txBody>
            </p:sp>
          </mc:Choice>
          <mc:Fallback xmlns="">
            <p:sp>
              <p:nvSpPr>
                <p:cNvPr id="26" name="Object 18">
                  <a:extLst>
                    <a:ext uri="{FF2B5EF4-FFF2-40B4-BE49-F238E27FC236}">
                      <a16:creationId xmlns:a16="http://schemas.microsoft.com/office/drawing/2014/main" id="{67AEA317-FDD9-BF40-0C77-54AB4C6788F8}"/>
                    </a:ext>
                  </a:extLst>
                </p:cNvPr>
                <p:cNvSpPr txBox="1">
                  <a:spLocks noRot="1" noChangeAspect="1" noMove="1" noResize="1" noEditPoints="1" noAdjustHandles="1" noChangeArrowheads="1" noChangeShapeType="1" noTextEdit="1"/>
                </p:cNvSpPr>
                <p:nvPr/>
              </p:nvSpPr>
              <p:spPr bwMode="auto">
                <a:xfrm>
                  <a:off x="8426195" y="3498290"/>
                  <a:ext cx="1733135" cy="1160463"/>
                </a:xfrm>
                <a:prstGeom prst="rect">
                  <a:avLst/>
                </a:prstGeom>
                <a:blipFill>
                  <a:blip r:embed="rId7"/>
                  <a:stretch>
                    <a:fillRect/>
                  </a:stretch>
                </a:blipFill>
                <a:ln w="9525">
                  <a:noFill/>
                  <a:miter lim="800000"/>
                  <a:headEnd/>
                  <a:tailEnd/>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BF8800B6-BF5D-977C-4D02-B23E90E6C3E0}"/>
                  </a:ext>
                </a:extLst>
              </p:cNvPr>
              <p:cNvSpPr txBox="1"/>
              <p:nvPr/>
            </p:nvSpPr>
            <p:spPr>
              <a:xfrm>
                <a:off x="5105400" y="3651621"/>
                <a:ext cx="3733800" cy="513282"/>
              </a:xfrm>
              <a:prstGeom prst="rect">
                <a:avLst/>
              </a:prstGeom>
              <a:noFill/>
            </p:spPr>
            <p:txBody>
              <a:bodyPr wrap="square">
                <a:spAutoFit/>
              </a:bodyPr>
              <a:lstStyle/>
              <a:p>
                <a:pPr algn="ctr"/>
                <a:r>
                  <a:rPr lang="en-US" sz="2500" dirty="0">
                    <a:latin typeface="Arial" panose="020B0604020202020204" pitchFamily="34" charset="0"/>
                    <a:cs typeface="Arial" panose="020B0604020202020204" pitchFamily="34" charset="0"/>
                  </a:rPr>
                  <a:t>Với </a:t>
                </a:r>
                <a14:m>
                  <m:oMath xmlns:m="http://schemas.openxmlformats.org/officeDocument/2006/math">
                    <m:r>
                      <a:rPr lang="en-US" sz="2800" b="1" i="1" smtClean="0">
                        <a:solidFill>
                          <a:srgbClr val="000000"/>
                        </a:solidFill>
                        <a:latin typeface="Cambria Math" panose="02040503050406030204" pitchFamily="18" charset="0"/>
                        <a:sym typeface="Symbol" panose="05050102010706020507" pitchFamily="18" charset="2"/>
                      </a:rPr>
                      <m:t></m:t>
                    </m:r>
                    <m:r>
                      <m:rPr>
                        <m:sty m:val="p"/>
                      </m:rPr>
                      <a:rPr lang="en-US" sz="2800" b="0" i="0" smtClean="0">
                        <a:solidFill>
                          <a:srgbClr val="000000"/>
                        </a:solidFill>
                        <a:latin typeface="Cambria Math" panose="02040503050406030204" pitchFamily="18" charset="0"/>
                        <a:sym typeface="Symbol" panose="05050102010706020507" pitchFamily="18" charset="2"/>
                      </a:rPr>
                      <m:t>t</m:t>
                    </m:r>
                  </m:oMath>
                </a14:m>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rất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nhỏ</a:t>
                </a:r>
                <a:endParaRPr lang="en-US" sz="2500" dirty="0">
                  <a:latin typeface="Arial" panose="020B0604020202020204" pitchFamily="34" charset="0"/>
                  <a:cs typeface="Arial" panose="020B0604020202020204" pitchFamily="34" charset="0"/>
                </a:endParaRPr>
              </a:p>
            </p:txBody>
          </p:sp>
        </mc:Choice>
        <mc:Fallback xmlns="">
          <p:sp>
            <p:nvSpPr>
              <p:cNvPr id="28" name="TextBox 27">
                <a:extLst>
                  <a:ext uri="{FF2B5EF4-FFF2-40B4-BE49-F238E27FC236}">
                    <a16:creationId xmlns:a16="http://schemas.microsoft.com/office/drawing/2014/main" id="{BF8800B6-BF5D-977C-4D02-B23E90E6C3E0}"/>
                  </a:ext>
                </a:extLst>
              </p:cNvPr>
              <p:cNvSpPr txBox="1">
                <a:spLocks noRot="1" noChangeAspect="1" noMove="1" noResize="1" noEditPoints="1" noAdjustHandles="1" noChangeArrowheads="1" noChangeShapeType="1" noTextEdit="1"/>
              </p:cNvSpPr>
              <p:nvPr/>
            </p:nvSpPr>
            <p:spPr>
              <a:xfrm>
                <a:off x="5105400" y="3651621"/>
                <a:ext cx="3733800" cy="513282"/>
              </a:xfrm>
              <a:prstGeom prst="rect">
                <a:avLst/>
              </a:prstGeom>
              <a:blipFill>
                <a:blip r:embed="rId8"/>
                <a:stretch>
                  <a:fillRect t="-3571" b="-26190"/>
                </a:stretch>
              </a:blipFill>
            </p:spPr>
            <p:txBody>
              <a:bodyPr/>
              <a:lstStyle/>
              <a:p>
                <a:r>
                  <a:rPr lang="en-US">
                    <a:noFill/>
                  </a:rPr>
                  <a:t> </a:t>
                </a:r>
              </a:p>
            </p:txBody>
          </p:sp>
        </mc:Fallback>
      </mc:AlternateContent>
    </p:spTree>
    <p:extLst>
      <p:ext uri="{BB962C8B-B14F-4D97-AF65-F5344CB8AC3E}">
        <p14:creationId xmlns:p14="http://schemas.microsoft.com/office/powerpoint/2010/main" val="408619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790671" y="758277"/>
            <a:ext cx="10972800" cy="180768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127345" y="783677"/>
            <a:ext cx="10150256" cy="178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rPr>
              <a:t>Bạn A đi học từ nhà đến trường theo lộ trình ABC. Biết bạn A đi đoạn đường AB = 400 m hết 6 phút, đoạn đường BC= 300 m hết 4 phút</a:t>
            </a:r>
          </a:p>
          <a:p>
            <a:pPr algn="ctr">
              <a:lnSpc>
                <a:spcPct val="107000"/>
              </a:lnSpc>
              <a:spcAft>
                <a:spcPts val="500"/>
              </a:spcAft>
            </a:pPr>
            <a:r>
              <a:rPr lang="en-US" sz="2500" i="1">
                <a:solidFill>
                  <a:srgbClr val="000000"/>
                </a:solidFill>
                <a:effectLst/>
                <a:latin typeface="Arial" panose="020B0604020202020204" pitchFamily="34" charset="0"/>
                <a:ea typeface="Times New Roman" panose="02020603050405020304" pitchFamily="18" charset="0"/>
              </a:rPr>
              <a:t>Xác định tốc độ trung bình và vận tốc trung bình của bạn A khi đi từ nhà đến trường</a:t>
            </a:r>
            <a:r>
              <a:rPr lang="en-US" sz="2500">
                <a:solidFill>
                  <a:srgbClr val="000000"/>
                </a:solidFill>
                <a:effectLst/>
                <a:latin typeface="Arial" panose="020B0604020202020204" pitchFamily="34" charset="0"/>
                <a:ea typeface="Times New Roman" panose="02020603050405020304" pitchFamily="18" charset="0"/>
              </a:rPr>
              <a:t>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grpSp>
        <p:nvGrpSpPr>
          <p:cNvPr id="50" name="Group 49">
            <a:extLst>
              <a:ext uri="{FF2B5EF4-FFF2-40B4-BE49-F238E27FC236}">
                <a16:creationId xmlns="" xmlns:a16="http://schemas.microsoft.com/office/drawing/2014/main" id="{071CC647-5C6D-8A21-EA5D-D13586FE1090}"/>
              </a:ext>
            </a:extLst>
          </p:cNvPr>
          <p:cNvGrpSpPr/>
          <p:nvPr/>
        </p:nvGrpSpPr>
        <p:grpSpPr>
          <a:xfrm>
            <a:off x="2743200" y="2896457"/>
            <a:ext cx="6146805" cy="3816295"/>
            <a:chOff x="5156198" y="2591360"/>
            <a:chExt cx="6146805" cy="3816295"/>
          </a:xfrm>
        </p:grpSpPr>
        <p:grpSp>
          <p:nvGrpSpPr>
            <p:cNvPr id="51" name="Group 50">
              <a:extLst>
                <a:ext uri="{FF2B5EF4-FFF2-40B4-BE49-F238E27FC236}">
                  <a16:creationId xmlns="" xmlns:a16="http://schemas.microsoft.com/office/drawing/2014/main" id="{50466714-1D80-FE48-9F11-7B8A1635524B}"/>
                </a:ext>
              </a:extLst>
            </p:cNvPr>
            <p:cNvGrpSpPr/>
            <p:nvPr/>
          </p:nvGrpSpPr>
          <p:grpSpPr>
            <a:xfrm>
              <a:off x="5156198" y="2591360"/>
              <a:ext cx="6146805" cy="3816295"/>
              <a:chOff x="5156198" y="2591360"/>
              <a:chExt cx="6146805" cy="3816295"/>
            </a:xfrm>
          </p:grpSpPr>
          <p:sp>
            <p:nvSpPr>
              <p:cNvPr id="55" name="Rectangle 54">
                <a:extLst>
                  <a:ext uri="{FF2B5EF4-FFF2-40B4-BE49-F238E27FC236}">
                    <a16:creationId xmlns="" xmlns:a16="http://schemas.microsoft.com/office/drawing/2014/main" id="{D555871D-1C68-3F9A-0802-4677F748FB93}"/>
                  </a:ext>
                </a:extLst>
              </p:cNvPr>
              <p:cNvSpPr/>
              <p:nvPr/>
            </p:nvSpPr>
            <p:spPr>
              <a:xfrm>
                <a:off x="5181600" y="2591360"/>
                <a:ext cx="6096001" cy="38162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B728FF49-5315-36DF-9666-04CB267ABFC0}"/>
                  </a:ext>
                </a:extLst>
              </p:cNvPr>
              <p:cNvSpPr/>
              <p:nvPr/>
            </p:nvSpPr>
            <p:spPr>
              <a:xfrm>
                <a:off x="5156198" y="3377641"/>
                <a:ext cx="6096001" cy="6609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D1CFD085-3B49-EF8C-0D3E-1592803EFFE6}"/>
                  </a:ext>
                </a:extLst>
              </p:cNvPr>
              <p:cNvSpPr/>
              <p:nvPr/>
            </p:nvSpPr>
            <p:spPr>
              <a:xfrm>
                <a:off x="5207002" y="5105400"/>
                <a:ext cx="6096001" cy="71120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83AFCDF7-11DF-15EE-BBE2-03C8BFDB2E1B}"/>
                  </a:ext>
                </a:extLst>
              </p:cNvPr>
              <p:cNvSpPr/>
              <p:nvPr/>
            </p:nvSpPr>
            <p:spPr>
              <a:xfrm rot="5400000">
                <a:off x="7403820" y="4368521"/>
                <a:ext cx="2413560" cy="457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 xmlns:a16="http://schemas.microsoft.com/office/drawing/2014/main" id="{54CFC5F0-F8BE-C025-C1F1-E6EFFCC8404A}"/>
                  </a:ext>
                </a:extLst>
              </p:cNvPr>
              <p:cNvCxnSpPr>
                <a:stCxn id="56" idx="1"/>
              </p:cNvCxnSpPr>
              <p:nvPr/>
            </p:nvCxnSpPr>
            <p:spPr>
              <a:xfrm flipV="1">
                <a:off x="5156198" y="3708120"/>
                <a:ext cx="6146805" cy="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326F50BF-0EF9-BB2B-141B-68B701562F8D}"/>
                  </a:ext>
                </a:extLst>
              </p:cNvPr>
              <p:cNvCxnSpPr>
                <a:cxnSpLocks/>
                <a:stCxn id="57" idx="1"/>
                <a:endCxn id="57" idx="3"/>
              </p:cNvCxnSpPr>
              <p:nvPr/>
            </p:nvCxnSpPr>
            <p:spPr>
              <a:xfrm>
                <a:off x="5207002" y="5461001"/>
                <a:ext cx="6096001"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 xmlns:a16="http://schemas.microsoft.com/office/drawing/2014/main" id="{CC1817F1-D992-62F1-9876-5773055D93D9}"/>
                  </a:ext>
                </a:extLst>
              </p:cNvPr>
              <p:cNvSpPr txBox="1"/>
              <p:nvPr/>
            </p:nvSpPr>
            <p:spPr>
              <a:xfrm>
                <a:off x="5608622" y="5251675"/>
                <a:ext cx="1336898" cy="477054"/>
              </a:xfrm>
              <a:prstGeom prst="rect">
                <a:avLst/>
              </a:prstGeom>
              <a:noFill/>
            </p:spPr>
            <p:txBody>
              <a:bodyPr wrap="square">
                <a:spAutoFit/>
              </a:bodyPr>
              <a:lstStyle/>
              <a:p>
                <a:r>
                  <a:rPr lang="en-US" sz="2500" b="1">
                    <a:solidFill>
                      <a:srgbClr val="000000"/>
                    </a:solidFill>
                    <a:effectLst/>
                    <a:latin typeface="Arial" panose="020B0604020202020204" pitchFamily="34" charset="0"/>
                    <a:ea typeface="Times New Roman" panose="02020603050405020304" pitchFamily="18" charset="0"/>
                  </a:rPr>
                  <a:t>A</a:t>
                </a:r>
                <a:endParaRPr lang="en-US" sz="2500" b="1"/>
              </a:p>
            </p:txBody>
          </p:sp>
          <p:sp>
            <p:nvSpPr>
              <p:cNvPr id="62" name="TextBox 61">
                <a:extLst>
                  <a:ext uri="{FF2B5EF4-FFF2-40B4-BE49-F238E27FC236}">
                    <a16:creationId xmlns="" xmlns:a16="http://schemas.microsoft.com/office/drawing/2014/main" id="{24AC7B4F-E7EE-476F-CC82-AAB514895739}"/>
                  </a:ext>
                </a:extLst>
              </p:cNvPr>
              <p:cNvSpPr txBox="1"/>
              <p:nvPr/>
            </p:nvSpPr>
            <p:spPr>
              <a:xfrm>
                <a:off x="8610600" y="5197352"/>
                <a:ext cx="609600" cy="477054"/>
              </a:xfrm>
              <a:prstGeom prst="rect">
                <a:avLst/>
              </a:prstGeom>
              <a:noFill/>
            </p:spPr>
            <p:txBody>
              <a:bodyPr wrap="square">
                <a:spAutoFit/>
              </a:bodyPr>
              <a:lstStyle/>
              <a:p>
                <a:r>
                  <a:rPr lang="en-US" sz="2500" b="1">
                    <a:solidFill>
                      <a:srgbClr val="000000"/>
                    </a:solidFill>
                    <a:effectLst/>
                    <a:latin typeface="Arial" panose="020B0604020202020204" pitchFamily="34" charset="0"/>
                    <a:ea typeface="Times New Roman" panose="02020603050405020304" pitchFamily="18" charset="0"/>
                  </a:rPr>
                  <a:t>B</a:t>
                </a:r>
                <a:endParaRPr lang="en-US" sz="2500" b="1"/>
              </a:p>
            </p:txBody>
          </p:sp>
          <p:sp>
            <p:nvSpPr>
              <p:cNvPr id="63" name="TextBox 62">
                <a:extLst>
                  <a:ext uri="{FF2B5EF4-FFF2-40B4-BE49-F238E27FC236}">
                    <a16:creationId xmlns="" xmlns:a16="http://schemas.microsoft.com/office/drawing/2014/main" id="{AF7D42B1-BCD6-7BC3-DE07-65BE0F3DCE55}"/>
                  </a:ext>
                </a:extLst>
              </p:cNvPr>
              <p:cNvSpPr txBox="1"/>
              <p:nvPr/>
            </p:nvSpPr>
            <p:spPr>
              <a:xfrm>
                <a:off x="8724900" y="3368996"/>
                <a:ext cx="609600" cy="477054"/>
              </a:xfrm>
              <a:prstGeom prst="rect">
                <a:avLst/>
              </a:prstGeom>
              <a:noFill/>
            </p:spPr>
            <p:txBody>
              <a:bodyPr wrap="square">
                <a:spAutoFit/>
              </a:bodyPr>
              <a:lstStyle/>
              <a:p>
                <a:r>
                  <a:rPr lang="en-US" sz="2500" b="1">
                    <a:solidFill>
                      <a:srgbClr val="000000"/>
                    </a:solidFill>
                    <a:effectLst/>
                    <a:latin typeface="Arial" panose="020B0604020202020204" pitchFamily="34" charset="0"/>
                    <a:ea typeface="Times New Roman" panose="02020603050405020304" pitchFamily="18" charset="0"/>
                  </a:rPr>
                  <a:t>C</a:t>
                </a:r>
                <a:endParaRPr lang="en-US" sz="2500" b="1"/>
              </a:p>
            </p:txBody>
          </p:sp>
          <p:grpSp>
            <p:nvGrpSpPr>
              <p:cNvPr id="64" name="Group 63">
                <a:extLst>
                  <a:ext uri="{FF2B5EF4-FFF2-40B4-BE49-F238E27FC236}">
                    <a16:creationId xmlns="" xmlns:a16="http://schemas.microsoft.com/office/drawing/2014/main" id="{732A5CDF-4DA3-5262-A4C2-D4AC01069097}"/>
                  </a:ext>
                </a:extLst>
              </p:cNvPr>
              <p:cNvGrpSpPr/>
              <p:nvPr/>
            </p:nvGrpSpPr>
            <p:grpSpPr>
              <a:xfrm>
                <a:off x="5867400" y="3390341"/>
                <a:ext cx="2743200" cy="1891658"/>
                <a:chOff x="5906315" y="3390341"/>
                <a:chExt cx="2743200" cy="1891658"/>
              </a:xfrm>
            </p:grpSpPr>
            <p:cxnSp>
              <p:nvCxnSpPr>
                <p:cNvPr id="65" name="Straight Connector 64">
                  <a:extLst>
                    <a:ext uri="{FF2B5EF4-FFF2-40B4-BE49-F238E27FC236}">
                      <a16:creationId xmlns="" xmlns:a16="http://schemas.microsoft.com/office/drawing/2014/main" id="{0A0F7833-813F-4CB0-8509-935E100B132A}"/>
                    </a:ext>
                  </a:extLst>
                </p:cNvPr>
                <p:cNvCxnSpPr>
                  <a:cxnSpLocks/>
                </p:cNvCxnSpPr>
                <p:nvPr/>
              </p:nvCxnSpPr>
              <p:spPr>
                <a:xfrm flipV="1">
                  <a:off x="5906315" y="5277909"/>
                  <a:ext cx="2704285" cy="40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F06F0EDC-E5ED-2328-714B-4DBB5701C45E}"/>
                    </a:ext>
                  </a:extLst>
                </p:cNvPr>
                <p:cNvCxnSpPr>
                  <a:cxnSpLocks/>
                  <a:stCxn id="58" idx="1"/>
                </p:cNvCxnSpPr>
                <p:nvPr/>
              </p:nvCxnSpPr>
              <p:spPr>
                <a:xfrm flipH="1">
                  <a:off x="8636002" y="3390341"/>
                  <a:ext cx="13513" cy="18703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52" name="Picture 51" descr="A picture containing building, house, outdoor, white&#10;&#10;Description automatically generated">
              <a:extLst>
                <a:ext uri="{FF2B5EF4-FFF2-40B4-BE49-F238E27FC236}">
                  <a16:creationId xmlns="" xmlns:a16="http://schemas.microsoft.com/office/drawing/2014/main" id="{012CB33A-FF4F-C961-DA37-D4D92DEA3C9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03" b="100000" l="7347" r="98776">
                          <a14:foregroundMark x1="11020" y1="16583" x2="11020" y2="16583"/>
                          <a14:foregroundMark x1="8980" y1="12563" x2="8980" y2="12563"/>
                          <a14:foregroundMark x1="11429" y1="8040" x2="10612" y2="8543"/>
                          <a14:foregroundMark x1="47755" y1="46734" x2="47755" y2="46734"/>
                          <a14:foregroundMark x1="47755" y1="45226" x2="47755" y2="45226"/>
                          <a14:foregroundMark x1="10612" y1="16583" x2="10612" y2="16583"/>
                          <a14:foregroundMark x1="10204" y1="43719" x2="10204" y2="43719"/>
                          <a14:foregroundMark x1="11020" y1="24121" x2="11020" y2="24121"/>
                          <a14:foregroundMark x1="94694" y1="67337" x2="94694" y2="67337"/>
                          <a14:foregroundMark x1="12245" y1="12563" x2="12245" y2="12563"/>
                          <a14:foregroundMark x1="11429" y1="14573" x2="11429" y2="14573"/>
                          <a14:foregroundMark x1="12245" y1="20101" x2="12245" y2="20101"/>
                          <a14:foregroundMark x1="13061" y1="16583" x2="13061" y2="16583"/>
                          <a14:foregroundMark x1="7755" y1="80905" x2="7755" y2="80905"/>
                          <a14:foregroundMark x1="35510" y1="75879" x2="35510" y2="75879"/>
                          <a14:foregroundMark x1="35918" y1="88945" x2="35918" y2="88945"/>
                          <a14:foregroundMark x1="46122" y1="97487" x2="46122" y2="97487"/>
                          <a14:foregroundMark x1="25306" y1="96482" x2="25306" y2="96482"/>
                          <a14:foregroundMark x1="17143" y1="96985" x2="17143" y2="96985"/>
                          <a14:foregroundMark x1="10204" y1="96482" x2="11429" y2="95477"/>
                          <a14:foregroundMark x1="13469" y1="95477" x2="13469" y2="94472"/>
                          <a14:foregroundMark x1="42449" y1="94472" x2="42449" y2="94472"/>
                          <a14:foregroundMark x1="58367" y1="93970" x2="59592" y2="93467"/>
                          <a14:foregroundMark x1="67347" y1="94472" x2="69796" y2="95477"/>
                          <a14:foregroundMark x1="47755" y1="99497" x2="47755" y2="99497"/>
                          <a14:foregroundMark x1="39592" y1="97487" x2="39592" y2="97487"/>
                          <a14:foregroundMark x1="35510" y1="94975" x2="35510" y2="94975"/>
                          <a14:foregroundMark x1="98776" y1="70352" x2="98776" y2="70352"/>
                          <a14:foregroundMark x1="95102" y1="70854" x2="95102" y2="70854"/>
                          <a14:foregroundMark x1="98367" y1="70854" x2="98367" y2="70854"/>
                          <a14:foregroundMark x1="95102" y1="71357" x2="95102" y2="71357"/>
                          <a14:foregroundMark x1="93469" y1="70352" x2="95510" y2="69347"/>
                          <a14:foregroundMark x1="47347" y1="94472" x2="47347" y2="94472"/>
                          <a14:foregroundMark x1="35510" y1="96985" x2="35918" y2="96985"/>
                          <a14:foregroundMark x1="56327" y1="96482" x2="56327" y2="96482"/>
                          <a14:foregroundMark x1="80000" y1="95980" x2="80000" y2="95980"/>
                          <a14:foregroundMark x1="12653" y1="24623" x2="12653" y2="24623"/>
                        </a14:backgroundRemoval>
                      </a14:imgEffect>
                    </a14:imgLayer>
                  </a14:imgProps>
                </a:ext>
                <a:ext uri="{28A0092B-C50C-407E-A947-70E740481C1C}">
                  <a14:useLocalDpi xmlns:a14="http://schemas.microsoft.com/office/drawing/2010/main"/>
                </a:ext>
              </a:extLst>
            </a:blip>
            <a:srcRect l="-1439"/>
            <a:stretch/>
          </p:blipFill>
          <p:spPr>
            <a:xfrm>
              <a:off x="5512464" y="4265371"/>
              <a:ext cx="1036527" cy="828272"/>
            </a:xfrm>
            <a:prstGeom prst="rect">
              <a:avLst/>
            </a:prstGeom>
          </p:spPr>
        </p:pic>
        <p:pic>
          <p:nvPicPr>
            <p:cNvPr id="53" name="Picture 52" descr="A picture containing text, clipart&#10;&#10;Description automatically generated">
              <a:extLst>
                <a:ext uri="{FF2B5EF4-FFF2-40B4-BE49-F238E27FC236}">
                  <a16:creationId xmlns="" xmlns:a16="http://schemas.microsoft.com/office/drawing/2014/main" id="{BFFF6509-D1AA-8F30-DAE9-D34ED70E11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51838" y="2602387"/>
              <a:ext cx="1517524" cy="728411"/>
            </a:xfrm>
            <a:prstGeom prst="rect">
              <a:avLst/>
            </a:prstGeom>
          </p:spPr>
        </p:pic>
        <p:pic>
          <p:nvPicPr>
            <p:cNvPr id="54" name="Picture 53" descr="A person riding a bicycle&#10;&#10;Description automatically generated with medium confidence">
              <a:extLst>
                <a:ext uri="{FF2B5EF4-FFF2-40B4-BE49-F238E27FC236}">
                  <a16:creationId xmlns="" xmlns:a16="http://schemas.microsoft.com/office/drawing/2014/main" id="{DA386B10-C495-9A1B-27D7-691417614D15}"/>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8725" b="93960" l="9333" r="89333">
                          <a14:foregroundMark x1="59333" y1="8725" x2="59333" y2="8725"/>
                          <a14:foregroundMark x1="23333" y1="93960" x2="23333" y2="93960"/>
                          <a14:foregroundMark x1="76000" y1="94631" x2="76000" y2="94631"/>
                        </a14:backgroundRemoval>
                      </a14:imgEffect>
                    </a14:imgLayer>
                  </a14:imgProps>
                </a:ext>
                <a:ext uri="{28A0092B-C50C-407E-A947-70E740481C1C}">
                  <a14:useLocalDpi xmlns:a14="http://schemas.microsoft.com/office/drawing/2010/main"/>
                </a:ext>
              </a:extLst>
            </a:blip>
            <a:srcRect/>
            <a:stretch/>
          </p:blipFill>
          <p:spPr>
            <a:xfrm>
              <a:off x="6228502" y="4660500"/>
              <a:ext cx="622367" cy="617348"/>
            </a:xfrm>
            <a:prstGeom prst="rect">
              <a:avLst/>
            </a:prstGeom>
          </p:spPr>
        </p:pic>
      </p:grpSp>
    </p:spTree>
    <p:extLst>
      <p:ext uri="{BB962C8B-B14F-4D97-AF65-F5344CB8AC3E}">
        <p14:creationId xmlns:p14="http://schemas.microsoft.com/office/powerpoint/2010/main" val="427800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 y="1728078"/>
            <a:ext cx="12420600" cy="185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 xmlns:a16="http://schemas.microsoft.com/office/drawing/2014/main" id="{DC224933-9386-4EF8-83D5-7F9F847973BE}"/>
              </a:ext>
            </a:extLst>
          </p:cNvPr>
          <p:cNvSpPr txBox="1"/>
          <p:nvPr/>
        </p:nvSpPr>
        <p:spPr>
          <a:xfrm>
            <a:off x="438076" y="1777160"/>
            <a:ext cx="11430000" cy="1631216"/>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Ví dụ: Một đoàn tàu chạy thẳng với vận tốc trung bình 36 km/h so với mặt đường, một hành khách đi về phía đầu tàu với vận tốc 1m/s so với mặt sàn tàu.</a:t>
            </a:r>
          </a:p>
          <a:p>
            <a:r>
              <a:rPr lang="en-US" sz="2500">
                <a:latin typeface="Arial" panose="020B0604020202020204" pitchFamily="34" charset="0"/>
                <a:cs typeface="Arial" panose="020B0604020202020204" pitchFamily="34" charset="0"/>
              </a:rPr>
              <a:t>a) Hành khách này tham gia mấy chuyển động? </a:t>
            </a:r>
          </a:p>
          <a:p>
            <a:r>
              <a:rPr lang="en-US" sz="2500">
                <a:latin typeface="Arial" panose="020B0604020202020204" pitchFamily="34" charset="0"/>
                <a:cs typeface="Arial" panose="020B0604020202020204" pitchFamily="34" charset="0"/>
              </a:rPr>
              <a:t>b) Làm cách nào để xác định được vận tốc của hành khách đối với mặt đường?</a:t>
            </a:r>
          </a:p>
        </p:txBody>
      </p:sp>
      <p:sp>
        <p:nvSpPr>
          <p:cNvPr id="14" name="Text Box 13">
            <a:extLst>
              <a:ext uri="{FF2B5EF4-FFF2-40B4-BE49-F238E27FC236}">
                <a16:creationId xmlns="" xmlns:a16="http://schemas.microsoft.com/office/drawing/2014/main" id="{E0D1A429-78A8-4E2F-B9FE-0338F93F0EBC}"/>
              </a:ext>
            </a:extLst>
          </p:cNvPr>
          <p:cNvSpPr txBox="1">
            <a:spLocks noChangeArrowheads="1"/>
          </p:cNvSpPr>
          <p:nvPr/>
        </p:nvSpPr>
        <p:spPr bwMode="auto">
          <a:xfrm>
            <a:off x="457200" y="689508"/>
            <a:ext cx="4874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Tổng hợp vận tốc</a:t>
            </a:r>
          </a:p>
        </p:txBody>
      </p:sp>
      <p:sp>
        <p:nvSpPr>
          <p:cNvPr id="16" name="Text Box 13">
            <a:extLst>
              <a:ext uri="{FF2B5EF4-FFF2-40B4-BE49-F238E27FC236}">
                <a16:creationId xmlns="" xmlns:a16="http://schemas.microsoft.com/office/drawing/2014/main" id="{84E24055-DF6B-960D-48B5-77B69B972E4D}"/>
              </a:ext>
            </a:extLst>
          </p:cNvPr>
          <p:cNvSpPr txBox="1">
            <a:spLocks noChangeArrowheads="1"/>
          </p:cNvSpPr>
          <p:nvPr/>
        </p:nvSpPr>
        <p:spPr bwMode="auto">
          <a:xfrm>
            <a:off x="457200" y="1184190"/>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a. Tổng hợp hai vận tốc cùng phương</a:t>
            </a:r>
          </a:p>
        </p:txBody>
      </p:sp>
      <p:pic>
        <p:nvPicPr>
          <p:cNvPr id="23" name="Content Placeholder 4" descr="Diagram&#10;&#10;Description automatically generated with medium confidence">
            <a:extLst>
              <a:ext uri="{FF2B5EF4-FFF2-40B4-BE49-F238E27FC236}">
                <a16:creationId xmlns="" xmlns:a16="http://schemas.microsoft.com/office/drawing/2014/main" id="{C2A376B9-905E-023A-0ECC-8952D711F09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0560" y="3768280"/>
            <a:ext cx="11464240" cy="2449293"/>
          </a:xfrm>
          <a:prstGeom prst="rect">
            <a:avLst/>
          </a:prstGeom>
        </p:spPr>
      </p:pic>
      <p:sp>
        <p:nvSpPr>
          <p:cNvPr id="31" name="Freeform: Shape 30">
            <a:extLst>
              <a:ext uri="{FF2B5EF4-FFF2-40B4-BE49-F238E27FC236}">
                <a16:creationId xmlns="" xmlns:a16="http://schemas.microsoft.com/office/drawing/2014/main" id="{6BB97011-944A-9305-52BE-367897272EE1}"/>
              </a:ext>
            </a:extLst>
          </p:cNvPr>
          <p:cNvSpPr/>
          <p:nvPr/>
        </p:nvSpPr>
        <p:spPr>
          <a:xfrm flipH="1">
            <a:off x="4800600" y="4419600"/>
            <a:ext cx="1706567" cy="1085464"/>
          </a:xfrm>
          <a:custGeom>
            <a:avLst/>
            <a:gdLst>
              <a:gd name="connsiteX0" fmla="*/ 59266 w 1748747"/>
              <a:gd name="connsiteY0" fmla="*/ 25400 h 905933"/>
              <a:gd name="connsiteX1" fmla="*/ 59266 w 1748747"/>
              <a:gd name="connsiteY1" fmla="*/ 25400 h 905933"/>
              <a:gd name="connsiteX2" fmla="*/ 190500 w 1748747"/>
              <a:gd name="connsiteY2" fmla="*/ 33866 h 905933"/>
              <a:gd name="connsiteX3" fmla="*/ 258233 w 1748747"/>
              <a:gd name="connsiteY3" fmla="*/ 42333 h 905933"/>
              <a:gd name="connsiteX4" fmla="*/ 313266 w 1748747"/>
              <a:gd name="connsiteY4" fmla="*/ 38100 h 905933"/>
              <a:gd name="connsiteX5" fmla="*/ 423333 w 1748747"/>
              <a:gd name="connsiteY5" fmla="*/ 33866 h 905933"/>
              <a:gd name="connsiteX6" fmla="*/ 495300 w 1748747"/>
              <a:gd name="connsiteY6" fmla="*/ 16933 h 905933"/>
              <a:gd name="connsiteX7" fmla="*/ 762000 w 1748747"/>
              <a:gd name="connsiteY7" fmla="*/ 21166 h 905933"/>
              <a:gd name="connsiteX8" fmla="*/ 791633 w 1748747"/>
              <a:gd name="connsiteY8" fmla="*/ 25400 h 905933"/>
              <a:gd name="connsiteX9" fmla="*/ 808566 w 1748747"/>
              <a:gd name="connsiteY9" fmla="*/ 29633 h 905933"/>
              <a:gd name="connsiteX10" fmla="*/ 1003300 w 1748747"/>
              <a:gd name="connsiteY10" fmla="*/ 25400 h 905933"/>
              <a:gd name="connsiteX11" fmla="*/ 1117600 w 1748747"/>
              <a:gd name="connsiteY11" fmla="*/ 12700 h 905933"/>
              <a:gd name="connsiteX12" fmla="*/ 1193800 w 1748747"/>
              <a:gd name="connsiteY12" fmla="*/ 4233 h 905933"/>
              <a:gd name="connsiteX13" fmla="*/ 1346200 w 1748747"/>
              <a:gd name="connsiteY13" fmla="*/ 0 h 905933"/>
              <a:gd name="connsiteX14" fmla="*/ 1490133 w 1748747"/>
              <a:gd name="connsiteY14" fmla="*/ 8466 h 905933"/>
              <a:gd name="connsiteX15" fmla="*/ 1532466 w 1748747"/>
              <a:gd name="connsiteY15" fmla="*/ 12700 h 905933"/>
              <a:gd name="connsiteX16" fmla="*/ 1646766 w 1748747"/>
              <a:gd name="connsiteY16" fmla="*/ 16933 h 905933"/>
              <a:gd name="connsiteX17" fmla="*/ 1689100 w 1748747"/>
              <a:gd name="connsiteY17" fmla="*/ 33866 h 905933"/>
              <a:gd name="connsiteX18" fmla="*/ 1701800 w 1748747"/>
              <a:gd name="connsiteY18" fmla="*/ 46566 h 905933"/>
              <a:gd name="connsiteX19" fmla="*/ 1735666 w 1748747"/>
              <a:gd name="connsiteY19" fmla="*/ 97366 h 905933"/>
              <a:gd name="connsiteX20" fmla="*/ 1739900 w 1748747"/>
              <a:gd name="connsiteY20" fmla="*/ 127000 h 905933"/>
              <a:gd name="connsiteX21" fmla="*/ 1744133 w 1748747"/>
              <a:gd name="connsiteY21" fmla="*/ 152400 h 905933"/>
              <a:gd name="connsiteX22" fmla="*/ 1735666 w 1748747"/>
              <a:gd name="connsiteY22" fmla="*/ 279400 h 905933"/>
              <a:gd name="connsiteX23" fmla="*/ 1722966 w 1748747"/>
              <a:gd name="connsiteY23" fmla="*/ 414866 h 905933"/>
              <a:gd name="connsiteX24" fmla="*/ 1727200 w 1748747"/>
              <a:gd name="connsiteY24" fmla="*/ 486833 h 905933"/>
              <a:gd name="connsiteX25" fmla="*/ 1731433 w 1748747"/>
              <a:gd name="connsiteY25" fmla="*/ 508000 h 905933"/>
              <a:gd name="connsiteX26" fmla="*/ 1735666 w 1748747"/>
              <a:gd name="connsiteY26" fmla="*/ 541866 h 905933"/>
              <a:gd name="connsiteX27" fmla="*/ 1744133 w 1748747"/>
              <a:gd name="connsiteY27" fmla="*/ 579966 h 905933"/>
              <a:gd name="connsiteX28" fmla="*/ 1731433 w 1748747"/>
              <a:gd name="connsiteY28" fmla="*/ 774700 h 905933"/>
              <a:gd name="connsiteX29" fmla="*/ 1718733 w 1748747"/>
              <a:gd name="connsiteY29" fmla="*/ 791633 h 905933"/>
              <a:gd name="connsiteX30" fmla="*/ 1710266 w 1748747"/>
              <a:gd name="connsiteY30" fmla="*/ 804333 h 905933"/>
              <a:gd name="connsiteX31" fmla="*/ 1680633 w 1748747"/>
              <a:gd name="connsiteY31" fmla="*/ 846666 h 905933"/>
              <a:gd name="connsiteX32" fmla="*/ 1659466 w 1748747"/>
              <a:gd name="connsiteY32" fmla="*/ 850900 h 905933"/>
              <a:gd name="connsiteX33" fmla="*/ 1646766 w 1748747"/>
              <a:gd name="connsiteY33" fmla="*/ 855133 h 905933"/>
              <a:gd name="connsiteX34" fmla="*/ 1422400 w 1748747"/>
              <a:gd name="connsiteY34" fmla="*/ 850900 h 905933"/>
              <a:gd name="connsiteX35" fmla="*/ 1380066 w 1748747"/>
              <a:gd name="connsiteY35" fmla="*/ 846666 h 905933"/>
              <a:gd name="connsiteX36" fmla="*/ 1337733 w 1748747"/>
              <a:gd name="connsiteY36" fmla="*/ 850900 h 905933"/>
              <a:gd name="connsiteX37" fmla="*/ 1286933 w 1748747"/>
              <a:gd name="connsiteY37" fmla="*/ 855133 h 905933"/>
              <a:gd name="connsiteX38" fmla="*/ 1244600 w 1748747"/>
              <a:gd name="connsiteY38" fmla="*/ 863600 h 905933"/>
              <a:gd name="connsiteX39" fmla="*/ 1214966 w 1748747"/>
              <a:gd name="connsiteY39" fmla="*/ 867833 h 905933"/>
              <a:gd name="connsiteX40" fmla="*/ 1172633 w 1748747"/>
              <a:gd name="connsiteY40" fmla="*/ 884766 h 905933"/>
              <a:gd name="connsiteX41" fmla="*/ 1126066 w 1748747"/>
              <a:gd name="connsiteY41" fmla="*/ 893233 h 905933"/>
              <a:gd name="connsiteX42" fmla="*/ 1037166 w 1748747"/>
              <a:gd name="connsiteY42" fmla="*/ 905933 h 905933"/>
              <a:gd name="connsiteX43" fmla="*/ 639233 w 1748747"/>
              <a:gd name="connsiteY43" fmla="*/ 897466 h 905933"/>
              <a:gd name="connsiteX44" fmla="*/ 541866 w 1748747"/>
              <a:gd name="connsiteY44" fmla="*/ 893233 h 905933"/>
              <a:gd name="connsiteX45" fmla="*/ 465666 w 1748747"/>
              <a:gd name="connsiteY45" fmla="*/ 867833 h 905933"/>
              <a:gd name="connsiteX46" fmla="*/ 148166 w 1748747"/>
              <a:gd name="connsiteY46" fmla="*/ 850900 h 905933"/>
              <a:gd name="connsiteX47" fmla="*/ 131233 w 1748747"/>
              <a:gd name="connsiteY47" fmla="*/ 833966 h 905933"/>
              <a:gd name="connsiteX48" fmla="*/ 127000 w 1748747"/>
              <a:gd name="connsiteY48" fmla="*/ 821266 h 905933"/>
              <a:gd name="connsiteX49" fmla="*/ 118533 w 1748747"/>
              <a:gd name="connsiteY49" fmla="*/ 787400 h 905933"/>
              <a:gd name="connsiteX50" fmla="*/ 101600 w 1748747"/>
              <a:gd name="connsiteY50" fmla="*/ 757766 h 905933"/>
              <a:gd name="connsiteX51" fmla="*/ 71966 w 1748747"/>
              <a:gd name="connsiteY51" fmla="*/ 702733 h 905933"/>
              <a:gd name="connsiteX52" fmla="*/ 33866 w 1748747"/>
              <a:gd name="connsiteY52" fmla="*/ 643466 h 905933"/>
              <a:gd name="connsiteX53" fmla="*/ 16933 w 1748747"/>
              <a:gd name="connsiteY53" fmla="*/ 567266 h 905933"/>
              <a:gd name="connsiteX54" fmla="*/ 8466 w 1748747"/>
              <a:gd name="connsiteY54" fmla="*/ 495300 h 905933"/>
              <a:gd name="connsiteX55" fmla="*/ 0 w 1748747"/>
              <a:gd name="connsiteY55" fmla="*/ 457200 h 905933"/>
              <a:gd name="connsiteX56" fmla="*/ 4233 w 1748747"/>
              <a:gd name="connsiteY56" fmla="*/ 406400 h 905933"/>
              <a:gd name="connsiteX57" fmla="*/ 12700 w 1748747"/>
              <a:gd name="connsiteY57" fmla="*/ 376766 h 905933"/>
              <a:gd name="connsiteX58" fmla="*/ 16933 w 1748747"/>
              <a:gd name="connsiteY58" fmla="*/ 338666 h 905933"/>
              <a:gd name="connsiteX59" fmla="*/ 21166 w 1748747"/>
              <a:gd name="connsiteY59" fmla="*/ 50800 h 905933"/>
              <a:gd name="connsiteX60" fmla="*/ 33866 w 1748747"/>
              <a:gd name="connsiteY60" fmla="*/ 33866 h 905933"/>
              <a:gd name="connsiteX61" fmla="*/ 59266 w 1748747"/>
              <a:gd name="connsiteY61" fmla="*/ 25400 h 90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748747" h="905933">
                <a:moveTo>
                  <a:pt x="59266" y="25400"/>
                </a:moveTo>
                <a:lnTo>
                  <a:pt x="59266" y="25400"/>
                </a:lnTo>
                <a:cubicBezTo>
                  <a:pt x="103011" y="28222"/>
                  <a:pt x="146822" y="30149"/>
                  <a:pt x="190500" y="33866"/>
                </a:cubicBezTo>
                <a:cubicBezTo>
                  <a:pt x="213171" y="35795"/>
                  <a:pt x="235493" y="41549"/>
                  <a:pt x="258233" y="42333"/>
                </a:cubicBezTo>
                <a:cubicBezTo>
                  <a:pt x="276621" y="42967"/>
                  <a:pt x="294892" y="39042"/>
                  <a:pt x="313266" y="38100"/>
                </a:cubicBezTo>
                <a:cubicBezTo>
                  <a:pt x="349934" y="36220"/>
                  <a:pt x="386644" y="35277"/>
                  <a:pt x="423333" y="33866"/>
                </a:cubicBezTo>
                <a:cubicBezTo>
                  <a:pt x="430783" y="32004"/>
                  <a:pt x="489487" y="17014"/>
                  <a:pt x="495300" y="16933"/>
                </a:cubicBezTo>
                <a:lnTo>
                  <a:pt x="762000" y="21166"/>
                </a:lnTo>
                <a:cubicBezTo>
                  <a:pt x="771878" y="22577"/>
                  <a:pt x="781816" y="23615"/>
                  <a:pt x="791633" y="25400"/>
                </a:cubicBezTo>
                <a:cubicBezTo>
                  <a:pt x="797357" y="26441"/>
                  <a:pt x="802748" y="29633"/>
                  <a:pt x="808566" y="29633"/>
                </a:cubicBezTo>
                <a:cubicBezTo>
                  <a:pt x="873493" y="29633"/>
                  <a:pt x="938389" y="26811"/>
                  <a:pt x="1003300" y="25400"/>
                </a:cubicBezTo>
                <a:cubicBezTo>
                  <a:pt x="1160057" y="5805"/>
                  <a:pt x="997985" y="25292"/>
                  <a:pt x="1117600" y="12700"/>
                </a:cubicBezTo>
                <a:cubicBezTo>
                  <a:pt x="1141498" y="10184"/>
                  <a:pt x="1170114" y="5263"/>
                  <a:pt x="1193800" y="4233"/>
                </a:cubicBezTo>
                <a:cubicBezTo>
                  <a:pt x="1244572" y="2026"/>
                  <a:pt x="1295400" y="1411"/>
                  <a:pt x="1346200" y="0"/>
                </a:cubicBezTo>
                <a:lnTo>
                  <a:pt x="1490133" y="8466"/>
                </a:lnTo>
                <a:cubicBezTo>
                  <a:pt x="1504282" y="9431"/>
                  <a:pt x="1518305" y="11935"/>
                  <a:pt x="1532466" y="12700"/>
                </a:cubicBezTo>
                <a:cubicBezTo>
                  <a:pt x="1570537" y="14758"/>
                  <a:pt x="1608666" y="15522"/>
                  <a:pt x="1646766" y="16933"/>
                </a:cubicBezTo>
                <a:cubicBezTo>
                  <a:pt x="1660657" y="21563"/>
                  <a:pt x="1677050" y="26636"/>
                  <a:pt x="1689100" y="33866"/>
                </a:cubicBezTo>
                <a:cubicBezTo>
                  <a:pt x="1694234" y="36946"/>
                  <a:pt x="1697904" y="42020"/>
                  <a:pt x="1701800" y="46566"/>
                </a:cubicBezTo>
                <a:cubicBezTo>
                  <a:pt x="1714529" y="61417"/>
                  <a:pt x="1725775" y="81540"/>
                  <a:pt x="1735666" y="97366"/>
                </a:cubicBezTo>
                <a:cubicBezTo>
                  <a:pt x="1737077" y="107244"/>
                  <a:pt x="1738383" y="117138"/>
                  <a:pt x="1739900" y="127000"/>
                </a:cubicBezTo>
                <a:cubicBezTo>
                  <a:pt x="1741205" y="135484"/>
                  <a:pt x="1744371" y="143820"/>
                  <a:pt x="1744133" y="152400"/>
                </a:cubicBezTo>
                <a:cubicBezTo>
                  <a:pt x="1742955" y="194811"/>
                  <a:pt x="1738859" y="237093"/>
                  <a:pt x="1735666" y="279400"/>
                </a:cubicBezTo>
                <a:cubicBezTo>
                  <a:pt x="1730032" y="354052"/>
                  <a:pt x="1729253" y="358290"/>
                  <a:pt x="1722966" y="414866"/>
                </a:cubicBezTo>
                <a:cubicBezTo>
                  <a:pt x="1724377" y="438855"/>
                  <a:pt x="1725024" y="462901"/>
                  <a:pt x="1727200" y="486833"/>
                </a:cubicBezTo>
                <a:cubicBezTo>
                  <a:pt x="1727851" y="493999"/>
                  <a:pt x="1730339" y="500888"/>
                  <a:pt x="1731433" y="508000"/>
                </a:cubicBezTo>
                <a:cubicBezTo>
                  <a:pt x="1733163" y="519244"/>
                  <a:pt x="1733936" y="530622"/>
                  <a:pt x="1735666" y="541866"/>
                </a:cubicBezTo>
                <a:cubicBezTo>
                  <a:pt x="1737814" y="555831"/>
                  <a:pt x="1740764" y="566489"/>
                  <a:pt x="1744133" y="579966"/>
                </a:cubicBezTo>
                <a:cubicBezTo>
                  <a:pt x="1743789" y="594084"/>
                  <a:pt x="1760859" y="721734"/>
                  <a:pt x="1731433" y="774700"/>
                </a:cubicBezTo>
                <a:cubicBezTo>
                  <a:pt x="1728007" y="780868"/>
                  <a:pt x="1722834" y="785892"/>
                  <a:pt x="1718733" y="791633"/>
                </a:cubicBezTo>
                <a:cubicBezTo>
                  <a:pt x="1715776" y="795773"/>
                  <a:pt x="1712790" y="799915"/>
                  <a:pt x="1710266" y="804333"/>
                </a:cubicBezTo>
                <a:cubicBezTo>
                  <a:pt x="1700553" y="821330"/>
                  <a:pt x="1699409" y="833522"/>
                  <a:pt x="1680633" y="846666"/>
                </a:cubicBezTo>
                <a:cubicBezTo>
                  <a:pt x="1674738" y="850792"/>
                  <a:pt x="1666447" y="849155"/>
                  <a:pt x="1659466" y="850900"/>
                </a:cubicBezTo>
                <a:cubicBezTo>
                  <a:pt x="1655137" y="851982"/>
                  <a:pt x="1650999" y="853722"/>
                  <a:pt x="1646766" y="855133"/>
                </a:cubicBezTo>
                <a:lnTo>
                  <a:pt x="1422400" y="850900"/>
                </a:lnTo>
                <a:cubicBezTo>
                  <a:pt x="1408225" y="850450"/>
                  <a:pt x="1394248" y="846666"/>
                  <a:pt x="1380066" y="846666"/>
                </a:cubicBezTo>
                <a:cubicBezTo>
                  <a:pt x="1365885" y="846666"/>
                  <a:pt x="1351856" y="849616"/>
                  <a:pt x="1337733" y="850900"/>
                </a:cubicBezTo>
                <a:lnTo>
                  <a:pt x="1286933" y="855133"/>
                </a:lnTo>
                <a:cubicBezTo>
                  <a:pt x="1272822" y="857955"/>
                  <a:pt x="1258772" y="861099"/>
                  <a:pt x="1244600" y="863600"/>
                </a:cubicBezTo>
                <a:cubicBezTo>
                  <a:pt x="1234774" y="865334"/>
                  <a:pt x="1224539" y="865018"/>
                  <a:pt x="1214966" y="867833"/>
                </a:cubicBezTo>
                <a:cubicBezTo>
                  <a:pt x="1200386" y="872121"/>
                  <a:pt x="1187246" y="880591"/>
                  <a:pt x="1172633" y="884766"/>
                </a:cubicBezTo>
                <a:cubicBezTo>
                  <a:pt x="1157463" y="889100"/>
                  <a:pt x="1141564" y="890281"/>
                  <a:pt x="1126066" y="893233"/>
                </a:cubicBezTo>
                <a:cubicBezTo>
                  <a:pt x="1062938" y="905258"/>
                  <a:pt x="1104034" y="899855"/>
                  <a:pt x="1037166" y="905933"/>
                </a:cubicBezTo>
                <a:lnTo>
                  <a:pt x="639233" y="897466"/>
                </a:lnTo>
                <a:cubicBezTo>
                  <a:pt x="606757" y="896633"/>
                  <a:pt x="573885" y="898722"/>
                  <a:pt x="541866" y="893233"/>
                </a:cubicBezTo>
                <a:cubicBezTo>
                  <a:pt x="440775" y="875903"/>
                  <a:pt x="528985" y="871741"/>
                  <a:pt x="465666" y="867833"/>
                </a:cubicBezTo>
                <a:lnTo>
                  <a:pt x="148166" y="850900"/>
                </a:lnTo>
                <a:cubicBezTo>
                  <a:pt x="142522" y="845255"/>
                  <a:pt x="135873" y="840462"/>
                  <a:pt x="131233" y="833966"/>
                </a:cubicBezTo>
                <a:cubicBezTo>
                  <a:pt x="128639" y="830335"/>
                  <a:pt x="128174" y="825571"/>
                  <a:pt x="127000" y="821266"/>
                </a:cubicBezTo>
                <a:cubicBezTo>
                  <a:pt x="123938" y="810040"/>
                  <a:pt x="122855" y="798204"/>
                  <a:pt x="118533" y="787400"/>
                </a:cubicBezTo>
                <a:cubicBezTo>
                  <a:pt x="114308" y="776837"/>
                  <a:pt x="106994" y="767783"/>
                  <a:pt x="101600" y="757766"/>
                </a:cubicBezTo>
                <a:cubicBezTo>
                  <a:pt x="90706" y="737534"/>
                  <a:pt x="85311" y="722144"/>
                  <a:pt x="71966" y="702733"/>
                </a:cubicBezTo>
                <a:cubicBezTo>
                  <a:pt x="52374" y="674235"/>
                  <a:pt x="41363" y="672203"/>
                  <a:pt x="33866" y="643466"/>
                </a:cubicBezTo>
                <a:cubicBezTo>
                  <a:pt x="27298" y="618289"/>
                  <a:pt x="21329" y="592911"/>
                  <a:pt x="16933" y="567266"/>
                </a:cubicBezTo>
                <a:cubicBezTo>
                  <a:pt x="12852" y="543459"/>
                  <a:pt x="11730" y="519233"/>
                  <a:pt x="8466" y="495300"/>
                </a:cubicBezTo>
                <a:cubicBezTo>
                  <a:pt x="6853" y="483474"/>
                  <a:pt x="2937" y="468948"/>
                  <a:pt x="0" y="457200"/>
                </a:cubicBezTo>
                <a:cubicBezTo>
                  <a:pt x="1411" y="440267"/>
                  <a:pt x="1583" y="423184"/>
                  <a:pt x="4233" y="406400"/>
                </a:cubicBezTo>
                <a:cubicBezTo>
                  <a:pt x="5835" y="396252"/>
                  <a:pt x="10807" y="386863"/>
                  <a:pt x="12700" y="376766"/>
                </a:cubicBezTo>
                <a:cubicBezTo>
                  <a:pt x="15055" y="364207"/>
                  <a:pt x="15522" y="351366"/>
                  <a:pt x="16933" y="338666"/>
                </a:cubicBezTo>
                <a:cubicBezTo>
                  <a:pt x="16310" y="306286"/>
                  <a:pt x="2343" y="126096"/>
                  <a:pt x="21166" y="50800"/>
                </a:cubicBezTo>
                <a:cubicBezTo>
                  <a:pt x="22877" y="43955"/>
                  <a:pt x="29633" y="39511"/>
                  <a:pt x="33866" y="33866"/>
                </a:cubicBezTo>
                <a:cubicBezTo>
                  <a:pt x="39811" y="10088"/>
                  <a:pt x="55033" y="26811"/>
                  <a:pt x="59266" y="25400"/>
                </a:cubicBezTo>
                <a:close/>
              </a:path>
            </a:pathLst>
          </a:custGeom>
          <a:blipFill>
            <a:blip r:embed="rId6" cstate="email">
              <a:extLst>
                <a:ext uri="{28A0092B-C50C-407E-A947-70E740481C1C}">
                  <a14:useLocalDpi xmlns:a14="http://schemas.microsoft.com/office/drawing/2010/main"/>
                </a:ext>
              </a:extLst>
            </a:blip>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 xmlns:a16="http://schemas.microsoft.com/office/drawing/2014/main" id="{93373FAB-3CC5-FB3A-DAF4-76D8E26F416D}"/>
              </a:ext>
            </a:extLst>
          </p:cNvPr>
          <p:cNvCxnSpPr>
            <a:cxnSpLocks/>
          </p:cNvCxnSpPr>
          <p:nvPr/>
        </p:nvCxnSpPr>
        <p:spPr>
          <a:xfrm>
            <a:off x="11125200" y="5181600"/>
            <a:ext cx="96972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51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773" y="1486937"/>
            <a:ext cx="12420600" cy="185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 xmlns:a16="http://schemas.microsoft.com/office/drawing/2014/main" id="{DC224933-9386-4EF8-83D5-7F9F847973BE}"/>
              </a:ext>
            </a:extLst>
          </p:cNvPr>
          <p:cNvSpPr txBox="1"/>
          <p:nvPr/>
        </p:nvSpPr>
        <p:spPr>
          <a:xfrm>
            <a:off x="486603" y="1536019"/>
            <a:ext cx="11430000" cy="1631216"/>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Ví dụ: Một đoàn tàu chạy thẳng với vận tốc trung bình 36 km/h so với mặt đường, một hành khách đi về phía đầu tàu với vận tốc 1m/s so với mặt sàn tàu.</a:t>
            </a:r>
          </a:p>
          <a:p>
            <a:r>
              <a:rPr lang="en-US" sz="2500">
                <a:latin typeface="Arial" panose="020B0604020202020204" pitchFamily="34" charset="0"/>
                <a:cs typeface="Arial" panose="020B0604020202020204" pitchFamily="34" charset="0"/>
              </a:rPr>
              <a:t>a) Hành khách này tham gia mấy chuyển động? </a:t>
            </a:r>
          </a:p>
          <a:p>
            <a:r>
              <a:rPr lang="en-US" sz="2500">
                <a:latin typeface="Arial" panose="020B0604020202020204" pitchFamily="34" charset="0"/>
                <a:cs typeface="Arial" panose="020B0604020202020204" pitchFamily="34" charset="0"/>
              </a:rPr>
              <a:t>b) Làm cách nào để xác định được vận tốc của hành khách đối với mặt đường?</a:t>
            </a:r>
          </a:p>
        </p:txBody>
      </p:sp>
      <p:sp>
        <p:nvSpPr>
          <p:cNvPr id="14" name="Text Box 13">
            <a:extLst>
              <a:ext uri="{FF2B5EF4-FFF2-40B4-BE49-F238E27FC236}">
                <a16:creationId xmlns="" xmlns:a16="http://schemas.microsoft.com/office/drawing/2014/main" id="{E0D1A429-78A8-4E2F-B9FE-0338F93F0EBC}"/>
              </a:ext>
            </a:extLst>
          </p:cNvPr>
          <p:cNvSpPr txBox="1">
            <a:spLocks noChangeArrowheads="1"/>
          </p:cNvSpPr>
          <p:nvPr/>
        </p:nvSpPr>
        <p:spPr bwMode="auto">
          <a:xfrm>
            <a:off x="205960" y="610901"/>
            <a:ext cx="4874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Tổng hợp vận tốc</a:t>
            </a:r>
          </a:p>
        </p:txBody>
      </p:sp>
      <p:sp>
        <p:nvSpPr>
          <p:cNvPr id="16" name="Text Box 13">
            <a:extLst>
              <a:ext uri="{FF2B5EF4-FFF2-40B4-BE49-F238E27FC236}">
                <a16:creationId xmlns="" xmlns:a16="http://schemas.microsoft.com/office/drawing/2014/main" id="{84E24055-DF6B-960D-48B5-77B69B972E4D}"/>
              </a:ext>
            </a:extLst>
          </p:cNvPr>
          <p:cNvSpPr txBox="1">
            <a:spLocks noChangeArrowheads="1"/>
          </p:cNvSpPr>
          <p:nvPr/>
        </p:nvSpPr>
        <p:spPr bwMode="auto">
          <a:xfrm>
            <a:off x="290623" y="989127"/>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a. Tổng hợp hai vận tốc cùng phương</a:t>
            </a:r>
          </a:p>
        </p:txBody>
      </p:sp>
      <p:grpSp>
        <p:nvGrpSpPr>
          <p:cNvPr id="17" name="Group 16">
            <a:extLst>
              <a:ext uri="{FF2B5EF4-FFF2-40B4-BE49-F238E27FC236}">
                <a16:creationId xmlns="" xmlns:a16="http://schemas.microsoft.com/office/drawing/2014/main" id="{1C383FA2-49D9-6053-BA3F-603C7B201F7E}"/>
              </a:ext>
            </a:extLst>
          </p:cNvPr>
          <p:cNvGrpSpPr/>
          <p:nvPr/>
        </p:nvGrpSpPr>
        <p:grpSpPr>
          <a:xfrm>
            <a:off x="7590322" y="4038600"/>
            <a:ext cx="4303836" cy="2362200"/>
            <a:chOff x="7772400" y="3732532"/>
            <a:chExt cx="4303836" cy="2362200"/>
          </a:xfrm>
        </p:grpSpPr>
        <p:pic>
          <p:nvPicPr>
            <p:cNvPr id="18" name="Picture 17" descr="Diagram&#10;&#10;Description automatically generated">
              <a:extLst>
                <a:ext uri="{FF2B5EF4-FFF2-40B4-BE49-F238E27FC236}">
                  <a16:creationId xmlns="" xmlns:a16="http://schemas.microsoft.com/office/drawing/2014/main" id="{A36909E3-6865-A57F-F5F7-07CE4F3D59A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rcRect/>
            <a:stretch/>
          </p:blipFill>
          <p:spPr>
            <a:xfrm flipH="1">
              <a:off x="7772400" y="3732532"/>
              <a:ext cx="3461992" cy="2362200"/>
            </a:xfrm>
            <a:prstGeom prst="rect">
              <a:avLst/>
            </a:prstGeom>
          </p:spPr>
        </p:pic>
        <p:cxnSp>
          <p:nvCxnSpPr>
            <p:cNvPr id="19" name="Straight Arrow Connector 18">
              <a:extLst>
                <a:ext uri="{FF2B5EF4-FFF2-40B4-BE49-F238E27FC236}">
                  <a16:creationId xmlns="" xmlns:a16="http://schemas.microsoft.com/office/drawing/2014/main" id="{31804831-96B4-28A6-8FA9-0EFF593D9847}"/>
                </a:ext>
              </a:extLst>
            </p:cNvPr>
            <p:cNvCxnSpPr>
              <a:cxnSpLocks/>
            </p:cNvCxnSpPr>
            <p:nvPr/>
          </p:nvCxnSpPr>
          <p:spPr>
            <a:xfrm>
              <a:off x="11106516" y="4913632"/>
              <a:ext cx="96972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 xmlns:a16="http://schemas.microsoft.com/office/drawing/2014/main" id="{DE7F0055-A4D7-31FB-EB9C-0702540BC53E}"/>
              </a:ext>
            </a:extLst>
          </p:cNvPr>
          <p:cNvSpPr txBox="1"/>
          <p:nvPr/>
        </p:nvSpPr>
        <p:spPr>
          <a:xfrm>
            <a:off x="51385" y="3366144"/>
            <a:ext cx="7060029" cy="949875"/>
          </a:xfrm>
          <a:prstGeom prst="rect">
            <a:avLst/>
          </a:prstGeom>
          <a:noFill/>
        </p:spPr>
        <p:txBody>
          <a:bodyPr wrap="square">
            <a:spAutoFit/>
          </a:bodyPr>
          <a:lstStyle/>
          <a:p>
            <a:pPr marL="0" marR="0" algn="ctr">
              <a:lnSpc>
                <a:spcPct val="107000"/>
              </a:lnSpc>
              <a:spcBef>
                <a:spcPts val="0"/>
              </a:spcBef>
              <a:spcAft>
                <a:spcPts val="50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a:t>
            </a:r>
          </a:p>
          <a:p>
            <a:pPr marL="457200" marR="0" indent="-457200">
              <a:lnSpc>
                <a:spcPct val="107000"/>
              </a:lnSpc>
              <a:spcBef>
                <a:spcPts val="0"/>
              </a:spcBef>
              <a:spcAft>
                <a:spcPts val="50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 khách này tham gia 2 chuyển động:</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21" name="TextBox 20">
            <a:extLst>
              <a:ext uri="{FF2B5EF4-FFF2-40B4-BE49-F238E27FC236}">
                <a16:creationId xmlns="" xmlns:a16="http://schemas.microsoft.com/office/drawing/2014/main" id="{CD0B897B-6180-A84A-AED3-F68743DAE9FA}"/>
              </a:ext>
            </a:extLst>
          </p:cNvPr>
          <p:cNvSpPr txBox="1"/>
          <p:nvPr/>
        </p:nvSpPr>
        <p:spPr>
          <a:xfrm>
            <a:off x="290623" y="4243593"/>
            <a:ext cx="6978066" cy="1631216"/>
          </a:xfrm>
          <a:prstGeom prst="rect">
            <a:avLst/>
          </a:prstGeom>
          <a:noFill/>
        </p:spPr>
        <p:txBody>
          <a:bodyPr wrap="square">
            <a:spAutoFit/>
          </a:bodyPr>
          <a:lstStyle/>
          <a:p>
            <a:pPr marL="342900" marR="0" indent="-342900">
              <a:spcBef>
                <a:spcPts val="0"/>
              </a:spcBef>
              <a:buFont typeface="Arial" panose="020B0604020202020204" pitchFamily="34" charset="0"/>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 động với vận tốc 1m/s so với sàn tàu </a:t>
            </a:r>
          </a:p>
          <a:p>
            <a:pPr marL="342900" marR="0" indent="-342900">
              <a:spcBef>
                <a:spcPts val="0"/>
              </a:spcBef>
              <a:buFont typeface="Arial" panose="020B0604020202020204" pitchFamily="34" charset="0"/>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 động do tàu kéo đi (chuyển động kéo theo) với vận tốc bằng vận tốc của tàu so với mặt đường. </a:t>
            </a:r>
          </a:p>
        </p:txBody>
      </p:sp>
      <p:sp>
        <p:nvSpPr>
          <p:cNvPr id="24" name="TextBox 23">
            <a:extLst>
              <a:ext uri="{FF2B5EF4-FFF2-40B4-BE49-F238E27FC236}">
                <a16:creationId xmlns="" xmlns:a16="http://schemas.microsoft.com/office/drawing/2014/main" id="{DE358094-246B-076E-A460-9B86A8963DCB}"/>
              </a:ext>
            </a:extLst>
          </p:cNvPr>
          <p:cNvSpPr txBox="1"/>
          <p:nvPr/>
        </p:nvSpPr>
        <p:spPr>
          <a:xfrm>
            <a:off x="486603" y="5878683"/>
            <a:ext cx="7021324" cy="861774"/>
          </a:xfrm>
          <a:prstGeom prst="rect">
            <a:avLst/>
          </a:prstGeom>
          <a:noFill/>
        </p:spPr>
        <p:txBody>
          <a:bodyPr wrap="square">
            <a:spAutoFit/>
          </a:bodyPr>
          <a:lstStyle/>
          <a:p>
            <a:pPr algn="ctr"/>
            <a:r>
              <a:rPr lang="en-US" sz="2500">
                <a:solidFill>
                  <a:srgbClr val="7030A0"/>
                </a:solidFill>
                <a:effectLst/>
                <a:latin typeface="Arial" panose="020B0604020202020204" pitchFamily="34" charset="0"/>
                <a:ea typeface="Times New Roman" panose="02020603050405020304" pitchFamily="18" charset="0"/>
                <a:cs typeface="Arial" panose="020B0604020202020204" pitchFamily="34" charset="0"/>
              </a:rPr>
              <a:t>Chuyển động của hành khách so với mặt đường là tổng hợp của hai chuyển động trên</a:t>
            </a:r>
            <a:endParaRPr lang="en-US" sz="2500">
              <a:solidFill>
                <a:srgbClr val="7030A0"/>
              </a:solidFill>
            </a:endParaRPr>
          </a:p>
        </p:txBody>
      </p:sp>
    </p:spTree>
    <p:extLst>
      <p:ext uri="{BB962C8B-B14F-4D97-AF65-F5344CB8AC3E}">
        <p14:creationId xmlns:p14="http://schemas.microsoft.com/office/powerpoint/2010/main" val="383028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close up of a car dashboard&#10;&#10;Description automatically generated with medium confidence">
            <a:extLst>
              <a:ext uri="{FF2B5EF4-FFF2-40B4-BE49-F238E27FC236}">
                <a16:creationId xmlns="" xmlns:a16="http://schemas.microsoft.com/office/drawing/2014/main" id="{AAAD2203-ECF8-8155-1DA1-36808E93CB75}"/>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0" y="1282"/>
            <a:ext cx="12191980" cy="6856718"/>
          </a:xfrm>
          <a:prstGeom prst="rect">
            <a:avLst/>
          </a:prstGeom>
          <a:ln>
            <a:noFill/>
          </a:ln>
          <a:effectLst>
            <a:softEdge rad="112500"/>
          </a:effectLst>
        </p:spPr>
      </p:pic>
      <p:sp>
        <p:nvSpPr>
          <p:cNvPr id="6" name="Rectangle 8">
            <a:extLst>
              <a:ext uri="{FF2B5EF4-FFF2-40B4-BE49-F238E27FC236}">
                <a16:creationId xmlns="" xmlns:a16="http://schemas.microsoft.com/office/drawing/2014/main" id="{24860B57-E5E1-4D5B-B6FA-9C19DA573FE6}"/>
              </a:ext>
            </a:extLst>
          </p:cNvPr>
          <p:cNvSpPr>
            <a:spLocks noChangeArrowheads="1"/>
          </p:cNvSpPr>
          <p:nvPr/>
        </p:nvSpPr>
        <p:spPr bwMode="auto">
          <a:xfrm>
            <a:off x="0" y="3199842"/>
            <a:ext cx="12192000" cy="929827"/>
          </a:xfrm>
          <a:prstGeom prst="rect">
            <a:avLst/>
          </a:prstGeom>
          <a:solidFill>
            <a:schemeClr val="bg1">
              <a:alpha val="81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TextBox 10">
            <a:extLst>
              <a:ext uri="{FF2B5EF4-FFF2-40B4-BE49-F238E27FC236}">
                <a16:creationId xmlns="" xmlns:a16="http://schemas.microsoft.com/office/drawing/2014/main" id="{B512EB59-D0A6-0DF9-F509-D16A2EBD05F5}"/>
              </a:ext>
            </a:extLst>
          </p:cNvPr>
          <p:cNvSpPr>
            <a:spLocks noChangeArrowheads="1"/>
          </p:cNvSpPr>
          <p:nvPr>
            <p:custDataLst>
              <p:tags r:id="rId1"/>
            </p:custDataLst>
          </p:nvPr>
        </p:nvSpPr>
        <p:spPr bwMode="auto">
          <a:xfrm>
            <a:off x="2286000" y="3199842"/>
            <a:ext cx="8250056" cy="9534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5000" b="1">
                <a:solidFill>
                  <a:srgbClr val="7030A0"/>
                </a:solidFill>
                <a:ea typeface="ＭＳ Ｐゴシック" panose="020B0600070205080204" pitchFamily="50" charset="-128"/>
              </a:rPr>
              <a:t>Tốc độ và vận tốc</a:t>
            </a:r>
            <a:endParaRPr lang="en-US" altLang="en-US" sz="5000" b="1">
              <a:solidFill>
                <a:srgbClr val="7030A0"/>
              </a:solidFill>
            </a:endParaRPr>
          </a:p>
        </p:txBody>
      </p:sp>
      <p:sp>
        <p:nvSpPr>
          <p:cNvPr id="8" name="TextBox 11">
            <a:extLst>
              <a:ext uri="{FF2B5EF4-FFF2-40B4-BE49-F238E27FC236}">
                <a16:creationId xmlns="" xmlns:a16="http://schemas.microsoft.com/office/drawing/2014/main" id="{D1F06AB5-8CD4-AB16-AE3C-37BBFFB20901}"/>
              </a:ext>
            </a:extLst>
          </p:cNvPr>
          <p:cNvSpPr>
            <a:spLocks noChangeArrowheads="1"/>
          </p:cNvSpPr>
          <p:nvPr>
            <p:custDataLst>
              <p:tags r:id="rId2"/>
            </p:custDataLst>
          </p:nvPr>
        </p:nvSpPr>
        <p:spPr bwMode="auto">
          <a:xfrm>
            <a:off x="-143236" y="3199842"/>
            <a:ext cx="2067910"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solidFill>
                  <a:srgbClr val="002060"/>
                </a:solidFill>
                <a:latin typeface="Times New Roman" panose="02020603050405020304" pitchFamily="18" charset="0"/>
                <a:cs typeface="Times New Roman" panose="02020603050405020304" pitchFamily="18" charset="0"/>
              </a:rPr>
              <a:t>Bài 5:</a:t>
            </a:r>
          </a:p>
        </p:txBody>
      </p:sp>
    </p:spTree>
    <p:extLst>
      <p:ext uri="{BB962C8B-B14F-4D97-AF65-F5344CB8AC3E}">
        <p14:creationId xmlns:p14="http://schemas.microsoft.com/office/powerpoint/2010/main" val="1348851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773" y="1486937"/>
            <a:ext cx="12420600" cy="185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 xmlns:a16="http://schemas.microsoft.com/office/drawing/2014/main" id="{DC224933-9386-4EF8-83D5-7F9F847973BE}"/>
              </a:ext>
            </a:extLst>
          </p:cNvPr>
          <p:cNvSpPr txBox="1"/>
          <p:nvPr/>
        </p:nvSpPr>
        <p:spPr>
          <a:xfrm>
            <a:off x="486603" y="1536019"/>
            <a:ext cx="11430000" cy="1631216"/>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Ví dụ: Một đoàn tàu chạy thẳng với vận tốc trung bình 36 km/h so với mặt đường, một hành khách đi về phía đầu tàu với vận tốc 1m/s so với mặt sàn tàu.</a:t>
            </a:r>
          </a:p>
          <a:p>
            <a:r>
              <a:rPr lang="en-US" sz="2500">
                <a:latin typeface="Arial" panose="020B0604020202020204" pitchFamily="34" charset="0"/>
                <a:cs typeface="Arial" panose="020B0604020202020204" pitchFamily="34" charset="0"/>
              </a:rPr>
              <a:t>a) Hành khách này tham gia mấy chuyển động? </a:t>
            </a:r>
          </a:p>
          <a:p>
            <a:r>
              <a:rPr lang="en-US" sz="2500">
                <a:latin typeface="Arial" panose="020B0604020202020204" pitchFamily="34" charset="0"/>
                <a:cs typeface="Arial" panose="020B0604020202020204" pitchFamily="34" charset="0"/>
              </a:rPr>
              <a:t>b) Làm cách nào để xác định được vận tốc của hành khách đối với mặt đường?</a:t>
            </a:r>
          </a:p>
        </p:txBody>
      </p:sp>
      <p:sp>
        <p:nvSpPr>
          <p:cNvPr id="14" name="Text Box 13">
            <a:extLst>
              <a:ext uri="{FF2B5EF4-FFF2-40B4-BE49-F238E27FC236}">
                <a16:creationId xmlns="" xmlns:a16="http://schemas.microsoft.com/office/drawing/2014/main" id="{E0D1A429-78A8-4E2F-B9FE-0338F93F0EBC}"/>
              </a:ext>
            </a:extLst>
          </p:cNvPr>
          <p:cNvSpPr txBox="1">
            <a:spLocks noChangeArrowheads="1"/>
          </p:cNvSpPr>
          <p:nvPr/>
        </p:nvSpPr>
        <p:spPr bwMode="auto">
          <a:xfrm>
            <a:off x="205960" y="610901"/>
            <a:ext cx="4874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Tổng hợp vận tốc</a:t>
            </a:r>
          </a:p>
        </p:txBody>
      </p:sp>
      <p:sp>
        <p:nvSpPr>
          <p:cNvPr id="16" name="Text Box 13">
            <a:extLst>
              <a:ext uri="{FF2B5EF4-FFF2-40B4-BE49-F238E27FC236}">
                <a16:creationId xmlns="" xmlns:a16="http://schemas.microsoft.com/office/drawing/2014/main" id="{84E24055-DF6B-960D-48B5-77B69B972E4D}"/>
              </a:ext>
            </a:extLst>
          </p:cNvPr>
          <p:cNvSpPr txBox="1">
            <a:spLocks noChangeArrowheads="1"/>
          </p:cNvSpPr>
          <p:nvPr/>
        </p:nvSpPr>
        <p:spPr bwMode="auto">
          <a:xfrm>
            <a:off x="290623" y="989127"/>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a. Tổng hợp hai vận tốc cùng phương</a:t>
            </a:r>
          </a:p>
        </p:txBody>
      </p:sp>
      <p:sp>
        <p:nvSpPr>
          <p:cNvPr id="20" name="TextBox 19">
            <a:extLst>
              <a:ext uri="{FF2B5EF4-FFF2-40B4-BE49-F238E27FC236}">
                <a16:creationId xmlns="" xmlns:a16="http://schemas.microsoft.com/office/drawing/2014/main" id="{DE7F0055-A4D7-31FB-EB9C-0702540BC53E}"/>
              </a:ext>
            </a:extLst>
          </p:cNvPr>
          <p:cNvSpPr txBox="1"/>
          <p:nvPr/>
        </p:nvSpPr>
        <p:spPr>
          <a:xfrm>
            <a:off x="2614512" y="3280526"/>
            <a:ext cx="7060029" cy="474104"/>
          </a:xfrm>
          <a:prstGeom prst="rect">
            <a:avLst/>
          </a:prstGeom>
          <a:noFill/>
        </p:spPr>
        <p:txBody>
          <a:bodyPr wrap="square">
            <a:spAutoFit/>
          </a:bodyPr>
          <a:lstStyle/>
          <a:p>
            <a:pPr marL="0" marR="0" algn="ctr">
              <a:lnSpc>
                <a:spcPct val="107000"/>
              </a:lnSpc>
              <a:spcBef>
                <a:spcPts val="0"/>
              </a:spcBef>
              <a:spcAft>
                <a:spcPts val="50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BC7E112C-3B2F-577A-B533-EAE6B7AF9C45}"/>
                  </a:ext>
                </a:extLst>
              </p:cNvPr>
              <p:cNvSpPr txBox="1"/>
              <p:nvPr/>
            </p:nvSpPr>
            <p:spPr>
              <a:xfrm>
                <a:off x="349177" y="3754630"/>
                <a:ext cx="7233661" cy="1631216"/>
              </a:xfrm>
              <a:prstGeom prst="rect">
                <a:avLst/>
              </a:prstGeom>
              <a:noFill/>
            </p:spPr>
            <p:txBody>
              <a:bodyPr wrap="square">
                <a:spAutoFit/>
              </a:bodyPr>
              <a:lstStyle/>
              <a:p>
                <a:pPr marR="0">
                  <a:spcBef>
                    <a:spcPts val="0"/>
                  </a:spcBef>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 gọi: </a:t>
                </a:r>
              </a:p>
              <a:p>
                <a:pPr marR="0">
                  <a:spcBef>
                    <a:spcPts val="0"/>
                  </a:spcBef>
                </a:pPr>
                <a14:m>
                  <m:oMath xmlns:m="http://schemas.openxmlformats.org/officeDocument/2006/math">
                    <m:acc>
                      <m:accPr>
                        <m:chr m:val="⃗"/>
                        <m:ctrlPr>
                          <a:rPr lang="en-US" sz="2500" i="1" smtClean="0">
                            <a:solidFill>
                              <a:srgbClr val="0070C0"/>
                            </a:solidFill>
                            <a:latin typeface="Cambria Math"/>
                          </a:rPr>
                        </m:ctrlPr>
                      </m:accPr>
                      <m:e>
                        <m:sSub>
                          <m:sSubPr>
                            <m:ctrlPr>
                              <a:rPr lang="en-US" sz="2500" i="1" smtClean="0">
                                <a:solidFill>
                                  <a:srgbClr val="0070C0"/>
                                </a:solidFill>
                                <a:latin typeface="Cambria Math"/>
                              </a:rPr>
                            </m:ctrlPr>
                          </m:sSubPr>
                          <m:e>
                            <m:r>
                              <a:rPr lang="en-US" sz="2500" b="0" i="1" smtClean="0">
                                <a:solidFill>
                                  <a:srgbClr val="0070C0"/>
                                </a:solidFill>
                                <a:latin typeface="Cambria Math" panose="02040503050406030204" pitchFamily="18" charset="0"/>
                              </a:rPr>
                              <m:t>𝑣</m:t>
                            </m:r>
                          </m:e>
                          <m:sub>
                            <m:r>
                              <a:rPr lang="en-US" sz="2500" b="0" i="1" smtClean="0">
                                <a:solidFill>
                                  <a:srgbClr val="0070C0"/>
                                </a:solidFill>
                                <a:latin typeface="Cambria Math" panose="02040503050406030204" pitchFamily="18" charset="0"/>
                              </a:rPr>
                              <m:t>12</m:t>
                            </m:r>
                          </m:sub>
                        </m:sSub>
                      </m:e>
                    </m:acc>
                  </m:oMath>
                </a14:m>
                <a:r>
                  <a:rPr lang="en-US" sz="2500">
                    <a:solidFill>
                      <a:srgbClr val="FF0000"/>
                    </a:solidFill>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vận tốc của hành khách so với tàu</a:t>
                </a:r>
              </a:p>
              <a:p>
                <a:pPr marR="0">
                  <a:spcBef>
                    <a:spcPts val="0"/>
                  </a:spcBef>
                </a:pPr>
                <a14:m>
                  <m:oMath xmlns:m="http://schemas.openxmlformats.org/officeDocument/2006/math">
                    <m:acc>
                      <m:accPr>
                        <m:chr m:val="⃗"/>
                        <m:ctrlPr>
                          <a:rPr lang="en-US" sz="2500" i="1">
                            <a:solidFill>
                              <a:srgbClr val="00B050"/>
                            </a:solidFill>
                            <a:latin typeface="Cambria Math"/>
                          </a:rPr>
                        </m:ctrlPr>
                      </m:accPr>
                      <m:e>
                        <m:sSub>
                          <m:sSubPr>
                            <m:ctrlPr>
                              <a:rPr lang="en-US" sz="2500" i="1">
                                <a:solidFill>
                                  <a:srgbClr val="00B050"/>
                                </a:solidFill>
                                <a:latin typeface="Cambria Math"/>
                              </a:rPr>
                            </m:ctrlPr>
                          </m:sSubPr>
                          <m:e>
                            <m:r>
                              <a:rPr lang="en-US" sz="2500" b="0" i="1" smtClean="0">
                                <a:solidFill>
                                  <a:srgbClr val="00B050"/>
                                </a:solidFill>
                                <a:latin typeface="Cambria Math" panose="02040503050406030204" pitchFamily="18" charset="0"/>
                              </a:rPr>
                              <m:t>𝑣</m:t>
                            </m:r>
                          </m:e>
                          <m:sub>
                            <m:r>
                              <a:rPr lang="en-US" sz="2500" b="0" i="1" smtClean="0">
                                <a:solidFill>
                                  <a:srgbClr val="00B050"/>
                                </a:solidFill>
                                <a:latin typeface="Cambria Math" panose="02040503050406030204" pitchFamily="18" charset="0"/>
                              </a:rPr>
                              <m:t>23</m:t>
                            </m:r>
                          </m:sub>
                        </m:sSub>
                      </m:e>
                    </m:acc>
                    <m:r>
                      <a:rPr lang="en-US" sz="2500" b="0" i="0" smtClean="0">
                        <a:solidFill>
                          <a:srgbClr val="00B050"/>
                        </a:solidFill>
                        <a:latin typeface="Cambria Math" panose="02040503050406030204" pitchFamily="18" charset="0"/>
                      </a:rPr>
                      <m:t> : </m:t>
                    </m:r>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 tốc của tàu so với mặt đường</a:t>
                </a:r>
              </a:p>
              <a:p>
                <a:pPr marR="0">
                  <a:spcBef>
                    <a:spcPts val="0"/>
                  </a:spcBef>
                </a:pPr>
                <a14:m>
                  <m:oMath xmlns:m="http://schemas.openxmlformats.org/officeDocument/2006/math">
                    <m:acc>
                      <m:accPr>
                        <m:chr m:val="⃗"/>
                        <m:ctrlPr>
                          <a:rPr lang="en-US" sz="2500" b="1" i="1" smtClean="0">
                            <a:solidFill>
                              <a:srgbClr val="C00000"/>
                            </a:solidFill>
                            <a:latin typeface="Cambria Math"/>
                          </a:rPr>
                        </m:ctrlPr>
                      </m:accPr>
                      <m:e>
                        <m:sSub>
                          <m:sSubPr>
                            <m:ctrlPr>
                              <a:rPr lang="en-US" sz="2500" b="1" i="1">
                                <a:solidFill>
                                  <a:srgbClr val="C00000"/>
                                </a:solidFill>
                                <a:latin typeface="Cambria Math"/>
                              </a:rPr>
                            </m:ctrlPr>
                          </m:sSubPr>
                          <m:e>
                            <m:r>
                              <a:rPr lang="en-US" sz="2500" b="1" i="1" smtClean="0">
                                <a:solidFill>
                                  <a:srgbClr val="C00000"/>
                                </a:solidFill>
                                <a:latin typeface="Cambria Math" panose="02040503050406030204" pitchFamily="18" charset="0"/>
                              </a:rPr>
                              <m:t>𝒗</m:t>
                            </m:r>
                          </m:e>
                          <m:sub>
                            <m:r>
                              <a:rPr lang="en-US" sz="2500" b="1" i="1">
                                <a:solidFill>
                                  <a:srgbClr val="C00000"/>
                                </a:solidFill>
                                <a:latin typeface="Cambria Math" panose="02040503050406030204" pitchFamily="18" charset="0"/>
                              </a:rPr>
                              <m:t>𝟏</m:t>
                            </m:r>
                            <m:r>
                              <a:rPr lang="en-US" sz="2500" b="1" i="1" smtClean="0">
                                <a:solidFill>
                                  <a:srgbClr val="C00000"/>
                                </a:solidFill>
                                <a:latin typeface="Cambria Math" panose="02040503050406030204" pitchFamily="18" charset="0"/>
                              </a:rPr>
                              <m:t>𝟑</m:t>
                            </m:r>
                          </m:sub>
                        </m:sSub>
                      </m:e>
                    </m:acc>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vận tốc của hành khách so với mặt đường</a:t>
                </a:r>
              </a:p>
            </p:txBody>
          </p:sp>
        </mc:Choice>
        <mc:Fallback xmlns="">
          <p:sp>
            <p:nvSpPr>
              <p:cNvPr id="23" name="TextBox 22">
                <a:extLst>
                  <a:ext uri="{FF2B5EF4-FFF2-40B4-BE49-F238E27FC236}">
                    <a16:creationId xmlns:a16="http://schemas.microsoft.com/office/drawing/2014/main" id="{BC7E112C-3B2F-577A-B533-EAE6B7AF9C45}"/>
                  </a:ext>
                </a:extLst>
              </p:cNvPr>
              <p:cNvSpPr txBox="1">
                <a:spLocks noRot="1" noChangeAspect="1" noMove="1" noResize="1" noEditPoints="1" noAdjustHandles="1" noChangeArrowheads="1" noChangeShapeType="1" noTextEdit="1"/>
              </p:cNvSpPr>
              <p:nvPr/>
            </p:nvSpPr>
            <p:spPr>
              <a:xfrm>
                <a:off x="349177" y="3754630"/>
                <a:ext cx="7233661" cy="1631216"/>
              </a:xfrm>
              <a:prstGeom prst="rect">
                <a:avLst/>
              </a:prstGeom>
              <a:blipFill>
                <a:blip r:embed="rId6"/>
                <a:stretch>
                  <a:fillRect l="-1348" t="-2985" b="-7836"/>
                </a:stretch>
              </a:blipFill>
            </p:spPr>
            <p:txBody>
              <a:bodyPr/>
              <a:lstStyle/>
              <a:p>
                <a:r>
                  <a:rPr lang="en-US">
                    <a:noFill/>
                  </a:rPr>
                  <a:t> </a:t>
                </a:r>
              </a:p>
            </p:txBody>
          </p:sp>
        </mc:Fallback>
      </mc:AlternateContent>
      <p:sp>
        <p:nvSpPr>
          <p:cNvPr id="25" name="TextBox 24">
            <a:extLst>
              <a:ext uri="{FF2B5EF4-FFF2-40B4-BE49-F238E27FC236}">
                <a16:creationId xmlns="" xmlns:a16="http://schemas.microsoft.com/office/drawing/2014/main" id="{9E2C0A49-84B6-AA08-E36B-D027C0A59EB7}"/>
              </a:ext>
            </a:extLst>
          </p:cNvPr>
          <p:cNvSpPr txBox="1"/>
          <p:nvPr/>
        </p:nvSpPr>
        <p:spPr>
          <a:xfrm>
            <a:off x="367625" y="5480822"/>
            <a:ext cx="11573050" cy="1246495"/>
          </a:xfrm>
          <a:prstGeom prst="rect">
            <a:avLst/>
          </a:prstGeom>
          <a:noFill/>
        </p:spPr>
        <p:txBody>
          <a:bodyPr wrap="square">
            <a:spAutoFit/>
          </a:bodyPr>
          <a:lstStyle/>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chạy</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tàu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ct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 m/s + 10 m/s = 11 m/s.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tàu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chạy</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p>
        </p:txBody>
      </p:sp>
      <p:pic>
        <p:nvPicPr>
          <p:cNvPr id="27" name="Picture 26" descr="empty-red-rectangle">
            <a:extLst>
              <a:ext uri="{FF2B5EF4-FFF2-40B4-BE49-F238E27FC236}">
                <a16:creationId xmlns="" xmlns:a16="http://schemas.microsoft.com/office/drawing/2014/main" id="{DAD2F9A5-CD85-A6F7-8E79-A76BF744727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460604" y="4758176"/>
            <a:ext cx="3276601" cy="71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F789BEAE-4E97-EB60-40F4-A04298FA1CFA}"/>
                  </a:ext>
                </a:extLst>
              </p:cNvPr>
              <p:cNvSpPr txBox="1"/>
              <p:nvPr/>
            </p:nvSpPr>
            <p:spPr>
              <a:xfrm>
                <a:off x="7696200" y="4767983"/>
                <a:ext cx="2875891" cy="553998"/>
              </a:xfrm>
              <a:prstGeom prst="rect">
                <a:avLst/>
              </a:prstGeom>
              <a:noFill/>
            </p:spPr>
            <p:txBody>
              <a:bodyPr wrap="square" rtlCol="0">
                <a:spAutoFit/>
              </a:bodyPr>
              <a:lstStyle/>
              <a:p>
                <a14:m>
                  <m:oMath xmlns:m="http://schemas.openxmlformats.org/officeDocument/2006/math">
                    <m:acc>
                      <m:accPr>
                        <m:chr m:val="⃗"/>
                        <m:ctrlPr>
                          <a:rPr lang="en-US" sz="3000" b="1" i="1" smtClean="0">
                            <a:solidFill>
                              <a:srgbClr val="FF0000"/>
                            </a:solidFill>
                            <a:latin typeface="Cambria Math"/>
                          </a:rPr>
                        </m:ctrlPr>
                      </m:accPr>
                      <m:e>
                        <m:sSub>
                          <m:sSubPr>
                            <m:ctrlPr>
                              <a:rPr lang="en-US" sz="3000" b="1" i="1" smtClean="0">
                                <a:solidFill>
                                  <a:srgbClr val="FF0000"/>
                                </a:solidFill>
                                <a:latin typeface="Cambria Math"/>
                              </a:rPr>
                            </m:ctrlPr>
                          </m:sSubPr>
                          <m:e>
                            <m:r>
                              <a:rPr lang="en-US" sz="3000" b="1" i="1" smtClean="0">
                                <a:solidFill>
                                  <a:srgbClr val="FF0000"/>
                                </a:solidFill>
                                <a:latin typeface="Cambria Math" panose="02040503050406030204" pitchFamily="18" charset="0"/>
                              </a:rPr>
                              <m:t>𝒗</m:t>
                            </m:r>
                          </m:e>
                          <m:sub>
                            <m:r>
                              <a:rPr lang="en-US" sz="3000" b="1" i="1" smtClean="0">
                                <a:solidFill>
                                  <a:srgbClr val="FF0000"/>
                                </a:solidFill>
                                <a:latin typeface="Cambria Math" panose="02040503050406030204" pitchFamily="18" charset="0"/>
                              </a:rPr>
                              <m:t>𝟏𝟑</m:t>
                            </m:r>
                          </m:sub>
                        </m:sSub>
                      </m:e>
                    </m:acc>
                  </m:oMath>
                </a14:m>
                <a:r>
                  <a:rPr lang="en-US" sz="3000" b="1">
                    <a:solidFill>
                      <a:srgbClr val="FF0000"/>
                    </a:solidFill>
                  </a:rPr>
                  <a:t> </a:t>
                </a:r>
                <a:r>
                  <a:rPr lang="en-US" sz="3000" b="1"/>
                  <a:t>=</a:t>
                </a:r>
                <a:r>
                  <a:rPr lang="en-US" sz="3000" b="1">
                    <a:solidFill>
                      <a:srgbClr val="FF0000"/>
                    </a:solidFill>
                  </a:rPr>
                  <a:t> </a:t>
                </a:r>
                <a14:m>
                  <m:oMath xmlns:m="http://schemas.openxmlformats.org/officeDocument/2006/math">
                    <m:acc>
                      <m:accPr>
                        <m:chr m:val="⃗"/>
                        <m:ctrlPr>
                          <a:rPr lang="en-US" sz="3000" b="1" i="1" smtClean="0">
                            <a:solidFill>
                              <a:srgbClr val="0070C0"/>
                            </a:solidFill>
                            <a:latin typeface="Cambria Math"/>
                          </a:rPr>
                        </m:ctrlPr>
                      </m:accPr>
                      <m:e>
                        <m:sSub>
                          <m:sSubPr>
                            <m:ctrlPr>
                              <a:rPr lang="en-US" sz="3000" b="1" i="1">
                                <a:solidFill>
                                  <a:srgbClr val="0070C0"/>
                                </a:solidFill>
                                <a:latin typeface="Cambria Math"/>
                              </a:rPr>
                            </m:ctrlPr>
                          </m:sSubPr>
                          <m:e>
                            <m:r>
                              <a:rPr lang="en-US" sz="3000" b="1" i="1" smtClean="0">
                                <a:solidFill>
                                  <a:srgbClr val="0070C0"/>
                                </a:solidFill>
                                <a:latin typeface="Cambria Math" panose="02040503050406030204" pitchFamily="18" charset="0"/>
                              </a:rPr>
                              <m:t>𝒗</m:t>
                            </m:r>
                          </m:e>
                          <m:sub>
                            <m:r>
                              <a:rPr lang="en-US" sz="3000" b="1" i="1">
                                <a:solidFill>
                                  <a:srgbClr val="0070C0"/>
                                </a:solidFill>
                                <a:latin typeface="Cambria Math" panose="02040503050406030204" pitchFamily="18" charset="0"/>
                              </a:rPr>
                              <m:t>𝟏𝟐</m:t>
                            </m:r>
                          </m:sub>
                        </m:sSub>
                      </m:e>
                    </m:acc>
                    <m:r>
                      <a:rPr lang="en-US" sz="3000" b="1" i="1" smtClean="0">
                        <a:solidFill>
                          <a:schemeClr val="tx1"/>
                        </a:solidFill>
                        <a:latin typeface="Cambria Math" panose="02040503050406030204" pitchFamily="18" charset="0"/>
                      </a:rPr>
                      <m:t>+</m:t>
                    </m:r>
                    <m:acc>
                      <m:accPr>
                        <m:chr m:val="⃗"/>
                        <m:ctrlPr>
                          <a:rPr lang="en-US" sz="3000" b="1" i="1">
                            <a:solidFill>
                              <a:srgbClr val="00B050"/>
                            </a:solidFill>
                            <a:latin typeface="Cambria Math"/>
                          </a:rPr>
                        </m:ctrlPr>
                      </m:accPr>
                      <m:e>
                        <m:sSub>
                          <m:sSubPr>
                            <m:ctrlPr>
                              <a:rPr lang="en-US" sz="3000" b="1" i="1">
                                <a:solidFill>
                                  <a:srgbClr val="00B050"/>
                                </a:solidFill>
                                <a:latin typeface="Cambria Math"/>
                              </a:rPr>
                            </m:ctrlPr>
                          </m:sSubPr>
                          <m:e>
                            <m:r>
                              <a:rPr lang="en-US" sz="3000" b="1" i="1" smtClean="0">
                                <a:solidFill>
                                  <a:srgbClr val="00B050"/>
                                </a:solidFill>
                                <a:latin typeface="Cambria Math" panose="02040503050406030204" pitchFamily="18" charset="0"/>
                              </a:rPr>
                              <m:t>𝒗</m:t>
                            </m:r>
                          </m:e>
                          <m:sub>
                            <m:r>
                              <a:rPr lang="en-US" sz="3000" b="1" i="1">
                                <a:solidFill>
                                  <a:srgbClr val="00B050"/>
                                </a:solidFill>
                                <a:latin typeface="Cambria Math" panose="02040503050406030204" pitchFamily="18" charset="0"/>
                              </a:rPr>
                              <m:t>𝟐𝟑</m:t>
                            </m:r>
                          </m:sub>
                        </m:sSub>
                      </m:e>
                    </m:acc>
                  </m:oMath>
                </a14:m>
                <a:endParaRPr lang="en-US" sz="3000" b="1">
                  <a:solidFill>
                    <a:srgbClr val="00B050"/>
                  </a:solidFill>
                </a:endParaRPr>
              </a:p>
            </p:txBody>
          </p:sp>
        </mc:Choice>
        <mc:Fallback xmlns="">
          <p:sp>
            <p:nvSpPr>
              <p:cNvPr id="28" name="TextBox 27">
                <a:extLst>
                  <a:ext uri="{FF2B5EF4-FFF2-40B4-BE49-F238E27FC236}">
                    <a16:creationId xmlns:a16="http://schemas.microsoft.com/office/drawing/2014/main" id="{F789BEAE-4E97-EB60-40F4-A04298FA1CFA}"/>
                  </a:ext>
                </a:extLst>
              </p:cNvPr>
              <p:cNvSpPr txBox="1">
                <a:spLocks noRot="1" noChangeAspect="1" noMove="1" noResize="1" noEditPoints="1" noAdjustHandles="1" noChangeArrowheads="1" noChangeShapeType="1" noTextEdit="1"/>
              </p:cNvSpPr>
              <p:nvPr/>
            </p:nvSpPr>
            <p:spPr>
              <a:xfrm>
                <a:off x="7696200" y="4767983"/>
                <a:ext cx="2875891" cy="553998"/>
              </a:xfrm>
              <a:prstGeom prst="rect">
                <a:avLst/>
              </a:prstGeom>
              <a:blipFill>
                <a:blip r:embed="rId8"/>
                <a:stretch>
                  <a:fillRect t="-13187" b="-34066"/>
                </a:stretch>
              </a:blipFill>
            </p:spPr>
            <p:txBody>
              <a:bodyPr/>
              <a:lstStyle/>
              <a:p>
                <a:r>
                  <a:rPr lang="en-US">
                    <a:noFill/>
                  </a:rPr>
                  <a:t> </a:t>
                </a:r>
              </a:p>
            </p:txBody>
          </p:sp>
        </mc:Fallback>
      </mc:AlternateContent>
    </p:spTree>
    <p:extLst>
      <p:ext uri="{BB962C8B-B14F-4D97-AF65-F5344CB8AC3E}">
        <p14:creationId xmlns:p14="http://schemas.microsoft.com/office/powerpoint/2010/main" val="37099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790671" y="758277"/>
            <a:ext cx="10972800" cy="99432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127345" y="783677"/>
            <a:ext cx="10541000" cy="8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indent="-457200">
              <a:lnSpc>
                <a:spcPct val="107000"/>
              </a:lnSpc>
              <a:spcBef>
                <a:spcPts val="0"/>
              </a:spcBef>
              <a:spcAft>
                <a:spcPts val="500"/>
              </a:spcAft>
              <a:buAutoNum type="arabicPeriod"/>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Hãy xác định vận tốc của hành khách đối với mặt đường nếu người này chuyển động về cuối đoàn tàu với vận tốc có cùng độ lớn 1 m/s. </a:t>
            </a: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1" name="Content Placeholder 4" descr="Diagram&#10;&#10;Description automatically generated with medium confidence">
            <a:extLst>
              <a:ext uri="{FF2B5EF4-FFF2-40B4-BE49-F238E27FC236}">
                <a16:creationId xmlns="" xmlns:a16="http://schemas.microsoft.com/office/drawing/2014/main" id="{32AFB48B-3EDD-7028-4E19-E3E5B9740A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3655" y="1981200"/>
            <a:ext cx="11464240" cy="2449293"/>
          </a:xfrm>
          <a:prstGeom prst="rect">
            <a:avLst/>
          </a:prstGeom>
        </p:spPr>
      </p:pic>
      <p:sp>
        <p:nvSpPr>
          <p:cNvPr id="12" name="Freeform: Shape 11">
            <a:extLst>
              <a:ext uri="{FF2B5EF4-FFF2-40B4-BE49-F238E27FC236}">
                <a16:creationId xmlns="" xmlns:a16="http://schemas.microsoft.com/office/drawing/2014/main" id="{BC7E1287-1E1E-3A6D-08C8-AE660BCCEBAE}"/>
              </a:ext>
            </a:extLst>
          </p:cNvPr>
          <p:cNvSpPr/>
          <p:nvPr/>
        </p:nvSpPr>
        <p:spPr>
          <a:xfrm>
            <a:off x="5029200" y="2663114"/>
            <a:ext cx="1853295" cy="1085464"/>
          </a:xfrm>
          <a:custGeom>
            <a:avLst/>
            <a:gdLst>
              <a:gd name="connsiteX0" fmla="*/ 59266 w 1748747"/>
              <a:gd name="connsiteY0" fmla="*/ 25400 h 905933"/>
              <a:gd name="connsiteX1" fmla="*/ 59266 w 1748747"/>
              <a:gd name="connsiteY1" fmla="*/ 25400 h 905933"/>
              <a:gd name="connsiteX2" fmla="*/ 190500 w 1748747"/>
              <a:gd name="connsiteY2" fmla="*/ 33866 h 905933"/>
              <a:gd name="connsiteX3" fmla="*/ 258233 w 1748747"/>
              <a:gd name="connsiteY3" fmla="*/ 42333 h 905933"/>
              <a:gd name="connsiteX4" fmla="*/ 313266 w 1748747"/>
              <a:gd name="connsiteY4" fmla="*/ 38100 h 905933"/>
              <a:gd name="connsiteX5" fmla="*/ 423333 w 1748747"/>
              <a:gd name="connsiteY5" fmla="*/ 33866 h 905933"/>
              <a:gd name="connsiteX6" fmla="*/ 495300 w 1748747"/>
              <a:gd name="connsiteY6" fmla="*/ 16933 h 905933"/>
              <a:gd name="connsiteX7" fmla="*/ 762000 w 1748747"/>
              <a:gd name="connsiteY7" fmla="*/ 21166 h 905933"/>
              <a:gd name="connsiteX8" fmla="*/ 791633 w 1748747"/>
              <a:gd name="connsiteY8" fmla="*/ 25400 h 905933"/>
              <a:gd name="connsiteX9" fmla="*/ 808566 w 1748747"/>
              <a:gd name="connsiteY9" fmla="*/ 29633 h 905933"/>
              <a:gd name="connsiteX10" fmla="*/ 1003300 w 1748747"/>
              <a:gd name="connsiteY10" fmla="*/ 25400 h 905933"/>
              <a:gd name="connsiteX11" fmla="*/ 1117600 w 1748747"/>
              <a:gd name="connsiteY11" fmla="*/ 12700 h 905933"/>
              <a:gd name="connsiteX12" fmla="*/ 1193800 w 1748747"/>
              <a:gd name="connsiteY12" fmla="*/ 4233 h 905933"/>
              <a:gd name="connsiteX13" fmla="*/ 1346200 w 1748747"/>
              <a:gd name="connsiteY13" fmla="*/ 0 h 905933"/>
              <a:gd name="connsiteX14" fmla="*/ 1490133 w 1748747"/>
              <a:gd name="connsiteY14" fmla="*/ 8466 h 905933"/>
              <a:gd name="connsiteX15" fmla="*/ 1532466 w 1748747"/>
              <a:gd name="connsiteY15" fmla="*/ 12700 h 905933"/>
              <a:gd name="connsiteX16" fmla="*/ 1646766 w 1748747"/>
              <a:gd name="connsiteY16" fmla="*/ 16933 h 905933"/>
              <a:gd name="connsiteX17" fmla="*/ 1689100 w 1748747"/>
              <a:gd name="connsiteY17" fmla="*/ 33866 h 905933"/>
              <a:gd name="connsiteX18" fmla="*/ 1701800 w 1748747"/>
              <a:gd name="connsiteY18" fmla="*/ 46566 h 905933"/>
              <a:gd name="connsiteX19" fmla="*/ 1735666 w 1748747"/>
              <a:gd name="connsiteY19" fmla="*/ 97366 h 905933"/>
              <a:gd name="connsiteX20" fmla="*/ 1739900 w 1748747"/>
              <a:gd name="connsiteY20" fmla="*/ 127000 h 905933"/>
              <a:gd name="connsiteX21" fmla="*/ 1744133 w 1748747"/>
              <a:gd name="connsiteY21" fmla="*/ 152400 h 905933"/>
              <a:gd name="connsiteX22" fmla="*/ 1735666 w 1748747"/>
              <a:gd name="connsiteY22" fmla="*/ 279400 h 905933"/>
              <a:gd name="connsiteX23" fmla="*/ 1722966 w 1748747"/>
              <a:gd name="connsiteY23" fmla="*/ 414866 h 905933"/>
              <a:gd name="connsiteX24" fmla="*/ 1727200 w 1748747"/>
              <a:gd name="connsiteY24" fmla="*/ 486833 h 905933"/>
              <a:gd name="connsiteX25" fmla="*/ 1731433 w 1748747"/>
              <a:gd name="connsiteY25" fmla="*/ 508000 h 905933"/>
              <a:gd name="connsiteX26" fmla="*/ 1735666 w 1748747"/>
              <a:gd name="connsiteY26" fmla="*/ 541866 h 905933"/>
              <a:gd name="connsiteX27" fmla="*/ 1744133 w 1748747"/>
              <a:gd name="connsiteY27" fmla="*/ 579966 h 905933"/>
              <a:gd name="connsiteX28" fmla="*/ 1731433 w 1748747"/>
              <a:gd name="connsiteY28" fmla="*/ 774700 h 905933"/>
              <a:gd name="connsiteX29" fmla="*/ 1718733 w 1748747"/>
              <a:gd name="connsiteY29" fmla="*/ 791633 h 905933"/>
              <a:gd name="connsiteX30" fmla="*/ 1710266 w 1748747"/>
              <a:gd name="connsiteY30" fmla="*/ 804333 h 905933"/>
              <a:gd name="connsiteX31" fmla="*/ 1680633 w 1748747"/>
              <a:gd name="connsiteY31" fmla="*/ 846666 h 905933"/>
              <a:gd name="connsiteX32" fmla="*/ 1659466 w 1748747"/>
              <a:gd name="connsiteY32" fmla="*/ 850900 h 905933"/>
              <a:gd name="connsiteX33" fmla="*/ 1646766 w 1748747"/>
              <a:gd name="connsiteY33" fmla="*/ 855133 h 905933"/>
              <a:gd name="connsiteX34" fmla="*/ 1422400 w 1748747"/>
              <a:gd name="connsiteY34" fmla="*/ 850900 h 905933"/>
              <a:gd name="connsiteX35" fmla="*/ 1380066 w 1748747"/>
              <a:gd name="connsiteY35" fmla="*/ 846666 h 905933"/>
              <a:gd name="connsiteX36" fmla="*/ 1337733 w 1748747"/>
              <a:gd name="connsiteY36" fmla="*/ 850900 h 905933"/>
              <a:gd name="connsiteX37" fmla="*/ 1286933 w 1748747"/>
              <a:gd name="connsiteY37" fmla="*/ 855133 h 905933"/>
              <a:gd name="connsiteX38" fmla="*/ 1244600 w 1748747"/>
              <a:gd name="connsiteY38" fmla="*/ 863600 h 905933"/>
              <a:gd name="connsiteX39" fmla="*/ 1214966 w 1748747"/>
              <a:gd name="connsiteY39" fmla="*/ 867833 h 905933"/>
              <a:gd name="connsiteX40" fmla="*/ 1172633 w 1748747"/>
              <a:gd name="connsiteY40" fmla="*/ 884766 h 905933"/>
              <a:gd name="connsiteX41" fmla="*/ 1126066 w 1748747"/>
              <a:gd name="connsiteY41" fmla="*/ 893233 h 905933"/>
              <a:gd name="connsiteX42" fmla="*/ 1037166 w 1748747"/>
              <a:gd name="connsiteY42" fmla="*/ 905933 h 905933"/>
              <a:gd name="connsiteX43" fmla="*/ 639233 w 1748747"/>
              <a:gd name="connsiteY43" fmla="*/ 897466 h 905933"/>
              <a:gd name="connsiteX44" fmla="*/ 541866 w 1748747"/>
              <a:gd name="connsiteY44" fmla="*/ 893233 h 905933"/>
              <a:gd name="connsiteX45" fmla="*/ 465666 w 1748747"/>
              <a:gd name="connsiteY45" fmla="*/ 867833 h 905933"/>
              <a:gd name="connsiteX46" fmla="*/ 148166 w 1748747"/>
              <a:gd name="connsiteY46" fmla="*/ 850900 h 905933"/>
              <a:gd name="connsiteX47" fmla="*/ 131233 w 1748747"/>
              <a:gd name="connsiteY47" fmla="*/ 833966 h 905933"/>
              <a:gd name="connsiteX48" fmla="*/ 127000 w 1748747"/>
              <a:gd name="connsiteY48" fmla="*/ 821266 h 905933"/>
              <a:gd name="connsiteX49" fmla="*/ 118533 w 1748747"/>
              <a:gd name="connsiteY49" fmla="*/ 787400 h 905933"/>
              <a:gd name="connsiteX50" fmla="*/ 101600 w 1748747"/>
              <a:gd name="connsiteY50" fmla="*/ 757766 h 905933"/>
              <a:gd name="connsiteX51" fmla="*/ 71966 w 1748747"/>
              <a:gd name="connsiteY51" fmla="*/ 702733 h 905933"/>
              <a:gd name="connsiteX52" fmla="*/ 33866 w 1748747"/>
              <a:gd name="connsiteY52" fmla="*/ 643466 h 905933"/>
              <a:gd name="connsiteX53" fmla="*/ 16933 w 1748747"/>
              <a:gd name="connsiteY53" fmla="*/ 567266 h 905933"/>
              <a:gd name="connsiteX54" fmla="*/ 8466 w 1748747"/>
              <a:gd name="connsiteY54" fmla="*/ 495300 h 905933"/>
              <a:gd name="connsiteX55" fmla="*/ 0 w 1748747"/>
              <a:gd name="connsiteY55" fmla="*/ 457200 h 905933"/>
              <a:gd name="connsiteX56" fmla="*/ 4233 w 1748747"/>
              <a:gd name="connsiteY56" fmla="*/ 406400 h 905933"/>
              <a:gd name="connsiteX57" fmla="*/ 12700 w 1748747"/>
              <a:gd name="connsiteY57" fmla="*/ 376766 h 905933"/>
              <a:gd name="connsiteX58" fmla="*/ 16933 w 1748747"/>
              <a:gd name="connsiteY58" fmla="*/ 338666 h 905933"/>
              <a:gd name="connsiteX59" fmla="*/ 21166 w 1748747"/>
              <a:gd name="connsiteY59" fmla="*/ 50800 h 905933"/>
              <a:gd name="connsiteX60" fmla="*/ 33866 w 1748747"/>
              <a:gd name="connsiteY60" fmla="*/ 33866 h 905933"/>
              <a:gd name="connsiteX61" fmla="*/ 59266 w 1748747"/>
              <a:gd name="connsiteY61" fmla="*/ 25400 h 90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748747" h="905933">
                <a:moveTo>
                  <a:pt x="59266" y="25400"/>
                </a:moveTo>
                <a:lnTo>
                  <a:pt x="59266" y="25400"/>
                </a:lnTo>
                <a:cubicBezTo>
                  <a:pt x="103011" y="28222"/>
                  <a:pt x="146822" y="30149"/>
                  <a:pt x="190500" y="33866"/>
                </a:cubicBezTo>
                <a:cubicBezTo>
                  <a:pt x="213171" y="35795"/>
                  <a:pt x="235493" y="41549"/>
                  <a:pt x="258233" y="42333"/>
                </a:cubicBezTo>
                <a:cubicBezTo>
                  <a:pt x="276621" y="42967"/>
                  <a:pt x="294892" y="39042"/>
                  <a:pt x="313266" y="38100"/>
                </a:cubicBezTo>
                <a:cubicBezTo>
                  <a:pt x="349934" y="36220"/>
                  <a:pt x="386644" y="35277"/>
                  <a:pt x="423333" y="33866"/>
                </a:cubicBezTo>
                <a:cubicBezTo>
                  <a:pt x="430783" y="32004"/>
                  <a:pt x="489487" y="17014"/>
                  <a:pt x="495300" y="16933"/>
                </a:cubicBezTo>
                <a:lnTo>
                  <a:pt x="762000" y="21166"/>
                </a:lnTo>
                <a:cubicBezTo>
                  <a:pt x="771878" y="22577"/>
                  <a:pt x="781816" y="23615"/>
                  <a:pt x="791633" y="25400"/>
                </a:cubicBezTo>
                <a:cubicBezTo>
                  <a:pt x="797357" y="26441"/>
                  <a:pt x="802748" y="29633"/>
                  <a:pt x="808566" y="29633"/>
                </a:cubicBezTo>
                <a:cubicBezTo>
                  <a:pt x="873493" y="29633"/>
                  <a:pt x="938389" y="26811"/>
                  <a:pt x="1003300" y="25400"/>
                </a:cubicBezTo>
                <a:cubicBezTo>
                  <a:pt x="1160057" y="5805"/>
                  <a:pt x="997985" y="25292"/>
                  <a:pt x="1117600" y="12700"/>
                </a:cubicBezTo>
                <a:cubicBezTo>
                  <a:pt x="1141498" y="10184"/>
                  <a:pt x="1170114" y="5263"/>
                  <a:pt x="1193800" y="4233"/>
                </a:cubicBezTo>
                <a:cubicBezTo>
                  <a:pt x="1244572" y="2026"/>
                  <a:pt x="1295400" y="1411"/>
                  <a:pt x="1346200" y="0"/>
                </a:cubicBezTo>
                <a:lnTo>
                  <a:pt x="1490133" y="8466"/>
                </a:lnTo>
                <a:cubicBezTo>
                  <a:pt x="1504282" y="9431"/>
                  <a:pt x="1518305" y="11935"/>
                  <a:pt x="1532466" y="12700"/>
                </a:cubicBezTo>
                <a:cubicBezTo>
                  <a:pt x="1570537" y="14758"/>
                  <a:pt x="1608666" y="15522"/>
                  <a:pt x="1646766" y="16933"/>
                </a:cubicBezTo>
                <a:cubicBezTo>
                  <a:pt x="1660657" y="21563"/>
                  <a:pt x="1677050" y="26636"/>
                  <a:pt x="1689100" y="33866"/>
                </a:cubicBezTo>
                <a:cubicBezTo>
                  <a:pt x="1694234" y="36946"/>
                  <a:pt x="1697904" y="42020"/>
                  <a:pt x="1701800" y="46566"/>
                </a:cubicBezTo>
                <a:cubicBezTo>
                  <a:pt x="1714529" y="61417"/>
                  <a:pt x="1725775" y="81540"/>
                  <a:pt x="1735666" y="97366"/>
                </a:cubicBezTo>
                <a:cubicBezTo>
                  <a:pt x="1737077" y="107244"/>
                  <a:pt x="1738383" y="117138"/>
                  <a:pt x="1739900" y="127000"/>
                </a:cubicBezTo>
                <a:cubicBezTo>
                  <a:pt x="1741205" y="135484"/>
                  <a:pt x="1744371" y="143820"/>
                  <a:pt x="1744133" y="152400"/>
                </a:cubicBezTo>
                <a:cubicBezTo>
                  <a:pt x="1742955" y="194811"/>
                  <a:pt x="1738859" y="237093"/>
                  <a:pt x="1735666" y="279400"/>
                </a:cubicBezTo>
                <a:cubicBezTo>
                  <a:pt x="1730032" y="354052"/>
                  <a:pt x="1729253" y="358290"/>
                  <a:pt x="1722966" y="414866"/>
                </a:cubicBezTo>
                <a:cubicBezTo>
                  <a:pt x="1724377" y="438855"/>
                  <a:pt x="1725024" y="462901"/>
                  <a:pt x="1727200" y="486833"/>
                </a:cubicBezTo>
                <a:cubicBezTo>
                  <a:pt x="1727851" y="493999"/>
                  <a:pt x="1730339" y="500888"/>
                  <a:pt x="1731433" y="508000"/>
                </a:cubicBezTo>
                <a:cubicBezTo>
                  <a:pt x="1733163" y="519244"/>
                  <a:pt x="1733936" y="530622"/>
                  <a:pt x="1735666" y="541866"/>
                </a:cubicBezTo>
                <a:cubicBezTo>
                  <a:pt x="1737814" y="555831"/>
                  <a:pt x="1740764" y="566489"/>
                  <a:pt x="1744133" y="579966"/>
                </a:cubicBezTo>
                <a:cubicBezTo>
                  <a:pt x="1743789" y="594084"/>
                  <a:pt x="1760859" y="721734"/>
                  <a:pt x="1731433" y="774700"/>
                </a:cubicBezTo>
                <a:cubicBezTo>
                  <a:pt x="1728007" y="780868"/>
                  <a:pt x="1722834" y="785892"/>
                  <a:pt x="1718733" y="791633"/>
                </a:cubicBezTo>
                <a:cubicBezTo>
                  <a:pt x="1715776" y="795773"/>
                  <a:pt x="1712790" y="799915"/>
                  <a:pt x="1710266" y="804333"/>
                </a:cubicBezTo>
                <a:cubicBezTo>
                  <a:pt x="1700553" y="821330"/>
                  <a:pt x="1699409" y="833522"/>
                  <a:pt x="1680633" y="846666"/>
                </a:cubicBezTo>
                <a:cubicBezTo>
                  <a:pt x="1674738" y="850792"/>
                  <a:pt x="1666447" y="849155"/>
                  <a:pt x="1659466" y="850900"/>
                </a:cubicBezTo>
                <a:cubicBezTo>
                  <a:pt x="1655137" y="851982"/>
                  <a:pt x="1650999" y="853722"/>
                  <a:pt x="1646766" y="855133"/>
                </a:cubicBezTo>
                <a:lnTo>
                  <a:pt x="1422400" y="850900"/>
                </a:lnTo>
                <a:cubicBezTo>
                  <a:pt x="1408225" y="850450"/>
                  <a:pt x="1394248" y="846666"/>
                  <a:pt x="1380066" y="846666"/>
                </a:cubicBezTo>
                <a:cubicBezTo>
                  <a:pt x="1365885" y="846666"/>
                  <a:pt x="1351856" y="849616"/>
                  <a:pt x="1337733" y="850900"/>
                </a:cubicBezTo>
                <a:lnTo>
                  <a:pt x="1286933" y="855133"/>
                </a:lnTo>
                <a:cubicBezTo>
                  <a:pt x="1272822" y="857955"/>
                  <a:pt x="1258772" y="861099"/>
                  <a:pt x="1244600" y="863600"/>
                </a:cubicBezTo>
                <a:cubicBezTo>
                  <a:pt x="1234774" y="865334"/>
                  <a:pt x="1224539" y="865018"/>
                  <a:pt x="1214966" y="867833"/>
                </a:cubicBezTo>
                <a:cubicBezTo>
                  <a:pt x="1200386" y="872121"/>
                  <a:pt x="1187246" y="880591"/>
                  <a:pt x="1172633" y="884766"/>
                </a:cubicBezTo>
                <a:cubicBezTo>
                  <a:pt x="1157463" y="889100"/>
                  <a:pt x="1141564" y="890281"/>
                  <a:pt x="1126066" y="893233"/>
                </a:cubicBezTo>
                <a:cubicBezTo>
                  <a:pt x="1062938" y="905258"/>
                  <a:pt x="1104034" y="899855"/>
                  <a:pt x="1037166" y="905933"/>
                </a:cubicBezTo>
                <a:lnTo>
                  <a:pt x="639233" y="897466"/>
                </a:lnTo>
                <a:cubicBezTo>
                  <a:pt x="606757" y="896633"/>
                  <a:pt x="573885" y="898722"/>
                  <a:pt x="541866" y="893233"/>
                </a:cubicBezTo>
                <a:cubicBezTo>
                  <a:pt x="440775" y="875903"/>
                  <a:pt x="528985" y="871741"/>
                  <a:pt x="465666" y="867833"/>
                </a:cubicBezTo>
                <a:lnTo>
                  <a:pt x="148166" y="850900"/>
                </a:lnTo>
                <a:cubicBezTo>
                  <a:pt x="142522" y="845255"/>
                  <a:pt x="135873" y="840462"/>
                  <a:pt x="131233" y="833966"/>
                </a:cubicBezTo>
                <a:cubicBezTo>
                  <a:pt x="128639" y="830335"/>
                  <a:pt x="128174" y="825571"/>
                  <a:pt x="127000" y="821266"/>
                </a:cubicBezTo>
                <a:cubicBezTo>
                  <a:pt x="123938" y="810040"/>
                  <a:pt x="122855" y="798204"/>
                  <a:pt x="118533" y="787400"/>
                </a:cubicBezTo>
                <a:cubicBezTo>
                  <a:pt x="114308" y="776837"/>
                  <a:pt x="106994" y="767783"/>
                  <a:pt x="101600" y="757766"/>
                </a:cubicBezTo>
                <a:cubicBezTo>
                  <a:pt x="90706" y="737534"/>
                  <a:pt x="85311" y="722144"/>
                  <a:pt x="71966" y="702733"/>
                </a:cubicBezTo>
                <a:cubicBezTo>
                  <a:pt x="52374" y="674235"/>
                  <a:pt x="41363" y="672203"/>
                  <a:pt x="33866" y="643466"/>
                </a:cubicBezTo>
                <a:cubicBezTo>
                  <a:pt x="27298" y="618289"/>
                  <a:pt x="21329" y="592911"/>
                  <a:pt x="16933" y="567266"/>
                </a:cubicBezTo>
                <a:cubicBezTo>
                  <a:pt x="12852" y="543459"/>
                  <a:pt x="11730" y="519233"/>
                  <a:pt x="8466" y="495300"/>
                </a:cubicBezTo>
                <a:cubicBezTo>
                  <a:pt x="6853" y="483474"/>
                  <a:pt x="2937" y="468948"/>
                  <a:pt x="0" y="457200"/>
                </a:cubicBezTo>
                <a:cubicBezTo>
                  <a:pt x="1411" y="440267"/>
                  <a:pt x="1583" y="423184"/>
                  <a:pt x="4233" y="406400"/>
                </a:cubicBezTo>
                <a:cubicBezTo>
                  <a:pt x="5835" y="396252"/>
                  <a:pt x="10807" y="386863"/>
                  <a:pt x="12700" y="376766"/>
                </a:cubicBezTo>
                <a:cubicBezTo>
                  <a:pt x="15055" y="364207"/>
                  <a:pt x="15522" y="351366"/>
                  <a:pt x="16933" y="338666"/>
                </a:cubicBezTo>
                <a:cubicBezTo>
                  <a:pt x="16310" y="306286"/>
                  <a:pt x="2343" y="126096"/>
                  <a:pt x="21166" y="50800"/>
                </a:cubicBezTo>
                <a:cubicBezTo>
                  <a:pt x="22877" y="43955"/>
                  <a:pt x="29633" y="39511"/>
                  <a:pt x="33866" y="33866"/>
                </a:cubicBezTo>
                <a:cubicBezTo>
                  <a:pt x="39811" y="10088"/>
                  <a:pt x="55033" y="26811"/>
                  <a:pt x="59266" y="25400"/>
                </a:cubicBezTo>
                <a:close/>
              </a:path>
            </a:pathLst>
          </a:custGeom>
          <a:blipFill>
            <a:blip r:embed="rId5" cstate="email">
              <a:extLst>
                <a:ext uri="{28A0092B-C50C-407E-A947-70E740481C1C}">
                  <a14:useLocalDpi xmlns:a14="http://schemas.microsoft.com/office/drawing/2010/main"/>
                </a:ext>
              </a:extLst>
            </a:blip>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 xmlns:a16="http://schemas.microsoft.com/office/drawing/2014/main" id="{DD254324-EFA4-D814-8B57-2EB2B22B305A}"/>
              </a:ext>
            </a:extLst>
          </p:cNvPr>
          <p:cNvCxnSpPr>
            <a:cxnSpLocks/>
          </p:cNvCxnSpPr>
          <p:nvPr/>
        </p:nvCxnSpPr>
        <p:spPr>
          <a:xfrm>
            <a:off x="11183485" y="3425802"/>
            <a:ext cx="96972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70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790671" y="758277"/>
            <a:ext cx="10972800" cy="145152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127345" y="783677"/>
            <a:ext cx="10636126"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nSpc>
                <a:spcPct val="107000"/>
              </a:lnSpc>
              <a:spcBef>
                <a:spcPts val="0"/>
              </a:spcBef>
              <a:spcAft>
                <a:spcPts val="500"/>
              </a:spcAft>
            </a:pP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nô</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chạy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hết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lực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mặt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nước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lặng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thể</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đạt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21,5 km/h. Ca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nô</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này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chạy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xuôi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dòng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sông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giờ</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rồi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quay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phải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mất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giờ</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nữa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mới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về</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tới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vị</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trí</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ban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đầu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Hãy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tính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chảy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dòng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sông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2" name="Content Placeholder 15" descr="A boat on a river surrounded by trees&#10;&#10;Description automatically generated with medium confidence">
            <a:extLst>
              <a:ext uri="{FF2B5EF4-FFF2-40B4-BE49-F238E27FC236}">
                <a16:creationId xmlns="" xmlns:a16="http://schemas.microsoft.com/office/drawing/2014/main" id="{0BBDCA8E-EA46-5B01-45AF-8C2F6A8519D6}"/>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981200" y="2295983"/>
            <a:ext cx="7838542" cy="4409180"/>
          </a:xfrm>
          <a:prstGeom prst="rect">
            <a:avLst/>
          </a:prstGeom>
          <a:ln>
            <a:noFill/>
          </a:ln>
          <a:effectLst>
            <a:softEdge rad="112500"/>
          </a:effectLst>
        </p:spPr>
      </p:pic>
    </p:spTree>
    <p:extLst>
      <p:ext uri="{BB962C8B-B14F-4D97-AF65-F5344CB8AC3E}">
        <p14:creationId xmlns:p14="http://schemas.microsoft.com/office/powerpoint/2010/main" val="3563792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 y="1728078"/>
            <a:ext cx="12420600" cy="17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 xmlns:a16="http://schemas.microsoft.com/office/drawing/2014/main" id="{DC224933-9386-4EF8-83D5-7F9F847973BE}"/>
              </a:ext>
            </a:extLst>
          </p:cNvPr>
          <p:cNvSpPr txBox="1"/>
          <p:nvPr/>
        </p:nvSpPr>
        <p:spPr>
          <a:xfrm>
            <a:off x="438076" y="1777160"/>
            <a:ext cx="11430000" cy="1631216"/>
          </a:xfrm>
          <a:prstGeom prst="rect">
            <a:avLst/>
          </a:prstGeom>
          <a:noFill/>
        </p:spPr>
        <p:txBody>
          <a:bodyPr wrap="square">
            <a:spAutoFit/>
          </a:bodyPr>
          <a:lstStyle/>
          <a:p>
            <a:pPr marL="0" marR="0">
              <a:spcBef>
                <a:spcPts val="0"/>
              </a:spcBef>
            </a:pPr>
            <a:r>
              <a:rPr lang="en-US" sz="2500" dirty="0" err="1">
                <a:solidFill>
                  <a:srgbClr val="000000"/>
                </a:solidFill>
                <a:effectLst/>
                <a:latin typeface="Arial" panose="020B0604020202020204" pitchFamily="34" charset="0"/>
                <a:ea typeface="Times New Roman" panose="02020603050405020304" pitchFamily="18" charset="0"/>
              </a:rPr>
              <a:t>Ví</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dụ</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rPr>
              <a:t> ca </a:t>
            </a:r>
            <a:r>
              <a:rPr lang="en-US" sz="2500" dirty="0" err="1">
                <a:solidFill>
                  <a:srgbClr val="000000"/>
                </a:solidFill>
                <a:effectLst/>
                <a:latin typeface="Arial" panose="020B0604020202020204" pitchFamily="34" charset="0"/>
                <a:ea typeface="Times New Roman" panose="02020603050405020304" pitchFamily="18" charset="0"/>
              </a:rPr>
              <a:t>nô</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chạy</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trong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hồ</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nước</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yên</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lặng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có</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tối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đa</a:t>
            </a:r>
            <a:r>
              <a:rPr lang="en-US" sz="2500" dirty="0">
                <a:solidFill>
                  <a:srgbClr val="000000"/>
                </a:solidFill>
                <a:effectLst/>
                <a:latin typeface="Arial" panose="020B0604020202020204" pitchFamily="34" charset="0"/>
                <a:ea typeface="Times New Roman" panose="02020603050405020304" pitchFamily="18" charset="0"/>
              </a:rPr>
              <a:t> 18 km/h. </a:t>
            </a:r>
            <a:r>
              <a:rPr lang="en-US" sz="2500" dirty="0" err="1">
                <a:solidFill>
                  <a:srgbClr val="000000"/>
                </a:solidFill>
                <a:effectLst/>
                <a:latin typeface="Arial" panose="020B0604020202020204" pitchFamily="34" charset="0"/>
                <a:ea typeface="Times New Roman" panose="02020603050405020304" pitchFamily="18" charset="0"/>
              </a:rPr>
              <a:t>Nếu</a:t>
            </a:r>
            <a:r>
              <a:rPr lang="en-US" sz="2500" dirty="0">
                <a:solidFill>
                  <a:srgbClr val="000000"/>
                </a:solidFill>
                <a:effectLst/>
                <a:latin typeface="Arial" panose="020B0604020202020204" pitchFamily="34" charset="0"/>
                <a:ea typeface="Times New Roman" panose="02020603050405020304" pitchFamily="18" charset="0"/>
              </a:rPr>
              <a:t> ca </a:t>
            </a:r>
            <a:r>
              <a:rPr lang="en-US" sz="2500" dirty="0" err="1">
                <a:solidFill>
                  <a:srgbClr val="000000"/>
                </a:solidFill>
                <a:effectLst/>
                <a:latin typeface="Arial" panose="020B0604020202020204" pitchFamily="34" charset="0"/>
                <a:ea typeface="Times New Roman" panose="02020603050405020304" pitchFamily="18" charset="0"/>
              </a:rPr>
              <a:t>nô</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chạy</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ngang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rPr>
              <a:t> con </a:t>
            </a:r>
            <a:r>
              <a:rPr lang="en-US" sz="2500" dirty="0" err="1">
                <a:solidFill>
                  <a:srgbClr val="000000"/>
                </a:solidFill>
                <a:effectLst/>
                <a:latin typeface="Arial" panose="020B0604020202020204" pitchFamily="34" charset="0"/>
                <a:ea typeface="Times New Roman" panose="02020603050405020304" pitchFamily="18" charset="0"/>
              </a:rPr>
              <a:t>sông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có</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dòng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chảy</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theo</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hướng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Bắc</a:t>
            </a:r>
            <a:r>
              <a:rPr lang="en-US" sz="2500" dirty="0">
                <a:solidFill>
                  <a:srgbClr val="000000"/>
                </a:solidFill>
                <a:effectLst/>
                <a:latin typeface="Arial" panose="020B0604020202020204" pitchFamily="34" charset="0"/>
                <a:ea typeface="Times New Roman" panose="02020603050405020304" pitchFamily="18" charset="0"/>
              </a:rPr>
              <a:t> - Nam </a:t>
            </a:r>
            <a:r>
              <a:rPr lang="en-US" sz="2500" dirty="0" err="1">
                <a:solidFill>
                  <a:srgbClr val="000000"/>
                </a:solidFill>
                <a:effectLst/>
                <a:latin typeface="Arial" panose="020B0604020202020204" pitchFamily="34" charset="0"/>
                <a:ea typeface="Times New Roman" panose="02020603050405020304" pitchFamily="18" charset="0"/>
              </a:rPr>
              <a:t>với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lên</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tới</a:t>
            </a:r>
            <a:r>
              <a:rPr lang="en-US" sz="2500" dirty="0">
                <a:solidFill>
                  <a:srgbClr val="000000"/>
                </a:solidFill>
                <a:effectLst/>
                <a:latin typeface="Arial" panose="020B0604020202020204" pitchFamily="34" charset="0"/>
                <a:ea typeface="Times New Roman" panose="02020603050405020304" pitchFamily="18" charset="0"/>
              </a:rPr>
              <a:t> 5 m/s </a:t>
            </a:r>
            <a:r>
              <a:rPr lang="en-US" sz="2500" dirty="0" err="1">
                <a:solidFill>
                  <a:srgbClr val="000000"/>
                </a:solidFill>
                <a:effectLst/>
                <a:latin typeface="Arial" panose="020B0604020202020204" pitchFamily="34" charset="0"/>
                <a:ea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tối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đa</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nó</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có</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thể</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đạt</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được</a:t>
            </a:r>
            <a:r>
              <a:rPr lang="en-US" sz="2500" dirty="0">
                <a:solidFill>
                  <a:srgbClr val="000000"/>
                </a:solidFill>
                <a:effectLst/>
                <a:latin typeface="Arial" panose="020B0604020202020204" pitchFamily="34" charset="0"/>
                <a:ea typeface="Times New Roman" panose="02020603050405020304" pitchFamily="18" charset="0"/>
              </a:rPr>
              <a:t> so </a:t>
            </a:r>
            <a:r>
              <a:rPr lang="en-US" sz="2500" dirty="0" err="1">
                <a:solidFill>
                  <a:srgbClr val="000000"/>
                </a:solidFill>
                <a:effectLst/>
                <a:latin typeface="Arial" panose="020B0604020202020204" pitchFamily="34" charset="0"/>
                <a:ea typeface="Times New Roman" panose="02020603050405020304" pitchFamily="18" charset="0"/>
              </a:rPr>
              <a:t>với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bờ</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sông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rPr>
              <a:t> bao </a:t>
            </a:r>
            <a:r>
              <a:rPr lang="en-US" sz="2500" dirty="0" err="1">
                <a:solidFill>
                  <a:srgbClr val="000000"/>
                </a:solidFill>
                <a:effectLst/>
                <a:latin typeface="Arial" panose="020B0604020202020204" pitchFamily="34" charset="0"/>
                <a:ea typeface="Times New Roman" panose="02020603050405020304" pitchFamily="18" charset="0"/>
              </a:rPr>
              <a:t>nhiêu</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và</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theo</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hướng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nào</a:t>
            </a:r>
            <a:r>
              <a:rPr lang="en-US" sz="2500" dirty="0">
                <a:solidFill>
                  <a:srgbClr val="000000"/>
                </a:solidFill>
                <a:effectLst/>
                <a:latin typeface="Arial" panose="020B0604020202020204" pitchFamily="34"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p:txBody>
      </p:sp>
      <p:sp>
        <p:nvSpPr>
          <p:cNvPr id="14" name="Text Box 13">
            <a:extLst>
              <a:ext uri="{FF2B5EF4-FFF2-40B4-BE49-F238E27FC236}">
                <a16:creationId xmlns="" xmlns:a16="http://schemas.microsoft.com/office/drawing/2014/main" id="{E0D1A429-78A8-4E2F-B9FE-0338F93F0EBC}"/>
              </a:ext>
            </a:extLst>
          </p:cNvPr>
          <p:cNvSpPr txBox="1">
            <a:spLocks noChangeArrowheads="1"/>
          </p:cNvSpPr>
          <p:nvPr/>
        </p:nvSpPr>
        <p:spPr bwMode="auto">
          <a:xfrm>
            <a:off x="457200" y="689508"/>
            <a:ext cx="4874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Tổng hợp vận tốc</a:t>
            </a:r>
          </a:p>
        </p:txBody>
      </p:sp>
      <p:sp>
        <p:nvSpPr>
          <p:cNvPr id="16" name="Text Box 13">
            <a:extLst>
              <a:ext uri="{FF2B5EF4-FFF2-40B4-BE49-F238E27FC236}">
                <a16:creationId xmlns="" xmlns:a16="http://schemas.microsoft.com/office/drawing/2014/main" id="{84E24055-DF6B-960D-48B5-77B69B972E4D}"/>
              </a:ext>
            </a:extLst>
          </p:cNvPr>
          <p:cNvSpPr txBox="1">
            <a:spLocks noChangeArrowheads="1"/>
          </p:cNvSpPr>
          <p:nvPr/>
        </p:nvSpPr>
        <p:spPr bwMode="auto">
          <a:xfrm>
            <a:off x="457200" y="1184190"/>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Tổng hợp hai vận tốc vuông góc với nhau</a:t>
            </a:r>
          </a:p>
        </p:txBody>
      </p:sp>
      <p:sp>
        <p:nvSpPr>
          <p:cNvPr id="17" name="TextBox 16">
            <a:extLst>
              <a:ext uri="{FF2B5EF4-FFF2-40B4-BE49-F238E27FC236}">
                <a16:creationId xmlns="" xmlns:a16="http://schemas.microsoft.com/office/drawing/2014/main" id="{D81A5DEC-0E38-2172-9420-416410BDADFB}"/>
              </a:ext>
            </a:extLst>
          </p:cNvPr>
          <p:cNvSpPr txBox="1"/>
          <p:nvPr/>
        </p:nvSpPr>
        <p:spPr>
          <a:xfrm>
            <a:off x="292239" y="3505354"/>
            <a:ext cx="7060029" cy="474104"/>
          </a:xfrm>
          <a:prstGeom prst="rect">
            <a:avLst/>
          </a:prstGeom>
          <a:noFill/>
        </p:spPr>
        <p:txBody>
          <a:bodyPr wrap="square">
            <a:spAutoFit/>
          </a:bodyPr>
          <a:lstStyle/>
          <a:p>
            <a:pPr marL="0" marR="0" algn="ctr">
              <a:lnSpc>
                <a:spcPct val="107000"/>
              </a:lnSpc>
              <a:spcBef>
                <a:spcPts val="0"/>
              </a:spcBef>
              <a:spcAft>
                <a:spcPts val="50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02B0D5CB-6A5E-3905-C9C9-4FFD66F3D46E}"/>
                  </a:ext>
                </a:extLst>
              </p:cNvPr>
              <p:cNvSpPr txBox="1"/>
              <p:nvPr/>
            </p:nvSpPr>
            <p:spPr>
              <a:xfrm>
                <a:off x="533364" y="4035307"/>
                <a:ext cx="8193746" cy="813941"/>
              </a:xfrm>
              <a:prstGeom prst="rect">
                <a:avLst/>
              </a:prstGeom>
              <a:noFill/>
            </p:spPr>
            <p:txBody>
              <a:bodyPr wrap="square">
                <a:spAutoFit/>
              </a:bodyPr>
              <a:lstStyle/>
              <a:p>
                <a:pPr marL="0" marR="0">
                  <a:spcBef>
                    <a:spcPts val="0"/>
                  </a:spcBef>
                </a:pPr>
                <a:r>
                  <a:rPr lang="en-US" sz="2200">
                    <a:solidFill>
                      <a:srgbClr val="000000"/>
                    </a:solidFill>
                    <a:effectLst/>
                    <a:latin typeface="Arial" panose="020B0604020202020204" pitchFamily="34" charset="0"/>
                    <a:ea typeface="Times New Roman" panose="02020603050405020304" pitchFamily="18" charset="0"/>
                  </a:rPr>
                  <a:t>Gọi vận tốc của ca nô đối với mặt nước </a:t>
                </a:r>
                <a14:m>
                  <m:oMath xmlns:m="http://schemas.openxmlformats.org/officeDocument/2006/math">
                    <m:acc>
                      <m:accPr>
                        <m:chr m:val="⃗"/>
                        <m:ctrlPr>
                          <a:rPr lang="en-US" sz="2400" i="1" smtClean="0">
                            <a:solidFill>
                              <a:srgbClr val="00B050"/>
                            </a:solidFill>
                            <a:latin typeface="Cambria Math"/>
                          </a:rPr>
                        </m:ctrlPr>
                      </m:accPr>
                      <m:e>
                        <m:sSub>
                          <m:sSubPr>
                            <m:ctrlPr>
                              <a:rPr lang="en-US" sz="2400" i="1" smtClean="0">
                                <a:solidFill>
                                  <a:srgbClr val="00B050"/>
                                </a:solidFill>
                                <a:latin typeface="Cambria Math"/>
                              </a:rPr>
                            </m:ctrlPr>
                          </m:sSubPr>
                          <m:e>
                            <m:r>
                              <a:rPr lang="en-US" sz="2400" b="0" i="1" smtClean="0">
                                <a:solidFill>
                                  <a:srgbClr val="00B050"/>
                                </a:solidFill>
                                <a:latin typeface="Cambria Math" panose="02040503050406030204" pitchFamily="18" charset="0"/>
                              </a:rPr>
                              <m:t>𝑣</m:t>
                            </m:r>
                          </m:e>
                          <m:sub>
                            <m:r>
                              <a:rPr lang="en-US" sz="2400" b="0" i="1" smtClean="0">
                                <a:solidFill>
                                  <a:srgbClr val="00B050"/>
                                </a:solidFill>
                                <a:latin typeface="Cambria Math" panose="02040503050406030204" pitchFamily="18" charset="0"/>
                              </a:rPr>
                              <m:t>12</m:t>
                            </m:r>
                          </m:sub>
                        </m:sSub>
                      </m:e>
                    </m:acc>
                  </m:oMath>
                </a14:m>
                <a:r>
                  <a:rPr lang="en-US" sz="2200">
                    <a:solidFill>
                      <a:srgbClr val="000000"/>
                    </a:solidFill>
                    <a:effectLst/>
                    <a:latin typeface="Arial" panose="020B0604020202020204" pitchFamily="34" charset="0"/>
                    <a:ea typeface="Times New Roman" panose="02020603050405020304" pitchFamily="18" charset="0"/>
                  </a:rPr>
                  <a:t> ;</a:t>
                </a:r>
              </a:p>
              <a:p>
                <a:pPr marL="0" marR="0">
                  <a:spcBef>
                    <a:spcPts val="0"/>
                  </a:spcBef>
                </a:pPr>
                <a:r>
                  <a:rPr lang="en-US" sz="2200">
                    <a:solidFill>
                      <a:srgbClr val="000000"/>
                    </a:solidFill>
                    <a:effectLst/>
                    <a:latin typeface="Arial" panose="020B0604020202020204" pitchFamily="34" charset="0"/>
                    <a:ea typeface="Times New Roman" panose="02020603050405020304" pitchFamily="18" charset="0"/>
                  </a:rPr>
                  <a:t> vận tốc của nước chảy đối với bờ sông là </a:t>
                </a:r>
                <a14:m>
                  <m:oMath xmlns:m="http://schemas.openxmlformats.org/officeDocument/2006/math">
                    <m:acc>
                      <m:accPr>
                        <m:chr m:val="⃗"/>
                        <m:ctrlPr>
                          <a:rPr lang="en-US" sz="2400" i="1" smtClean="0">
                            <a:solidFill>
                              <a:srgbClr val="0070C0"/>
                            </a:solidFill>
                            <a:latin typeface="Cambria Math"/>
                          </a:rPr>
                        </m:ctrlPr>
                      </m:accPr>
                      <m:e>
                        <m:sSub>
                          <m:sSubPr>
                            <m:ctrlPr>
                              <a:rPr lang="en-US" sz="2400" i="1">
                                <a:solidFill>
                                  <a:srgbClr val="0070C0"/>
                                </a:solidFill>
                                <a:latin typeface="Cambria Math"/>
                              </a:rPr>
                            </m:ctrlPr>
                          </m:sSubPr>
                          <m:e>
                            <m:r>
                              <a:rPr lang="en-US" sz="2400" b="0" i="1" smtClean="0">
                                <a:solidFill>
                                  <a:srgbClr val="0070C0"/>
                                </a:solidFill>
                                <a:latin typeface="Cambria Math" panose="02040503050406030204" pitchFamily="18" charset="0"/>
                              </a:rPr>
                              <m:t>𝑣</m:t>
                            </m:r>
                          </m:e>
                          <m:sub>
                            <m:r>
                              <a:rPr lang="en-US" sz="2400" b="0" i="1" smtClean="0">
                                <a:solidFill>
                                  <a:srgbClr val="0070C0"/>
                                </a:solidFill>
                                <a:latin typeface="Cambria Math" panose="02040503050406030204" pitchFamily="18" charset="0"/>
                              </a:rPr>
                              <m:t>23</m:t>
                            </m:r>
                          </m:sub>
                        </m:sSub>
                      </m:e>
                    </m:acc>
                  </m:oMath>
                </a14:m>
                <a:r>
                  <a:rPr lang="en-US" sz="2200">
                    <a:solidFill>
                      <a:srgbClr val="000000"/>
                    </a:solidFill>
                    <a:effectLst/>
                    <a:latin typeface="Arial" panose="020B0604020202020204" pitchFamily="34" charset="0"/>
                    <a:ea typeface="Times New Roman" panose="02020603050405020304" pitchFamily="18" charset="0"/>
                  </a:rPr>
                  <a:t>. </a:t>
                </a:r>
              </a:p>
            </p:txBody>
          </p:sp>
        </mc:Choice>
        <mc:Fallback xmlns="">
          <p:sp>
            <p:nvSpPr>
              <p:cNvPr id="19" name="TextBox 18">
                <a:extLst>
                  <a:ext uri="{FF2B5EF4-FFF2-40B4-BE49-F238E27FC236}">
                    <a16:creationId xmlns:a16="http://schemas.microsoft.com/office/drawing/2014/main" id="{02B0D5CB-6A5E-3905-C9C9-4FFD66F3D46E}"/>
                  </a:ext>
                </a:extLst>
              </p:cNvPr>
              <p:cNvSpPr txBox="1">
                <a:spLocks noRot="1" noChangeAspect="1" noMove="1" noResize="1" noEditPoints="1" noAdjustHandles="1" noChangeArrowheads="1" noChangeShapeType="1" noTextEdit="1"/>
              </p:cNvSpPr>
              <p:nvPr/>
            </p:nvSpPr>
            <p:spPr>
              <a:xfrm>
                <a:off x="533364" y="4035307"/>
                <a:ext cx="8193746" cy="813941"/>
              </a:xfrm>
              <a:prstGeom prst="rect">
                <a:avLst/>
              </a:prstGeom>
              <a:blipFill>
                <a:blip r:embed="rId5"/>
                <a:stretch>
                  <a:fillRect l="-967" t="-2256" b="-14286"/>
                </a:stretch>
              </a:blipFill>
            </p:spPr>
            <p:txBody>
              <a:bodyPr/>
              <a:lstStyle/>
              <a:p>
                <a:r>
                  <a:rPr lang="en-US">
                    <a:noFill/>
                  </a:rPr>
                  <a:t> </a:t>
                </a:r>
              </a:p>
            </p:txBody>
          </p:sp>
        </mc:Fallback>
      </mc:AlternateContent>
      <p:grpSp>
        <p:nvGrpSpPr>
          <p:cNvPr id="66" name="Group 65">
            <a:extLst>
              <a:ext uri="{FF2B5EF4-FFF2-40B4-BE49-F238E27FC236}">
                <a16:creationId xmlns="" xmlns:a16="http://schemas.microsoft.com/office/drawing/2014/main" id="{C508ACE5-98F1-5695-1584-2E0EB27B6526}"/>
              </a:ext>
            </a:extLst>
          </p:cNvPr>
          <p:cNvGrpSpPr/>
          <p:nvPr/>
        </p:nvGrpSpPr>
        <p:grpSpPr>
          <a:xfrm>
            <a:off x="9072481" y="3516594"/>
            <a:ext cx="2128919" cy="3079479"/>
            <a:chOff x="9072481" y="3516337"/>
            <a:chExt cx="2128919" cy="3079479"/>
          </a:xfrm>
        </p:grpSpPr>
        <p:sp>
          <p:nvSpPr>
            <p:cNvPr id="12" name="Rectangle 11">
              <a:extLst>
                <a:ext uri="{FF2B5EF4-FFF2-40B4-BE49-F238E27FC236}">
                  <a16:creationId xmlns="" xmlns:a16="http://schemas.microsoft.com/office/drawing/2014/main" id="{9EDFA513-3718-6A1F-22FC-C5233ACA3135}"/>
                </a:ext>
              </a:extLst>
            </p:cNvPr>
            <p:cNvSpPr/>
            <p:nvPr/>
          </p:nvSpPr>
          <p:spPr>
            <a:xfrm>
              <a:off x="9072481" y="3516337"/>
              <a:ext cx="2128919" cy="3079479"/>
            </a:xfrm>
            <a:prstGeom prst="rect">
              <a:avLst/>
            </a:prstGeom>
            <a:solidFill>
              <a:srgbClr val="99CCF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 xmlns:a16="http://schemas.microsoft.com/office/drawing/2014/main" id="{FEE69616-7E49-588E-3CC9-DF9F0A236BE6}"/>
                </a:ext>
              </a:extLst>
            </p:cNvPr>
            <p:cNvCxnSpPr/>
            <p:nvPr/>
          </p:nvCxnSpPr>
          <p:spPr>
            <a:xfrm>
              <a:off x="9572503" y="3685949"/>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DBD632B2-155C-6292-9AE6-FBDAF3FEAF16}"/>
                </a:ext>
              </a:extLst>
            </p:cNvPr>
            <p:cNvCxnSpPr/>
            <p:nvPr/>
          </p:nvCxnSpPr>
          <p:spPr>
            <a:xfrm>
              <a:off x="9928669" y="3847094"/>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EAE150A3-EAE4-D6C5-276B-212574B5E35C}"/>
                </a:ext>
              </a:extLst>
            </p:cNvPr>
            <p:cNvCxnSpPr/>
            <p:nvPr/>
          </p:nvCxnSpPr>
          <p:spPr>
            <a:xfrm>
              <a:off x="10347965" y="3731788"/>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AC93678A-4F3B-7195-1759-3F9188676C5B}"/>
                </a:ext>
              </a:extLst>
            </p:cNvPr>
            <p:cNvCxnSpPr/>
            <p:nvPr/>
          </p:nvCxnSpPr>
          <p:spPr>
            <a:xfrm>
              <a:off x="10820400" y="3825046"/>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C03CA7F-853F-8122-6F2C-BECA034B8CCB}"/>
                </a:ext>
              </a:extLst>
            </p:cNvPr>
            <p:cNvCxnSpPr/>
            <p:nvPr/>
          </p:nvCxnSpPr>
          <p:spPr>
            <a:xfrm>
              <a:off x="10820400" y="6096000"/>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E405DF71-1E7F-596D-9F84-8A4A80761CDB}"/>
                </a:ext>
              </a:extLst>
            </p:cNvPr>
            <p:cNvCxnSpPr/>
            <p:nvPr/>
          </p:nvCxnSpPr>
          <p:spPr>
            <a:xfrm>
              <a:off x="10820400" y="4631564"/>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49E9C086-1CA8-8239-4F20-33971F990D59}"/>
                </a:ext>
              </a:extLst>
            </p:cNvPr>
            <p:cNvCxnSpPr/>
            <p:nvPr/>
          </p:nvCxnSpPr>
          <p:spPr>
            <a:xfrm>
              <a:off x="10058400" y="6086495"/>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609706A3-2F94-FDBC-0276-728485FA2479}"/>
                </a:ext>
              </a:extLst>
            </p:cNvPr>
            <p:cNvCxnSpPr/>
            <p:nvPr/>
          </p:nvCxnSpPr>
          <p:spPr>
            <a:xfrm>
              <a:off x="10410618" y="5912155"/>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42568152-6A5D-B957-7279-843466C68F64}"/>
                </a:ext>
              </a:extLst>
            </p:cNvPr>
            <p:cNvCxnSpPr/>
            <p:nvPr/>
          </p:nvCxnSpPr>
          <p:spPr>
            <a:xfrm>
              <a:off x="9579411" y="6086495"/>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93C29F33-CF3C-DAF6-49A2-C1BC3F3A43B3}"/>
                </a:ext>
              </a:extLst>
            </p:cNvPr>
            <p:cNvCxnSpPr/>
            <p:nvPr/>
          </p:nvCxnSpPr>
          <p:spPr>
            <a:xfrm>
              <a:off x="9372600" y="4188666"/>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41F716B3-CDDC-8196-1107-79A44A23C161}"/>
                </a:ext>
              </a:extLst>
            </p:cNvPr>
            <p:cNvCxnSpPr/>
            <p:nvPr/>
          </p:nvCxnSpPr>
          <p:spPr>
            <a:xfrm>
              <a:off x="9700751" y="4373597"/>
              <a:ext cx="0" cy="36986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 xmlns:a16="http://schemas.microsoft.com/office/drawing/2014/main" id="{8BB2277E-56AB-B716-A981-7EF0FA58ACFE}"/>
              </a:ext>
            </a:extLst>
          </p:cNvPr>
          <p:cNvGrpSpPr/>
          <p:nvPr/>
        </p:nvGrpSpPr>
        <p:grpSpPr>
          <a:xfrm>
            <a:off x="8768505" y="4281530"/>
            <a:ext cx="2254888" cy="1731144"/>
            <a:chOff x="8768505" y="4281530"/>
            <a:chExt cx="2254888" cy="1731144"/>
          </a:xfrm>
        </p:grpSpPr>
        <p:pic>
          <p:nvPicPr>
            <p:cNvPr id="69" name="Picture 68" descr="Logo&#10;&#10;Description automatically generated">
              <a:extLst>
                <a:ext uri="{FF2B5EF4-FFF2-40B4-BE49-F238E27FC236}">
                  <a16:creationId xmlns="" xmlns:a16="http://schemas.microsoft.com/office/drawing/2014/main" id="{3C5F7A4C-27BB-2E8B-FBC5-1760727CA49A}"/>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1554" r="96373">
                          <a14:foregroundMark x1="6736" y1="40541" x2="6736" y2="40541"/>
                          <a14:foregroundMark x1="2073" y1="45946" x2="2073" y2="45946"/>
                          <a14:foregroundMark x1="96891" y1="56757" x2="96891" y2="56757"/>
                        </a14:backgroundRemoval>
                      </a14:imgEffect>
                    </a14:imgLayer>
                  </a14:imgProps>
                </a:ext>
                <a:ext uri="{28A0092B-C50C-407E-A947-70E740481C1C}">
                  <a14:useLocalDpi xmlns:a14="http://schemas.microsoft.com/office/drawing/2010/main"/>
                </a:ext>
              </a:extLst>
            </a:blip>
            <a:srcRect/>
            <a:stretch/>
          </p:blipFill>
          <p:spPr>
            <a:xfrm>
              <a:off x="8768505" y="4849027"/>
              <a:ext cx="803998" cy="152400"/>
            </a:xfrm>
            <a:prstGeom prst="rect">
              <a:avLst/>
            </a:prstGeom>
          </p:spPr>
        </p:pic>
        <p:grpSp>
          <p:nvGrpSpPr>
            <p:cNvPr id="70" name="Group 69">
              <a:extLst>
                <a:ext uri="{FF2B5EF4-FFF2-40B4-BE49-F238E27FC236}">
                  <a16:creationId xmlns="" xmlns:a16="http://schemas.microsoft.com/office/drawing/2014/main" id="{6D3C9573-C29A-970F-2EFF-7773E97D0D66}"/>
                </a:ext>
              </a:extLst>
            </p:cNvPr>
            <p:cNvGrpSpPr/>
            <p:nvPr/>
          </p:nvGrpSpPr>
          <p:grpSpPr>
            <a:xfrm>
              <a:off x="9072481" y="4281530"/>
              <a:ext cx="1950912" cy="1731144"/>
              <a:chOff x="4054317" y="4203855"/>
              <a:chExt cx="1950912" cy="1731144"/>
            </a:xfrm>
          </p:grpSpPr>
          <p:cxnSp>
            <p:nvCxnSpPr>
              <p:cNvPr id="73" name="Straight Arrow Connector 72">
                <a:extLst>
                  <a:ext uri="{FF2B5EF4-FFF2-40B4-BE49-F238E27FC236}">
                    <a16:creationId xmlns="" xmlns:a16="http://schemas.microsoft.com/office/drawing/2014/main" id="{0EBC0C50-1B61-4466-E69E-F9991927A35D}"/>
                  </a:ext>
                </a:extLst>
              </p:cNvPr>
              <p:cNvCxnSpPr>
                <a:cxnSpLocks/>
              </p:cNvCxnSpPr>
              <p:nvPr/>
            </p:nvCxnSpPr>
            <p:spPr>
              <a:xfrm>
                <a:off x="4561247" y="4847552"/>
                <a:ext cx="810994" cy="4109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 xmlns:a16="http://schemas.microsoft.com/office/drawing/2014/main" id="{04A4B33F-4BDE-54B3-9511-BF00C158BF2B}"/>
                      </a:ext>
                    </a:extLst>
                  </p:cNvPr>
                  <p:cNvSpPr txBox="1"/>
                  <p:nvPr/>
                </p:nvSpPr>
                <p:spPr>
                  <a:xfrm>
                    <a:off x="5165081" y="5280482"/>
                    <a:ext cx="840148"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a:rPr>
                              </m:ctrlPr>
                            </m:accPr>
                            <m:e>
                              <m:sSub>
                                <m:sSubPr>
                                  <m:ctrlPr>
                                    <a:rPr lang="en-US" sz="3000" b="1" i="1" smtClean="0">
                                      <a:solidFill>
                                        <a:srgbClr val="FF0000"/>
                                      </a:solidFill>
                                      <a:latin typeface="Cambria Math"/>
                                    </a:rPr>
                                  </m:ctrlPr>
                                </m:sSubPr>
                                <m:e>
                                  <m:r>
                                    <a:rPr lang="en-US" sz="3000" b="1" i="1" smtClean="0">
                                      <a:solidFill>
                                        <a:srgbClr val="FF0000"/>
                                      </a:solidFill>
                                      <a:latin typeface="Cambria Math" panose="02040503050406030204" pitchFamily="18" charset="0"/>
                                    </a:rPr>
                                    <m:t>𝒗</m:t>
                                  </m:r>
                                </m:e>
                                <m:sub>
                                  <m:r>
                                    <a:rPr lang="en-US" sz="3000" b="1" i="1" smtClean="0">
                                      <a:solidFill>
                                        <a:srgbClr val="FF0000"/>
                                      </a:solidFill>
                                      <a:latin typeface="Cambria Math" panose="02040503050406030204" pitchFamily="18" charset="0"/>
                                    </a:rPr>
                                    <m:t>𝟏𝟑</m:t>
                                  </m:r>
                                </m:sub>
                              </m:sSub>
                            </m:e>
                          </m:acc>
                        </m:oMath>
                      </m:oMathPara>
                    </a14:m>
                    <a:endParaRPr lang="en-US" sz="3000" b="1">
                      <a:solidFill>
                        <a:srgbClr val="00B050"/>
                      </a:solidFill>
                    </a:endParaRPr>
                  </a:p>
                </p:txBody>
              </p:sp>
            </mc:Choice>
            <mc:Fallback xmlns="">
              <p:sp>
                <p:nvSpPr>
                  <p:cNvPr id="74" name="TextBox 73">
                    <a:extLst>
                      <a:ext uri="{FF2B5EF4-FFF2-40B4-BE49-F238E27FC236}">
                        <a16:creationId xmlns:a16="http://schemas.microsoft.com/office/drawing/2014/main" id="{04A4B33F-4BDE-54B3-9511-BF00C158BF2B}"/>
                      </a:ext>
                    </a:extLst>
                  </p:cNvPr>
                  <p:cNvSpPr txBox="1">
                    <a:spLocks noRot="1" noChangeAspect="1" noMove="1" noResize="1" noEditPoints="1" noAdjustHandles="1" noChangeArrowheads="1" noChangeShapeType="1" noTextEdit="1"/>
                  </p:cNvSpPr>
                  <p:nvPr/>
                </p:nvSpPr>
                <p:spPr>
                  <a:xfrm>
                    <a:off x="5165081" y="5280482"/>
                    <a:ext cx="840148" cy="553998"/>
                  </a:xfrm>
                  <a:prstGeom prst="rect">
                    <a:avLst/>
                  </a:prstGeom>
                  <a:blipFill>
                    <a:blip r:embed="rId8"/>
                    <a:stretch>
                      <a:fillRect/>
                    </a:stretch>
                  </a:blipFill>
                </p:spPr>
                <p:txBody>
                  <a:bodyPr/>
                  <a:lstStyle/>
                  <a:p>
                    <a:r>
                      <a:rPr lang="en-US">
                        <a:noFill/>
                      </a:rPr>
                      <a:t> </a:t>
                    </a:r>
                  </a:p>
                </p:txBody>
              </p:sp>
            </mc:Fallback>
          </mc:AlternateContent>
          <p:cxnSp>
            <p:nvCxnSpPr>
              <p:cNvPr id="75" name="Straight Arrow Connector 74">
                <a:extLst>
                  <a:ext uri="{FF2B5EF4-FFF2-40B4-BE49-F238E27FC236}">
                    <a16:creationId xmlns="" xmlns:a16="http://schemas.microsoft.com/office/drawing/2014/main" id="{E48A6D31-41DC-B285-18B7-E30FFBF07EB1}"/>
                  </a:ext>
                </a:extLst>
              </p:cNvPr>
              <p:cNvCxnSpPr>
                <a:cxnSpLocks/>
              </p:cNvCxnSpPr>
              <p:nvPr/>
            </p:nvCxnSpPr>
            <p:spPr>
              <a:xfrm>
                <a:off x="4561247" y="4828544"/>
                <a:ext cx="83706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 xmlns:a16="http://schemas.microsoft.com/office/drawing/2014/main" id="{BB8A2704-0408-55E1-3119-EDDFCBE7D39B}"/>
                  </a:ext>
                </a:extLst>
              </p:cNvPr>
              <p:cNvCxnSpPr>
                <a:cxnSpLocks/>
              </p:cNvCxnSpPr>
              <p:nvPr/>
            </p:nvCxnSpPr>
            <p:spPr>
              <a:xfrm>
                <a:off x="4565188" y="4807371"/>
                <a:ext cx="0" cy="4731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a:extLst>
                      <a:ext uri="{FF2B5EF4-FFF2-40B4-BE49-F238E27FC236}">
                        <a16:creationId xmlns="" xmlns:a16="http://schemas.microsoft.com/office/drawing/2014/main" id="{1DC7C02C-0FFA-1BD1-F32A-EBD27C8DEDB0}"/>
                      </a:ext>
                    </a:extLst>
                  </p:cNvPr>
                  <p:cNvSpPr txBox="1"/>
                  <p:nvPr/>
                </p:nvSpPr>
                <p:spPr>
                  <a:xfrm>
                    <a:off x="4054317" y="5381001"/>
                    <a:ext cx="1160403"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0070C0"/>
                                  </a:solidFill>
                                  <a:latin typeface="Cambria Math"/>
                                </a:rPr>
                              </m:ctrlPr>
                            </m:accPr>
                            <m:e>
                              <m:sSub>
                                <m:sSubPr>
                                  <m:ctrlPr>
                                    <a:rPr lang="en-US" sz="3000" b="1" i="1">
                                      <a:solidFill>
                                        <a:srgbClr val="0070C0"/>
                                      </a:solidFill>
                                      <a:latin typeface="Cambria Math"/>
                                    </a:rPr>
                                  </m:ctrlPr>
                                </m:sSubPr>
                                <m:e>
                                  <m:r>
                                    <a:rPr lang="en-US" sz="3000" b="1" i="1" smtClean="0">
                                      <a:solidFill>
                                        <a:srgbClr val="0070C0"/>
                                      </a:solidFill>
                                      <a:latin typeface="Cambria Math" panose="02040503050406030204" pitchFamily="18" charset="0"/>
                                    </a:rPr>
                                    <m:t>𝒗</m:t>
                                  </m:r>
                                </m:e>
                                <m:sub>
                                  <m:r>
                                    <a:rPr lang="en-US" sz="3000" b="1" i="1" smtClean="0">
                                      <a:solidFill>
                                        <a:srgbClr val="0070C0"/>
                                      </a:solidFill>
                                      <a:latin typeface="Cambria Math" panose="02040503050406030204" pitchFamily="18" charset="0"/>
                                    </a:rPr>
                                    <m:t>𝟐𝟑</m:t>
                                  </m:r>
                                </m:sub>
                              </m:sSub>
                            </m:e>
                          </m:acc>
                        </m:oMath>
                      </m:oMathPara>
                    </a14:m>
                    <a:endParaRPr lang="en-US" sz="3000" b="1">
                      <a:solidFill>
                        <a:srgbClr val="0070C0"/>
                      </a:solidFill>
                    </a:endParaRPr>
                  </a:p>
                </p:txBody>
              </p:sp>
            </mc:Choice>
            <mc:Fallback xmlns="">
              <p:sp>
                <p:nvSpPr>
                  <p:cNvPr id="77" name="TextBox 76">
                    <a:extLst>
                      <a:ext uri="{FF2B5EF4-FFF2-40B4-BE49-F238E27FC236}">
                        <a16:creationId xmlns:a16="http://schemas.microsoft.com/office/drawing/2014/main" id="{1DC7C02C-0FFA-1BD1-F32A-EBD27C8DEDB0}"/>
                      </a:ext>
                    </a:extLst>
                  </p:cNvPr>
                  <p:cNvSpPr txBox="1">
                    <a:spLocks noRot="1" noChangeAspect="1" noMove="1" noResize="1" noEditPoints="1" noAdjustHandles="1" noChangeArrowheads="1" noChangeShapeType="1" noTextEdit="1"/>
                  </p:cNvSpPr>
                  <p:nvPr/>
                </p:nvSpPr>
                <p:spPr>
                  <a:xfrm>
                    <a:off x="4054317" y="5381001"/>
                    <a:ext cx="1160403" cy="55399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 xmlns:a16="http://schemas.microsoft.com/office/drawing/2014/main" id="{A17D05AD-C8D8-6D8D-5E07-3BE2B952BAAD}"/>
                      </a:ext>
                    </a:extLst>
                  </p:cNvPr>
                  <p:cNvSpPr txBox="1"/>
                  <p:nvPr/>
                </p:nvSpPr>
                <p:spPr>
                  <a:xfrm>
                    <a:off x="4861264" y="4203855"/>
                    <a:ext cx="1062380"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00B050"/>
                                  </a:solidFill>
                                  <a:latin typeface="Cambria Math"/>
                                </a:rPr>
                              </m:ctrlPr>
                            </m:accPr>
                            <m:e>
                              <m:sSub>
                                <m:sSubPr>
                                  <m:ctrlPr>
                                    <a:rPr lang="en-US" sz="3000" b="1" i="1">
                                      <a:solidFill>
                                        <a:srgbClr val="00B050"/>
                                      </a:solidFill>
                                      <a:latin typeface="Cambria Math"/>
                                    </a:rPr>
                                  </m:ctrlPr>
                                </m:sSubPr>
                                <m:e>
                                  <m:r>
                                    <a:rPr lang="en-US" sz="3000" b="1" i="1" smtClean="0">
                                      <a:solidFill>
                                        <a:srgbClr val="00B050"/>
                                      </a:solidFill>
                                      <a:latin typeface="Cambria Math" panose="02040503050406030204" pitchFamily="18" charset="0"/>
                                    </a:rPr>
                                    <m:t>𝒗</m:t>
                                  </m:r>
                                </m:e>
                                <m:sub>
                                  <m:r>
                                    <a:rPr lang="en-US" sz="3000" b="1" i="1" smtClean="0">
                                      <a:solidFill>
                                        <a:srgbClr val="00B050"/>
                                      </a:solidFill>
                                      <a:latin typeface="Cambria Math" panose="02040503050406030204" pitchFamily="18" charset="0"/>
                                    </a:rPr>
                                    <m:t>𝟏𝟐</m:t>
                                  </m:r>
                                </m:sub>
                              </m:sSub>
                            </m:e>
                          </m:acc>
                        </m:oMath>
                      </m:oMathPara>
                    </a14:m>
                    <a:endParaRPr lang="en-US" sz="3000" b="1">
                      <a:solidFill>
                        <a:srgbClr val="00B050"/>
                      </a:solidFill>
                    </a:endParaRPr>
                  </a:p>
                </p:txBody>
              </p:sp>
            </mc:Choice>
            <mc:Fallback xmlns="">
              <p:sp>
                <p:nvSpPr>
                  <p:cNvPr id="78" name="TextBox 77">
                    <a:extLst>
                      <a:ext uri="{FF2B5EF4-FFF2-40B4-BE49-F238E27FC236}">
                        <a16:creationId xmlns:a16="http://schemas.microsoft.com/office/drawing/2014/main" id="{A17D05AD-C8D8-6D8D-5E07-3BE2B952BAAD}"/>
                      </a:ext>
                    </a:extLst>
                  </p:cNvPr>
                  <p:cNvSpPr txBox="1">
                    <a:spLocks noRot="1" noChangeAspect="1" noMove="1" noResize="1" noEditPoints="1" noAdjustHandles="1" noChangeArrowheads="1" noChangeShapeType="1" noTextEdit="1"/>
                  </p:cNvSpPr>
                  <p:nvPr/>
                </p:nvSpPr>
                <p:spPr>
                  <a:xfrm>
                    <a:off x="4861264" y="4203855"/>
                    <a:ext cx="1062380" cy="553998"/>
                  </a:xfrm>
                  <a:prstGeom prst="rect">
                    <a:avLst/>
                  </a:prstGeom>
                  <a:blipFill>
                    <a:blip r:embed="rId10"/>
                    <a:stretch>
                      <a:fillRect/>
                    </a:stretch>
                  </a:blipFill>
                </p:spPr>
                <p:txBody>
                  <a:bodyPr/>
                  <a:lstStyle/>
                  <a:p>
                    <a:r>
                      <a:rPr lang="en-US">
                        <a:noFill/>
                      </a:rPr>
                      <a:t> </a:t>
                    </a:r>
                  </a:p>
                </p:txBody>
              </p:sp>
            </mc:Fallback>
          </mc:AlternateContent>
        </p:grpSp>
        <p:cxnSp>
          <p:nvCxnSpPr>
            <p:cNvPr id="71" name="Straight Connector 70">
              <a:extLst>
                <a:ext uri="{FF2B5EF4-FFF2-40B4-BE49-F238E27FC236}">
                  <a16:creationId xmlns="" xmlns:a16="http://schemas.microsoft.com/office/drawing/2014/main" id="{24F0A3BB-3B12-6494-A8AE-044C583C51D7}"/>
                </a:ext>
              </a:extLst>
            </p:cNvPr>
            <p:cNvCxnSpPr/>
            <p:nvPr/>
          </p:nvCxnSpPr>
          <p:spPr>
            <a:xfrm>
              <a:off x="9572503" y="5336195"/>
              <a:ext cx="75279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18A7D805-5E6E-7C06-9125-2C8834553102}"/>
                </a:ext>
              </a:extLst>
            </p:cNvPr>
            <p:cNvCxnSpPr>
              <a:cxnSpLocks/>
            </p:cNvCxnSpPr>
            <p:nvPr/>
          </p:nvCxnSpPr>
          <p:spPr>
            <a:xfrm>
              <a:off x="10390405" y="4925227"/>
              <a:ext cx="0" cy="4299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CC7E7FBA-3FCD-73F4-22D9-8B6C9FACA582}"/>
                  </a:ext>
                </a:extLst>
              </p:cNvPr>
              <p:cNvSpPr txBox="1"/>
              <p:nvPr/>
            </p:nvSpPr>
            <p:spPr>
              <a:xfrm>
                <a:off x="628724" y="4835528"/>
                <a:ext cx="8193746" cy="1150636"/>
              </a:xfrm>
              <a:prstGeom prst="rect">
                <a:avLst/>
              </a:prstGeom>
              <a:noFill/>
            </p:spPr>
            <p:txBody>
              <a:bodyPr wrap="square">
                <a:spAutoFit/>
              </a:bodyPr>
              <a:lstStyle/>
              <a:p>
                <a:r>
                  <a:rPr lang="en-US" sz="2200">
                    <a:solidFill>
                      <a:srgbClr val="000000"/>
                    </a:solidFill>
                    <a:effectLst/>
                    <a:latin typeface="Arial" panose="020B0604020202020204" pitchFamily="34" charset="0"/>
                    <a:ea typeface="Times New Roman" panose="02020603050405020304" pitchFamily="18" charset="0"/>
                  </a:rPr>
                  <a:t>Vận tốc của ca nô đối với bờ sông là: </a:t>
                </a:r>
                <a14:m>
                  <m:oMath xmlns:m="http://schemas.openxmlformats.org/officeDocument/2006/math">
                    <m:acc>
                      <m:accPr>
                        <m:chr m:val="⃗"/>
                        <m:ctrlPr>
                          <a:rPr lang="en-US" sz="2400" b="1" i="1" smtClean="0">
                            <a:solidFill>
                              <a:srgbClr val="FF0000"/>
                            </a:solidFill>
                            <a:latin typeface="Cambria Math"/>
                          </a:rPr>
                        </m:ctrlPr>
                      </m:accPr>
                      <m:e>
                        <m:sSub>
                          <m:sSubPr>
                            <m:ctrlPr>
                              <a:rPr lang="en-US" sz="2400" b="1" i="1" smtClean="0">
                                <a:solidFill>
                                  <a:srgbClr val="FF0000"/>
                                </a:solidFill>
                                <a:latin typeface="Cambria Math"/>
                              </a:rPr>
                            </m:ctrlPr>
                          </m:sSubPr>
                          <m:e>
                            <m:r>
                              <a:rPr lang="en-US" sz="2400" b="1" i="1" smtClean="0">
                                <a:solidFill>
                                  <a:srgbClr val="FF0000"/>
                                </a:solidFill>
                                <a:latin typeface="Cambria Math" panose="02040503050406030204" pitchFamily="18" charset="0"/>
                              </a:rPr>
                              <m:t>𝒗</m:t>
                            </m:r>
                          </m:e>
                          <m:sub>
                            <m:r>
                              <a:rPr lang="en-US" sz="2400" b="1" i="1" smtClean="0">
                                <a:solidFill>
                                  <a:srgbClr val="FF0000"/>
                                </a:solidFill>
                                <a:latin typeface="Cambria Math" panose="02040503050406030204" pitchFamily="18" charset="0"/>
                              </a:rPr>
                              <m:t>𝟏𝟑</m:t>
                            </m:r>
                          </m:sub>
                        </m:sSub>
                      </m:e>
                    </m:acc>
                  </m:oMath>
                </a14:m>
                <a:r>
                  <a:rPr lang="en-US" sz="2400" b="1">
                    <a:solidFill>
                      <a:srgbClr val="FF0000"/>
                    </a:solidFill>
                  </a:rPr>
                  <a:t> </a:t>
                </a:r>
                <a:r>
                  <a:rPr lang="en-US" sz="2400" b="1">
                    <a:solidFill>
                      <a:schemeClr val="tx1"/>
                    </a:solidFill>
                  </a:rPr>
                  <a:t>= </a:t>
                </a:r>
                <a14:m>
                  <m:oMath xmlns:m="http://schemas.openxmlformats.org/officeDocument/2006/math">
                    <m:acc>
                      <m:accPr>
                        <m:chr m:val="⃗"/>
                        <m:ctrlPr>
                          <a:rPr lang="en-US" sz="2400" b="1" i="1">
                            <a:solidFill>
                              <a:schemeClr val="tx1"/>
                            </a:solidFill>
                            <a:latin typeface="Cambria Math"/>
                          </a:rPr>
                        </m:ctrlPr>
                      </m:accPr>
                      <m:e>
                        <m:sSub>
                          <m:sSubPr>
                            <m:ctrlPr>
                              <a:rPr lang="en-US" sz="2400" b="1" i="1" smtClean="0">
                                <a:solidFill>
                                  <a:srgbClr val="00B050"/>
                                </a:solidFill>
                                <a:latin typeface="Cambria Math"/>
                              </a:rPr>
                            </m:ctrlPr>
                          </m:sSubPr>
                          <m:e>
                            <m:r>
                              <a:rPr lang="en-US" sz="2400" b="1" i="1" smtClean="0">
                                <a:solidFill>
                                  <a:srgbClr val="00B050"/>
                                </a:solidFill>
                                <a:latin typeface="Cambria Math" panose="02040503050406030204" pitchFamily="18" charset="0"/>
                              </a:rPr>
                              <m:t>𝒗</m:t>
                            </m:r>
                          </m:e>
                          <m:sub>
                            <m:r>
                              <a:rPr lang="en-US" sz="2400" b="1" i="1">
                                <a:solidFill>
                                  <a:srgbClr val="00B050"/>
                                </a:solidFill>
                                <a:latin typeface="Cambria Math" panose="02040503050406030204" pitchFamily="18" charset="0"/>
                              </a:rPr>
                              <m:t>𝟏𝟐</m:t>
                            </m:r>
                          </m:sub>
                        </m:sSub>
                      </m:e>
                    </m:acc>
                    <m:r>
                      <a:rPr lang="en-US" sz="2400" b="1" i="1" smtClean="0">
                        <a:solidFill>
                          <a:schemeClr val="tx1"/>
                        </a:solidFill>
                        <a:latin typeface="Cambria Math" panose="02040503050406030204" pitchFamily="18" charset="0"/>
                      </a:rPr>
                      <m:t>+</m:t>
                    </m:r>
                    <m:acc>
                      <m:accPr>
                        <m:chr m:val="⃗"/>
                        <m:ctrlPr>
                          <a:rPr lang="en-US" sz="2400" b="1" i="1">
                            <a:solidFill>
                              <a:schemeClr val="tx1"/>
                            </a:solidFill>
                            <a:latin typeface="Cambria Math"/>
                          </a:rPr>
                        </m:ctrlPr>
                      </m:accPr>
                      <m:e>
                        <m:sSub>
                          <m:sSubPr>
                            <m:ctrlPr>
                              <a:rPr lang="en-US" sz="2400" b="1" i="1" smtClean="0">
                                <a:solidFill>
                                  <a:srgbClr val="0070C0"/>
                                </a:solidFill>
                                <a:latin typeface="Cambria Math"/>
                              </a:rPr>
                            </m:ctrlPr>
                          </m:sSubPr>
                          <m:e>
                            <m:r>
                              <a:rPr lang="en-US" sz="2400" b="1" i="1" smtClean="0">
                                <a:solidFill>
                                  <a:srgbClr val="0070C0"/>
                                </a:solidFill>
                                <a:latin typeface="Cambria Math" panose="02040503050406030204" pitchFamily="18" charset="0"/>
                              </a:rPr>
                              <m:t>𝒗</m:t>
                            </m:r>
                          </m:e>
                          <m:sub>
                            <m:r>
                              <a:rPr lang="en-US" sz="2400" b="1" i="1">
                                <a:solidFill>
                                  <a:srgbClr val="0070C0"/>
                                </a:solidFill>
                                <a:latin typeface="Cambria Math" panose="02040503050406030204" pitchFamily="18" charset="0"/>
                              </a:rPr>
                              <m:t>𝟐𝟑</m:t>
                            </m:r>
                          </m:sub>
                        </m:sSub>
                      </m:e>
                    </m:acc>
                  </m:oMath>
                </a14:m>
                <a:r>
                  <a:rPr lang="en-US" sz="2200">
                    <a:solidFill>
                      <a:srgbClr val="000000"/>
                    </a:solidFill>
                    <a:effectLst/>
                    <a:latin typeface="Arial" panose="020B0604020202020204" pitchFamily="34" charset="0"/>
                    <a:ea typeface="Times New Roman" panose="02020603050405020304" pitchFamily="18" charset="0"/>
                  </a:rPr>
                  <a:t>. </a:t>
                </a:r>
              </a:p>
              <a:p>
                <a:r>
                  <a:rPr lang="en-US" sz="2200">
                    <a:solidFill>
                      <a:srgbClr val="000000"/>
                    </a:solidFill>
                    <a:effectLst/>
                    <a:latin typeface="Arial" panose="020B0604020202020204" pitchFamily="34" charset="0"/>
                    <a:ea typeface="Times New Roman" panose="02020603050405020304" pitchFamily="18" charset="0"/>
                  </a:rPr>
                  <a:t>Suy ra: </a:t>
                </a:r>
                <a14:m>
                  <m:oMath xmlns:m="http://schemas.openxmlformats.org/officeDocument/2006/math">
                    <m:sSub>
                      <m:sSubPr>
                        <m:ctrlPr>
                          <a:rPr lang="en-US" sz="2000" b="1" i="1">
                            <a:solidFill>
                              <a:srgbClr val="FF0000"/>
                            </a:solidFill>
                            <a:latin typeface="Cambria Math"/>
                          </a:rPr>
                        </m:ctrlPr>
                      </m:sSubPr>
                      <m:e>
                        <m:r>
                          <a:rPr lang="en-US" sz="2000" b="1" i="1" smtClean="0">
                            <a:solidFill>
                              <a:srgbClr val="FF0000"/>
                            </a:solidFill>
                            <a:latin typeface="Cambria Math" panose="02040503050406030204" pitchFamily="18" charset="0"/>
                          </a:rPr>
                          <m:t>𝑽</m:t>
                        </m:r>
                      </m:e>
                      <m:sub>
                        <m:r>
                          <a:rPr lang="en-US" sz="2000" b="1" i="1">
                            <a:solidFill>
                              <a:srgbClr val="FF0000"/>
                            </a:solidFill>
                            <a:latin typeface="Cambria Math" panose="02040503050406030204" pitchFamily="18" charset="0"/>
                          </a:rPr>
                          <m:t>𝟏𝟑</m:t>
                        </m:r>
                      </m:sub>
                    </m:sSub>
                  </m:oMath>
                </a14:m>
                <a:r>
                  <a:rPr lang="en-US" sz="2200">
                    <a:solidFill>
                      <a:srgbClr val="000000"/>
                    </a:solidFill>
                    <a:effectLst/>
                    <a:latin typeface="Arial" panose="020B0604020202020204" pitchFamily="34" charset="0"/>
                    <a:ea typeface="Times New Roman" panose="02020603050405020304" pitchFamily="18" charset="0"/>
                  </a:rPr>
                  <a:t> = </a:t>
                </a:r>
                <a14:m>
                  <m:oMath xmlns:m="http://schemas.openxmlformats.org/officeDocument/2006/math">
                    <m:rad>
                      <m:radPr>
                        <m:degHide m:val="on"/>
                        <m:ctrlPr>
                          <a:rPr lang="en-US" sz="2200" i="1" smtClean="0">
                            <a:solidFill>
                              <a:srgbClr val="000000"/>
                            </a:solidFill>
                            <a:effectLst/>
                            <a:latin typeface="Cambria Math"/>
                          </a:rPr>
                        </m:ctrlPr>
                      </m:radPr>
                      <m:deg/>
                      <m:e>
                        <m:sSubSup>
                          <m:sSubSupPr>
                            <m:ctrlPr>
                              <a:rPr lang="en-US" sz="2200" i="1" smtClean="0">
                                <a:solidFill>
                                  <a:srgbClr val="000000"/>
                                </a:solidFill>
                                <a:effectLst/>
                                <a:latin typeface="Cambria Math"/>
                              </a:rPr>
                            </m:ctrlPr>
                          </m:sSubSupPr>
                          <m:e>
                            <m:r>
                              <a:rPr lang="en-US" sz="2200" b="0" i="1" smtClean="0">
                                <a:solidFill>
                                  <a:srgbClr val="000000"/>
                                </a:solidFill>
                                <a:effectLst/>
                                <a:latin typeface="Cambria Math" panose="02040503050406030204" pitchFamily="18" charset="0"/>
                              </a:rPr>
                              <m:t>𝑉</m:t>
                            </m:r>
                          </m:e>
                          <m:sub>
                            <m:r>
                              <a:rPr lang="en-US" sz="2200" b="0" i="1" smtClean="0">
                                <a:solidFill>
                                  <a:srgbClr val="000000"/>
                                </a:solidFill>
                                <a:effectLst/>
                                <a:latin typeface="Cambria Math" panose="02040503050406030204" pitchFamily="18" charset="0"/>
                              </a:rPr>
                              <m:t>1,2</m:t>
                            </m:r>
                          </m:sub>
                          <m:sup>
                            <m:r>
                              <a:rPr lang="en-US" sz="2200" b="0" i="1" smtClean="0">
                                <a:solidFill>
                                  <a:srgbClr val="000000"/>
                                </a:solidFill>
                                <a:effectLst/>
                                <a:latin typeface="Cambria Math" panose="02040503050406030204" pitchFamily="18" charset="0"/>
                              </a:rPr>
                              <m:t>2</m:t>
                            </m:r>
                          </m:sup>
                        </m:sSubSup>
                        <m:r>
                          <a:rPr lang="en-US" sz="2200" b="0" i="1" smtClean="0">
                            <a:solidFill>
                              <a:srgbClr val="000000"/>
                            </a:solidFill>
                            <a:effectLst/>
                            <a:latin typeface="Cambria Math" panose="02040503050406030204" pitchFamily="18" charset="0"/>
                          </a:rPr>
                          <m:t>+</m:t>
                        </m:r>
                        <m:sSubSup>
                          <m:sSubSupPr>
                            <m:ctrlPr>
                              <a:rPr lang="en-US" sz="2200" i="1">
                                <a:solidFill>
                                  <a:srgbClr val="000000"/>
                                </a:solidFill>
                                <a:latin typeface="Cambria Math"/>
                              </a:rPr>
                            </m:ctrlPr>
                          </m:sSubSupPr>
                          <m:e>
                            <m:r>
                              <a:rPr lang="en-US" sz="2200" i="1">
                                <a:solidFill>
                                  <a:srgbClr val="000000"/>
                                </a:solidFill>
                                <a:latin typeface="Cambria Math" panose="02040503050406030204" pitchFamily="18" charset="0"/>
                              </a:rPr>
                              <m:t>𝑉</m:t>
                            </m:r>
                          </m:e>
                          <m:sub>
                            <m:r>
                              <a:rPr lang="en-US" sz="2200" b="0" i="1" smtClean="0">
                                <a:solidFill>
                                  <a:srgbClr val="000000"/>
                                </a:solidFill>
                                <a:latin typeface="Cambria Math" panose="02040503050406030204" pitchFamily="18" charset="0"/>
                              </a:rPr>
                              <m:t>2</m:t>
                            </m:r>
                            <m:r>
                              <a:rPr lang="en-US" sz="2200" i="1">
                                <a:solidFill>
                                  <a:srgbClr val="000000"/>
                                </a:solidFill>
                                <a:latin typeface="Cambria Math" panose="02040503050406030204" pitchFamily="18" charset="0"/>
                              </a:rPr>
                              <m:t>,</m:t>
                            </m:r>
                            <m:r>
                              <a:rPr lang="en-US" sz="2200" b="0" i="1" smtClean="0">
                                <a:solidFill>
                                  <a:srgbClr val="000000"/>
                                </a:solidFill>
                                <a:latin typeface="Cambria Math" panose="02040503050406030204" pitchFamily="18" charset="0"/>
                              </a:rPr>
                              <m:t>3</m:t>
                            </m:r>
                          </m:sub>
                          <m:sup>
                            <m:r>
                              <a:rPr lang="en-US" sz="2200" i="1">
                                <a:solidFill>
                                  <a:srgbClr val="000000"/>
                                </a:solidFill>
                                <a:latin typeface="Cambria Math" panose="02040503050406030204" pitchFamily="18" charset="0"/>
                              </a:rPr>
                              <m:t>2</m:t>
                            </m:r>
                          </m:sup>
                        </m:sSubSup>
                      </m:e>
                    </m:rad>
                  </m:oMath>
                </a14:m>
                <a:r>
                  <a:rPr lang="en-US" sz="2200">
                    <a:solidFill>
                      <a:srgbClr val="000000"/>
                    </a:solidFill>
                    <a:effectLst/>
                    <a:latin typeface="Arial" panose="020B0604020202020204" pitchFamily="34" charset="0"/>
                    <a:ea typeface="Times New Roman" panose="02020603050405020304" pitchFamily="18" charset="0"/>
                  </a:rPr>
                  <a:t> = </a:t>
                </a:r>
                <a14:m>
                  <m:oMath xmlns:m="http://schemas.openxmlformats.org/officeDocument/2006/math">
                    <m:rad>
                      <m:radPr>
                        <m:degHide m:val="on"/>
                        <m:ctrlPr>
                          <a:rPr lang="en-US" sz="2200" i="1">
                            <a:solidFill>
                              <a:srgbClr val="000000"/>
                            </a:solidFill>
                            <a:latin typeface="Cambria Math"/>
                          </a:rPr>
                        </m:ctrlPr>
                      </m:radPr>
                      <m:deg/>
                      <m:e>
                        <m:r>
                          <a:rPr lang="en-US" sz="2200" b="0" i="1" smtClean="0">
                            <a:solidFill>
                              <a:srgbClr val="000000"/>
                            </a:solidFill>
                            <a:latin typeface="Cambria Math" panose="02040503050406030204" pitchFamily="18" charset="0"/>
                          </a:rPr>
                          <m:t>5</m:t>
                        </m:r>
                        <m:r>
                          <a:rPr lang="en-US" sz="2200" b="0" i="1" baseline="30000" smtClean="0">
                            <a:solidFill>
                              <a:srgbClr val="000000"/>
                            </a:solidFill>
                            <a:latin typeface="Cambria Math" panose="02040503050406030204" pitchFamily="18" charset="0"/>
                          </a:rPr>
                          <m:t>2</m:t>
                        </m:r>
                        <m:r>
                          <a:rPr lang="en-US" sz="2200" i="1">
                            <a:solidFill>
                              <a:srgbClr val="000000"/>
                            </a:solidFill>
                            <a:latin typeface="Cambria Math" panose="02040503050406030204" pitchFamily="18" charset="0"/>
                          </a:rPr>
                          <m:t>+5</m:t>
                        </m:r>
                        <m:r>
                          <a:rPr lang="en-US" sz="2200" i="1" baseline="30000">
                            <a:solidFill>
                              <a:srgbClr val="000000"/>
                            </a:solidFill>
                            <a:latin typeface="Cambria Math" panose="02040503050406030204" pitchFamily="18" charset="0"/>
                          </a:rPr>
                          <m:t>2</m:t>
                        </m:r>
                      </m:e>
                    </m:rad>
                    <m:r>
                      <a:rPr lang="en-US" sz="2200" i="1">
                        <a:solidFill>
                          <a:srgbClr val="000000"/>
                        </a:solidFill>
                        <a:latin typeface="Cambria Math" panose="02040503050406030204" pitchFamily="18" charset="0"/>
                      </a:rPr>
                      <m:t> </m:t>
                    </m:r>
                  </m:oMath>
                </a14:m>
                <a:r>
                  <a:rPr lang="en-US" sz="2200">
                    <a:solidFill>
                      <a:srgbClr val="000000"/>
                    </a:solidFill>
                    <a:effectLst/>
                    <a:latin typeface="Arial" panose="020B0604020202020204" pitchFamily="34" charset="0"/>
                    <a:ea typeface="Times New Roman" panose="02020603050405020304" pitchFamily="18" charset="0"/>
                  </a:rPr>
                  <a:t>= 7,07 m/s</a:t>
                </a:r>
                <a:endParaRPr lang="en-US" sz="2200">
                  <a:effectLst/>
                  <a:latin typeface="Times New Roman" panose="02020603050405020304" pitchFamily="18" charset="0"/>
                  <a:ea typeface="Times New Roman" panose="02020603050405020304" pitchFamily="18" charset="0"/>
                </a:endParaRPr>
              </a:p>
            </p:txBody>
          </p:sp>
        </mc:Choice>
        <mc:Fallback xmlns="">
          <p:sp>
            <p:nvSpPr>
              <p:cNvPr id="79" name="TextBox 78">
                <a:extLst>
                  <a:ext uri="{FF2B5EF4-FFF2-40B4-BE49-F238E27FC236}">
                    <a16:creationId xmlns:a16="http://schemas.microsoft.com/office/drawing/2014/main" id="{CC7E7FBA-3FCD-73F4-22D9-8B6C9FACA582}"/>
                  </a:ext>
                </a:extLst>
              </p:cNvPr>
              <p:cNvSpPr txBox="1">
                <a:spLocks noRot="1" noChangeAspect="1" noMove="1" noResize="1" noEditPoints="1" noAdjustHandles="1" noChangeArrowheads="1" noChangeShapeType="1" noTextEdit="1"/>
              </p:cNvSpPr>
              <p:nvPr/>
            </p:nvSpPr>
            <p:spPr>
              <a:xfrm>
                <a:off x="628724" y="4835528"/>
                <a:ext cx="8193746" cy="1150636"/>
              </a:xfrm>
              <a:prstGeom prst="rect">
                <a:avLst/>
              </a:prstGeom>
              <a:blipFill>
                <a:blip r:embed="rId11"/>
                <a:stretch>
                  <a:fillRect l="-967" t="-4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 xmlns:a16="http://schemas.microsoft.com/office/drawing/2014/main" id="{BEE21B7D-C9B4-5C5A-BDBC-B1BBD85BB6C1}"/>
                  </a:ext>
                </a:extLst>
              </p:cNvPr>
              <p:cNvSpPr txBox="1"/>
              <p:nvPr/>
            </p:nvSpPr>
            <p:spPr>
              <a:xfrm>
                <a:off x="673845" y="5885977"/>
                <a:ext cx="8193746" cy="780855"/>
              </a:xfrm>
              <a:prstGeom prst="rect">
                <a:avLst/>
              </a:prstGeom>
              <a:noFill/>
            </p:spPr>
            <p:txBody>
              <a:bodyPr wrap="square">
                <a:spAutoFit/>
              </a:bodyPr>
              <a:lstStyle/>
              <a:p>
                <a:r>
                  <a:rPr lang="en-US" sz="2200">
                    <a:solidFill>
                      <a:srgbClr val="000000"/>
                    </a:solidFill>
                    <a:effectLst/>
                    <a:latin typeface="Arial" panose="020B0604020202020204" pitchFamily="34" charset="0"/>
                    <a:ea typeface="游明朝" panose="02020400000000000000" pitchFamily="18" charset="-128"/>
                  </a:rPr>
                  <a:t>Vì AB = BC nên </a:t>
                </a:r>
                <a:r>
                  <a:rPr lang="en-US" sz="2200">
                    <a:solidFill>
                      <a:srgbClr val="000000"/>
                    </a:solidFill>
                    <a:effectLst/>
                    <a:latin typeface="Arial" panose="020B0604020202020204" pitchFamily="34" charset="0"/>
                    <a:ea typeface="游明朝" panose="02020400000000000000" pitchFamily="18" charset="-128"/>
                    <a:sym typeface="Symbol" panose="05050102010706020507" pitchFamily="18" charset="2"/>
                  </a:rPr>
                  <a:t></a:t>
                </a:r>
                <a:r>
                  <a:rPr lang="en-US" sz="2200">
                    <a:solidFill>
                      <a:srgbClr val="000000"/>
                    </a:solidFill>
                    <a:effectLst/>
                    <a:latin typeface="Arial" panose="020B0604020202020204" pitchFamily="34" charset="0"/>
                    <a:ea typeface="游明朝" panose="02020400000000000000" pitchFamily="18" charset="-128"/>
                  </a:rPr>
                  <a:t>ABC là tam giác vuông cân và </a:t>
                </a:r>
                <a14:m>
                  <m:oMath xmlns:m="http://schemas.openxmlformats.org/officeDocument/2006/math">
                    <m:acc>
                      <m:accPr>
                        <m:chr m:val="̂"/>
                        <m:ctrlPr>
                          <a:rPr lang="en-US" sz="2200" i="1" smtClean="0">
                            <a:solidFill>
                              <a:srgbClr val="000000"/>
                            </a:solidFill>
                            <a:effectLst/>
                            <a:latin typeface="Cambria Math"/>
                            <a:ea typeface="游明朝" panose="02020400000000000000" pitchFamily="18" charset="-128"/>
                          </a:rPr>
                        </m:ctrlPr>
                      </m:accPr>
                      <m:e>
                        <m:r>
                          <a:rPr lang="en-US" sz="2200" b="0" i="1" smtClean="0">
                            <a:solidFill>
                              <a:srgbClr val="000000"/>
                            </a:solidFill>
                            <a:effectLst/>
                            <a:latin typeface="Cambria Math" panose="02040503050406030204" pitchFamily="18" charset="0"/>
                            <a:ea typeface="游明朝" panose="02020400000000000000" pitchFamily="18" charset="-128"/>
                          </a:rPr>
                          <m:t>𝐵𝐴𝐶</m:t>
                        </m:r>
                      </m:e>
                    </m:acc>
                  </m:oMath>
                </a14:m>
                <a:r>
                  <a:rPr lang="en-US" sz="2200">
                    <a:solidFill>
                      <a:srgbClr val="000000"/>
                    </a:solidFill>
                    <a:effectLst/>
                    <a:latin typeface="Arial" panose="020B0604020202020204" pitchFamily="34" charset="0"/>
                    <a:ea typeface="游明朝" panose="02020400000000000000" pitchFamily="18" charset="-128"/>
                  </a:rPr>
                  <a:t> = 45</a:t>
                </a:r>
                <a:r>
                  <a:rPr lang="en-US" sz="2200" baseline="30000">
                    <a:solidFill>
                      <a:srgbClr val="000000"/>
                    </a:solidFill>
                    <a:effectLst/>
                    <a:latin typeface="Arial" panose="020B0604020202020204" pitchFamily="34" charset="0"/>
                    <a:ea typeface="游明朝" panose="02020400000000000000" pitchFamily="18" charset="-128"/>
                  </a:rPr>
                  <a:t>0</a:t>
                </a:r>
                <a:r>
                  <a:rPr lang="en-US" sz="2200">
                    <a:solidFill>
                      <a:srgbClr val="000000"/>
                    </a:solidFill>
                    <a:effectLst/>
                    <a:latin typeface="Arial" panose="020B0604020202020204" pitchFamily="34" charset="0"/>
                    <a:ea typeface="游明朝" panose="02020400000000000000" pitchFamily="18" charset="-128"/>
                  </a:rPr>
                  <a:t>. </a:t>
                </a:r>
              </a:p>
              <a:p>
                <a:r>
                  <a:rPr lang="en-US" sz="2200">
                    <a:solidFill>
                      <a:srgbClr val="000000"/>
                    </a:solidFill>
                    <a:effectLst/>
                    <a:latin typeface="Arial" panose="020B0604020202020204" pitchFamily="34" charset="0"/>
                    <a:ea typeface="游明朝" panose="02020400000000000000" pitchFamily="18" charset="-128"/>
                  </a:rPr>
                  <a:t>Hướng của vận tốc nghiêng </a:t>
                </a:r>
                <a:r>
                  <a:rPr lang="en-US" sz="2200">
                    <a:solidFill>
                      <a:srgbClr val="000000"/>
                    </a:solidFill>
                    <a:latin typeface="Arial" panose="020B0604020202020204" pitchFamily="34" charset="0"/>
                    <a:ea typeface="游明朝" panose="02020400000000000000" pitchFamily="18" charset="-128"/>
                  </a:rPr>
                  <a:t>45</a:t>
                </a:r>
                <a:r>
                  <a:rPr lang="en-US" sz="2200" baseline="30000">
                    <a:solidFill>
                      <a:srgbClr val="000000"/>
                    </a:solidFill>
                    <a:latin typeface="Arial" panose="020B0604020202020204" pitchFamily="34" charset="0"/>
                    <a:ea typeface="游明朝" panose="02020400000000000000" pitchFamily="18" charset="-128"/>
                  </a:rPr>
                  <a:t>0</a:t>
                </a:r>
                <a:r>
                  <a:rPr lang="en-US" sz="2200">
                    <a:solidFill>
                      <a:srgbClr val="000000"/>
                    </a:solidFill>
                    <a:effectLst/>
                    <a:latin typeface="Arial" panose="020B0604020202020204" pitchFamily="34" charset="0"/>
                    <a:ea typeface="游明朝" panose="02020400000000000000" pitchFamily="18" charset="-128"/>
                  </a:rPr>
                  <a:t> theo hướng Đông - Nam </a:t>
                </a:r>
                <a:endParaRPr lang="en-US" sz="2200"/>
              </a:p>
            </p:txBody>
          </p:sp>
        </mc:Choice>
        <mc:Fallback xmlns="">
          <p:sp>
            <p:nvSpPr>
              <p:cNvPr id="80" name="TextBox 79">
                <a:extLst>
                  <a:ext uri="{FF2B5EF4-FFF2-40B4-BE49-F238E27FC236}">
                    <a16:creationId xmlns:a16="http://schemas.microsoft.com/office/drawing/2014/main" id="{BEE21B7D-C9B4-5C5A-BDBC-B1BBD85BB6C1}"/>
                  </a:ext>
                </a:extLst>
              </p:cNvPr>
              <p:cNvSpPr txBox="1">
                <a:spLocks noRot="1" noChangeAspect="1" noMove="1" noResize="1" noEditPoints="1" noAdjustHandles="1" noChangeArrowheads="1" noChangeShapeType="1" noTextEdit="1"/>
              </p:cNvSpPr>
              <p:nvPr/>
            </p:nvSpPr>
            <p:spPr>
              <a:xfrm>
                <a:off x="673845" y="5885977"/>
                <a:ext cx="8193746" cy="780855"/>
              </a:xfrm>
              <a:prstGeom prst="rect">
                <a:avLst/>
              </a:prstGeom>
              <a:blipFill>
                <a:blip r:embed="rId12"/>
                <a:stretch>
                  <a:fillRect l="-967" t="-4688" r="-521" b="-14063"/>
                </a:stretch>
              </a:blipFill>
            </p:spPr>
            <p:txBody>
              <a:bodyPr/>
              <a:lstStyle/>
              <a:p>
                <a:r>
                  <a:rPr lang="en-US">
                    <a:noFill/>
                  </a:rPr>
                  <a:t> </a:t>
                </a:r>
              </a:p>
            </p:txBody>
          </p:sp>
        </mc:Fallback>
      </mc:AlternateContent>
    </p:spTree>
    <p:extLst>
      <p:ext uri="{BB962C8B-B14F-4D97-AF65-F5344CB8AC3E}">
        <p14:creationId xmlns:p14="http://schemas.microsoft.com/office/powerpoint/2010/main" val="170126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79" grpId="0"/>
      <p:bldP spid="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790671" y="758277"/>
            <a:ext cx="10972800" cy="1319210"/>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127345" y="783677"/>
            <a:ext cx="105410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Một máy bay đang bay theo hướng Bắc với vận tốc 200 m/s thì bị gió từ hướng Tây </a:t>
            </a:r>
            <a:r>
              <a:rPr lang="en-US" sz="2500">
                <a:solidFill>
                  <a:srgbClr val="000000"/>
                </a:solidFill>
                <a:effectLst/>
                <a:latin typeface="Arial" panose="020B0604020202020204" pitchFamily="34" charset="0"/>
                <a:ea typeface="游明朝" panose="02020400000000000000" pitchFamily="18" charset="-128"/>
              </a:rPr>
              <a:t>thổi vào với vận tốc 20 m/s. Xác định vận tốc tổng hợp của máy bay lúc này</a:t>
            </a:r>
            <a:endPar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grpSp>
        <p:nvGrpSpPr>
          <p:cNvPr id="14" name="Group 13">
            <a:extLst>
              <a:ext uri="{FF2B5EF4-FFF2-40B4-BE49-F238E27FC236}">
                <a16:creationId xmlns="" xmlns:a16="http://schemas.microsoft.com/office/drawing/2014/main" id="{42788111-703D-A858-A097-8F89060C739C}"/>
              </a:ext>
            </a:extLst>
          </p:cNvPr>
          <p:cNvGrpSpPr/>
          <p:nvPr/>
        </p:nvGrpSpPr>
        <p:grpSpPr>
          <a:xfrm>
            <a:off x="8844584" y="2538499"/>
            <a:ext cx="1504078" cy="1460956"/>
            <a:chOff x="3860800" y="2711197"/>
            <a:chExt cx="3270114" cy="3831009"/>
          </a:xfrm>
        </p:grpSpPr>
        <p:pic>
          <p:nvPicPr>
            <p:cNvPr id="15" name="Graphic 14">
              <a:extLst>
                <a:ext uri="{FF2B5EF4-FFF2-40B4-BE49-F238E27FC236}">
                  <a16:creationId xmlns="" xmlns:a16="http://schemas.microsoft.com/office/drawing/2014/main" id="{547955EB-C3AC-F9DC-8D6D-288B69389E23}"/>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4495800" y="3505200"/>
              <a:ext cx="2209800" cy="2209800"/>
            </a:xfrm>
            <a:prstGeom prst="rect">
              <a:avLst/>
            </a:prstGeom>
          </p:spPr>
        </p:pic>
        <p:sp>
          <p:nvSpPr>
            <p:cNvPr id="16" name="TextBox 15">
              <a:extLst>
                <a:ext uri="{FF2B5EF4-FFF2-40B4-BE49-F238E27FC236}">
                  <a16:creationId xmlns="" xmlns:a16="http://schemas.microsoft.com/office/drawing/2014/main" id="{70B8D013-DEEA-017E-3A60-8FC5A3F804AD}"/>
                </a:ext>
              </a:extLst>
            </p:cNvPr>
            <p:cNvSpPr txBox="1"/>
            <p:nvPr/>
          </p:nvSpPr>
          <p:spPr>
            <a:xfrm>
              <a:off x="5094434" y="2711197"/>
              <a:ext cx="685799" cy="887777"/>
            </a:xfrm>
            <a:prstGeom prst="rect">
              <a:avLst/>
            </a:prstGeom>
            <a:noFill/>
          </p:spPr>
          <p:txBody>
            <a:bodyPr wrap="square" rtlCol="0">
              <a:spAutoFit/>
            </a:bodyPr>
            <a:lstStyle/>
            <a:p>
              <a:r>
                <a:rPr lang="en-US" sz="1600" b="1">
                  <a:solidFill>
                    <a:srgbClr val="0070C0"/>
                  </a:solidFill>
                  <a:latin typeface="Arial" panose="020B0604020202020204" pitchFamily="34" charset="0"/>
                  <a:cs typeface="Arial" panose="020B0604020202020204" pitchFamily="34" charset="0"/>
                </a:rPr>
                <a:t>B</a:t>
              </a:r>
            </a:p>
          </p:txBody>
        </p:sp>
        <p:sp>
          <p:nvSpPr>
            <p:cNvPr id="17" name="TextBox 16">
              <a:extLst>
                <a:ext uri="{FF2B5EF4-FFF2-40B4-BE49-F238E27FC236}">
                  <a16:creationId xmlns="" xmlns:a16="http://schemas.microsoft.com/office/drawing/2014/main" id="{50E79C7E-004D-9DD2-D397-35CCDA6200C1}"/>
                </a:ext>
              </a:extLst>
            </p:cNvPr>
            <p:cNvSpPr txBox="1"/>
            <p:nvPr/>
          </p:nvSpPr>
          <p:spPr>
            <a:xfrm>
              <a:off x="5226695" y="5654429"/>
              <a:ext cx="685799" cy="887777"/>
            </a:xfrm>
            <a:prstGeom prst="rect">
              <a:avLst/>
            </a:prstGeom>
            <a:noFill/>
          </p:spPr>
          <p:txBody>
            <a:bodyPr wrap="square" rtlCol="0">
              <a:spAutoFit/>
            </a:bodyPr>
            <a:lstStyle/>
            <a:p>
              <a:r>
                <a:rPr lang="en-US" sz="1600" b="1">
                  <a:solidFill>
                    <a:srgbClr val="0070C0"/>
                  </a:solidFill>
                  <a:latin typeface="Arial" panose="020B0604020202020204" pitchFamily="34" charset="0"/>
                  <a:cs typeface="Arial" panose="020B0604020202020204" pitchFamily="34" charset="0"/>
                </a:rPr>
                <a:t>N</a:t>
              </a:r>
            </a:p>
          </p:txBody>
        </p:sp>
        <p:sp>
          <p:nvSpPr>
            <p:cNvPr id="18" name="TextBox 17">
              <a:extLst>
                <a:ext uri="{FF2B5EF4-FFF2-40B4-BE49-F238E27FC236}">
                  <a16:creationId xmlns="" xmlns:a16="http://schemas.microsoft.com/office/drawing/2014/main" id="{FAF63E21-2DCF-D18A-DD2F-A7E06BD251A4}"/>
                </a:ext>
              </a:extLst>
            </p:cNvPr>
            <p:cNvSpPr txBox="1"/>
            <p:nvPr/>
          </p:nvSpPr>
          <p:spPr>
            <a:xfrm>
              <a:off x="6445115" y="4112995"/>
              <a:ext cx="685799" cy="887777"/>
            </a:xfrm>
            <a:prstGeom prst="rect">
              <a:avLst/>
            </a:prstGeom>
            <a:noFill/>
          </p:spPr>
          <p:txBody>
            <a:bodyPr wrap="square" rtlCol="0">
              <a:spAutoFit/>
            </a:bodyPr>
            <a:lstStyle/>
            <a:p>
              <a:r>
                <a:rPr lang="en-US" sz="1600" b="1">
                  <a:solidFill>
                    <a:srgbClr val="0070C0"/>
                  </a:solidFill>
                  <a:latin typeface="Arial" panose="020B0604020202020204" pitchFamily="34" charset="0"/>
                  <a:cs typeface="Arial" panose="020B0604020202020204" pitchFamily="34" charset="0"/>
                </a:rPr>
                <a:t>Đ</a:t>
              </a:r>
            </a:p>
          </p:txBody>
        </p:sp>
        <p:sp>
          <p:nvSpPr>
            <p:cNvPr id="19" name="TextBox 18">
              <a:extLst>
                <a:ext uri="{FF2B5EF4-FFF2-40B4-BE49-F238E27FC236}">
                  <a16:creationId xmlns="" xmlns:a16="http://schemas.microsoft.com/office/drawing/2014/main" id="{B1065082-15CE-11EE-A183-46CA169D677D}"/>
                </a:ext>
              </a:extLst>
            </p:cNvPr>
            <p:cNvSpPr txBox="1"/>
            <p:nvPr/>
          </p:nvSpPr>
          <p:spPr>
            <a:xfrm>
              <a:off x="3860800" y="4243458"/>
              <a:ext cx="685799" cy="887777"/>
            </a:xfrm>
            <a:prstGeom prst="rect">
              <a:avLst/>
            </a:prstGeom>
            <a:noFill/>
          </p:spPr>
          <p:txBody>
            <a:bodyPr wrap="square" rtlCol="0">
              <a:spAutoFit/>
            </a:bodyPr>
            <a:lstStyle/>
            <a:p>
              <a:r>
                <a:rPr lang="en-US" sz="1600" b="1">
                  <a:solidFill>
                    <a:srgbClr val="0070C0"/>
                  </a:solidFill>
                  <a:latin typeface="Arial" panose="020B0604020202020204" pitchFamily="34" charset="0"/>
                  <a:cs typeface="Arial" panose="020B0604020202020204" pitchFamily="34" charset="0"/>
                </a:rPr>
                <a:t>T</a:t>
              </a:r>
            </a:p>
          </p:txBody>
        </p:sp>
      </p:grpSp>
      <p:pic>
        <p:nvPicPr>
          <p:cNvPr id="7" name="Picture 6" descr="A picture containing missile, rocket&#10;&#10;Description automatically generated">
            <a:extLst>
              <a:ext uri="{FF2B5EF4-FFF2-40B4-BE49-F238E27FC236}">
                <a16:creationId xmlns="" xmlns:a16="http://schemas.microsoft.com/office/drawing/2014/main" id="{77680CC9-4256-4D56-AC7B-CC7858062AB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8000" b="92000" l="7442" r="94535">
                        <a14:foregroundMark x1="7558" y1="61111" x2="7558" y2="61111"/>
                        <a14:foregroundMark x1="51512" y1="10222" x2="51512" y2="10222"/>
                        <a14:foregroundMark x1="50233" y1="8111" x2="50233" y2="8111"/>
                        <a14:foregroundMark x1="48023" y1="10889" x2="48023" y2="10889"/>
                        <a14:foregroundMark x1="46279" y1="13333" x2="46279" y2="13333"/>
                        <a14:foregroundMark x1="45581" y1="22778" x2="45581" y2="22778"/>
                        <a14:foregroundMark x1="92093" y1="60333" x2="92093" y2="60333"/>
                        <a14:foregroundMark x1="94767" y1="63333" x2="94767" y2="63333"/>
                        <a14:foregroundMark x1="64884" y1="91333" x2="64884" y2="91333"/>
                        <a14:foregroundMark x1="35116" y1="92000" x2="35116" y2="92000"/>
                      </a14:backgroundRemoval>
                    </a14:imgEffect>
                  </a14:imgLayer>
                </a14:imgProps>
              </a:ext>
              <a:ext uri="{28A0092B-C50C-407E-A947-70E740481C1C}">
                <a14:useLocalDpi xmlns:a14="http://schemas.microsoft.com/office/drawing/2010/main"/>
              </a:ext>
            </a:extLst>
          </a:blip>
          <a:stretch>
            <a:fillRect/>
          </a:stretch>
        </p:blipFill>
        <p:spPr>
          <a:xfrm>
            <a:off x="4760756" y="4089532"/>
            <a:ext cx="2548467" cy="2667000"/>
          </a:xfrm>
          <a:prstGeom prst="rect">
            <a:avLst/>
          </a:prstGeom>
        </p:spPr>
      </p:pic>
      <p:cxnSp>
        <p:nvCxnSpPr>
          <p:cNvPr id="27" name="Straight Arrow Connector 26">
            <a:extLst>
              <a:ext uri="{FF2B5EF4-FFF2-40B4-BE49-F238E27FC236}">
                <a16:creationId xmlns="" xmlns:a16="http://schemas.microsoft.com/office/drawing/2014/main" id="{B7C8BEF0-E5C4-D06D-6AA4-C1072771E50E}"/>
              </a:ext>
            </a:extLst>
          </p:cNvPr>
          <p:cNvCxnSpPr>
            <a:cxnSpLocks/>
          </p:cNvCxnSpPr>
          <p:nvPr/>
        </p:nvCxnSpPr>
        <p:spPr>
          <a:xfrm flipH="1" flipV="1">
            <a:off x="6013823" y="2590800"/>
            <a:ext cx="16905" cy="155103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8C5F3A55-F951-782B-C656-044749FB0EAB}"/>
              </a:ext>
            </a:extLst>
          </p:cNvPr>
          <p:cNvCxnSpPr>
            <a:cxnSpLocks/>
          </p:cNvCxnSpPr>
          <p:nvPr/>
        </p:nvCxnSpPr>
        <p:spPr>
          <a:xfrm flipH="1">
            <a:off x="5284328" y="2603500"/>
            <a:ext cx="674115"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2DF4B318-14A2-5E74-7646-05FA4AE701C5}"/>
              </a:ext>
            </a:extLst>
          </p:cNvPr>
          <p:cNvCxnSpPr>
            <a:cxnSpLocks/>
          </p:cNvCxnSpPr>
          <p:nvPr/>
        </p:nvCxnSpPr>
        <p:spPr>
          <a:xfrm flipH="1" flipV="1">
            <a:off x="5284328" y="2670901"/>
            <a:ext cx="729495" cy="147093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id="{F3BA31F2-BD1B-0847-8182-659835E28CC8}"/>
              </a:ext>
            </a:extLst>
          </p:cNvPr>
          <p:cNvSpPr txBox="1"/>
          <p:nvPr/>
        </p:nvSpPr>
        <p:spPr>
          <a:xfrm>
            <a:off x="6305889" y="2728603"/>
            <a:ext cx="1517134" cy="477054"/>
          </a:xfrm>
          <a:prstGeom prst="rect">
            <a:avLst/>
          </a:prstGeom>
          <a:noFill/>
        </p:spPr>
        <p:txBody>
          <a:bodyPr wrap="square">
            <a:spAutoFit/>
          </a:bodyPr>
          <a:lstStyle/>
          <a:p>
            <a:r>
              <a:rPr lang="en-US" sz="2500">
                <a:solidFill>
                  <a:srgbClr val="0070C0"/>
                </a:solidFill>
                <a:effectLst/>
                <a:latin typeface="Arial" panose="020B0604020202020204" pitchFamily="34" charset="0"/>
                <a:ea typeface="Times New Roman" panose="02020603050405020304" pitchFamily="18" charset="0"/>
              </a:rPr>
              <a:t>200 m/s</a:t>
            </a:r>
            <a:endParaRPr lang="en-US" sz="2500">
              <a:solidFill>
                <a:srgbClr val="0070C0"/>
              </a:solidFill>
            </a:endParaRPr>
          </a:p>
        </p:txBody>
      </p:sp>
      <p:sp>
        <p:nvSpPr>
          <p:cNvPr id="38" name="TextBox 37">
            <a:extLst>
              <a:ext uri="{FF2B5EF4-FFF2-40B4-BE49-F238E27FC236}">
                <a16:creationId xmlns="" xmlns:a16="http://schemas.microsoft.com/office/drawing/2014/main" id="{2F1E9662-FC64-4CE2-D7E9-B5E9705BF309}"/>
              </a:ext>
            </a:extLst>
          </p:cNvPr>
          <p:cNvSpPr txBox="1"/>
          <p:nvPr/>
        </p:nvSpPr>
        <p:spPr>
          <a:xfrm>
            <a:off x="5129216" y="2052394"/>
            <a:ext cx="1277124" cy="477054"/>
          </a:xfrm>
          <a:prstGeom prst="rect">
            <a:avLst/>
          </a:prstGeom>
          <a:noFill/>
        </p:spPr>
        <p:txBody>
          <a:bodyPr wrap="square">
            <a:spAutoFit/>
          </a:bodyPr>
          <a:lstStyle/>
          <a:p>
            <a:r>
              <a:rPr lang="en-US" sz="2500">
                <a:solidFill>
                  <a:srgbClr val="00B050"/>
                </a:solidFill>
                <a:effectLst/>
                <a:latin typeface="Arial" panose="020B0604020202020204" pitchFamily="34" charset="0"/>
                <a:ea typeface="Times New Roman" panose="02020603050405020304" pitchFamily="18" charset="0"/>
              </a:rPr>
              <a:t>20 m/s</a:t>
            </a:r>
            <a:endParaRPr lang="en-US" sz="2500">
              <a:solidFill>
                <a:srgbClr val="00B050"/>
              </a:solidFill>
            </a:endParaRPr>
          </a:p>
        </p:txBody>
      </p:sp>
    </p:spTree>
    <p:extLst>
      <p:ext uri="{BB962C8B-B14F-4D97-AF65-F5344CB8AC3E}">
        <p14:creationId xmlns:p14="http://schemas.microsoft.com/office/powerpoint/2010/main" val="324570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641722" y="838922"/>
            <a:ext cx="11275469" cy="1278027"/>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941043" y="870454"/>
            <a:ext cx="10676825" cy="1246495"/>
          </a:xfrm>
          <a:prstGeom prst="rect">
            <a:avLst/>
          </a:prstGeom>
          <a:noFill/>
          <a:ln>
            <a:noFill/>
          </a:ln>
          <a:effectLst/>
        </p:spPr>
        <p:txBody>
          <a:bodyPr wrap="square">
            <a:spAutoFit/>
          </a:bodyPr>
          <a:lstStyle/>
          <a:p>
            <a:pPr marL="0" marR="0" algn="ctr">
              <a:spcBef>
                <a:spcPts val="0"/>
              </a:spcBef>
            </a:pPr>
            <a:r>
              <a:rPr lang="en-US" sz="2500" i="1">
                <a:solidFill>
                  <a:srgbClr val="000000"/>
                </a:solidFill>
                <a:effectLst/>
                <a:latin typeface="Arial" panose="020B0604020202020204" pitchFamily="34" charset="0"/>
                <a:ea typeface="Times New Roman" panose="02020603050405020304" pitchFamily="18" charset="0"/>
              </a:rPr>
              <a:t>Trong đời sống, tốc độ và vận tốc là hai đại lượng đều dùng để mô tả sự nhanh chậm của chuyển động. Em đã từng sử dụng hai đại lượng này trong những trường hợp cụ thể nào?</a:t>
            </a:r>
            <a:endParaRPr lang="en-US" sz="2500">
              <a:effectLst/>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 xmlns:a16="http://schemas.microsoft.com/office/drawing/2014/main" id="{F7216F74-D0F4-9D91-8CA3-EAD355525E30}"/>
              </a:ext>
            </a:extLst>
          </p:cNvPr>
          <p:cNvGrpSpPr/>
          <p:nvPr/>
        </p:nvGrpSpPr>
        <p:grpSpPr>
          <a:xfrm>
            <a:off x="492857" y="487470"/>
            <a:ext cx="573943" cy="732171"/>
            <a:chOff x="492857" y="487470"/>
            <a:chExt cx="573943" cy="732171"/>
          </a:xfrm>
        </p:grpSpPr>
        <p:grpSp>
          <p:nvGrpSpPr>
            <p:cNvPr id="16" name="Group 15">
              <a:extLst>
                <a:ext uri="{FF2B5EF4-FFF2-40B4-BE49-F238E27FC236}">
                  <a16:creationId xmlns=""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 xmlns:a16="http://schemas.microsoft.com/office/drawing/2014/main" id="{464C6B4A-4DBC-92A0-49AF-A24BAE27A4B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87" b="100000" l="0" r="100000"/>
                        </a14:imgEffect>
                      </a14:imgLayer>
                    </a14:imgProps>
                  </a:ext>
                  <a:ext uri="{28A0092B-C50C-407E-A947-70E740481C1C}">
                    <a14:useLocalDpi xmlns:a14="http://schemas.microsoft.com/office/drawing/2010/main"/>
                  </a:ext>
                </a:extLst>
              </a:blip>
              <a:srcRect/>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 xmlns:a16="http://schemas.microsoft.com/office/drawing/2014/main" id="{7C1437E1-7205-62BE-22E1-981A831C60A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26" b="100000" l="5714" r="92857">
                          <a14:foregroundMark x1="42857" y1="5556" x2="42857" y2="5556"/>
                          <a14:foregroundMark x1="42857" y1="1852" x2="42857" y2="1852"/>
                          <a14:foregroundMark x1="7143" y1="38889" x2="7143" y2="38889"/>
                          <a14:foregroundMark x1="94286" y1="43519" x2="94286" y2="43519"/>
                          <a14:foregroundMark x1="42857" y1="1852" x2="42857" y2="1852"/>
                        </a14:backgroundRemoval>
                      </a14:imgEffect>
                    </a14:imgLayer>
                  </a14:imgProps>
                </a:ext>
                <a:ext uri="{28A0092B-C50C-407E-A947-70E740481C1C}">
                  <a14:useLocalDpi xmlns:a14="http://schemas.microsoft.com/office/drawing/2010/main"/>
                </a:ext>
              </a:extLst>
            </a:blip>
            <a:srcRect/>
            <a:stretch/>
          </p:blipFill>
          <p:spPr>
            <a:xfrm>
              <a:off x="600775" y="770499"/>
              <a:ext cx="292432" cy="449142"/>
            </a:xfrm>
            <a:prstGeom prst="rect">
              <a:avLst/>
            </a:prstGeom>
          </p:spPr>
        </p:pic>
      </p:grpSp>
      <p:pic>
        <p:nvPicPr>
          <p:cNvPr id="25" name="Picture 24" descr="A picture containing text, reptile&#10;&#10;Description automatically generated">
            <a:extLst>
              <a:ext uri="{FF2B5EF4-FFF2-40B4-BE49-F238E27FC236}">
                <a16:creationId xmlns="" xmlns:a16="http://schemas.microsoft.com/office/drawing/2014/main" id="{8F0B7FBD-8F46-86DE-F902-79C232D476B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659" t="-362" b="-1"/>
          <a:stretch/>
        </p:blipFill>
        <p:spPr>
          <a:xfrm>
            <a:off x="501379" y="2468401"/>
            <a:ext cx="5722259" cy="3175450"/>
          </a:xfrm>
          <a:prstGeom prst="rect">
            <a:avLst/>
          </a:prstGeom>
          <a:ln>
            <a:noFill/>
          </a:ln>
          <a:effectLst>
            <a:softEdge rad="112500"/>
          </a:effectLst>
        </p:spPr>
      </p:pic>
      <p:pic>
        <p:nvPicPr>
          <p:cNvPr id="26" name="Content Placeholder 8" descr="Map&#10;&#10;Description automatically generated">
            <a:extLst>
              <a:ext uri="{FF2B5EF4-FFF2-40B4-BE49-F238E27FC236}">
                <a16:creationId xmlns="" xmlns:a16="http://schemas.microsoft.com/office/drawing/2014/main" id="{0089CFB3-8BB7-347A-4765-ADB80483B581}"/>
              </a:ext>
            </a:extLst>
          </p:cNvPr>
          <p:cNvPicPr>
            <a:picLocks noGrp="1" noChangeAspect="1"/>
          </p:cNvPicPr>
          <p:nvPr>
            <p:ph idx="1"/>
          </p:nvPr>
        </p:nvPicPr>
        <p:blipFill rotWithShape="1">
          <a:blip r:embed="rId7" cstate="email">
            <a:extLst>
              <a:ext uri="{28A0092B-C50C-407E-A947-70E740481C1C}">
                <a14:useLocalDpi xmlns:a14="http://schemas.microsoft.com/office/drawing/2010/main"/>
              </a:ext>
            </a:extLst>
          </a:blip>
          <a:srcRect/>
          <a:stretch/>
        </p:blipFill>
        <p:spPr>
          <a:xfrm>
            <a:off x="6553200" y="2442273"/>
            <a:ext cx="4900007" cy="3213983"/>
          </a:xfrm>
          <a:prstGeom prst="rect">
            <a:avLst/>
          </a:prstGeom>
          <a:ln>
            <a:noFill/>
          </a:ln>
          <a:effectLst>
            <a:softEdge rad="112500"/>
          </a:effectLst>
        </p:spPr>
      </p:pic>
      <p:sp>
        <p:nvSpPr>
          <p:cNvPr id="29" name="TextBox 28">
            <a:extLst>
              <a:ext uri="{FF2B5EF4-FFF2-40B4-BE49-F238E27FC236}">
                <a16:creationId xmlns="" xmlns:a16="http://schemas.microsoft.com/office/drawing/2014/main" id="{478E9351-0C22-C394-E378-764E1AE2B3D6}"/>
              </a:ext>
            </a:extLst>
          </p:cNvPr>
          <p:cNvSpPr txBox="1"/>
          <p:nvPr/>
        </p:nvSpPr>
        <p:spPr>
          <a:xfrm>
            <a:off x="6671711" y="5791200"/>
            <a:ext cx="5270289" cy="646331"/>
          </a:xfrm>
          <a:prstGeom prst="rect">
            <a:avLst/>
          </a:prstGeom>
          <a:noFill/>
        </p:spPr>
        <p:txBody>
          <a:bodyPr wrap="square">
            <a:spAutoFit/>
          </a:bodyPr>
          <a:lstStyle/>
          <a:p>
            <a:r>
              <a:rPr lang="en-US" b="1"/>
              <a:t>“</a:t>
            </a:r>
            <a:r>
              <a:rPr lang="vi-VN" b="1"/>
              <a:t>Dự báo trong 24 giờ tới, </a:t>
            </a:r>
            <a:r>
              <a:rPr lang="vi-VN" b="1">
                <a:solidFill>
                  <a:srgbClr val="C00000"/>
                </a:solidFill>
              </a:rPr>
              <a:t>bão di chuyển theo hướng tây bắc, mỗi giờ đi được 10-15km</a:t>
            </a:r>
            <a:r>
              <a:rPr lang="en-US" b="1"/>
              <a:t>”</a:t>
            </a:r>
          </a:p>
        </p:txBody>
      </p:sp>
      <p:sp>
        <p:nvSpPr>
          <p:cNvPr id="30" name="TextBox 29">
            <a:extLst>
              <a:ext uri="{FF2B5EF4-FFF2-40B4-BE49-F238E27FC236}">
                <a16:creationId xmlns="" xmlns:a16="http://schemas.microsoft.com/office/drawing/2014/main" id="{8A6076C3-83C8-69E7-4CDB-D8D8EDB137A1}"/>
              </a:ext>
            </a:extLst>
          </p:cNvPr>
          <p:cNvSpPr txBox="1"/>
          <p:nvPr/>
        </p:nvSpPr>
        <p:spPr>
          <a:xfrm>
            <a:off x="600775" y="5791200"/>
            <a:ext cx="5270289" cy="646331"/>
          </a:xfrm>
          <a:prstGeom prst="rect">
            <a:avLst/>
          </a:prstGeom>
          <a:noFill/>
        </p:spPr>
        <p:txBody>
          <a:bodyPr wrap="square">
            <a:spAutoFit/>
          </a:bodyPr>
          <a:lstStyle/>
          <a:p>
            <a:pPr algn="ctr"/>
            <a:r>
              <a:rPr lang="en-US" b="1">
                <a:latin typeface="Arial" panose="020B0604020202020204" pitchFamily="34" charset="0"/>
                <a:cs typeface="Arial" panose="020B0604020202020204" pitchFamily="34" charset="0"/>
              </a:rPr>
              <a:t>“Pulisic là cầu thủ có khả năng di chuyển rất nhanh lên đến 33,8 km/h”</a:t>
            </a:r>
          </a:p>
        </p:txBody>
      </p:sp>
    </p:spTree>
    <p:extLst>
      <p:ext uri="{BB962C8B-B14F-4D97-AF65-F5344CB8AC3E}">
        <p14:creationId xmlns:p14="http://schemas.microsoft.com/office/powerpoint/2010/main" val="42392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Tốc độ</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173193"/>
            <a:ext cx="11506200" cy="187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 xmlns:a16="http://schemas.microsoft.com/office/drawing/2014/main" id="{DC224933-9386-4EF8-83D5-7F9F847973BE}"/>
              </a:ext>
            </a:extLst>
          </p:cNvPr>
          <p:cNvSpPr txBox="1"/>
          <p:nvPr/>
        </p:nvSpPr>
        <p:spPr>
          <a:xfrm>
            <a:off x="838200" y="1242132"/>
            <a:ext cx="10822388" cy="1631216"/>
          </a:xfrm>
          <a:prstGeom prst="rect">
            <a:avLst/>
          </a:prstGeom>
          <a:noFill/>
        </p:spPr>
        <p:txBody>
          <a:bodyPr wrap="square">
            <a:spAutoFit/>
          </a:bodyPr>
          <a:lstStyle/>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Người ta dùng hai cách sau đây để xác định độ nhanh hay chậm của chuyển động:</a:t>
            </a:r>
          </a:p>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 So sánh quãng đường đi được trong cùng một thời gian. </a:t>
            </a:r>
          </a:p>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 So sánh thời gian để đi cùng một quãng đường.</a:t>
            </a:r>
            <a:endParaRPr lang="en-US" sz="250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 xmlns:a16="http://schemas.microsoft.com/office/drawing/2014/main" id="{9538A86F-F7C5-E640-7B65-C1C15ABB06F7}"/>
              </a:ext>
            </a:extLst>
          </p:cNvPr>
          <p:cNvSpPr txBox="1"/>
          <p:nvPr/>
        </p:nvSpPr>
        <p:spPr>
          <a:xfrm>
            <a:off x="5715000" y="4077471"/>
            <a:ext cx="2590800" cy="307777"/>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facebook:vatlytrucquan</a:t>
            </a:r>
          </a:p>
        </p:txBody>
      </p:sp>
      <p:sp>
        <p:nvSpPr>
          <p:cNvPr id="14" name="Text Box 13">
            <a:extLst>
              <a:ext uri="{FF2B5EF4-FFF2-40B4-BE49-F238E27FC236}">
                <a16:creationId xmlns="" xmlns:a16="http://schemas.microsoft.com/office/drawing/2014/main" id="{E0D1A429-78A8-4E2F-B9FE-0338F93F0EBC}"/>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Tốc độ trung bình</a:t>
            </a:r>
          </a:p>
        </p:txBody>
      </p:sp>
      <p:pic>
        <p:nvPicPr>
          <p:cNvPr id="16" name="Picture 15" descr="Timeline&#10;&#10;Description automatically generated">
            <a:extLst>
              <a:ext uri="{FF2B5EF4-FFF2-40B4-BE49-F238E27FC236}">
                <a16:creationId xmlns="" xmlns:a16="http://schemas.microsoft.com/office/drawing/2014/main" id="{A766EDFD-0534-8EA8-170F-6E156F4021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37" r="-1264"/>
          <a:stretch/>
        </p:blipFill>
        <p:spPr>
          <a:xfrm rot="10800000">
            <a:off x="2112469" y="3138687"/>
            <a:ext cx="7205059" cy="2997907"/>
          </a:xfrm>
          <a:prstGeom prst="rect">
            <a:avLst/>
          </a:prstGeom>
          <a:ln>
            <a:noFill/>
          </a:ln>
          <a:effectLst>
            <a:softEdge rad="112500"/>
          </a:effectLst>
        </p:spPr>
      </p:pic>
      <p:sp>
        <p:nvSpPr>
          <p:cNvPr id="18" name="TextBox 17">
            <a:extLst>
              <a:ext uri="{FF2B5EF4-FFF2-40B4-BE49-F238E27FC236}">
                <a16:creationId xmlns="" xmlns:a16="http://schemas.microsoft.com/office/drawing/2014/main" id="{8DD0BBFB-946E-1E7E-2244-AC7885AFEF0C}"/>
              </a:ext>
            </a:extLst>
          </p:cNvPr>
          <p:cNvSpPr txBox="1"/>
          <p:nvPr/>
        </p:nvSpPr>
        <p:spPr>
          <a:xfrm>
            <a:off x="1326118" y="6136594"/>
            <a:ext cx="8777763" cy="769441"/>
          </a:xfrm>
          <a:prstGeom prst="rect">
            <a:avLst/>
          </a:prstGeom>
          <a:noFill/>
        </p:spPr>
        <p:txBody>
          <a:bodyPr wrap="square">
            <a:spAutoFit/>
          </a:bodyPr>
          <a:lstStyle/>
          <a:p>
            <a:pPr algn="ctr"/>
            <a:r>
              <a:rPr lang="en-US" sz="2200" i="1">
                <a:solidFill>
                  <a:srgbClr val="000000"/>
                </a:solidFill>
                <a:effectLst/>
                <a:latin typeface="Arial" panose="020B0604020202020204" pitchFamily="34" charset="0"/>
                <a:ea typeface="Times New Roman" panose="02020603050405020304" pitchFamily="18" charset="0"/>
              </a:rPr>
              <a:t>Ví dụ: trong cuộc thi bơi thì người ta so sánh thời gian để bơi cùng một quãng đường (100m, 400m..).</a:t>
            </a:r>
            <a:endParaRPr lang="en-US" sz="2200" i="1"/>
          </a:p>
        </p:txBody>
      </p:sp>
    </p:spTree>
    <p:extLst>
      <p:ext uri="{BB962C8B-B14F-4D97-AF65-F5344CB8AC3E}">
        <p14:creationId xmlns:p14="http://schemas.microsoft.com/office/powerpoint/2010/main" val="184352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641722" y="838924"/>
            <a:ext cx="11275469" cy="144128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905837" y="919101"/>
            <a:ext cx="10784784" cy="1246495"/>
          </a:xfrm>
          <a:prstGeom prst="rect">
            <a:avLst/>
          </a:prstGeom>
          <a:noFill/>
          <a:ln>
            <a:noFill/>
          </a:ln>
          <a:effectLst/>
        </p:spPr>
        <p:txBody>
          <a:bodyPr wrap="square">
            <a:spAutoFit/>
          </a:bodyPr>
          <a:lstStyle/>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Một vận động viên người Nam Phi đã lập kỷ lục | thế giới về chạy ba cư li: 100 m, 200 m và 400 m. Hãy dùng hai cách trên để xác định vận động viên này chạy nhanh nhất ở cự li nào.</a:t>
            </a:r>
            <a:endParaRPr lang="en-US" sz="2500">
              <a:effectLst/>
              <a:latin typeface="Times New Roman" panose="02020603050405020304" pitchFamily="18" charset="0"/>
              <a:ea typeface="Times New Roman" panose="02020603050405020304" pitchFamily="18" charset="0"/>
            </a:endParaRPr>
          </a:p>
        </p:txBody>
      </p:sp>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501379" y="541049"/>
            <a:ext cx="480281" cy="442625"/>
          </a:xfrm>
          <a:prstGeom prst="rect">
            <a:avLst/>
          </a:prstGeom>
        </p:spPr>
      </p:pic>
      <p:sp>
        <p:nvSpPr>
          <p:cNvPr id="13" name="TextBox 12">
            <a:extLst>
              <a:ext uri="{FF2B5EF4-FFF2-40B4-BE49-F238E27FC236}">
                <a16:creationId xmlns="" xmlns:a16="http://schemas.microsoft.com/office/drawing/2014/main" id="{867B147A-05DA-850B-4576-1BE5DBDABF31}"/>
              </a:ext>
            </a:extLst>
          </p:cNvPr>
          <p:cNvSpPr txBox="1"/>
          <p:nvPr/>
        </p:nvSpPr>
        <p:spPr>
          <a:xfrm>
            <a:off x="6279456" y="4811941"/>
            <a:ext cx="5257800" cy="861774"/>
          </a:xfrm>
          <a:prstGeom prst="rect">
            <a:avLst/>
          </a:prstGeom>
          <a:noFill/>
        </p:spPr>
        <p:txBody>
          <a:bodyPr wrap="square">
            <a:spAutoFit/>
          </a:bodyPr>
          <a:lstStyle/>
          <a:p>
            <a:pPr marL="0" marR="0" algn="ctr">
              <a:spcBef>
                <a:spcPts val="0"/>
              </a:spcBef>
            </a:pPr>
            <a:r>
              <a:rPr lang="en-US" sz="2500" i="1">
                <a:solidFill>
                  <a:srgbClr val="000000"/>
                </a:solidFill>
                <a:effectLst/>
                <a:latin typeface="Arial" panose="020B0604020202020204" pitchFamily="34" charset="0"/>
                <a:ea typeface="Times New Roman" panose="02020603050405020304" pitchFamily="18" charset="0"/>
              </a:rPr>
              <a:t>Kỉ lục chạy ba cự li của một vận động viên người Nam Phi</a:t>
            </a:r>
            <a:endParaRPr lang="en-US" sz="2500" i="1">
              <a:effectLst/>
              <a:latin typeface="Times New Roman" panose="02020603050405020304" pitchFamily="18" charset="0"/>
              <a:ea typeface="Times New Roman" panose="02020603050405020304" pitchFamily="18" charset="0"/>
            </a:endParaRPr>
          </a:p>
        </p:txBody>
      </p:sp>
      <p:pic>
        <p:nvPicPr>
          <p:cNvPr id="14" name="Picture 13" descr="A group of people on a track&#10;&#10;Description automatically generated with medium confidence">
            <a:extLst>
              <a:ext uri="{FF2B5EF4-FFF2-40B4-BE49-F238E27FC236}">
                <a16:creationId xmlns="" xmlns:a16="http://schemas.microsoft.com/office/drawing/2014/main" id="{0FF59B60-3155-8977-F7EB-D593A565A3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200" y="2433334"/>
            <a:ext cx="4440649" cy="4126103"/>
          </a:xfrm>
          <a:prstGeom prst="rect">
            <a:avLst/>
          </a:prstGeom>
        </p:spPr>
      </p:pic>
      <p:graphicFrame>
        <p:nvGraphicFramePr>
          <p:cNvPr id="15" name="Table 13">
            <a:extLst>
              <a:ext uri="{FF2B5EF4-FFF2-40B4-BE49-F238E27FC236}">
                <a16:creationId xmlns="" xmlns:a16="http://schemas.microsoft.com/office/drawing/2014/main" id="{EBF1F4E4-4DD4-DA80-7613-0C3797E5597A}"/>
              </a:ext>
            </a:extLst>
          </p:cNvPr>
          <p:cNvGraphicFramePr>
            <a:graphicFrameLocks noGrp="1"/>
          </p:cNvGraphicFramePr>
          <p:nvPr>
            <p:extLst>
              <p:ext uri="{D42A27DB-BD31-4B8C-83A1-F6EECF244321}">
                <p14:modId xmlns:p14="http://schemas.microsoft.com/office/powerpoint/2010/main" val="3465435286"/>
              </p:ext>
            </p:extLst>
          </p:nvPr>
        </p:nvGraphicFramePr>
        <p:xfrm>
          <a:off x="6113721" y="2895600"/>
          <a:ext cx="5479167" cy="1889760"/>
        </p:xfrm>
        <a:graphic>
          <a:graphicData uri="http://schemas.openxmlformats.org/drawingml/2006/table">
            <a:tbl>
              <a:tblPr firstRow="1" bandRow="1">
                <a:tableStyleId>{93296810-A885-4BE3-A3E7-6D5BEEA58F35}</a:tableStyleId>
              </a:tblPr>
              <a:tblGrid>
                <a:gridCol w="2420679">
                  <a:extLst>
                    <a:ext uri="{9D8B030D-6E8A-4147-A177-3AD203B41FA5}">
                      <a16:colId xmlns="" xmlns:a16="http://schemas.microsoft.com/office/drawing/2014/main" val="1601266568"/>
                    </a:ext>
                  </a:extLst>
                </a:gridCol>
                <a:gridCol w="3058488">
                  <a:extLst>
                    <a:ext uri="{9D8B030D-6E8A-4147-A177-3AD203B41FA5}">
                      <a16:colId xmlns="" xmlns:a16="http://schemas.microsoft.com/office/drawing/2014/main" val="191516268"/>
                    </a:ext>
                  </a:extLst>
                </a:gridCol>
              </a:tblGrid>
              <a:tr h="3877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a:latin typeface="Arial" panose="020B0604020202020204" pitchFamily="34" charset="0"/>
                          <a:cs typeface="Arial" panose="020B0604020202020204" pitchFamily="34" charset="0"/>
                        </a:rPr>
                        <a:t>Cự li chạy (m)</a:t>
                      </a:r>
                    </a:p>
                  </a:txBody>
                  <a:tcPr/>
                </a:tc>
                <a:tc>
                  <a:txBody>
                    <a:bodyPr/>
                    <a:lstStyle/>
                    <a:p>
                      <a:pPr algn="ctr"/>
                      <a:r>
                        <a:rPr lang="en-US" sz="2500">
                          <a:latin typeface="Arial" panose="020B0604020202020204" pitchFamily="34" charset="0"/>
                          <a:cs typeface="Arial" panose="020B0604020202020204" pitchFamily="34" charset="0"/>
                        </a:rPr>
                        <a:t>Thời gian chạy (s)</a:t>
                      </a:r>
                    </a:p>
                  </a:txBody>
                  <a:tcPr/>
                </a:tc>
                <a:extLst>
                  <a:ext uri="{0D108BD9-81ED-4DB2-BD59-A6C34878D82A}">
                    <a16:rowId xmlns="" xmlns:a16="http://schemas.microsoft.com/office/drawing/2014/main" val="3263656310"/>
                  </a:ext>
                </a:extLst>
              </a:tr>
              <a:tr h="406921">
                <a:tc>
                  <a:txBody>
                    <a:bodyPr/>
                    <a:lstStyle/>
                    <a:p>
                      <a:pPr algn="ctr"/>
                      <a:r>
                        <a:rPr lang="en-US" sz="2500">
                          <a:latin typeface="Arial" panose="020B0604020202020204" pitchFamily="34" charset="0"/>
                          <a:cs typeface="Arial" panose="020B0604020202020204" pitchFamily="34" charset="0"/>
                        </a:rPr>
                        <a:t>100</a:t>
                      </a:r>
                    </a:p>
                  </a:txBody>
                  <a:tcPr/>
                </a:tc>
                <a:tc>
                  <a:txBody>
                    <a:bodyPr/>
                    <a:lstStyle/>
                    <a:p>
                      <a:pPr algn="ctr"/>
                      <a:r>
                        <a:rPr lang="en-US" sz="2500">
                          <a:latin typeface="Arial" panose="020B0604020202020204" pitchFamily="34" charset="0"/>
                          <a:cs typeface="Arial" panose="020B0604020202020204" pitchFamily="34" charset="0"/>
                        </a:rPr>
                        <a:t>9,64</a:t>
                      </a:r>
                    </a:p>
                  </a:txBody>
                  <a:tcPr/>
                </a:tc>
                <a:extLst>
                  <a:ext uri="{0D108BD9-81ED-4DB2-BD59-A6C34878D82A}">
                    <a16:rowId xmlns="" xmlns:a16="http://schemas.microsoft.com/office/drawing/2014/main" val="546915788"/>
                  </a:ext>
                </a:extLst>
              </a:tr>
              <a:tr h="406921">
                <a:tc>
                  <a:txBody>
                    <a:bodyPr/>
                    <a:lstStyle/>
                    <a:p>
                      <a:pPr algn="ctr"/>
                      <a:r>
                        <a:rPr lang="en-US" sz="2500">
                          <a:latin typeface="Arial" panose="020B0604020202020204" pitchFamily="34" charset="0"/>
                          <a:cs typeface="Arial" panose="020B0604020202020204" pitchFamily="34" charset="0"/>
                        </a:rPr>
                        <a:t>200</a:t>
                      </a:r>
                    </a:p>
                  </a:txBody>
                  <a:tcPr/>
                </a:tc>
                <a:tc>
                  <a:txBody>
                    <a:bodyPr/>
                    <a:lstStyle/>
                    <a:p>
                      <a:pPr algn="ctr"/>
                      <a:r>
                        <a:rPr lang="en-US" sz="2500">
                          <a:latin typeface="Arial" panose="020B0604020202020204" pitchFamily="34" charset="0"/>
                          <a:cs typeface="Arial" panose="020B0604020202020204" pitchFamily="34" charset="0"/>
                        </a:rPr>
                        <a:t>19,94</a:t>
                      </a:r>
                    </a:p>
                  </a:txBody>
                  <a:tcPr/>
                </a:tc>
                <a:extLst>
                  <a:ext uri="{0D108BD9-81ED-4DB2-BD59-A6C34878D82A}">
                    <a16:rowId xmlns="" xmlns:a16="http://schemas.microsoft.com/office/drawing/2014/main" val="146032160"/>
                  </a:ext>
                </a:extLst>
              </a:tr>
              <a:tr h="406921">
                <a:tc>
                  <a:txBody>
                    <a:bodyPr/>
                    <a:lstStyle/>
                    <a:p>
                      <a:pPr algn="ctr"/>
                      <a:r>
                        <a:rPr lang="en-US" sz="2500">
                          <a:latin typeface="Arial" panose="020B0604020202020204" pitchFamily="34" charset="0"/>
                          <a:cs typeface="Arial" panose="020B0604020202020204" pitchFamily="34" charset="0"/>
                        </a:rPr>
                        <a:t>400</a:t>
                      </a:r>
                    </a:p>
                  </a:txBody>
                  <a:tcPr/>
                </a:tc>
                <a:tc>
                  <a:txBody>
                    <a:bodyPr/>
                    <a:lstStyle/>
                    <a:p>
                      <a:pPr algn="ctr"/>
                      <a:r>
                        <a:rPr lang="en-US" sz="2500" dirty="0">
                          <a:latin typeface="Arial" panose="020B0604020202020204" pitchFamily="34" charset="0"/>
                          <a:cs typeface="Arial" panose="020B0604020202020204" pitchFamily="34" charset="0"/>
                        </a:rPr>
                        <a:t>43,45</a:t>
                      </a:r>
                    </a:p>
                  </a:txBody>
                  <a:tcPr/>
                </a:tc>
                <a:extLst>
                  <a:ext uri="{0D108BD9-81ED-4DB2-BD59-A6C34878D82A}">
                    <a16:rowId xmlns="" xmlns:a16="http://schemas.microsoft.com/office/drawing/2014/main" val="3141957300"/>
                  </a:ext>
                </a:extLst>
              </a:tr>
            </a:tbl>
          </a:graphicData>
        </a:graphic>
      </p:graphicFrame>
    </p:spTree>
    <p:extLst>
      <p:ext uri="{BB962C8B-B14F-4D97-AF65-F5344CB8AC3E}">
        <p14:creationId xmlns:p14="http://schemas.microsoft.com/office/powerpoint/2010/main" val="1581317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C0C19973-C080-424E-B386-AE0C5EC56621}"/>
              </a:ext>
            </a:extLst>
          </p:cNvPr>
          <p:cNvGrpSpPr/>
          <p:nvPr/>
        </p:nvGrpSpPr>
        <p:grpSpPr>
          <a:xfrm>
            <a:off x="2700481" y="2953677"/>
            <a:ext cx="6562634" cy="1267505"/>
            <a:chOff x="386342" y="3847128"/>
            <a:chExt cx="6562634" cy="1522771"/>
          </a:xfrm>
        </p:grpSpPr>
        <p:pic>
          <p:nvPicPr>
            <p:cNvPr id="13" name="Picture 4" descr="empty-blue-rectangle">
              <a:extLst>
                <a:ext uri="{FF2B5EF4-FFF2-40B4-BE49-F238E27FC236}">
                  <a16:creationId xmlns="" xmlns:a16="http://schemas.microsoft.com/office/drawing/2014/main" id="{5F265E43-189F-43FD-94C4-34341ACFDA68}"/>
                </a:ext>
              </a:extLst>
            </p:cNvPr>
            <p:cNvPicPr>
              <a:picLocks noChangeAspect="1" noChangeArrowheads="1"/>
            </p:cNvPicPr>
            <p:nvPr/>
          </p:nvPicPr>
          <p:blipFill>
            <a:blip r:embed="rId2"/>
            <a:srcRect/>
            <a:stretch>
              <a:fillRect/>
            </a:stretch>
          </p:blipFill>
          <p:spPr bwMode="auto">
            <a:xfrm>
              <a:off x="386342" y="3847128"/>
              <a:ext cx="6324600" cy="1522771"/>
            </a:xfrm>
            <a:prstGeom prst="rect">
              <a:avLst/>
            </a:prstGeom>
            <a:noFill/>
            <a:ln w="9525">
              <a:noFill/>
              <a:miter lim="800000"/>
              <a:headEnd/>
              <a:tailEnd/>
            </a:ln>
          </p:spPr>
        </p:pic>
        <p:grpSp>
          <p:nvGrpSpPr>
            <p:cNvPr id="14" name="Group 8">
              <a:extLst>
                <a:ext uri="{FF2B5EF4-FFF2-40B4-BE49-F238E27FC236}">
                  <a16:creationId xmlns="" xmlns:a16="http://schemas.microsoft.com/office/drawing/2014/main" id="{FA1A3957-5846-449C-81E1-8C2C71FDC43E}"/>
                </a:ext>
              </a:extLst>
            </p:cNvPr>
            <p:cNvGrpSpPr>
              <a:grpSpLocks/>
            </p:cNvGrpSpPr>
            <p:nvPr/>
          </p:nvGrpSpPr>
          <p:grpSpPr bwMode="auto">
            <a:xfrm>
              <a:off x="659342" y="4028285"/>
              <a:ext cx="6289634" cy="1033463"/>
              <a:chOff x="537" y="3414"/>
              <a:chExt cx="3442" cy="651"/>
            </a:xfrm>
          </p:grpSpPr>
          <p:sp>
            <p:nvSpPr>
              <p:cNvPr id="16" name="Rectangle 9">
                <a:extLst>
                  <a:ext uri="{FF2B5EF4-FFF2-40B4-BE49-F238E27FC236}">
                    <a16:creationId xmlns="" xmlns:a16="http://schemas.microsoft.com/office/drawing/2014/main" id="{DBEF9ECE-1BBE-418D-A525-533091D92545}"/>
                  </a:ext>
                </a:extLst>
              </p:cNvPr>
              <p:cNvSpPr>
                <a:spLocks noChangeArrowheads="1"/>
              </p:cNvSpPr>
              <p:nvPr/>
            </p:nvSpPr>
            <p:spPr bwMode="auto">
              <a:xfrm>
                <a:off x="537" y="3549"/>
                <a:ext cx="185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cs typeface="Arial" panose="020B0604020202020204" pitchFamily="34" charset="0"/>
                  </a:rPr>
                  <a:t>Tốc độ trung bình = </a:t>
                </a:r>
              </a:p>
            </p:txBody>
          </p:sp>
          <p:sp>
            <p:nvSpPr>
              <p:cNvPr id="17" name="Rectangle 10">
                <a:extLst>
                  <a:ext uri="{FF2B5EF4-FFF2-40B4-BE49-F238E27FC236}">
                    <a16:creationId xmlns="" xmlns:a16="http://schemas.microsoft.com/office/drawing/2014/main" id="{D947237F-0975-472E-9F51-91CB4291B5DB}"/>
                  </a:ext>
                </a:extLst>
              </p:cNvPr>
              <p:cNvSpPr>
                <a:spLocks noChangeArrowheads="1"/>
              </p:cNvSpPr>
              <p:nvPr/>
            </p:nvSpPr>
            <p:spPr bwMode="auto">
              <a:xfrm>
                <a:off x="2271" y="3414"/>
                <a:ext cx="132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cs typeface="Arial" panose="020B0604020202020204" pitchFamily="34" charset="0"/>
                  </a:rPr>
                  <a:t>Quãng đường</a:t>
                </a:r>
              </a:p>
            </p:txBody>
          </p:sp>
          <p:sp>
            <p:nvSpPr>
              <p:cNvPr id="18" name="Line 11">
                <a:extLst>
                  <a:ext uri="{FF2B5EF4-FFF2-40B4-BE49-F238E27FC236}">
                    <a16:creationId xmlns="" xmlns:a16="http://schemas.microsoft.com/office/drawing/2014/main" id="{350281FA-4BEF-4BA1-81F5-73CA424508F5}"/>
                  </a:ext>
                </a:extLst>
              </p:cNvPr>
              <p:cNvSpPr>
                <a:spLocks noChangeShapeType="1"/>
              </p:cNvSpPr>
              <p:nvPr/>
            </p:nvSpPr>
            <p:spPr bwMode="auto">
              <a:xfrm>
                <a:off x="2220" y="3746"/>
                <a:ext cx="1379"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19" name="Rectangle 12">
                <a:extLst>
                  <a:ext uri="{FF2B5EF4-FFF2-40B4-BE49-F238E27FC236}">
                    <a16:creationId xmlns="" xmlns:a16="http://schemas.microsoft.com/office/drawing/2014/main" id="{223AD3F0-9CFD-477C-83DF-A9954D0057F6}"/>
                  </a:ext>
                </a:extLst>
              </p:cNvPr>
              <p:cNvSpPr>
                <a:spLocks noChangeArrowheads="1"/>
              </p:cNvSpPr>
              <p:nvPr/>
            </p:nvSpPr>
            <p:spPr bwMode="auto">
              <a:xfrm>
                <a:off x="2251" y="3767"/>
                <a:ext cx="172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cs typeface="Arial" panose="020B0604020202020204" pitchFamily="34" charset="0"/>
                  </a:rPr>
                  <a:t>   Thời gian</a:t>
                </a:r>
              </a:p>
            </p:txBody>
          </p:sp>
        </p:grpSp>
      </p:grpSp>
      <p:grpSp>
        <p:nvGrpSpPr>
          <p:cNvPr id="20" name="Group 19">
            <a:extLst>
              <a:ext uri="{FF2B5EF4-FFF2-40B4-BE49-F238E27FC236}">
                <a16:creationId xmlns="" xmlns:a16="http://schemas.microsoft.com/office/drawing/2014/main" id="{430221B4-6F34-4811-A357-7078E8C97177}"/>
              </a:ext>
            </a:extLst>
          </p:cNvPr>
          <p:cNvGrpSpPr/>
          <p:nvPr/>
        </p:nvGrpSpPr>
        <p:grpSpPr>
          <a:xfrm>
            <a:off x="5045097" y="4481494"/>
            <a:ext cx="2310296" cy="1349266"/>
            <a:chOff x="8076716" y="3452482"/>
            <a:chExt cx="2310296" cy="1349266"/>
          </a:xfrm>
        </p:grpSpPr>
        <p:pic>
          <p:nvPicPr>
            <p:cNvPr id="21" name="Picture 20" descr="empty-red-rectangle">
              <a:extLst>
                <a:ext uri="{FF2B5EF4-FFF2-40B4-BE49-F238E27FC236}">
                  <a16:creationId xmlns="" xmlns:a16="http://schemas.microsoft.com/office/drawing/2014/main" id="{DAFBC209-F47B-469C-9F61-72E09B01F6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6716" y="3452482"/>
              <a:ext cx="2310296" cy="1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4" name="Object 18">
                  <a:extLst>
                    <a:ext uri="{FF2B5EF4-FFF2-40B4-BE49-F238E27FC236}">
                      <a16:creationId xmlns="" xmlns:a16="http://schemas.microsoft.com/office/drawing/2014/main" id="{4E123C34-EE15-4D88-948A-A8A7AD223986}"/>
                    </a:ext>
                  </a:extLst>
                </p:cNvPr>
                <p:cNvSpPr txBox="1"/>
                <p:nvPr/>
              </p:nvSpPr>
              <p:spPr bwMode="auto">
                <a:xfrm>
                  <a:off x="8567293" y="3641285"/>
                  <a:ext cx="1447800" cy="1160463"/>
                </a:xfrm>
                <a:prstGeom prst="rect">
                  <a:avLst/>
                </a:prstGeom>
                <a:noFill/>
                <a:ln w="9525">
                  <a:no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en-US" sz="3000" b="0" i="1" smtClean="0">
                            <a:solidFill>
                              <a:srgbClr val="000000"/>
                            </a:solidFill>
                            <a:latin typeface="Cambria Math" panose="02040503050406030204" pitchFamily="18" charset="0"/>
                          </a:rPr>
                          <m:t>𝑣</m:t>
                        </m:r>
                        <m:r>
                          <a:rPr lang="en-US" sz="3000" i="1">
                            <a:solidFill>
                              <a:srgbClr val="000000"/>
                            </a:solidFill>
                            <a:latin typeface="Cambria Math" panose="02040503050406030204" pitchFamily="18" charset="0"/>
                          </a:rPr>
                          <m:t>=</m:t>
                        </m:r>
                        <m:f>
                          <m:fPr>
                            <m:ctrlPr>
                              <a:rPr lang="en-US" sz="3000" i="1">
                                <a:solidFill>
                                  <a:srgbClr val="000000"/>
                                </a:solidFill>
                                <a:latin typeface="Cambria Math"/>
                              </a:rPr>
                            </m:ctrlPr>
                          </m:fPr>
                          <m:num>
                            <m:r>
                              <a:rPr lang="en-US" sz="3000" i="1">
                                <a:solidFill>
                                  <a:srgbClr val="000000"/>
                                </a:solidFill>
                                <a:latin typeface="Cambria Math" panose="02040503050406030204" pitchFamily="18" charset="0"/>
                              </a:rPr>
                              <m:t>𝑠</m:t>
                            </m:r>
                          </m:num>
                          <m:den>
                            <m:r>
                              <a:rPr lang="en-US" sz="3000" i="1">
                                <a:solidFill>
                                  <a:srgbClr val="000000"/>
                                </a:solidFill>
                                <a:latin typeface="Cambria Math" panose="02040503050406030204" pitchFamily="18" charset="0"/>
                              </a:rPr>
                              <m:t>𝑡</m:t>
                            </m:r>
                          </m:den>
                        </m:f>
                      </m:oMath>
                    </m:oMathPara>
                  </a14:m>
                  <a:endParaRPr lang="en-US" sz="3000"/>
                </a:p>
              </p:txBody>
            </p:sp>
          </mc:Choice>
          <mc:Fallback xmlns="">
            <p:sp>
              <p:nvSpPr>
                <p:cNvPr id="24" name="Object 18">
                  <a:extLst>
                    <a:ext uri="{FF2B5EF4-FFF2-40B4-BE49-F238E27FC236}">
                      <a16:creationId xmlns:a16="http://schemas.microsoft.com/office/drawing/2014/main" id="{4E123C34-EE15-4D88-948A-A8A7AD223986}"/>
                    </a:ext>
                  </a:extLst>
                </p:cNvPr>
                <p:cNvSpPr txBox="1">
                  <a:spLocks noRot="1" noChangeAspect="1" noMove="1" noResize="1" noEditPoints="1" noAdjustHandles="1" noChangeArrowheads="1" noChangeShapeType="1" noTextEdit="1"/>
                </p:cNvSpPr>
                <p:nvPr/>
              </p:nvSpPr>
              <p:spPr bwMode="auto">
                <a:xfrm>
                  <a:off x="8567293" y="3641285"/>
                  <a:ext cx="1447800" cy="1160463"/>
                </a:xfrm>
                <a:prstGeom prst="rect">
                  <a:avLst/>
                </a:prstGeom>
                <a:blipFill>
                  <a:blip r:embed="rId4"/>
                  <a:stretch>
                    <a:fillRect/>
                  </a:stretch>
                </a:blipFill>
                <a:ln w="9525">
                  <a:noFill/>
                  <a:miter lim="800000"/>
                  <a:headEnd/>
                  <a:tailEnd/>
                </a:ln>
                <a:effectLst/>
              </p:spPr>
              <p:txBody>
                <a:bodyPr/>
                <a:lstStyle/>
                <a:p>
                  <a:r>
                    <a:rPr lang="en-US">
                      <a:noFill/>
                    </a:rPr>
                    <a:t> </a:t>
                  </a:r>
                </a:p>
              </p:txBody>
            </p:sp>
          </mc:Fallback>
        </mc:AlternateContent>
      </p:grpSp>
      <p:sp>
        <p:nvSpPr>
          <p:cNvPr id="32" name="Text Box 19">
            <a:extLst>
              <a:ext uri="{FF2B5EF4-FFF2-40B4-BE49-F238E27FC236}">
                <a16:creationId xmlns="" xmlns:a16="http://schemas.microsoft.com/office/drawing/2014/main" id="{66D1BFFC-2AE8-4ABD-B842-F9D3E3572B5C}"/>
              </a:ext>
            </a:extLst>
          </p:cNvPr>
          <p:cNvSpPr txBox="1">
            <a:spLocks noChangeArrowheads="1"/>
          </p:cNvSpPr>
          <p:nvPr/>
        </p:nvSpPr>
        <p:spPr bwMode="auto">
          <a:xfrm>
            <a:off x="997032" y="6168492"/>
            <a:ext cx="10896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i="1">
                <a:solidFill>
                  <a:srgbClr val="7030A0"/>
                </a:solidFill>
                <a:cs typeface="Arial" panose="020B0604020202020204" pitchFamily="34" charset="0"/>
              </a:rPr>
              <a:t>Lưu ý: Tốc độ trung bình cho biết sự nhanh chậm của chuyển động </a:t>
            </a:r>
          </a:p>
        </p:txBody>
      </p:sp>
      <p:grpSp>
        <p:nvGrpSpPr>
          <p:cNvPr id="25" name="Group 24">
            <a:extLst>
              <a:ext uri="{FF2B5EF4-FFF2-40B4-BE49-F238E27FC236}">
                <a16:creationId xmlns="" xmlns:a16="http://schemas.microsoft.com/office/drawing/2014/main" id="{A29E5C49-CFDD-F172-5E0F-CE6608108661}"/>
              </a:ext>
            </a:extLst>
          </p:cNvPr>
          <p:cNvGrpSpPr/>
          <p:nvPr/>
        </p:nvGrpSpPr>
        <p:grpSpPr>
          <a:xfrm>
            <a:off x="-76200" y="65599"/>
            <a:ext cx="8603569" cy="541686"/>
            <a:chOff x="74035" y="2231322"/>
            <a:chExt cx="8550261" cy="756153"/>
          </a:xfrm>
        </p:grpSpPr>
        <p:grpSp>
          <p:nvGrpSpPr>
            <p:cNvPr id="26" name="Group 70">
              <a:extLst>
                <a:ext uri="{FF2B5EF4-FFF2-40B4-BE49-F238E27FC236}">
                  <a16:creationId xmlns="" xmlns:a16="http://schemas.microsoft.com/office/drawing/2014/main" id="{72085CF2-D052-3114-B897-680519816D72}"/>
                </a:ext>
              </a:extLst>
            </p:cNvPr>
            <p:cNvGrpSpPr>
              <a:grpSpLocks/>
            </p:cNvGrpSpPr>
            <p:nvPr/>
          </p:nvGrpSpPr>
          <p:grpSpPr bwMode="auto">
            <a:xfrm>
              <a:off x="330533" y="2267004"/>
              <a:ext cx="3378440" cy="708275"/>
              <a:chOff x="587624" y="3377549"/>
              <a:chExt cx="1739739" cy="1364238"/>
            </a:xfrm>
          </p:grpSpPr>
          <p:pic>
            <p:nvPicPr>
              <p:cNvPr id="29" name="Picture 8" descr="empty-green-rectangle">
                <a:extLst>
                  <a:ext uri="{FF2B5EF4-FFF2-40B4-BE49-F238E27FC236}">
                    <a16:creationId xmlns="" xmlns:a16="http://schemas.microsoft.com/office/drawing/2014/main" id="{252FDEC2-E646-C666-E2C9-F0D05CF4AD0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 xmlns:a16="http://schemas.microsoft.com/office/drawing/2014/main" id="{3B48BD76-8119-6AEF-1C9D-2F155D9E42E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 xmlns:a16="http://schemas.microsoft.com/office/drawing/2014/main" id="{5769730A-59DC-6BCE-8C1F-10DE0FCE74F5}"/>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 xmlns:a16="http://schemas.microsoft.com/office/drawing/2014/main" id="{42BB84BE-E886-458B-CD42-FBD239B4BD23}"/>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Tốc độ</a:t>
              </a:r>
              <a:endParaRPr lang="en-US" sz="2800" dirty="0">
                <a:cs typeface="Arial" panose="020B0604020202020204" pitchFamily="34" charset="0"/>
              </a:endParaRPr>
            </a:p>
          </p:txBody>
        </p:sp>
      </p:grpSp>
      <p:sp>
        <p:nvSpPr>
          <p:cNvPr id="36" name="TextBox 35">
            <a:extLst>
              <a:ext uri="{FF2B5EF4-FFF2-40B4-BE49-F238E27FC236}">
                <a16:creationId xmlns="" xmlns:a16="http://schemas.microsoft.com/office/drawing/2014/main" id="{713F6BC5-9A95-DBD4-0811-958189562EE9}"/>
              </a:ext>
            </a:extLst>
          </p:cNvPr>
          <p:cNvSpPr txBox="1"/>
          <p:nvPr/>
        </p:nvSpPr>
        <p:spPr>
          <a:xfrm>
            <a:off x="533400" y="1178506"/>
            <a:ext cx="10439400" cy="1631216"/>
          </a:xfrm>
          <a:prstGeom prst="rect">
            <a:avLst/>
          </a:prstGeom>
          <a:noFill/>
        </p:spPr>
        <p:txBody>
          <a:bodyPr wrap="square">
            <a:spAutoFit/>
          </a:bodyPr>
          <a:lstStyle/>
          <a:p>
            <a:pPr marL="342900" marR="0" indent="-342900" algn="just">
              <a:spcBef>
                <a:spcPts val="0"/>
              </a:spcBef>
              <a:buFont typeface="Wingdings" panose="05000000000000000000" pitchFamily="2" charset="2"/>
              <a:buChar char="v"/>
            </a:pPr>
            <a:r>
              <a:rPr lang="en-US" sz="2500" i="1">
                <a:solidFill>
                  <a:srgbClr val="000000"/>
                </a:solidFill>
                <a:effectLst/>
                <a:latin typeface="Arial" panose="020B0604020202020204" pitchFamily="34" charset="0"/>
                <a:ea typeface="游明朝" panose="02020400000000000000" pitchFamily="18" charset="-128"/>
              </a:rPr>
              <a:t>Người ta thường dùng quãng đường đi được trong cùng một đơn vị thời gian để xác định độ nhanh, chậm của chuyển động. </a:t>
            </a:r>
          </a:p>
          <a:p>
            <a:pPr marL="342900" marR="0" indent="-342900" algn="just">
              <a:spcBef>
                <a:spcPts val="0"/>
              </a:spcBef>
              <a:buFont typeface="Wingdings" panose="05000000000000000000" pitchFamily="2" charset="2"/>
              <a:buChar char="v"/>
            </a:pPr>
            <a:r>
              <a:rPr lang="en-US" sz="2500" i="1">
                <a:solidFill>
                  <a:srgbClr val="000000"/>
                </a:solidFill>
                <a:effectLst/>
                <a:latin typeface="Arial" panose="020B0604020202020204" pitchFamily="34" charset="0"/>
                <a:ea typeface="游明朝" panose="02020400000000000000" pitchFamily="18" charset="-128"/>
              </a:rPr>
              <a:t>Đại lượng này gọi là tốc độ trung bình của chuyển động (gọi tắt là tốc độ trung bình), </a:t>
            </a:r>
            <a:endParaRPr lang="en-US" sz="2500" i="1">
              <a:effectLst/>
              <a:latin typeface="Times New Roman" panose="02020603050405020304" pitchFamily="18" charset="0"/>
              <a:ea typeface="Times New Roman" panose="02020603050405020304" pitchFamily="18" charset="0"/>
            </a:endParaRPr>
          </a:p>
        </p:txBody>
      </p:sp>
      <p:sp>
        <p:nvSpPr>
          <p:cNvPr id="37" name="Text Box 13">
            <a:extLst>
              <a:ext uri="{FF2B5EF4-FFF2-40B4-BE49-F238E27FC236}">
                <a16:creationId xmlns="" xmlns:a16="http://schemas.microsoft.com/office/drawing/2014/main" id="{8B5BC805-0CE6-BCBA-C33B-0686719380C8}"/>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Tốc độ trung bình</a:t>
            </a:r>
          </a:p>
        </p:txBody>
      </p:sp>
    </p:spTree>
    <p:extLst>
      <p:ext uri="{BB962C8B-B14F-4D97-AF65-F5344CB8AC3E}">
        <p14:creationId xmlns:p14="http://schemas.microsoft.com/office/powerpoint/2010/main" val="250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Lưu ý</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2000"/>
            <a:ext cx="10972800" cy="725440"/>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066291" y="844349"/>
            <a:ext cx="1089624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spcBef>
                <a:spcPts val="0"/>
              </a:spcBef>
            </a:pPr>
            <a:r>
              <a:rPr lang="en-US" sz="2500" dirty="0" err="1">
                <a:solidFill>
                  <a:srgbClr val="000000"/>
                </a:solidFill>
                <a:effectLst/>
                <a:latin typeface="Arial" panose="020B0604020202020204" pitchFamily="34" charset="0"/>
                <a:ea typeface="Times New Roman" panose="02020603050405020304" pitchFamily="18" charset="0"/>
              </a:rPr>
              <a:t>Nếu</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gọi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quãng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đường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được</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tại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thời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điểm</a:t>
            </a:r>
            <a:r>
              <a:rPr lang="en-US" sz="2500" dirty="0">
                <a:solidFill>
                  <a:srgbClr val="000000"/>
                </a:solidFill>
                <a:effectLst/>
                <a:latin typeface="Arial" panose="020B0604020202020204" pitchFamily="34" charset="0"/>
                <a:ea typeface="Times New Roman" panose="02020603050405020304" pitchFamily="18" charset="0"/>
              </a:rPr>
              <a:t> t</a:t>
            </a:r>
            <a:r>
              <a:rPr lang="en-US" sz="2500" baseline="-25000" dirty="0">
                <a:solidFill>
                  <a:srgbClr val="000000"/>
                </a:solidFill>
                <a:effectLst/>
                <a:latin typeface="Arial" panose="020B0604020202020204" pitchFamily="34" charset="0"/>
                <a:ea typeface="Times New Roman" panose="02020603050405020304" pitchFamily="18" charset="0"/>
              </a:rPr>
              <a:t>1</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rPr>
              <a:t> s</a:t>
            </a:r>
            <a:r>
              <a:rPr lang="en-US" sz="2500" baseline="-25000" dirty="0">
                <a:solidFill>
                  <a:srgbClr val="000000"/>
                </a:solidFill>
                <a:effectLst/>
                <a:latin typeface="Arial" panose="020B0604020202020204" pitchFamily="34" charset="0"/>
                <a:ea typeface="Times New Roman" panose="02020603050405020304" pitchFamily="18" charset="0"/>
              </a:rPr>
              <a:t>1</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tại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thời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điểm</a:t>
            </a:r>
            <a:r>
              <a:rPr lang="en-US" sz="2500" dirty="0">
                <a:solidFill>
                  <a:srgbClr val="000000"/>
                </a:solidFill>
                <a:effectLst/>
                <a:latin typeface="Arial" panose="020B0604020202020204" pitchFamily="34" charset="0"/>
                <a:ea typeface="Times New Roman" panose="02020603050405020304" pitchFamily="18" charset="0"/>
              </a:rPr>
              <a:t> t</a:t>
            </a:r>
            <a:r>
              <a:rPr lang="en-US" sz="2500" baseline="-25000" dirty="0">
                <a:solidFill>
                  <a:srgbClr val="000000"/>
                </a:solidFill>
                <a:effectLst/>
                <a:latin typeface="Arial" panose="020B0604020202020204" pitchFamily="34" charset="0"/>
                <a:ea typeface="Times New Roman" panose="02020603050405020304" pitchFamily="18" charset="0"/>
              </a:rPr>
              <a:t>2</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rPr>
              <a:t> s</a:t>
            </a:r>
            <a:r>
              <a:rPr lang="en-US" sz="2500" baseline="-25000" dirty="0">
                <a:solidFill>
                  <a:srgbClr val="000000"/>
                </a:solidFill>
                <a:effectLst/>
                <a:latin typeface="Arial" panose="020B0604020202020204" pitchFamily="34" charset="0"/>
                <a:ea typeface="Times New Roman" panose="02020603050405020304" pitchFamily="18" charset="0"/>
              </a:rPr>
              <a:t>2 </a:t>
            </a:r>
            <a:r>
              <a:rPr lang="en-US" sz="2500" dirty="0" err="1">
                <a:solidFill>
                  <a:srgbClr val="000000"/>
                </a:solidFill>
                <a:effectLst/>
                <a:latin typeface="Arial" panose="020B0604020202020204" pitchFamily="34" charset="0"/>
                <a:ea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p:txBody>
      </p:sp>
      <p:sp>
        <p:nvSpPr>
          <p:cNvPr id="33" name="Oval 32">
            <a:extLst>
              <a:ext uri="{FF2B5EF4-FFF2-40B4-BE49-F238E27FC236}">
                <a16:creationId xmlns="" xmlns:a16="http://schemas.microsoft.com/office/drawing/2014/main" id="{E528D5BC-B358-859B-E466-E89F286A6671}"/>
              </a:ext>
            </a:extLst>
          </p:cNvPr>
          <p:cNvSpPr/>
          <p:nvPr/>
        </p:nvSpPr>
        <p:spPr>
          <a:xfrm>
            <a:off x="532438" y="437645"/>
            <a:ext cx="536542" cy="533099"/>
          </a:xfrm>
          <a:prstGeom prst="ellipse">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 background pattern&#10;&#10;Description automatically generated">
            <a:extLst>
              <a:ext uri="{FF2B5EF4-FFF2-40B4-BE49-F238E27FC236}">
                <a16:creationId xmlns="" xmlns:a16="http://schemas.microsoft.com/office/drawing/2014/main" id="{15C9C344-C953-E86E-9D70-E8561751122B}"/>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6427" b="94172" l="10000" r="90000">
                        <a14:foregroundMark x1="49333" y1="6481" x2="49333" y2="6481"/>
                        <a14:foregroundMark x1="57111" y1="84641" x2="57111" y2="84641"/>
                        <a14:foregroundMark x1="52778" y1="94172" x2="52778" y2="94172"/>
                      </a14:backgroundRemoval>
                    </a14:imgEffect>
                  </a14:imgLayer>
                </a14:imgProps>
              </a:ext>
              <a:ext uri="{28A0092B-C50C-407E-A947-70E740481C1C}">
                <a14:useLocalDpi xmlns:a14="http://schemas.microsoft.com/office/drawing/2010/main"/>
              </a:ext>
            </a:extLst>
          </a:blip>
          <a:stretch>
            <a:fillRect/>
          </a:stretch>
        </p:blipFill>
        <p:spPr>
          <a:xfrm flipH="1">
            <a:off x="686663" y="477775"/>
            <a:ext cx="228091" cy="465306"/>
          </a:xfrm>
          <a:prstGeom prst="rect">
            <a:avLst/>
          </a:prstGeom>
        </p:spPr>
      </p:pic>
      <p:grpSp>
        <p:nvGrpSpPr>
          <p:cNvPr id="21" name="Group 20">
            <a:extLst>
              <a:ext uri="{FF2B5EF4-FFF2-40B4-BE49-F238E27FC236}">
                <a16:creationId xmlns="" xmlns:a16="http://schemas.microsoft.com/office/drawing/2014/main" id="{972F11AF-E992-D589-D5FE-7E9DE4386106}"/>
              </a:ext>
            </a:extLst>
          </p:cNvPr>
          <p:cNvGrpSpPr/>
          <p:nvPr/>
        </p:nvGrpSpPr>
        <p:grpSpPr>
          <a:xfrm>
            <a:off x="373813" y="2133600"/>
            <a:ext cx="11278562" cy="2207019"/>
            <a:chOff x="834244" y="1828413"/>
            <a:chExt cx="10834579" cy="2843390"/>
          </a:xfrm>
        </p:grpSpPr>
        <p:pic>
          <p:nvPicPr>
            <p:cNvPr id="22" name="Picture 5" descr="empty-blue-rectangle">
              <a:extLst>
                <a:ext uri="{FF2B5EF4-FFF2-40B4-BE49-F238E27FC236}">
                  <a16:creationId xmlns="" xmlns:a16="http://schemas.microsoft.com/office/drawing/2014/main" id="{51942582-4BB2-7401-4390-4AFCA4C5B6E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4244" y="1828413"/>
              <a:ext cx="10834579" cy="284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 xmlns:a16="http://schemas.microsoft.com/office/drawing/2014/main" id="{C33A841F-42AC-E06F-8CD6-A9AC0864C817}"/>
                </a:ext>
              </a:extLst>
            </p:cNvPr>
            <p:cNvSpPr txBox="1"/>
            <p:nvPr/>
          </p:nvSpPr>
          <p:spPr>
            <a:xfrm>
              <a:off x="1238017" y="1908655"/>
              <a:ext cx="9892442" cy="542750"/>
            </a:xfrm>
            <a:prstGeom prst="rect">
              <a:avLst/>
            </a:prstGeom>
            <a:noFill/>
          </p:spPr>
          <p:txBody>
            <a:bodyPr wrap="square">
              <a:spAutoFit/>
            </a:bodyPr>
            <a:lstStyle/>
            <a:p>
              <a:pPr marL="342900" marR="0" indent="-342900" algn="just">
                <a:spcBef>
                  <a:spcPts val="0"/>
                </a:spcBef>
                <a:buFont typeface="Arial" panose="020B0604020202020204" pitchFamily="34" charset="0"/>
                <a:buChar char="•"/>
              </a:pPr>
              <a:endParaRPr lang="en-US" sz="2100">
                <a:effectLst/>
                <a:latin typeface="Calibri" panose="020F0502020204030204" pitchFamily="34" charset="0"/>
                <a:ea typeface="游明朝" panose="02020400000000000000" pitchFamily="18" charset="-128"/>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71AF21BE-122B-4E20-3966-2AC5035DE656}"/>
                  </a:ext>
                </a:extLst>
              </p:cNvPr>
              <p:cNvSpPr txBox="1"/>
              <p:nvPr/>
            </p:nvSpPr>
            <p:spPr>
              <a:xfrm>
                <a:off x="1678099" y="2426592"/>
                <a:ext cx="9846731" cy="1633845"/>
              </a:xfrm>
              <a:prstGeom prst="rect">
                <a:avLst/>
              </a:prstGeom>
              <a:noFill/>
            </p:spPr>
            <p:txBody>
              <a:bodyPr wrap="square">
                <a:spAutoFit/>
              </a:bodyPr>
              <a:lstStyle/>
              <a:p>
                <a:pPr marL="342900" marR="0" indent="-342900">
                  <a:spcBef>
                    <a:spcPts val="600"/>
                  </a:spcBef>
                  <a:buFont typeface="Wingdings" panose="05000000000000000000" pitchFamily="2" charset="2"/>
                  <a:buChar char="v"/>
                </a:pPr>
                <a:r>
                  <a:rPr lang="en-US" sz="2500">
                    <a:solidFill>
                      <a:srgbClr val="000000"/>
                    </a:solidFill>
                    <a:effectLst/>
                    <a:latin typeface="Arial" panose="020B0604020202020204" pitchFamily="34" charset="0"/>
                    <a:ea typeface="Times New Roman" panose="02020603050405020304" pitchFamily="18" charset="0"/>
                  </a:rPr>
                  <a:t>Khoảng thời gian từ t</a:t>
                </a:r>
                <a:r>
                  <a:rPr lang="en-US" sz="2500" baseline="-25000">
                    <a:solidFill>
                      <a:srgbClr val="000000"/>
                    </a:solidFill>
                    <a:effectLst/>
                    <a:latin typeface="Arial" panose="020B0604020202020204" pitchFamily="34" charset="0"/>
                    <a:ea typeface="Times New Roman" panose="02020603050405020304" pitchFamily="18" charset="0"/>
                  </a:rPr>
                  <a:t>1</a:t>
                </a:r>
                <a:r>
                  <a:rPr lang="en-US" sz="2500">
                    <a:solidFill>
                      <a:srgbClr val="000000"/>
                    </a:solidFill>
                    <a:effectLst/>
                    <a:latin typeface="Arial" panose="020B0604020202020204" pitchFamily="34" charset="0"/>
                    <a:ea typeface="Times New Roman" panose="02020603050405020304" pitchFamily="18" charset="0"/>
                  </a:rPr>
                  <a:t> đến t</a:t>
                </a:r>
                <a:r>
                  <a:rPr lang="en-US" sz="2500" baseline="-25000">
                    <a:solidFill>
                      <a:srgbClr val="000000"/>
                    </a:solidFill>
                    <a:effectLst/>
                    <a:latin typeface="Arial" panose="020B0604020202020204" pitchFamily="34" charset="0"/>
                    <a:ea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rPr>
                  <a:t> là: </a:t>
                </a:r>
                <a:r>
                  <a:rPr lang="en-US" sz="2500">
                    <a:solidFill>
                      <a:srgbClr val="000000"/>
                    </a:solidFill>
                    <a:effectLst/>
                    <a:latin typeface="Arial" panose="020B0604020202020204" pitchFamily="34" charset="0"/>
                    <a:ea typeface="Times New Roman" panose="02020603050405020304" pitchFamily="18" charset="0"/>
                    <a:sym typeface="Symbol" panose="05050102010706020507" pitchFamily="18" charset="2"/>
                  </a:rPr>
                  <a:t>t = </a:t>
                </a:r>
                <a:r>
                  <a:rPr lang="en-US" sz="2500">
                    <a:solidFill>
                      <a:srgbClr val="000000"/>
                    </a:solidFill>
                    <a:effectLst/>
                    <a:latin typeface="Arial" panose="020B0604020202020204" pitchFamily="34" charset="0"/>
                    <a:ea typeface="Times New Roman" panose="02020603050405020304" pitchFamily="18" charset="0"/>
                  </a:rPr>
                  <a:t>t</a:t>
                </a:r>
                <a:r>
                  <a:rPr lang="en-US" sz="2500" baseline="-25000">
                    <a:solidFill>
                      <a:srgbClr val="000000"/>
                    </a:solidFill>
                    <a:effectLst/>
                    <a:latin typeface="Arial" panose="020B0604020202020204" pitchFamily="34" charset="0"/>
                    <a:ea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rPr>
                  <a:t> - t</a:t>
                </a:r>
                <a:r>
                  <a:rPr lang="en-US" sz="2500" baseline="-25000">
                    <a:solidFill>
                      <a:srgbClr val="000000"/>
                    </a:solidFill>
                    <a:effectLst/>
                    <a:latin typeface="Arial" panose="020B0604020202020204" pitchFamily="34" charset="0"/>
                    <a:ea typeface="Times New Roman" panose="02020603050405020304" pitchFamily="18" charset="0"/>
                  </a:rPr>
                  <a:t>1</a:t>
                </a:r>
                <a:r>
                  <a:rPr lang="en-US" sz="2500">
                    <a:solidFill>
                      <a:srgbClr val="000000"/>
                    </a:solidFill>
                    <a:effectLst/>
                    <a:latin typeface="Arial" panose="020B0604020202020204" pitchFamily="34" charset="0"/>
                    <a:ea typeface="Times New Roman" panose="02020603050405020304" pitchFamily="18" charset="0"/>
                  </a:rPr>
                  <a:t> </a:t>
                </a:r>
              </a:p>
              <a:p>
                <a:pPr marL="342900" indent="-342900">
                  <a:spcBef>
                    <a:spcPts val="600"/>
                  </a:spcBef>
                  <a:buFont typeface="Wingdings" panose="05000000000000000000" pitchFamily="2" charset="2"/>
                  <a:buChar char="v"/>
                </a:pPr>
                <a:r>
                  <a:rPr lang="en-US" sz="2500">
                    <a:solidFill>
                      <a:srgbClr val="000000"/>
                    </a:solidFill>
                    <a:effectLst/>
                    <a:latin typeface="Arial" panose="020B0604020202020204" pitchFamily="34" charset="0"/>
                    <a:ea typeface="Times New Roman" panose="02020603050405020304" pitchFamily="18" charset="0"/>
                  </a:rPr>
                  <a:t>Quãng đường đi được trong thời gian  </a:t>
                </a:r>
                <a:r>
                  <a:rPr lang="en-US" sz="2500">
                    <a:solidFill>
                      <a:srgbClr val="000000"/>
                    </a:solidFill>
                    <a:effectLst/>
                    <a:latin typeface="Arial" panose="020B0604020202020204" pitchFamily="34" charset="0"/>
                    <a:ea typeface="Times New Roman" panose="02020603050405020304" pitchFamily="18" charset="0"/>
                    <a:sym typeface="Symbol" panose="05050102010706020507" pitchFamily="18" charset="2"/>
                  </a:rPr>
                  <a:t>t </a:t>
                </a:r>
                <a:r>
                  <a:rPr lang="en-US" sz="2500">
                    <a:solidFill>
                      <a:srgbClr val="000000"/>
                    </a:solidFill>
                    <a:effectLst/>
                    <a:latin typeface="Arial" panose="020B0604020202020204" pitchFamily="34" charset="0"/>
                    <a:ea typeface="Times New Roman" panose="02020603050405020304" pitchFamily="18" charset="0"/>
                  </a:rPr>
                  <a:t> là: </a:t>
                </a:r>
                <a:r>
                  <a:rPr lang="en-US" sz="2500">
                    <a:solidFill>
                      <a:srgbClr val="000000"/>
                    </a:solidFill>
                    <a:effectLst/>
                    <a:latin typeface="Arial" panose="020B0604020202020204" pitchFamily="34" charset="0"/>
                    <a:ea typeface="Times New Roman" panose="02020603050405020304" pitchFamily="18" charset="0"/>
                    <a:sym typeface="Symbol" panose="05050102010706020507" pitchFamily="18" charset="2"/>
                  </a:rPr>
                  <a:t>s = </a:t>
                </a:r>
                <a:r>
                  <a:rPr lang="en-US" sz="2500">
                    <a:solidFill>
                      <a:srgbClr val="000000"/>
                    </a:solidFill>
                    <a:effectLst/>
                    <a:latin typeface="Arial" panose="020B0604020202020204" pitchFamily="34" charset="0"/>
                    <a:ea typeface="Times New Roman" panose="02020603050405020304" pitchFamily="18" charset="0"/>
                  </a:rPr>
                  <a:t>s</a:t>
                </a:r>
                <a:r>
                  <a:rPr lang="en-US" sz="2500" baseline="-25000">
                    <a:solidFill>
                      <a:srgbClr val="000000"/>
                    </a:solidFill>
                    <a:effectLst/>
                    <a:latin typeface="Arial" panose="020B0604020202020204" pitchFamily="34" charset="0"/>
                    <a:ea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rPr>
                  <a:t> - s</a:t>
                </a:r>
                <a:r>
                  <a:rPr lang="en-US" sz="2500" baseline="-25000">
                    <a:solidFill>
                      <a:srgbClr val="000000"/>
                    </a:solidFill>
                    <a:effectLst/>
                    <a:latin typeface="Arial" panose="020B0604020202020204" pitchFamily="34" charset="0"/>
                    <a:ea typeface="Times New Roman" panose="02020603050405020304" pitchFamily="18" charset="0"/>
                  </a:rPr>
                  <a:t>1</a:t>
                </a:r>
                <a:r>
                  <a:rPr lang="en-US" sz="2500">
                    <a:solidFill>
                      <a:srgbClr val="000000"/>
                    </a:solidFill>
                    <a:effectLst/>
                    <a:latin typeface="Arial" panose="020B0604020202020204" pitchFamily="34" charset="0"/>
                    <a:ea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endParaRPr>
              </a:p>
              <a:p>
                <a:pPr marL="342900" indent="-342900">
                  <a:spcBef>
                    <a:spcPts val="600"/>
                  </a:spcBef>
                  <a:buFont typeface="Wingdings" panose="05000000000000000000" pitchFamily="2" charset="2"/>
                  <a:buChar char="v"/>
                </a:pPr>
                <a:r>
                  <a:rPr lang="en-US" sz="2500">
                    <a:solidFill>
                      <a:srgbClr val="000000"/>
                    </a:solidFill>
                    <a:effectLst/>
                    <a:latin typeface="Arial" panose="020B0604020202020204" pitchFamily="34" charset="0"/>
                    <a:ea typeface="游明朝" panose="02020400000000000000" pitchFamily="18" charset="-128"/>
                  </a:rPr>
                  <a:t>Tốc độ trung bình của chuyển động: </a:t>
                </a:r>
                <a14:m>
                  <m:oMath xmlns:m="http://schemas.openxmlformats.org/officeDocument/2006/math">
                    <m:r>
                      <a:rPr lang="en-US" sz="2500" b="0" i="1" smtClean="0">
                        <a:solidFill>
                          <a:srgbClr val="000000"/>
                        </a:solidFill>
                        <a:latin typeface="Cambria Math" panose="02040503050406030204" pitchFamily="18" charset="0"/>
                      </a:rPr>
                      <m:t>𝑣</m:t>
                    </m:r>
                    <m:r>
                      <a:rPr lang="en-US" sz="2500" b="0" i="1" smtClean="0">
                        <a:solidFill>
                          <a:srgbClr val="000000"/>
                        </a:solidFill>
                        <a:latin typeface="Cambria Math" panose="02040503050406030204" pitchFamily="18" charset="0"/>
                      </a:rPr>
                      <m:t>=</m:t>
                    </m:r>
                    <m:f>
                      <m:fPr>
                        <m:ctrlPr>
                          <a:rPr lang="en-US" sz="2500" i="1">
                            <a:solidFill>
                              <a:srgbClr val="000000"/>
                            </a:solidFill>
                            <a:latin typeface="Cambria Math"/>
                          </a:rPr>
                        </m:ctrlPr>
                      </m:fPr>
                      <m:num>
                        <m:r>
                          <m:rPr>
                            <m:nor/>
                          </m:rPr>
                          <a:rPr lang="en-US" sz="2500">
                            <a:solidFill>
                              <a:srgbClr val="000000"/>
                            </a:solidFill>
                            <a:latin typeface="Arial" panose="020B0604020202020204" pitchFamily="34" charset="0"/>
                            <a:ea typeface="Times New Roman" panose="02020603050405020304" pitchFamily="18" charset="0"/>
                            <a:sym typeface="Symbol" panose="05050102010706020507" pitchFamily="18" charset="2"/>
                          </a:rPr>
                          <m:t></m:t>
                        </m:r>
                        <m:r>
                          <m:rPr>
                            <m:nor/>
                          </m:rPr>
                          <a:rPr lang="en-US" sz="2500">
                            <a:solidFill>
                              <a:srgbClr val="000000"/>
                            </a:solidFill>
                            <a:latin typeface="Arial" panose="020B0604020202020204" pitchFamily="34" charset="0"/>
                            <a:ea typeface="Times New Roman" panose="02020603050405020304" pitchFamily="18" charset="0"/>
                            <a:sym typeface="Symbol" panose="05050102010706020507" pitchFamily="18" charset="2"/>
                          </a:rPr>
                          <m:t>s</m:t>
                        </m:r>
                      </m:num>
                      <m:den>
                        <m:r>
                          <m:rPr>
                            <m:nor/>
                          </m:rPr>
                          <a:rPr lang="en-US" sz="2500">
                            <a:solidFill>
                              <a:srgbClr val="000000"/>
                            </a:solidFill>
                            <a:latin typeface="Arial" panose="020B0604020202020204" pitchFamily="34" charset="0"/>
                            <a:ea typeface="Times New Roman" panose="02020603050405020304" pitchFamily="18" charset="0"/>
                            <a:sym typeface="Symbol" panose="05050102010706020507" pitchFamily="18" charset="2"/>
                          </a:rPr>
                          <m:t></m:t>
                        </m:r>
                        <m:r>
                          <m:rPr>
                            <m:nor/>
                          </m:rPr>
                          <a:rPr lang="en-US" sz="2500">
                            <a:solidFill>
                              <a:srgbClr val="000000"/>
                            </a:solidFill>
                            <a:latin typeface="Arial" panose="020B0604020202020204" pitchFamily="34" charset="0"/>
                            <a:ea typeface="Times New Roman" panose="02020603050405020304" pitchFamily="18" charset="0"/>
                            <a:sym typeface="Symbol" panose="05050102010706020507" pitchFamily="18" charset="2"/>
                          </a:rPr>
                          <m:t>t</m:t>
                        </m:r>
                      </m:den>
                    </m:f>
                  </m:oMath>
                </a14:m>
                <a:r>
                  <a:rPr lang="en-US" sz="2500"/>
                  <a:t>    (</a:t>
                </a:r>
                <a:r>
                  <a:rPr lang="en-US" sz="2500">
                    <a:solidFill>
                      <a:srgbClr val="C00000"/>
                    </a:solidFill>
                  </a:rPr>
                  <a:t>*</a:t>
                </a:r>
                <a:r>
                  <a:rPr lang="en-US" sz="2500"/>
                  <a:t>)</a:t>
                </a:r>
              </a:p>
            </p:txBody>
          </p:sp>
        </mc:Choice>
        <mc:Fallback xmlns="">
          <p:sp>
            <p:nvSpPr>
              <p:cNvPr id="28" name="TextBox 27">
                <a:extLst>
                  <a:ext uri="{FF2B5EF4-FFF2-40B4-BE49-F238E27FC236}">
                    <a16:creationId xmlns:a16="http://schemas.microsoft.com/office/drawing/2014/main" id="{71AF21BE-122B-4E20-3966-2AC5035DE656}"/>
                  </a:ext>
                </a:extLst>
              </p:cNvPr>
              <p:cNvSpPr txBox="1">
                <a:spLocks noRot="1" noChangeAspect="1" noMove="1" noResize="1" noEditPoints="1" noAdjustHandles="1" noChangeArrowheads="1" noChangeShapeType="1" noTextEdit="1"/>
              </p:cNvSpPr>
              <p:nvPr/>
            </p:nvSpPr>
            <p:spPr>
              <a:xfrm>
                <a:off x="1678099" y="2426592"/>
                <a:ext cx="9846731" cy="1633845"/>
              </a:xfrm>
              <a:prstGeom prst="rect">
                <a:avLst/>
              </a:prstGeom>
              <a:blipFill>
                <a:blip r:embed="rId5"/>
                <a:stretch>
                  <a:fillRect l="-866" t="-2985" b="-2985"/>
                </a:stretch>
              </a:blipFill>
            </p:spPr>
            <p:txBody>
              <a:bodyPr/>
              <a:lstStyle/>
              <a:p>
                <a:r>
                  <a:rPr lang="en-US">
                    <a:noFill/>
                  </a:rPr>
                  <a:t> </a:t>
                </a:r>
              </a:p>
            </p:txBody>
          </p:sp>
        </mc:Fallback>
      </mc:AlternateContent>
      <p:sp>
        <p:nvSpPr>
          <p:cNvPr id="14" name="TextBox 13">
            <a:extLst>
              <a:ext uri="{FF2B5EF4-FFF2-40B4-BE49-F238E27FC236}">
                <a16:creationId xmlns="" xmlns:a16="http://schemas.microsoft.com/office/drawing/2014/main" id="{98221B38-7A7C-845E-3724-C1F9D4537946}"/>
              </a:ext>
            </a:extLst>
          </p:cNvPr>
          <p:cNvSpPr txBox="1"/>
          <p:nvPr/>
        </p:nvSpPr>
        <p:spPr>
          <a:xfrm>
            <a:off x="1879170" y="5105400"/>
            <a:ext cx="8127742" cy="477054"/>
          </a:xfrm>
          <a:prstGeom prst="rect">
            <a:avLst/>
          </a:prstGeom>
          <a:noFill/>
        </p:spPr>
        <p:txBody>
          <a:bodyPr wrap="square">
            <a:spAutoFit/>
          </a:bodyPr>
          <a:lstStyle/>
          <a:p>
            <a:pPr marL="0" marR="0">
              <a:spcBef>
                <a:spcPts val="0"/>
              </a:spcBef>
            </a:pPr>
            <a:r>
              <a:rPr lang="en-US" sz="2500">
                <a:solidFill>
                  <a:srgbClr val="C00000"/>
                </a:solidFill>
                <a:effectLst/>
                <a:latin typeface="Arial" panose="020B0604020202020204" pitchFamily="34" charset="0"/>
                <a:ea typeface="Times New Roman" panose="02020603050405020304" pitchFamily="18" charset="0"/>
                <a:cs typeface="Arial" panose="020B0604020202020204" pitchFamily="34" charset="0"/>
              </a:rPr>
              <a:t>*Tại sao tốc độ này được gọi là tốc độ </a:t>
            </a:r>
            <a:r>
              <a:rPr lang="en-US" sz="2500" b="1">
                <a:solidFill>
                  <a:srgbClr val="C00000"/>
                </a:solidFill>
                <a:effectLst/>
                <a:latin typeface="Arial" panose="020B0604020202020204" pitchFamily="34" charset="0"/>
                <a:ea typeface="游明朝" panose="02020400000000000000" pitchFamily="18" charset="-128"/>
                <a:cs typeface="Arial" panose="020B0604020202020204" pitchFamily="34" charset="0"/>
              </a:rPr>
              <a:t>trung bình? </a:t>
            </a:r>
            <a:endParaRPr lang="en-US" sz="250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13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790671" y="758277"/>
            <a:ext cx="10972800" cy="92184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190446" y="818344"/>
            <a:ext cx="1043190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rPr>
              <a:t>Hãy tính tốc độ trung bình ra  đơn vị m/s và km/h của </a:t>
            </a:r>
            <a:r>
              <a:rPr lang="en-US" sz="2500">
                <a:solidFill>
                  <a:srgbClr val="000000"/>
                </a:solidFill>
                <a:effectLst/>
                <a:latin typeface="Arial" panose="020B0604020202020204" pitchFamily="34" charset="0"/>
                <a:ea typeface="游明朝" panose="02020400000000000000" pitchFamily="18" charset="-128"/>
              </a:rPr>
              <a:t>nữ vận động viên tại một số giải thi đấu dựa vào Bảng 5.2</a:t>
            </a:r>
            <a:endParaRPr lang="en-US" sz="2500">
              <a:effectLst/>
              <a:latin typeface="Times New Roman" panose="02020603050405020304" pitchFamily="18" charset="0"/>
              <a:ea typeface="Times New Roman" panose="02020603050405020304" pitchFamily="18"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sp>
        <p:nvSpPr>
          <p:cNvPr id="17" name="TextBox 16">
            <a:extLst>
              <a:ext uri="{FF2B5EF4-FFF2-40B4-BE49-F238E27FC236}">
                <a16:creationId xmlns="" xmlns:a16="http://schemas.microsoft.com/office/drawing/2014/main" id="{55C3BE43-44B8-EDBD-A932-124A342DFA44}"/>
              </a:ext>
            </a:extLst>
          </p:cNvPr>
          <p:cNvSpPr txBox="1"/>
          <p:nvPr/>
        </p:nvSpPr>
        <p:spPr>
          <a:xfrm>
            <a:off x="7813891" y="1793131"/>
            <a:ext cx="3378102" cy="646331"/>
          </a:xfrm>
          <a:prstGeom prst="rect">
            <a:avLst/>
          </a:prstGeom>
          <a:noFill/>
        </p:spPr>
        <p:txBody>
          <a:bodyPr wrap="square">
            <a:spAutoFit/>
          </a:bodyPr>
          <a:lstStyle/>
          <a:p>
            <a:pPr algn="ctr"/>
            <a:r>
              <a:rPr lang="en-US" sz="1800" b="1" i="1">
                <a:solidFill>
                  <a:srgbClr val="000000"/>
                </a:solidFill>
                <a:effectLst/>
                <a:latin typeface="Arial" panose="020B0604020202020204" pitchFamily="34" charset="0"/>
                <a:ea typeface="游明朝" panose="02020400000000000000" pitchFamily="18" charset="-128"/>
              </a:rPr>
              <a:t>Thành tích của một nữ vận động viên Việt Nam</a:t>
            </a:r>
            <a:endParaRPr lang="en-US" i="1"/>
          </a:p>
        </p:txBody>
      </p:sp>
      <p:pic>
        <p:nvPicPr>
          <p:cNvPr id="18" name="Content Placeholder 4" descr="A group of women running on a track&#10;&#10;Description automatically generated with medium confidence">
            <a:extLst>
              <a:ext uri="{FF2B5EF4-FFF2-40B4-BE49-F238E27FC236}">
                <a16:creationId xmlns="" xmlns:a16="http://schemas.microsoft.com/office/drawing/2014/main" id="{0192152B-0032-A827-24C3-F218091A09F0}"/>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t="-241" r="-814" b="-161"/>
          <a:stretch/>
        </p:blipFill>
        <p:spPr>
          <a:xfrm>
            <a:off x="753738" y="2276730"/>
            <a:ext cx="6249362" cy="4196602"/>
          </a:xfrm>
          <a:prstGeom prst="rect">
            <a:avLst/>
          </a:prstGeom>
          <a:ln>
            <a:noFill/>
          </a:ln>
          <a:effectLst>
            <a:softEdge rad="112500"/>
          </a:effectLst>
        </p:spPr>
      </p:pic>
      <p:graphicFrame>
        <p:nvGraphicFramePr>
          <p:cNvPr id="13" name="Table 13">
            <a:extLst>
              <a:ext uri="{FF2B5EF4-FFF2-40B4-BE49-F238E27FC236}">
                <a16:creationId xmlns="" xmlns:a16="http://schemas.microsoft.com/office/drawing/2014/main" id="{F5BDCD15-DF7F-2D9C-158C-4B19C53576AB}"/>
              </a:ext>
            </a:extLst>
          </p:cNvPr>
          <p:cNvGraphicFramePr>
            <a:graphicFrameLocks noGrp="1"/>
          </p:cNvGraphicFramePr>
          <p:nvPr>
            <p:extLst>
              <p:ext uri="{D42A27DB-BD31-4B8C-83A1-F6EECF244321}">
                <p14:modId xmlns:p14="http://schemas.microsoft.com/office/powerpoint/2010/main" val="2830104515"/>
              </p:ext>
            </p:extLst>
          </p:nvPr>
        </p:nvGraphicFramePr>
        <p:xfrm>
          <a:off x="7111553" y="2461388"/>
          <a:ext cx="4651918" cy="3827286"/>
        </p:xfrm>
        <a:graphic>
          <a:graphicData uri="http://schemas.openxmlformats.org/drawingml/2006/table">
            <a:tbl>
              <a:tblPr firstRow="1" bandRow="1">
                <a:tableStyleId>{93296810-A885-4BE3-A3E7-6D5BEEA58F35}</a:tableStyleId>
              </a:tblPr>
              <a:tblGrid>
                <a:gridCol w="1680118">
                  <a:extLst>
                    <a:ext uri="{9D8B030D-6E8A-4147-A177-3AD203B41FA5}">
                      <a16:colId xmlns="" xmlns:a16="http://schemas.microsoft.com/office/drawing/2014/main" val="1601266568"/>
                    </a:ext>
                  </a:extLst>
                </a:gridCol>
                <a:gridCol w="1447800">
                  <a:extLst>
                    <a:ext uri="{9D8B030D-6E8A-4147-A177-3AD203B41FA5}">
                      <a16:colId xmlns="" xmlns:a16="http://schemas.microsoft.com/office/drawing/2014/main" val="191516268"/>
                    </a:ext>
                  </a:extLst>
                </a:gridCol>
                <a:gridCol w="1524000">
                  <a:extLst>
                    <a:ext uri="{9D8B030D-6E8A-4147-A177-3AD203B41FA5}">
                      <a16:colId xmlns="" xmlns:a16="http://schemas.microsoft.com/office/drawing/2014/main" val="4246708988"/>
                    </a:ext>
                  </a:extLst>
                </a:gridCol>
              </a:tblGrid>
              <a:tr h="7095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Giải thi đấu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Cự li chạy (m)</a:t>
                      </a:r>
                    </a:p>
                  </a:txBody>
                  <a:tcPr/>
                </a:tc>
                <a:tc>
                  <a:txBody>
                    <a:bodyPr/>
                    <a:lstStyle/>
                    <a:p>
                      <a:pPr algn="ctr"/>
                      <a:r>
                        <a:rPr lang="en-US" sz="2200">
                          <a:latin typeface="Arial" panose="020B0604020202020204" pitchFamily="34" charset="0"/>
                          <a:cs typeface="Arial" panose="020B0604020202020204" pitchFamily="34" charset="0"/>
                        </a:rPr>
                        <a:t>Thời gian chạy (s)</a:t>
                      </a:r>
                    </a:p>
                  </a:txBody>
                  <a:tcPr/>
                </a:tc>
                <a:extLst>
                  <a:ext uri="{0D108BD9-81ED-4DB2-BD59-A6C34878D82A}">
                    <a16:rowId xmlns="" xmlns:a16="http://schemas.microsoft.com/office/drawing/2014/main" val="3263656310"/>
                  </a:ext>
                </a:extLst>
              </a:tr>
              <a:tr h="1021762">
                <a:tc>
                  <a:txBody>
                    <a:bodyPr/>
                    <a:lstStyle/>
                    <a:p>
                      <a:pPr algn="ctr"/>
                      <a:r>
                        <a:rPr lang="en-US" sz="2000">
                          <a:latin typeface="Arial" panose="020B0604020202020204" pitchFamily="34" charset="0"/>
                          <a:cs typeface="Arial" panose="020B0604020202020204" pitchFamily="34" charset="0"/>
                        </a:rPr>
                        <a:t>Điền kinh quốc gia 2016</a:t>
                      </a:r>
                    </a:p>
                  </a:txBody>
                  <a:tcPr/>
                </a:tc>
                <a:tc>
                  <a:txBody>
                    <a:bodyPr/>
                    <a:lstStyle/>
                    <a:p>
                      <a:pPr algn="ctr"/>
                      <a:r>
                        <a:rPr lang="en-US" sz="2000">
                          <a:latin typeface="Arial" panose="020B0604020202020204" pitchFamily="34" charset="0"/>
                          <a:cs typeface="Arial" panose="020B0604020202020204" pitchFamily="34" charset="0"/>
                        </a:rPr>
                        <a:t>100</a:t>
                      </a:r>
                    </a:p>
                  </a:txBody>
                  <a:tcPr/>
                </a:tc>
                <a:tc>
                  <a:txBody>
                    <a:bodyPr/>
                    <a:lstStyle/>
                    <a:p>
                      <a:pPr algn="ctr"/>
                      <a:r>
                        <a:rPr lang="en-US" sz="2000">
                          <a:latin typeface="Arial" panose="020B0604020202020204" pitchFamily="34" charset="0"/>
                          <a:cs typeface="Arial" panose="020B0604020202020204" pitchFamily="34" charset="0"/>
                        </a:rPr>
                        <a:t>11,64</a:t>
                      </a:r>
                    </a:p>
                  </a:txBody>
                  <a:tcPr/>
                </a:tc>
                <a:extLst>
                  <a:ext uri="{0D108BD9-81ED-4DB2-BD59-A6C34878D82A}">
                    <a16:rowId xmlns="" xmlns:a16="http://schemas.microsoft.com/office/drawing/2014/main" val="546915788"/>
                  </a:ext>
                </a:extLst>
              </a:tr>
              <a:tr h="1021762">
                <a:tc>
                  <a:txBody>
                    <a:bodyPr/>
                    <a:lstStyle/>
                    <a:p>
                      <a:pPr algn="ctr"/>
                      <a:r>
                        <a:rPr lang="en-US" sz="2000">
                          <a:latin typeface="Arial" panose="020B0604020202020204" pitchFamily="34" charset="0"/>
                          <a:cs typeface="Arial" panose="020B0604020202020204" pitchFamily="34" charset="0"/>
                        </a:rPr>
                        <a:t>SEA Games 29 (2017)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100</a:t>
                      </a:r>
                    </a:p>
                  </a:txBody>
                  <a:tcPr/>
                </a:tc>
                <a:tc>
                  <a:txBody>
                    <a:bodyPr/>
                    <a:lstStyle/>
                    <a:p>
                      <a:pPr algn="ctr"/>
                      <a:r>
                        <a:rPr lang="en-US" sz="2000">
                          <a:latin typeface="Arial" panose="020B0604020202020204" pitchFamily="34" charset="0"/>
                          <a:cs typeface="Arial" panose="020B0604020202020204" pitchFamily="34" charset="0"/>
                        </a:rPr>
                        <a:t>11,56</a:t>
                      </a:r>
                    </a:p>
                  </a:txBody>
                  <a:tcPr/>
                </a:tc>
                <a:extLst>
                  <a:ext uri="{0D108BD9-81ED-4DB2-BD59-A6C34878D82A}">
                    <a16:rowId xmlns="" xmlns:a16="http://schemas.microsoft.com/office/drawing/2014/main" val="146032160"/>
                  </a:ext>
                </a:extLst>
              </a:tr>
              <a:tr h="1021762">
                <a:tc>
                  <a:txBody>
                    <a:bodyPr/>
                    <a:lstStyle/>
                    <a:p>
                      <a:pPr algn="ctr"/>
                      <a:r>
                        <a:rPr lang="en-US" sz="2000">
                          <a:latin typeface="Arial" panose="020B0604020202020204" pitchFamily="34" charset="0"/>
                          <a:cs typeface="Arial" panose="020B0604020202020204" pitchFamily="34" charset="0"/>
                        </a:rPr>
                        <a:t>SEA Games 30 (2019)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100</a:t>
                      </a:r>
                    </a:p>
                  </a:txBody>
                  <a:tcPr/>
                </a:tc>
                <a:tc>
                  <a:txBody>
                    <a:bodyPr/>
                    <a:lstStyle/>
                    <a:p>
                      <a:pPr algn="ctr"/>
                      <a:r>
                        <a:rPr lang="en-US" sz="2000" dirty="0">
                          <a:latin typeface="Arial" panose="020B0604020202020204" pitchFamily="34" charset="0"/>
                          <a:cs typeface="Arial" panose="020B0604020202020204" pitchFamily="34" charset="0"/>
                        </a:rPr>
                        <a:t>11,54</a:t>
                      </a:r>
                    </a:p>
                  </a:txBody>
                  <a:tcPr/>
                </a:tc>
                <a:extLst>
                  <a:ext uri="{0D108BD9-81ED-4DB2-BD59-A6C34878D82A}">
                    <a16:rowId xmlns="" xmlns:a16="http://schemas.microsoft.com/office/drawing/2014/main" val="3141957300"/>
                  </a:ext>
                </a:extLst>
              </a:tr>
            </a:tbl>
          </a:graphicData>
        </a:graphic>
      </p:graphicFrame>
    </p:spTree>
    <p:extLst>
      <p:ext uri="{BB962C8B-B14F-4D97-AF65-F5344CB8AC3E}">
        <p14:creationId xmlns:p14="http://schemas.microsoft.com/office/powerpoint/2010/main" val="140866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Tốc độ</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173193"/>
            <a:ext cx="11506200" cy="149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 xmlns:a16="http://schemas.microsoft.com/office/drawing/2014/main" id="{DC224933-9386-4EF8-83D5-7F9F847973BE}"/>
              </a:ext>
            </a:extLst>
          </p:cNvPr>
          <p:cNvSpPr txBox="1"/>
          <p:nvPr/>
        </p:nvSpPr>
        <p:spPr>
          <a:xfrm>
            <a:off x="800100" y="1241860"/>
            <a:ext cx="10363200" cy="1306512"/>
          </a:xfrm>
          <a:prstGeom prst="rect">
            <a:avLst/>
          </a:prstGeom>
          <a:noFill/>
        </p:spPr>
        <p:txBody>
          <a:bodyPr wrap="square">
            <a:spAutoFit/>
          </a:bodyPr>
          <a:lstStyle/>
          <a:p>
            <a:pPr marL="0" marR="0">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Trên xe máy hoặc ô tô, đồng hồ tốc độ (tốc kế) đặt trước mặt người lái xe, chỉ tốc độ mà xe đang chạy vào thời điểm người lái xe đọc số chỉ của tốc kế. Tốc độ này được gọi là </a:t>
            </a:r>
            <a:r>
              <a:rPr lang="en-US" sz="2500" b="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tốc độ tức thời</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 name="TextBox 1">
            <a:extLst>
              <a:ext uri="{FF2B5EF4-FFF2-40B4-BE49-F238E27FC236}">
                <a16:creationId xmlns="" xmlns:a16="http://schemas.microsoft.com/office/drawing/2014/main" id="{9538A86F-F7C5-E640-7B65-C1C15ABB06F7}"/>
              </a:ext>
            </a:extLst>
          </p:cNvPr>
          <p:cNvSpPr txBox="1"/>
          <p:nvPr/>
        </p:nvSpPr>
        <p:spPr>
          <a:xfrm>
            <a:off x="5715000" y="4077471"/>
            <a:ext cx="2590800" cy="307777"/>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facebook:vatlytrucquan</a:t>
            </a:r>
          </a:p>
        </p:txBody>
      </p:sp>
      <p:sp>
        <p:nvSpPr>
          <p:cNvPr id="14" name="Text Box 13">
            <a:extLst>
              <a:ext uri="{FF2B5EF4-FFF2-40B4-BE49-F238E27FC236}">
                <a16:creationId xmlns="" xmlns:a16="http://schemas.microsoft.com/office/drawing/2014/main" id="{E0D1A429-78A8-4E2F-B9FE-0338F93F0EBC}"/>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Tốc độ tức thời</a:t>
            </a:r>
          </a:p>
        </p:txBody>
      </p:sp>
      <p:pic>
        <p:nvPicPr>
          <p:cNvPr id="17" name="Picture 16" descr="A close up of a car dashboard&#10;&#10;Description automatically generated with low confidence">
            <a:extLst>
              <a:ext uri="{FF2B5EF4-FFF2-40B4-BE49-F238E27FC236}">
                <a16:creationId xmlns="" xmlns:a16="http://schemas.microsoft.com/office/drawing/2014/main" id="{FBAF361F-92D0-47AA-24BB-1D0BA108F7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5853" y="2514598"/>
            <a:ext cx="5062804" cy="3816575"/>
          </a:xfrm>
          <a:prstGeom prst="rect">
            <a:avLst/>
          </a:prstGeom>
          <a:ln>
            <a:noFill/>
          </a:ln>
          <a:effectLst>
            <a:softEdge rad="112500"/>
          </a:effectLst>
        </p:spPr>
      </p:pic>
      <p:sp>
        <p:nvSpPr>
          <p:cNvPr id="19" name="TextBox 18">
            <a:extLst>
              <a:ext uri="{FF2B5EF4-FFF2-40B4-BE49-F238E27FC236}">
                <a16:creationId xmlns="" xmlns:a16="http://schemas.microsoft.com/office/drawing/2014/main" id="{7852DBA8-4188-A3C8-7053-E834C7A78890}"/>
              </a:ext>
            </a:extLst>
          </p:cNvPr>
          <p:cNvSpPr txBox="1"/>
          <p:nvPr/>
        </p:nvSpPr>
        <p:spPr>
          <a:xfrm>
            <a:off x="7239000" y="6372049"/>
            <a:ext cx="4114800" cy="430887"/>
          </a:xfrm>
          <a:prstGeom prst="rect">
            <a:avLst/>
          </a:prstGeom>
          <a:noFill/>
        </p:spPr>
        <p:txBody>
          <a:bodyPr wrap="square">
            <a:spAutoFit/>
          </a:bodyPr>
          <a:lstStyle/>
          <a:p>
            <a:pPr algn="ctr"/>
            <a:r>
              <a:rPr lang="en-US" sz="2200">
                <a:latin typeface="Arial" panose="020B0604020202020204" pitchFamily="34" charset="0"/>
                <a:ea typeface="Times New Roman" panose="02020603050405020304" pitchFamily="18" charset="0"/>
              </a:rPr>
              <a:t>T</a:t>
            </a:r>
            <a:r>
              <a:rPr lang="en-US" sz="2200">
                <a:effectLst/>
                <a:latin typeface="Arial" panose="020B0604020202020204" pitchFamily="34" charset="0"/>
                <a:ea typeface="Times New Roman" panose="02020603050405020304" pitchFamily="18" charset="0"/>
              </a:rPr>
              <a:t>ốc kế trên xe máy </a:t>
            </a:r>
            <a:endParaRPr lang="en-US" sz="2200"/>
          </a:p>
        </p:txBody>
      </p:sp>
      <p:sp>
        <p:nvSpPr>
          <p:cNvPr id="20" name="TextBox 19">
            <a:extLst>
              <a:ext uri="{FF2B5EF4-FFF2-40B4-BE49-F238E27FC236}">
                <a16:creationId xmlns="" xmlns:a16="http://schemas.microsoft.com/office/drawing/2014/main" id="{C0756D06-FA82-46FE-6CD2-AB346E128C16}"/>
              </a:ext>
            </a:extLst>
          </p:cNvPr>
          <p:cNvSpPr txBox="1"/>
          <p:nvPr/>
        </p:nvSpPr>
        <p:spPr>
          <a:xfrm>
            <a:off x="1294818" y="6372049"/>
            <a:ext cx="4114800" cy="430887"/>
          </a:xfrm>
          <a:prstGeom prst="rect">
            <a:avLst/>
          </a:prstGeom>
          <a:noFill/>
        </p:spPr>
        <p:txBody>
          <a:bodyPr wrap="square">
            <a:spAutoFit/>
          </a:bodyPr>
          <a:lstStyle/>
          <a:p>
            <a:pPr algn="ctr"/>
            <a:r>
              <a:rPr lang="en-US" sz="2200">
                <a:latin typeface="Arial" panose="020B0604020202020204" pitchFamily="34" charset="0"/>
                <a:ea typeface="Times New Roman" panose="02020603050405020304" pitchFamily="18" charset="0"/>
              </a:rPr>
              <a:t>T</a:t>
            </a:r>
            <a:r>
              <a:rPr lang="en-US" sz="2200">
                <a:effectLst/>
                <a:latin typeface="Arial" panose="020B0604020202020204" pitchFamily="34" charset="0"/>
                <a:ea typeface="Times New Roman" panose="02020603050405020304" pitchFamily="18" charset="0"/>
              </a:rPr>
              <a:t>ốc kế trên ô tô</a:t>
            </a:r>
            <a:endParaRPr lang="en-US" sz="2200"/>
          </a:p>
        </p:txBody>
      </p:sp>
      <p:pic>
        <p:nvPicPr>
          <p:cNvPr id="23" name="Content Placeholder 4" descr="A picture containing text, clock, device, black&#10;&#10;Description automatically generated">
            <a:extLst>
              <a:ext uri="{FF2B5EF4-FFF2-40B4-BE49-F238E27FC236}">
                <a16:creationId xmlns="" xmlns:a16="http://schemas.microsoft.com/office/drawing/2014/main" id="{15E3AA28-A234-265E-55D7-BCFC06E9DF9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1443" y="2821836"/>
            <a:ext cx="5588194" cy="3550213"/>
          </a:xfrm>
          <a:prstGeom prst="rect">
            <a:avLst/>
          </a:prstGeom>
          <a:ln>
            <a:noFill/>
          </a:ln>
          <a:effectLst>
            <a:softEdge rad="112500"/>
          </a:effectLst>
        </p:spPr>
      </p:pic>
    </p:spTree>
    <p:extLst>
      <p:ext uri="{BB962C8B-B14F-4D97-AF65-F5344CB8AC3E}">
        <p14:creationId xmlns:p14="http://schemas.microsoft.com/office/powerpoint/2010/main" val="196838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1977</Words>
  <Application>Microsoft Office PowerPoint</Application>
  <PresentationFormat>Custom</PresentationFormat>
  <Paragraphs>183</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2022-09-16T15:40:09Z</dcterms:created>
  <dcterms:modified xsi:type="dcterms:W3CDTF">2025-04-25T09:19:33Z</dcterms:modified>
</cp:coreProperties>
</file>