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6"/>
  </p:notesMasterIdLst>
  <p:sldIdLst>
    <p:sldId id="256" r:id="rId5"/>
    <p:sldId id="257" r:id="rId6"/>
    <p:sldId id="258" r:id="rId7"/>
    <p:sldId id="261" r:id="rId8"/>
    <p:sldId id="260" r:id="rId9"/>
    <p:sldId id="262" r:id="rId10"/>
    <p:sldId id="266" r:id="rId11"/>
    <p:sldId id="263" r:id="rId12"/>
    <p:sldId id="267" r:id="rId13"/>
    <p:sldId id="264" r:id="rId14"/>
    <p:sldId id="268" r:id="rId15"/>
    <p:sldId id="265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2B1CE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3" d="100"/>
          <a:sy n="63" d="100"/>
        </p:scale>
        <p:origin x="-126" y="-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BC205-62DB-4115-BA6D-ED7FE9E93502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54A586-99A5-4FF7-9615-CE643DEB63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09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1F478-59D0-408A-993E-000820899797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7336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1F478-59D0-408A-993E-000820899797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733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1F478-59D0-408A-993E-000820899797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733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1F478-59D0-408A-993E-000820899797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733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1F478-59D0-408A-993E-000820899797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733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1F478-59D0-408A-993E-000820899797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733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1F478-59D0-408A-993E-000820899797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733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1F478-59D0-408A-993E-000820899797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733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1F478-59D0-408A-993E-000820899797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733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1F478-59D0-408A-993E-000820899797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733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C130-A212-46E6-9537-0FC6C56BC07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07D-2254-498D-8796-1666443D97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207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C130-A212-46E6-9537-0FC6C56BC07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07D-2254-498D-8796-1666443D97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12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C130-A212-46E6-9537-0FC6C56BC07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07D-2254-498D-8796-1666443D97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17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3F35-93F4-4777-9887-023827FE0E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763CF-9826-4180-AB66-25000AE7D1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153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3F35-93F4-4777-9887-023827FE0E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763CF-9826-4180-AB66-25000AE7D1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996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3F35-93F4-4777-9887-023827FE0E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763CF-9826-4180-AB66-25000AE7D1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757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3F35-93F4-4777-9887-023827FE0E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763CF-9826-4180-AB66-25000AE7D1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989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3F35-93F4-4777-9887-023827FE0E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763CF-9826-4180-AB66-25000AE7D1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784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3F35-93F4-4777-9887-023827FE0E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763CF-9826-4180-AB66-25000AE7D1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605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3F35-93F4-4777-9887-023827FE0E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763CF-9826-4180-AB66-25000AE7D1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179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3F35-93F4-4777-9887-023827FE0E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763CF-9826-4180-AB66-25000AE7D1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249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C130-A212-46E6-9537-0FC6C56BC07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07D-2254-498D-8796-1666443D97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009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3F35-93F4-4777-9887-023827FE0E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763CF-9826-4180-AB66-25000AE7D1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1838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3F35-93F4-4777-9887-023827FE0E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763CF-9826-4180-AB66-25000AE7D1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2444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3F35-93F4-4777-9887-023827FE0E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763CF-9826-4180-AB66-25000AE7D1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759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3F35-93F4-4777-9887-023827FE0E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763CF-9826-4180-AB66-25000AE7D1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9439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3F35-93F4-4777-9887-023827FE0E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763CF-9826-4180-AB66-25000AE7D1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2987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3F35-93F4-4777-9887-023827FE0E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763CF-9826-4180-AB66-25000AE7D1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1547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3F35-93F4-4777-9887-023827FE0E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763CF-9826-4180-AB66-25000AE7D1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8386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3F35-93F4-4777-9887-023827FE0E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763CF-9826-4180-AB66-25000AE7D1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9370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3F35-93F4-4777-9887-023827FE0E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763CF-9826-4180-AB66-25000AE7D1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7789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3F35-93F4-4777-9887-023827FE0E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763CF-9826-4180-AB66-25000AE7D1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824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C130-A212-46E6-9537-0FC6C56BC07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07D-2254-498D-8796-1666443D97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3952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3F35-93F4-4777-9887-023827FE0E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763CF-9826-4180-AB66-25000AE7D1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4759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3F35-93F4-4777-9887-023827FE0E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763CF-9826-4180-AB66-25000AE7D1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8326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3F35-93F4-4777-9887-023827FE0E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763CF-9826-4180-AB66-25000AE7D1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760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3F35-93F4-4777-9887-023827FE0E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763CF-9826-4180-AB66-25000AE7D1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5711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B52D5-FBA4-46FA-9BA7-4BDFDD61CD4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6371D-C97A-41F2-A201-1175393096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62611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C9F07-379E-4C77-AFD0-52B486FB99E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770FB-D44C-4B94-8BF4-422020643F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79744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9DC39-13C4-4048-AEAA-AB50A9AEE3F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E1A85-C7F6-40A4-B11A-C76B19E397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04668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F7337-F8A5-4AE1-BC8C-248BA52010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60D60-AD99-4086-BFF9-14BADFE693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4752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F6B42-C765-4D1E-AFCB-D396A5438AC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BF939-986E-4BA0-9AA6-F28E1B0EF0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6376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86455-C2CC-4212-8315-D7FC6952CD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9C852-0193-494D-ADE6-7106E9A085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920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C130-A212-46E6-9537-0FC6C56BC07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07D-2254-498D-8796-1666443D97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014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32D4C-3C25-4F9B-AE25-5C91052B91F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33E56-BB1C-4556-867E-D3334B304B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33190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2AE11-FDBD-4080-9FD0-12224B618DC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84738-5B80-42ED-94AF-17C300802B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74532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39F71-C6E2-4DAD-BF8E-73E70A236F9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00DBF-E917-429B-BC66-043D0BBC5F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46329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4BB48-2D81-47C4-B53F-5789026B440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552D1-4E8E-411F-A74E-F2E7472F64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91781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D0FB5-8837-4565-BAB4-952B133BC0C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CF51-8974-4941-B13F-13F4B76184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61140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B3586-4562-41CC-8BE9-9A64A381BE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5010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C130-A212-46E6-9537-0FC6C56BC07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07D-2254-498D-8796-1666443D97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34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C130-A212-46E6-9537-0FC6C56BC07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07D-2254-498D-8796-1666443D97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10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C130-A212-46E6-9537-0FC6C56BC07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07D-2254-498D-8796-1666443D97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97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C130-A212-46E6-9537-0FC6C56BC07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07D-2254-498D-8796-1666443D97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108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C130-A212-46E6-9537-0FC6C56BC07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07D-2254-498D-8796-1666443D97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947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9C130-A212-46E6-9537-0FC6C56BC07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FF07D-2254-498D-8796-1666443D97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159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13F35-93F4-4777-9887-023827FE0E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763CF-9826-4180-AB66-25000AE7D1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79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13F35-93F4-4777-9887-023827FE0E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763CF-9826-4180-AB66-25000AE7D1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04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229295-C646-4289-AE6D-12EA085905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BE81DB-7030-46E0-A58D-26E589EB80DD}" type="slidenum">
              <a:rPr lang="en-US" alt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440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14.xml"/><Relationship Id="rId7" Type="http://schemas.openxmlformats.org/officeDocument/2006/relationships/slide" Target="slide17.xml"/><Relationship Id="rId12" Type="http://schemas.openxmlformats.org/officeDocument/2006/relationships/image" Target="../media/image13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5.xml"/><Relationship Id="rId6" Type="http://schemas.openxmlformats.org/officeDocument/2006/relationships/slide" Target="slide16.xml"/><Relationship Id="rId11" Type="http://schemas.openxmlformats.org/officeDocument/2006/relationships/slide" Target="slide21.xml"/><Relationship Id="rId5" Type="http://schemas.openxmlformats.org/officeDocument/2006/relationships/slide" Target="slide15.xml"/><Relationship Id="rId10" Type="http://schemas.openxmlformats.org/officeDocument/2006/relationships/slide" Target="slide20.xml"/><Relationship Id="rId4" Type="http://schemas.openxmlformats.org/officeDocument/2006/relationships/image" Target="../media/image12.gif"/><Relationship Id="rId9" Type="http://schemas.openxmlformats.org/officeDocument/2006/relationships/slide" Target="slide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5.xml"/><Relationship Id="rId5" Type="http://schemas.openxmlformats.org/officeDocument/2006/relationships/slide" Target="slide16.xml"/><Relationship Id="rId4" Type="http://schemas.openxmlformats.org/officeDocument/2006/relationships/image" Target="../media/image1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5.xml"/><Relationship Id="rId5" Type="http://schemas.openxmlformats.org/officeDocument/2006/relationships/slide" Target="slide17.xml"/><Relationship Id="rId4" Type="http://schemas.openxmlformats.org/officeDocument/2006/relationships/image" Target="../media/image1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5.xml"/><Relationship Id="rId5" Type="http://schemas.openxmlformats.org/officeDocument/2006/relationships/slide" Target="slide18.xml"/><Relationship Id="rId4" Type="http://schemas.openxmlformats.org/officeDocument/2006/relationships/image" Target="../media/image1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5.xml"/><Relationship Id="rId5" Type="http://schemas.openxmlformats.org/officeDocument/2006/relationships/slide" Target="slide19.xml"/><Relationship Id="rId4" Type="http://schemas.openxmlformats.org/officeDocument/2006/relationships/image" Target="../media/image1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45.xml"/><Relationship Id="rId5" Type="http://schemas.openxmlformats.org/officeDocument/2006/relationships/slide" Target="slide20.xml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45.xml"/><Relationship Id="rId5" Type="http://schemas.openxmlformats.org/officeDocument/2006/relationships/slide" Target="slide21.xml"/><Relationship Id="rId4" Type="http://schemas.openxmlformats.org/officeDocument/2006/relationships/image" Target="../media/image1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45.xml"/><Relationship Id="rId5" Type="http://schemas.openxmlformats.org/officeDocument/2006/relationships/slide" Target="slide21.xml"/><Relationship Id="rId4" Type="http://schemas.openxmlformats.org/officeDocument/2006/relationships/image" Target="../media/image1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12191999" cy="767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50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nt-Up Arrow 1"/>
          <p:cNvSpPr/>
          <p:nvPr/>
        </p:nvSpPr>
        <p:spPr>
          <a:xfrm rot="5400000">
            <a:off x="1018474" y="3566953"/>
            <a:ext cx="2175164" cy="1480990"/>
          </a:xfrm>
          <a:prstGeom prst="bent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>
            <a:spLocks/>
          </p:cNvSpPr>
          <p:nvPr/>
        </p:nvSpPr>
        <p:spPr bwMode="gray">
          <a:xfrm rot="8700921" flipH="1">
            <a:off x="2991060" y="1468849"/>
            <a:ext cx="2029181" cy="905756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33" name="Group 7"/>
          <p:cNvGrpSpPr>
            <a:grpSpLocks/>
          </p:cNvGrpSpPr>
          <p:nvPr/>
        </p:nvGrpSpPr>
        <p:grpSpPr bwMode="auto">
          <a:xfrm>
            <a:off x="80097" y="2020673"/>
            <a:ext cx="3161867" cy="1707646"/>
            <a:chOff x="3771900" y="228600"/>
            <a:chExt cx="2057400" cy="1752600"/>
          </a:xfrm>
        </p:grpSpPr>
        <p:sp>
          <p:nvSpPr>
            <p:cNvPr id="38" name="Oval 37"/>
            <p:cNvSpPr/>
            <p:nvPr/>
          </p:nvSpPr>
          <p:spPr>
            <a:xfrm>
              <a:off x="3771900" y="228600"/>
              <a:ext cx="2057400" cy="1752600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4039303" y="457764"/>
              <a:ext cx="1522593" cy="129427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TextBox 10"/>
            <p:cNvSpPr txBox="1">
              <a:spLocks noChangeArrowheads="1"/>
            </p:cNvSpPr>
            <p:nvPr/>
          </p:nvSpPr>
          <p:spPr bwMode="auto">
            <a:xfrm>
              <a:off x="4294580" y="738671"/>
              <a:ext cx="1068514" cy="720691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/>
              <a:r>
                <a:rPr lang="en-US" sz="2000" b="1" dirty="0">
                  <a:solidFill>
                    <a:srgbClr val="27149C"/>
                  </a:solidFill>
                </a:rPr>
                <a:t>Tác dụng </a:t>
              </a:r>
            </a:p>
            <a:p>
              <a:pPr algn="ctr"/>
              <a:r>
                <a:rPr lang="en-US" sz="2000" b="1" dirty="0">
                  <a:solidFill>
                    <a:srgbClr val="27149C"/>
                  </a:solidFill>
                </a:rPr>
                <a:t>với nước</a:t>
              </a:r>
            </a:p>
          </p:txBody>
        </p:sp>
      </p:grpSp>
      <p:grpSp>
        <p:nvGrpSpPr>
          <p:cNvPr id="19" name="Group 6"/>
          <p:cNvGrpSpPr>
            <a:grpSpLocks/>
          </p:cNvGrpSpPr>
          <p:nvPr/>
        </p:nvGrpSpPr>
        <p:grpSpPr bwMode="auto">
          <a:xfrm>
            <a:off x="4164247" y="862343"/>
            <a:ext cx="3782524" cy="1625036"/>
            <a:chOff x="3771900" y="228600"/>
            <a:chExt cx="2057400" cy="1752600"/>
          </a:xfrm>
        </p:grpSpPr>
        <p:sp>
          <p:nvSpPr>
            <p:cNvPr id="20" name="Oval 19"/>
            <p:cNvSpPr/>
            <p:nvPr/>
          </p:nvSpPr>
          <p:spPr>
            <a:xfrm>
              <a:off x="3771900" y="228600"/>
              <a:ext cx="2057400" cy="1752600"/>
            </a:xfrm>
            <a:prstGeom prst="ellips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4038248" y="457201"/>
              <a:ext cx="1524705" cy="1295399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TextBox 5"/>
            <p:cNvSpPr txBox="1">
              <a:spLocks noChangeArrowheads="1"/>
            </p:cNvSpPr>
            <p:nvPr/>
          </p:nvSpPr>
          <p:spPr bwMode="auto">
            <a:xfrm>
              <a:off x="4293547" y="680473"/>
              <a:ext cx="1071952" cy="896230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FFFF00"/>
                  </a:solidFill>
                </a:rPr>
                <a:t>KIM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FFFF00"/>
                  </a:solidFill>
                </a:rPr>
                <a:t>LOẠI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914729" y="4403187"/>
            <a:ext cx="7734363" cy="1071276"/>
            <a:chOff x="2914729" y="4403187"/>
            <a:chExt cx="7734363" cy="1071276"/>
          </a:xfrm>
        </p:grpSpPr>
        <p:sp>
          <p:nvSpPr>
            <p:cNvPr id="3" name="Rounded Rectangle 2"/>
            <p:cNvSpPr/>
            <p:nvPr/>
          </p:nvSpPr>
          <p:spPr>
            <a:xfrm>
              <a:off x="2914729" y="4403187"/>
              <a:ext cx="7734363" cy="1071276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2Na      +     2 H</a:t>
              </a:r>
              <a:r>
                <a:rPr lang="en-US" sz="3200" b="1" baseline="-25000" dirty="0">
                  <a:solidFill>
                    <a:schemeClr val="tx1"/>
                  </a:solidFill>
                </a:rPr>
                <a:t>2</a:t>
              </a:r>
              <a:r>
                <a:rPr lang="en-US" sz="3200" b="1" dirty="0">
                  <a:solidFill>
                    <a:schemeClr val="tx1"/>
                  </a:solidFill>
                </a:rPr>
                <a:t>O             2NaOH    +    H2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6555545" y="4951827"/>
              <a:ext cx="66118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5590591" y="4438140"/>
              <a:ext cx="585125" cy="33118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+1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3652916" y="4438140"/>
              <a:ext cx="331906" cy="33118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7654208" y="4438140"/>
              <a:ext cx="585125" cy="33118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+1</a:t>
              </a:r>
            </a:p>
          </p:txBody>
        </p:sp>
        <p:sp>
          <p:nvSpPr>
            <p:cNvPr id="31" name="Oval 30"/>
            <p:cNvSpPr/>
            <p:nvPr/>
          </p:nvSpPr>
          <p:spPr>
            <a:xfrm>
              <a:off x="9633161" y="4424072"/>
              <a:ext cx="331906" cy="33118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3624780" y="5094712"/>
              <a:ext cx="331906" cy="33118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K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10297551" y="4603734"/>
              <a:ext cx="0" cy="50377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" name="Rounded Rectangle 34"/>
          <p:cNvSpPr/>
          <p:nvPr/>
        </p:nvSpPr>
        <p:spPr>
          <a:xfrm>
            <a:off x="0" y="27710"/>
            <a:ext cx="12192000" cy="6423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      	</a:t>
            </a:r>
            <a:r>
              <a:rPr lang="en-US" sz="3200" b="1" dirty="0">
                <a:solidFill>
                  <a:srgbClr val="FF0000"/>
                </a:solidFill>
              </a:rPr>
              <a:t>     TÍNH CHẤT CỦA KIM LOẠI -  DÃY ĐIỆN HÓA CỦA KIM LOẠI</a:t>
            </a:r>
          </a:p>
        </p:txBody>
      </p:sp>
      <p:sp>
        <p:nvSpPr>
          <p:cNvPr id="6" name="Oval 5"/>
          <p:cNvSpPr/>
          <p:nvPr/>
        </p:nvSpPr>
        <p:spPr>
          <a:xfrm>
            <a:off x="90566" y="-162081"/>
            <a:ext cx="1585599" cy="915587"/>
          </a:xfrm>
          <a:prstGeom prst="ellipse">
            <a:avLst/>
          </a:prstGeom>
          <a:solidFill>
            <a:srgbClr val="EBFE76"/>
          </a:solidFill>
          <a:scene3d>
            <a:camera prst="perspectiveRelaxed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Bài 18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-53122" y="738909"/>
            <a:ext cx="4823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II- TÍNH CHẤT HÓA HỌC</a:t>
            </a:r>
          </a:p>
        </p:txBody>
      </p:sp>
    </p:spTree>
    <p:extLst>
      <p:ext uri="{BB962C8B-B14F-4D97-AF65-F5344CB8AC3E}">
        <p14:creationId xmlns:p14="http://schemas.microsoft.com/office/powerpoint/2010/main" val="365556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 52"/>
          <p:cNvSpPr>
            <a:spLocks/>
          </p:cNvSpPr>
          <p:nvPr/>
        </p:nvSpPr>
        <p:spPr bwMode="gray">
          <a:xfrm rot="6872970" flipH="1">
            <a:off x="4363182" y="1995924"/>
            <a:ext cx="1570830" cy="120767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2" name="Freeform 51"/>
          <p:cNvSpPr>
            <a:spLocks/>
          </p:cNvSpPr>
          <p:nvPr/>
        </p:nvSpPr>
        <p:spPr bwMode="gray">
          <a:xfrm rot="12890620">
            <a:off x="6766424" y="1715252"/>
            <a:ext cx="2360705" cy="95626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1" name="Freeform 50"/>
          <p:cNvSpPr>
            <a:spLocks/>
          </p:cNvSpPr>
          <p:nvPr/>
        </p:nvSpPr>
        <p:spPr bwMode="gray">
          <a:xfrm rot="15828603">
            <a:off x="6173544" y="2014352"/>
            <a:ext cx="1318666" cy="1188393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gray">
          <a:xfrm rot="8700921" flipH="1">
            <a:off x="3121686" y="1468849"/>
            <a:ext cx="2029181" cy="905756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31" name="Group 7"/>
          <p:cNvGrpSpPr>
            <a:grpSpLocks/>
          </p:cNvGrpSpPr>
          <p:nvPr/>
        </p:nvGrpSpPr>
        <p:grpSpPr bwMode="auto">
          <a:xfrm>
            <a:off x="-4" y="1841497"/>
            <a:ext cx="3437859" cy="1833950"/>
            <a:chOff x="3771900" y="228600"/>
            <a:chExt cx="2057400" cy="1752600"/>
          </a:xfrm>
        </p:grpSpPr>
        <p:sp>
          <p:nvSpPr>
            <p:cNvPr id="44" name="Oval 43"/>
            <p:cNvSpPr/>
            <p:nvPr/>
          </p:nvSpPr>
          <p:spPr>
            <a:xfrm>
              <a:off x="3771900" y="228600"/>
              <a:ext cx="2057400" cy="1752600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4039303" y="457764"/>
              <a:ext cx="1522593" cy="129427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" name="TextBox 10"/>
            <p:cNvSpPr txBox="1">
              <a:spLocks noChangeArrowheads="1"/>
            </p:cNvSpPr>
            <p:nvPr/>
          </p:nvSpPr>
          <p:spPr bwMode="auto">
            <a:xfrm>
              <a:off x="4251881" y="754715"/>
              <a:ext cx="1108316" cy="676486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/>
              <a:r>
                <a:rPr lang="en-US" sz="2000" b="1" dirty="0">
                  <a:solidFill>
                    <a:srgbClr val="27149C"/>
                  </a:solidFill>
                </a:rPr>
                <a:t>Tác dụng với phi kim</a:t>
              </a:r>
            </a:p>
          </p:txBody>
        </p:sp>
      </p:grpSp>
      <p:grpSp>
        <p:nvGrpSpPr>
          <p:cNvPr id="33" name="Group 7"/>
          <p:cNvGrpSpPr>
            <a:grpSpLocks/>
          </p:cNvGrpSpPr>
          <p:nvPr/>
        </p:nvGrpSpPr>
        <p:grpSpPr bwMode="auto">
          <a:xfrm>
            <a:off x="6215633" y="3131029"/>
            <a:ext cx="3419019" cy="1707646"/>
            <a:chOff x="3771900" y="228600"/>
            <a:chExt cx="2057400" cy="1752600"/>
          </a:xfrm>
        </p:grpSpPr>
        <p:sp>
          <p:nvSpPr>
            <p:cNvPr id="38" name="Oval 37"/>
            <p:cNvSpPr/>
            <p:nvPr/>
          </p:nvSpPr>
          <p:spPr>
            <a:xfrm>
              <a:off x="3771900" y="228600"/>
              <a:ext cx="2057400" cy="1752600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4039303" y="457764"/>
              <a:ext cx="1522593" cy="129427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TextBox 10"/>
            <p:cNvSpPr txBox="1">
              <a:spLocks noChangeArrowheads="1"/>
            </p:cNvSpPr>
            <p:nvPr/>
          </p:nvSpPr>
          <p:spPr bwMode="auto">
            <a:xfrm>
              <a:off x="4294580" y="738671"/>
              <a:ext cx="946396" cy="720691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/>
              <a:r>
                <a:rPr lang="en-US" sz="2000" b="1" dirty="0">
                  <a:solidFill>
                    <a:srgbClr val="27149C"/>
                  </a:solidFill>
                </a:rPr>
                <a:t>Tác dụng với nước</a:t>
              </a:r>
            </a:p>
          </p:txBody>
        </p:sp>
      </p:grpSp>
      <p:grpSp>
        <p:nvGrpSpPr>
          <p:cNvPr id="34" name="Group 7"/>
          <p:cNvGrpSpPr>
            <a:grpSpLocks/>
          </p:cNvGrpSpPr>
          <p:nvPr/>
        </p:nvGrpSpPr>
        <p:grpSpPr bwMode="auto">
          <a:xfrm>
            <a:off x="8919256" y="2028804"/>
            <a:ext cx="3272744" cy="1731424"/>
            <a:chOff x="3771900" y="228600"/>
            <a:chExt cx="2057400" cy="1752600"/>
          </a:xfrm>
        </p:grpSpPr>
        <p:sp>
          <p:nvSpPr>
            <p:cNvPr id="35" name="Oval 34"/>
            <p:cNvSpPr/>
            <p:nvPr/>
          </p:nvSpPr>
          <p:spPr>
            <a:xfrm>
              <a:off x="3771900" y="228600"/>
              <a:ext cx="2057400" cy="1752600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4039303" y="457764"/>
              <a:ext cx="1522593" cy="129427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7" name="TextBox 10"/>
            <p:cNvSpPr txBox="1">
              <a:spLocks noChangeArrowheads="1"/>
            </p:cNvSpPr>
            <p:nvPr/>
          </p:nvSpPr>
          <p:spPr bwMode="auto">
            <a:xfrm>
              <a:off x="4263399" y="725405"/>
              <a:ext cx="1096798" cy="716544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/>
              <a:r>
                <a:rPr lang="en-US" sz="2000" b="1" dirty="0">
                  <a:solidFill>
                    <a:srgbClr val="27149C"/>
                  </a:solidFill>
                </a:rPr>
                <a:t>Tác dụng với dd muối</a:t>
              </a:r>
            </a:p>
          </p:txBody>
        </p:sp>
      </p:grpSp>
      <p:grpSp>
        <p:nvGrpSpPr>
          <p:cNvPr id="19" name="Group 6"/>
          <p:cNvGrpSpPr>
            <a:grpSpLocks/>
          </p:cNvGrpSpPr>
          <p:nvPr/>
        </p:nvGrpSpPr>
        <p:grpSpPr bwMode="auto">
          <a:xfrm>
            <a:off x="4164247" y="862343"/>
            <a:ext cx="3782524" cy="1625036"/>
            <a:chOff x="3771900" y="228600"/>
            <a:chExt cx="2057400" cy="1752600"/>
          </a:xfrm>
        </p:grpSpPr>
        <p:sp>
          <p:nvSpPr>
            <p:cNvPr id="20" name="Oval 19"/>
            <p:cNvSpPr/>
            <p:nvPr/>
          </p:nvSpPr>
          <p:spPr>
            <a:xfrm>
              <a:off x="3771900" y="228600"/>
              <a:ext cx="2057400" cy="1752600"/>
            </a:xfrm>
            <a:prstGeom prst="ellips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4038248" y="457201"/>
              <a:ext cx="1524705" cy="1295399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TextBox 5"/>
            <p:cNvSpPr txBox="1">
              <a:spLocks noChangeArrowheads="1"/>
            </p:cNvSpPr>
            <p:nvPr/>
          </p:nvSpPr>
          <p:spPr bwMode="auto">
            <a:xfrm>
              <a:off x="4293547" y="680473"/>
              <a:ext cx="1071952" cy="896230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FFFF00"/>
                  </a:solidFill>
                </a:rPr>
                <a:t>KIM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FFFF00"/>
                  </a:solidFill>
                </a:rPr>
                <a:t>LOẠI</a:t>
              </a:r>
            </a:p>
          </p:txBody>
        </p:sp>
      </p:grpSp>
      <p:grpSp>
        <p:nvGrpSpPr>
          <p:cNvPr id="29" name="Group 7"/>
          <p:cNvGrpSpPr>
            <a:grpSpLocks/>
          </p:cNvGrpSpPr>
          <p:nvPr/>
        </p:nvGrpSpPr>
        <p:grpSpPr bwMode="auto">
          <a:xfrm>
            <a:off x="9084" y="1841497"/>
            <a:ext cx="3437859" cy="1833950"/>
            <a:chOff x="3771900" y="228600"/>
            <a:chExt cx="2057400" cy="175260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30" name="Oval 29"/>
            <p:cNvSpPr/>
            <p:nvPr/>
          </p:nvSpPr>
          <p:spPr>
            <a:xfrm>
              <a:off x="3771900" y="228600"/>
              <a:ext cx="2057400" cy="1752600"/>
            </a:xfrm>
            <a:prstGeom prst="ellipse">
              <a:avLst/>
            </a:prstGeom>
            <a:grpFill/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4039303" y="457764"/>
              <a:ext cx="1522593" cy="1294272"/>
            </a:xfrm>
            <a:prstGeom prst="ellipse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" name="TextBox 10"/>
            <p:cNvSpPr txBox="1">
              <a:spLocks noChangeArrowheads="1"/>
            </p:cNvSpPr>
            <p:nvPr/>
          </p:nvSpPr>
          <p:spPr bwMode="auto">
            <a:xfrm>
              <a:off x="4251881" y="754715"/>
              <a:ext cx="1108316" cy="676486"/>
            </a:xfrm>
            <a:prstGeom prst="rect">
              <a:avLst/>
            </a:prstGeom>
            <a:grpFill/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/>
              <a:r>
                <a:rPr lang="en-US" sz="2000" b="1" dirty="0">
                  <a:solidFill>
                    <a:srgbClr val="27149C"/>
                  </a:solidFill>
                </a:rPr>
                <a:t>Tác dụng với phi kim</a:t>
              </a:r>
            </a:p>
          </p:txBody>
        </p:sp>
      </p:grpSp>
      <p:grpSp>
        <p:nvGrpSpPr>
          <p:cNvPr id="49" name="Group 7"/>
          <p:cNvGrpSpPr>
            <a:grpSpLocks/>
          </p:cNvGrpSpPr>
          <p:nvPr/>
        </p:nvGrpSpPr>
        <p:grpSpPr bwMode="auto">
          <a:xfrm>
            <a:off x="2603289" y="3227492"/>
            <a:ext cx="3476429" cy="1693954"/>
            <a:chOff x="3771900" y="228600"/>
            <a:chExt cx="2057400" cy="1752600"/>
          </a:xfrm>
        </p:grpSpPr>
        <p:sp>
          <p:nvSpPr>
            <p:cNvPr id="50" name="Oval 49"/>
            <p:cNvSpPr/>
            <p:nvPr/>
          </p:nvSpPr>
          <p:spPr>
            <a:xfrm>
              <a:off x="3771900" y="228600"/>
              <a:ext cx="2057400" cy="1752600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039303" y="457764"/>
              <a:ext cx="1522593" cy="129427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TextBox 10"/>
            <p:cNvSpPr txBox="1">
              <a:spLocks noChangeArrowheads="1"/>
            </p:cNvSpPr>
            <p:nvPr/>
          </p:nvSpPr>
          <p:spPr bwMode="auto">
            <a:xfrm>
              <a:off x="4290371" y="738703"/>
              <a:ext cx="1086203" cy="732394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/>
              <a:r>
                <a:rPr lang="en-US" sz="2000" b="1" dirty="0">
                  <a:solidFill>
                    <a:srgbClr val="27149C"/>
                  </a:solidFill>
                </a:rPr>
                <a:t>Tác dụng với dd axit</a:t>
              </a:r>
            </a:p>
          </p:txBody>
        </p:sp>
      </p:grpSp>
      <p:grpSp>
        <p:nvGrpSpPr>
          <p:cNvPr id="41" name="Group 7"/>
          <p:cNvGrpSpPr>
            <a:grpSpLocks/>
          </p:cNvGrpSpPr>
          <p:nvPr/>
        </p:nvGrpSpPr>
        <p:grpSpPr bwMode="auto">
          <a:xfrm>
            <a:off x="2604865" y="3227492"/>
            <a:ext cx="3476429" cy="1693954"/>
            <a:chOff x="3771900" y="228600"/>
            <a:chExt cx="2057400" cy="175260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42" name="Oval 41"/>
            <p:cNvSpPr/>
            <p:nvPr/>
          </p:nvSpPr>
          <p:spPr>
            <a:xfrm>
              <a:off x="3771900" y="228600"/>
              <a:ext cx="2057400" cy="1752600"/>
            </a:xfrm>
            <a:prstGeom prst="ellipse">
              <a:avLst/>
            </a:prstGeom>
            <a:grpFill/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4039303" y="457764"/>
              <a:ext cx="1522593" cy="1294272"/>
            </a:xfrm>
            <a:prstGeom prst="ellipse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TextBox 10"/>
            <p:cNvSpPr txBox="1">
              <a:spLocks noChangeArrowheads="1"/>
            </p:cNvSpPr>
            <p:nvPr/>
          </p:nvSpPr>
          <p:spPr bwMode="auto">
            <a:xfrm>
              <a:off x="4290371" y="738703"/>
              <a:ext cx="1086203" cy="732394"/>
            </a:xfrm>
            <a:prstGeom prst="rect">
              <a:avLst/>
            </a:prstGeom>
            <a:grpFill/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/>
              <a:r>
                <a:rPr lang="en-US" sz="2000" b="1" dirty="0">
                  <a:solidFill>
                    <a:srgbClr val="27149C"/>
                  </a:solidFill>
                </a:rPr>
                <a:t>Tác dụng với dd axit</a:t>
              </a:r>
            </a:p>
          </p:txBody>
        </p:sp>
      </p:grpSp>
      <p:grpSp>
        <p:nvGrpSpPr>
          <p:cNvPr id="57" name="Group 7"/>
          <p:cNvGrpSpPr>
            <a:grpSpLocks/>
          </p:cNvGrpSpPr>
          <p:nvPr/>
        </p:nvGrpSpPr>
        <p:grpSpPr bwMode="auto">
          <a:xfrm>
            <a:off x="6216775" y="3124038"/>
            <a:ext cx="3419019" cy="1707646"/>
            <a:chOff x="3771900" y="228600"/>
            <a:chExt cx="2057400" cy="175260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58" name="Oval 57"/>
            <p:cNvSpPr/>
            <p:nvPr/>
          </p:nvSpPr>
          <p:spPr>
            <a:xfrm>
              <a:off x="3771900" y="228600"/>
              <a:ext cx="2057400" cy="1752600"/>
            </a:xfrm>
            <a:prstGeom prst="ellipse">
              <a:avLst/>
            </a:prstGeom>
            <a:grpFill/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4039303" y="457764"/>
              <a:ext cx="1522593" cy="1294272"/>
            </a:xfrm>
            <a:prstGeom prst="ellipse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TextBox 10"/>
            <p:cNvSpPr txBox="1">
              <a:spLocks noChangeArrowheads="1"/>
            </p:cNvSpPr>
            <p:nvPr/>
          </p:nvSpPr>
          <p:spPr bwMode="auto">
            <a:xfrm>
              <a:off x="4294580" y="738671"/>
              <a:ext cx="946396" cy="720691"/>
            </a:xfrm>
            <a:prstGeom prst="rect">
              <a:avLst/>
            </a:prstGeom>
            <a:grpFill/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/>
              <a:r>
                <a:rPr lang="en-US" sz="2000" b="1" dirty="0">
                  <a:solidFill>
                    <a:srgbClr val="27149C"/>
                  </a:solidFill>
                </a:rPr>
                <a:t>Tác dụng với nước</a:t>
              </a:r>
            </a:p>
          </p:txBody>
        </p:sp>
      </p:grpSp>
      <p:sp>
        <p:nvSpPr>
          <p:cNvPr id="61" name="Rounded Rectangle 60"/>
          <p:cNvSpPr/>
          <p:nvPr/>
        </p:nvSpPr>
        <p:spPr>
          <a:xfrm>
            <a:off x="0" y="27710"/>
            <a:ext cx="12192000" cy="6423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      	</a:t>
            </a:r>
            <a:r>
              <a:rPr lang="en-US" sz="3200" b="1" dirty="0">
                <a:solidFill>
                  <a:srgbClr val="FF0000"/>
                </a:solidFill>
              </a:rPr>
              <a:t>     TÍNH CHẤT CỦA KIM LOẠI -  DÃY ĐIỆN HÓA CỦA KIM LOẠI</a:t>
            </a:r>
          </a:p>
        </p:txBody>
      </p:sp>
      <p:sp>
        <p:nvSpPr>
          <p:cNvPr id="6" name="Oval 5"/>
          <p:cNvSpPr/>
          <p:nvPr/>
        </p:nvSpPr>
        <p:spPr>
          <a:xfrm>
            <a:off x="64843" y="-148514"/>
            <a:ext cx="1585599" cy="915587"/>
          </a:xfrm>
          <a:prstGeom prst="ellipse">
            <a:avLst/>
          </a:prstGeom>
          <a:solidFill>
            <a:srgbClr val="EBFE76"/>
          </a:solidFill>
          <a:scene3d>
            <a:camera prst="perspectiveRelaxed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Bài 18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-67190" y="724841"/>
            <a:ext cx="4823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II- TÍNH CHẤT HÓA HỌC</a:t>
            </a:r>
          </a:p>
        </p:txBody>
      </p:sp>
    </p:spTree>
    <p:extLst>
      <p:ext uri="{BB962C8B-B14F-4D97-AF65-F5344CB8AC3E}">
        <p14:creationId xmlns:p14="http://schemas.microsoft.com/office/powerpoint/2010/main" val="418130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054" y="2868723"/>
            <a:ext cx="159067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Freeform 27"/>
          <p:cNvSpPr>
            <a:spLocks/>
          </p:cNvSpPr>
          <p:nvPr/>
        </p:nvSpPr>
        <p:spPr bwMode="gray">
          <a:xfrm rot="8700921" flipH="1">
            <a:off x="2991060" y="1468849"/>
            <a:ext cx="2029181" cy="905756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34" name="Group 7"/>
          <p:cNvGrpSpPr>
            <a:grpSpLocks/>
          </p:cNvGrpSpPr>
          <p:nvPr/>
        </p:nvGrpSpPr>
        <p:grpSpPr bwMode="auto">
          <a:xfrm>
            <a:off x="0" y="1923788"/>
            <a:ext cx="3285060" cy="1505029"/>
            <a:chOff x="3771900" y="228600"/>
            <a:chExt cx="2057400" cy="1752600"/>
          </a:xfrm>
        </p:grpSpPr>
        <p:sp>
          <p:nvSpPr>
            <p:cNvPr id="35" name="Oval 34"/>
            <p:cNvSpPr/>
            <p:nvPr/>
          </p:nvSpPr>
          <p:spPr>
            <a:xfrm>
              <a:off x="3771900" y="228600"/>
              <a:ext cx="2057400" cy="1752600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4039303" y="457764"/>
              <a:ext cx="1522593" cy="129427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7" name="TextBox 10"/>
            <p:cNvSpPr txBox="1">
              <a:spLocks noChangeArrowheads="1"/>
            </p:cNvSpPr>
            <p:nvPr/>
          </p:nvSpPr>
          <p:spPr bwMode="auto">
            <a:xfrm>
              <a:off x="4263399" y="725405"/>
              <a:ext cx="1096798" cy="716544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/>
              <a:r>
                <a:rPr lang="en-US" sz="2000" b="1" dirty="0">
                  <a:solidFill>
                    <a:srgbClr val="27149C"/>
                  </a:solidFill>
                </a:rPr>
                <a:t>Tác dụng với dd muối</a:t>
              </a:r>
            </a:p>
          </p:txBody>
        </p:sp>
      </p:grpSp>
      <p:grpSp>
        <p:nvGrpSpPr>
          <p:cNvPr id="19" name="Group 6"/>
          <p:cNvGrpSpPr>
            <a:grpSpLocks/>
          </p:cNvGrpSpPr>
          <p:nvPr/>
        </p:nvGrpSpPr>
        <p:grpSpPr bwMode="auto">
          <a:xfrm>
            <a:off x="4164247" y="862343"/>
            <a:ext cx="3782524" cy="1625036"/>
            <a:chOff x="3771900" y="228600"/>
            <a:chExt cx="2057400" cy="1752600"/>
          </a:xfrm>
        </p:grpSpPr>
        <p:sp>
          <p:nvSpPr>
            <p:cNvPr id="20" name="Oval 19"/>
            <p:cNvSpPr/>
            <p:nvPr/>
          </p:nvSpPr>
          <p:spPr>
            <a:xfrm>
              <a:off x="3771900" y="228600"/>
              <a:ext cx="2057400" cy="1752600"/>
            </a:xfrm>
            <a:prstGeom prst="ellips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4038248" y="457201"/>
              <a:ext cx="1524705" cy="1295399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TextBox 5"/>
            <p:cNvSpPr txBox="1">
              <a:spLocks noChangeArrowheads="1"/>
            </p:cNvSpPr>
            <p:nvPr/>
          </p:nvSpPr>
          <p:spPr bwMode="auto">
            <a:xfrm>
              <a:off x="4293547" y="680473"/>
              <a:ext cx="1071952" cy="896230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FFFF00"/>
                  </a:solidFill>
                </a:rPr>
                <a:t>KIM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FFFF00"/>
                  </a:solidFill>
                </a:rPr>
                <a:t>LOẠI</a:t>
              </a: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273" y="4108382"/>
            <a:ext cx="6821487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0" y="27710"/>
            <a:ext cx="12192000" cy="6423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      	</a:t>
            </a:r>
            <a:r>
              <a:rPr lang="en-US" sz="3200" b="1" dirty="0">
                <a:solidFill>
                  <a:srgbClr val="FF0000"/>
                </a:solidFill>
              </a:rPr>
              <a:t>     TÍNH CHẤT CỦA KIM LOẠI -  DÃY ĐIỆN HÓA CỦA KIM LOẠI</a:t>
            </a:r>
          </a:p>
        </p:txBody>
      </p:sp>
      <p:sp>
        <p:nvSpPr>
          <p:cNvPr id="6" name="Oval 5"/>
          <p:cNvSpPr/>
          <p:nvPr/>
        </p:nvSpPr>
        <p:spPr>
          <a:xfrm>
            <a:off x="74811" y="-131925"/>
            <a:ext cx="1585599" cy="915587"/>
          </a:xfrm>
          <a:prstGeom prst="ellipse">
            <a:avLst/>
          </a:prstGeom>
          <a:solidFill>
            <a:srgbClr val="EBFE76"/>
          </a:solidFill>
          <a:scene3d>
            <a:camera prst="perspectiveRelaxed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Bài 18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-67189" y="696705"/>
            <a:ext cx="4823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II- TÍNH CHẤT HÓA HỌC</a:t>
            </a:r>
          </a:p>
        </p:txBody>
      </p:sp>
    </p:spTree>
    <p:extLst>
      <p:ext uri="{BB962C8B-B14F-4D97-AF65-F5344CB8AC3E}">
        <p14:creationId xmlns:p14="http://schemas.microsoft.com/office/powerpoint/2010/main" val="359871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 52"/>
          <p:cNvSpPr>
            <a:spLocks/>
          </p:cNvSpPr>
          <p:nvPr/>
        </p:nvSpPr>
        <p:spPr bwMode="gray">
          <a:xfrm rot="6872970" flipH="1">
            <a:off x="4363182" y="1995924"/>
            <a:ext cx="1570830" cy="120767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2" name="Freeform 51"/>
          <p:cNvSpPr>
            <a:spLocks/>
          </p:cNvSpPr>
          <p:nvPr/>
        </p:nvSpPr>
        <p:spPr bwMode="gray">
          <a:xfrm rot="12890620">
            <a:off x="6766424" y="1715252"/>
            <a:ext cx="2360705" cy="95626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1" name="Freeform 50"/>
          <p:cNvSpPr>
            <a:spLocks/>
          </p:cNvSpPr>
          <p:nvPr/>
        </p:nvSpPr>
        <p:spPr bwMode="gray">
          <a:xfrm rot="15828603">
            <a:off x="6173544" y="2014352"/>
            <a:ext cx="1318666" cy="1188393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gray">
          <a:xfrm rot="8700921" flipH="1">
            <a:off x="3121686" y="1468849"/>
            <a:ext cx="2029181" cy="905756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31" name="Group 7"/>
          <p:cNvGrpSpPr>
            <a:grpSpLocks/>
          </p:cNvGrpSpPr>
          <p:nvPr/>
        </p:nvGrpSpPr>
        <p:grpSpPr bwMode="auto">
          <a:xfrm>
            <a:off x="-4" y="1841497"/>
            <a:ext cx="3437859" cy="1833950"/>
            <a:chOff x="3771900" y="228600"/>
            <a:chExt cx="2057400" cy="1752600"/>
          </a:xfrm>
        </p:grpSpPr>
        <p:sp>
          <p:nvSpPr>
            <p:cNvPr id="44" name="Oval 43"/>
            <p:cNvSpPr/>
            <p:nvPr/>
          </p:nvSpPr>
          <p:spPr>
            <a:xfrm>
              <a:off x="3771900" y="228600"/>
              <a:ext cx="2057400" cy="1752600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4039303" y="457764"/>
              <a:ext cx="1522593" cy="129427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" name="TextBox 10"/>
            <p:cNvSpPr txBox="1">
              <a:spLocks noChangeArrowheads="1"/>
            </p:cNvSpPr>
            <p:nvPr/>
          </p:nvSpPr>
          <p:spPr bwMode="auto">
            <a:xfrm>
              <a:off x="4251881" y="754715"/>
              <a:ext cx="1108316" cy="676486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/>
              <a:r>
                <a:rPr lang="en-US" sz="2000" b="1" dirty="0">
                  <a:solidFill>
                    <a:srgbClr val="27149C"/>
                  </a:solidFill>
                </a:rPr>
                <a:t>Tác dụng với phi kim</a:t>
              </a:r>
            </a:p>
          </p:txBody>
        </p:sp>
      </p:grpSp>
      <p:grpSp>
        <p:nvGrpSpPr>
          <p:cNvPr id="33" name="Group 7"/>
          <p:cNvGrpSpPr>
            <a:grpSpLocks/>
          </p:cNvGrpSpPr>
          <p:nvPr/>
        </p:nvGrpSpPr>
        <p:grpSpPr bwMode="auto">
          <a:xfrm>
            <a:off x="6215633" y="3131029"/>
            <a:ext cx="3419019" cy="1707646"/>
            <a:chOff x="3771900" y="228600"/>
            <a:chExt cx="2057400" cy="1752600"/>
          </a:xfrm>
        </p:grpSpPr>
        <p:sp>
          <p:nvSpPr>
            <p:cNvPr id="38" name="Oval 37"/>
            <p:cNvSpPr/>
            <p:nvPr/>
          </p:nvSpPr>
          <p:spPr>
            <a:xfrm>
              <a:off x="3771900" y="228600"/>
              <a:ext cx="2057400" cy="1752600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4039303" y="457764"/>
              <a:ext cx="1522593" cy="129427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TextBox 10"/>
            <p:cNvSpPr txBox="1">
              <a:spLocks noChangeArrowheads="1"/>
            </p:cNvSpPr>
            <p:nvPr/>
          </p:nvSpPr>
          <p:spPr bwMode="auto">
            <a:xfrm>
              <a:off x="4294580" y="738671"/>
              <a:ext cx="946396" cy="720691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/>
              <a:r>
                <a:rPr lang="en-US" sz="2000" b="1" dirty="0">
                  <a:solidFill>
                    <a:srgbClr val="27149C"/>
                  </a:solidFill>
                </a:rPr>
                <a:t>Tác dụng với nước</a:t>
              </a:r>
            </a:p>
          </p:txBody>
        </p:sp>
      </p:grpSp>
      <p:grpSp>
        <p:nvGrpSpPr>
          <p:cNvPr id="34" name="Group 7"/>
          <p:cNvGrpSpPr>
            <a:grpSpLocks/>
          </p:cNvGrpSpPr>
          <p:nvPr/>
        </p:nvGrpSpPr>
        <p:grpSpPr bwMode="auto">
          <a:xfrm>
            <a:off x="8919256" y="2028804"/>
            <a:ext cx="3272744" cy="1731424"/>
            <a:chOff x="3771900" y="228600"/>
            <a:chExt cx="2057400" cy="175260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35" name="Oval 34"/>
            <p:cNvSpPr/>
            <p:nvPr/>
          </p:nvSpPr>
          <p:spPr>
            <a:xfrm>
              <a:off x="3771900" y="228600"/>
              <a:ext cx="2057400" cy="1752600"/>
            </a:xfrm>
            <a:prstGeom prst="ellipse">
              <a:avLst/>
            </a:prstGeom>
            <a:grpFill/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4039303" y="457764"/>
              <a:ext cx="1522593" cy="1294272"/>
            </a:xfrm>
            <a:prstGeom prst="ellipse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7" name="TextBox 10"/>
            <p:cNvSpPr txBox="1">
              <a:spLocks noChangeArrowheads="1"/>
            </p:cNvSpPr>
            <p:nvPr/>
          </p:nvSpPr>
          <p:spPr bwMode="auto">
            <a:xfrm>
              <a:off x="4263399" y="725405"/>
              <a:ext cx="1096798" cy="716544"/>
            </a:xfrm>
            <a:prstGeom prst="rect">
              <a:avLst/>
            </a:prstGeom>
            <a:grpFill/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/>
              <a:r>
                <a:rPr lang="en-US" sz="2000" b="1" dirty="0">
                  <a:solidFill>
                    <a:srgbClr val="27149C"/>
                  </a:solidFill>
                </a:rPr>
                <a:t>Tác dụng với dd muối</a:t>
              </a:r>
            </a:p>
          </p:txBody>
        </p:sp>
      </p:grpSp>
      <p:grpSp>
        <p:nvGrpSpPr>
          <p:cNvPr id="19" name="Group 6"/>
          <p:cNvGrpSpPr>
            <a:grpSpLocks/>
          </p:cNvGrpSpPr>
          <p:nvPr/>
        </p:nvGrpSpPr>
        <p:grpSpPr bwMode="auto">
          <a:xfrm>
            <a:off x="4164247" y="862343"/>
            <a:ext cx="3782524" cy="1625036"/>
            <a:chOff x="3771900" y="228600"/>
            <a:chExt cx="2057400" cy="1752600"/>
          </a:xfrm>
        </p:grpSpPr>
        <p:sp>
          <p:nvSpPr>
            <p:cNvPr id="20" name="Oval 19"/>
            <p:cNvSpPr/>
            <p:nvPr/>
          </p:nvSpPr>
          <p:spPr>
            <a:xfrm>
              <a:off x="3771900" y="228600"/>
              <a:ext cx="2057400" cy="1752600"/>
            </a:xfrm>
            <a:prstGeom prst="ellips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4038248" y="457201"/>
              <a:ext cx="1524705" cy="1295399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TextBox 5"/>
            <p:cNvSpPr txBox="1">
              <a:spLocks noChangeArrowheads="1"/>
            </p:cNvSpPr>
            <p:nvPr/>
          </p:nvSpPr>
          <p:spPr bwMode="auto">
            <a:xfrm>
              <a:off x="4293547" y="680473"/>
              <a:ext cx="1071952" cy="896230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FFFF00"/>
                  </a:solidFill>
                </a:rPr>
                <a:t>KIM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FFFF00"/>
                  </a:solidFill>
                </a:rPr>
                <a:t>LOẠI</a:t>
              </a:r>
            </a:p>
          </p:txBody>
        </p:sp>
      </p:grpSp>
      <p:grpSp>
        <p:nvGrpSpPr>
          <p:cNvPr id="29" name="Group 7"/>
          <p:cNvGrpSpPr>
            <a:grpSpLocks/>
          </p:cNvGrpSpPr>
          <p:nvPr/>
        </p:nvGrpSpPr>
        <p:grpSpPr bwMode="auto">
          <a:xfrm>
            <a:off x="9084" y="1826983"/>
            <a:ext cx="3437859" cy="1833950"/>
            <a:chOff x="3771900" y="228600"/>
            <a:chExt cx="2057400" cy="175260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30" name="Oval 29"/>
            <p:cNvSpPr/>
            <p:nvPr/>
          </p:nvSpPr>
          <p:spPr>
            <a:xfrm>
              <a:off x="3771900" y="228600"/>
              <a:ext cx="2057400" cy="1752600"/>
            </a:xfrm>
            <a:prstGeom prst="ellipse">
              <a:avLst/>
            </a:prstGeom>
            <a:grpFill/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4039303" y="457764"/>
              <a:ext cx="1522593" cy="1294272"/>
            </a:xfrm>
            <a:prstGeom prst="ellipse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" name="TextBox 10"/>
            <p:cNvSpPr txBox="1">
              <a:spLocks noChangeArrowheads="1"/>
            </p:cNvSpPr>
            <p:nvPr/>
          </p:nvSpPr>
          <p:spPr bwMode="auto">
            <a:xfrm>
              <a:off x="4251881" y="754715"/>
              <a:ext cx="1108316" cy="676486"/>
            </a:xfrm>
            <a:prstGeom prst="rect">
              <a:avLst/>
            </a:prstGeom>
            <a:grpFill/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/>
              <a:r>
                <a:rPr lang="en-US" sz="2000" b="1" dirty="0">
                  <a:solidFill>
                    <a:srgbClr val="27149C"/>
                  </a:solidFill>
                </a:rPr>
                <a:t>Tác dụng với phi kim</a:t>
              </a:r>
            </a:p>
          </p:txBody>
        </p:sp>
      </p:grpSp>
      <p:grpSp>
        <p:nvGrpSpPr>
          <p:cNvPr id="49" name="Group 7"/>
          <p:cNvGrpSpPr>
            <a:grpSpLocks/>
          </p:cNvGrpSpPr>
          <p:nvPr/>
        </p:nvGrpSpPr>
        <p:grpSpPr bwMode="auto">
          <a:xfrm>
            <a:off x="2603289" y="3227492"/>
            <a:ext cx="3476429" cy="1693954"/>
            <a:chOff x="3771900" y="228600"/>
            <a:chExt cx="2057400" cy="1752600"/>
          </a:xfrm>
        </p:grpSpPr>
        <p:sp>
          <p:nvSpPr>
            <p:cNvPr id="50" name="Oval 49"/>
            <p:cNvSpPr/>
            <p:nvPr/>
          </p:nvSpPr>
          <p:spPr>
            <a:xfrm>
              <a:off x="3771900" y="228600"/>
              <a:ext cx="2057400" cy="1752600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039303" y="457764"/>
              <a:ext cx="1522593" cy="129427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TextBox 10"/>
            <p:cNvSpPr txBox="1">
              <a:spLocks noChangeArrowheads="1"/>
            </p:cNvSpPr>
            <p:nvPr/>
          </p:nvSpPr>
          <p:spPr bwMode="auto">
            <a:xfrm>
              <a:off x="4290371" y="738703"/>
              <a:ext cx="1086203" cy="732394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/>
              <a:r>
                <a:rPr lang="en-US" sz="2000" b="1" dirty="0">
                  <a:solidFill>
                    <a:srgbClr val="27149C"/>
                  </a:solidFill>
                </a:rPr>
                <a:t>Tác dụng với dd axit</a:t>
              </a:r>
            </a:p>
          </p:txBody>
        </p:sp>
      </p:grpSp>
      <p:grpSp>
        <p:nvGrpSpPr>
          <p:cNvPr id="41" name="Group 7"/>
          <p:cNvGrpSpPr>
            <a:grpSpLocks/>
          </p:cNvGrpSpPr>
          <p:nvPr/>
        </p:nvGrpSpPr>
        <p:grpSpPr bwMode="auto">
          <a:xfrm>
            <a:off x="2604865" y="3227492"/>
            <a:ext cx="3476429" cy="1693954"/>
            <a:chOff x="3771900" y="228600"/>
            <a:chExt cx="2057400" cy="175260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42" name="Oval 41"/>
            <p:cNvSpPr/>
            <p:nvPr/>
          </p:nvSpPr>
          <p:spPr>
            <a:xfrm>
              <a:off x="3771900" y="228600"/>
              <a:ext cx="2057400" cy="1752600"/>
            </a:xfrm>
            <a:prstGeom prst="ellipse">
              <a:avLst/>
            </a:prstGeom>
            <a:grpFill/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4039303" y="457764"/>
              <a:ext cx="1522593" cy="1294272"/>
            </a:xfrm>
            <a:prstGeom prst="ellipse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TextBox 10"/>
            <p:cNvSpPr txBox="1">
              <a:spLocks noChangeArrowheads="1"/>
            </p:cNvSpPr>
            <p:nvPr/>
          </p:nvSpPr>
          <p:spPr bwMode="auto">
            <a:xfrm>
              <a:off x="4290371" y="738703"/>
              <a:ext cx="1086203" cy="732394"/>
            </a:xfrm>
            <a:prstGeom prst="rect">
              <a:avLst/>
            </a:prstGeom>
            <a:grpFill/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/>
              <a:r>
                <a:rPr lang="en-US" sz="2000" b="1" dirty="0">
                  <a:solidFill>
                    <a:srgbClr val="27149C"/>
                  </a:solidFill>
                </a:rPr>
                <a:t>Tác dụng với dd axit</a:t>
              </a:r>
            </a:p>
          </p:txBody>
        </p:sp>
      </p:grpSp>
      <p:grpSp>
        <p:nvGrpSpPr>
          <p:cNvPr id="57" name="Group 7"/>
          <p:cNvGrpSpPr>
            <a:grpSpLocks/>
          </p:cNvGrpSpPr>
          <p:nvPr/>
        </p:nvGrpSpPr>
        <p:grpSpPr bwMode="auto">
          <a:xfrm>
            <a:off x="6216775" y="3124038"/>
            <a:ext cx="3419019" cy="1707646"/>
            <a:chOff x="3771900" y="228600"/>
            <a:chExt cx="2057400" cy="175260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58" name="Oval 57"/>
            <p:cNvSpPr/>
            <p:nvPr/>
          </p:nvSpPr>
          <p:spPr>
            <a:xfrm>
              <a:off x="3771900" y="228600"/>
              <a:ext cx="2057400" cy="1752600"/>
            </a:xfrm>
            <a:prstGeom prst="ellipse">
              <a:avLst/>
            </a:prstGeom>
            <a:grpFill/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4039303" y="457764"/>
              <a:ext cx="1522593" cy="1294272"/>
            </a:xfrm>
            <a:prstGeom prst="ellipse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TextBox 10"/>
            <p:cNvSpPr txBox="1">
              <a:spLocks noChangeArrowheads="1"/>
            </p:cNvSpPr>
            <p:nvPr/>
          </p:nvSpPr>
          <p:spPr bwMode="auto">
            <a:xfrm>
              <a:off x="4294580" y="738671"/>
              <a:ext cx="946396" cy="720691"/>
            </a:xfrm>
            <a:prstGeom prst="rect">
              <a:avLst/>
            </a:prstGeom>
            <a:grpFill/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/>
              <a:r>
                <a:rPr lang="en-US" sz="2000" b="1" dirty="0">
                  <a:solidFill>
                    <a:srgbClr val="27149C"/>
                  </a:solidFill>
                </a:rPr>
                <a:t>Tác dụng với nước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6490" y="5531279"/>
            <a:ext cx="11935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</a:rPr>
              <a:t>Như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vậy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trong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phản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ứng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hóa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học</a:t>
            </a:r>
            <a:r>
              <a:rPr lang="en-US" sz="3600" b="1" dirty="0">
                <a:solidFill>
                  <a:srgbClr val="002060"/>
                </a:solidFill>
              </a:rPr>
              <a:t>, </a:t>
            </a:r>
            <a:r>
              <a:rPr lang="en-US" sz="3600" b="1" dirty="0" err="1">
                <a:solidFill>
                  <a:srgbClr val="002060"/>
                </a:solidFill>
              </a:rPr>
              <a:t>kim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loại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dễ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nhường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sz="3600" b="1" dirty="0">
                <a:solidFill>
                  <a:srgbClr val="002060"/>
                </a:solidFill>
              </a:rPr>
              <a:t>electron </a:t>
            </a:r>
            <a:r>
              <a:rPr lang="en-US" sz="3600" b="1" dirty="0" err="1">
                <a:solidFill>
                  <a:srgbClr val="002060"/>
                </a:solidFill>
              </a:rPr>
              <a:t>và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chỉ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thể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hiện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tính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khử</a:t>
            </a:r>
            <a:r>
              <a:rPr lang="en-US" sz="36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489" y="4849755"/>
            <a:ext cx="3261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Nhận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xét</a:t>
            </a:r>
            <a:r>
              <a:rPr lang="en-US" sz="40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0" y="27710"/>
            <a:ext cx="12192000" cy="6423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      	</a:t>
            </a:r>
            <a:r>
              <a:rPr lang="en-US" sz="3200" b="1" dirty="0">
                <a:solidFill>
                  <a:srgbClr val="FF0000"/>
                </a:solidFill>
              </a:rPr>
              <a:t>     TÍNH CHẤT CỦA KIM LOẠI -  DÃY ĐIỆN HÓA CỦA KIM LOẠI</a:t>
            </a:r>
          </a:p>
        </p:txBody>
      </p:sp>
      <p:sp>
        <p:nvSpPr>
          <p:cNvPr id="6" name="Oval 5"/>
          <p:cNvSpPr/>
          <p:nvPr/>
        </p:nvSpPr>
        <p:spPr>
          <a:xfrm>
            <a:off x="106489" y="-155771"/>
            <a:ext cx="1585599" cy="915587"/>
          </a:xfrm>
          <a:prstGeom prst="ellipse">
            <a:avLst/>
          </a:prstGeom>
          <a:solidFill>
            <a:srgbClr val="EBFE76"/>
          </a:solidFill>
          <a:scene3d>
            <a:camera prst="perspectiveRelaxed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Bài 18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-10918" y="738909"/>
            <a:ext cx="4748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II- TÍNH CHẤT HÓA HỌC</a:t>
            </a:r>
          </a:p>
        </p:txBody>
      </p:sp>
    </p:spTree>
    <p:extLst>
      <p:ext uri="{BB962C8B-B14F-4D97-AF65-F5344CB8AC3E}">
        <p14:creationId xmlns:p14="http://schemas.microsoft.com/office/powerpoint/2010/main" val="190839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147" name="Group 29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138038293"/>
              </p:ext>
            </p:extLst>
          </p:nvPr>
        </p:nvGraphicFramePr>
        <p:xfrm>
          <a:off x="1" y="1302337"/>
          <a:ext cx="12192000" cy="4842940"/>
        </p:xfrm>
        <a:graphic>
          <a:graphicData uri="http://schemas.openxmlformats.org/drawingml/2006/table">
            <a:tbl>
              <a:tblPr/>
              <a:tblGrid>
                <a:gridCol w="7190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95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432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1692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1692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1692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1692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1692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1692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16927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716927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716927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716927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716927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716927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716927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719047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</a:tblGrid>
              <a:tr h="6201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121920" marR="121920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121920" marR="1219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21920" marR="1219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1CEC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59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21920" marR="121920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H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R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633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R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21920" marR="1219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140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H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21920" marR="1219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21920" marR="1219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405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121920" marR="121920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121920" marR="1219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121920" marR="1219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21920" marR="1219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2B1CEC"/>
                          </a:solidFill>
                        </a:rPr>
                        <a:t>A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2B1CEC"/>
                          </a:solidFill>
                        </a:rPr>
                        <a:t>N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H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K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63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2B1CE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2B1CE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2B1CEC"/>
                          </a:solidFill>
                        </a:rPr>
                        <a:t>G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2B1CEC"/>
                          </a:solidFill>
                        </a:rPr>
                        <a:t>A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2B1CEC"/>
                          </a:solidFill>
                        </a:rPr>
                        <a:t>N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752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21920" marR="121920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0640" name="Picture 203" descr="earthan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0800" y="1302335"/>
            <a:ext cx="71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1" name="Picture 204" descr="earthan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0800" y="1988135"/>
            <a:ext cx="71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2" name="Picture 205" descr="earthan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0800" y="2673935"/>
            <a:ext cx="71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3" name="Picture 206" descr="earthan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0800" y="3407360"/>
            <a:ext cx="71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4" name="Picture 207" descr="earthan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0800" y="4093160"/>
            <a:ext cx="71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5" name="Picture 208" descr="earthan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0750" y="5545723"/>
            <a:ext cx="71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6" name="Picture 209" descr="earthan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0800" y="4807535"/>
            <a:ext cx="71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7" name="Picture 210" descr="S128x128P_815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lum bright="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426633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48" name="Oval 21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271029" y="1308295"/>
            <a:ext cx="609600" cy="52744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20649" name="Oval 212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1271029" y="1994095"/>
            <a:ext cx="609600" cy="52744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20650" name="Oval 213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1271029" y="2679895"/>
            <a:ext cx="609600" cy="52744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FF00"/>
                </a:solidFill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20651" name="Oval 214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271029" y="3365695"/>
            <a:ext cx="609600" cy="52744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FF00"/>
                </a:solidFill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20652" name="Oval 215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1271029" y="4089595"/>
            <a:ext cx="609600" cy="52744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FF00"/>
                </a:solidFill>
                <a:latin typeface="Arial" charset="0"/>
                <a:cs typeface="Arial" charset="0"/>
              </a:rPr>
              <a:t>5</a:t>
            </a:r>
          </a:p>
        </p:txBody>
      </p:sp>
      <p:sp>
        <p:nvSpPr>
          <p:cNvPr id="20653" name="Oval 216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1271029" y="4813495"/>
            <a:ext cx="609600" cy="52744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6</a:t>
            </a:r>
          </a:p>
        </p:txBody>
      </p:sp>
      <p:sp>
        <p:nvSpPr>
          <p:cNvPr id="20654" name="Text Box 217"/>
          <p:cNvSpPr txBox="1">
            <a:spLocks noChangeArrowheads="1"/>
          </p:cNvSpPr>
          <p:nvPr/>
        </p:nvSpPr>
        <p:spPr bwMode="auto">
          <a:xfrm>
            <a:off x="1214967" y="1087438"/>
            <a:ext cx="711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655" name="Text Box 260"/>
          <p:cNvSpPr txBox="1">
            <a:spLocks noChangeArrowheads="1"/>
          </p:cNvSpPr>
          <p:nvPr/>
        </p:nvSpPr>
        <p:spPr bwMode="auto">
          <a:xfrm>
            <a:off x="3272369" y="678021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latin typeface="Arial" charset="0"/>
            </a:endParaRPr>
          </a:p>
        </p:txBody>
      </p:sp>
      <p:grpSp>
        <p:nvGrpSpPr>
          <p:cNvPr id="20656" name="Group 5"/>
          <p:cNvGrpSpPr>
            <a:grpSpLocks/>
          </p:cNvGrpSpPr>
          <p:nvPr/>
        </p:nvGrpSpPr>
        <p:grpSpPr bwMode="auto">
          <a:xfrm>
            <a:off x="5755458" y="3379377"/>
            <a:ext cx="2874816" cy="672119"/>
            <a:chOff x="3739863" y="3771900"/>
            <a:chExt cx="2156112" cy="723900"/>
          </a:xfrm>
        </p:grpSpPr>
        <p:sp>
          <p:nvSpPr>
            <p:cNvPr id="20784" name="Rectangle 249"/>
            <p:cNvSpPr>
              <a:spLocks noChangeArrowheads="1"/>
            </p:cNvSpPr>
            <p:nvPr/>
          </p:nvSpPr>
          <p:spPr bwMode="auto">
            <a:xfrm>
              <a:off x="3739863" y="3771900"/>
              <a:ext cx="536861" cy="7239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786" name="Rectangle 251"/>
            <p:cNvSpPr>
              <a:spLocks noChangeArrowheads="1"/>
            </p:cNvSpPr>
            <p:nvPr/>
          </p:nvSpPr>
          <p:spPr bwMode="auto">
            <a:xfrm>
              <a:off x="4276725" y="3771900"/>
              <a:ext cx="533400" cy="7239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787" name="Rectangle 252"/>
            <p:cNvSpPr>
              <a:spLocks noChangeArrowheads="1"/>
            </p:cNvSpPr>
            <p:nvPr/>
          </p:nvSpPr>
          <p:spPr bwMode="auto">
            <a:xfrm>
              <a:off x="4810125" y="3771900"/>
              <a:ext cx="552450" cy="7239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790" name="Rectangle 264"/>
            <p:cNvSpPr>
              <a:spLocks noChangeArrowheads="1"/>
            </p:cNvSpPr>
            <p:nvPr/>
          </p:nvSpPr>
          <p:spPr bwMode="auto">
            <a:xfrm>
              <a:off x="5362575" y="3771900"/>
              <a:ext cx="533400" cy="7239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  <a:cs typeface="Arial" charset="0"/>
              </a:endParaRPr>
            </a:p>
          </p:txBody>
        </p:sp>
      </p:grpSp>
      <p:grpSp>
        <p:nvGrpSpPr>
          <p:cNvPr id="20657" name="Group 6"/>
          <p:cNvGrpSpPr>
            <a:grpSpLocks/>
          </p:cNvGrpSpPr>
          <p:nvPr/>
        </p:nvGrpSpPr>
        <p:grpSpPr bwMode="auto">
          <a:xfrm>
            <a:off x="4294273" y="1294228"/>
            <a:ext cx="2862762" cy="633046"/>
            <a:chOff x="4286250" y="4495800"/>
            <a:chExt cx="2157413" cy="685800"/>
          </a:xfrm>
        </p:grpSpPr>
        <p:sp>
          <p:nvSpPr>
            <p:cNvPr id="20775" name="Rectangle 253"/>
            <p:cNvSpPr>
              <a:spLocks noChangeArrowheads="1"/>
            </p:cNvSpPr>
            <p:nvPr/>
          </p:nvSpPr>
          <p:spPr bwMode="auto">
            <a:xfrm>
              <a:off x="4286250" y="4495800"/>
              <a:ext cx="533400" cy="6858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776" name="Rectangle 254"/>
            <p:cNvSpPr>
              <a:spLocks noChangeArrowheads="1"/>
            </p:cNvSpPr>
            <p:nvPr/>
          </p:nvSpPr>
          <p:spPr bwMode="auto">
            <a:xfrm>
              <a:off x="4819650" y="4495800"/>
              <a:ext cx="533400" cy="6858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777" name="Rectangle 255"/>
            <p:cNvSpPr>
              <a:spLocks noChangeArrowheads="1"/>
            </p:cNvSpPr>
            <p:nvPr/>
          </p:nvSpPr>
          <p:spPr bwMode="auto">
            <a:xfrm>
              <a:off x="5353050" y="4495800"/>
              <a:ext cx="552450" cy="6858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778" name="Rectangle 256"/>
            <p:cNvSpPr>
              <a:spLocks noChangeArrowheads="1"/>
            </p:cNvSpPr>
            <p:nvPr/>
          </p:nvSpPr>
          <p:spPr bwMode="auto">
            <a:xfrm>
              <a:off x="5895975" y="4495800"/>
              <a:ext cx="547688" cy="6858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0658" name="Oval 269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1271029" y="5551683"/>
            <a:ext cx="609600" cy="52744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7</a:t>
            </a:r>
          </a:p>
        </p:txBody>
      </p:sp>
      <p:pic>
        <p:nvPicPr>
          <p:cNvPr id="20659" name="Picture 270" descr="kitty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833" y="0"/>
            <a:ext cx="1445684" cy="111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61" name="Group 2"/>
          <p:cNvGrpSpPr>
            <a:grpSpLocks/>
          </p:cNvGrpSpPr>
          <p:nvPr/>
        </p:nvGrpSpPr>
        <p:grpSpPr bwMode="auto">
          <a:xfrm>
            <a:off x="5030340" y="2572000"/>
            <a:ext cx="2136294" cy="790177"/>
            <a:chOff x="-3618118" y="4905401"/>
            <a:chExt cx="1600201" cy="723900"/>
          </a:xfrm>
        </p:grpSpPr>
        <p:sp>
          <p:nvSpPr>
            <p:cNvPr id="20769" name="Rectangle 249"/>
            <p:cNvSpPr>
              <a:spLocks noChangeArrowheads="1"/>
            </p:cNvSpPr>
            <p:nvPr/>
          </p:nvSpPr>
          <p:spPr bwMode="auto">
            <a:xfrm>
              <a:off x="-3160918" y="4905401"/>
              <a:ext cx="609600" cy="7239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770" name="Rectangle 250"/>
            <p:cNvSpPr>
              <a:spLocks noChangeArrowheads="1"/>
            </p:cNvSpPr>
            <p:nvPr/>
          </p:nvSpPr>
          <p:spPr bwMode="auto">
            <a:xfrm>
              <a:off x="-3618118" y="4905401"/>
              <a:ext cx="533400" cy="7239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771" name="Rectangle 251"/>
            <p:cNvSpPr>
              <a:spLocks noChangeArrowheads="1"/>
            </p:cNvSpPr>
            <p:nvPr/>
          </p:nvSpPr>
          <p:spPr bwMode="auto">
            <a:xfrm>
              <a:off x="-2551317" y="4905401"/>
              <a:ext cx="533400" cy="7239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  <a:cs typeface="Arial" charset="0"/>
              </a:endParaRPr>
            </a:p>
          </p:txBody>
        </p:sp>
      </p:grpSp>
      <p:grpSp>
        <p:nvGrpSpPr>
          <p:cNvPr id="20662" name="Group 144"/>
          <p:cNvGrpSpPr>
            <a:grpSpLocks/>
          </p:cNvGrpSpPr>
          <p:nvPr/>
        </p:nvGrpSpPr>
        <p:grpSpPr bwMode="auto">
          <a:xfrm>
            <a:off x="4312121" y="4074110"/>
            <a:ext cx="4292600" cy="723900"/>
            <a:chOff x="-5237368" y="4905401"/>
            <a:chExt cx="3219451" cy="723900"/>
          </a:xfrm>
        </p:grpSpPr>
        <p:sp>
          <p:nvSpPr>
            <p:cNvPr id="20761" name="Rectangle 248"/>
            <p:cNvSpPr>
              <a:spLocks noChangeArrowheads="1"/>
            </p:cNvSpPr>
            <p:nvPr/>
          </p:nvSpPr>
          <p:spPr bwMode="auto">
            <a:xfrm>
              <a:off x="-4151518" y="4905401"/>
              <a:ext cx="571500" cy="7239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762" name="Rectangle 249"/>
            <p:cNvSpPr>
              <a:spLocks noChangeArrowheads="1"/>
            </p:cNvSpPr>
            <p:nvPr/>
          </p:nvSpPr>
          <p:spPr bwMode="auto">
            <a:xfrm>
              <a:off x="-3101118" y="4905401"/>
              <a:ext cx="560350" cy="7239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763" name="Rectangle 250"/>
            <p:cNvSpPr>
              <a:spLocks noChangeArrowheads="1"/>
            </p:cNvSpPr>
            <p:nvPr/>
          </p:nvSpPr>
          <p:spPr bwMode="auto">
            <a:xfrm>
              <a:off x="-3618118" y="4905401"/>
              <a:ext cx="533400" cy="7239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764" name="Rectangle 251"/>
            <p:cNvSpPr>
              <a:spLocks noChangeArrowheads="1"/>
            </p:cNvSpPr>
            <p:nvPr/>
          </p:nvSpPr>
          <p:spPr bwMode="auto">
            <a:xfrm>
              <a:off x="-2531375" y="4905401"/>
              <a:ext cx="513458" cy="7239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766" name="Rectangle 262"/>
            <p:cNvSpPr>
              <a:spLocks noChangeArrowheads="1"/>
            </p:cNvSpPr>
            <p:nvPr/>
          </p:nvSpPr>
          <p:spPr bwMode="auto">
            <a:xfrm>
              <a:off x="-5237368" y="4905401"/>
              <a:ext cx="552450" cy="7239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767" name="Rectangle 263"/>
            <p:cNvSpPr>
              <a:spLocks noChangeArrowheads="1"/>
            </p:cNvSpPr>
            <p:nvPr/>
          </p:nvSpPr>
          <p:spPr bwMode="auto">
            <a:xfrm>
              <a:off x="-4703968" y="4905401"/>
              <a:ext cx="552450" cy="7239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  <a:cs typeface="Arial" charset="0"/>
              </a:endParaRPr>
            </a:p>
          </p:txBody>
        </p:sp>
      </p:grpSp>
      <p:grpSp>
        <p:nvGrpSpPr>
          <p:cNvPr id="20663" name="Group 3"/>
          <p:cNvGrpSpPr>
            <a:grpSpLocks/>
          </p:cNvGrpSpPr>
          <p:nvPr/>
        </p:nvGrpSpPr>
        <p:grpSpPr bwMode="auto">
          <a:xfrm>
            <a:off x="5755904" y="1941342"/>
            <a:ext cx="3578752" cy="658795"/>
            <a:chOff x="4271691" y="1687173"/>
            <a:chExt cx="2683843" cy="732176"/>
          </a:xfrm>
        </p:grpSpPr>
        <p:grpSp>
          <p:nvGrpSpPr>
            <p:cNvPr id="20745" name="Group 136"/>
            <p:cNvGrpSpPr>
              <a:grpSpLocks/>
            </p:cNvGrpSpPr>
            <p:nvPr/>
          </p:nvGrpSpPr>
          <p:grpSpPr bwMode="auto">
            <a:xfrm>
              <a:off x="4785820" y="1687174"/>
              <a:ext cx="2169714" cy="723900"/>
              <a:chOff x="-5254432" y="4905401"/>
              <a:chExt cx="2169714" cy="723900"/>
            </a:xfrm>
          </p:grpSpPr>
          <p:sp>
            <p:nvSpPr>
              <p:cNvPr id="20754" name="Rectangle 248"/>
              <p:cNvSpPr>
                <a:spLocks noChangeArrowheads="1"/>
              </p:cNvSpPr>
              <p:nvPr/>
            </p:nvSpPr>
            <p:spPr bwMode="auto">
              <a:xfrm>
                <a:off x="-4151518" y="4905401"/>
                <a:ext cx="571500" cy="723900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0756" name="Rectangle 250"/>
              <p:cNvSpPr>
                <a:spLocks noChangeArrowheads="1"/>
              </p:cNvSpPr>
              <p:nvPr/>
            </p:nvSpPr>
            <p:spPr bwMode="auto">
              <a:xfrm>
                <a:off x="-3618118" y="4905401"/>
                <a:ext cx="533400" cy="723900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0759" name="Rectangle 262"/>
              <p:cNvSpPr>
                <a:spLocks noChangeArrowheads="1"/>
              </p:cNvSpPr>
              <p:nvPr/>
            </p:nvSpPr>
            <p:spPr bwMode="auto">
              <a:xfrm>
                <a:off x="-5254432" y="4905401"/>
                <a:ext cx="569515" cy="723900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0760" name="Rectangle 263"/>
              <p:cNvSpPr>
                <a:spLocks noChangeArrowheads="1"/>
              </p:cNvSpPr>
              <p:nvPr/>
            </p:nvSpPr>
            <p:spPr bwMode="auto">
              <a:xfrm>
                <a:off x="-4703968" y="4905401"/>
                <a:ext cx="552450" cy="723900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sp>
          <p:nvSpPr>
            <p:cNvPr id="20751" name="Rectangle 252"/>
            <p:cNvSpPr>
              <a:spLocks noChangeArrowheads="1"/>
            </p:cNvSpPr>
            <p:nvPr/>
          </p:nvSpPr>
          <p:spPr bwMode="auto">
            <a:xfrm>
              <a:off x="4271691" y="1687173"/>
              <a:ext cx="514129" cy="732176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  <a:cs typeface="Arial" charset="0"/>
              </a:endParaRPr>
            </a:p>
          </p:txBody>
        </p:sp>
      </p:grpSp>
      <p:grpSp>
        <p:nvGrpSpPr>
          <p:cNvPr id="20664" name="Group 5"/>
          <p:cNvGrpSpPr>
            <a:grpSpLocks/>
          </p:cNvGrpSpPr>
          <p:nvPr/>
        </p:nvGrpSpPr>
        <p:grpSpPr bwMode="auto">
          <a:xfrm>
            <a:off x="5712808" y="5469704"/>
            <a:ext cx="2899803" cy="649288"/>
            <a:chOff x="-5033907" y="3330870"/>
            <a:chExt cx="2237968" cy="648950"/>
          </a:xfrm>
        </p:grpSpPr>
        <p:grpSp>
          <p:nvGrpSpPr>
            <p:cNvPr id="20727" name="Group 5"/>
            <p:cNvGrpSpPr>
              <a:grpSpLocks/>
            </p:cNvGrpSpPr>
            <p:nvPr/>
          </p:nvGrpSpPr>
          <p:grpSpPr bwMode="auto">
            <a:xfrm>
              <a:off x="-3907975" y="3330871"/>
              <a:ext cx="1112036" cy="648948"/>
              <a:chOff x="1590675" y="3771900"/>
              <a:chExt cx="1085850" cy="723900"/>
            </a:xfrm>
          </p:grpSpPr>
          <p:sp>
            <p:nvSpPr>
              <p:cNvPr id="20742" name="Rectangle 262"/>
              <p:cNvSpPr>
                <a:spLocks noChangeArrowheads="1"/>
              </p:cNvSpPr>
              <p:nvPr/>
            </p:nvSpPr>
            <p:spPr bwMode="auto">
              <a:xfrm>
                <a:off x="1590675" y="3771900"/>
                <a:ext cx="552450" cy="723900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0743" name="Rectangle 263"/>
              <p:cNvSpPr>
                <a:spLocks noChangeArrowheads="1"/>
              </p:cNvSpPr>
              <p:nvPr/>
            </p:nvSpPr>
            <p:spPr bwMode="auto">
              <a:xfrm>
                <a:off x="2143125" y="3771900"/>
                <a:ext cx="533400" cy="723900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grpSp>
          <p:nvGrpSpPr>
            <p:cNvPr id="20728" name="Group 5"/>
            <p:cNvGrpSpPr>
              <a:grpSpLocks/>
            </p:cNvGrpSpPr>
            <p:nvPr/>
          </p:nvGrpSpPr>
          <p:grpSpPr bwMode="auto">
            <a:xfrm>
              <a:off x="-5033907" y="3330870"/>
              <a:ext cx="1133753" cy="648950"/>
              <a:chOff x="1590674" y="3771900"/>
              <a:chExt cx="1107054" cy="723900"/>
            </a:xfrm>
          </p:grpSpPr>
          <p:sp>
            <p:nvSpPr>
              <p:cNvPr id="20734" name="Rectangle 262"/>
              <p:cNvSpPr>
                <a:spLocks noChangeArrowheads="1"/>
              </p:cNvSpPr>
              <p:nvPr/>
            </p:nvSpPr>
            <p:spPr bwMode="auto">
              <a:xfrm>
                <a:off x="1590674" y="3771900"/>
                <a:ext cx="552451" cy="723900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0735" name="Rectangle 263"/>
              <p:cNvSpPr>
                <a:spLocks noChangeArrowheads="1"/>
              </p:cNvSpPr>
              <p:nvPr/>
            </p:nvSpPr>
            <p:spPr bwMode="auto">
              <a:xfrm>
                <a:off x="2145278" y="3771900"/>
                <a:ext cx="552450" cy="723900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5755904" y="4801759"/>
            <a:ext cx="5730228" cy="649288"/>
            <a:chOff x="-2556792" y="3055937"/>
            <a:chExt cx="4296975" cy="649288"/>
          </a:xfrm>
        </p:grpSpPr>
        <p:grpSp>
          <p:nvGrpSpPr>
            <p:cNvPr id="20709" name="Group 5"/>
            <p:cNvGrpSpPr>
              <a:grpSpLocks/>
            </p:cNvGrpSpPr>
            <p:nvPr/>
          </p:nvGrpSpPr>
          <p:grpSpPr bwMode="auto">
            <a:xfrm>
              <a:off x="-934390" y="3055937"/>
              <a:ext cx="2674573" cy="649288"/>
              <a:chOff x="1590675" y="3771900"/>
              <a:chExt cx="2686050" cy="723900"/>
            </a:xfrm>
          </p:grpSpPr>
          <p:sp>
            <p:nvSpPr>
              <p:cNvPr id="20719" name="Rectangle 248"/>
              <p:cNvSpPr>
                <a:spLocks noChangeArrowheads="1"/>
              </p:cNvSpPr>
              <p:nvPr/>
            </p:nvSpPr>
            <p:spPr bwMode="auto">
              <a:xfrm>
                <a:off x="2676525" y="3771900"/>
                <a:ext cx="571500" cy="723900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0720" name="Rectangle 249"/>
              <p:cNvSpPr>
                <a:spLocks noChangeArrowheads="1"/>
              </p:cNvSpPr>
              <p:nvPr/>
            </p:nvSpPr>
            <p:spPr bwMode="auto">
              <a:xfrm>
                <a:off x="3667125" y="3771900"/>
                <a:ext cx="609600" cy="723900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0721" name="Rectangle 250"/>
              <p:cNvSpPr>
                <a:spLocks noChangeArrowheads="1"/>
              </p:cNvSpPr>
              <p:nvPr/>
            </p:nvSpPr>
            <p:spPr bwMode="auto">
              <a:xfrm>
                <a:off x="3209925" y="3771900"/>
                <a:ext cx="533400" cy="723900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0724" name="Rectangle 262"/>
              <p:cNvSpPr>
                <a:spLocks noChangeArrowheads="1"/>
              </p:cNvSpPr>
              <p:nvPr/>
            </p:nvSpPr>
            <p:spPr bwMode="auto">
              <a:xfrm>
                <a:off x="1590675" y="3771900"/>
                <a:ext cx="552450" cy="723900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0725" name="Rectangle 263"/>
              <p:cNvSpPr>
                <a:spLocks noChangeArrowheads="1"/>
              </p:cNvSpPr>
              <p:nvPr/>
            </p:nvSpPr>
            <p:spPr bwMode="auto">
              <a:xfrm>
                <a:off x="2049626" y="3771900"/>
                <a:ext cx="626899" cy="723900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grpSp>
          <p:nvGrpSpPr>
            <p:cNvPr id="20710" name="Group 5"/>
            <p:cNvGrpSpPr>
              <a:grpSpLocks/>
            </p:cNvGrpSpPr>
            <p:nvPr/>
          </p:nvGrpSpPr>
          <p:grpSpPr bwMode="auto">
            <a:xfrm>
              <a:off x="-2556792" y="3055937"/>
              <a:ext cx="4286904" cy="649288"/>
              <a:chOff x="1590675" y="3771900"/>
              <a:chExt cx="4305300" cy="723900"/>
            </a:xfrm>
          </p:grpSpPr>
          <p:sp>
            <p:nvSpPr>
              <p:cNvPr id="20711" name="Rectangle 248"/>
              <p:cNvSpPr>
                <a:spLocks noChangeArrowheads="1"/>
              </p:cNvSpPr>
              <p:nvPr/>
            </p:nvSpPr>
            <p:spPr bwMode="auto">
              <a:xfrm>
                <a:off x="2676525" y="3771900"/>
                <a:ext cx="571500" cy="723900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0712" name="Rectangle 249"/>
              <p:cNvSpPr>
                <a:spLocks noChangeArrowheads="1"/>
              </p:cNvSpPr>
              <p:nvPr/>
            </p:nvSpPr>
            <p:spPr bwMode="auto">
              <a:xfrm>
                <a:off x="3667125" y="3771900"/>
                <a:ext cx="609600" cy="723900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0713" name="Rectangle 250"/>
              <p:cNvSpPr>
                <a:spLocks noChangeArrowheads="1"/>
              </p:cNvSpPr>
              <p:nvPr/>
            </p:nvSpPr>
            <p:spPr bwMode="auto">
              <a:xfrm>
                <a:off x="3209925" y="3771900"/>
                <a:ext cx="533400" cy="723900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0714" name="Rectangle 251"/>
              <p:cNvSpPr>
                <a:spLocks noChangeArrowheads="1"/>
              </p:cNvSpPr>
              <p:nvPr/>
            </p:nvSpPr>
            <p:spPr bwMode="auto">
              <a:xfrm>
                <a:off x="4276726" y="3771900"/>
                <a:ext cx="533400" cy="723900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0715" name="Rectangle 252"/>
              <p:cNvSpPr>
                <a:spLocks noChangeArrowheads="1"/>
              </p:cNvSpPr>
              <p:nvPr/>
            </p:nvSpPr>
            <p:spPr bwMode="auto">
              <a:xfrm>
                <a:off x="4810126" y="3771900"/>
                <a:ext cx="552450" cy="723900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0716" name="Rectangle 262"/>
              <p:cNvSpPr>
                <a:spLocks noChangeArrowheads="1"/>
              </p:cNvSpPr>
              <p:nvPr/>
            </p:nvSpPr>
            <p:spPr bwMode="auto">
              <a:xfrm>
                <a:off x="1590675" y="3771900"/>
                <a:ext cx="552450" cy="723900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0717" name="Rectangle 263"/>
              <p:cNvSpPr>
                <a:spLocks noChangeArrowheads="1"/>
              </p:cNvSpPr>
              <p:nvPr/>
            </p:nvSpPr>
            <p:spPr bwMode="auto">
              <a:xfrm>
                <a:off x="2124075" y="3771900"/>
                <a:ext cx="552450" cy="723900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0718" name="Rectangle 264"/>
              <p:cNvSpPr>
                <a:spLocks noChangeArrowheads="1"/>
              </p:cNvSpPr>
              <p:nvPr/>
            </p:nvSpPr>
            <p:spPr bwMode="auto">
              <a:xfrm>
                <a:off x="5362575" y="3771900"/>
                <a:ext cx="533400" cy="723900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3345009" y="152324"/>
            <a:ext cx="70526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Trò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chơi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ô 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chữ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31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6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06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6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6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0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6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6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206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6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06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" dur="2000"/>
                                        <p:tgtEl>
                                          <p:spTgt spid="206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AutoShape 2"/>
          <p:cNvSpPr>
            <a:spLocks noChangeArrowheads="1"/>
          </p:cNvSpPr>
          <p:nvPr/>
        </p:nvSpPr>
        <p:spPr bwMode="auto">
          <a:xfrm>
            <a:off x="253218" y="2286000"/>
            <a:ext cx="11704320" cy="45720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rgbClr val="CCECFF">
                  <a:alpha val="75998"/>
                </a:srgbClr>
              </a:gs>
            </a:gsLst>
            <a:lin ang="5400000" scaled="1"/>
          </a:gradFill>
          <a:ln w="9525">
            <a:solidFill>
              <a:srgbClr val="66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21507" name="Picture 3" descr="Eye-08-june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7" y="0"/>
            <a:ext cx="1092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753786" y="327025"/>
            <a:ext cx="8756649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i="1" dirty="0">
                <a:solidFill>
                  <a:srgbClr val="FF0066"/>
                </a:solidFill>
                <a:latin typeface="Times New Roman" pitchFamily="18" charset="0"/>
              </a:rPr>
              <a:t>HÀNG 1: GỒM 4 CHỮ CÁI</a:t>
            </a:r>
            <a:endParaRPr lang="en-US" altLang="en-US" b="1" i="1" dirty="0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21509" name="TextBox 1"/>
          <p:cNvSpPr txBox="1">
            <a:spLocks noChangeArrowheads="1"/>
          </p:cNvSpPr>
          <p:nvPr/>
        </p:nvSpPr>
        <p:spPr bwMode="auto">
          <a:xfrm>
            <a:off x="1251143" y="3547774"/>
            <a:ext cx="97155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 cho kim loại tác dụng với oxi thì sản phẩm sinh ra là gì? </a:t>
            </a:r>
          </a:p>
        </p:txBody>
      </p:sp>
      <p:graphicFrame>
        <p:nvGraphicFramePr>
          <p:cNvPr id="7" name="Group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3672036"/>
              </p:ext>
            </p:extLst>
          </p:nvPr>
        </p:nvGraphicFramePr>
        <p:xfrm>
          <a:off x="2961217" y="1295400"/>
          <a:ext cx="6640945" cy="990600"/>
        </p:xfrm>
        <a:graphic>
          <a:graphicData uri="http://schemas.openxmlformats.org/drawingml/2006/table">
            <a:tbl>
              <a:tblPr/>
              <a:tblGrid>
                <a:gridCol w="16616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363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6652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990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/>
                        </a:gs>
                        <a:gs pos="50000">
                          <a:schemeClr val="bg1"/>
                        </a:gs>
                        <a:gs pos="100000">
                          <a:srgbClr val="CCE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/>
                        </a:gs>
                        <a:gs pos="50000">
                          <a:schemeClr val="bg1"/>
                        </a:gs>
                        <a:gs pos="100000">
                          <a:srgbClr val="CCE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/>
                        </a:gs>
                        <a:gs pos="50000">
                          <a:schemeClr val="bg1"/>
                        </a:gs>
                        <a:gs pos="100000">
                          <a:srgbClr val="CCE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/>
                        </a:gs>
                        <a:gs pos="50000">
                          <a:schemeClr val="bg1"/>
                        </a:gs>
                        <a:gs pos="100000">
                          <a:srgbClr val="CCEC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530" name="Oval 21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351617" y="363538"/>
            <a:ext cx="609600" cy="457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FF00"/>
                </a:solidFill>
                <a:latin typeface="Arial" charset="0"/>
                <a:cs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0048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AutoShape 2"/>
          <p:cNvSpPr>
            <a:spLocks noChangeArrowheads="1"/>
          </p:cNvSpPr>
          <p:nvPr/>
        </p:nvSpPr>
        <p:spPr bwMode="auto">
          <a:xfrm>
            <a:off x="135986" y="2286000"/>
            <a:ext cx="11957538" cy="45720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rgbClr val="00FFFF">
                  <a:alpha val="75998"/>
                </a:srgbClr>
              </a:gs>
            </a:gsLst>
            <a:lin ang="5400000" scaled="1"/>
          </a:gradFill>
          <a:ln w="9525">
            <a:solidFill>
              <a:srgbClr val="66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22531" name="Picture 3" descr="Eye-08-june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7" y="304800"/>
            <a:ext cx="1092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639484" y="304800"/>
            <a:ext cx="844973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i="1" dirty="0">
                <a:solidFill>
                  <a:srgbClr val="FF33CC"/>
                </a:solidFill>
                <a:latin typeface="Times New Roman" pitchFamily="18" charset="0"/>
              </a:rPr>
              <a:t>HÀNG 2: GỒM 5 CHỮ CÁI</a:t>
            </a:r>
            <a:endParaRPr lang="en-US" altLang="en-US" b="1" i="1" dirty="0">
              <a:solidFill>
                <a:srgbClr val="FF33CC"/>
              </a:solidFill>
              <a:latin typeface="Arial" charset="0"/>
            </a:endParaRP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1320800" y="3311525"/>
            <a:ext cx="1016000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Sản phẩm khí sinh ra khi cho kim loại tác dụng với H</a:t>
            </a:r>
            <a:r>
              <a:rPr lang="en-US" altLang="en-US" sz="5400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5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altLang="en-US" sz="5400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en-US" sz="5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loãng hoặc HCl là gì?</a:t>
            </a:r>
          </a:p>
        </p:txBody>
      </p:sp>
      <p:graphicFrame>
        <p:nvGraphicFramePr>
          <p:cNvPr id="84998" name="Group 6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136557780"/>
              </p:ext>
            </p:extLst>
          </p:nvPr>
        </p:nvGraphicFramePr>
        <p:xfrm>
          <a:off x="2639484" y="1357746"/>
          <a:ext cx="6695016" cy="838200"/>
        </p:xfrm>
        <a:graphic>
          <a:graphicData uri="http://schemas.openxmlformats.org/drawingml/2006/table">
            <a:tbl>
              <a:tblPr/>
              <a:tblGrid>
                <a:gridCol w="12536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569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152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6858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5428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38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13" marR="1219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CFF"/>
                        </a:gs>
                        <a:gs pos="50000">
                          <a:schemeClr val="bg1"/>
                        </a:gs>
                        <a:gs pos="100000">
                          <a:srgbClr val="FF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13" marR="1219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CFF"/>
                        </a:gs>
                        <a:gs pos="50000">
                          <a:schemeClr val="bg1"/>
                        </a:gs>
                        <a:gs pos="100000">
                          <a:srgbClr val="FF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13" marR="1219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CFF"/>
                        </a:gs>
                        <a:gs pos="50000">
                          <a:schemeClr val="bg1"/>
                        </a:gs>
                        <a:gs pos="100000">
                          <a:srgbClr val="FF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13" marR="1219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CFF"/>
                        </a:gs>
                        <a:gs pos="50000">
                          <a:schemeClr val="bg1"/>
                        </a:gs>
                        <a:gs pos="100000">
                          <a:srgbClr val="FF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13" marR="1219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CFF"/>
                        </a:gs>
                        <a:gs pos="50000">
                          <a:schemeClr val="bg1"/>
                        </a:gs>
                        <a:gs pos="100000">
                          <a:srgbClr val="FFCC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574" name="Oval 212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040467" y="457200"/>
            <a:ext cx="609600" cy="457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FF00"/>
                </a:solidFill>
                <a:latin typeface="Arial" charset="0"/>
                <a:cs typeface="Arial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2782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AutoShape 2"/>
          <p:cNvSpPr>
            <a:spLocks noChangeArrowheads="1"/>
          </p:cNvSpPr>
          <p:nvPr/>
        </p:nvSpPr>
        <p:spPr bwMode="auto">
          <a:xfrm>
            <a:off x="29633" y="2286000"/>
            <a:ext cx="12162367" cy="45720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rgbClr val="CCFF33">
                  <a:alpha val="75998"/>
                </a:srgbClr>
              </a:gs>
            </a:gsLst>
            <a:lin ang="5400000" scaled="1"/>
          </a:gradFill>
          <a:ln w="9525">
            <a:solidFill>
              <a:srgbClr val="66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186545" y="304800"/>
            <a:ext cx="663632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i="1" dirty="0">
                <a:solidFill>
                  <a:srgbClr val="800000"/>
                </a:solidFill>
                <a:latin typeface="Times New Roman" pitchFamily="18" charset="0"/>
              </a:rPr>
              <a:t>HÀNG 3: GỒM 3  CHỮ CÁI</a:t>
            </a:r>
            <a:endParaRPr lang="en-US" altLang="en-US" b="1" i="1" dirty="0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660400" y="3857031"/>
            <a:ext cx="11176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4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Hầu hết kim loại ở trạng thái này?</a:t>
            </a:r>
          </a:p>
        </p:txBody>
      </p:sp>
      <p:pic>
        <p:nvPicPr>
          <p:cNvPr id="23557" name="Picture 5" descr="Eye-08-june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0"/>
            <a:ext cx="1092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Group 6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737816141"/>
              </p:ext>
            </p:extLst>
          </p:nvPr>
        </p:nvGraphicFramePr>
        <p:xfrm>
          <a:off x="4154443" y="1368281"/>
          <a:ext cx="4698611" cy="762000"/>
        </p:xfrm>
        <a:graphic>
          <a:graphicData uri="http://schemas.openxmlformats.org/drawingml/2006/table">
            <a:tbl>
              <a:tblPr/>
              <a:tblGrid>
                <a:gridCol w="15674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636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674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897" marR="1218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/>
                        </a:gs>
                        <a:gs pos="5000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897" marR="1218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/>
                        </a:gs>
                        <a:gs pos="5000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897" marR="1218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/>
                        </a:gs>
                        <a:gs pos="5000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590" name="Oval 21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871133" y="304800"/>
            <a:ext cx="609600" cy="457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FF00"/>
                </a:solidFill>
                <a:latin typeface="Arial" charset="0"/>
                <a:cs typeface="Arial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188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AutoShape 2"/>
          <p:cNvSpPr>
            <a:spLocks noChangeArrowheads="1"/>
          </p:cNvSpPr>
          <p:nvPr/>
        </p:nvSpPr>
        <p:spPr bwMode="auto">
          <a:xfrm>
            <a:off x="196948" y="2819400"/>
            <a:ext cx="11718387" cy="4038600"/>
          </a:xfrm>
          <a:prstGeom prst="horizontalScroll">
            <a:avLst>
              <a:gd name="adj" fmla="val 12500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6600FF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một kim loại thụ động </a:t>
            </a:r>
            <a:r>
              <a:rPr lang="en-US" alt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5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5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altLang="en-US" sz="5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HNO</a:t>
            </a:r>
            <a:r>
              <a:rPr lang="en-US" altLang="en-US" sz="54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5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 </a:t>
            </a:r>
            <a:r>
              <a:rPr lang="en-US" altLang="en-US" sz="5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nguội</a:t>
            </a:r>
            <a:r>
              <a:rPr lang="en-US" altLang="en-US" sz="5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54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altLang="en-US" sz="54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đặc nguội?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639486" y="304800"/>
            <a:ext cx="9044516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i="1" dirty="0">
                <a:solidFill>
                  <a:srgbClr val="FF0066"/>
                </a:solidFill>
                <a:latin typeface="Times New Roman" pitchFamily="18" charset="0"/>
              </a:rPr>
              <a:t>HÀNG 4: GỒM 4 CHỮ CÁI</a:t>
            </a:r>
            <a:endParaRPr lang="en-US" altLang="en-US" b="1" i="1" dirty="0">
              <a:solidFill>
                <a:srgbClr val="FF0066"/>
              </a:solidFill>
              <a:latin typeface="Arial" charset="0"/>
            </a:endParaRPr>
          </a:p>
        </p:txBody>
      </p:sp>
      <p:pic>
        <p:nvPicPr>
          <p:cNvPr id="24580" name="Picture 5" descr="Eye-08-june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122238"/>
            <a:ext cx="1092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0902" name="Group 6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65710800"/>
              </p:ext>
            </p:extLst>
          </p:nvPr>
        </p:nvGraphicFramePr>
        <p:xfrm>
          <a:off x="3810000" y="1503218"/>
          <a:ext cx="5846620" cy="990600"/>
        </p:xfrm>
        <a:graphic>
          <a:graphicData uri="http://schemas.openxmlformats.org/drawingml/2006/table">
            <a:tbl>
              <a:tblPr/>
              <a:tblGrid>
                <a:gridCol w="14616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616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616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616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990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/>
                        </a:gs>
                        <a:gs pos="50000">
                          <a:schemeClr val="bg1"/>
                        </a:gs>
                        <a:gs pos="100000">
                          <a:srgbClr val="CCE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/>
                        </a:gs>
                        <a:gs pos="50000">
                          <a:schemeClr val="bg1"/>
                        </a:gs>
                        <a:gs pos="100000">
                          <a:srgbClr val="CCE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/>
                        </a:gs>
                        <a:gs pos="50000">
                          <a:schemeClr val="bg1"/>
                        </a:gs>
                        <a:gs pos="100000">
                          <a:srgbClr val="CCE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/>
                        </a:gs>
                        <a:gs pos="50000">
                          <a:schemeClr val="bg1"/>
                        </a:gs>
                        <a:gs pos="100000">
                          <a:srgbClr val="CCEC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4601" name="Oval 2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871133" y="304800"/>
            <a:ext cx="609600" cy="457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FF00"/>
                </a:solidFill>
                <a:latin typeface="Arial" charset="0"/>
                <a:cs typeface="Arial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292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AutoShape 2"/>
          <p:cNvSpPr>
            <a:spLocks noChangeArrowheads="1"/>
          </p:cNvSpPr>
          <p:nvPr/>
        </p:nvSpPr>
        <p:spPr bwMode="auto">
          <a:xfrm>
            <a:off x="126612" y="2667000"/>
            <a:ext cx="11915335" cy="3657600"/>
          </a:xfrm>
          <a:prstGeom prst="horizontalScroll">
            <a:avLst>
              <a:gd name="adj" fmla="val 12500"/>
            </a:avLst>
          </a:prstGeom>
          <a:gradFill flip="none" rotWithShape="1">
            <a:gsLst>
              <a:gs pos="0">
                <a:srgbClr val="CC00CC">
                  <a:tint val="66000"/>
                  <a:satMod val="160000"/>
                </a:srgbClr>
              </a:gs>
              <a:gs pos="50000">
                <a:srgbClr val="CC00CC">
                  <a:tint val="44500"/>
                  <a:satMod val="160000"/>
                </a:srgbClr>
              </a:gs>
              <a:gs pos="100000">
                <a:srgbClr val="CC00CC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rgbClr val="6600FF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5605" name="Text Box 3"/>
          <p:cNvSpPr txBox="1">
            <a:spLocks noChangeArrowheads="1"/>
          </p:cNvSpPr>
          <p:nvPr/>
        </p:nvSpPr>
        <p:spPr bwMode="auto">
          <a:xfrm>
            <a:off x="2927353" y="304800"/>
            <a:ext cx="8756649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i="1" dirty="0">
                <a:solidFill>
                  <a:srgbClr val="CC0000"/>
                </a:solidFill>
                <a:latin typeface="Times New Roman" pitchFamily="18" charset="0"/>
              </a:rPr>
              <a:t>HÀNG 5: GỒM 6 CHỮ CÁI</a:t>
            </a:r>
            <a:endParaRPr lang="en-US" altLang="en-US" b="1" i="1" dirty="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25606" name="Text Box 4"/>
          <p:cNvSpPr txBox="1">
            <a:spLocks noChangeArrowheads="1"/>
          </p:cNvSpPr>
          <p:nvPr/>
        </p:nvSpPr>
        <p:spPr bwMode="auto">
          <a:xfrm>
            <a:off x="762000" y="3618637"/>
            <a:ext cx="106680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 trong những tính chất vật lý chung của kim loại?</a:t>
            </a:r>
          </a:p>
        </p:txBody>
      </p:sp>
      <p:pic>
        <p:nvPicPr>
          <p:cNvPr id="25607" name="Picture 5" descr="Eye-08-june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7" y="125413"/>
            <a:ext cx="1092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1926" name="Group 6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659477613"/>
              </p:ext>
            </p:extLst>
          </p:nvPr>
        </p:nvGraphicFramePr>
        <p:xfrm>
          <a:off x="1625600" y="1677988"/>
          <a:ext cx="8114147" cy="914400"/>
        </p:xfrm>
        <a:graphic>
          <a:graphicData uri="http://schemas.openxmlformats.org/drawingml/2006/table">
            <a:tbl>
              <a:tblPr/>
              <a:tblGrid>
                <a:gridCol w="13946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969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223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4787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3305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91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00CC"/>
                        </a:gs>
                        <a:gs pos="50000">
                          <a:schemeClr val="bg1"/>
                        </a:gs>
                        <a:gs pos="100000">
                          <a:srgbClr val="9900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00CC"/>
                        </a:gs>
                        <a:gs pos="50000">
                          <a:schemeClr val="bg1"/>
                        </a:gs>
                        <a:gs pos="100000">
                          <a:srgbClr val="9900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00CC"/>
                        </a:gs>
                        <a:gs pos="50000">
                          <a:schemeClr val="bg1"/>
                        </a:gs>
                        <a:gs pos="100000">
                          <a:srgbClr val="9900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00CC"/>
                        </a:gs>
                        <a:gs pos="50000">
                          <a:schemeClr val="bg1"/>
                        </a:gs>
                        <a:gs pos="100000">
                          <a:srgbClr val="9900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00CC"/>
                        </a:gs>
                        <a:gs pos="50000">
                          <a:schemeClr val="bg1"/>
                        </a:gs>
                        <a:gs pos="100000">
                          <a:srgbClr val="9900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00CC"/>
                        </a:gs>
                        <a:gs pos="50000">
                          <a:schemeClr val="bg1"/>
                        </a:gs>
                        <a:gs pos="100000">
                          <a:srgbClr val="9900CC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5626" name="Oval 2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317751" y="304800"/>
            <a:ext cx="609600" cy="457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FF00"/>
                </a:solidFill>
                <a:latin typeface="Arial" charset="0"/>
                <a:cs typeface="Arial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1984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9781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2810" y="6"/>
            <a:ext cx="6782947" cy="113877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SỞ GIÁO DỤC VÀ ĐÀO TẠO BÌNH ĐỊNH</a:t>
            </a:r>
          </a:p>
          <a:p>
            <a:r>
              <a:rPr lang="en-US" sz="4000" b="1" dirty="0">
                <a:solidFill>
                  <a:srgbClr val="FFFF00"/>
                </a:solidFill>
              </a:rPr>
              <a:t>    TRƯỜNG THPT </a:t>
            </a:r>
            <a:r>
              <a:rPr lang="en-US" sz="4000" b="1" dirty="0" smtClean="0">
                <a:solidFill>
                  <a:srgbClr val="FFFF00"/>
                </a:solidFill>
              </a:rPr>
              <a:t>LÝ TỰ TRỌNG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79967" y="1919420"/>
            <a:ext cx="9712036" cy="1569660"/>
          </a:xfrm>
          <a:prstGeom prst="rect">
            <a:avLst/>
          </a:prstGeom>
          <a:noFill/>
          <a:ln>
            <a:noFill/>
          </a:ln>
          <a:scene3d>
            <a:camera prst="perspective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CHÀO MỪNG QUÍ THẦY CÔ GIÁO</a:t>
            </a:r>
          </a:p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VỀ DỰ GIỜ THĂM LỚP 12A6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91848" y="6211675"/>
            <a:ext cx="536813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GVTH : LÊ THỊ HỒNG NHÂN</a:t>
            </a:r>
          </a:p>
        </p:txBody>
      </p:sp>
    </p:spTree>
    <p:extLst>
      <p:ext uri="{BB962C8B-B14F-4D97-AF65-F5344CB8AC3E}">
        <p14:creationId xmlns:p14="http://schemas.microsoft.com/office/powerpoint/2010/main" val="9726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AutoShape 2"/>
          <p:cNvSpPr>
            <a:spLocks noChangeArrowheads="1"/>
          </p:cNvSpPr>
          <p:nvPr/>
        </p:nvSpPr>
        <p:spPr bwMode="auto">
          <a:xfrm>
            <a:off x="0" y="2286000"/>
            <a:ext cx="12192000" cy="45720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rgbClr val="FFFF00">
                  <a:alpha val="75998"/>
                </a:srgbClr>
              </a:gs>
            </a:gsLst>
            <a:lin ang="5400000" scaled="1"/>
          </a:gradFill>
          <a:ln w="9525">
            <a:solidFill>
              <a:srgbClr val="66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26627" name="Picture 3" descr="Eye-08-june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67" y="122238"/>
            <a:ext cx="1092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408218" y="304800"/>
            <a:ext cx="6248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</a:rPr>
              <a:t>   </a:t>
            </a:r>
            <a:r>
              <a:rPr lang="en-US" altLang="en-US" sz="3200" b="1" i="1" dirty="0">
                <a:solidFill>
                  <a:srgbClr val="9900CC"/>
                </a:solidFill>
                <a:latin typeface="Times New Roman" pitchFamily="18" charset="0"/>
              </a:rPr>
              <a:t>HÀNG 6: GỒM 8 CHỮ CÁI</a:t>
            </a:r>
            <a:endParaRPr lang="en-US" altLang="en-US" b="1" i="1" dirty="0">
              <a:solidFill>
                <a:srgbClr val="9900CC"/>
              </a:solidFill>
              <a:latin typeface="Arial" charset="0"/>
            </a:endParaRP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694267" y="3694837"/>
            <a:ext cx="1113751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 loại có nhiệt độ nóng chảy thấp nhất?</a:t>
            </a:r>
          </a:p>
        </p:txBody>
      </p:sp>
      <p:graphicFrame>
        <p:nvGraphicFramePr>
          <p:cNvPr id="86022" name="Group 6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131833565"/>
              </p:ext>
            </p:extLst>
          </p:nvPr>
        </p:nvGraphicFramePr>
        <p:xfrm>
          <a:off x="2371207" y="1341439"/>
          <a:ext cx="3098799" cy="820737"/>
        </p:xfrm>
        <a:graphic>
          <a:graphicData uri="http://schemas.openxmlformats.org/drawingml/2006/table">
            <a:tbl>
              <a:tblPr/>
              <a:tblGrid>
                <a:gridCol w="10329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329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329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207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00" marR="121900" marT="45640" marB="456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50000">
                          <a:srgbClr val="00FFFF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00" marR="121900" marT="45640" marB="45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50000">
                          <a:srgbClr val="00FFFF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00" marR="121900" marT="45640" marB="45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50000">
                          <a:srgbClr val="00FFFF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Group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9764582"/>
              </p:ext>
            </p:extLst>
          </p:nvPr>
        </p:nvGraphicFramePr>
        <p:xfrm>
          <a:off x="7487190" y="1341439"/>
          <a:ext cx="3098799" cy="820737"/>
        </p:xfrm>
        <a:graphic>
          <a:graphicData uri="http://schemas.openxmlformats.org/drawingml/2006/table">
            <a:tbl>
              <a:tblPr/>
              <a:tblGrid>
                <a:gridCol w="10329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329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329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207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00" marR="121900" marT="45640" marB="456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50000">
                          <a:srgbClr val="00FFFF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00" marR="121900" marT="45640" marB="45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50000">
                          <a:srgbClr val="00FFFF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00" marR="121900" marT="45640" marB="45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50000">
                          <a:srgbClr val="00FFFF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Group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0582345"/>
              </p:ext>
            </p:extLst>
          </p:nvPr>
        </p:nvGraphicFramePr>
        <p:xfrm>
          <a:off x="4411674" y="1341439"/>
          <a:ext cx="3098799" cy="820737"/>
        </p:xfrm>
        <a:graphic>
          <a:graphicData uri="http://schemas.openxmlformats.org/drawingml/2006/table">
            <a:tbl>
              <a:tblPr/>
              <a:tblGrid>
                <a:gridCol w="10329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329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329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207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00" marR="121900" marT="45640" marB="456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50000">
                          <a:srgbClr val="00FFFF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00" marR="121900" marT="45640" marB="45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50000">
                          <a:srgbClr val="00FFFF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00" marR="121900" marT="45640" marB="456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50000">
                          <a:srgbClr val="00FFFF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670" name="Oval 21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46867" y="304800"/>
            <a:ext cx="609600" cy="457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FF00"/>
                </a:solidFill>
                <a:latin typeface="Arial" charset="0"/>
                <a:cs typeface="Arial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51108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AutoShape 2"/>
          <p:cNvSpPr>
            <a:spLocks noChangeArrowheads="1"/>
          </p:cNvSpPr>
          <p:nvPr/>
        </p:nvSpPr>
        <p:spPr bwMode="auto">
          <a:xfrm>
            <a:off x="609600" y="2667000"/>
            <a:ext cx="11074400" cy="3352800"/>
          </a:xfrm>
          <a:prstGeom prst="horizontalScroll">
            <a:avLst>
              <a:gd name="adj" fmla="val 12500"/>
            </a:avLst>
          </a:prstGeom>
          <a:gradFill flip="none" rotWithShape="1">
            <a:gsLst>
              <a:gs pos="0">
                <a:srgbClr val="66FF33">
                  <a:tint val="66000"/>
                  <a:satMod val="160000"/>
                </a:srgbClr>
              </a:gs>
              <a:gs pos="50000">
                <a:srgbClr val="66FF33">
                  <a:tint val="44500"/>
                  <a:satMod val="160000"/>
                </a:srgbClr>
              </a:gs>
              <a:gs pos="100000">
                <a:srgbClr val="66FF3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6600FF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7653" name="Text Box 3"/>
          <p:cNvSpPr txBox="1">
            <a:spLocks noChangeArrowheads="1"/>
          </p:cNvSpPr>
          <p:nvPr/>
        </p:nvSpPr>
        <p:spPr bwMode="auto">
          <a:xfrm>
            <a:off x="2544235" y="304800"/>
            <a:ext cx="913976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i="1" dirty="0">
                <a:solidFill>
                  <a:srgbClr val="9900CC"/>
                </a:solidFill>
                <a:latin typeface="Times New Roman" pitchFamily="18" charset="0"/>
              </a:rPr>
              <a:t>HÀNG 7: GỒM </a:t>
            </a:r>
            <a:r>
              <a:rPr lang="en-US" altLang="en-US" sz="3200" b="1" i="1" dirty="0" smtClean="0">
                <a:solidFill>
                  <a:srgbClr val="9900CC"/>
                </a:solidFill>
                <a:latin typeface="Times New Roman" pitchFamily="18" charset="0"/>
              </a:rPr>
              <a:t>4 </a:t>
            </a:r>
            <a:r>
              <a:rPr lang="en-US" altLang="en-US" sz="3200" b="1" i="1" dirty="0">
                <a:solidFill>
                  <a:srgbClr val="9900CC"/>
                </a:solidFill>
                <a:latin typeface="Times New Roman" pitchFamily="18" charset="0"/>
              </a:rPr>
              <a:t>CHỮ CÁI</a:t>
            </a:r>
            <a:endParaRPr lang="en-US" altLang="en-US" b="1" i="1" dirty="0">
              <a:solidFill>
                <a:srgbClr val="9900CC"/>
              </a:solidFill>
              <a:latin typeface="Arial" charset="0"/>
            </a:endParaRPr>
          </a:p>
        </p:txBody>
      </p:sp>
      <p:sp>
        <p:nvSpPr>
          <p:cNvPr id="27654" name="Text Box 4"/>
          <p:cNvSpPr txBox="1">
            <a:spLocks noChangeArrowheads="1"/>
          </p:cNvSpPr>
          <p:nvPr/>
        </p:nvSpPr>
        <p:spPr bwMode="auto">
          <a:xfrm>
            <a:off x="1320800" y="3200401"/>
            <a:ext cx="99568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Sắt không tác dụng với chất nào trong các chất sau:O</a:t>
            </a:r>
            <a:r>
              <a:rPr lang="en-US" altLang="en-US" sz="5400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5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HCl,H</a:t>
            </a:r>
            <a:r>
              <a:rPr lang="en-US" altLang="en-US" sz="5400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5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O?</a:t>
            </a:r>
          </a:p>
        </p:txBody>
      </p:sp>
      <p:pic>
        <p:nvPicPr>
          <p:cNvPr id="27655" name="Picture 5" descr="Eye-08-june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4313"/>
            <a:ext cx="1092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9878" name="Group 6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641066772"/>
              </p:ext>
            </p:extLst>
          </p:nvPr>
        </p:nvGraphicFramePr>
        <p:xfrm>
          <a:off x="2544235" y="1503218"/>
          <a:ext cx="5999021" cy="990600"/>
        </p:xfrm>
        <a:graphic>
          <a:graphicData uri="http://schemas.openxmlformats.org/drawingml/2006/table">
            <a:tbl>
              <a:tblPr/>
              <a:tblGrid>
                <a:gridCol w="16647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902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6752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7651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990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50000">
                          <a:srgbClr val="CCFFCC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50000">
                          <a:srgbClr val="CCFFCC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50000">
                          <a:srgbClr val="CCFFCC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50000">
                          <a:srgbClr val="CCFFCC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7680" name="Oval 21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239433" y="366713"/>
            <a:ext cx="609600" cy="457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FF00"/>
                </a:solidFill>
                <a:latin typeface="Arial" charset="0"/>
                <a:cs typeface="Arial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07596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9626"/>
            <a:ext cx="12562449" cy="6810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05633" y="51320"/>
            <a:ext cx="3600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KIỂM TRA BÀI CŨ: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797" y="716425"/>
            <a:ext cx="10048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Bằng kiến thức đã học ở tiết trước hãy điền các từ còn thiếu trong sơ đồ sau</a:t>
            </a:r>
            <a:r>
              <a:rPr lang="en-US" sz="24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7" name="Oval 6"/>
          <p:cNvSpPr/>
          <p:nvPr/>
        </p:nvSpPr>
        <p:spPr>
          <a:xfrm>
            <a:off x="3049477" y="2056452"/>
            <a:ext cx="2630659" cy="12696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58870" y="3365562"/>
            <a:ext cx="2473250" cy="12731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KIM LOẠI</a:t>
            </a:r>
          </a:p>
        </p:txBody>
      </p:sp>
      <p:sp>
        <p:nvSpPr>
          <p:cNvPr id="9" name="Oval 8"/>
          <p:cNvSpPr/>
          <p:nvPr/>
        </p:nvSpPr>
        <p:spPr>
          <a:xfrm>
            <a:off x="6115200" y="1189667"/>
            <a:ext cx="2059653" cy="636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38429" y="25181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6246190" y="1927488"/>
            <a:ext cx="2082407" cy="7908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6233035" y="2744132"/>
            <a:ext cx="2059652" cy="779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6260745" y="3665479"/>
            <a:ext cx="2004231" cy="8148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444195" y="1855702"/>
            <a:ext cx="1771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Tính </a:t>
            </a:r>
          </a:p>
          <a:p>
            <a:pPr algn="ctr"/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dẫn điện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90921" y="2668247"/>
            <a:ext cx="1530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Tính</a:t>
            </a:r>
          </a:p>
          <a:p>
            <a:pPr algn="ctr"/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dẫn nhiệt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84261" y="3608274"/>
            <a:ext cx="1649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Tính </a:t>
            </a:r>
          </a:p>
          <a:p>
            <a:pPr algn="ctr"/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ánh kim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40504" y="1207971"/>
            <a:ext cx="1820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Tính dẻo</a:t>
            </a:r>
          </a:p>
        </p:txBody>
      </p:sp>
      <p:sp>
        <p:nvSpPr>
          <p:cNvPr id="19" name="Oval 18"/>
          <p:cNvSpPr/>
          <p:nvPr/>
        </p:nvSpPr>
        <p:spPr>
          <a:xfrm>
            <a:off x="8775257" y="2117185"/>
            <a:ext cx="2872792" cy="15482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9035823" y="2347413"/>
            <a:ext cx="24056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 tự do trong mạng tinh thể</a:t>
            </a:r>
          </a:p>
        </p:txBody>
      </p:sp>
      <p:sp>
        <p:nvSpPr>
          <p:cNvPr id="21" name="Freeform 20"/>
          <p:cNvSpPr>
            <a:spLocks/>
          </p:cNvSpPr>
          <p:nvPr/>
        </p:nvSpPr>
        <p:spPr bwMode="gray">
          <a:xfrm rot="8272189">
            <a:off x="5363781" y="1763947"/>
            <a:ext cx="1124931" cy="597098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gray">
          <a:xfrm rot="2983501" flipH="1">
            <a:off x="5231227" y="3038967"/>
            <a:ext cx="1297277" cy="653191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gray">
          <a:xfrm rot="11604821">
            <a:off x="5738845" y="2141576"/>
            <a:ext cx="461659" cy="560426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gray">
          <a:xfrm rot="898812" flipH="1">
            <a:off x="5605121" y="2741824"/>
            <a:ext cx="643683" cy="565802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 rot="10800000">
            <a:off x="7943777" y="1470377"/>
            <a:ext cx="1124931" cy="2250248"/>
            <a:chOff x="8429606" y="4266641"/>
            <a:chExt cx="1124930" cy="2250248"/>
          </a:xfrm>
        </p:grpSpPr>
        <p:sp>
          <p:nvSpPr>
            <p:cNvPr id="25" name="Freeform 24"/>
            <p:cNvSpPr>
              <a:spLocks/>
            </p:cNvSpPr>
            <p:nvPr/>
          </p:nvSpPr>
          <p:spPr bwMode="gray">
            <a:xfrm rot="8272189">
              <a:off x="8429606" y="4266641"/>
              <a:ext cx="1124930" cy="597098"/>
            </a:xfrm>
            <a:custGeom>
              <a:avLst/>
              <a:gdLst>
                <a:gd name="T0" fmla="*/ 580 w 580"/>
                <a:gd name="T1" fmla="*/ 0 h 798"/>
                <a:gd name="T2" fmla="*/ 578 w 580"/>
                <a:gd name="T3" fmla="*/ 90 h 798"/>
                <a:gd name="T4" fmla="*/ 568 w 580"/>
                <a:gd name="T5" fmla="*/ 174 h 798"/>
                <a:gd name="T6" fmla="*/ 552 w 580"/>
                <a:gd name="T7" fmla="*/ 252 h 798"/>
                <a:gd name="T8" fmla="*/ 526 w 580"/>
                <a:gd name="T9" fmla="*/ 324 h 798"/>
                <a:gd name="T10" fmla="*/ 494 w 580"/>
                <a:gd name="T11" fmla="*/ 390 h 798"/>
                <a:gd name="T12" fmla="*/ 452 w 580"/>
                <a:gd name="T13" fmla="*/ 450 h 798"/>
                <a:gd name="T14" fmla="*/ 402 w 580"/>
                <a:gd name="T15" fmla="*/ 508 h 798"/>
                <a:gd name="T16" fmla="*/ 342 w 580"/>
                <a:gd name="T17" fmla="*/ 560 h 798"/>
                <a:gd name="T18" fmla="*/ 270 w 580"/>
                <a:gd name="T19" fmla="*/ 610 h 798"/>
                <a:gd name="T20" fmla="*/ 188 w 580"/>
                <a:gd name="T21" fmla="*/ 656 h 798"/>
                <a:gd name="T22" fmla="*/ 188 w 580"/>
                <a:gd name="T23" fmla="*/ 798 h 798"/>
                <a:gd name="T24" fmla="*/ 0 w 580"/>
                <a:gd name="T25" fmla="*/ 514 h 798"/>
                <a:gd name="T26" fmla="*/ 188 w 580"/>
                <a:gd name="T27" fmla="*/ 230 h 798"/>
                <a:gd name="T28" fmla="*/ 188 w 580"/>
                <a:gd name="T29" fmla="*/ 372 h 798"/>
                <a:gd name="T30" fmla="*/ 224 w 580"/>
                <a:gd name="T31" fmla="*/ 368 h 798"/>
                <a:gd name="T32" fmla="*/ 264 w 580"/>
                <a:gd name="T33" fmla="*/ 356 h 798"/>
                <a:gd name="T34" fmla="*/ 306 w 580"/>
                <a:gd name="T35" fmla="*/ 336 h 798"/>
                <a:gd name="T36" fmla="*/ 348 w 580"/>
                <a:gd name="T37" fmla="*/ 310 h 798"/>
                <a:gd name="T38" fmla="*/ 392 w 580"/>
                <a:gd name="T39" fmla="*/ 280 h 798"/>
                <a:gd name="T40" fmla="*/ 432 w 580"/>
                <a:gd name="T41" fmla="*/ 246 h 798"/>
                <a:gd name="T42" fmla="*/ 472 w 580"/>
                <a:gd name="T43" fmla="*/ 208 h 798"/>
                <a:gd name="T44" fmla="*/ 506 w 580"/>
                <a:gd name="T45" fmla="*/ 166 h 798"/>
                <a:gd name="T46" fmla="*/ 536 w 580"/>
                <a:gd name="T47" fmla="*/ 124 h 798"/>
                <a:gd name="T48" fmla="*/ 558 w 580"/>
                <a:gd name="T49" fmla="*/ 82 h 798"/>
                <a:gd name="T50" fmla="*/ 574 w 580"/>
                <a:gd name="T51" fmla="*/ 40 h 798"/>
                <a:gd name="T52" fmla="*/ 578 w 580"/>
                <a:gd name="T53" fmla="*/ 0 h 798"/>
                <a:gd name="T54" fmla="*/ 580 w 580"/>
                <a:gd name="T55" fmla="*/ 0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0" h="798">
                  <a:moveTo>
                    <a:pt x="580" y="0"/>
                  </a:moveTo>
                  <a:lnTo>
                    <a:pt x="578" y="90"/>
                  </a:lnTo>
                  <a:lnTo>
                    <a:pt x="568" y="174"/>
                  </a:lnTo>
                  <a:lnTo>
                    <a:pt x="552" y="252"/>
                  </a:lnTo>
                  <a:lnTo>
                    <a:pt x="526" y="324"/>
                  </a:lnTo>
                  <a:lnTo>
                    <a:pt x="494" y="390"/>
                  </a:lnTo>
                  <a:lnTo>
                    <a:pt x="452" y="450"/>
                  </a:lnTo>
                  <a:lnTo>
                    <a:pt x="402" y="508"/>
                  </a:lnTo>
                  <a:lnTo>
                    <a:pt x="342" y="560"/>
                  </a:lnTo>
                  <a:lnTo>
                    <a:pt x="270" y="610"/>
                  </a:lnTo>
                  <a:lnTo>
                    <a:pt x="188" y="656"/>
                  </a:lnTo>
                  <a:lnTo>
                    <a:pt x="188" y="798"/>
                  </a:lnTo>
                  <a:lnTo>
                    <a:pt x="0" y="514"/>
                  </a:lnTo>
                  <a:lnTo>
                    <a:pt x="188" y="230"/>
                  </a:lnTo>
                  <a:lnTo>
                    <a:pt x="188" y="372"/>
                  </a:lnTo>
                  <a:lnTo>
                    <a:pt x="224" y="368"/>
                  </a:lnTo>
                  <a:lnTo>
                    <a:pt x="264" y="356"/>
                  </a:lnTo>
                  <a:lnTo>
                    <a:pt x="306" y="336"/>
                  </a:lnTo>
                  <a:lnTo>
                    <a:pt x="348" y="310"/>
                  </a:lnTo>
                  <a:lnTo>
                    <a:pt x="392" y="280"/>
                  </a:lnTo>
                  <a:lnTo>
                    <a:pt x="432" y="246"/>
                  </a:lnTo>
                  <a:lnTo>
                    <a:pt x="472" y="208"/>
                  </a:lnTo>
                  <a:lnTo>
                    <a:pt x="506" y="166"/>
                  </a:lnTo>
                  <a:lnTo>
                    <a:pt x="536" y="124"/>
                  </a:lnTo>
                  <a:lnTo>
                    <a:pt x="558" y="82"/>
                  </a:lnTo>
                  <a:lnTo>
                    <a:pt x="574" y="40"/>
                  </a:lnTo>
                  <a:lnTo>
                    <a:pt x="578" y="0"/>
                  </a:lnTo>
                  <a:lnTo>
                    <a:pt x="580" y="0"/>
                  </a:lnTo>
                  <a:close/>
                </a:path>
              </a:pathLst>
            </a:custGeom>
            <a:ln/>
            <a:ex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gray">
            <a:xfrm rot="2983501" flipH="1">
              <a:off x="8297048" y="5541656"/>
              <a:ext cx="1297277" cy="653190"/>
            </a:xfrm>
            <a:custGeom>
              <a:avLst/>
              <a:gdLst>
                <a:gd name="T0" fmla="*/ 580 w 580"/>
                <a:gd name="T1" fmla="*/ 0 h 798"/>
                <a:gd name="T2" fmla="*/ 578 w 580"/>
                <a:gd name="T3" fmla="*/ 90 h 798"/>
                <a:gd name="T4" fmla="*/ 568 w 580"/>
                <a:gd name="T5" fmla="*/ 174 h 798"/>
                <a:gd name="T6" fmla="*/ 552 w 580"/>
                <a:gd name="T7" fmla="*/ 252 h 798"/>
                <a:gd name="T8" fmla="*/ 526 w 580"/>
                <a:gd name="T9" fmla="*/ 324 h 798"/>
                <a:gd name="T10" fmla="*/ 494 w 580"/>
                <a:gd name="T11" fmla="*/ 390 h 798"/>
                <a:gd name="T12" fmla="*/ 452 w 580"/>
                <a:gd name="T13" fmla="*/ 450 h 798"/>
                <a:gd name="T14" fmla="*/ 402 w 580"/>
                <a:gd name="T15" fmla="*/ 508 h 798"/>
                <a:gd name="T16" fmla="*/ 342 w 580"/>
                <a:gd name="T17" fmla="*/ 560 h 798"/>
                <a:gd name="T18" fmla="*/ 270 w 580"/>
                <a:gd name="T19" fmla="*/ 610 h 798"/>
                <a:gd name="T20" fmla="*/ 188 w 580"/>
                <a:gd name="T21" fmla="*/ 656 h 798"/>
                <a:gd name="T22" fmla="*/ 188 w 580"/>
                <a:gd name="T23" fmla="*/ 798 h 798"/>
                <a:gd name="T24" fmla="*/ 0 w 580"/>
                <a:gd name="T25" fmla="*/ 514 h 798"/>
                <a:gd name="T26" fmla="*/ 188 w 580"/>
                <a:gd name="T27" fmla="*/ 230 h 798"/>
                <a:gd name="T28" fmla="*/ 188 w 580"/>
                <a:gd name="T29" fmla="*/ 372 h 798"/>
                <a:gd name="T30" fmla="*/ 224 w 580"/>
                <a:gd name="T31" fmla="*/ 368 h 798"/>
                <a:gd name="T32" fmla="*/ 264 w 580"/>
                <a:gd name="T33" fmla="*/ 356 h 798"/>
                <a:gd name="T34" fmla="*/ 306 w 580"/>
                <a:gd name="T35" fmla="*/ 336 h 798"/>
                <a:gd name="T36" fmla="*/ 348 w 580"/>
                <a:gd name="T37" fmla="*/ 310 h 798"/>
                <a:gd name="T38" fmla="*/ 392 w 580"/>
                <a:gd name="T39" fmla="*/ 280 h 798"/>
                <a:gd name="T40" fmla="*/ 432 w 580"/>
                <a:gd name="T41" fmla="*/ 246 h 798"/>
                <a:gd name="T42" fmla="*/ 472 w 580"/>
                <a:gd name="T43" fmla="*/ 208 h 798"/>
                <a:gd name="T44" fmla="*/ 506 w 580"/>
                <a:gd name="T45" fmla="*/ 166 h 798"/>
                <a:gd name="T46" fmla="*/ 536 w 580"/>
                <a:gd name="T47" fmla="*/ 124 h 798"/>
                <a:gd name="T48" fmla="*/ 558 w 580"/>
                <a:gd name="T49" fmla="*/ 82 h 798"/>
                <a:gd name="T50" fmla="*/ 574 w 580"/>
                <a:gd name="T51" fmla="*/ 40 h 798"/>
                <a:gd name="T52" fmla="*/ 578 w 580"/>
                <a:gd name="T53" fmla="*/ 0 h 798"/>
                <a:gd name="T54" fmla="*/ 580 w 580"/>
                <a:gd name="T55" fmla="*/ 0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0" h="798">
                  <a:moveTo>
                    <a:pt x="580" y="0"/>
                  </a:moveTo>
                  <a:lnTo>
                    <a:pt x="578" y="90"/>
                  </a:lnTo>
                  <a:lnTo>
                    <a:pt x="568" y="174"/>
                  </a:lnTo>
                  <a:lnTo>
                    <a:pt x="552" y="252"/>
                  </a:lnTo>
                  <a:lnTo>
                    <a:pt x="526" y="324"/>
                  </a:lnTo>
                  <a:lnTo>
                    <a:pt x="494" y="390"/>
                  </a:lnTo>
                  <a:lnTo>
                    <a:pt x="452" y="450"/>
                  </a:lnTo>
                  <a:lnTo>
                    <a:pt x="402" y="508"/>
                  </a:lnTo>
                  <a:lnTo>
                    <a:pt x="342" y="560"/>
                  </a:lnTo>
                  <a:lnTo>
                    <a:pt x="270" y="610"/>
                  </a:lnTo>
                  <a:lnTo>
                    <a:pt x="188" y="656"/>
                  </a:lnTo>
                  <a:lnTo>
                    <a:pt x="188" y="798"/>
                  </a:lnTo>
                  <a:lnTo>
                    <a:pt x="0" y="514"/>
                  </a:lnTo>
                  <a:lnTo>
                    <a:pt x="188" y="230"/>
                  </a:lnTo>
                  <a:lnTo>
                    <a:pt x="188" y="372"/>
                  </a:lnTo>
                  <a:lnTo>
                    <a:pt x="224" y="368"/>
                  </a:lnTo>
                  <a:lnTo>
                    <a:pt x="264" y="356"/>
                  </a:lnTo>
                  <a:lnTo>
                    <a:pt x="306" y="336"/>
                  </a:lnTo>
                  <a:lnTo>
                    <a:pt x="348" y="310"/>
                  </a:lnTo>
                  <a:lnTo>
                    <a:pt x="392" y="280"/>
                  </a:lnTo>
                  <a:lnTo>
                    <a:pt x="432" y="246"/>
                  </a:lnTo>
                  <a:lnTo>
                    <a:pt x="472" y="208"/>
                  </a:lnTo>
                  <a:lnTo>
                    <a:pt x="506" y="166"/>
                  </a:lnTo>
                  <a:lnTo>
                    <a:pt x="536" y="124"/>
                  </a:lnTo>
                  <a:lnTo>
                    <a:pt x="558" y="82"/>
                  </a:lnTo>
                  <a:lnTo>
                    <a:pt x="574" y="40"/>
                  </a:lnTo>
                  <a:lnTo>
                    <a:pt x="578" y="0"/>
                  </a:lnTo>
                  <a:lnTo>
                    <a:pt x="580" y="0"/>
                  </a:lnTo>
                  <a:close/>
                </a:path>
              </a:pathLst>
            </a:custGeom>
            <a:ln/>
            <a:ex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gray">
            <a:xfrm rot="11604821">
              <a:off x="8804668" y="4644270"/>
              <a:ext cx="461659" cy="560426"/>
            </a:xfrm>
            <a:custGeom>
              <a:avLst/>
              <a:gdLst>
                <a:gd name="T0" fmla="*/ 580 w 580"/>
                <a:gd name="T1" fmla="*/ 0 h 798"/>
                <a:gd name="T2" fmla="*/ 578 w 580"/>
                <a:gd name="T3" fmla="*/ 90 h 798"/>
                <a:gd name="T4" fmla="*/ 568 w 580"/>
                <a:gd name="T5" fmla="*/ 174 h 798"/>
                <a:gd name="T6" fmla="*/ 552 w 580"/>
                <a:gd name="T7" fmla="*/ 252 h 798"/>
                <a:gd name="T8" fmla="*/ 526 w 580"/>
                <a:gd name="T9" fmla="*/ 324 h 798"/>
                <a:gd name="T10" fmla="*/ 494 w 580"/>
                <a:gd name="T11" fmla="*/ 390 h 798"/>
                <a:gd name="T12" fmla="*/ 452 w 580"/>
                <a:gd name="T13" fmla="*/ 450 h 798"/>
                <a:gd name="T14" fmla="*/ 402 w 580"/>
                <a:gd name="T15" fmla="*/ 508 h 798"/>
                <a:gd name="T16" fmla="*/ 342 w 580"/>
                <a:gd name="T17" fmla="*/ 560 h 798"/>
                <a:gd name="T18" fmla="*/ 270 w 580"/>
                <a:gd name="T19" fmla="*/ 610 h 798"/>
                <a:gd name="T20" fmla="*/ 188 w 580"/>
                <a:gd name="T21" fmla="*/ 656 h 798"/>
                <a:gd name="T22" fmla="*/ 188 w 580"/>
                <a:gd name="T23" fmla="*/ 798 h 798"/>
                <a:gd name="T24" fmla="*/ 0 w 580"/>
                <a:gd name="T25" fmla="*/ 514 h 798"/>
                <a:gd name="T26" fmla="*/ 188 w 580"/>
                <a:gd name="T27" fmla="*/ 230 h 798"/>
                <a:gd name="T28" fmla="*/ 188 w 580"/>
                <a:gd name="T29" fmla="*/ 372 h 798"/>
                <a:gd name="T30" fmla="*/ 224 w 580"/>
                <a:gd name="T31" fmla="*/ 368 h 798"/>
                <a:gd name="T32" fmla="*/ 264 w 580"/>
                <a:gd name="T33" fmla="*/ 356 h 798"/>
                <a:gd name="T34" fmla="*/ 306 w 580"/>
                <a:gd name="T35" fmla="*/ 336 h 798"/>
                <a:gd name="T36" fmla="*/ 348 w 580"/>
                <a:gd name="T37" fmla="*/ 310 h 798"/>
                <a:gd name="T38" fmla="*/ 392 w 580"/>
                <a:gd name="T39" fmla="*/ 280 h 798"/>
                <a:gd name="T40" fmla="*/ 432 w 580"/>
                <a:gd name="T41" fmla="*/ 246 h 798"/>
                <a:gd name="T42" fmla="*/ 472 w 580"/>
                <a:gd name="T43" fmla="*/ 208 h 798"/>
                <a:gd name="T44" fmla="*/ 506 w 580"/>
                <a:gd name="T45" fmla="*/ 166 h 798"/>
                <a:gd name="T46" fmla="*/ 536 w 580"/>
                <a:gd name="T47" fmla="*/ 124 h 798"/>
                <a:gd name="T48" fmla="*/ 558 w 580"/>
                <a:gd name="T49" fmla="*/ 82 h 798"/>
                <a:gd name="T50" fmla="*/ 574 w 580"/>
                <a:gd name="T51" fmla="*/ 40 h 798"/>
                <a:gd name="T52" fmla="*/ 578 w 580"/>
                <a:gd name="T53" fmla="*/ 0 h 798"/>
                <a:gd name="T54" fmla="*/ 580 w 580"/>
                <a:gd name="T55" fmla="*/ 0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0" h="798">
                  <a:moveTo>
                    <a:pt x="580" y="0"/>
                  </a:moveTo>
                  <a:lnTo>
                    <a:pt x="578" y="90"/>
                  </a:lnTo>
                  <a:lnTo>
                    <a:pt x="568" y="174"/>
                  </a:lnTo>
                  <a:lnTo>
                    <a:pt x="552" y="252"/>
                  </a:lnTo>
                  <a:lnTo>
                    <a:pt x="526" y="324"/>
                  </a:lnTo>
                  <a:lnTo>
                    <a:pt x="494" y="390"/>
                  </a:lnTo>
                  <a:lnTo>
                    <a:pt x="452" y="450"/>
                  </a:lnTo>
                  <a:lnTo>
                    <a:pt x="402" y="508"/>
                  </a:lnTo>
                  <a:lnTo>
                    <a:pt x="342" y="560"/>
                  </a:lnTo>
                  <a:lnTo>
                    <a:pt x="270" y="610"/>
                  </a:lnTo>
                  <a:lnTo>
                    <a:pt x="188" y="656"/>
                  </a:lnTo>
                  <a:lnTo>
                    <a:pt x="188" y="798"/>
                  </a:lnTo>
                  <a:lnTo>
                    <a:pt x="0" y="514"/>
                  </a:lnTo>
                  <a:lnTo>
                    <a:pt x="188" y="230"/>
                  </a:lnTo>
                  <a:lnTo>
                    <a:pt x="188" y="372"/>
                  </a:lnTo>
                  <a:lnTo>
                    <a:pt x="224" y="368"/>
                  </a:lnTo>
                  <a:lnTo>
                    <a:pt x="264" y="356"/>
                  </a:lnTo>
                  <a:lnTo>
                    <a:pt x="306" y="336"/>
                  </a:lnTo>
                  <a:lnTo>
                    <a:pt x="348" y="310"/>
                  </a:lnTo>
                  <a:lnTo>
                    <a:pt x="392" y="280"/>
                  </a:lnTo>
                  <a:lnTo>
                    <a:pt x="432" y="246"/>
                  </a:lnTo>
                  <a:lnTo>
                    <a:pt x="472" y="208"/>
                  </a:lnTo>
                  <a:lnTo>
                    <a:pt x="506" y="166"/>
                  </a:lnTo>
                  <a:lnTo>
                    <a:pt x="536" y="124"/>
                  </a:lnTo>
                  <a:lnTo>
                    <a:pt x="558" y="82"/>
                  </a:lnTo>
                  <a:lnTo>
                    <a:pt x="574" y="40"/>
                  </a:lnTo>
                  <a:lnTo>
                    <a:pt x="578" y="0"/>
                  </a:lnTo>
                  <a:lnTo>
                    <a:pt x="580" y="0"/>
                  </a:lnTo>
                  <a:close/>
                </a:path>
              </a:pathLst>
            </a:custGeom>
            <a:ln/>
            <a:ex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gray">
            <a:xfrm rot="898812" flipH="1">
              <a:off x="8670944" y="5244518"/>
              <a:ext cx="643683" cy="565802"/>
            </a:xfrm>
            <a:custGeom>
              <a:avLst/>
              <a:gdLst>
                <a:gd name="T0" fmla="*/ 580 w 580"/>
                <a:gd name="T1" fmla="*/ 0 h 798"/>
                <a:gd name="T2" fmla="*/ 578 w 580"/>
                <a:gd name="T3" fmla="*/ 90 h 798"/>
                <a:gd name="T4" fmla="*/ 568 w 580"/>
                <a:gd name="T5" fmla="*/ 174 h 798"/>
                <a:gd name="T6" fmla="*/ 552 w 580"/>
                <a:gd name="T7" fmla="*/ 252 h 798"/>
                <a:gd name="T8" fmla="*/ 526 w 580"/>
                <a:gd name="T9" fmla="*/ 324 h 798"/>
                <a:gd name="T10" fmla="*/ 494 w 580"/>
                <a:gd name="T11" fmla="*/ 390 h 798"/>
                <a:gd name="T12" fmla="*/ 452 w 580"/>
                <a:gd name="T13" fmla="*/ 450 h 798"/>
                <a:gd name="T14" fmla="*/ 402 w 580"/>
                <a:gd name="T15" fmla="*/ 508 h 798"/>
                <a:gd name="T16" fmla="*/ 342 w 580"/>
                <a:gd name="T17" fmla="*/ 560 h 798"/>
                <a:gd name="T18" fmla="*/ 270 w 580"/>
                <a:gd name="T19" fmla="*/ 610 h 798"/>
                <a:gd name="T20" fmla="*/ 188 w 580"/>
                <a:gd name="T21" fmla="*/ 656 h 798"/>
                <a:gd name="T22" fmla="*/ 188 w 580"/>
                <a:gd name="T23" fmla="*/ 798 h 798"/>
                <a:gd name="T24" fmla="*/ 0 w 580"/>
                <a:gd name="T25" fmla="*/ 514 h 798"/>
                <a:gd name="T26" fmla="*/ 188 w 580"/>
                <a:gd name="T27" fmla="*/ 230 h 798"/>
                <a:gd name="T28" fmla="*/ 188 w 580"/>
                <a:gd name="T29" fmla="*/ 372 h 798"/>
                <a:gd name="T30" fmla="*/ 224 w 580"/>
                <a:gd name="T31" fmla="*/ 368 h 798"/>
                <a:gd name="T32" fmla="*/ 264 w 580"/>
                <a:gd name="T33" fmla="*/ 356 h 798"/>
                <a:gd name="T34" fmla="*/ 306 w 580"/>
                <a:gd name="T35" fmla="*/ 336 h 798"/>
                <a:gd name="T36" fmla="*/ 348 w 580"/>
                <a:gd name="T37" fmla="*/ 310 h 798"/>
                <a:gd name="T38" fmla="*/ 392 w 580"/>
                <a:gd name="T39" fmla="*/ 280 h 798"/>
                <a:gd name="T40" fmla="*/ 432 w 580"/>
                <a:gd name="T41" fmla="*/ 246 h 798"/>
                <a:gd name="T42" fmla="*/ 472 w 580"/>
                <a:gd name="T43" fmla="*/ 208 h 798"/>
                <a:gd name="T44" fmla="*/ 506 w 580"/>
                <a:gd name="T45" fmla="*/ 166 h 798"/>
                <a:gd name="T46" fmla="*/ 536 w 580"/>
                <a:gd name="T47" fmla="*/ 124 h 798"/>
                <a:gd name="T48" fmla="*/ 558 w 580"/>
                <a:gd name="T49" fmla="*/ 82 h 798"/>
                <a:gd name="T50" fmla="*/ 574 w 580"/>
                <a:gd name="T51" fmla="*/ 40 h 798"/>
                <a:gd name="T52" fmla="*/ 578 w 580"/>
                <a:gd name="T53" fmla="*/ 0 h 798"/>
                <a:gd name="T54" fmla="*/ 580 w 580"/>
                <a:gd name="T55" fmla="*/ 0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0" h="798">
                  <a:moveTo>
                    <a:pt x="580" y="0"/>
                  </a:moveTo>
                  <a:lnTo>
                    <a:pt x="578" y="90"/>
                  </a:lnTo>
                  <a:lnTo>
                    <a:pt x="568" y="174"/>
                  </a:lnTo>
                  <a:lnTo>
                    <a:pt x="552" y="252"/>
                  </a:lnTo>
                  <a:lnTo>
                    <a:pt x="526" y="324"/>
                  </a:lnTo>
                  <a:lnTo>
                    <a:pt x="494" y="390"/>
                  </a:lnTo>
                  <a:lnTo>
                    <a:pt x="452" y="450"/>
                  </a:lnTo>
                  <a:lnTo>
                    <a:pt x="402" y="508"/>
                  </a:lnTo>
                  <a:lnTo>
                    <a:pt x="342" y="560"/>
                  </a:lnTo>
                  <a:lnTo>
                    <a:pt x="270" y="610"/>
                  </a:lnTo>
                  <a:lnTo>
                    <a:pt x="188" y="656"/>
                  </a:lnTo>
                  <a:lnTo>
                    <a:pt x="188" y="798"/>
                  </a:lnTo>
                  <a:lnTo>
                    <a:pt x="0" y="514"/>
                  </a:lnTo>
                  <a:lnTo>
                    <a:pt x="188" y="230"/>
                  </a:lnTo>
                  <a:lnTo>
                    <a:pt x="188" y="372"/>
                  </a:lnTo>
                  <a:lnTo>
                    <a:pt x="224" y="368"/>
                  </a:lnTo>
                  <a:lnTo>
                    <a:pt x="264" y="356"/>
                  </a:lnTo>
                  <a:lnTo>
                    <a:pt x="306" y="336"/>
                  </a:lnTo>
                  <a:lnTo>
                    <a:pt x="348" y="310"/>
                  </a:lnTo>
                  <a:lnTo>
                    <a:pt x="392" y="280"/>
                  </a:lnTo>
                  <a:lnTo>
                    <a:pt x="432" y="246"/>
                  </a:lnTo>
                  <a:lnTo>
                    <a:pt x="472" y="208"/>
                  </a:lnTo>
                  <a:lnTo>
                    <a:pt x="506" y="166"/>
                  </a:lnTo>
                  <a:lnTo>
                    <a:pt x="536" y="124"/>
                  </a:lnTo>
                  <a:lnTo>
                    <a:pt x="558" y="82"/>
                  </a:lnTo>
                  <a:lnTo>
                    <a:pt x="574" y="40"/>
                  </a:lnTo>
                  <a:lnTo>
                    <a:pt x="578" y="0"/>
                  </a:lnTo>
                  <a:lnTo>
                    <a:pt x="580" y="0"/>
                  </a:lnTo>
                  <a:close/>
                </a:path>
              </a:pathLst>
            </a:custGeom>
            <a:ln/>
            <a:ex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</p:grpSp>
      <p:sp>
        <p:nvSpPr>
          <p:cNvPr id="29" name="Freeform 28"/>
          <p:cNvSpPr>
            <a:spLocks/>
          </p:cNvSpPr>
          <p:nvPr/>
        </p:nvSpPr>
        <p:spPr bwMode="gray">
          <a:xfrm rot="9560441">
            <a:off x="2827071" y="3058346"/>
            <a:ext cx="760127" cy="830246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30" name="Freeform 29"/>
          <p:cNvSpPr>
            <a:spLocks/>
          </p:cNvSpPr>
          <p:nvPr/>
        </p:nvSpPr>
        <p:spPr bwMode="gray">
          <a:xfrm rot="2002264" flipH="1">
            <a:off x="2638741" y="4345155"/>
            <a:ext cx="1718951" cy="810641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131557" y="4788372"/>
            <a:ext cx="2630659" cy="12696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431133" y="2231792"/>
            <a:ext cx="1877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Tính chất </a:t>
            </a:r>
          </a:p>
          <a:p>
            <a:pPr algn="ctr"/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vật lý chung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508033" y="5007684"/>
            <a:ext cx="18777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Tính chất </a:t>
            </a:r>
          </a:p>
          <a:p>
            <a:pPr algn="ctr"/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Hóa học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922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2" grpId="0"/>
      <p:bldP spid="14" grpId="0"/>
      <p:bldP spid="15" grpId="0"/>
      <p:bldP spid="16" grpId="0"/>
      <p:bldP spid="19" grpId="0" animBg="1"/>
      <p:bldP spid="20" grpId="0"/>
      <p:bldP spid="21" grpId="0" animBg="1"/>
      <p:bldP spid="22" grpId="0" animBg="1"/>
      <p:bldP spid="23" grpId="0" animBg="1"/>
      <p:bldP spid="24" grpId="0" animBg="1"/>
      <p:bldP spid="29" grpId="0" animBg="1"/>
      <p:bldP spid="30" grpId="0" animBg="1"/>
      <p:bldP spid="31" grpId="0" animBg="1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Left-Up Arrow 63"/>
          <p:cNvSpPr/>
          <p:nvPr/>
        </p:nvSpPr>
        <p:spPr>
          <a:xfrm rot="5400000">
            <a:off x="2094693" y="1974757"/>
            <a:ext cx="1093812" cy="2641601"/>
          </a:xfrm>
          <a:prstGeom prst="leftUpArrow">
            <a:avLst>
              <a:gd name="adj1" fmla="val 18452"/>
              <a:gd name="adj2" fmla="val 27698"/>
              <a:gd name="adj3" fmla="val 299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Left-Up Arrow 62"/>
          <p:cNvSpPr/>
          <p:nvPr/>
        </p:nvSpPr>
        <p:spPr>
          <a:xfrm>
            <a:off x="8443606" y="2764440"/>
            <a:ext cx="2627196" cy="1062230"/>
          </a:xfrm>
          <a:prstGeom prst="leftUpArrow">
            <a:avLst>
              <a:gd name="adj1" fmla="val 18301"/>
              <a:gd name="adj2" fmla="val 27698"/>
              <a:gd name="adj3" fmla="val 299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Left-Up Arrow 61"/>
          <p:cNvSpPr/>
          <p:nvPr/>
        </p:nvSpPr>
        <p:spPr>
          <a:xfrm rot="10800000">
            <a:off x="1431640" y="1586350"/>
            <a:ext cx="3317061" cy="568848"/>
          </a:xfrm>
          <a:prstGeom prst="leftUpArrow">
            <a:avLst>
              <a:gd name="adj1" fmla="val 35869"/>
              <a:gd name="adj2" fmla="val 27698"/>
              <a:gd name="adj3" fmla="val 299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Left-Up Arrow 16"/>
          <p:cNvSpPr/>
          <p:nvPr/>
        </p:nvSpPr>
        <p:spPr>
          <a:xfrm rot="16200000">
            <a:off x="8868394" y="350704"/>
            <a:ext cx="550146" cy="3049137"/>
          </a:xfrm>
          <a:prstGeom prst="leftUpArrow">
            <a:avLst>
              <a:gd name="adj1" fmla="val 35073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TextBox 10"/>
          <p:cNvSpPr txBox="1">
            <a:spLocks noChangeArrowheads="1"/>
          </p:cNvSpPr>
          <p:nvPr/>
        </p:nvSpPr>
        <p:spPr bwMode="auto">
          <a:xfrm>
            <a:off x="101601" y="2169056"/>
            <a:ext cx="3288147" cy="954107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sz="2800" b="1" dirty="0">
                <a:solidFill>
                  <a:srgbClr val="27149C"/>
                </a:solidFill>
              </a:rPr>
              <a:t>Số electron ngoài cùng.....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0" y="27710"/>
            <a:ext cx="12192000" cy="6423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      	</a:t>
            </a:r>
            <a:r>
              <a:rPr lang="en-US" sz="3200" b="1" dirty="0">
                <a:solidFill>
                  <a:srgbClr val="FF0000"/>
                </a:solidFill>
              </a:rPr>
              <a:t>     TÍNH CHẤT CỦA KIM LOẠI -  DÃY ĐIỆN HÓA CỦA KIM LOẠI</a:t>
            </a:r>
          </a:p>
        </p:txBody>
      </p:sp>
      <p:sp>
        <p:nvSpPr>
          <p:cNvPr id="6" name="Oval 5"/>
          <p:cNvSpPr/>
          <p:nvPr/>
        </p:nvSpPr>
        <p:spPr>
          <a:xfrm>
            <a:off x="1" y="-153250"/>
            <a:ext cx="1745674" cy="915587"/>
          </a:xfrm>
          <a:prstGeom prst="ellipse">
            <a:avLst/>
          </a:prstGeom>
          <a:solidFill>
            <a:srgbClr val="EBFE76"/>
          </a:solidFill>
          <a:scene3d>
            <a:camera prst="perspectiveRelaxed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Bài 18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6030" y="738909"/>
            <a:ext cx="4823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II- TÍNH CHẤT HÓA HỌC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3271209" y="5670188"/>
            <a:ext cx="5974393" cy="1083906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 HIỆN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 KHỬ</a:t>
            </a:r>
          </a:p>
        </p:txBody>
      </p:sp>
      <p:sp>
        <p:nvSpPr>
          <p:cNvPr id="25" name="TextBox 5"/>
          <p:cNvSpPr txBox="1">
            <a:spLocks noChangeArrowheads="1"/>
          </p:cNvSpPr>
          <p:nvPr/>
        </p:nvSpPr>
        <p:spPr bwMode="auto">
          <a:xfrm>
            <a:off x="4109191" y="4722167"/>
            <a:ext cx="4225477" cy="52322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2060"/>
                </a:solidFill>
              </a:rPr>
              <a:t>Dễ</a:t>
            </a:r>
            <a:r>
              <a:rPr lang="en-US" sz="2800" b="1" dirty="0">
                <a:solidFill>
                  <a:srgbClr val="002060"/>
                </a:solidFill>
              </a:rPr>
              <a:t> ..........  electron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000254" y="1169479"/>
            <a:ext cx="4443353" cy="1201113"/>
            <a:chOff x="3000189" y="1169478"/>
            <a:chExt cx="3332515" cy="1201113"/>
          </a:xfrm>
        </p:grpSpPr>
        <p:sp>
          <p:nvSpPr>
            <p:cNvPr id="21" name="Oval 20"/>
            <p:cNvSpPr/>
            <p:nvPr/>
          </p:nvSpPr>
          <p:spPr bwMode="auto">
            <a:xfrm>
              <a:off x="3000189" y="1169478"/>
              <a:ext cx="3332515" cy="1201113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TextBox 5"/>
            <p:cNvSpPr txBox="1">
              <a:spLocks noChangeArrowheads="1"/>
            </p:cNvSpPr>
            <p:nvPr/>
          </p:nvSpPr>
          <p:spPr bwMode="auto">
            <a:xfrm>
              <a:off x="3781878" y="1281531"/>
              <a:ext cx="1727210" cy="954107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chemeClr val="bg1"/>
                  </a:solidFill>
                </a:rPr>
                <a:t>NGUYÊN TỬ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chemeClr val="bg1"/>
                  </a:solidFill>
                </a:rPr>
                <a:t>KIM LOẠI</a:t>
              </a:r>
            </a:p>
          </p:txBody>
        </p:sp>
      </p:grpSp>
      <p:sp>
        <p:nvSpPr>
          <p:cNvPr id="47" name="TextBox 10"/>
          <p:cNvSpPr txBox="1">
            <a:spLocks noChangeArrowheads="1"/>
          </p:cNvSpPr>
          <p:nvPr/>
        </p:nvSpPr>
        <p:spPr bwMode="auto">
          <a:xfrm>
            <a:off x="8940800" y="2150350"/>
            <a:ext cx="3149600" cy="954107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sz="2800" b="1" dirty="0">
                <a:solidFill>
                  <a:srgbClr val="27149C"/>
                </a:solidFill>
              </a:rPr>
              <a:t>Bán kính nguyên tử......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45674" y="2581237"/>
            <a:ext cx="938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ít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0196166" y="2487041"/>
            <a:ext cx="1222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lớn</a:t>
            </a:r>
          </a:p>
        </p:txBody>
      </p:sp>
      <p:sp>
        <p:nvSpPr>
          <p:cNvPr id="49" name="TextBox 10"/>
          <p:cNvSpPr txBox="1">
            <a:spLocks noChangeArrowheads="1"/>
          </p:cNvSpPr>
          <p:nvPr/>
        </p:nvSpPr>
        <p:spPr bwMode="auto">
          <a:xfrm>
            <a:off x="3962400" y="2806008"/>
            <a:ext cx="4463536" cy="1384995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sz="2800" b="1" dirty="0">
                <a:solidFill>
                  <a:srgbClr val="27149C"/>
                </a:solidFill>
              </a:rPr>
              <a:t>Lực hút giữa hạt nhân và  electron ngoài cùng...............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006987" y="3580973"/>
            <a:ext cx="1284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yếu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177657" y="4626781"/>
            <a:ext cx="1284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mất</a:t>
            </a:r>
          </a:p>
        </p:txBody>
      </p:sp>
      <p:sp>
        <p:nvSpPr>
          <p:cNvPr id="4" name="Notched Right Arrow 3"/>
          <p:cNvSpPr/>
          <p:nvPr/>
        </p:nvSpPr>
        <p:spPr>
          <a:xfrm rot="5400000">
            <a:off x="6015830" y="4169574"/>
            <a:ext cx="531167" cy="57402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Notched Right Arrow 58"/>
          <p:cNvSpPr/>
          <p:nvPr/>
        </p:nvSpPr>
        <p:spPr>
          <a:xfrm rot="5400000">
            <a:off x="6015830" y="5223962"/>
            <a:ext cx="531167" cy="57402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3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3" grpId="0" animBg="1"/>
      <p:bldP spid="17" grpId="0" animBg="1"/>
      <p:bldP spid="46" grpId="0" animBg="1"/>
      <p:bldP spid="8" grpId="0"/>
      <p:bldP spid="23" grpId="0" animBg="1"/>
      <p:bldP spid="25" grpId="0" animBg="1"/>
      <p:bldP spid="47" grpId="0" animBg="1"/>
      <p:bldP spid="3" grpId="0"/>
      <p:bldP spid="48" grpId="0"/>
      <p:bldP spid="49" grpId="0" animBg="1"/>
      <p:bldP spid="50" grpId="0"/>
      <p:bldP spid="58" grpId="0"/>
      <p:bldP spid="4" grpId="0" animBg="1"/>
      <p:bldP spid="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 52"/>
          <p:cNvSpPr>
            <a:spLocks/>
          </p:cNvSpPr>
          <p:nvPr/>
        </p:nvSpPr>
        <p:spPr bwMode="gray">
          <a:xfrm rot="6872970" flipH="1">
            <a:off x="4233436" y="3270282"/>
            <a:ext cx="1570830" cy="120767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2" name="Freeform 51"/>
          <p:cNvSpPr>
            <a:spLocks/>
          </p:cNvSpPr>
          <p:nvPr/>
        </p:nvSpPr>
        <p:spPr bwMode="gray">
          <a:xfrm rot="12890620">
            <a:off x="7517303" y="2825753"/>
            <a:ext cx="2360705" cy="95626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1" name="Freeform 50"/>
          <p:cNvSpPr>
            <a:spLocks/>
          </p:cNvSpPr>
          <p:nvPr/>
        </p:nvSpPr>
        <p:spPr bwMode="gray">
          <a:xfrm rot="15828603">
            <a:off x="6270389" y="3393183"/>
            <a:ext cx="1318666" cy="1188393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gray">
          <a:xfrm rot="8700921" flipH="1">
            <a:off x="3160514" y="2690778"/>
            <a:ext cx="2029181" cy="905756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31" name="Group 7"/>
          <p:cNvGrpSpPr>
            <a:grpSpLocks/>
          </p:cNvGrpSpPr>
          <p:nvPr/>
        </p:nvGrpSpPr>
        <p:grpSpPr bwMode="auto">
          <a:xfrm>
            <a:off x="70561" y="2937590"/>
            <a:ext cx="3437859" cy="1833950"/>
            <a:chOff x="3771900" y="228600"/>
            <a:chExt cx="2057400" cy="1752600"/>
          </a:xfrm>
        </p:grpSpPr>
        <p:sp>
          <p:nvSpPr>
            <p:cNvPr id="44" name="Oval 43"/>
            <p:cNvSpPr/>
            <p:nvPr/>
          </p:nvSpPr>
          <p:spPr>
            <a:xfrm>
              <a:off x="3771900" y="228600"/>
              <a:ext cx="2057400" cy="1752600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4039303" y="457764"/>
              <a:ext cx="1522593" cy="129427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" name="TextBox 10"/>
            <p:cNvSpPr txBox="1">
              <a:spLocks noChangeArrowheads="1"/>
            </p:cNvSpPr>
            <p:nvPr/>
          </p:nvSpPr>
          <p:spPr bwMode="auto">
            <a:xfrm>
              <a:off x="4251881" y="754715"/>
              <a:ext cx="1108316" cy="676486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/>
              <a:r>
                <a:rPr lang="en-US" sz="2000" b="1" dirty="0">
                  <a:solidFill>
                    <a:srgbClr val="27149C"/>
                  </a:solidFill>
                </a:rPr>
                <a:t>Tác dụng với phi kim</a:t>
              </a:r>
            </a:p>
          </p:txBody>
        </p:sp>
      </p:grpSp>
      <p:grpSp>
        <p:nvGrpSpPr>
          <p:cNvPr id="32" name="Group 7"/>
          <p:cNvGrpSpPr>
            <a:grpSpLocks/>
          </p:cNvGrpSpPr>
          <p:nvPr/>
        </p:nvGrpSpPr>
        <p:grpSpPr bwMode="auto">
          <a:xfrm>
            <a:off x="2290661" y="4550045"/>
            <a:ext cx="3476429" cy="1693954"/>
            <a:chOff x="3771900" y="228600"/>
            <a:chExt cx="2057400" cy="1752600"/>
          </a:xfrm>
        </p:grpSpPr>
        <p:sp>
          <p:nvSpPr>
            <p:cNvPr id="41" name="Oval 40"/>
            <p:cNvSpPr/>
            <p:nvPr/>
          </p:nvSpPr>
          <p:spPr>
            <a:xfrm>
              <a:off x="3771900" y="228600"/>
              <a:ext cx="2057400" cy="1752600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4039303" y="457764"/>
              <a:ext cx="1522593" cy="129427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TextBox 10"/>
            <p:cNvSpPr txBox="1">
              <a:spLocks noChangeArrowheads="1"/>
            </p:cNvSpPr>
            <p:nvPr/>
          </p:nvSpPr>
          <p:spPr bwMode="auto">
            <a:xfrm>
              <a:off x="4290371" y="738703"/>
              <a:ext cx="1086203" cy="732394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/>
              <a:r>
                <a:rPr lang="en-US" sz="2000" b="1" dirty="0">
                  <a:solidFill>
                    <a:srgbClr val="27149C"/>
                  </a:solidFill>
                </a:rPr>
                <a:t>Tác dụng với dd axit</a:t>
              </a:r>
            </a:p>
          </p:txBody>
        </p:sp>
      </p:grpSp>
      <p:grpSp>
        <p:nvGrpSpPr>
          <p:cNvPr id="33" name="Group 7"/>
          <p:cNvGrpSpPr>
            <a:grpSpLocks/>
          </p:cNvGrpSpPr>
          <p:nvPr/>
        </p:nvGrpSpPr>
        <p:grpSpPr bwMode="auto">
          <a:xfrm>
            <a:off x="6024173" y="4618893"/>
            <a:ext cx="3419019" cy="1707646"/>
            <a:chOff x="3771900" y="228600"/>
            <a:chExt cx="2057400" cy="1752600"/>
          </a:xfrm>
        </p:grpSpPr>
        <p:sp>
          <p:nvSpPr>
            <p:cNvPr id="38" name="Oval 37"/>
            <p:cNvSpPr/>
            <p:nvPr/>
          </p:nvSpPr>
          <p:spPr>
            <a:xfrm>
              <a:off x="3771900" y="228600"/>
              <a:ext cx="2057400" cy="1752600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4039303" y="457764"/>
              <a:ext cx="1522593" cy="129427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TextBox 10"/>
            <p:cNvSpPr txBox="1">
              <a:spLocks noChangeArrowheads="1"/>
            </p:cNvSpPr>
            <p:nvPr/>
          </p:nvSpPr>
          <p:spPr bwMode="auto">
            <a:xfrm>
              <a:off x="4294580" y="738671"/>
              <a:ext cx="946396" cy="720691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/>
              <a:r>
                <a:rPr lang="en-US" sz="2000" b="1" dirty="0">
                  <a:solidFill>
                    <a:srgbClr val="27149C"/>
                  </a:solidFill>
                </a:rPr>
                <a:t>Tác dụng với nước</a:t>
              </a:r>
            </a:p>
          </p:txBody>
        </p:sp>
      </p:grpSp>
      <p:grpSp>
        <p:nvGrpSpPr>
          <p:cNvPr id="34" name="Group 7"/>
          <p:cNvGrpSpPr>
            <a:grpSpLocks/>
          </p:cNvGrpSpPr>
          <p:nvPr/>
        </p:nvGrpSpPr>
        <p:grpSpPr bwMode="auto">
          <a:xfrm>
            <a:off x="8889730" y="3441879"/>
            <a:ext cx="3302270" cy="1731424"/>
            <a:chOff x="3771900" y="228600"/>
            <a:chExt cx="2057400" cy="1752600"/>
          </a:xfrm>
        </p:grpSpPr>
        <p:sp>
          <p:nvSpPr>
            <p:cNvPr id="35" name="Oval 34"/>
            <p:cNvSpPr/>
            <p:nvPr/>
          </p:nvSpPr>
          <p:spPr>
            <a:xfrm>
              <a:off x="3771900" y="228600"/>
              <a:ext cx="2057400" cy="1752600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4039303" y="457764"/>
              <a:ext cx="1522593" cy="129427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7" name="TextBox 10"/>
            <p:cNvSpPr txBox="1">
              <a:spLocks noChangeArrowheads="1"/>
            </p:cNvSpPr>
            <p:nvPr/>
          </p:nvSpPr>
          <p:spPr bwMode="auto">
            <a:xfrm>
              <a:off x="4263399" y="725405"/>
              <a:ext cx="1096798" cy="716544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/>
              <a:r>
                <a:rPr lang="en-US" sz="2000" b="1" dirty="0">
                  <a:solidFill>
                    <a:srgbClr val="27149C"/>
                  </a:solidFill>
                </a:rPr>
                <a:t>Tác dụng với dd muối</a:t>
              </a:r>
            </a:p>
          </p:txBody>
        </p:sp>
      </p:grpSp>
      <p:grpSp>
        <p:nvGrpSpPr>
          <p:cNvPr id="19" name="Group 6"/>
          <p:cNvGrpSpPr>
            <a:grpSpLocks/>
          </p:cNvGrpSpPr>
          <p:nvPr/>
        </p:nvGrpSpPr>
        <p:grpSpPr bwMode="auto">
          <a:xfrm>
            <a:off x="4427389" y="1885681"/>
            <a:ext cx="3782524" cy="1625036"/>
            <a:chOff x="3771900" y="228600"/>
            <a:chExt cx="2057400" cy="1752600"/>
          </a:xfrm>
        </p:grpSpPr>
        <p:sp>
          <p:nvSpPr>
            <p:cNvPr id="20" name="Oval 19"/>
            <p:cNvSpPr/>
            <p:nvPr/>
          </p:nvSpPr>
          <p:spPr>
            <a:xfrm>
              <a:off x="3771900" y="228600"/>
              <a:ext cx="2057400" cy="1752600"/>
            </a:xfrm>
            <a:prstGeom prst="ellips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4038248" y="457201"/>
              <a:ext cx="1524705" cy="1295399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TextBox 5"/>
            <p:cNvSpPr txBox="1">
              <a:spLocks noChangeArrowheads="1"/>
            </p:cNvSpPr>
            <p:nvPr/>
          </p:nvSpPr>
          <p:spPr bwMode="auto">
            <a:xfrm>
              <a:off x="4301759" y="803878"/>
              <a:ext cx="1071952" cy="564292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chemeClr val="bg1"/>
                  </a:solidFill>
                </a:rPr>
                <a:t>KIM LOẠI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4936" y="712840"/>
            <a:ext cx="4823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II- TÍNH CHẤT HÓA HỌC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4793" y="1190891"/>
            <a:ext cx="10282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Tính</a:t>
            </a:r>
            <a:r>
              <a:rPr lang="en-US" sz="3200" dirty="0"/>
              <a:t> </a:t>
            </a:r>
            <a:r>
              <a:rPr lang="en-US" sz="3200" dirty="0" err="1"/>
              <a:t>chất</a:t>
            </a:r>
            <a:r>
              <a:rPr lang="en-US" sz="3200" dirty="0"/>
              <a:t> </a:t>
            </a:r>
            <a:r>
              <a:rPr lang="en-US" sz="3200" dirty="0" err="1"/>
              <a:t>đặc</a:t>
            </a:r>
            <a:r>
              <a:rPr lang="en-US" sz="3200" dirty="0"/>
              <a:t> </a:t>
            </a:r>
            <a:r>
              <a:rPr lang="en-US" sz="3200" dirty="0" err="1"/>
              <a:t>trưng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kim</a:t>
            </a:r>
            <a:r>
              <a:rPr lang="en-US" sz="3200" dirty="0"/>
              <a:t> </a:t>
            </a:r>
            <a:r>
              <a:rPr lang="en-US" sz="3200" dirty="0" err="1"/>
              <a:t>loại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tính</a:t>
            </a:r>
            <a:r>
              <a:rPr lang="en-US" sz="3200" dirty="0"/>
              <a:t> </a:t>
            </a:r>
            <a:r>
              <a:rPr lang="en-US" sz="3200" dirty="0" err="1"/>
              <a:t>khử</a:t>
            </a:r>
            <a:r>
              <a:rPr lang="en-US" sz="3200" dirty="0"/>
              <a:t>:  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0" y="27710"/>
            <a:ext cx="12192000" cy="6423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      	</a:t>
            </a:r>
            <a:r>
              <a:rPr lang="en-US" sz="3200" b="1" dirty="0">
                <a:solidFill>
                  <a:srgbClr val="FF0000"/>
                </a:solidFill>
              </a:rPr>
              <a:t>     TÍNH CHẤT CỦA KIM LOẠI -  DÃY ĐIỆN HÓA CỦA KIM LOẠI</a:t>
            </a:r>
          </a:p>
        </p:txBody>
      </p:sp>
      <p:sp>
        <p:nvSpPr>
          <p:cNvPr id="6" name="Oval 5"/>
          <p:cNvSpPr/>
          <p:nvPr/>
        </p:nvSpPr>
        <p:spPr>
          <a:xfrm>
            <a:off x="0" y="-146055"/>
            <a:ext cx="1585599" cy="915587"/>
          </a:xfrm>
          <a:prstGeom prst="ellipse">
            <a:avLst/>
          </a:prstGeom>
          <a:solidFill>
            <a:srgbClr val="EBFE76"/>
          </a:solidFill>
          <a:scene3d>
            <a:camera prst="perspectiveRelaxed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Bài 18</a:t>
            </a:r>
          </a:p>
        </p:txBody>
      </p:sp>
    </p:spTree>
    <p:extLst>
      <p:ext uri="{BB962C8B-B14F-4D97-AF65-F5344CB8AC3E}">
        <p14:creationId xmlns:p14="http://schemas.microsoft.com/office/powerpoint/2010/main" val="357101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2" grpId="0" animBg="1"/>
      <p:bldP spid="51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ight Arrow 57"/>
          <p:cNvSpPr/>
          <p:nvPr/>
        </p:nvSpPr>
        <p:spPr>
          <a:xfrm>
            <a:off x="1115077" y="4519684"/>
            <a:ext cx="3566560" cy="1035987"/>
          </a:xfrm>
          <a:prstGeom prst="rightArrow">
            <a:avLst>
              <a:gd name="adj1" fmla="val 50000"/>
              <a:gd name="adj2" fmla="val 64373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Tác dụng với Oxi</a:t>
            </a:r>
          </a:p>
        </p:txBody>
      </p:sp>
      <p:sp>
        <p:nvSpPr>
          <p:cNvPr id="59" name="Right Arrow 58"/>
          <p:cNvSpPr/>
          <p:nvPr/>
        </p:nvSpPr>
        <p:spPr>
          <a:xfrm>
            <a:off x="1115077" y="5748447"/>
            <a:ext cx="3566560" cy="984862"/>
          </a:xfrm>
          <a:prstGeom prst="rightArrow">
            <a:avLst>
              <a:gd name="adj1" fmla="val 50000"/>
              <a:gd name="adj2" fmla="val 64373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Tác dụng với lưu huỳnh</a:t>
            </a:r>
          </a:p>
        </p:txBody>
      </p:sp>
      <p:sp>
        <p:nvSpPr>
          <p:cNvPr id="7" name="Right Arrow 6"/>
          <p:cNvSpPr/>
          <p:nvPr/>
        </p:nvSpPr>
        <p:spPr>
          <a:xfrm>
            <a:off x="1115075" y="3217604"/>
            <a:ext cx="3566561" cy="1077305"/>
          </a:xfrm>
          <a:prstGeom prst="rightArrow">
            <a:avLst>
              <a:gd name="adj1" fmla="val 50000"/>
              <a:gd name="adj2" fmla="val 64373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Tác dụng với Clo</a:t>
            </a:r>
          </a:p>
        </p:txBody>
      </p:sp>
      <p:sp>
        <p:nvSpPr>
          <p:cNvPr id="9" name="Right Arrow 8"/>
          <p:cNvSpPr/>
          <p:nvPr/>
        </p:nvSpPr>
        <p:spPr>
          <a:xfrm rot="16200000">
            <a:off x="-942685" y="4241385"/>
            <a:ext cx="3908752" cy="825723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>
            <a:spLocks/>
          </p:cNvSpPr>
          <p:nvPr/>
        </p:nvSpPr>
        <p:spPr bwMode="gray">
          <a:xfrm rot="8938987" flipH="1">
            <a:off x="2665174" y="1254425"/>
            <a:ext cx="2232709" cy="905756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31" name="Group 7"/>
          <p:cNvGrpSpPr>
            <a:grpSpLocks/>
          </p:cNvGrpSpPr>
          <p:nvPr/>
        </p:nvGrpSpPr>
        <p:grpSpPr bwMode="auto">
          <a:xfrm>
            <a:off x="18470" y="1742873"/>
            <a:ext cx="2923969" cy="1580294"/>
            <a:chOff x="3771900" y="228600"/>
            <a:chExt cx="2057400" cy="1752600"/>
          </a:xfrm>
        </p:grpSpPr>
        <p:sp>
          <p:nvSpPr>
            <p:cNvPr id="44" name="Oval 43"/>
            <p:cNvSpPr/>
            <p:nvPr/>
          </p:nvSpPr>
          <p:spPr>
            <a:xfrm>
              <a:off x="3771900" y="228600"/>
              <a:ext cx="2057400" cy="1752600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4039303" y="457764"/>
              <a:ext cx="1522593" cy="129427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" name="TextBox 10"/>
            <p:cNvSpPr txBox="1">
              <a:spLocks noChangeArrowheads="1"/>
            </p:cNvSpPr>
            <p:nvPr/>
          </p:nvSpPr>
          <p:spPr bwMode="auto">
            <a:xfrm>
              <a:off x="4251881" y="754715"/>
              <a:ext cx="1108316" cy="676486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/>
              <a:r>
                <a:rPr lang="en-US" sz="2000" b="1" dirty="0">
                  <a:solidFill>
                    <a:srgbClr val="27149C"/>
                  </a:solidFill>
                </a:rPr>
                <a:t>Tác dụng với phi kim</a:t>
              </a:r>
            </a:p>
          </p:txBody>
        </p:sp>
      </p:grpSp>
      <p:grpSp>
        <p:nvGrpSpPr>
          <p:cNvPr id="19" name="Group 6"/>
          <p:cNvGrpSpPr>
            <a:grpSpLocks/>
          </p:cNvGrpSpPr>
          <p:nvPr/>
        </p:nvGrpSpPr>
        <p:grpSpPr bwMode="auto">
          <a:xfrm>
            <a:off x="4571787" y="765997"/>
            <a:ext cx="3782524" cy="1625036"/>
            <a:chOff x="3771900" y="228600"/>
            <a:chExt cx="2057400" cy="1752600"/>
          </a:xfrm>
        </p:grpSpPr>
        <p:sp>
          <p:nvSpPr>
            <p:cNvPr id="20" name="Oval 19"/>
            <p:cNvSpPr/>
            <p:nvPr/>
          </p:nvSpPr>
          <p:spPr>
            <a:xfrm>
              <a:off x="3771900" y="228600"/>
              <a:ext cx="2057400" cy="1752600"/>
            </a:xfrm>
            <a:prstGeom prst="ellips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4038248" y="457201"/>
              <a:ext cx="1524705" cy="1295399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TextBox 5"/>
            <p:cNvSpPr txBox="1">
              <a:spLocks noChangeArrowheads="1"/>
            </p:cNvSpPr>
            <p:nvPr/>
          </p:nvSpPr>
          <p:spPr bwMode="auto">
            <a:xfrm>
              <a:off x="4293547" y="680473"/>
              <a:ext cx="1071952" cy="896230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FFFF00"/>
                  </a:solidFill>
                </a:rPr>
                <a:t>KIM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FFFF00"/>
                  </a:solidFill>
                </a:rPr>
                <a:t>LOẠI</a:t>
              </a:r>
            </a:p>
          </p:txBody>
        </p:sp>
      </p:grp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40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821" y="4501571"/>
            <a:ext cx="6773863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515" y="3276959"/>
            <a:ext cx="6773863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ounded Rectangle 22"/>
          <p:cNvSpPr/>
          <p:nvPr/>
        </p:nvSpPr>
        <p:spPr>
          <a:xfrm>
            <a:off x="-901" y="-39974"/>
            <a:ext cx="12192000" cy="6423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      	</a:t>
            </a:r>
            <a:r>
              <a:rPr lang="en-US" sz="3200" b="1" dirty="0">
                <a:solidFill>
                  <a:srgbClr val="FF0000"/>
                </a:solidFill>
              </a:rPr>
              <a:t>     TÍNH CHẤT CỦA KIM LOẠI -  DÃY ĐIỆN HÓA CỦA KIM LOẠI</a:t>
            </a:r>
          </a:p>
        </p:txBody>
      </p:sp>
      <p:sp>
        <p:nvSpPr>
          <p:cNvPr id="6" name="Oval 5"/>
          <p:cNvSpPr/>
          <p:nvPr/>
        </p:nvSpPr>
        <p:spPr>
          <a:xfrm>
            <a:off x="-4" y="-229787"/>
            <a:ext cx="1585599" cy="915587"/>
          </a:xfrm>
          <a:prstGeom prst="ellipse">
            <a:avLst/>
          </a:prstGeom>
          <a:solidFill>
            <a:srgbClr val="EBFE76"/>
          </a:solidFill>
          <a:scene3d>
            <a:camera prst="perspectiveRelaxed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Bài 18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-81256" y="654501"/>
            <a:ext cx="4823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II- TÍNH CHẤT HÓA HỌC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831271" y="5662033"/>
            <a:ext cx="6727413" cy="1071276"/>
            <a:chOff x="3123400" y="2797425"/>
            <a:chExt cx="7734363" cy="1071276"/>
          </a:xfrm>
        </p:grpSpPr>
        <p:sp>
          <p:nvSpPr>
            <p:cNvPr id="25" name="Rounded Rectangle 24"/>
            <p:cNvSpPr/>
            <p:nvPr/>
          </p:nvSpPr>
          <p:spPr>
            <a:xfrm>
              <a:off x="3123400" y="2797425"/>
              <a:ext cx="7734363" cy="1071276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Hg      +       S             </a:t>
              </a:r>
              <a:r>
                <a:rPr lang="en-US" sz="3600" dirty="0" err="1">
                  <a:solidFill>
                    <a:schemeClr val="tx1"/>
                  </a:solidFill>
                </a:rPr>
                <a:t>HgS</a:t>
              </a:r>
              <a:r>
                <a:rPr lang="en-US" sz="3600" dirty="0">
                  <a:solidFill>
                    <a:schemeClr val="tx1"/>
                  </a:solidFill>
                </a:rPr>
                <a:t>  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V="1">
              <a:off x="7323618" y="3353312"/>
              <a:ext cx="1081685" cy="208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6683951" y="2818224"/>
              <a:ext cx="585125" cy="33118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Oval 28"/>
            <p:cNvSpPr/>
            <p:nvPr/>
          </p:nvSpPr>
          <p:spPr>
            <a:xfrm flipH="1">
              <a:off x="4285003" y="2838479"/>
              <a:ext cx="803449" cy="280354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8405303" y="2804155"/>
              <a:ext cx="839660" cy="393257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+2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9000026" y="2828659"/>
              <a:ext cx="680802" cy="316901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-2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432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 52"/>
          <p:cNvSpPr>
            <a:spLocks/>
          </p:cNvSpPr>
          <p:nvPr/>
        </p:nvSpPr>
        <p:spPr bwMode="gray">
          <a:xfrm rot="6872970" flipH="1">
            <a:off x="4363182" y="2361692"/>
            <a:ext cx="1570830" cy="120767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2" name="Freeform 51"/>
          <p:cNvSpPr>
            <a:spLocks/>
          </p:cNvSpPr>
          <p:nvPr/>
        </p:nvSpPr>
        <p:spPr bwMode="gray">
          <a:xfrm rot="12890620">
            <a:off x="6766424" y="2081020"/>
            <a:ext cx="2360705" cy="95626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1" name="Freeform 50"/>
          <p:cNvSpPr>
            <a:spLocks/>
          </p:cNvSpPr>
          <p:nvPr/>
        </p:nvSpPr>
        <p:spPr bwMode="gray">
          <a:xfrm rot="15828603">
            <a:off x="6173544" y="2380120"/>
            <a:ext cx="1318666" cy="1188393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gray">
          <a:xfrm rot="8700921" flipH="1">
            <a:off x="3121686" y="1834617"/>
            <a:ext cx="2029181" cy="905756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31" name="Group 7"/>
          <p:cNvGrpSpPr>
            <a:grpSpLocks/>
          </p:cNvGrpSpPr>
          <p:nvPr/>
        </p:nvGrpSpPr>
        <p:grpSpPr bwMode="auto">
          <a:xfrm>
            <a:off x="-4" y="2207260"/>
            <a:ext cx="3437859" cy="1833950"/>
            <a:chOff x="3771900" y="228600"/>
            <a:chExt cx="2057400" cy="1752600"/>
          </a:xfrm>
        </p:grpSpPr>
        <p:sp>
          <p:nvSpPr>
            <p:cNvPr id="44" name="Oval 43"/>
            <p:cNvSpPr/>
            <p:nvPr/>
          </p:nvSpPr>
          <p:spPr>
            <a:xfrm>
              <a:off x="3771900" y="228600"/>
              <a:ext cx="2057400" cy="1752600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4039303" y="457764"/>
              <a:ext cx="1522593" cy="129427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" name="TextBox 10"/>
            <p:cNvSpPr txBox="1">
              <a:spLocks noChangeArrowheads="1"/>
            </p:cNvSpPr>
            <p:nvPr/>
          </p:nvSpPr>
          <p:spPr bwMode="auto">
            <a:xfrm>
              <a:off x="4251881" y="754715"/>
              <a:ext cx="1108316" cy="676486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/>
              <a:r>
                <a:rPr lang="en-US" sz="2000" b="1" dirty="0">
                  <a:solidFill>
                    <a:srgbClr val="27149C"/>
                  </a:solidFill>
                </a:rPr>
                <a:t>Tác dụng với phi kim</a:t>
              </a:r>
            </a:p>
          </p:txBody>
        </p:sp>
      </p:grpSp>
      <p:grpSp>
        <p:nvGrpSpPr>
          <p:cNvPr id="33" name="Group 7"/>
          <p:cNvGrpSpPr>
            <a:grpSpLocks/>
          </p:cNvGrpSpPr>
          <p:nvPr/>
        </p:nvGrpSpPr>
        <p:grpSpPr bwMode="auto">
          <a:xfrm>
            <a:off x="6215633" y="3496797"/>
            <a:ext cx="3419019" cy="1707646"/>
            <a:chOff x="3771900" y="228600"/>
            <a:chExt cx="2057400" cy="1752600"/>
          </a:xfrm>
        </p:grpSpPr>
        <p:sp>
          <p:nvSpPr>
            <p:cNvPr id="38" name="Oval 37"/>
            <p:cNvSpPr/>
            <p:nvPr/>
          </p:nvSpPr>
          <p:spPr>
            <a:xfrm>
              <a:off x="3771900" y="228600"/>
              <a:ext cx="2057400" cy="1752600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4039303" y="457764"/>
              <a:ext cx="1522593" cy="129427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TextBox 10"/>
            <p:cNvSpPr txBox="1">
              <a:spLocks noChangeArrowheads="1"/>
            </p:cNvSpPr>
            <p:nvPr/>
          </p:nvSpPr>
          <p:spPr bwMode="auto">
            <a:xfrm>
              <a:off x="4294580" y="738671"/>
              <a:ext cx="946396" cy="720691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/>
              <a:r>
                <a:rPr lang="en-US" sz="2000" b="1" dirty="0">
                  <a:solidFill>
                    <a:srgbClr val="27149C"/>
                  </a:solidFill>
                </a:rPr>
                <a:t>Tác dụng với nước</a:t>
              </a:r>
            </a:p>
          </p:txBody>
        </p:sp>
      </p:grpSp>
      <p:grpSp>
        <p:nvGrpSpPr>
          <p:cNvPr id="34" name="Group 7"/>
          <p:cNvGrpSpPr>
            <a:grpSpLocks/>
          </p:cNvGrpSpPr>
          <p:nvPr/>
        </p:nvGrpSpPr>
        <p:grpSpPr bwMode="auto">
          <a:xfrm>
            <a:off x="8919256" y="2394572"/>
            <a:ext cx="3272744" cy="1731424"/>
            <a:chOff x="3771900" y="228600"/>
            <a:chExt cx="2057400" cy="1752600"/>
          </a:xfrm>
        </p:grpSpPr>
        <p:sp>
          <p:nvSpPr>
            <p:cNvPr id="35" name="Oval 34"/>
            <p:cNvSpPr/>
            <p:nvPr/>
          </p:nvSpPr>
          <p:spPr>
            <a:xfrm>
              <a:off x="3771900" y="228600"/>
              <a:ext cx="2057400" cy="1752600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4039303" y="457764"/>
              <a:ext cx="1522593" cy="129427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7" name="TextBox 10"/>
            <p:cNvSpPr txBox="1">
              <a:spLocks noChangeArrowheads="1"/>
            </p:cNvSpPr>
            <p:nvPr/>
          </p:nvSpPr>
          <p:spPr bwMode="auto">
            <a:xfrm>
              <a:off x="4263399" y="725405"/>
              <a:ext cx="1096798" cy="716544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/>
              <a:r>
                <a:rPr lang="en-US" sz="2000" b="1" dirty="0">
                  <a:solidFill>
                    <a:srgbClr val="27149C"/>
                  </a:solidFill>
                </a:rPr>
                <a:t>Tác dụng với dd muối</a:t>
              </a:r>
            </a:p>
          </p:txBody>
        </p:sp>
      </p:grpSp>
      <p:grpSp>
        <p:nvGrpSpPr>
          <p:cNvPr id="19" name="Group 6"/>
          <p:cNvGrpSpPr>
            <a:grpSpLocks/>
          </p:cNvGrpSpPr>
          <p:nvPr/>
        </p:nvGrpSpPr>
        <p:grpSpPr bwMode="auto">
          <a:xfrm>
            <a:off x="4164247" y="1228111"/>
            <a:ext cx="3782524" cy="1625036"/>
            <a:chOff x="3771900" y="228600"/>
            <a:chExt cx="2057400" cy="1752600"/>
          </a:xfrm>
        </p:grpSpPr>
        <p:sp>
          <p:nvSpPr>
            <p:cNvPr id="20" name="Oval 19"/>
            <p:cNvSpPr/>
            <p:nvPr/>
          </p:nvSpPr>
          <p:spPr>
            <a:xfrm>
              <a:off x="3771900" y="228600"/>
              <a:ext cx="2057400" cy="1752600"/>
            </a:xfrm>
            <a:prstGeom prst="ellips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4038248" y="457201"/>
              <a:ext cx="1524705" cy="1295399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TextBox 5"/>
            <p:cNvSpPr txBox="1">
              <a:spLocks noChangeArrowheads="1"/>
            </p:cNvSpPr>
            <p:nvPr/>
          </p:nvSpPr>
          <p:spPr bwMode="auto">
            <a:xfrm>
              <a:off x="4293547" y="680473"/>
              <a:ext cx="1071952" cy="896230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FFFF00"/>
                  </a:solidFill>
                </a:rPr>
                <a:t>KIM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FFFF00"/>
                  </a:solidFill>
                </a:rPr>
                <a:t>LOẠI</a:t>
              </a:r>
            </a:p>
          </p:txBody>
        </p:sp>
      </p:grpSp>
      <p:grpSp>
        <p:nvGrpSpPr>
          <p:cNvPr id="29" name="Group 7"/>
          <p:cNvGrpSpPr>
            <a:grpSpLocks/>
          </p:cNvGrpSpPr>
          <p:nvPr/>
        </p:nvGrpSpPr>
        <p:grpSpPr bwMode="auto">
          <a:xfrm>
            <a:off x="9084" y="2207265"/>
            <a:ext cx="3437859" cy="1833950"/>
            <a:chOff x="3771900" y="228600"/>
            <a:chExt cx="2057400" cy="175260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30" name="Oval 29"/>
            <p:cNvSpPr/>
            <p:nvPr/>
          </p:nvSpPr>
          <p:spPr>
            <a:xfrm>
              <a:off x="3771900" y="228600"/>
              <a:ext cx="2057400" cy="1752600"/>
            </a:xfrm>
            <a:prstGeom prst="ellipse">
              <a:avLst/>
            </a:prstGeom>
            <a:grpFill/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4039303" y="457764"/>
              <a:ext cx="1522593" cy="1294272"/>
            </a:xfrm>
            <a:prstGeom prst="ellipse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" name="TextBox 10"/>
            <p:cNvSpPr txBox="1">
              <a:spLocks noChangeArrowheads="1"/>
            </p:cNvSpPr>
            <p:nvPr/>
          </p:nvSpPr>
          <p:spPr bwMode="auto">
            <a:xfrm>
              <a:off x="4251881" y="754715"/>
              <a:ext cx="1108316" cy="676486"/>
            </a:xfrm>
            <a:prstGeom prst="rect">
              <a:avLst/>
            </a:prstGeom>
            <a:grpFill/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/>
              <a:r>
                <a:rPr lang="en-US" sz="2000" b="1" dirty="0">
                  <a:solidFill>
                    <a:srgbClr val="27149C"/>
                  </a:solidFill>
                </a:rPr>
                <a:t>Tác dụng với phi kim</a:t>
              </a:r>
            </a:p>
          </p:txBody>
        </p:sp>
      </p:grpSp>
      <p:grpSp>
        <p:nvGrpSpPr>
          <p:cNvPr id="49" name="Group 7"/>
          <p:cNvGrpSpPr>
            <a:grpSpLocks/>
          </p:cNvGrpSpPr>
          <p:nvPr/>
        </p:nvGrpSpPr>
        <p:grpSpPr bwMode="auto">
          <a:xfrm>
            <a:off x="2603289" y="3593260"/>
            <a:ext cx="3476429" cy="1693954"/>
            <a:chOff x="3771900" y="228600"/>
            <a:chExt cx="2057400" cy="1752600"/>
          </a:xfrm>
        </p:grpSpPr>
        <p:sp>
          <p:nvSpPr>
            <p:cNvPr id="50" name="Oval 49"/>
            <p:cNvSpPr/>
            <p:nvPr/>
          </p:nvSpPr>
          <p:spPr>
            <a:xfrm>
              <a:off x="3771900" y="228600"/>
              <a:ext cx="2057400" cy="1752600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039303" y="457764"/>
              <a:ext cx="1522593" cy="129427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TextBox 10"/>
            <p:cNvSpPr txBox="1">
              <a:spLocks noChangeArrowheads="1"/>
            </p:cNvSpPr>
            <p:nvPr/>
          </p:nvSpPr>
          <p:spPr bwMode="auto">
            <a:xfrm>
              <a:off x="4290371" y="738703"/>
              <a:ext cx="1086203" cy="732394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/>
              <a:r>
                <a:rPr lang="en-US" sz="2000" b="1" dirty="0">
                  <a:solidFill>
                    <a:srgbClr val="27149C"/>
                  </a:solidFill>
                </a:rPr>
                <a:t>Tác dụng với dd axit</a:t>
              </a:r>
            </a:p>
          </p:txBody>
        </p:sp>
      </p:grpSp>
      <p:sp>
        <p:nvSpPr>
          <p:cNvPr id="41" name="Rounded Rectangle 40"/>
          <p:cNvSpPr/>
          <p:nvPr/>
        </p:nvSpPr>
        <p:spPr>
          <a:xfrm>
            <a:off x="0" y="41778"/>
            <a:ext cx="12192000" cy="6423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      	</a:t>
            </a:r>
            <a:r>
              <a:rPr lang="en-US" sz="3200" b="1" dirty="0">
                <a:solidFill>
                  <a:srgbClr val="FF0000"/>
                </a:solidFill>
              </a:rPr>
              <a:t>     TÍNH CHẤT CỦA KIM LOẠI -  DÃY ĐIỆN HÓA CỦA KIM LOẠI</a:t>
            </a:r>
          </a:p>
        </p:txBody>
      </p:sp>
      <p:sp>
        <p:nvSpPr>
          <p:cNvPr id="6" name="Oval 5"/>
          <p:cNvSpPr/>
          <p:nvPr/>
        </p:nvSpPr>
        <p:spPr>
          <a:xfrm>
            <a:off x="-4" y="-135961"/>
            <a:ext cx="1585599" cy="915587"/>
          </a:xfrm>
          <a:prstGeom prst="ellipse">
            <a:avLst/>
          </a:prstGeom>
          <a:solidFill>
            <a:srgbClr val="EBFE76"/>
          </a:solidFill>
          <a:scene3d>
            <a:camera prst="perspectiveRelaxed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Bài 18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-53123" y="724841"/>
            <a:ext cx="4823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II- TÍNH CHẤT HÓA HỌC</a:t>
            </a:r>
          </a:p>
        </p:txBody>
      </p:sp>
    </p:spTree>
    <p:extLst>
      <p:ext uri="{BB962C8B-B14F-4D97-AF65-F5344CB8AC3E}">
        <p14:creationId xmlns:p14="http://schemas.microsoft.com/office/powerpoint/2010/main" val="136945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872818" y="3873769"/>
            <a:ext cx="3838358" cy="1254021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tx1"/>
                </a:solidFill>
              </a:rPr>
              <a:t>Với dd  HCl, H</a:t>
            </a:r>
            <a:r>
              <a:rPr lang="en-US" sz="2400" b="1" baseline="-25000" dirty="0">
                <a:solidFill>
                  <a:schemeClr val="tx1"/>
                </a:solidFill>
              </a:rPr>
              <a:t>2</a:t>
            </a:r>
            <a:r>
              <a:rPr lang="en-US" sz="2400" b="1" dirty="0">
                <a:solidFill>
                  <a:schemeClr val="tx1"/>
                </a:solidFill>
              </a:rPr>
              <a:t>SO</a:t>
            </a:r>
            <a:r>
              <a:rPr lang="en-US" sz="2400" b="1" baseline="-25000" dirty="0">
                <a:solidFill>
                  <a:schemeClr val="tx1"/>
                </a:solidFill>
              </a:rPr>
              <a:t>4 </a:t>
            </a:r>
            <a:r>
              <a:rPr lang="en-US" sz="2400" b="1" dirty="0">
                <a:solidFill>
                  <a:schemeClr val="tx1"/>
                </a:solidFill>
              </a:rPr>
              <a:t>loãng </a:t>
            </a:r>
          </a:p>
        </p:txBody>
      </p:sp>
      <p:sp>
        <p:nvSpPr>
          <p:cNvPr id="47" name="Right Arrow 46"/>
          <p:cNvSpPr/>
          <p:nvPr/>
        </p:nvSpPr>
        <p:spPr>
          <a:xfrm>
            <a:off x="872818" y="5472546"/>
            <a:ext cx="3865398" cy="1198603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tx1"/>
                </a:solidFill>
              </a:rPr>
              <a:t>Với dd  HNO</a:t>
            </a:r>
            <a:r>
              <a:rPr lang="en-US" sz="2400" b="1" baseline="-25000" dirty="0">
                <a:solidFill>
                  <a:schemeClr val="tx1"/>
                </a:solidFill>
              </a:rPr>
              <a:t>3</a:t>
            </a:r>
            <a:r>
              <a:rPr lang="en-US" sz="2400" b="1" dirty="0">
                <a:solidFill>
                  <a:schemeClr val="tx1"/>
                </a:solidFill>
              </a:rPr>
              <a:t>, H</a:t>
            </a:r>
            <a:r>
              <a:rPr lang="en-US" sz="2400" b="1" baseline="-25000" dirty="0">
                <a:solidFill>
                  <a:schemeClr val="tx1"/>
                </a:solidFill>
              </a:rPr>
              <a:t>2</a:t>
            </a:r>
            <a:r>
              <a:rPr lang="en-US" sz="2400" b="1" dirty="0">
                <a:solidFill>
                  <a:schemeClr val="tx1"/>
                </a:solidFill>
              </a:rPr>
              <a:t>SO</a:t>
            </a:r>
            <a:r>
              <a:rPr lang="en-US" sz="2400" b="1" baseline="-25000" dirty="0">
                <a:solidFill>
                  <a:schemeClr val="tx1"/>
                </a:solidFill>
              </a:rPr>
              <a:t>4</a:t>
            </a:r>
            <a:r>
              <a:rPr lang="en-US" sz="2400" b="1" dirty="0">
                <a:solidFill>
                  <a:schemeClr val="tx1"/>
                </a:solidFill>
              </a:rPr>
              <a:t> đặc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65" y="2734652"/>
            <a:ext cx="1097349" cy="401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Freeform 52"/>
          <p:cNvSpPr>
            <a:spLocks/>
          </p:cNvSpPr>
          <p:nvPr/>
        </p:nvSpPr>
        <p:spPr bwMode="gray">
          <a:xfrm rot="8035078" flipH="1">
            <a:off x="2819812" y="1536365"/>
            <a:ext cx="1822594" cy="966123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32" name="Group 7"/>
          <p:cNvGrpSpPr>
            <a:grpSpLocks/>
          </p:cNvGrpSpPr>
          <p:nvPr/>
        </p:nvGrpSpPr>
        <p:grpSpPr bwMode="auto">
          <a:xfrm>
            <a:off x="50942" y="2224493"/>
            <a:ext cx="3300412" cy="1640919"/>
            <a:chOff x="3771900" y="228600"/>
            <a:chExt cx="2057400" cy="1752600"/>
          </a:xfrm>
        </p:grpSpPr>
        <p:sp>
          <p:nvSpPr>
            <p:cNvPr id="41" name="Oval 40"/>
            <p:cNvSpPr/>
            <p:nvPr/>
          </p:nvSpPr>
          <p:spPr>
            <a:xfrm>
              <a:off x="3771900" y="228600"/>
              <a:ext cx="2057400" cy="1752600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4039303" y="457764"/>
              <a:ext cx="1522593" cy="129427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TextBox 10"/>
            <p:cNvSpPr txBox="1">
              <a:spLocks noChangeArrowheads="1"/>
            </p:cNvSpPr>
            <p:nvPr/>
          </p:nvSpPr>
          <p:spPr bwMode="auto">
            <a:xfrm>
              <a:off x="4290371" y="738703"/>
              <a:ext cx="1086203" cy="732394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/>
              <a:r>
                <a:rPr lang="en-US" sz="2000" b="1" dirty="0">
                  <a:solidFill>
                    <a:srgbClr val="27149C"/>
                  </a:solidFill>
                </a:rPr>
                <a:t>Tác dụng với dd axit</a:t>
              </a:r>
            </a:p>
          </p:txBody>
        </p:sp>
      </p:grpSp>
      <p:grpSp>
        <p:nvGrpSpPr>
          <p:cNvPr id="19" name="Group 6"/>
          <p:cNvGrpSpPr>
            <a:grpSpLocks/>
          </p:cNvGrpSpPr>
          <p:nvPr/>
        </p:nvGrpSpPr>
        <p:grpSpPr bwMode="auto">
          <a:xfrm>
            <a:off x="4304713" y="917478"/>
            <a:ext cx="4248443" cy="1625036"/>
            <a:chOff x="3771900" y="228600"/>
            <a:chExt cx="2057400" cy="1752600"/>
          </a:xfrm>
        </p:grpSpPr>
        <p:sp>
          <p:nvSpPr>
            <p:cNvPr id="20" name="Oval 19"/>
            <p:cNvSpPr/>
            <p:nvPr/>
          </p:nvSpPr>
          <p:spPr>
            <a:xfrm>
              <a:off x="3771900" y="228600"/>
              <a:ext cx="2057400" cy="1752600"/>
            </a:xfrm>
            <a:prstGeom prst="ellips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4038248" y="457201"/>
              <a:ext cx="1524705" cy="1295399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TextBox 5"/>
            <p:cNvSpPr txBox="1">
              <a:spLocks noChangeArrowheads="1"/>
            </p:cNvSpPr>
            <p:nvPr/>
          </p:nvSpPr>
          <p:spPr bwMode="auto">
            <a:xfrm>
              <a:off x="4293547" y="680473"/>
              <a:ext cx="1071952" cy="896230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FFFF00"/>
                  </a:solidFill>
                </a:rPr>
                <a:t>KIM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FFFF00"/>
                  </a:solidFill>
                </a:rPr>
                <a:t>LOẠI</a:t>
              </a:r>
            </a:p>
          </p:txBody>
        </p:sp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61" y="5603194"/>
            <a:ext cx="7572375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216" y="3941666"/>
            <a:ext cx="713263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ounded Rectangle 22"/>
          <p:cNvSpPr/>
          <p:nvPr/>
        </p:nvSpPr>
        <p:spPr>
          <a:xfrm>
            <a:off x="0" y="27710"/>
            <a:ext cx="12192000" cy="6423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      	</a:t>
            </a:r>
            <a:r>
              <a:rPr lang="en-US" sz="3200" b="1" dirty="0">
                <a:solidFill>
                  <a:srgbClr val="FF0000"/>
                </a:solidFill>
              </a:rPr>
              <a:t>     TÍNH CHẤT CỦA KIM LOẠI -  DÃY ĐIỆN HÓA CỦA KIM LOẠI</a:t>
            </a:r>
          </a:p>
        </p:txBody>
      </p:sp>
      <p:sp>
        <p:nvSpPr>
          <p:cNvPr id="6" name="Oval 5"/>
          <p:cNvSpPr/>
          <p:nvPr/>
        </p:nvSpPr>
        <p:spPr>
          <a:xfrm>
            <a:off x="54735" y="-112807"/>
            <a:ext cx="1585599" cy="915587"/>
          </a:xfrm>
          <a:prstGeom prst="ellipse">
            <a:avLst/>
          </a:prstGeom>
          <a:solidFill>
            <a:srgbClr val="EBFE76"/>
          </a:solidFill>
          <a:scene3d>
            <a:camera prst="perspectiveRelaxed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Bài 18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-53121" y="738909"/>
            <a:ext cx="4823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II- TÍNH CHẤT HÓA HỌC</a:t>
            </a:r>
          </a:p>
        </p:txBody>
      </p:sp>
    </p:spTree>
    <p:extLst>
      <p:ext uri="{BB962C8B-B14F-4D97-AF65-F5344CB8AC3E}">
        <p14:creationId xmlns:p14="http://schemas.microsoft.com/office/powerpoint/2010/main" val="72544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 52"/>
          <p:cNvSpPr>
            <a:spLocks/>
          </p:cNvSpPr>
          <p:nvPr/>
        </p:nvSpPr>
        <p:spPr bwMode="gray">
          <a:xfrm rot="6872970" flipH="1">
            <a:off x="4363182" y="1995924"/>
            <a:ext cx="1570830" cy="120767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2" name="Freeform 51"/>
          <p:cNvSpPr>
            <a:spLocks/>
          </p:cNvSpPr>
          <p:nvPr/>
        </p:nvSpPr>
        <p:spPr bwMode="gray">
          <a:xfrm rot="12890620">
            <a:off x="6766424" y="1715252"/>
            <a:ext cx="2360705" cy="95626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1" name="Freeform 50"/>
          <p:cNvSpPr>
            <a:spLocks/>
          </p:cNvSpPr>
          <p:nvPr/>
        </p:nvSpPr>
        <p:spPr bwMode="gray">
          <a:xfrm rot="15828603">
            <a:off x="6173544" y="2014352"/>
            <a:ext cx="1318666" cy="1188393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gray">
          <a:xfrm rot="8700921" flipH="1">
            <a:off x="3121686" y="1468849"/>
            <a:ext cx="2029181" cy="905756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31" name="Group 7"/>
          <p:cNvGrpSpPr>
            <a:grpSpLocks/>
          </p:cNvGrpSpPr>
          <p:nvPr/>
        </p:nvGrpSpPr>
        <p:grpSpPr bwMode="auto">
          <a:xfrm>
            <a:off x="-4" y="1841497"/>
            <a:ext cx="3437859" cy="1833950"/>
            <a:chOff x="3771900" y="228600"/>
            <a:chExt cx="2057400" cy="1752600"/>
          </a:xfrm>
        </p:grpSpPr>
        <p:sp>
          <p:nvSpPr>
            <p:cNvPr id="44" name="Oval 43"/>
            <p:cNvSpPr/>
            <p:nvPr/>
          </p:nvSpPr>
          <p:spPr>
            <a:xfrm>
              <a:off x="3771900" y="228600"/>
              <a:ext cx="2057400" cy="1752600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4039303" y="457764"/>
              <a:ext cx="1522593" cy="129427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" name="TextBox 10"/>
            <p:cNvSpPr txBox="1">
              <a:spLocks noChangeArrowheads="1"/>
            </p:cNvSpPr>
            <p:nvPr/>
          </p:nvSpPr>
          <p:spPr bwMode="auto">
            <a:xfrm>
              <a:off x="4251881" y="754715"/>
              <a:ext cx="1108316" cy="676486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/>
              <a:r>
                <a:rPr lang="en-US" sz="2000" b="1" dirty="0">
                  <a:solidFill>
                    <a:srgbClr val="27149C"/>
                  </a:solidFill>
                </a:rPr>
                <a:t>Tác dụng với phi kim</a:t>
              </a:r>
            </a:p>
          </p:txBody>
        </p:sp>
      </p:grpSp>
      <p:grpSp>
        <p:nvGrpSpPr>
          <p:cNvPr id="33" name="Group 7"/>
          <p:cNvGrpSpPr>
            <a:grpSpLocks/>
          </p:cNvGrpSpPr>
          <p:nvPr/>
        </p:nvGrpSpPr>
        <p:grpSpPr bwMode="auto">
          <a:xfrm>
            <a:off x="6215633" y="3131029"/>
            <a:ext cx="3419019" cy="1707646"/>
            <a:chOff x="3771900" y="228600"/>
            <a:chExt cx="2057400" cy="1752600"/>
          </a:xfrm>
        </p:grpSpPr>
        <p:sp>
          <p:nvSpPr>
            <p:cNvPr id="38" name="Oval 37"/>
            <p:cNvSpPr/>
            <p:nvPr/>
          </p:nvSpPr>
          <p:spPr>
            <a:xfrm>
              <a:off x="3771900" y="228600"/>
              <a:ext cx="2057400" cy="1752600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4039303" y="457764"/>
              <a:ext cx="1522593" cy="129427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TextBox 10"/>
            <p:cNvSpPr txBox="1">
              <a:spLocks noChangeArrowheads="1"/>
            </p:cNvSpPr>
            <p:nvPr/>
          </p:nvSpPr>
          <p:spPr bwMode="auto">
            <a:xfrm>
              <a:off x="4294580" y="738671"/>
              <a:ext cx="946396" cy="720691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/>
              <a:r>
                <a:rPr lang="en-US" sz="2000" b="1" dirty="0">
                  <a:solidFill>
                    <a:srgbClr val="27149C"/>
                  </a:solidFill>
                </a:rPr>
                <a:t>Tác dụng với nước</a:t>
              </a:r>
            </a:p>
          </p:txBody>
        </p:sp>
      </p:grpSp>
      <p:grpSp>
        <p:nvGrpSpPr>
          <p:cNvPr id="34" name="Group 7"/>
          <p:cNvGrpSpPr>
            <a:grpSpLocks/>
          </p:cNvGrpSpPr>
          <p:nvPr/>
        </p:nvGrpSpPr>
        <p:grpSpPr bwMode="auto">
          <a:xfrm>
            <a:off x="8919256" y="2028804"/>
            <a:ext cx="3272744" cy="1731424"/>
            <a:chOff x="3771900" y="228600"/>
            <a:chExt cx="2057400" cy="1752600"/>
          </a:xfrm>
        </p:grpSpPr>
        <p:sp>
          <p:nvSpPr>
            <p:cNvPr id="35" name="Oval 34"/>
            <p:cNvSpPr/>
            <p:nvPr/>
          </p:nvSpPr>
          <p:spPr>
            <a:xfrm>
              <a:off x="3771900" y="228600"/>
              <a:ext cx="2057400" cy="1752600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4039303" y="457764"/>
              <a:ext cx="1522593" cy="129427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7" name="TextBox 10"/>
            <p:cNvSpPr txBox="1">
              <a:spLocks noChangeArrowheads="1"/>
            </p:cNvSpPr>
            <p:nvPr/>
          </p:nvSpPr>
          <p:spPr bwMode="auto">
            <a:xfrm>
              <a:off x="4263399" y="725405"/>
              <a:ext cx="1096798" cy="716544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/>
              <a:r>
                <a:rPr lang="en-US" sz="2000" b="1" dirty="0">
                  <a:solidFill>
                    <a:srgbClr val="27149C"/>
                  </a:solidFill>
                </a:rPr>
                <a:t>Tác dụng với dd muối</a:t>
              </a:r>
            </a:p>
          </p:txBody>
        </p:sp>
      </p:grpSp>
      <p:grpSp>
        <p:nvGrpSpPr>
          <p:cNvPr id="19" name="Group 6"/>
          <p:cNvGrpSpPr>
            <a:grpSpLocks/>
          </p:cNvGrpSpPr>
          <p:nvPr/>
        </p:nvGrpSpPr>
        <p:grpSpPr bwMode="auto">
          <a:xfrm>
            <a:off x="4164247" y="862343"/>
            <a:ext cx="3782524" cy="1625036"/>
            <a:chOff x="3771900" y="228600"/>
            <a:chExt cx="2057400" cy="1752600"/>
          </a:xfrm>
        </p:grpSpPr>
        <p:sp>
          <p:nvSpPr>
            <p:cNvPr id="20" name="Oval 19"/>
            <p:cNvSpPr/>
            <p:nvPr/>
          </p:nvSpPr>
          <p:spPr>
            <a:xfrm>
              <a:off x="3771900" y="228600"/>
              <a:ext cx="2057400" cy="1752600"/>
            </a:xfrm>
            <a:prstGeom prst="ellips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4038248" y="457201"/>
              <a:ext cx="1524705" cy="1295399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TextBox 5"/>
            <p:cNvSpPr txBox="1">
              <a:spLocks noChangeArrowheads="1"/>
            </p:cNvSpPr>
            <p:nvPr/>
          </p:nvSpPr>
          <p:spPr bwMode="auto">
            <a:xfrm>
              <a:off x="4293547" y="680473"/>
              <a:ext cx="1071952" cy="896230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FFFF00"/>
                  </a:solidFill>
                </a:rPr>
                <a:t>KIM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FFFF00"/>
                  </a:solidFill>
                </a:rPr>
                <a:t>LOẠI</a:t>
              </a:r>
            </a:p>
          </p:txBody>
        </p:sp>
      </p:grpSp>
      <p:grpSp>
        <p:nvGrpSpPr>
          <p:cNvPr id="29" name="Group 7"/>
          <p:cNvGrpSpPr>
            <a:grpSpLocks/>
          </p:cNvGrpSpPr>
          <p:nvPr/>
        </p:nvGrpSpPr>
        <p:grpSpPr bwMode="auto">
          <a:xfrm>
            <a:off x="9084" y="1841497"/>
            <a:ext cx="3437859" cy="1833950"/>
            <a:chOff x="3771900" y="228600"/>
            <a:chExt cx="2057400" cy="175260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30" name="Oval 29"/>
            <p:cNvSpPr/>
            <p:nvPr/>
          </p:nvSpPr>
          <p:spPr>
            <a:xfrm>
              <a:off x="3771900" y="228600"/>
              <a:ext cx="2057400" cy="1752600"/>
            </a:xfrm>
            <a:prstGeom prst="ellipse">
              <a:avLst/>
            </a:prstGeom>
            <a:grpFill/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4039303" y="457764"/>
              <a:ext cx="1522593" cy="1294272"/>
            </a:xfrm>
            <a:prstGeom prst="ellipse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" name="TextBox 10"/>
            <p:cNvSpPr txBox="1">
              <a:spLocks noChangeArrowheads="1"/>
            </p:cNvSpPr>
            <p:nvPr/>
          </p:nvSpPr>
          <p:spPr bwMode="auto">
            <a:xfrm>
              <a:off x="4251881" y="754715"/>
              <a:ext cx="1108316" cy="676486"/>
            </a:xfrm>
            <a:prstGeom prst="rect">
              <a:avLst/>
            </a:prstGeom>
            <a:grpFill/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/>
              <a:r>
                <a:rPr lang="en-US" sz="2000" b="1" dirty="0">
                  <a:solidFill>
                    <a:srgbClr val="27149C"/>
                  </a:solidFill>
                </a:rPr>
                <a:t>Tác dụng với phi kim</a:t>
              </a:r>
            </a:p>
          </p:txBody>
        </p:sp>
      </p:grpSp>
      <p:grpSp>
        <p:nvGrpSpPr>
          <p:cNvPr id="49" name="Group 7"/>
          <p:cNvGrpSpPr>
            <a:grpSpLocks/>
          </p:cNvGrpSpPr>
          <p:nvPr/>
        </p:nvGrpSpPr>
        <p:grpSpPr bwMode="auto">
          <a:xfrm>
            <a:off x="2603289" y="3227492"/>
            <a:ext cx="3476429" cy="1693954"/>
            <a:chOff x="3771900" y="228600"/>
            <a:chExt cx="2057400" cy="1752600"/>
          </a:xfrm>
        </p:grpSpPr>
        <p:sp>
          <p:nvSpPr>
            <p:cNvPr id="50" name="Oval 49"/>
            <p:cNvSpPr/>
            <p:nvPr/>
          </p:nvSpPr>
          <p:spPr>
            <a:xfrm>
              <a:off x="3771900" y="228600"/>
              <a:ext cx="2057400" cy="1752600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039303" y="457764"/>
              <a:ext cx="1522593" cy="129427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TextBox 10"/>
            <p:cNvSpPr txBox="1">
              <a:spLocks noChangeArrowheads="1"/>
            </p:cNvSpPr>
            <p:nvPr/>
          </p:nvSpPr>
          <p:spPr bwMode="auto">
            <a:xfrm>
              <a:off x="4290371" y="738703"/>
              <a:ext cx="1086203" cy="732394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/>
              <a:r>
                <a:rPr lang="en-US" sz="2000" b="1" dirty="0">
                  <a:solidFill>
                    <a:srgbClr val="27149C"/>
                  </a:solidFill>
                </a:rPr>
                <a:t>Tác dụng với dd axit</a:t>
              </a:r>
            </a:p>
          </p:txBody>
        </p:sp>
      </p:grpSp>
      <p:grpSp>
        <p:nvGrpSpPr>
          <p:cNvPr id="41" name="Group 7"/>
          <p:cNvGrpSpPr>
            <a:grpSpLocks/>
          </p:cNvGrpSpPr>
          <p:nvPr/>
        </p:nvGrpSpPr>
        <p:grpSpPr bwMode="auto">
          <a:xfrm>
            <a:off x="2604865" y="3227492"/>
            <a:ext cx="3476429" cy="1693954"/>
            <a:chOff x="3771900" y="228600"/>
            <a:chExt cx="2057400" cy="175260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42" name="Oval 41"/>
            <p:cNvSpPr/>
            <p:nvPr/>
          </p:nvSpPr>
          <p:spPr>
            <a:xfrm>
              <a:off x="3771900" y="228600"/>
              <a:ext cx="2057400" cy="1752600"/>
            </a:xfrm>
            <a:prstGeom prst="ellipse">
              <a:avLst/>
            </a:prstGeom>
            <a:grpFill/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4039303" y="457764"/>
              <a:ext cx="1522593" cy="1294272"/>
            </a:xfrm>
            <a:prstGeom prst="ellipse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TextBox 10"/>
            <p:cNvSpPr txBox="1">
              <a:spLocks noChangeArrowheads="1"/>
            </p:cNvSpPr>
            <p:nvPr/>
          </p:nvSpPr>
          <p:spPr bwMode="auto">
            <a:xfrm>
              <a:off x="4290371" y="738703"/>
              <a:ext cx="1086203" cy="732394"/>
            </a:xfrm>
            <a:prstGeom prst="rect">
              <a:avLst/>
            </a:prstGeom>
            <a:grpFill/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/>
              <a:r>
                <a:rPr lang="en-US" sz="2000" b="1" dirty="0">
                  <a:solidFill>
                    <a:srgbClr val="27149C"/>
                  </a:solidFill>
                </a:rPr>
                <a:t>Tác dụng với dd axit</a:t>
              </a:r>
            </a:p>
          </p:txBody>
        </p:sp>
      </p:grpSp>
      <p:sp>
        <p:nvSpPr>
          <p:cNvPr id="57" name="Rounded Rectangle 56"/>
          <p:cNvSpPr/>
          <p:nvPr/>
        </p:nvSpPr>
        <p:spPr>
          <a:xfrm>
            <a:off x="0" y="27710"/>
            <a:ext cx="12192000" cy="6423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      	</a:t>
            </a:r>
            <a:r>
              <a:rPr lang="en-US" sz="3200" b="1" dirty="0">
                <a:solidFill>
                  <a:srgbClr val="FF0000"/>
                </a:solidFill>
              </a:rPr>
              <a:t>     TÍNH CHẤT CỦA KIM LOẠI -  DÃY ĐIỆN HÓA CỦA KIM LOẠI</a:t>
            </a:r>
          </a:p>
        </p:txBody>
      </p:sp>
      <p:sp>
        <p:nvSpPr>
          <p:cNvPr id="6" name="Oval 5"/>
          <p:cNvSpPr/>
          <p:nvPr/>
        </p:nvSpPr>
        <p:spPr>
          <a:xfrm>
            <a:off x="58297" y="-119227"/>
            <a:ext cx="1585599" cy="915587"/>
          </a:xfrm>
          <a:prstGeom prst="ellipse">
            <a:avLst/>
          </a:prstGeom>
          <a:solidFill>
            <a:srgbClr val="EBFE76"/>
          </a:solidFill>
          <a:scene3d>
            <a:camera prst="perspectiveRelaxed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Bài 18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-67191" y="738909"/>
            <a:ext cx="4823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II- TÍNH CHẤT HÓA HỌC</a:t>
            </a:r>
          </a:p>
        </p:txBody>
      </p:sp>
    </p:spTree>
    <p:extLst>
      <p:ext uri="{BB962C8B-B14F-4D97-AF65-F5344CB8AC3E}">
        <p14:creationId xmlns:p14="http://schemas.microsoft.com/office/powerpoint/2010/main" val="307848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666</Words>
  <Application>Microsoft Office PowerPoint</Application>
  <PresentationFormat>Custom</PresentationFormat>
  <Paragraphs>207</Paragraphs>
  <Slides>21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HT</dc:creator>
  <cp:lastModifiedBy>admin</cp:lastModifiedBy>
  <cp:revision>74</cp:revision>
  <dcterms:created xsi:type="dcterms:W3CDTF">2018-11-06T06:51:21Z</dcterms:created>
  <dcterms:modified xsi:type="dcterms:W3CDTF">2025-04-25T08:56:09Z</dcterms:modified>
</cp:coreProperties>
</file>