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420" r:id="rId2"/>
    <p:sldId id="405" r:id="rId3"/>
    <p:sldId id="389" r:id="rId4"/>
    <p:sldId id="406" r:id="rId5"/>
    <p:sldId id="408" r:id="rId6"/>
    <p:sldId id="409" r:id="rId7"/>
    <p:sldId id="410" r:id="rId8"/>
    <p:sldId id="411" r:id="rId9"/>
    <p:sldId id="412" r:id="rId10"/>
    <p:sldId id="413" r:id="rId11"/>
    <p:sldId id="392" r:id="rId12"/>
    <p:sldId id="414" r:id="rId13"/>
    <p:sldId id="415" r:id="rId14"/>
    <p:sldId id="416" r:id="rId15"/>
    <p:sldId id="417" r:id="rId16"/>
    <p:sldId id="419" r:id="rId17"/>
  </p:sldIdLst>
  <p:sldSz cx="12188825" cy="6858000"/>
  <p:notesSz cx="6858000" cy="9144000"/>
  <p:defaultTextStyle>
    <a:defPPr>
      <a:defRPr lang="en-US"/>
    </a:defPPr>
    <a:lvl1pPr marL="0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4426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28850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43276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57702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72128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86553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300979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915404" algn="l" defTabSz="122885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603B"/>
    <a:srgbClr val="B757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291" autoAdjust="0"/>
  </p:normalViewPr>
  <p:slideViewPr>
    <p:cSldViewPr>
      <p:cViewPr>
        <p:scale>
          <a:sx n="81" d="100"/>
          <a:sy n="81" d="100"/>
        </p:scale>
        <p:origin x="-894" y="-330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AA6634-C256-4E54-B045-0FC968CE322C}" type="datetimeFigureOut">
              <a:rPr lang="vi-VN" smtClean="0"/>
              <a:pPr/>
              <a:t>26/09/2023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E9D81D-7D9F-44D6-A978-01A67BB375E2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85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1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23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85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48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09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71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33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96" algn="l" defTabSz="9143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30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4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8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3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7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72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6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300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5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AF971-25D1-411E-8B62-14DAB1AB2062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73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AF971-25D1-411E-8B62-14DAB1AB2062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539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AF971-25D1-411E-8B62-14DAB1AB2062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13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AF971-25D1-411E-8B62-14DAB1AB2062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64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6" y="4406904"/>
            <a:ext cx="10360501" cy="1362075"/>
          </a:xfrm>
        </p:spPr>
        <p:txBody>
          <a:bodyPr anchor="t"/>
          <a:lstStyle>
            <a:lvl1pPr algn="l">
              <a:defRPr sz="5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6" y="2906713"/>
            <a:ext cx="10360501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1442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2885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4327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577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721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865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30097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91540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AF971-25D1-411E-8B62-14DAB1AB2062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09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4"/>
            <a:ext cx="5383398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4"/>
            <a:ext cx="5383398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AF971-25D1-411E-8B62-14DAB1AB2062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482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6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4426" indent="0">
              <a:buNone/>
              <a:defRPr sz="2700" b="1"/>
            </a:lvl2pPr>
            <a:lvl3pPr marL="1228850" indent="0">
              <a:buNone/>
              <a:defRPr sz="2400" b="1"/>
            </a:lvl3pPr>
            <a:lvl4pPr marL="1843276" indent="0">
              <a:buNone/>
              <a:defRPr sz="2300" b="1"/>
            </a:lvl4pPr>
            <a:lvl5pPr marL="2457702" indent="0">
              <a:buNone/>
              <a:defRPr sz="2300" b="1"/>
            </a:lvl5pPr>
            <a:lvl6pPr marL="3072128" indent="0">
              <a:buNone/>
              <a:defRPr sz="2300" b="1"/>
            </a:lvl6pPr>
            <a:lvl7pPr marL="3686553" indent="0">
              <a:buNone/>
              <a:defRPr sz="2300" b="1"/>
            </a:lvl7pPr>
            <a:lvl8pPr marL="4300979" indent="0">
              <a:buNone/>
              <a:defRPr sz="2300" b="1"/>
            </a:lvl8pPr>
            <a:lvl9pPr marL="4915404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7" y="1535116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4426" indent="0">
              <a:buNone/>
              <a:defRPr sz="2700" b="1"/>
            </a:lvl2pPr>
            <a:lvl3pPr marL="1228850" indent="0">
              <a:buNone/>
              <a:defRPr sz="2400" b="1"/>
            </a:lvl3pPr>
            <a:lvl4pPr marL="1843276" indent="0">
              <a:buNone/>
              <a:defRPr sz="2300" b="1"/>
            </a:lvl4pPr>
            <a:lvl5pPr marL="2457702" indent="0">
              <a:buNone/>
              <a:defRPr sz="2300" b="1"/>
            </a:lvl5pPr>
            <a:lvl6pPr marL="3072128" indent="0">
              <a:buNone/>
              <a:defRPr sz="2300" b="1"/>
            </a:lvl6pPr>
            <a:lvl7pPr marL="3686553" indent="0">
              <a:buNone/>
              <a:defRPr sz="2300" b="1"/>
            </a:lvl7pPr>
            <a:lvl8pPr marL="4300979" indent="0">
              <a:buNone/>
              <a:defRPr sz="2300" b="1"/>
            </a:lvl8pPr>
            <a:lvl9pPr marL="4915404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7" y="2174875"/>
            <a:ext cx="5387630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AF971-25D1-411E-8B62-14DAB1AB2062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61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AF971-25D1-411E-8B62-14DAB1AB2062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97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AF971-25D1-411E-8B62-14DAB1AB2062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11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6" y="273050"/>
            <a:ext cx="4010039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6"/>
            <a:ext cx="6813892" cy="5853113"/>
          </a:xfrm>
        </p:spPr>
        <p:txBody>
          <a:bodyPr/>
          <a:lstStyle>
            <a:lvl1pPr>
              <a:defRPr sz="4300"/>
            </a:lvl1pPr>
            <a:lvl2pPr>
              <a:defRPr sz="39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6" y="1435104"/>
            <a:ext cx="4010039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14426" indent="0">
              <a:buNone/>
              <a:defRPr sz="1600"/>
            </a:lvl2pPr>
            <a:lvl3pPr marL="1228850" indent="0">
              <a:buNone/>
              <a:defRPr sz="1300"/>
            </a:lvl3pPr>
            <a:lvl4pPr marL="1843276" indent="0">
              <a:buNone/>
              <a:defRPr sz="1200"/>
            </a:lvl4pPr>
            <a:lvl5pPr marL="2457702" indent="0">
              <a:buNone/>
              <a:defRPr sz="1200"/>
            </a:lvl5pPr>
            <a:lvl6pPr marL="3072128" indent="0">
              <a:buNone/>
              <a:defRPr sz="1200"/>
            </a:lvl6pPr>
            <a:lvl7pPr marL="3686553" indent="0">
              <a:buNone/>
              <a:defRPr sz="1200"/>
            </a:lvl7pPr>
            <a:lvl8pPr marL="4300979" indent="0">
              <a:buNone/>
              <a:defRPr sz="1200"/>
            </a:lvl8pPr>
            <a:lvl9pPr marL="491540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AF971-25D1-411E-8B62-14DAB1AB2062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83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1"/>
            <a:ext cx="7313295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14426" indent="0">
              <a:buNone/>
              <a:defRPr sz="3900"/>
            </a:lvl2pPr>
            <a:lvl3pPr marL="1228850" indent="0">
              <a:buNone/>
              <a:defRPr sz="3200"/>
            </a:lvl3pPr>
            <a:lvl4pPr marL="1843276" indent="0">
              <a:buNone/>
              <a:defRPr sz="2700"/>
            </a:lvl4pPr>
            <a:lvl5pPr marL="2457702" indent="0">
              <a:buNone/>
              <a:defRPr sz="2700"/>
            </a:lvl5pPr>
            <a:lvl6pPr marL="3072128" indent="0">
              <a:buNone/>
              <a:defRPr sz="2700"/>
            </a:lvl6pPr>
            <a:lvl7pPr marL="3686553" indent="0">
              <a:buNone/>
              <a:defRPr sz="2700"/>
            </a:lvl7pPr>
            <a:lvl8pPr marL="4300979" indent="0">
              <a:buNone/>
              <a:defRPr sz="2700"/>
            </a:lvl8pPr>
            <a:lvl9pPr marL="4915404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42"/>
            <a:ext cx="7313295" cy="804863"/>
          </a:xfrm>
        </p:spPr>
        <p:txBody>
          <a:bodyPr/>
          <a:lstStyle>
            <a:lvl1pPr marL="0" indent="0">
              <a:buNone/>
              <a:defRPr sz="1900"/>
            </a:lvl1pPr>
            <a:lvl2pPr marL="614426" indent="0">
              <a:buNone/>
              <a:defRPr sz="1600"/>
            </a:lvl2pPr>
            <a:lvl3pPr marL="1228850" indent="0">
              <a:buNone/>
              <a:defRPr sz="1300"/>
            </a:lvl3pPr>
            <a:lvl4pPr marL="1843276" indent="0">
              <a:buNone/>
              <a:defRPr sz="1200"/>
            </a:lvl4pPr>
            <a:lvl5pPr marL="2457702" indent="0">
              <a:buNone/>
              <a:defRPr sz="1200"/>
            </a:lvl5pPr>
            <a:lvl6pPr marL="3072128" indent="0">
              <a:buNone/>
              <a:defRPr sz="1200"/>
            </a:lvl6pPr>
            <a:lvl7pPr marL="3686553" indent="0">
              <a:buNone/>
              <a:defRPr sz="1200"/>
            </a:lvl7pPr>
            <a:lvl8pPr marL="4300979" indent="0">
              <a:buNone/>
              <a:defRPr sz="1200"/>
            </a:lvl8pPr>
            <a:lvl9pPr marL="491540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AF971-25D1-411E-8B62-14DAB1AB2062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61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60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  <a:prstGeom prst="rect">
            <a:avLst/>
          </a:prstGeom>
        </p:spPr>
        <p:txBody>
          <a:bodyPr vert="horz" lIns="122885" tIns="61443" rIns="122885" bIns="6144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4"/>
            <a:ext cx="10969943" cy="4525963"/>
          </a:xfrm>
          <a:prstGeom prst="rect">
            <a:avLst/>
          </a:prstGeom>
        </p:spPr>
        <p:txBody>
          <a:bodyPr vert="horz" lIns="122885" tIns="61443" rIns="122885" bIns="6144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122885" tIns="61443" rIns="122885" bIns="6144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AF971-25D1-411E-8B62-14DAB1AB2062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122885" tIns="61443" rIns="122885" bIns="6144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6" y="6356352"/>
            <a:ext cx="2844059" cy="365125"/>
          </a:xfrm>
          <a:prstGeom prst="rect">
            <a:avLst/>
          </a:prstGeom>
        </p:spPr>
        <p:txBody>
          <a:bodyPr vert="horz" lIns="122885" tIns="61443" rIns="122885" bIns="6144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29D7C-6DFF-4048-936F-9650D8E642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87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2885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0819" indent="-460819" algn="l" defTabSz="122885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8443" indent="-384015" algn="l" defTabSz="1228850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36064" indent="-307212" algn="l" defTabSz="12288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50490" indent="-307212" algn="l" defTabSz="122885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64916" indent="-307212" algn="l" defTabSz="122885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79339" indent="-307212" algn="l" defTabSz="12288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93766" indent="-307212" algn="l" defTabSz="12288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08192" indent="-307212" algn="l" defTabSz="12288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22618" indent="-307212" algn="l" defTabSz="12288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4426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8850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43276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7702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72128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86553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300979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15404" algn="l" defTabSz="12288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18.png"/><Relationship Id="rId2" Type="http://schemas.microsoft.com/office/2007/relationships/media" Target="../media/media3.mp4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9152-67AE-442F-9CEF-9965CBE7BA5D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2854325" y="260351"/>
            <a:ext cx="72005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>
            <a:lvl1pPr defTabSz="987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987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987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987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987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987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987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987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987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SỞ GIÁO DỤC VÀ ĐÀO TẠO BÌNH ĐỊNH</a:t>
            </a:r>
          </a:p>
        </p:txBody>
      </p:sp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1990725" y="1268413"/>
            <a:ext cx="8280400" cy="331311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TopLeft">
                <a:rot lat="0" lon="20519999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  <a:contourClr>
                <a:srgbClr val="FFFF00"/>
              </a:contourClr>
            </a:sp3d>
          </a:bodyPr>
          <a:lstStyle/>
          <a:p>
            <a:pPr algn="ctr"/>
            <a:r>
              <a:rPr lang="vi-VN" sz="3600" kern="10" dirty="0">
                <a:ln w="9525">
                  <a:round/>
                  <a:headEnd/>
                  <a:tailEnd/>
                </a:ln>
                <a:solidFill>
                  <a:srgbClr val="FFFF00">
                    <a:alpha val="99001"/>
                  </a:srgbClr>
                </a:solidFill>
                <a:cs typeface="Times New Roman" panose="02020603050405020304" pitchFamily="18" charset="0"/>
              </a:rPr>
              <a:t>Trường PTTH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FF00">
                    <a:alpha val="99001"/>
                  </a:srgbClr>
                </a:solidFill>
                <a:cs typeface="Times New Roman" panose="02020603050405020304" pitchFamily="18" charset="0"/>
              </a:rPr>
              <a:t>Lý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FF00">
                    <a:alpha val="99001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FF00">
                    <a:alpha val="99001"/>
                  </a:srgbClr>
                </a:solidFill>
                <a:cs typeface="Times New Roman" panose="02020603050405020304" pitchFamily="18" charset="0"/>
              </a:rPr>
              <a:t>Tự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FF00">
                    <a:alpha val="99001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FF00">
                    <a:alpha val="99001"/>
                  </a:srgbClr>
                </a:solidFill>
                <a:cs typeface="Times New Roman" panose="02020603050405020304" pitchFamily="18" charset="0"/>
              </a:rPr>
              <a:t>Trọng</a:t>
            </a:r>
            <a:endParaRPr lang="vi-VN" sz="3600" kern="10" dirty="0">
              <a:ln w="9525">
                <a:round/>
                <a:headEnd/>
                <a:tailEnd/>
              </a:ln>
              <a:solidFill>
                <a:srgbClr val="FFFF00">
                  <a:alpha val="99001"/>
                </a:srgbClr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FF00">
                    <a:alpha val="99001"/>
                  </a:srgbClr>
                </a:solidFill>
                <a:cs typeface="Times New Roman" panose="02020603050405020304" pitchFamily="18" charset="0"/>
              </a:rPr>
              <a:t>Môn</a:t>
            </a:r>
            <a:r>
              <a:rPr lang="vi-VN" sz="3600" kern="10" dirty="0">
                <a:ln w="9525">
                  <a:round/>
                  <a:headEnd/>
                  <a:tailEnd/>
                </a:ln>
                <a:solidFill>
                  <a:srgbClr val="FFFF00">
                    <a:alpha val="99001"/>
                  </a:srgbClr>
                </a:solidFill>
                <a:cs typeface="Times New Roman" panose="02020603050405020304" pitchFamily="18" charset="0"/>
              </a:rPr>
              <a:t> Vật Lý 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FF00">
                    <a:alpha val="99001"/>
                  </a:srgbClr>
                </a:solidFill>
                <a:cs typeface="Times New Roman" panose="02020603050405020304" pitchFamily="18" charset="0"/>
              </a:rPr>
              <a:t>11 ( KNTT)</a:t>
            </a:r>
          </a:p>
        </p:txBody>
      </p:sp>
      <p:sp>
        <p:nvSpPr>
          <p:cNvPr id="2054" name="Text Box 6" descr="Parchment"/>
          <p:cNvSpPr txBox="1">
            <a:spLocks noChangeArrowheads="1"/>
          </p:cNvSpPr>
          <p:nvPr/>
        </p:nvSpPr>
        <p:spPr bwMode="auto">
          <a:xfrm>
            <a:off x="2854324" y="5229201"/>
            <a:ext cx="5544344" cy="646331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987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987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987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987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987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987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987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987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9874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GV </a:t>
            </a:r>
            <a:r>
              <a:rPr lang="en-US" altLang="en-US" sz="3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thực</a:t>
            </a:r>
            <a:r>
              <a:rPr lang="en-US" alt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hiện</a:t>
            </a:r>
            <a:r>
              <a:rPr lang="en-US" alt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:  </a:t>
            </a:r>
            <a:r>
              <a:rPr lang="en-US" altLang="en-US" sz="3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Võ</a:t>
            </a:r>
            <a:r>
              <a:rPr lang="en-US" alt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Đức</a:t>
            </a:r>
            <a:r>
              <a:rPr lang="en-US" alt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Ảnh</a:t>
            </a:r>
            <a:endParaRPr lang="en-US" altLang="en-US" sz="36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6223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  <p:bldP spid="2053" grpId="0" animBg="1"/>
      <p:bldP spid="205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40027" y="172075"/>
            <a:ext cx="72646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pPr algn="just" eaLnBrk="1" hangingPunct="1"/>
            <a:r>
              <a:rPr lang="en-GB" sz="2800" b="1" dirty="0" smtClean="0">
                <a:solidFill>
                  <a:srgbClr val="FFFF00"/>
                </a:solidFill>
              </a:rPr>
              <a:t>2. </a:t>
            </a:r>
            <a:r>
              <a:rPr lang="en-GB" sz="2800" b="1" dirty="0" err="1" smtClean="0">
                <a:solidFill>
                  <a:srgbClr val="FFFF00"/>
                </a:solidFill>
              </a:rPr>
              <a:t>Phương</a:t>
            </a:r>
            <a:r>
              <a:rPr lang="en-GB" sz="2800" b="1" dirty="0" smtClean="0">
                <a:solidFill>
                  <a:srgbClr val="FFFF00"/>
                </a:solidFill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</a:rPr>
              <a:t>trình</a:t>
            </a:r>
            <a:r>
              <a:rPr lang="en-GB" sz="2800" b="1" dirty="0" smtClean="0">
                <a:solidFill>
                  <a:srgbClr val="FFFF00"/>
                </a:solidFill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</a:rPr>
              <a:t>dao</a:t>
            </a:r>
            <a:r>
              <a:rPr lang="en-GB" sz="2800" b="1" dirty="0" smtClean="0">
                <a:solidFill>
                  <a:srgbClr val="FFFF00"/>
                </a:solidFill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</a:rPr>
              <a:t>động</a:t>
            </a:r>
            <a:r>
              <a:rPr lang="en-GB" sz="2800" b="1" dirty="0" smtClean="0">
                <a:solidFill>
                  <a:srgbClr val="FFFF00"/>
                </a:solidFill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</a:rPr>
              <a:t>điều</a:t>
            </a:r>
            <a:r>
              <a:rPr lang="en-GB" sz="2800" b="1" dirty="0" smtClean="0">
                <a:solidFill>
                  <a:srgbClr val="FFFF00"/>
                </a:solidFill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</a:rPr>
              <a:t>hòa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40026" y="1371600"/>
            <a:ext cx="72646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pPr algn="just"/>
            <a:r>
              <a:rPr lang="en-GB" sz="2800" b="1" dirty="0" smtClean="0">
                <a:solidFill>
                  <a:schemeClr val="bg1"/>
                </a:solidFill>
              </a:rPr>
              <a:t>?3. </a:t>
            </a:r>
            <a:r>
              <a:rPr lang="en-US" sz="2800" dirty="0" err="1" smtClean="0">
                <a:solidFill>
                  <a:schemeClr val="bg1"/>
                </a:solidFill>
              </a:rPr>
              <a:t>Pít</a:t>
            </a:r>
            <a:r>
              <a:rPr lang="en-US" sz="2800" dirty="0" smtClean="0">
                <a:solidFill>
                  <a:schemeClr val="bg1"/>
                </a:solidFill>
              </a:rPr>
              <a:t> – </a:t>
            </a:r>
            <a:r>
              <a:rPr lang="en-US" sz="2800" dirty="0" err="1" smtClean="0">
                <a:solidFill>
                  <a:schemeClr val="bg1"/>
                </a:solidFill>
              </a:rPr>
              <a:t>tông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của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một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động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cơ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đốt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trong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dao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động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trên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một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đoạn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thẳng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dài</a:t>
            </a:r>
            <a:r>
              <a:rPr lang="en-US" sz="2800" dirty="0" smtClean="0">
                <a:solidFill>
                  <a:schemeClr val="bg1"/>
                </a:solidFill>
              </a:rPr>
              <a:t> 16cm </a:t>
            </a:r>
            <a:r>
              <a:rPr lang="en-US" sz="2800" dirty="0" err="1" smtClean="0">
                <a:solidFill>
                  <a:schemeClr val="bg1"/>
                </a:solidFill>
              </a:rPr>
              <a:t>và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làm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cho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trục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khuỷu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của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động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cơ</a:t>
            </a:r>
            <a:r>
              <a:rPr lang="en-US" sz="2800" dirty="0" smtClean="0">
                <a:solidFill>
                  <a:schemeClr val="bg1"/>
                </a:solidFill>
              </a:rPr>
              <a:t> quay </a:t>
            </a:r>
            <a:r>
              <a:rPr lang="en-US" sz="2800" dirty="0" err="1" smtClean="0">
                <a:solidFill>
                  <a:schemeClr val="bg1"/>
                </a:solidFill>
              </a:rPr>
              <a:t>đều</a:t>
            </a:r>
            <a:r>
              <a:rPr lang="en-US" sz="2800" dirty="0" smtClean="0">
                <a:solidFill>
                  <a:schemeClr val="bg1"/>
                </a:solidFill>
              </a:rPr>
              <a:t> (</a:t>
            </a:r>
            <a:r>
              <a:rPr lang="en-US" sz="2800" dirty="0" err="1" smtClean="0">
                <a:solidFill>
                  <a:schemeClr val="bg1"/>
                </a:solidFill>
              </a:rPr>
              <a:t>Hình</a:t>
            </a:r>
            <a:r>
              <a:rPr lang="en-US" sz="2800" dirty="0" smtClean="0">
                <a:solidFill>
                  <a:schemeClr val="bg1"/>
                </a:solidFill>
              </a:rPr>
              <a:t> 1.5). </a:t>
            </a:r>
            <a:r>
              <a:rPr lang="en-US" sz="2800" dirty="0" err="1" smtClean="0">
                <a:solidFill>
                  <a:schemeClr val="bg1"/>
                </a:solidFill>
              </a:rPr>
              <a:t>Xác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định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biên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độ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dao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động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của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một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điểm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trên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mặt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pít</a:t>
            </a:r>
            <a:r>
              <a:rPr lang="en-US" sz="2800" dirty="0" smtClean="0">
                <a:solidFill>
                  <a:schemeClr val="bg1"/>
                </a:solidFill>
              </a:rPr>
              <a:t> – </a:t>
            </a:r>
            <a:r>
              <a:rPr lang="en-US" sz="2800" dirty="0" err="1" smtClean="0">
                <a:solidFill>
                  <a:schemeClr val="bg1"/>
                </a:solidFill>
              </a:rPr>
              <a:t>tông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  <a:p>
            <a:pPr algn="just" eaLnBrk="1" hangingPunct="1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1012" y="661025"/>
            <a:ext cx="1619250" cy="3898656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42792" y="3886200"/>
            <a:ext cx="661362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pPr algn="just" eaLnBrk="1" hangingPunct="1"/>
            <a:r>
              <a:rPr lang="en-US" sz="2800" dirty="0" err="1" smtClean="0">
                <a:solidFill>
                  <a:srgbClr val="FFFF00"/>
                </a:solidFill>
              </a:rPr>
              <a:t>Bài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làm</a:t>
            </a:r>
            <a:r>
              <a:rPr lang="en-US" sz="2800" dirty="0" smtClean="0">
                <a:solidFill>
                  <a:srgbClr val="FFFF00"/>
                </a:solidFill>
              </a:rPr>
              <a:t>:</a:t>
            </a:r>
          </a:p>
          <a:p>
            <a:pPr algn="just" eaLnBrk="1" hangingPunct="1"/>
            <a:r>
              <a:rPr lang="en-US" sz="2800" dirty="0" err="1" smtClean="0">
                <a:solidFill>
                  <a:srgbClr val="FFFF00"/>
                </a:solidFill>
              </a:rPr>
              <a:t>Pít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tông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dao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động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điều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hòa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trên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một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đoạn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thẳng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dài</a:t>
            </a:r>
            <a:r>
              <a:rPr lang="en-US" sz="2800" dirty="0" smtClean="0">
                <a:solidFill>
                  <a:srgbClr val="FFFF00"/>
                </a:solidFill>
              </a:rPr>
              <a:t> 16cm, </a:t>
            </a:r>
            <a:r>
              <a:rPr lang="en-US" sz="2800" dirty="0" err="1" smtClean="0">
                <a:solidFill>
                  <a:srgbClr val="FFFF00"/>
                </a:solidFill>
              </a:rPr>
              <a:t>đây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chính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là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chiều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dài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quỹ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đạo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của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pít</a:t>
            </a:r>
            <a:r>
              <a:rPr lang="en-US" sz="2800" dirty="0" smtClean="0">
                <a:solidFill>
                  <a:srgbClr val="FFFF00"/>
                </a:solidFill>
              </a:rPr>
              <a:t> – </a:t>
            </a:r>
            <a:r>
              <a:rPr lang="en-US" sz="2800" dirty="0" err="1" smtClean="0">
                <a:solidFill>
                  <a:srgbClr val="FFFF00"/>
                </a:solidFill>
              </a:rPr>
              <a:t>tông</a:t>
            </a:r>
            <a:r>
              <a:rPr lang="en-US" sz="2800" dirty="0" smtClean="0">
                <a:solidFill>
                  <a:srgbClr val="FFFF00"/>
                </a:solidFill>
              </a:rPr>
              <a:t>: L = 16cm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913812" y="2349088"/>
            <a:ext cx="261265" cy="2612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8604642" y="990600"/>
            <a:ext cx="879604" cy="1744746"/>
            <a:chOff x="8069566" y="3655367"/>
            <a:chExt cx="879604" cy="174474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8532812" y="3950081"/>
              <a:ext cx="0" cy="121920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8069566" y="3655367"/>
              <a:ext cx="4571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-A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094012" y="4938448"/>
              <a:ext cx="3626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A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8456612" y="4559681"/>
              <a:ext cx="152400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8609012" y="4328848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0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2"/>
              <p:cNvSpPr>
                <a:spLocks noChangeArrowheads="1"/>
              </p:cNvSpPr>
              <p:nvPr/>
            </p:nvSpPr>
            <p:spPr bwMode="auto">
              <a:xfrm>
                <a:off x="240026" y="5168526"/>
                <a:ext cx="8389062" cy="488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2" tIns="45711" rIns="91422" bIns="45711" anchor="ctr"/>
              <a:lstStyle/>
              <a:p>
                <a:pPr algn="just" eaLnBrk="1" hangingPunct="1"/>
                <a:r>
                  <a:rPr lang="en-US" sz="2800" dirty="0" smtClean="0">
                    <a:solidFill>
                      <a:srgbClr val="FFFF00"/>
                    </a:solidFill>
                  </a:rPr>
                  <a:t>Biên </a:t>
                </a:r>
                <a:r>
                  <a:rPr lang="en-US" sz="2800" dirty="0" err="1" smtClean="0">
                    <a:solidFill>
                      <a:srgbClr val="FFFF00"/>
                    </a:solidFill>
                  </a:rPr>
                  <a:t>độ</a:t>
                </a:r>
                <a:r>
                  <a:rPr lang="en-US" sz="2800" dirty="0" smtClean="0">
                    <a:solidFill>
                      <a:srgbClr val="FFFF00"/>
                    </a:solidFill>
                  </a:rPr>
                  <a:t> </a:t>
                </a:r>
                <a:r>
                  <a:rPr lang="en-US" sz="2800" dirty="0" err="1" smtClean="0">
                    <a:solidFill>
                      <a:srgbClr val="FFFF00"/>
                    </a:solidFill>
                  </a:rPr>
                  <a:t>dao</a:t>
                </a:r>
                <a:r>
                  <a:rPr lang="en-US" sz="2800" dirty="0" smtClean="0">
                    <a:solidFill>
                      <a:srgbClr val="FFFF00"/>
                    </a:solidFill>
                  </a:rPr>
                  <a:t> </a:t>
                </a:r>
                <a:r>
                  <a:rPr lang="en-US" sz="2800" dirty="0" err="1" smtClean="0">
                    <a:solidFill>
                      <a:srgbClr val="FFFF00"/>
                    </a:solidFill>
                  </a:rPr>
                  <a:t>động</a:t>
                </a:r>
                <a:r>
                  <a:rPr lang="en-US" sz="2800" dirty="0" smtClean="0">
                    <a:solidFill>
                      <a:srgbClr val="FFFF00"/>
                    </a:solidFill>
                  </a:rPr>
                  <a:t> </a:t>
                </a:r>
                <a:r>
                  <a:rPr lang="en-US" sz="2800" dirty="0" err="1" smtClean="0">
                    <a:solidFill>
                      <a:srgbClr val="FFFF00"/>
                    </a:solidFill>
                  </a:rPr>
                  <a:t>của</a:t>
                </a:r>
                <a:r>
                  <a:rPr lang="en-US" sz="2800" dirty="0" smtClean="0">
                    <a:solidFill>
                      <a:srgbClr val="FFFF00"/>
                    </a:solidFill>
                  </a:rPr>
                  <a:t> </a:t>
                </a:r>
                <a:r>
                  <a:rPr lang="en-US" sz="2800" dirty="0" err="1" smtClean="0">
                    <a:solidFill>
                      <a:srgbClr val="FFFF00"/>
                    </a:solidFill>
                  </a:rPr>
                  <a:t>pít</a:t>
                </a:r>
                <a:r>
                  <a:rPr lang="en-US" sz="2800" dirty="0" smtClean="0">
                    <a:solidFill>
                      <a:srgbClr val="FFFF00"/>
                    </a:solidFill>
                  </a:rPr>
                  <a:t> - </a:t>
                </a:r>
                <a:r>
                  <a:rPr lang="en-US" sz="2800" dirty="0" err="1" smtClean="0">
                    <a:solidFill>
                      <a:srgbClr val="FFFF00"/>
                    </a:solidFill>
                  </a:rPr>
                  <a:t>tông</a:t>
                </a:r>
                <a:r>
                  <a:rPr lang="en-US" sz="2800" dirty="0" smtClean="0">
                    <a:solidFill>
                      <a:srgbClr val="FFFF00"/>
                    </a:solidFill>
                  </a:rPr>
                  <a:t> 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=8  </m:t>
                    </m:r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sz="2800" dirty="0" smtClean="0">
                    <a:solidFill>
                      <a:srgbClr val="FFFF00"/>
                    </a:solidFill>
                  </a:rPr>
                  <a:t> </a:t>
                </a:r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7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0026" y="5168526"/>
                <a:ext cx="8389062" cy="488950"/>
              </a:xfrm>
              <a:prstGeom prst="rect">
                <a:avLst/>
              </a:prstGeom>
              <a:blipFill>
                <a:blip r:embed="rId3"/>
                <a:stretch>
                  <a:fillRect l="-1452" t="-15000" b="-4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920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0.18379 L -1.86507E-6 -4.07407E-6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9" name="Rectangle 48"/>
          <p:cNvSpPr>
            <a:spLocks noChangeArrowheads="1"/>
          </p:cNvSpPr>
          <p:nvPr/>
        </p:nvSpPr>
        <p:spPr bwMode="auto">
          <a:xfrm>
            <a:off x="710393" y="456069"/>
            <a:ext cx="693055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768350" eaLnBrk="1" hangingPunct="1">
              <a:spcBef>
                <a:spcPct val="20000"/>
              </a:spcBef>
            </a:pPr>
            <a:r>
              <a:rPr lang="en-US" sz="2800" b="1" dirty="0">
                <a:solidFill>
                  <a:srgbClr val="FFFF00"/>
                </a:solidFill>
              </a:rPr>
              <a:t>3. </a:t>
            </a:r>
            <a:r>
              <a:rPr lang="en-US" sz="2800" b="1" dirty="0" err="1">
                <a:solidFill>
                  <a:srgbClr val="FFFF00"/>
                </a:solidFill>
              </a:rPr>
              <a:t>Liên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hệ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giữa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dđ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đh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và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chuyển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động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tròn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đều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6161" name="TextBox 2"/>
          <p:cNvSpPr txBox="1">
            <a:spLocks noChangeArrowheads="1"/>
          </p:cNvSpPr>
          <p:nvPr/>
        </p:nvSpPr>
        <p:spPr bwMode="auto">
          <a:xfrm>
            <a:off x="608012" y="1066800"/>
            <a:ext cx="635257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just"/>
            <a:r>
              <a:rPr lang="en-US" sz="2400" dirty="0">
                <a:solidFill>
                  <a:schemeClr val="bg1"/>
                </a:solidFill>
              </a:rPr>
              <a:t>     M </a:t>
            </a:r>
            <a:r>
              <a:rPr lang="en-US" sz="2400" dirty="0" err="1">
                <a:solidFill>
                  <a:schemeClr val="bg1"/>
                </a:solidFill>
              </a:rPr>
              <a:t>chuyển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động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tròn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đều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thì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hình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chiếu</a:t>
            </a:r>
            <a:r>
              <a:rPr lang="en-US" sz="2400" dirty="0">
                <a:solidFill>
                  <a:schemeClr val="bg1"/>
                </a:solidFill>
              </a:rPr>
              <a:t> P </a:t>
            </a:r>
            <a:r>
              <a:rPr lang="en-US" sz="2400" dirty="0" err="1">
                <a:solidFill>
                  <a:schemeClr val="bg1"/>
                </a:solidFill>
              </a:rPr>
              <a:t>của</a:t>
            </a:r>
            <a:r>
              <a:rPr lang="en-US" sz="2400" dirty="0">
                <a:solidFill>
                  <a:schemeClr val="bg1"/>
                </a:solidFill>
              </a:rPr>
              <a:t> M </a:t>
            </a:r>
            <a:r>
              <a:rPr lang="en-US" sz="2400" dirty="0" err="1">
                <a:solidFill>
                  <a:schemeClr val="bg1"/>
                </a:solidFill>
              </a:rPr>
              <a:t>lên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trục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tọa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độ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nằm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trong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mặt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phẳng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quỹ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đạo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là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một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dao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động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điều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hòa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4E5471A9-3697-49D3-8720-B88AA3BD08D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380" y="4130458"/>
            <a:ext cx="3383773" cy="25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TextBox 2">
            <a:extLst>
              <a:ext uri="{FF2B5EF4-FFF2-40B4-BE49-F238E27FC236}">
                <a16:creationId xmlns:a16="http://schemas.microsoft.com/office/drawing/2014/main" xmlns="" id="{FDF3D333-3A42-4EC5-9149-2E8DE9066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37" y="3200400"/>
            <a:ext cx="5042943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342900" lvl="0" indent="-342900">
              <a:buSzPts val="2400"/>
              <a:buFont typeface="Arial" panose="020B0604020202020204" pitchFamily="34" charset="0"/>
              <a:buChar char="-"/>
            </a:pPr>
            <a:endParaRPr lang="en-US" sz="2400" dirty="0">
              <a:solidFill>
                <a:schemeClr val="bg1"/>
              </a:solidFill>
            </a:endParaRPr>
          </a:p>
          <a:p>
            <a:pPr marL="342900" lvl="0" indent="-342900">
              <a:buSzPts val="2400"/>
              <a:buFont typeface="Arial" panose="020B0604020202020204" pitchFamily="34" charset="0"/>
              <a:buChar char="-"/>
            </a:pP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Biên</a:t>
            </a:r>
            <a:r>
              <a:rPr lang="fr-FR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độ</a:t>
            </a:r>
            <a:r>
              <a:rPr lang="fr-FR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dao </a:t>
            </a:r>
            <a:r>
              <a:rPr lang="fr-FR" sz="2400" dirty="0" err="1" smtClean="0">
                <a:solidFill>
                  <a:schemeClr val="bg1"/>
                </a:solidFill>
                <a:ea typeface="Times New Roman" panose="02020603050405020304" pitchFamily="18" charset="0"/>
              </a:rPr>
              <a:t>động</a:t>
            </a:r>
            <a:r>
              <a:rPr lang="fr-FR" sz="24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  </a:t>
            </a:r>
            <a:r>
              <a:rPr lang="fr-FR" sz="24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bằng</a:t>
            </a:r>
            <a:r>
              <a:rPr lang="fr-FR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bán</a:t>
            </a:r>
            <a:r>
              <a:rPr lang="fr-FR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kính</a:t>
            </a:r>
            <a:r>
              <a:rPr lang="fr-FR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đường</a:t>
            </a:r>
            <a:r>
              <a:rPr lang="fr-FR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tròn</a:t>
            </a:r>
            <a:r>
              <a:rPr lang="fr-FR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A = R</a:t>
            </a:r>
            <a:endParaRPr lang="vi-VN" sz="24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marL="342900" lvl="0" indent="-342900">
              <a:buSzPts val="2400"/>
              <a:buFont typeface="Arial" panose="020B0604020202020204" pitchFamily="34" charset="0"/>
              <a:buChar char="-"/>
            </a:pPr>
            <a:r>
              <a:rPr lang="vi-VN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Tần số góc bằng tốc độ góc của chuyển động tròn</a:t>
            </a:r>
          </a:p>
          <a:p>
            <a:pPr marL="342900" lvl="0" indent="-342900">
              <a:buSzPts val="2400"/>
              <a:buFont typeface="Arial" panose="020B0604020202020204" pitchFamily="34" charset="0"/>
              <a:buChar char="-"/>
            </a:pPr>
            <a:r>
              <a:rPr lang="vi-VN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Pha dao động bằng góc hợp bởi bán kính OM với trục ox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9">
                <a:extLst>
                  <a:ext uri="{FF2B5EF4-FFF2-40B4-BE49-F238E27FC236}">
                    <a16:creationId xmlns:a16="http://schemas.microsoft.com/office/drawing/2014/main" xmlns="" id="{138F4CCA-3CB6-49B8-B7CD-4D33B6B22121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6780212" y="6356924"/>
                <a:ext cx="2049243" cy="346375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/>
              </a:bodyPr>
              <a:lstStyle>
                <a:lvl1pPr marL="460819" indent="-460819" algn="l" defTabSz="122885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4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998443" indent="-384015" algn="l" defTabSz="122885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3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536064" indent="-307212" algn="l" defTabSz="122885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150490" indent="-307212" algn="l" defTabSz="122885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64916" indent="-307212" algn="l" defTabSz="122885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379339" indent="-307212" algn="l" defTabSz="122885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993766" indent="-307212" algn="l" defTabSz="122885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608192" indent="-307212" algn="l" defTabSz="122885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222618" indent="-307212" algn="l" defTabSz="122885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271463" algn="just">
                  <a:buFont typeface="Arial" pitchFamily="34" charset="0"/>
                  <a:buNone/>
                  <a:defRPr/>
                </a:pPr>
                <a14:m>
                  <m:oMath xmlns:m="http://schemas.openxmlformats.org/officeDocument/2006/math">
                    <m:r>
                      <a:rPr lang="vi-VN" sz="16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1600" b="0" i="0" baseline="-25000" dirty="0">
                    <a:solidFill>
                      <a:schemeClr val="accent2"/>
                    </a:solidFill>
                    <a:latin typeface="+mj-lt"/>
                  </a:rPr>
                  <a:t>p</a:t>
                </a:r>
                <a14:m>
                  <m:oMath xmlns:m="http://schemas.openxmlformats.org/officeDocument/2006/math">
                    <m:r>
                      <a:rPr lang="vi-VN" sz="16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vi-VN" sz="16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𝐴𝑐𝑜𝑠</m:t>
                    </m:r>
                    <m:r>
                      <a:rPr lang="vi-VN" sz="16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16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vi-VN" sz="16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vi-VN" sz="16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sz="16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𝜑</m:t>
                    </m:r>
                    <m:r>
                      <a:rPr lang="vi-VN" sz="160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vi-VN" sz="1600" dirty="0">
                    <a:solidFill>
                      <a:schemeClr val="accent2"/>
                    </a:solidFill>
                  </a:rPr>
                  <a:t> </a:t>
                </a:r>
                <a:endParaRPr lang="en-US" sz="1600" b="1" i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 algn="just">
                  <a:buFontTx/>
                  <a:buNone/>
                  <a:defRPr/>
                </a:pPr>
                <a:endParaRPr lang="en-US" sz="1600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ectangle 9">
                <a:extLst>
                  <a:ext uri="{FF2B5EF4-FFF2-40B4-BE49-F238E27FC236}">
                    <a16:creationId xmlns:a16="http://schemas.microsoft.com/office/drawing/2014/main" id="{138F4CCA-3CB6-49B8-B7CD-4D33B6B22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0212" y="6356924"/>
                <a:ext cx="2049243" cy="3463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 lắc lò xo dao động điều hòa và chuyển động tròn đều (online-video-cutter.com) (online-video-cutter.com) (1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70812" y="920513"/>
            <a:ext cx="4247811" cy="304188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161" grpId="0"/>
      <p:bldP spid="4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31812" y="2514600"/>
            <a:ext cx="1981200" cy="12192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Dao </a:t>
            </a:r>
            <a:r>
              <a:rPr lang="en-US" sz="2800" b="1" dirty="0" err="1" smtClean="0"/>
              <a:t>động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điều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hòa</a:t>
            </a:r>
            <a:endParaRPr lang="en-US" sz="2800" b="1" dirty="0"/>
          </a:p>
        </p:txBody>
      </p:sp>
      <p:pic>
        <p:nvPicPr>
          <p:cNvPr id="4" name="Picture 4" descr="con_lac_don">
            <a:extLst>
              <a:ext uri="{FF2B5EF4-FFF2-40B4-BE49-F238E27FC236}">
                <a16:creationId xmlns:a16="http://schemas.microsoft.com/office/drawing/2014/main" xmlns="" id="{C5811359-19F3-408D-AB86-0B821A01CD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15" y="3962400"/>
            <a:ext cx="1688994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stCxn id="3" idx="3"/>
            <a:endCxn id="10" idx="1"/>
          </p:cNvCxnSpPr>
          <p:nvPr/>
        </p:nvCxnSpPr>
        <p:spPr>
          <a:xfrm flipV="1">
            <a:off x="2513012" y="1219200"/>
            <a:ext cx="1253471" cy="1905000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3" idx="3"/>
          </p:cNvCxnSpPr>
          <p:nvPr/>
        </p:nvCxnSpPr>
        <p:spPr>
          <a:xfrm>
            <a:off x="2513012" y="3124200"/>
            <a:ext cx="1253471" cy="1905000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3766483" y="609600"/>
            <a:ext cx="1981200" cy="12192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Dao </a:t>
            </a:r>
            <a:r>
              <a:rPr lang="en-US" sz="2800" b="1" dirty="0" err="1" smtClean="0"/>
              <a:t>động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cơ</a:t>
            </a:r>
            <a:endParaRPr lang="en-US" sz="28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3766483" y="4343400"/>
            <a:ext cx="1981200" cy="12192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Dao </a:t>
            </a:r>
            <a:r>
              <a:rPr lang="en-US" sz="2800" b="1" dirty="0" err="1" smtClean="0"/>
              <a:t>động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điều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hòa</a:t>
            </a:r>
            <a:endParaRPr lang="en-US" sz="2800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3172429" y="2611319"/>
            <a:ext cx="3074383" cy="1521409"/>
            <a:chOff x="7404364" y="3091870"/>
            <a:chExt cx="4949447" cy="2470730"/>
          </a:xfrm>
        </p:grpSpPr>
        <p:grpSp>
          <p:nvGrpSpPr>
            <p:cNvPr id="15" name="Group 14"/>
            <p:cNvGrpSpPr/>
            <p:nvPr/>
          </p:nvGrpSpPr>
          <p:grpSpPr>
            <a:xfrm>
              <a:off x="7404364" y="3091870"/>
              <a:ext cx="4949447" cy="2470730"/>
              <a:chOff x="7404364" y="3091870"/>
              <a:chExt cx="4949447" cy="2470730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7770812" y="3771900"/>
                <a:ext cx="3657600" cy="304800"/>
                <a:chOff x="7694612" y="3771900"/>
                <a:chExt cx="3657600" cy="304800"/>
              </a:xfrm>
            </p:grpSpPr>
            <p:cxnSp>
              <p:nvCxnSpPr>
                <p:cNvPr id="39" name="Straight Connector 38"/>
                <p:cNvCxnSpPr/>
                <p:nvPr/>
              </p:nvCxnSpPr>
              <p:spPr>
                <a:xfrm flipV="1">
                  <a:off x="7694612" y="3886200"/>
                  <a:ext cx="3657600" cy="76200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9599612" y="3810000"/>
                  <a:ext cx="0" cy="228600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11343697" y="3771900"/>
                  <a:ext cx="0" cy="228600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7694612" y="3848100"/>
                  <a:ext cx="0" cy="228600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/>
            </p:nvGrpSpPr>
            <p:grpSpPr>
              <a:xfrm>
                <a:off x="7770812" y="4789209"/>
                <a:ext cx="3657600" cy="304800"/>
                <a:chOff x="7694612" y="3771900"/>
                <a:chExt cx="3657600" cy="304800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 flipV="1">
                  <a:off x="7694612" y="3886200"/>
                  <a:ext cx="3657600" cy="76200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9599612" y="3810000"/>
                  <a:ext cx="0" cy="228600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>
                  <a:off x="11343697" y="3771900"/>
                  <a:ext cx="0" cy="228600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7694612" y="3848100"/>
                  <a:ext cx="0" cy="228600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" name="Straight Arrow Connector 18"/>
              <p:cNvCxnSpPr/>
              <p:nvPr/>
            </p:nvCxnSpPr>
            <p:spPr>
              <a:xfrm flipV="1">
                <a:off x="7770812" y="4903509"/>
                <a:ext cx="4265613" cy="76200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V="1">
                <a:off x="9675812" y="4076700"/>
                <a:ext cx="1219200" cy="3810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7404364" y="3182295"/>
                <a:ext cx="7377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FFFF00"/>
                    </a:solidFill>
                  </a:rPr>
                  <a:t>B</a:t>
                </a:r>
                <a:r>
                  <a:rPr lang="en-US" dirty="0" err="1" smtClean="0">
                    <a:solidFill>
                      <a:srgbClr val="FFFF00"/>
                    </a:solidFill>
                  </a:rPr>
                  <a:t>iên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1051045" y="3091870"/>
                <a:ext cx="7377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FFFF00"/>
                    </a:solidFill>
                  </a:rPr>
                  <a:t>B</a:t>
                </a:r>
                <a:r>
                  <a:rPr lang="en-US" dirty="0" err="1" smtClean="0">
                    <a:solidFill>
                      <a:srgbClr val="FFFF00"/>
                    </a:solidFill>
                  </a:rPr>
                  <a:t>iên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9020166" y="3174568"/>
                <a:ext cx="1154113" cy="749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VTCB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9752012" y="4034135"/>
                <a:ext cx="7857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Li </a:t>
                </a:r>
                <a:r>
                  <a:rPr lang="en-US" dirty="0" err="1" smtClean="0">
                    <a:solidFill>
                      <a:srgbClr val="FFFF00"/>
                    </a:solidFill>
                  </a:rPr>
                  <a:t>độ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404364" y="4296017"/>
                <a:ext cx="4571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-A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1131495" y="4172270"/>
                <a:ext cx="36260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A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9488054" y="4172270"/>
                <a:ext cx="3401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0</a:t>
                </a:r>
              </a:p>
            </p:txBody>
          </p:sp>
          <p:cxnSp>
            <p:nvCxnSpPr>
              <p:cNvPr id="28" name="Straight Arrow Connector 27"/>
              <p:cNvCxnSpPr/>
              <p:nvPr/>
            </p:nvCxnSpPr>
            <p:spPr>
              <a:xfrm flipV="1">
                <a:off x="9649608" y="5055909"/>
                <a:ext cx="1245404" cy="45026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9418312" y="5100935"/>
                <a:ext cx="62709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x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=0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1051046" y="5060604"/>
                <a:ext cx="64953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x=A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7453427" y="5060604"/>
                <a:ext cx="7441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x=-A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10895012" y="4114800"/>
                <a:ext cx="0" cy="963622"/>
              </a:xfrm>
              <a:prstGeom prst="line">
                <a:avLst/>
              </a:prstGeom>
              <a:ln>
                <a:solidFill>
                  <a:srgbClr val="FFFF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10200697" y="4973011"/>
                <a:ext cx="3177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x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1741959" y="4255640"/>
                <a:ext cx="611852" cy="749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+</a:t>
                </a:r>
              </a:p>
            </p:txBody>
          </p:sp>
        </p:grpSp>
        <p:sp>
          <p:nvSpPr>
            <p:cNvPr id="16" name="Oval 15"/>
            <p:cNvSpPr/>
            <p:nvPr/>
          </p:nvSpPr>
          <p:spPr>
            <a:xfrm>
              <a:off x="10722466" y="3745676"/>
              <a:ext cx="261265" cy="26126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Oval 42"/>
          <p:cNvSpPr/>
          <p:nvPr/>
        </p:nvSpPr>
        <p:spPr>
          <a:xfrm>
            <a:off x="4656446" y="2263050"/>
            <a:ext cx="261265" cy="2612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6551612" y="152400"/>
            <a:ext cx="5136504" cy="6858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dao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qua </a:t>
            </a:r>
            <a:r>
              <a:rPr lang="en-US" dirty="0" err="1" smtClean="0"/>
              <a:t>lại</a:t>
            </a:r>
            <a:r>
              <a:rPr lang="en-US" dirty="0" smtClean="0"/>
              <a:t> </a:t>
            </a:r>
            <a:r>
              <a:rPr lang="en-US" dirty="0" err="1" smtClean="0"/>
              <a:t>quanh</a:t>
            </a:r>
            <a:r>
              <a:rPr lang="en-US" dirty="0" smtClean="0"/>
              <a:t> VTCB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6551612" y="914400"/>
            <a:ext cx="5136504" cy="134865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dirty="0">
                <a:solidFill>
                  <a:schemeClr val="bg2"/>
                </a:solidFill>
              </a:rPr>
              <a:t>Dao </a:t>
            </a:r>
            <a:r>
              <a:rPr lang="en-US" altLang="en-US" dirty="0" err="1">
                <a:solidFill>
                  <a:schemeClr val="bg2"/>
                </a:solidFill>
              </a:rPr>
              <a:t>động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>
                <a:solidFill>
                  <a:schemeClr val="bg2"/>
                </a:solidFill>
              </a:rPr>
              <a:t>tuần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>
                <a:solidFill>
                  <a:schemeClr val="bg2"/>
                </a:solidFill>
              </a:rPr>
              <a:t>hoàn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>
                <a:solidFill>
                  <a:schemeClr val="bg2"/>
                </a:solidFill>
              </a:rPr>
              <a:t>là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>
                <a:solidFill>
                  <a:schemeClr val="bg2"/>
                </a:solidFill>
              </a:rPr>
              <a:t>dao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>
                <a:solidFill>
                  <a:schemeClr val="bg2"/>
                </a:solidFill>
              </a:rPr>
              <a:t>động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>
                <a:solidFill>
                  <a:schemeClr val="bg2"/>
                </a:solidFill>
              </a:rPr>
              <a:t>mà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>
                <a:solidFill>
                  <a:schemeClr val="bg2"/>
                </a:solidFill>
              </a:rPr>
              <a:t>cứ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>
                <a:solidFill>
                  <a:schemeClr val="bg2"/>
                </a:solidFill>
              </a:rPr>
              <a:t>sau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>
                <a:solidFill>
                  <a:schemeClr val="bg2"/>
                </a:solidFill>
              </a:rPr>
              <a:t>mỗi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>
                <a:solidFill>
                  <a:schemeClr val="bg2"/>
                </a:solidFill>
              </a:rPr>
              <a:t>khoảng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>
                <a:solidFill>
                  <a:schemeClr val="bg2"/>
                </a:solidFill>
              </a:rPr>
              <a:t>thời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>
                <a:solidFill>
                  <a:schemeClr val="bg2"/>
                </a:solidFill>
              </a:rPr>
              <a:t>gian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>
                <a:solidFill>
                  <a:schemeClr val="bg2"/>
                </a:solidFill>
              </a:rPr>
              <a:t>bằng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>
                <a:solidFill>
                  <a:schemeClr val="bg2"/>
                </a:solidFill>
              </a:rPr>
              <a:t>nhau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>
                <a:solidFill>
                  <a:schemeClr val="bg2"/>
                </a:solidFill>
              </a:rPr>
              <a:t>vật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>
                <a:solidFill>
                  <a:schemeClr val="bg2"/>
                </a:solidFill>
              </a:rPr>
              <a:t>trở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>
                <a:solidFill>
                  <a:schemeClr val="bg2"/>
                </a:solidFill>
              </a:rPr>
              <a:t>lại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>
                <a:solidFill>
                  <a:schemeClr val="bg2"/>
                </a:solidFill>
              </a:rPr>
              <a:t>vị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>
                <a:solidFill>
                  <a:schemeClr val="bg2"/>
                </a:solidFill>
              </a:rPr>
              <a:t>trí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>
                <a:solidFill>
                  <a:schemeClr val="bg2"/>
                </a:solidFill>
              </a:rPr>
              <a:t>cũ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>
                <a:solidFill>
                  <a:schemeClr val="bg2"/>
                </a:solidFill>
              </a:rPr>
              <a:t>theo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>
                <a:solidFill>
                  <a:schemeClr val="bg2"/>
                </a:solidFill>
              </a:rPr>
              <a:t>hướng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cũ</a:t>
            </a:r>
            <a:endParaRPr lang="en-US" b="1" dirty="0"/>
          </a:p>
        </p:txBody>
      </p:sp>
      <p:cxnSp>
        <p:nvCxnSpPr>
          <p:cNvPr id="47" name="Straight Arrow Connector 46"/>
          <p:cNvCxnSpPr>
            <a:stCxn id="10" idx="3"/>
            <a:endCxn id="44" idx="1"/>
          </p:cNvCxnSpPr>
          <p:nvPr/>
        </p:nvCxnSpPr>
        <p:spPr>
          <a:xfrm flipV="1">
            <a:off x="5747683" y="495300"/>
            <a:ext cx="803929" cy="723900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10" idx="3"/>
            <a:endCxn id="45" idx="1"/>
          </p:cNvCxnSpPr>
          <p:nvPr/>
        </p:nvCxnSpPr>
        <p:spPr>
          <a:xfrm>
            <a:off x="5747683" y="1219200"/>
            <a:ext cx="803929" cy="369525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/>
          <p:cNvSpPr/>
          <p:nvPr/>
        </p:nvSpPr>
        <p:spPr>
          <a:xfrm>
            <a:off x="6551612" y="3537898"/>
            <a:ext cx="3554835" cy="118650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/>
              <a:t>Đồ</a:t>
            </a:r>
            <a:r>
              <a:rPr lang="en-US" dirty="0" smtClean="0"/>
              <a:t> </a:t>
            </a:r>
            <a:r>
              <a:rPr lang="en-US" dirty="0" err="1" smtClean="0"/>
              <a:t>thị</a:t>
            </a:r>
            <a:r>
              <a:rPr lang="en-US" dirty="0" smtClean="0"/>
              <a:t> li </a:t>
            </a:r>
            <a:r>
              <a:rPr lang="en-US" dirty="0" err="1" smtClean="0"/>
              <a:t>độ</a:t>
            </a:r>
            <a:r>
              <a:rPr lang="en-US" dirty="0" smtClean="0"/>
              <a:t> </a:t>
            </a:r>
            <a:r>
              <a:rPr lang="en-US" dirty="0" err="1" smtClean="0"/>
              <a:t>theo</a:t>
            </a:r>
            <a:r>
              <a:rPr lang="en-US" dirty="0" smtClean="0"/>
              <a:t> </a:t>
            </a:r>
            <a:r>
              <a:rPr lang="en-US" dirty="0" err="1" smtClean="0"/>
              <a:t>thời</a:t>
            </a:r>
            <a:r>
              <a:rPr lang="en-US" dirty="0" smtClean="0"/>
              <a:t> </a:t>
            </a:r>
            <a:r>
              <a:rPr lang="en-US" dirty="0" err="1" smtClean="0"/>
              <a:t>gian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dao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điều</a:t>
            </a:r>
            <a:r>
              <a:rPr lang="en-US" dirty="0" smtClean="0"/>
              <a:t> </a:t>
            </a:r>
            <a:r>
              <a:rPr lang="en-US" dirty="0" err="1" smtClean="0"/>
              <a:t>hòa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đường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sin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ounded Rectangle 53"/>
              <p:cNvSpPr/>
              <p:nvPr/>
            </p:nvSpPr>
            <p:spPr>
              <a:xfrm>
                <a:off x="6551612" y="4953000"/>
                <a:ext cx="3554835" cy="1186502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 smtClean="0"/>
                  <a:t>Phương </a:t>
                </a:r>
                <a:r>
                  <a:rPr lang="en-US" dirty="0" err="1" smtClean="0"/>
                  <a:t>trình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dao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động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điều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hòa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𝐴𝑐𝑜𝑠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𝜑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54" name="Rounded 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1612" y="4953000"/>
                <a:ext cx="3554835" cy="1186502"/>
              </a:xfrm>
              <a:prstGeom prst="roundRect">
                <a:avLst/>
              </a:prstGeom>
              <a:blipFill>
                <a:blip r:embed="rId3"/>
                <a:stretch>
                  <a:fillRect l="-1029" t="-4639" b="-72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Arrow Connector 54"/>
          <p:cNvCxnSpPr>
            <a:stCxn id="11" idx="3"/>
            <a:endCxn id="53" idx="1"/>
          </p:cNvCxnSpPr>
          <p:nvPr/>
        </p:nvCxnSpPr>
        <p:spPr>
          <a:xfrm flipV="1">
            <a:off x="5747683" y="4131149"/>
            <a:ext cx="803929" cy="821851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11" idx="3"/>
            <a:endCxn id="54" idx="1"/>
          </p:cNvCxnSpPr>
          <p:nvPr/>
        </p:nvCxnSpPr>
        <p:spPr>
          <a:xfrm>
            <a:off x="5747683" y="4953000"/>
            <a:ext cx="803929" cy="593251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Tổng hợp lý thuyết đồ thị dao động điều hòa là gì? vật lý lớp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647" y="3994541"/>
            <a:ext cx="2007765" cy="172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44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5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56 0.0176 L -0.11058 0.01737 " pathEditMode="relative" rAng="0" ptsTypes="AA">
                                      <p:cBhvr>
                                        <p:cTn id="48" dur="20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1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43" grpId="0" animBg="1"/>
      <p:bldP spid="44" grpId="0" animBg="1"/>
      <p:bldP spid="45" grpId="0" animBg="1"/>
      <p:bldP spid="53" grpId="0" animBg="1"/>
      <p:bldP spid="5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5366" y="200025"/>
            <a:ext cx="7281657" cy="638175"/>
            <a:chOff x="245366" y="200025"/>
            <a:chExt cx="7281657" cy="638175"/>
          </a:xfrm>
        </p:grpSpPr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>
              <a:off x="262398" y="200025"/>
              <a:ext cx="7264625" cy="488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2" tIns="45711" rIns="91422" bIns="45711" anchor="ctr"/>
            <a:lstStyle/>
            <a:p>
              <a:pPr algn="just" eaLnBrk="1" hangingPunct="1"/>
              <a:r>
                <a:rPr lang="en-GB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Google Shape;1540;p59"/>
            <p:cNvGrpSpPr/>
            <p:nvPr/>
          </p:nvGrpSpPr>
          <p:grpSpPr>
            <a:xfrm>
              <a:off x="245366" y="688975"/>
              <a:ext cx="6382445" cy="149225"/>
              <a:chOff x="4345425" y="2175475"/>
              <a:chExt cx="800750" cy="176025"/>
            </a:xfrm>
            <a:solidFill>
              <a:schemeClr val="bg2">
                <a:lumMod val="75000"/>
              </a:schemeClr>
            </a:solidFill>
          </p:grpSpPr>
          <p:sp>
            <p:nvSpPr>
              <p:cNvPr id="5" name="Google Shape;1541;p59"/>
              <p:cNvSpPr/>
              <p:nvPr/>
            </p:nvSpPr>
            <p:spPr>
              <a:xfrm>
                <a:off x="4351850" y="2175475"/>
                <a:ext cx="763000" cy="156275"/>
              </a:xfrm>
              <a:custGeom>
                <a:avLst/>
                <a:gdLst/>
                <a:ahLst/>
                <a:cxnLst/>
                <a:rect l="l" t="t" r="r" b="b"/>
                <a:pathLst>
                  <a:path w="30520" h="6251" extrusionOk="0">
                    <a:moveTo>
                      <a:pt x="28815" y="0"/>
                    </a:moveTo>
                    <a:cubicBezTo>
                      <a:pt x="19166" y="50"/>
                      <a:pt x="9617" y="1178"/>
                      <a:pt x="243" y="3359"/>
                    </a:cubicBezTo>
                    <a:cubicBezTo>
                      <a:pt x="1" y="3431"/>
                      <a:pt x="1096" y="6250"/>
                      <a:pt x="1871" y="6250"/>
                    </a:cubicBezTo>
                    <a:cubicBezTo>
                      <a:pt x="1897" y="6250"/>
                      <a:pt x="1923" y="6247"/>
                      <a:pt x="1948" y="6241"/>
                    </a:cubicBezTo>
                    <a:cubicBezTo>
                      <a:pt x="11321" y="4060"/>
                      <a:pt x="20870" y="2933"/>
                      <a:pt x="30494" y="2882"/>
                    </a:cubicBezTo>
                    <a:cubicBezTo>
                      <a:pt x="30519" y="2882"/>
                      <a:pt x="29742" y="0"/>
                      <a:pt x="288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1542;p59"/>
              <p:cNvSpPr/>
              <p:nvPr/>
            </p:nvSpPr>
            <p:spPr>
              <a:xfrm>
                <a:off x="4345425" y="2195925"/>
                <a:ext cx="800750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32030" h="6223" extrusionOk="0">
                    <a:moveTo>
                      <a:pt x="28845" y="0"/>
                    </a:moveTo>
                    <a:cubicBezTo>
                      <a:pt x="27445" y="0"/>
                      <a:pt x="25887" y="355"/>
                      <a:pt x="24736" y="435"/>
                    </a:cubicBezTo>
                    <a:cubicBezTo>
                      <a:pt x="22004" y="611"/>
                      <a:pt x="19247" y="811"/>
                      <a:pt x="16490" y="987"/>
                    </a:cubicBezTo>
                    <a:cubicBezTo>
                      <a:pt x="11578" y="1338"/>
                      <a:pt x="6240" y="1112"/>
                      <a:pt x="1603" y="3042"/>
                    </a:cubicBezTo>
                    <a:cubicBezTo>
                      <a:pt x="0" y="3697"/>
                      <a:pt x="919" y="6222"/>
                      <a:pt x="2308" y="6222"/>
                    </a:cubicBezTo>
                    <a:cubicBezTo>
                      <a:pt x="2461" y="6222"/>
                      <a:pt x="2620" y="6192"/>
                      <a:pt x="2781" y="6125"/>
                    </a:cubicBezTo>
                    <a:cubicBezTo>
                      <a:pt x="6967" y="4370"/>
                      <a:pt x="11653" y="4546"/>
                      <a:pt x="16115" y="4220"/>
                    </a:cubicBezTo>
                    <a:cubicBezTo>
                      <a:pt x="18596" y="4069"/>
                      <a:pt x="21052" y="3894"/>
                      <a:pt x="23533" y="3719"/>
                    </a:cubicBezTo>
                    <a:cubicBezTo>
                      <a:pt x="24636" y="3643"/>
                      <a:pt x="25739" y="3568"/>
                      <a:pt x="26841" y="3493"/>
                    </a:cubicBezTo>
                    <a:cubicBezTo>
                      <a:pt x="27393" y="3468"/>
                      <a:pt x="27944" y="3418"/>
                      <a:pt x="28496" y="3393"/>
                    </a:cubicBezTo>
                    <a:cubicBezTo>
                      <a:pt x="28558" y="3393"/>
                      <a:pt x="29066" y="3437"/>
                      <a:pt x="29482" y="3437"/>
                    </a:cubicBezTo>
                    <a:cubicBezTo>
                      <a:pt x="29580" y="3437"/>
                      <a:pt x="29673" y="3434"/>
                      <a:pt x="29754" y="3428"/>
                    </a:cubicBezTo>
                    <a:lnTo>
                      <a:pt x="29754" y="3428"/>
                    </a:lnTo>
                    <a:cubicBezTo>
                      <a:pt x="30007" y="3587"/>
                      <a:pt x="30293" y="3683"/>
                      <a:pt x="30597" y="3683"/>
                    </a:cubicBezTo>
                    <a:cubicBezTo>
                      <a:pt x="30664" y="3683"/>
                      <a:pt x="30732" y="3678"/>
                      <a:pt x="30801" y="3668"/>
                    </a:cubicBezTo>
                    <a:cubicBezTo>
                      <a:pt x="30877" y="3668"/>
                      <a:pt x="30952" y="3643"/>
                      <a:pt x="31002" y="3643"/>
                    </a:cubicBezTo>
                    <a:cubicBezTo>
                      <a:pt x="31528" y="3568"/>
                      <a:pt x="31829" y="2992"/>
                      <a:pt x="31904" y="2516"/>
                    </a:cubicBezTo>
                    <a:lnTo>
                      <a:pt x="31929" y="2265"/>
                    </a:lnTo>
                    <a:cubicBezTo>
                      <a:pt x="32029" y="1563"/>
                      <a:pt x="31578" y="811"/>
                      <a:pt x="30977" y="460"/>
                    </a:cubicBezTo>
                    <a:cubicBezTo>
                      <a:pt x="30386" y="115"/>
                      <a:pt x="29641" y="0"/>
                      <a:pt x="2884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" name="Rectangle 6"/>
          <p:cNvSpPr/>
          <p:nvPr/>
        </p:nvSpPr>
        <p:spPr>
          <a:xfrm>
            <a:off x="455612" y="1146549"/>
            <a:ext cx="10972800" cy="1856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quỹ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cm. 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5 cm. </a:t>
            </a:r>
            <a:r>
              <a:rPr lang="en-US" kern="100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kern="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-5 cm. </a:t>
            </a:r>
            <a:r>
              <a:rPr lang="en-US" kern="100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kern="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10 cm                        </a:t>
            </a:r>
            <a:r>
              <a:rPr lang="en-US" kern="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-10 cm.</a:t>
            </a:r>
            <a:endParaRPr lang="en-US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96577" y="2514600"/>
            <a:ext cx="616235" cy="4888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3"/>
              <p:cNvSpPr>
                <a:spLocks noChangeArrowheads="1"/>
              </p:cNvSpPr>
              <p:nvPr/>
            </p:nvSpPr>
            <p:spPr bwMode="auto">
              <a:xfrm>
                <a:off x="449542" y="3461042"/>
                <a:ext cx="10190610" cy="15061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1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kumimoji="0" lang="en-US" altLang="en-US" b="1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2: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dao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hòa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li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lvl="0" algn="just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en-US" alt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=6</m:t>
                    </m:r>
                    <m:func>
                      <m:funcPr>
                        <m:ctrlPr>
                          <a:rPr lang="en-US" altLang="en-US" i="1">
                            <a:solidFill>
                              <a:schemeClr val="bg1"/>
                            </a:solidFill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en-US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altLang="en-US" i="1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  <m:r>
                              <a:rPr lang="en-US" alt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en-US" alt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US" alt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altLang="en-US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alt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alt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altLang="en-US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ban </a:t>
                </a:r>
                <a:r>
                  <a:rPr lang="en-US" altLang="en-US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dao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lvl="0" algn="just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i="1">
                            <a:solidFill>
                              <a:schemeClr val="bg1"/>
                            </a:solidFill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alt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B. 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i="1">
                            <a:solidFill>
                              <a:schemeClr val="bg1"/>
                            </a:solidFill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alt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C.  </a:t>
                </a:r>
                <a14:m>
                  <m:oMath xmlns:m="http://schemas.openxmlformats.org/officeDocument/2006/math">
                    <m:r>
                      <a:rPr lang="en-US" alt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10</m:t>
                    </m:r>
                    <m:r>
                      <m:rPr>
                        <m:sty m:val="p"/>
                      </m:rPr>
                      <a:rPr lang="el-GR" alt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π</m:t>
                    </m:r>
                    <m:r>
                      <a:rPr lang="en-US" alt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alt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altLang="en-US" i="1">
                            <a:solidFill>
                              <a:schemeClr val="bg1"/>
                            </a:solidFill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alt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D.  </a:t>
                </a:r>
                <a14:m>
                  <m:oMath xmlns:m="http://schemas.openxmlformats.org/officeDocument/2006/math">
                    <m:r>
                      <a:rPr lang="en-US" altLang="en-US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10</m:t>
                    </m:r>
                    <m:r>
                      <m:rPr>
                        <m:sty m:val="p"/>
                      </m:rPr>
                      <a:rPr lang="el-GR" alt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π</m:t>
                    </m:r>
                  </m:oMath>
                </a14:m>
                <a:endParaRPr kumimoji="0" lang="en-US" altLang="en-US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9542" y="3461042"/>
                <a:ext cx="10190610" cy="1506182"/>
              </a:xfrm>
              <a:prstGeom prst="rect">
                <a:avLst/>
              </a:prstGeom>
              <a:blipFill>
                <a:blip r:embed="rId2"/>
                <a:stretch>
                  <a:fillRect l="-958" t="-2834" b="-323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/>
          <p:cNvSpPr/>
          <p:nvPr/>
        </p:nvSpPr>
        <p:spPr>
          <a:xfrm>
            <a:off x="3029236" y="4478356"/>
            <a:ext cx="616235" cy="4888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2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4"/>
              <p:cNvSpPr>
                <a:spLocks noChangeArrowheads="1"/>
              </p:cNvSpPr>
              <p:nvPr/>
            </p:nvSpPr>
            <p:spPr bwMode="auto">
              <a:xfrm>
                <a:off x="297166" y="947413"/>
                <a:ext cx="10113666" cy="1872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1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kumimoji="0" lang="en-US" altLang="en-US" b="1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3: 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dao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hòa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li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lvl="0" indent="0" algn="just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alt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=5√3</m:t>
                    </m:r>
                    <m:func>
                      <m:funcPr>
                        <m:ctrlPr>
                          <a:rPr kumimoji="0" lang="en-US" altLang="en-US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altLang="en-US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kumimoji="0" lang="en-US" altLang="en-US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kumimoji="0" lang="en-US" altLang="en-US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  <m:r>
                              <a:rPr kumimoji="0" lang="en-US" altLang="en-US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kumimoji="0" lang="en-US" altLang="en-US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kumimoji="0" lang="en-US" altLang="en-US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kumimoji="0" lang="en-US" altLang="en-US" b="0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0" lang="en-US" altLang="en-US" b="0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kumimoji="0" lang="en-US" altLang="en-US" b="0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kumimoji="0" lang="en-US" alt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Li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kumimoji="0" lang="en-US" altLang="en-US" b="0" i="0" u="none" strike="noStrike" cap="none" normalizeH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altLang="en-US" b="0" i="0" u="none" strike="noStrike" cap="none" normalizeH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kumimoji="0" lang="en-US" altLang="en-US" b="0" i="0" u="none" strike="noStrike" cap="none" normalizeH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altLang="en-US" b="0" i="0" u="none" strike="noStrike" cap="none" normalizeH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kumimoji="0" lang="en-US" altLang="en-US" b="0" i="0" u="none" strike="noStrike" cap="none" normalizeH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altLang="en-US" b="0" i="0" u="none" strike="noStrike" cap="none" normalizeH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 = 1s </a:t>
                </a:r>
                <a:r>
                  <a:rPr kumimoji="0" lang="en-US" altLang="en-US" b="0" i="0" u="none" strike="noStrike" cap="none" normalizeH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altLang="en-US" b="0" i="0" u="none" strike="noStrike" cap="none" normalizeH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lvl="0" algn="just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2,5 cm		B. </a:t>
                </a:r>
                <a14:m>
                  <m:oMath xmlns:m="http://schemas.openxmlformats.org/officeDocument/2006/math">
                    <m:r>
                      <a:rPr lang="en-US" alt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alt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√3</m:t>
                    </m:r>
                  </m:oMath>
                </a14:m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cm		C. 5 cm		D. </a:t>
                </a:r>
                <a14:m>
                  <m:oMath xmlns:m="http://schemas.openxmlformats.org/officeDocument/2006/math">
                    <m:r>
                      <a:rPr lang="en-US" alt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2,</m:t>
                    </m:r>
                    <m:r>
                      <a:rPr lang="en-US" alt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alt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√3</m:t>
                    </m:r>
                  </m:oMath>
                </a14:m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cm</a:t>
                </a:r>
              </a:p>
            </p:txBody>
          </p:sp>
        </mc:Choice>
        <mc:Fallback xmlns="">
          <p:sp>
            <p:nvSpPr>
              <p:cNvPr id="2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7166" y="947413"/>
                <a:ext cx="10113666" cy="1872244"/>
              </a:xfrm>
              <a:prstGeom prst="rect">
                <a:avLst/>
              </a:prstGeom>
              <a:blipFill>
                <a:blip r:embed="rId2"/>
                <a:stretch>
                  <a:fillRect l="-964" b="-714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245366" y="200025"/>
            <a:ext cx="7281657" cy="638175"/>
            <a:chOff x="245366" y="200025"/>
            <a:chExt cx="7281657" cy="638175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262398" y="200025"/>
              <a:ext cx="7264625" cy="488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2" tIns="45711" rIns="91422" bIns="45711" anchor="ctr"/>
            <a:lstStyle/>
            <a:p>
              <a:pPr algn="just" eaLnBrk="1" hangingPunct="1"/>
              <a:r>
                <a:rPr lang="en-GB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oogle Shape;1540;p59"/>
            <p:cNvGrpSpPr/>
            <p:nvPr/>
          </p:nvGrpSpPr>
          <p:grpSpPr>
            <a:xfrm>
              <a:off x="245366" y="688975"/>
              <a:ext cx="6382445" cy="149225"/>
              <a:chOff x="4345425" y="2175475"/>
              <a:chExt cx="800750" cy="176025"/>
            </a:xfrm>
            <a:solidFill>
              <a:schemeClr val="bg2">
                <a:lumMod val="75000"/>
              </a:schemeClr>
            </a:solidFill>
          </p:grpSpPr>
          <p:sp>
            <p:nvSpPr>
              <p:cNvPr id="6" name="Google Shape;1541;p59"/>
              <p:cNvSpPr/>
              <p:nvPr/>
            </p:nvSpPr>
            <p:spPr>
              <a:xfrm>
                <a:off x="4351850" y="2175475"/>
                <a:ext cx="763000" cy="156275"/>
              </a:xfrm>
              <a:custGeom>
                <a:avLst/>
                <a:gdLst/>
                <a:ahLst/>
                <a:cxnLst/>
                <a:rect l="l" t="t" r="r" b="b"/>
                <a:pathLst>
                  <a:path w="30520" h="6251" extrusionOk="0">
                    <a:moveTo>
                      <a:pt x="28815" y="0"/>
                    </a:moveTo>
                    <a:cubicBezTo>
                      <a:pt x="19166" y="50"/>
                      <a:pt x="9617" y="1178"/>
                      <a:pt x="243" y="3359"/>
                    </a:cubicBezTo>
                    <a:cubicBezTo>
                      <a:pt x="1" y="3431"/>
                      <a:pt x="1096" y="6250"/>
                      <a:pt x="1871" y="6250"/>
                    </a:cubicBezTo>
                    <a:cubicBezTo>
                      <a:pt x="1897" y="6250"/>
                      <a:pt x="1923" y="6247"/>
                      <a:pt x="1948" y="6241"/>
                    </a:cubicBezTo>
                    <a:cubicBezTo>
                      <a:pt x="11321" y="4060"/>
                      <a:pt x="20870" y="2933"/>
                      <a:pt x="30494" y="2882"/>
                    </a:cubicBezTo>
                    <a:cubicBezTo>
                      <a:pt x="30519" y="2882"/>
                      <a:pt x="29742" y="0"/>
                      <a:pt x="288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1542;p59"/>
              <p:cNvSpPr/>
              <p:nvPr/>
            </p:nvSpPr>
            <p:spPr>
              <a:xfrm>
                <a:off x="4345425" y="2195925"/>
                <a:ext cx="800750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32030" h="6223" extrusionOk="0">
                    <a:moveTo>
                      <a:pt x="28845" y="0"/>
                    </a:moveTo>
                    <a:cubicBezTo>
                      <a:pt x="27445" y="0"/>
                      <a:pt x="25887" y="355"/>
                      <a:pt x="24736" y="435"/>
                    </a:cubicBezTo>
                    <a:cubicBezTo>
                      <a:pt x="22004" y="611"/>
                      <a:pt x="19247" y="811"/>
                      <a:pt x="16490" y="987"/>
                    </a:cubicBezTo>
                    <a:cubicBezTo>
                      <a:pt x="11578" y="1338"/>
                      <a:pt x="6240" y="1112"/>
                      <a:pt x="1603" y="3042"/>
                    </a:cubicBezTo>
                    <a:cubicBezTo>
                      <a:pt x="0" y="3697"/>
                      <a:pt x="919" y="6222"/>
                      <a:pt x="2308" y="6222"/>
                    </a:cubicBezTo>
                    <a:cubicBezTo>
                      <a:pt x="2461" y="6222"/>
                      <a:pt x="2620" y="6192"/>
                      <a:pt x="2781" y="6125"/>
                    </a:cubicBezTo>
                    <a:cubicBezTo>
                      <a:pt x="6967" y="4370"/>
                      <a:pt x="11653" y="4546"/>
                      <a:pt x="16115" y="4220"/>
                    </a:cubicBezTo>
                    <a:cubicBezTo>
                      <a:pt x="18596" y="4069"/>
                      <a:pt x="21052" y="3894"/>
                      <a:pt x="23533" y="3719"/>
                    </a:cubicBezTo>
                    <a:cubicBezTo>
                      <a:pt x="24636" y="3643"/>
                      <a:pt x="25739" y="3568"/>
                      <a:pt x="26841" y="3493"/>
                    </a:cubicBezTo>
                    <a:cubicBezTo>
                      <a:pt x="27393" y="3468"/>
                      <a:pt x="27944" y="3418"/>
                      <a:pt x="28496" y="3393"/>
                    </a:cubicBezTo>
                    <a:cubicBezTo>
                      <a:pt x="28558" y="3393"/>
                      <a:pt x="29066" y="3437"/>
                      <a:pt x="29482" y="3437"/>
                    </a:cubicBezTo>
                    <a:cubicBezTo>
                      <a:pt x="29580" y="3437"/>
                      <a:pt x="29673" y="3434"/>
                      <a:pt x="29754" y="3428"/>
                    </a:cubicBezTo>
                    <a:lnTo>
                      <a:pt x="29754" y="3428"/>
                    </a:lnTo>
                    <a:cubicBezTo>
                      <a:pt x="30007" y="3587"/>
                      <a:pt x="30293" y="3683"/>
                      <a:pt x="30597" y="3683"/>
                    </a:cubicBezTo>
                    <a:cubicBezTo>
                      <a:pt x="30664" y="3683"/>
                      <a:pt x="30732" y="3678"/>
                      <a:pt x="30801" y="3668"/>
                    </a:cubicBezTo>
                    <a:cubicBezTo>
                      <a:pt x="30877" y="3668"/>
                      <a:pt x="30952" y="3643"/>
                      <a:pt x="31002" y="3643"/>
                    </a:cubicBezTo>
                    <a:cubicBezTo>
                      <a:pt x="31528" y="3568"/>
                      <a:pt x="31829" y="2992"/>
                      <a:pt x="31904" y="2516"/>
                    </a:cubicBezTo>
                    <a:lnTo>
                      <a:pt x="31929" y="2265"/>
                    </a:lnTo>
                    <a:cubicBezTo>
                      <a:pt x="32029" y="1563"/>
                      <a:pt x="31578" y="811"/>
                      <a:pt x="30977" y="460"/>
                    </a:cubicBezTo>
                    <a:cubicBezTo>
                      <a:pt x="30386" y="115"/>
                      <a:pt x="29641" y="0"/>
                      <a:pt x="2884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" name="Oval 8"/>
          <p:cNvSpPr/>
          <p:nvPr/>
        </p:nvSpPr>
        <p:spPr>
          <a:xfrm>
            <a:off x="8380412" y="2405334"/>
            <a:ext cx="616235" cy="4888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61622" y="3078540"/>
            <a:ext cx="1170019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4: 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R,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aseline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		B.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2R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C.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4R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D.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0,5R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7800" y="4223735"/>
            <a:ext cx="616235" cy="4888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6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4"/>
              <p:cNvSpPr>
                <a:spLocks noChangeArrowheads="1"/>
              </p:cNvSpPr>
              <p:nvPr/>
            </p:nvSpPr>
            <p:spPr bwMode="auto">
              <a:xfrm>
                <a:off x="150812" y="1143000"/>
                <a:ext cx="11700190" cy="18447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defTabSz="91440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b="1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</a:t>
                </a:r>
                <a:r>
                  <a:rPr lang="en-US" alt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kumimoji="0" lang="en-US" altLang="en-US" b="1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 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dao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kumimoji="0" lang="en-US" altLang="en-US" b="0" i="0" u="none" strike="noStrike" cap="none" normalizeH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kumimoji="0" lang="en-US" altLang="en-US" b="0" i="0" u="none" strike="noStrike" cap="none" normalizeH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hòa</a:t>
                </a:r>
                <a:r>
                  <a:rPr kumimoji="0" lang="en-US" altLang="en-US" b="0" i="0" u="none" strike="noStrike" cap="none" normalizeH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altLang="en-US" b="0" i="0" u="none" strike="noStrike" cap="none" normalizeH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kumimoji="0" lang="en-US" altLang="en-US" b="0" i="0" u="none" strike="noStrike" cap="none" normalizeH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b="0" i="0" u="none" strike="noStrike" cap="none" normalizeH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kumimoji="0" lang="en-US" altLang="en-US" b="0" i="0" u="none" strike="noStrike" cap="none" normalizeH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=4</m:t>
                    </m:r>
                    <m:func>
                      <m:funcPr>
                        <m:ctrlPr>
                          <a:rPr lang="en-US" altLang="en-US" i="1">
                            <a:solidFill>
                              <a:schemeClr val="bg1"/>
                            </a:solidFill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en-US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altLang="en-US" i="1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en-US" alt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US" alt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altLang="en-US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en-US" alt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alt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alt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altLang="en-US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altLang="en-US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dao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toàn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baseline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2cm		B. 4cm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C. </a:t>
                </a:r>
                <a:r>
                  <a:rPr lang="en-US" altLang="en-US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8cm		</a:t>
                </a:r>
                <a:r>
                  <a:rPr kumimoji="0" lang="en-US" altLang="en-US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 16cm</a:t>
                </a:r>
              </a:p>
            </p:txBody>
          </p:sp>
        </mc:Choice>
        <mc:Fallback xmlns="">
          <p:sp>
            <p:nvSpPr>
              <p:cNvPr id="2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812" y="1143000"/>
                <a:ext cx="11700190" cy="1844736"/>
              </a:xfrm>
              <a:prstGeom prst="rect">
                <a:avLst/>
              </a:prstGeom>
              <a:blipFill>
                <a:blip r:embed="rId2"/>
                <a:stretch>
                  <a:fillRect l="-834" r="-782" b="-728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245366" y="200025"/>
            <a:ext cx="7281657" cy="638175"/>
            <a:chOff x="245366" y="200025"/>
            <a:chExt cx="7281657" cy="638175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262398" y="200025"/>
              <a:ext cx="7264625" cy="488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2" tIns="45711" rIns="91422" bIns="45711" anchor="ctr"/>
            <a:lstStyle/>
            <a:p>
              <a:pPr algn="just" eaLnBrk="1" hangingPunct="1"/>
              <a:r>
                <a:rPr lang="en-GB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oogle Shape;1540;p59"/>
            <p:cNvGrpSpPr/>
            <p:nvPr/>
          </p:nvGrpSpPr>
          <p:grpSpPr>
            <a:xfrm>
              <a:off x="245366" y="688975"/>
              <a:ext cx="6382445" cy="149225"/>
              <a:chOff x="4345425" y="2175475"/>
              <a:chExt cx="800750" cy="176025"/>
            </a:xfrm>
            <a:solidFill>
              <a:schemeClr val="bg2">
                <a:lumMod val="75000"/>
              </a:schemeClr>
            </a:solidFill>
          </p:grpSpPr>
          <p:sp>
            <p:nvSpPr>
              <p:cNvPr id="6" name="Google Shape;1541;p59"/>
              <p:cNvSpPr/>
              <p:nvPr/>
            </p:nvSpPr>
            <p:spPr>
              <a:xfrm>
                <a:off x="4351850" y="2175475"/>
                <a:ext cx="763000" cy="156275"/>
              </a:xfrm>
              <a:custGeom>
                <a:avLst/>
                <a:gdLst/>
                <a:ahLst/>
                <a:cxnLst/>
                <a:rect l="l" t="t" r="r" b="b"/>
                <a:pathLst>
                  <a:path w="30520" h="6251" extrusionOk="0">
                    <a:moveTo>
                      <a:pt x="28815" y="0"/>
                    </a:moveTo>
                    <a:cubicBezTo>
                      <a:pt x="19166" y="50"/>
                      <a:pt x="9617" y="1178"/>
                      <a:pt x="243" y="3359"/>
                    </a:cubicBezTo>
                    <a:cubicBezTo>
                      <a:pt x="1" y="3431"/>
                      <a:pt x="1096" y="6250"/>
                      <a:pt x="1871" y="6250"/>
                    </a:cubicBezTo>
                    <a:cubicBezTo>
                      <a:pt x="1897" y="6250"/>
                      <a:pt x="1923" y="6247"/>
                      <a:pt x="1948" y="6241"/>
                    </a:cubicBezTo>
                    <a:cubicBezTo>
                      <a:pt x="11321" y="4060"/>
                      <a:pt x="20870" y="2933"/>
                      <a:pt x="30494" y="2882"/>
                    </a:cubicBezTo>
                    <a:cubicBezTo>
                      <a:pt x="30519" y="2882"/>
                      <a:pt x="29742" y="0"/>
                      <a:pt x="288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1542;p59"/>
              <p:cNvSpPr/>
              <p:nvPr/>
            </p:nvSpPr>
            <p:spPr>
              <a:xfrm>
                <a:off x="4345425" y="2195925"/>
                <a:ext cx="800750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32030" h="6223" extrusionOk="0">
                    <a:moveTo>
                      <a:pt x="28845" y="0"/>
                    </a:moveTo>
                    <a:cubicBezTo>
                      <a:pt x="27445" y="0"/>
                      <a:pt x="25887" y="355"/>
                      <a:pt x="24736" y="435"/>
                    </a:cubicBezTo>
                    <a:cubicBezTo>
                      <a:pt x="22004" y="611"/>
                      <a:pt x="19247" y="811"/>
                      <a:pt x="16490" y="987"/>
                    </a:cubicBezTo>
                    <a:cubicBezTo>
                      <a:pt x="11578" y="1338"/>
                      <a:pt x="6240" y="1112"/>
                      <a:pt x="1603" y="3042"/>
                    </a:cubicBezTo>
                    <a:cubicBezTo>
                      <a:pt x="0" y="3697"/>
                      <a:pt x="919" y="6222"/>
                      <a:pt x="2308" y="6222"/>
                    </a:cubicBezTo>
                    <a:cubicBezTo>
                      <a:pt x="2461" y="6222"/>
                      <a:pt x="2620" y="6192"/>
                      <a:pt x="2781" y="6125"/>
                    </a:cubicBezTo>
                    <a:cubicBezTo>
                      <a:pt x="6967" y="4370"/>
                      <a:pt x="11653" y="4546"/>
                      <a:pt x="16115" y="4220"/>
                    </a:cubicBezTo>
                    <a:cubicBezTo>
                      <a:pt x="18596" y="4069"/>
                      <a:pt x="21052" y="3894"/>
                      <a:pt x="23533" y="3719"/>
                    </a:cubicBezTo>
                    <a:cubicBezTo>
                      <a:pt x="24636" y="3643"/>
                      <a:pt x="25739" y="3568"/>
                      <a:pt x="26841" y="3493"/>
                    </a:cubicBezTo>
                    <a:cubicBezTo>
                      <a:pt x="27393" y="3468"/>
                      <a:pt x="27944" y="3418"/>
                      <a:pt x="28496" y="3393"/>
                    </a:cubicBezTo>
                    <a:cubicBezTo>
                      <a:pt x="28558" y="3393"/>
                      <a:pt x="29066" y="3437"/>
                      <a:pt x="29482" y="3437"/>
                    </a:cubicBezTo>
                    <a:cubicBezTo>
                      <a:pt x="29580" y="3437"/>
                      <a:pt x="29673" y="3434"/>
                      <a:pt x="29754" y="3428"/>
                    </a:cubicBezTo>
                    <a:lnTo>
                      <a:pt x="29754" y="3428"/>
                    </a:lnTo>
                    <a:cubicBezTo>
                      <a:pt x="30007" y="3587"/>
                      <a:pt x="30293" y="3683"/>
                      <a:pt x="30597" y="3683"/>
                    </a:cubicBezTo>
                    <a:cubicBezTo>
                      <a:pt x="30664" y="3683"/>
                      <a:pt x="30732" y="3678"/>
                      <a:pt x="30801" y="3668"/>
                    </a:cubicBezTo>
                    <a:cubicBezTo>
                      <a:pt x="30877" y="3668"/>
                      <a:pt x="30952" y="3643"/>
                      <a:pt x="31002" y="3643"/>
                    </a:cubicBezTo>
                    <a:cubicBezTo>
                      <a:pt x="31528" y="3568"/>
                      <a:pt x="31829" y="2992"/>
                      <a:pt x="31904" y="2516"/>
                    </a:cubicBezTo>
                    <a:lnTo>
                      <a:pt x="31929" y="2265"/>
                    </a:lnTo>
                    <a:cubicBezTo>
                      <a:pt x="32029" y="1563"/>
                      <a:pt x="31578" y="811"/>
                      <a:pt x="30977" y="460"/>
                    </a:cubicBezTo>
                    <a:cubicBezTo>
                      <a:pt x="30386" y="115"/>
                      <a:pt x="29641" y="0"/>
                      <a:pt x="2884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" name="Oval 7"/>
          <p:cNvSpPr/>
          <p:nvPr/>
        </p:nvSpPr>
        <p:spPr>
          <a:xfrm>
            <a:off x="8228012" y="2518462"/>
            <a:ext cx="616235" cy="4888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41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6820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84212" y="381000"/>
            <a:ext cx="7204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Màn Đánh đu cực cao của 2 cha con _ Thể thao truyền thống miền núi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4212" y="1143000"/>
            <a:ext cx="108204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7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275012" y="1293435"/>
            <a:ext cx="8513358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charset="0"/>
              <a:buNone/>
            </a:pPr>
            <a:r>
              <a:rPr lang="en-US" sz="4400" b="1" dirty="0">
                <a:solidFill>
                  <a:srgbClr val="FFFF00"/>
                </a:solidFill>
              </a:rPr>
              <a:t>VẬT LÍ </a:t>
            </a:r>
            <a:r>
              <a:rPr lang="en-US" sz="4400" b="1" dirty="0" smtClean="0">
                <a:solidFill>
                  <a:srgbClr val="FFFF00"/>
                </a:solidFill>
              </a:rPr>
              <a:t>11</a:t>
            </a:r>
          </a:p>
          <a:p>
            <a:pPr algn="ctr" eaLnBrk="1" hangingPunct="1">
              <a:spcBef>
                <a:spcPct val="50000"/>
              </a:spcBef>
              <a:buFont typeface="Arial" charset="0"/>
              <a:buNone/>
            </a:pPr>
            <a:r>
              <a:rPr lang="en-US" sz="4400" b="1" dirty="0" smtClean="0">
                <a:solidFill>
                  <a:srgbClr val="FFFF00"/>
                </a:solidFill>
              </a:rPr>
              <a:t>CHƯƠNG 1: DAO ĐỘNG</a:t>
            </a:r>
            <a:endParaRPr lang="en-US" sz="4400" b="1" dirty="0">
              <a:solidFill>
                <a:srgbClr val="FFFF00"/>
              </a:solidFill>
            </a:endParaRPr>
          </a:p>
          <a:p>
            <a:pPr algn="ctr" eaLnBrk="1" hangingPunct="1">
              <a:spcBef>
                <a:spcPct val="50000"/>
              </a:spcBef>
              <a:buFont typeface="Arial" charset="0"/>
              <a:buNone/>
            </a:pPr>
            <a:r>
              <a:rPr lang="en-US" sz="3600" b="1" dirty="0">
                <a:solidFill>
                  <a:srgbClr val="FFFF00"/>
                </a:solidFill>
              </a:rPr>
              <a:t>BÀI 1:  DAO ĐỘNG ĐIỀU HÒA</a:t>
            </a:r>
          </a:p>
          <a:p>
            <a:pPr eaLnBrk="1" hangingPunct="1">
              <a:spcBef>
                <a:spcPct val="50000"/>
              </a:spcBef>
              <a:buFont typeface="Arial" charset="0"/>
              <a:buAutoNum type="romanUcPeriod"/>
            </a:pP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3936603" cy="393660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40028" y="990600"/>
            <a:ext cx="72646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pPr algn="just" eaLnBrk="1" hangingPunct="1"/>
            <a:r>
              <a:rPr lang="en-GB" altLang="en-US" sz="2800" b="1" dirty="0">
                <a:solidFill>
                  <a:srgbClr val="FFFF00"/>
                </a:solidFill>
              </a:rPr>
              <a:t>1</a:t>
            </a:r>
            <a:r>
              <a:rPr lang="en-GB" altLang="en-US" sz="2800" b="1" dirty="0" smtClean="0">
                <a:solidFill>
                  <a:srgbClr val="FFFF00"/>
                </a:solidFill>
              </a:rPr>
              <a:t>. </a:t>
            </a:r>
            <a:r>
              <a:rPr lang="en-US" altLang="en-US" sz="2800" b="1" dirty="0" err="1" smtClean="0">
                <a:solidFill>
                  <a:srgbClr val="FFFF00"/>
                </a:solidFill>
              </a:rPr>
              <a:t>Thí</a:t>
            </a:r>
            <a:r>
              <a:rPr lang="en-US" altLang="en-US" sz="2800" b="1" dirty="0" smtClean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</a:rPr>
              <a:t>nghiệm</a:t>
            </a:r>
            <a:r>
              <a:rPr lang="en-US" altLang="en-US" sz="2800" b="1" dirty="0" smtClean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</a:rPr>
              <a:t>về</a:t>
            </a:r>
            <a:r>
              <a:rPr lang="en-US" altLang="en-US" sz="2800" b="1" dirty="0" smtClean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</a:rPr>
              <a:t>dao</a:t>
            </a:r>
            <a:r>
              <a:rPr lang="en-US" altLang="en-US" sz="2800" b="1" dirty="0" smtClean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</a:rPr>
              <a:t>động</a:t>
            </a:r>
            <a:endParaRPr lang="en-US" sz="2800" b="1" dirty="0">
              <a:solidFill>
                <a:srgbClr val="FFFF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45366" y="200025"/>
            <a:ext cx="7281657" cy="638175"/>
            <a:chOff x="245366" y="200025"/>
            <a:chExt cx="7281657" cy="638175"/>
          </a:xfrm>
        </p:grpSpPr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>
              <a:off x="262398" y="200025"/>
              <a:ext cx="7264625" cy="488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2" tIns="45711" rIns="91422" bIns="45711" anchor="ctr"/>
            <a:lstStyle/>
            <a:p>
              <a:pPr algn="just" eaLnBrk="1" hangingPunct="1"/>
              <a:r>
                <a:rPr lang="en-GB" alt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dao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oogle Shape;1540;p59"/>
            <p:cNvGrpSpPr/>
            <p:nvPr/>
          </p:nvGrpSpPr>
          <p:grpSpPr>
            <a:xfrm>
              <a:off x="245366" y="688975"/>
              <a:ext cx="6382445" cy="149225"/>
              <a:chOff x="4345425" y="2175475"/>
              <a:chExt cx="800750" cy="176025"/>
            </a:xfrm>
            <a:solidFill>
              <a:schemeClr val="bg2">
                <a:lumMod val="75000"/>
              </a:schemeClr>
            </a:solidFill>
          </p:grpSpPr>
          <p:sp>
            <p:nvSpPr>
              <p:cNvPr id="6" name="Google Shape;1541;p59"/>
              <p:cNvSpPr/>
              <p:nvPr/>
            </p:nvSpPr>
            <p:spPr>
              <a:xfrm>
                <a:off x="4351850" y="2175475"/>
                <a:ext cx="763000" cy="156275"/>
              </a:xfrm>
              <a:custGeom>
                <a:avLst/>
                <a:gdLst/>
                <a:ahLst/>
                <a:cxnLst/>
                <a:rect l="l" t="t" r="r" b="b"/>
                <a:pathLst>
                  <a:path w="30520" h="6251" extrusionOk="0">
                    <a:moveTo>
                      <a:pt x="28815" y="0"/>
                    </a:moveTo>
                    <a:cubicBezTo>
                      <a:pt x="19166" y="50"/>
                      <a:pt x="9617" y="1178"/>
                      <a:pt x="243" y="3359"/>
                    </a:cubicBezTo>
                    <a:cubicBezTo>
                      <a:pt x="1" y="3431"/>
                      <a:pt x="1096" y="6250"/>
                      <a:pt x="1871" y="6250"/>
                    </a:cubicBezTo>
                    <a:cubicBezTo>
                      <a:pt x="1897" y="6250"/>
                      <a:pt x="1923" y="6247"/>
                      <a:pt x="1948" y="6241"/>
                    </a:cubicBezTo>
                    <a:cubicBezTo>
                      <a:pt x="11321" y="4060"/>
                      <a:pt x="20870" y="2933"/>
                      <a:pt x="30494" y="2882"/>
                    </a:cubicBezTo>
                    <a:cubicBezTo>
                      <a:pt x="30519" y="2882"/>
                      <a:pt x="29742" y="0"/>
                      <a:pt x="288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1542;p59"/>
              <p:cNvSpPr/>
              <p:nvPr/>
            </p:nvSpPr>
            <p:spPr>
              <a:xfrm>
                <a:off x="4345425" y="2195925"/>
                <a:ext cx="800750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32030" h="6223" extrusionOk="0">
                    <a:moveTo>
                      <a:pt x="28845" y="0"/>
                    </a:moveTo>
                    <a:cubicBezTo>
                      <a:pt x="27445" y="0"/>
                      <a:pt x="25887" y="355"/>
                      <a:pt x="24736" y="435"/>
                    </a:cubicBezTo>
                    <a:cubicBezTo>
                      <a:pt x="22004" y="611"/>
                      <a:pt x="19247" y="811"/>
                      <a:pt x="16490" y="987"/>
                    </a:cubicBezTo>
                    <a:cubicBezTo>
                      <a:pt x="11578" y="1338"/>
                      <a:pt x="6240" y="1112"/>
                      <a:pt x="1603" y="3042"/>
                    </a:cubicBezTo>
                    <a:cubicBezTo>
                      <a:pt x="0" y="3697"/>
                      <a:pt x="919" y="6222"/>
                      <a:pt x="2308" y="6222"/>
                    </a:cubicBezTo>
                    <a:cubicBezTo>
                      <a:pt x="2461" y="6222"/>
                      <a:pt x="2620" y="6192"/>
                      <a:pt x="2781" y="6125"/>
                    </a:cubicBezTo>
                    <a:cubicBezTo>
                      <a:pt x="6967" y="4370"/>
                      <a:pt x="11653" y="4546"/>
                      <a:pt x="16115" y="4220"/>
                    </a:cubicBezTo>
                    <a:cubicBezTo>
                      <a:pt x="18596" y="4069"/>
                      <a:pt x="21052" y="3894"/>
                      <a:pt x="23533" y="3719"/>
                    </a:cubicBezTo>
                    <a:cubicBezTo>
                      <a:pt x="24636" y="3643"/>
                      <a:pt x="25739" y="3568"/>
                      <a:pt x="26841" y="3493"/>
                    </a:cubicBezTo>
                    <a:cubicBezTo>
                      <a:pt x="27393" y="3468"/>
                      <a:pt x="27944" y="3418"/>
                      <a:pt x="28496" y="3393"/>
                    </a:cubicBezTo>
                    <a:cubicBezTo>
                      <a:pt x="28558" y="3393"/>
                      <a:pt x="29066" y="3437"/>
                      <a:pt x="29482" y="3437"/>
                    </a:cubicBezTo>
                    <a:cubicBezTo>
                      <a:pt x="29580" y="3437"/>
                      <a:pt x="29673" y="3434"/>
                      <a:pt x="29754" y="3428"/>
                    </a:cubicBezTo>
                    <a:lnTo>
                      <a:pt x="29754" y="3428"/>
                    </a:lnTo>
                    <a:cubicBezTo>
                      <a:pt x="30007" y="3587"/>
                      <a:pt x="30293" y="3683"/>
                      <a:pt x="30597" y="3683"/>
                    </a:cubicBezTo>
                    <a:cubicBezTo>
                      <a:pt x="30664" y="3683"/>
                      <a:pt x="30732" y="3678"/>
                      <a:pt x="30801" y="3668"/>
                    </a:cubicBezTo>
                    <a:cubicBezTo>
                      <a:pt x="30877" y="3668"/>
                      <a:pt x="30952" y="3643"/>
                      <a:pt x="31002" y="3643"/>
                    </a:cubicBezTo>
                    <a:cubicBezTo>
                      <a:pt x="31528" y="3568"/>
                      <a:pt x="31829" y="2992"/>
                      <a:pt x="31904" y="2516"/>
                    </a:cubicBezTo>
                    <a:lnTo>
                      <a:pt x="31929" y="2265"/>
                    </a:lnTo>
                    <a:cubicBezTo>
                      <a:pt x="32029" y="1563"/>
                      <a:pt x="31578" y="811"/>
                      <a:pt x="30977" y="460"/>
                    </a:cubicBezTo>
                    <a:cubicBezTo>
                      <a:pt x="30386" y="115"/>
                      <a:pt x="29641" y="0"/>
                      <a:pt x="2884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40028" y="1672070"/>
            <a:ext cx="10937414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pPr algn="just" eaLnBrk="1" hangingPunct="1">
              <a:lnSpc>
                <a:spcPct val="150000"/>
              </a:lnSpc>
            </a:pPr>
            <a:r>
              <a:rPr lang="en-GB" b="1" dirty="0" err="1" smtClean="0">
                <a:solidFill>
                  <a:schemeClr val="bg2"/>
                </a:solidFill>
              </a:rPr>
              <a:t>Tiến</a:t>
            </a:r>
            <a:r>
              <a:rPr lang="en-GB" b="1" dirty="0" smtClean="0">
                <a:solidFill>
                  <a:schemeClr val="bg2"/>
                </a:solidFill>
              </a:rPr>
              <a:t> </a:t>
            </a:r>
            <a:r>
              <a:rPr lang="en-GB" b="1" dirty="0" err="1" smtClean="0">
                <a:solidFill>
                  <a:schemeClr val="bg2"/>
                </a:solidFill>
              </a:rPr>
              <a:t>hành</a:t>
            </a:r>
            <a:r>
              <a:rPr lang="en-GB" b="1" dirty="0" smtClean="0">
                <a:solidFill>
                  <a:schemeClr val="bg2"/>
                </a:solidFill>
              </a:rPr>
              <a:t>: </a:t>
            </a:r>
            <a:r>
              <a:rPr lang="en-GB" dirty="0" smtClean="0">
                <a:solidFill>
                  <a:schemeClr val="bg2"/>
                </a:solidFill>
              </a:rPr>
              <a:t>Treo </a:t>
            </a:r>
            <a:r>
              <a:rPr lang="en-GB" dirty="0" err="1" smtClean="0">
                <a:solidFill>
                  <a:schemeClr val="bg2"/>
                </a:solidFill>
              </a:rPr>
              <a:t>một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vật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nặng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nhỏ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vào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đầu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tự</a:t>
            </a:r>
            <a:r>
              <a:rPr lang="en-GB" dirty="0" smtClean="0">
                <a:solidFill>
                  <a:schemeClr val="bg2"/>
                </a:solidFill>
              </a:rPr>
              <a:t> do </a:t>
            </a:r>
            <a:r>
              <a:rPr lang="en-GB" dirty="0" err="1" smtClean="0">
                <a:solidFill>
                  <a:schemeClr val="bg2"/>
                </a:solidFill>
              </a:rPr>
              <a:t>của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một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lò</a:t>
            </a:r>
            <a:r>
              <a:rPr lang="en-GB" dirty="0" smtClean="0">
                <a:solidFill>
                  <a:schemeClr val="bg2"/>
                </a:solidFill>
              </a:rPr>
              <a:t> xo </a:t>
            </a:r>
            <a:r>
              <a:rPr lang="en-GB" dirty="0" err="1" smtClean="0">
                <a:solidFill>
                  <a:schemeClr val="bg2"/>
                </a:solidFill>
              </a:rPr>
              <a:t>nhẹ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hoặc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một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dây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nhẹ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không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dãn</a:t>
            </a:r>
            <a:r>
              <a:rPr lang="en-GB" dirty="0" smtClean="0">
                <a:solidFill>
                  <a:schemeClr val="bg2"/>
                </a:solidFill>
              </a:rPr>
              <a:t> ta </a:t>
            </a:r>
            <a:r>
              <a:rPr lang="en-GB" dirty="0" err="1" smtClean="0">
                <a:solidFill>
                  <a:schemeClr val="bg2"/>
                </a:solidFill>
              </a:rPr>
              <a:t>có</a:t>
            </a:r>
            <a:r>
              <a:rPr lang="en-GB" dirty="0" smtClean="0">
                <a:solidFill>
                  <a:schemeClr val="bg2"/>
                </a:solidFill>
              </a:rPr>
              <a:t> con </a:t>
            </a:r>
            <a:r>
              <a:rPr lang="en-GB" dirty="0" err="1" smtClean="0">
                <a:solidFill>
                  <a:schemeClr val="bg2"/>
                </a:solidFill>
              </a:rPr>
              <a:t>lắc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lò</a:t>
            </a:r>
            <a:r>
              <a:rPr lang="en-GB" dirty="0" smtClean="0">
                <a:solidFill>
                  <a:schemeClr val="bg2"/>
                </a:solidFill>
              </a:rPr>
              <a:t> xo </a:t>
            </a:r>
            <a:r>
              <a:rPr lang="en-GB" dirty="0" err="1" smtClean="0">
                <a:solidFill>
                  <a:schemeClr val="bg2"/>
                </a:solidFill>
              </a:rPr>
              <a:t>hoặc</a:t>
            </a:r>
            <a:r>
              <a:rPr lang="en-GB" dirty="0" smtClean="0">
                <a:solidFill>
                  <a:schemeClr val="bg2"/>
                </a:solidFill>
              </a:rPr>
              <a:t> con </a:t>
            </a:r>
            <a:r>
              <a:rPr lang="en-GB" dirty="0" err="1" smtClean="0">
                <a:solidFill>
                  <a:schemeClr val="bg2"/>
                </a:solidFill>
              </a:rPr>
              <a:t>lắc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đơn</a:t>
            </a:r>
            <a:r>
              <a:rPr lang="en-GB" dirty="0" smtClean="0">
                <a:solidFill>
                  <a:schemeClr val="bg2"/>
                </a:solidFill>
              </a:rPr>
              <a:t>. 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40028" y="2895600"/>
            <a:ext cx="1093741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pPr algn="just" eaLnBrk="1" hangingPunct="1"/>
            <a:r>
              <a:rPr lang="en-GB" b="1" dirty="0" err="1" smtClean="0">
                <a:solidFill>
                  <a:schemeClr val="bg2"/>
                </a:solidFill>
              </a:rPr>
              <a:t>Kết</a:t>
            </a:r>
            <a:r>
              <a:rPr lang="en-GB" b="1" dirty="0" smtClean="0">
                <a:solidFill>
                  <a:schemeClr val="bg2"/>
                </a:solidFill>
              </a:rPr>
              <a:t> </a:t>
            </a:r>
            <a:r>
              <a:rPr lang="en-GB" b="1" dirty="0" err="1" smtClean="0">
                <a:solidFill>
                  <a:schemeClr val="bg2"/>
                </a:solidFill>
              </a:rPr>
              <a:t>quả</a:t>
            </a:r>
            <a:r>
              <a:rPr lang="en-GB" b="1" dirty="0" smtClean="0">
                <a:solidFill>
                  <a:schemeClr val="bg2"/>
                </a:solidFill>
              </a:rPr>
              <a:t> </a:t>
            </a:r>
            <a:r>
              <a:rPr lang="en-GB" b="1" dirty="0" err="1" smtClean="0">
                <a:solidFill>
                  <a:schemeClr val="bg2"/>
                </a:solidFill>
              </a:rPr>
              <a:t>thí</a:t>
            </a:r>
            <a:r>
              <a:rPr lang="en-GB" b="1" dirty="0" smtClean="0">
                <a:solidFill>
                  <a:schemeClr val="bg2"/>
                </a:solidFill>
              </a:rPr>
              <a:t> </a:t>
            </a:r>
            <a:r>
              <a:rPr lang="en-GB" b="1" dirty="0" err="1" smtClean="0">
                <a:solidFill>
                  <a:schemeClr val="bg2"/>
                </a:solidFill>
              </a:rPr>
              <a:t>nghiệm</a:t>
            </a:r>
            <a:r>
              <a:rPr lang="en-GB" b="1" dirty="0" smtClean="0">
                <a:solidFill>
                  <a:schemeClr val="bg2"/>
                </a:solidFill>
              </a:rPr>
              <a:t>: </a:t>
            </a:r>
            <a:endParaRPr lang="en-GB" dirty="0" smtClean="0">
              <a:solidFill>
                <a:schemeClr val="bg2"/>
              </a:solidFill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en-GB" b="1" dirty="0" smtClean="0">
                <a:solidFill>
                  <a:schemeClr val="bg2"/>
                </a:solidFill>
              </a:rPr>
              <a:t>1. </a:t>
            </a:r>
            <a:r>
              <a:rPr lang="en-GB" b="1" dirty="0" err="1" smtClean="0">
                <a:solidFill>
                  <a:schemeClr val="bg2"/>
                </a:solidFill>
              </a:rPr>
              <a:t>Vị</a:t>
            </a:r>
            <a:r>
              <a:rPr lang="en-GB" b="1" dirty="0" smtClean="0">
                <a:solidFill>
                  <a:schemeClr val="bg2"/>
                </a:solidFill>
              </a:rPr>
              <a:t> </a:t>
            </a:r>
            <a:r>
              <a:rPr lang="en-GB" b="1" dirty="0" err="1" smtClean="0">
                <a:solidFill>
                  <a:schemeClr val="bg2"/>
                </a:solidFill>
              </a:rPr>
              <a:t>trí</a:t>
            </a:r>
            <a:r>
              <a:rPr lang="en-GB" b="1" dirty="0" smtClean="0">
                <a:solidFill>
                  <a:schemeClr val="bg2"/>
                </a:solidFill>
              </a:rPr>
              <a:t> </a:t>
            </a:r>
            <a:r>
              <a:rPr lang="en-GB" b="1" dirty="0" err="1" smtClean="0">
                <a:solidFill>
                  <a:schemeClr val="bg2"/>
                </a:solidFill>
              </a:rPr>
              <a:t>cân</a:t>
            </a:r>
            <a:r>
              <a:rPr lang="en-GB" b="1" dirty="0" smtClean="0">
                <a:solidFill>
                  <a:schemeClr val="bg2"/>
                </a:solidFill>
              </a:rPr>
              <a:t> </a:t>
            </a:r>
            <a:r>
              <a:rPr lang="en-GB" b="1" dirty="0" err="1" smtClean="0">
                <a:solidFill>
                  <a:schemeClr val="bg2"/>
                </a:solidFill>
              </a:rPr>
              <a:t>bằng</a:t>
            </a:r>
            <a:r>
              <a:rPr lang="en-GB" b="1" dirty="0" smtClean="0">
                <a:solidFill>
                  <a:schemeClr val="bg2"/>
                </a:solidFill>
              </a:rPr>
              <a:t> </a:t>
            </a:r>
            <a:r>
              <a:rPr lang="en-GB" dirty="0" smtClean="0">
                <a:solidFill>
                  <a:schemeClr val="bg2"/>
                </a:solidFill>
              </a:rPr>
              <a:t>(</a:t>
            </a:r>
            <a:r>
              <a:rPr lang="en-GB" dirty="0" err="1" smtClean="0">
                <a:solidFill>
                  <a:schemeClr val="bg2"/>
                </a:solidFill>
              </a:rPr>
              <a:t>là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vị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trí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vật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đứng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yên</a:t>
            </a:r>
            <a:r>
              <a:rPr lang="en-GB" dirty="0" smtClean="0">
                <a:solidFill>
                  <a:schemeClr val="bg2"/>
                </a:solidFill>
              </a:rPr>
              <a:t>, </a:t>
            </a:r>
            <a:r>
              <a:rPr lang="en-GB" dirty="0" err="1" smtClean="0">
                <a:solidFill>
                  <a:schemeClr val="bg2"/>
                </a:solidFill>
              </a:rPr>
              <a:t>tổng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hợp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tác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dụng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lên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vật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bằng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không</a:t>
            </a:r>
            <a:r>
              <a:rPr lang="en-GB" dirty="0" smtClean="0">
                <a:solidFill>
                  <a:schemeClr val="bg2"/>
                </a:solidFill>
              </a:rPr>
              <a:t>) </a:t>
            </a:r>
            <a:r>
              <a:rPr lang="en-GB" dirty="0" err="1" smtClean="0">
                <a:solidFill>
                  <a:schemeClr val="bg2"/>
                </a:solidFill>
              </a:rPr>
              <a:t>của</a:t>
            </a:r>
            <a:r>
              <a:rPr lang="en-GB" dirty="0" smtClean="0">
                <a:solidFill>
                  <a:schemeClr val="bg2"/>
                </a:solidFill>
              </a:rPr>
              <a:t>:</a:t>
            </a:r>
          </a:p>
          <a:p>
            <a:pPr algn="just" eaLnBrk="1" hangingPunct="1">
              <a:lnSpc>
                <a:spcPct val="150000"/>
              </a:lnSpc>
            </a:pPr>
            <a:r>
              <a:rPr lang="en-GB" dirty="0">
                <a:solidFill>
                  <a:schemeClr val="bg2"/>
                </a:solidFill>
              </a:rPr>
              <a:t>	</a:t>
            </a:r>
            <a:r>
              <a:rPr lang="en-GB" dirty="0" smtClean="0">
                <a:solidFill>
                  <a:schemeClr val="bg2"/>
                </a:solidFill>
              </a:rPr>
              <a:t>Con </a:t>
            </a:r>
            <a:r>
              <a:rPr lang="en-GB" dirty="0" err="1" smtClean="0">
                <a:solidFill>
                  <a:schemeClr val="bg2"/>
                </a:solidFill>
              </a:rPr>
              <a:t>lắc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lò</a:t>
            </a:r>
            <a:r>
              <a:rPr lang="en-GB" dirty="0" smtClean="0">
                <a:solidFill>
                  <a:schemeClr val="bg2"/>
                </a:solidFill>
              </a:rPr>
              <a:t> xo </a:t>
            </a:r>
            <a:r>
              <a:rPr lang="en-GB" dirty="0" err="1" smtClean="0">
                <a:solidFill>
                  <a:schemeClr val="bg2"/>
                </a:solidFill>
              </a:rPr>
              <a:t>là</a:t>
            </a:r>
            <a:r>
              <a:rPr lang="en-GB" dirty="0" smtClean="0">
                <a:solidFill>
                  <a:schemeClr val="bg2"/>
                </a:solidFill>
              </a:rPr>
              <a:t>: ……………………………………………………………………………</a:t>
            </a:r>
          </a:p>
          <a:p>
            <a:pPr algn="just" eaLnBrk="1" hangingPunct="1">
              <a:lnSpc>
                <a:spcPct val="150000"/>
              </a:lnSpc>
            </a:pPr>
            <a:r>
              <a:rPr lang="en-GB" dirty="0">
                <a:solidFill>
                  <a:schemeClr val="bg2"/>
                </a:solidFill>
              </a:rPr>
              <a:t>	</a:t>
            </a:r>
            <a:r>
              <a:rPr lang="en-GB" dirty="0" smtClean="0">
                <a:solidFill>
                  <a:schemeClr val="bg2"/>
                </a:solidFill>
              </a:rPr>
              <a:t>Con </a:t>
            </a:r>
            <a:r>
              <a:rPr lang="en-GB" dirty="0" err="1" smtClean="0">
                <a:solidFill>
                  <a:schemeClr val="bg2"/>
                </a:solidFill>
              </a:rPr>
              <a:t>lắc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đơn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là</a:t>
            </a:r>
            <a:r>
              <a:rPr lang="en-GB" dirty="0" smtClean="0">
                <a:solidFill>
                  <a:schemeClr val="bg2"/>
                </a:solidFill>
              </a:rPr>
              <a:t>: …………………………………………………………………………….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40028" y="4724400"/>
            <a:ext cx="1093741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pPr algn="just" eaLnBrk="1" hangingPunct="1">
              <a:lnSpc>
                <a:spcPct val="150000"/>
              </a:lnSpc>
            </a:pPr>
            <a:r>
              <a:rPr lang="en-GB" b="1" dirty="0" smtClean="0">
                <a:solidFill>
                  <a:schemeClr val="bg2"/>
                </a:solidFill>
              </a:rPr>
              <a:t>2. </a:t>
            </a:r>
            <a:r>
              <a:rPr lang="en-GB" dirty="0" err="1" smtClean="0">
                <a:solidFill>
                  <a:schemeClr val="bg2"/>
                </a:solidFill>
              </a:rPr>
              <a:t>Kéo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vật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lệch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khỏi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vị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trí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cân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bằng</a:t>
            </a:r>
            <a:r>
              <a:rPr lang="en-GB" dirty="0" smtClean="0">
                <a:solidFill>
                  <a:schemeClr val="bg2"/>
                </a:solidFill>
              </a:rPr>
              <a:t>  </a:t>
            </a:r>
            <a:r>
              <a:rPr lang="en-GB" dirty="0" err="1" smtClean="0">
                <a:solidFill>
                  <a:schemeClr val="bg2"/>
                </a:solidFill>
              </a:rPr>
              <a:t>rồi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thả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cho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vật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chuyển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động</a:t>
            </a:r>
            <a:r>
              <a:rPr lang="en-GB" dirty="0" smtClean="0">
                <a:solidFill>
                  <a:schemeClr val="bg2"/>
                </a:solidFill>
              </a:rPr>
              <a:t>. </a:t>
            </a:r>
            <a:r>
              <a:rPr lang="en-GB" dirty="0" err="1" smtClean="0">
                <a:solidFill>
                  <a:schemeClr val="bg2"/>
                </a:solidFill>
              </a:rPr>
              <a:t>Quan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sát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chuyển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động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của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mỗi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vật</a:t>
            </a:r>
            <a:r>
              <a:rPr lang="en-GB" dirty="0" smtClean="0">
                <a:solidFill>
                  <a:schemeClr val="bg2"/>
                </a:solidFill>
              </a:rPr>
              <a:t>, ta </a:t>
            </a:r>
            <a:r>
              <a:rPr lang="en-GB" dirty="0" err="1" smtClean="0">
                <a:solidFill>
                  <a:schemeClr val="bg2"/>
                </a:solidFill>
              </a:rPr>
              <a:t>thấy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đặc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điểm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chung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của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chúng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là</a:t>
            </a:r>
            <a:r>
              <a:rPr lang="en-GB" dirty="0" smtClean="0">
                <a:solidFill>
                  <a:schemeClr val="bg2"/>
                </a:solidFill>
              </a:rPr>
              <a:t>: ………………………………………………………</a:t>
            </a:r>
          </a:p>
          <a:p>
            <a:pPr algn="just" eaLnBrk="1" hangingPunct="1">
              <a:lnSpc>
                <a:spcPct val="150000"/>
              </a:lnSpc>
            </a:pPr>
            <a:r>
              <a:rPr lang="en-GB" dirty="0" smtClean="0">
                <a:solidFill>
                  <a:schemeClr val="bg2"/>
                </a:solidFill>
              </a:rPr>
              <a:t>............................................................................................................................................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79812" y="3505200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v</a:t>
            </a:r>
            <a:r>
              <a:rPr lang="en-US" dirty="0" err="1" smtClean="0">
                <a:solidFill>
                  <a:srgbClr val="FFFF00"/>
                </a:solidFill>
              </a:rPr>
              <a:t>ị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trí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lò</a:t>
            </a:r>
            <a:r>
              <a:rPr lang="en-US" dirty="0" smtClean="0">
                <a:solidFill>
                  <a:srgbClr val="FFFF00"/>
                </a:solidFill>
              </a:rPr>
              <a:t> xo </a:t>
            </a:r>
            <a:r>
              <a:rPr lang="en-US" dirty="0" err="1" smtClean="0">
                <a:solidFill>
                  <a:srgbClr val="FFFF00"/>
                </a:solidFill>
              </a:rPr>
              <a:t>dãn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ra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một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đoạn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sao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cho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F</a:t>
            </a:r>
            <a:r>
              <a:rPr lang="en-US" baseline="-25000" dirty="0" err="1">
                <a:solidFill>
                  <a:srgbClr val="FFFF00"/>
                </a:solidFill>
              </a:rPr>
              <a:t>đh</a:t>
            </a:r>
            <a:r>
              <a:rPr lang="en-US" dirty="0">
                <a:solidFill>
                  <a:srgbClr val="FFFF00"/>
                </a:solidFill>
              </a:rPr>
              <a:t> = P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57442" y="4045803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v</a:t>
            </a:r>
            <a:r>
              <a:rPr lang="en-US" dirty="0" err="1" smtClean="0">
                <a:solidFill>
                  <a:srgbClr val="FFFF00"/>
                </a:solidFill>
              </a:rPr>
              <a:t>ị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trí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dây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treo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vật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có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phương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thẳng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đứng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55162" y="5632424"/>
            <a:ext cx="6749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v</a:t>
            </a:r>
            <a:r>
              <a:rPr lang="en-US" dirty="0" err="1" smtClean="0">
                <a:solidFill>
                  <a:srgbClr val="FFFF00"/>
                </a:solidFill>
              </a:rPr>
              <a:t>ật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chuyển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động</a:t>
            </a:r>
            <a:r>
              <a:rPr lang="en-US" dirty="0" smtClean="0">
                <a:solidFill>
                  <a:srgbClr val="FFFF00"/>
                </a:solidFill>
              </a:rPr>
              <a:t> qua </a:t>
            </a:r>
            <a:r>
              <a:rPr lang="en-US" dirty="0" err="1" smtClean="0">
                <a:solidFill>
                  <a:srgbClr val="FFFF00"/>
                </a:solidFill>
              </a:rPr>
              <a:t>lại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quanh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vị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trí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cân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bằng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13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40028" y="990600"/>
            <a:ext cx="72646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pPr algn="just" eaLnBrk="1" hangingPunct="1"/>
            <a:r>
              <a:rPr lang="en-GB" altLang="en-US" sz="2800" b="1" dirty="0">
                <a:solidFill>
                  <a:srgbClr val="FFFF00"/>
                </a:solidFill>
              </a:rPr>
              <a:t>2</a:t>
            </a:r>
            <a:r>
              <a:rPr lang="en-GB" altLang="en-US" sz="2800" b="1" dirty="0" smtClean="0">
                <a:solidFill>
                  <a:srgbClr val="FFFF00"/>
                </a:solidFill>
              </a:rPr>
              <a:t>. </a:t>
            </a:r>
            <a:r>
              <a:rPr lang="en-US" altLang="en-US" sz="2800" b="1" dirty="0" smtClean="0">
                <a:solidFill>
                  <a:srgbClr val="FFFF00"/>
                </a:solidFill>
              </a:rPr>
              <a:t>Dao </a:t>
            </a:r>
            <a:r>
              <a:rPr lang="en-US" altLang="en-US" sz="2800" b="1" dirty="0" err="1" smtClean="0">
                <a:solidFill>
                  <a:srgbClr val="FFFF00"/>
                </a:solidFill>
              </a:rPr>
              <a:t>động</a:t>
            </a:r>
            <a:r>
              <a:rPr lang="en-US" altLang="en-US" sz="2800" b="1" dirty="0" smtClean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</a:rPr>
              <a:t>cơ</a:t>
            </a:r>
            <a:endParaRPr lang="en-US" sz="2800" b="1" dirty="0">
              <a:solidFill>
                <a:srgbClr val="FFFF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5366" y="200025"/>
            <a:ext cx="7281657" cy="638175"/>
            <a:chOff x="245366" y="200025"/>
            <a:chExt cx="7281657" cy="638175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262398" y="200025"/>
              <a:ext cx="7264625" cy="488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2" tIns="45711" rIns="91422" bIns="45711" anchor="ctr"/>
            <a:lstStyle/>
            <a:p>
              <a:pPr algn="just" eaLnBrk="1" hangingPunct="1"/>
              <a:r>
                <a:rPr lang="en-GB" alt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dao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oogle Shape;1540;p59"/>
            <p:cNvGrpSpPr/>
            <p:nvPr/>
          </p:nvGrpSpPr>
          <p:grpSpPr>
            <a:xfrm>
              <a:off x="245366" y="688975"/>
              <a:ext cx="6382445" cy="149225"/>
              <a:chOff x="4345425" y="2175475"/>
              <a:chExt cx="800750" cy="176025"/>
            </a:xfrm>
            <a:solidFill>
              <a:schemeClr val="bg2">
                <a:lumMod val="75000"/>
              </a:schemeClr>
            </a:solidFill>
          </p:grpSpPr>
          <p:sp>
            <p:nvSpPr>
              <p:cNvPr id="6" name="Google Shape;1541;p59"/>
              <p:cNvSpPr/>
              <p:nvPr/>
            </p:nvSpPr>
            <p:spPr>
              <a:xfrm>
                <a:off x="4351850" y="2175475"/>
                <a:ext cx="763000" cy="156275"/>
              </a:xfrm>
              <a:custGeom>
                <a:avLst/>
                <a:gdLst/>
                <a:ahLst/>
                <a:cxnLst/>
                <a:rect l="l" t="t" r="r" b="b"/>
                <a:pathLst>
                  <a:path w="30520" h="6251" extrusionOk="0">
                    <a:moveTo>
                      <a:pt x="28815" y="0"/>
                    </a:moveTo>
                    <a:cubicBezTo>
                      <a:pt x="19166" y="50"/>
                      <a:pt x="9617" y="1178"/>
                      <a:pt x="243" y="3359"/>
                    </a:cubicBezTo>
                    <a:cubicBezTo>
                      <a:pt x="1" y="3431"/>
                      <a:pt x="1096" y="6250"/>
                      <a:pt x="1871" y="6250"/>
                    </a:cubicBezTo>
                    <a:cubicBezTo>
                      <a:pt x="1897" y="6250"/>
                      <a:pt x="1923" y="6247"/>
                      <a:pt x="1948" y="6241"/>
                    </a:cubicBezTo>
                    <a:cubicBezTo>
                      <a:pt x="11321" y="4060"/>
                      <a:pt x="20870" y="2933"/>
                      <a:pt x="30494" y="2882"/>
                    </a:cubicBezTo>
                    <a:cubicBezTo>
                      <a:pt x="30519" y="2882"/>
                      <a:pt x="29742" y="0"/>
                      <a:pt x="288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1542;p59"/>
              <p:cNvSpPr/>
              <p:nvPr/>
            </p:nvSpPr>
            <p:spPr>
              <a:xfrm>
                <a:off x="4345425" y="2195925"/>
                <a:ext cx="800750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32030" h="6223" extrusionOk="0">
                    <a:moveTo>
                      <a:pt x="28845" y="0"/>
                    </a:moveTo>
                    <a:cubicBezTo>
                      <a:pt x="27445" y="0"/>
                      <a:pt x="25887" y="355"/>
                      <a:pt x="24736" y="435"/>
                    </a:cubicBezTo>
                    <a:cubicBezTo>
                      <a:pt x="22004" y="611"/>
                      <a:pt x="19247" y="811"/>
                      <a:pt x="16490" y="987"/>
                    </a:cubicBezTo>
                    <a:cubicBezTo>
                      <a:pt x="11578" y="1338"/>
                      <a:pt x="6240" y="1112"/>
                      <a:pt x="1603" y="3042"/>
                    </a:cubicBezTo>
                    <a:cubicBezTo>
                      <a:pt x="0" y="3697"/>
                      <a:pt x="919" y="6222"/>
                      <a:pt x="2308" y="6222"/>
                    </a:cubicBezTo>
                    <a:cubicBezTo>
                      <a:pt x="2461" y="6222"/>
                      <a:pt x="2620" y="6192"/>
                      <a:pt x="2781" y="6125"/>
                    </a:cubicBezTo>
                    <a:cubicBezTo>
                      <a:pt x="6967" y="4370"/>
                      <a:pt x="11653" y="4546"/>
                      <a:pt x="16115" y="4220"/>
                    </a:cubicBezTo>
                    <a:cubicBezTo>
                      <a:pt x="18596" y="4069"/>
                      <a:pt x="21052" y="3894"/>
                      <a:pt x="23533" y="3719"/>
                    </a:cubicBezTo>
                    <a:cubicBezTo>
                      <a:pt x="24636" y="3643"/>
                      <a:pt x="25739" y="3568"/>
                      <a:pt x="26841" y="3493"/>
                    </a:cubicBezTo>
                    <a:cubicBezTo>
                      <a:pt x="27393" y="3468"/>
                      <a:pt x="27944" y="3418"/>
                      <a:pt x="28496" y="3393"/>
                    </a:cubicBezTo>
                    <a:cubicBezTo>
                      <a:pt x="28558" y="3393"/>
                      <a:pt x="29066" y="3437"/>
                      <a:pt x="29482" y="3437"/>
                    </a:cubicBezTo>
                    <a:cubicBezTo>
                      <a:pt x="29580" y="3437"/>
                      <a:pt x="29673" y="3434"/>
                      <a:pt x="29754" y="3428"/>
                    </a:cubicBezTo>
                    <a:lnTo>
                      <a:pt x="29754" y="3428"/>
                    </a:lnTo>
                    <a:cubicBezTo>
                      <a:pt x="30007" y="3587"/>
                      <a:pt x="30293" y="3683"/>
                      <a:pt x="30597" y="3683"/>
                    </a:cubicBezTo>
                    <a:cubicBezTo>
                      <a:pt x="30664" y="3683"/>
                      <a:pt x="30732" y="3678"/>
                      <a:pt x="30801" y="3668"/>
                    </a:cubicBezTo>
                    <a:cubicBezTo>
                      <a:pt x="30877" y="3668"/>
                      <a:pt x="30952" y="3643"/>
                      <a:pt x="31002" y="3643"/>
                    </a:cubicBezTo>
                    <a:cubicBezTo>
                      <a:pt x="31528" y="3568"/>
                      <a:pt x="31829" y="2992"/>
                      <a:pt x="31904" y="2516"/>
                    </a:cubicBezTo>
                    <a:lnTo>
                      <a:pt x="31929" y="2265"/>
                    </a:lnTo>
                    <a:cubicBezTo>
                      <a:pt x="32029" y="1563"/>
                      <a:pt x="31578" y="811"/>
                      <a:pt x="30977" y="460"/>
                    </a:cubicBezTo>
                    <a:cubicBezTo>
                      <a:pt x="30386" y="115"/>
                      <a:pt x="29641" y="0"/>
                      <a:pt x="2884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96577" y="1487165"/>
            <a:ext cx="10821241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pPr marL="457200" indent="-457200" algn="just" eaLnBrk="1" hangingPunct="1"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chemeClr val="bg2"/>
                </a:solidFill>
              </a:rPr>
              <a:t>Dao </a:t>
            </a:r>
            <a:r>
              <a:rPr lang="en-US" altLang="en-US" dirty="0" err="1" smtClean="0">
                <a:solidFill>
                  <a:schemeClr val="bg2"/>
                </a:solidFill>
              </a:rPr>
              <a:t>động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cơ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là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chuyển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động</a:t>
            </a:r>
            <a:r>
              <a:rPr lang="en-US" altLang="en-US" dirty="0" smtClean="0">
                <a:solidFill>
                  <a:schemeClr val="bg2"/>
                </a:solidFill>
              </a:rPr>
              <a:t> qua </a:t>
            </a:r>
            <a:r>
              <a:rPr lang="en-US" altLang="en-US" dirty="0" err="1" smtClean="0">
                <a:solidFill>
                  <a:schemeClr val="bg2"/>
                </a:solidFill>
              </a:rPr>
              <a:t>lại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quanh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vị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trí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cân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bằng</a:t>
            </a:r>
            <a:r>
              <a:rPr lang="en-US" altLang="en-US" dirty="0" smtClean="0">
                <a:solidFill>
                  <a:schemeClr val="bg2"/>
                </a:solidFill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296577" y="2277740"/>
            <a:ext cx="108212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2"/>
                </a:solidFill>
              </a:rPr>
              <a:t>Một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dao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động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hoàn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chỉnh</a:t>
            </a:r>
            <a:r>
              <a:rPr lang="en-US" dirty="0">
                <a:solidFill>
                  <a:schemeClr val="bg2"/>
                </a:solidFill>
              </a:rPr>
              <a:t> (</a:t>
            </a:r>
            <a:r>
              <a:rPr lang="en-US" dirty="0" err="1">
                <a:solidFill>
                  <a:schemeClr val="bg2"/>
                </a:solidFill>
              </a:rPr>
              <a:t>dao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động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toàn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phần</a:t>
            </a:r>
            <a:r>
              <a:rPr lang="en-US" dirty="0">
                <a:solidFill>
                  <a:schemeClr val="bg2"/>
                </a:solidFill>
              </a:rPr>
              <a:t>) </a:t>
            </a:r>
            <a:r>
              <a:rPr lang="en-US" dirty="0" err="1">
                <a:solidFill>
                  <a:schemeClr val="bg2"/>
                </a:solidFill>
              </a:rPr>
              <a:t>là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chuyển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động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giữa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hai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thời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điểm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liên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tiếp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mà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vị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trí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và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vận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tốc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của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vật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lặp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lại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như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 smtClean="0">
                <a:solidFill>
                  <a:schemeClr val="bg2"/>
                </a:solidFill>
              </a:rPr>
              <a:t>cũ</a:t>
            </a:r>
            <a:r>
              <a:rPr lang="en-US" dirty="0" smtClean="0">
                <a:solidFill>
                  <a:schemeClr val="bg2"/>
                </a:solidFill>
              </a:rPr>
              <a:t>.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96577" y="3587750"/>
            <a:ext cx="10821241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pPr marL="457200" indent="-45720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chemeClr val="bg2"/>
                </a:solidFill>
              </a:rPr>
              <a:t>Dao </a:t>
            </a:r>
            <a:r>
              <a:rPr lang="en-US" altLang="en-US" dirty="0" err="1" smtClean="0">
                <a:solidFill>
                  <a:schemeClr val="bg2"/>
                </a:solidFill>
              </a:rPr>
              <a:t>động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tuần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hoàn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là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dao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động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mà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cứ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sau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mỗi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khoảng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thời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gian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bằng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nhau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vật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trở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lại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vị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trí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cũ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theo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hướng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cũ</a:t>
            </a:r>
            <a:r>
              <a:rPr lang="en-US" altLang="en-US" dirty="0" smtClean="0">
                <a:solidFill>
                  <a:schemeClr val="bg2"/>
                </a:solidFill>
              </a:rPr>
              <a:t>.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293812" y="4800600"/>
            <a:ext cx="9489614" cy="7556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xtLst/>
        </p:spPr>
        <p:txBody>
          <a:bodyPr lIns="91422" tIns="45711" rIns="91422" bIns="45711" anchor="ctr"/>
          <a:lstStyle/>
          <a:p>
            <a:pPr algn="ctr" eaLnBrk="1" hangingPunct="1"/>
            <a:r>
              <a:rPr lang="en-US" altLang="en-US" dirty="0" smtClean="0">
                <a:solidFill>
                  <a:schemeClr val="bg1"/>
                </a:solidFill>
              </a:rPr>
              <a:t>Dao </a:t>
            </a:r>
            <a:r>
              <a:rPr lang="en-US" altLang="en-US" dirty="0" err="1" smtClean="0">
                <a:solidFill>
                  <a:schemeClr val="bg1"/>
                </a:solidFill>
              </a:rPr>
              <a:t>động</a:t>
            </a:r>
            <a:r>
              <a:rPr lang="en-US" altLang="en-US" dirty="0" smtClean="0">
                <a:solidFill>
                  <a:schemeClr val="bg1"/>
                </a:solidFill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</a:rPr>
              <a:t>tuần</a:t>
            </a:r>
            <a:r>
              <a:rPr lang="en-US" altLang="en-US" dirty="0" smtClean="0">
                <a:solidFill>
                  <a:schemeClr val="bg1"/>
                </a:solidFill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</a:rPr>
              <a:t>hoàn</a:t>
            </a:r>
            <a:r>
              <a:rPr lang="en-US" altLang="en-US" dirty="0" smtClean="0">
                <a:solidFill>
                  <a:schemeClr val="bg1"/>
                </a:solidFill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</a:rPr>
              <a:t>đơn</a:t>
            </a:r>
            <a:r>
              <a:rPr lang="en-US" altLang="en-US" dirty="0" smtClean="0">
                <a:solidFill>
                  <a:schemeClr val="bg1"/>
                </a:solidFill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</a:rPr>
              <a:t>giản</a:t>
            </a:r>
            <a:r>
              <a:rPr lang="en-US" altLang="en-US" dirty="0" smtClean="0">
                <a:solidFill>
                  <a:schemeClr val="bg1"/>
                </a:solidFill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</a:rPr>
              <a:t>nhất</a:t>
            </a:r>
            <a:r>
              <a:rPr lang="en-US" altLang="en-US" dirty="0" smtClean="0">
                <a:solidFill>
                  <a:schemeClr val="bg1"/>
                </a:solidFill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</a:rPr>
              <a:t>là</a:t>
            </a:r>
            <a:r>
              <a:rPr lang="en-US" altLang="en-US" dirty="0" smtClean="0">
                <a:solidFill>
                  <a:schemeClr val="bg1"/>
                </a:solidFill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</a:rPr>
              <a:t>dao</a:t>
            </a:r>
            <a:r>
              <a:rPr lang="en-US" altLang="en-US" dirty="0" smtClean="0">
                <a:solidFill>
                  <a:schemeClr val="bg1"/>
                </a:solidFill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</a:rPr>
              <a:t>động</a:t>
            </a:r>
            <a:r>
              <a:rPr lang="en-US" altLang="en-US" dirty="0" smtClean="0">
                <a:solidFill>
                  <a:schemeClr val="bg1"/>
                </a:solidFill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</a:rPr>
              <a:t>điều</a:t>
            </a:r>
            <a:r>
              <a:rPr lang="en-US" altLang="en-US" dirty="0" smtClean="0">
                <a:solidFill>
                  <a:schemeClr val="bg1"/>
                </a:solidFill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</a:rPr>
              <a:t>hòa</a:t>
            </a:r>
            <a:r>
              <a:rPr lang="en-US" altLang="en-US" dirty="0" smtClean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139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5366" y="200025"/>
            <a:ext cx="7281657" cy="638175"/>
            <a:chOff x="245366" y="200025"/>
            <a:chExt cx="7281657" cy="638175"/>
          </a:xfrm>
        </p:grpSpPr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>
              <a:off x="262398" y="200025"/>
              <a:ext cx="7264625" cy="488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2" tIns="45711" rIns="91422" bIns="45711" anchor="ctr"/>
            <a:lstStyle/>
            <a:p>
              <a:pPr algn="just" eaLnBrk="1" hangingPunct="1"/>
              <a:r>
                <a:rPr lang="en-GB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Dao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hòa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Google Shape;1540;p59"/>
            <p:cNvGrpSpPr/>
            <p:nvPr/>
          </p:nvGrpSpPr>
          <p:grpSpPr>
            <a:xfrm>
              <a:off x="245366" y="688975"/>
              <a:ext cx="6382445" cy="149225"/>
              <a:chOff x="4345425" y="2175475"/>
              <a:chExt cx="800750" cy="176025"/>
            </a:xfrm>
            <a:solidFill>
              <a:schemeClr val="bg2">
                <a:lumMod val="75000"/>
              </a:schemeClr>
            </a:solidFill>
          </p:grpSpPr>
          <p:sp>
            <p:nvSpPr>
              <p:cNvPr id="5" name="Google Shape;1541;p59"/>
              <p:cNvSpPr/>
              <p:nvPr/>
            </p:nvSpPr>
            <p:spPr>
              <a:xfrm>
                <a:off x="4351850" y="2175475"/>
                <a:ext cx="763000" cy="156275"/>
              </a:xfrm>
              <a:custGeom>
                <a:avLst/>
                <a:gdLst/>
                <a:ahLst/>
                <a:cxnLst/>
                <a:rect l="l" t="t" r="r" b="b"/>
                <a:pathLst>
                  <a:path w="30520" h="6251" extrusionOk="0">
                    <a:moveTo>
                      <a:pt x="28815" y="0"/>
                    </a:moveTo>
                    <a:cubicBezTo>
                      <a:pt x="19166" y="50"/>
                      <a:pt x="9617" y="1178"/>
                      <a:pt x="243" y="3359"/>
                    </a:cubicBezTo>
                    <a:cubicBezTo>
                      <a:pt x="1" y="3431"/>
                      <a:pt x="1096" y="6250"/>
                      <a:pt x="1871" y="6250"/>
                    </a:cubicBezTo>
                    <a:cubicBezTo>
                      <a:pt x="1897" y="6250"/>
                      <a:pt x="1923" y="6247"/>
                      <a:pt x="1948" y="6241"/>
                    </a:cubicBezTo>
                    <a:cubicBezTo>
                      <a:pt x="11321" y="4060"/>
                      <a:pt x="20870" y="2933"/>
                      <a:pt x="30494" y="2882"/>
                    </a:cubicBezTo>
                    <a:cubicBezTo>
                      <a:pt x="30519" y="2882"/>
                      <a:pt x="29742" y="0"/>
                      <a:pt x="288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1542;p59"/>
              <p:cNvSpPr/>
              <p:nvPr/>
            </p:nvSpPr>
            <p:spPr>
              <a:xfrm>
                <a:off x="4345425" y="2195925"/>
                <a:ext cx="800750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32030" h="6223" extrusionOk="0">
                    <a:moveTo>
                      <a:pt x="28845" y="0"/>
                    </a:moveTo>
                    <a:cubicBezTo>
                      <a:pt x="27445" y="0"/>
                      <a:pt x="25887" y="355"/>
                      <a:pt x="24736" y="435"/>
                    </a:cubicBezTo>
                    <a:cubicBezTo>
                      <a:pt x="22004" y="611"/>
                      <a:pt x="19247" y="811"/>
                      <a:pt x="16490" y="987"/>
                    </a:cubicBezTo>
                    <a:cubicBezTo>
                      <a:pt x="11578" y="1338"/>
                      <a:pt x="6240" y="1112"/>
                      <a:pt x="1603" y="3042"/>
                    </a:cubicBezTo>
                    <a:cubicBezTo>
                      <a:pt x="0" y="3697"/>
                      <a:pt x="919" y="6222"/>
                      <a:pt x="2308" y="6222"/>
                    </a:cubicBezTo>
                    <a:cubicBezTo>
                      <a:pt x="2461" y="6222"/>
                      <a:pt x="2620" y="6192"/>
                      <a:pt x="2781" y="6125"/>
                    </a:cubicBezTo>
                    <a:cubicBezTo>
                      <a:pt x="6967" y="4370"/>
                      <a:pt x="11653" y="4546"/>
                      <a:pt x="16115" y="4220"/>
                    </a:cubicBezTo>
                    <a:cubicBezTo>
                      <a:pt x="18596" y="4069"/>
                      <a:pt x="21052" y="3894"/>
                      <a:pt x="23533" y="3719"/>
                    </a:cubicBezTo>
                    <a:cubicBezTo>
                      <a:pt x="24636" y="3643"/>
                      <a:pt x="25739" y="3568"/>
                      <a:pt x="26841" y="3493"/>
                    </a:cubicBezTo>
                    <a:cubicBezTo>
                      <a:pt x="27393" y="3468"/>
                      <a:pt x="27944" y="3418"/>
                      <a:pt x="28496" y="3393"/>
                    </a:cubicBezTo>
                    <a:cubicBezTo>
                      <a:pt x="28558" y="3393"/>
                      <a:pt x="29066" y="3437"/>
                      <a:pt x="29482" y="3437"/>
                    </a:cubicBezTo>
                    <a:cubicBezTo>
                      <a:pt x="29580" y="3437"/>
                      <a:pt x="29673" y="3434"/>
                      <a:pt x="29754" y="3428"/>
                    </a:cubicBezTo>
                    <a:lnTo>
                      <a:pt x="29754" y="3428"/>
                    </a:lnTo>
                    <a:cubicBezTo>
                      <a:pt x="30007" y="3587"/>
                      <a:pt x="30293" y="3683"/>
                      <a:pt x="30597" y="3683"/>
                    </a:cubicBezTo>
                    <a:cubicBezTo>
                      <a:pt x="30664" y="3683"/>
                      <a:pt x="30732" y="3678"/>
                      <a:pt x="30801" y="3668"/>
                    </a:cubicBezTo>
                    <a:cubicBezTo>
                      <a:pt x="30877" y="3668"/>
                      <a:pt x="30952" y="3643"/>
                      <a:pt x="31002" y="3643"/>
                    </a:cubicBezTo>
                    <a:cubicBezTo>
                      <a:pt x="31528" y="3568"/>
                      <a:pt x="31829" y="2992"/>
                      <a:pt x="31904" y="2516"/>
                    </a:cubicBezTo>
                    <a:lnTo>
                      <a:pt x="31929" y="2265"/>
                    </a:lnTo>
                    <a:cubicBezTo>
                      <a:pt x="32029" y="1563"/>
                      <a:pt x="31578" y="811"/>
                      <a:pt x="30977" y="460"/>
                    </a:cubicBezTo>
                    <a:cubicBezTo>
                      <a:pt x="30386" y="115"/>
                      <a:pt x="29641" y="0"/>
                      <a:pt x="2884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40028" y="990600"/>
            <a:ext cx="72646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pPr algn="just" eaLnBrk="1" hangingPunct="1"/>
            <a:r>
              <a:rPr lang="en-GB" altLang="en-US" sz="2800" b="1" dirty="0">
                <a:solidFill>
                  <a:srgbClr val="FFFF00"/>
                </a:solidFill>
              </a:rPr>
              <a:t>1</a:t>
            </a:r>
            <a:r>
              <a:rPr lang="en-GB" altLang="en-US" sz="2800" b="1" dirty="0" smtClean="0">
                <a:solidFill>
                  <a:srgbClr val="FFFF00"/>
                </a:solidFill>
              </a:rPr>
              <a:t>. </a:t>
            </a:r>
            <a:r>
              <a:rPr lang="en-US" altLang="en-US" sz="2800" b="1" dirty="0" err="1" smtClean="0">
                <a:solidFill>
                  <a:srgbClr val="FFFF00"/>
                </a:solidFill>
              </a:rPr>
              <a:t>Đồ</a:t>
            </a:r>
            <a:r>
              <a:rPr lang="en-US" altLang="en-US" sz="2800" b="1" dirty="0" smtClean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</a:rPr>
              <a:t>thị</a:t>
            </a:r>
            <a:r>
              <a:rPr lang="en-US" altLang="en-US" sz="2800" b="1" dirty="0" smtClean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</a:rPr>
              <a:t>của</a:t>
            </a:r>
            <a:r>
              <a:rPr lang="en-US" altLang="en-US" sz="2800" b="1" dirty="0" smtClean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</a:rPr>
              <a:t>dao</a:t>
            </a:r>
            <a:r>
              <a:rPr lang="en-US" altLang="en-US" sz="2800" b="1" dirty="0" smtClean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</a:rPr>
              <a:t>động</a:t>
            </a:r>
            <a:r>
              <a:rPr lang="en-US" altLang="en-US" sz="2800" b="1" dirty="0" smtClean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</a:rPr>
              <a:t>điều</a:t>
            </a:r>
            <a:r>
              <a:rPr lang="en-US" altLang="en-US" sz="2800" b="1" dirty="0" smtClean="0">
                <a:solidFill>
                  <a:srgbClr val="FFFF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</a:rPr>
              <a:t>hòa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96577" y="1487165"/>
            <a:ext cx="10821241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pPr marL="457200" indent="-457200" algn="just" eaLnBrk="1" hangingPunct="1">
              <a:buFont typeface="Arial" panose="020B0604020202020204" pitchFamily="34" charset="0"/>
              <a:buChar char="•"/>
            </a:pPr>
            <a:r>
              <a:rPr lang="en-US" altLang="en-US" dirty="0" err="1" smtClean="0">
                <a:solidFill>
                  <a:schemeClr val="bg2"/>
                </a:solidFill>
              </a:rPr>
              <a:t>Quan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sát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thí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nghiệm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sau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và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rút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ra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kết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luận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về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hình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dạng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mô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tả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vị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trí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của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vật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nặng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của</a:t>
            </a:r>
            <a:r>
              <a:rPr lang="en-US" altLang="en-US" dirty="0" smtClean="0">
                <a:solidFill>
                  <a:schemeClr val="bg2"/>
                </a:solidFill>
              </a:rPr>
              <a:t> con </a:t>
            </a:r>
            <a:r>
              <a:rPr lang="en-US" altLang="en-US" dirty="0" err="1" smtClean="0">
                <a:solidFill>
                  <a:schemeClr val="bg2"/>
                </a:solidFill>
              </a:rPr>
              <a:t>lắc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lò</a:t>
            </a:r>
            <a:r>
              <a:rPr lang="en-US" altLang="en-US" dirty="0" smtClean="0">
                <a:solidFill>
                  <a:schemeClr val="bg2"/>
                </a:solidFill>
              </a:rPr>
              <a:t> xo ở </a:t>
            </a:r>
            <a:r>
              <a:rPr lang="en-US" altLang="en-US" dirty="0" err="1" smtClean="0">
                <a:solidFill>
                  <a:schemeClr val="bg2"/>
                </a:solidFill>
              </a:rPr>
              <a:t>các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thời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điểm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khác</a:t>
            </a:r>
            <a:r>
              <a:rPr lang="en-US" altLang="en-US" dirty="0" smtClean="0">
                <a:solidFill>
                  <a:schemeClr val="bg2"/>
                </a:solidFill>
              </a:rPr>
              <a:t> </a:t>
            </a:r>
            <a:r>
              <a:rPr lang="en-US" altLang="en-US" dirty="0" err="1" smtClean="0">
                <a:solidFill>
                  <a:schemeClr val="bg2"/>
                </a:solidFill>
              </a:rPr>
              <a:t>nhau</a:t>
            </a:r>
            <a:r>
              <a:rPr lang="en-US" altLang="en-US" dirty="0" smtClean="0">
                <a:solidFill>
                  <a:schemeClr val="bg2"/>
                </a:solidFill>
              </a:rPr>
              <a:t>?</a:t>
            </a:r>
          </a:p>
        </p:txBody>
      </p:sp>
      <p:pic>
        <p:nvPicPr>
          <p:cNvPr id="9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011" y="2438400"/>
            <a:ext cx="4883727" cy="3581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3318" y="2452255"/>
            <a:ext cx="5981222" cy="3567545"/>
          </a:xfrm>
          <a:prstGeom prst="rect">
            <a:avLst/>
          </a:prstGeom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370012" y="6178550"/>
            <a:ext cx="9489614" cy="6032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xtLst/>
        </p:spPr>
        <p:txBody>
          <a:bodyPr lIns="91422" tIns="45711" rIns="91422" bIns="45711" anchor="ctr"/>
          <a:lstStyle/>
          <a:p>
            <a:pPr algn="ctr" eaLnBrk="1" hangingPunct="1"/>
            <a:r>
              <a:rPr lang="en-US" altLang="en-US" dirty="0" err="1" smtClean="0"/>
              <a:t>Đồ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thị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dao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động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của</a:t>
            </a:r>
            <a:r>
              <a:rPr lang="en-US" altLang="en-US" dirty="0" smtClean="0"/>
              <a:t> con </a:t>
            </a:r>
            <a:r>
              <a:rPr lang="en-US" altLang="en-US" dirty="0" err="1" smtClean="0"/>
              <a:t>lắc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lò</a:t>
            </a:r>
            <a:r>
              <a:rPr lang="en-US" altLang="en-US" dirty="0" smtClean="0"/>
              <a:t> xo </a:t>
            </a:r>
            <a:r>
              <a:rPr lang="en-US" altLang="en-US" dirty="0" err="1" smtClean="0"/>
              <a:t>có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dạng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là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một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đường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hình</a:t>
            </a:r>
            <a:r>
              <a:rPr lang="en-US" altLang="en-US" dirty="0" smtClean="0"/>
              <a:t> sin</a:t>
            </a:r>
          </a:p>
        </p:txBody>
      </p:sp>
    </p:spTree>
    <p:extLst>
      <p:ext uri="{BB962C8B-B14F-4D97-AF65-F5344CB8AC3E}">
        <p14:creationId xmlns:p14="http://schemas.microsoft.com/office/powerpoint/2010/main" val="101466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5366" y="200025"/>
            <a:ext cx="7281657" cy="638175"/>
            <a:chOff x="245366" y="200025"/>
            <a:chExt cx="7281657" cy="638175"/>
          </a:xfrm>
        </p:grpSpPr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>
              <a:off x="262398" y="200025"/>
              <a:ext cx="7264625" cy="488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2" tIns="45711" rIns="91422" bIns="45711" anchor="ctr"/>
            <a:lstStyle/>
            <a:p>
              <a:pPr algn="just" eaLnBrk="1" hangingPunct="1"/>
              <a:r>
                <a:rPr lang="en-GB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Dao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hòa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Google Shape;1540;p59"/>
            <p:cNvGrpSpPr/>
            <p:nvPr/>
          </p:nvGrpSpPr>
          <p:grpSpPr>
            <a:xfrm>
              <a:off x="245366" y="688975"/>
              <a:ext cx="6382445" cy="149225"/>
              <a:chOff x="4345425" y="2175475"/>
              <a:chExt cx="800750" cy="176025"/>
            </a:xfrm>
            <a:solidFill>
              <a:schemeClr val="bg2">
                <a:lumMod val="75000"/>
              </a:schemeClr>
            </a:solidFill>
          </p:grpSpPr>
          <p:sp>
            <p:nvSpPr>
              <p:cNvPr id="5" name="Google Shape;1541;p59"/>
              <p:cNvSpPr/>
              <p:nvPr/>
            </p:nvSpPr>
            <p:spPr>
              <a:xfrm>
                <a:off x="4351850" y="2175475"/>
                <a:ext cx="763000" cy="156275"/>
              </a:xfrm>
              <a:custGeom>
                <a:avLst/>
                <a:gdLst/>
                <a:ahLst/>
                <a:cxnLst/>
                <a:rect l="l" t="t" r="r" b="b"/>
                <a:pathLst>
                  <a:path w="30520" h="6251" extrusionOk="0">
                    <a:moveTo>
                      <a:pt x="28815" y="0"/>
                    </a:moveTo>
                    <a:cubicBezTo>
                      <a:pt x="19166" y="50"/>
                      <a:pt x="9617" y="1178"/>
                      <a:pt x="243" y="3359"/>
                    </a:cubicBezTo>
                    <a:cubicBezTo>
                      <a:pt x="1" y="3431"/>
                      <a:pt x="1096" y="6250"/>
                      <a:pt x="1871" y="6250"/>
                    </a:cubicBezTo>
                    <a:cubicBezTo>
                      <a:pt x="1897" y="6250"/>
                      <a:pt x="1923" y="6247"/>
                      <a:pt x="1948" y="6241"/>
                    </a:cubicBezTo>
                    <a:cubicBezTo>
                      <a:pt x="11321" y="4060"/>
                      <a:pt x="20870" y="2933"/>
                      <a:pt x="30494" y="2882"/>
                    </a:cubicBezTo>
                    <a:cubicBezTo>
                      <a:pt x="30519" y="2882"/>
                      <a:pt x="29742" y="0"/>
                      <a:pt x="288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1542;p59"/>
              <p:cNvSpPr/>
              <p:nvPr/>
            </p:nvSpPr>
            <p:spPr>
              <a:xfrm>
                <a:off x="4345425" y="2195925"/>
                <a:ext cx="800750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32030" h="6223" extrusionOk="0">
                    <a:moveTo>
                      <a:pt x="28845" y="0"/>
                    </a:moveTo>
                    <a:cubicBezTo>
                      <a:pt x="27445" y="0"/>
                      <a:pt x="25887" y="355"/>
                      <a:pt x="24736" y="435"/>
                    </a:cubicBezTo>
                    <a:cubicBezTo>
                      <a:pt x="22004" y="611"/>
                      <a:pt x="19247" y="811"/>
                      <a:pt x="16490" y="987"/>
                    </a:cubicBezTo>
                    <a:cubicBezTo>
                      <a:pt x="11578" y="1338"/>
                      <a:pt x="6240" y="1112"/>
                      <a:pt x="1603" y="3042"/>
                    </a:cubicBezTo>
                    <a:cubicBezTo>
                      <a:pt x="0" y="3697"/>
                      <a:pt x="919" y="6222"/>
                      <a:pt x="2308" y="6222"/>
                    </a:cubicBezTo>
                    <a:cubicBezTo>
                      <a:pt x="2461" y="6222"/>
                      <a:pt x="2620" y="6192"/>
                      <a:pt x="2781" y="6125"/>
                    </a:cubicBezTo>
                    <a:cubicBezTo>
                      <a:pt x="6967" y="4370"/>
                      <a:pt x="11653" y="4546"/>
                      <a:pt x="16115" y="4220"/>
                    </a:cubicBezTo>
                    <a:cubicBezTo>
                      <a:pt x="18596" y="4069"/>
                      <a:pt x="21052" y="3894"/>
                      <a:pt x="23533" y="3719"/>
                    </a:cubicBezTo>
                    <a:cubicBezTo>
                      <a:pt x="24636" y="3643"/>
                      <a:pt x="25739" y="3568"/>
                      <a:pt x="26841" y="3493"/>
                    </a:cubicBezTo>
                    <a:cubicBezTo>
                      <a:pt x="27393" y="3468"/>
                      <a:pt x="27944" y="3418"/>
                      <a:pt x="28496" y="3393"/>
                    </a:cubicBezTo>
                    <a:cubicBezTo>
                      <a:pt x="28558" y="3393"/>
                      <a:pt x="29066" y="3437"/>
                      <a:pt x="29482" y="3437"/>
                    </a:cubicBezTo>
                    <a:cubicBezTo>
                      <a:pt x="29580" y="3437"/>
                      <a:pt x="29673" y="3434"/>
                      <a:pt x="29754" y="3428"/>
                    </a:cubicBezTo>
                    <a:lnTo>
                      <a:pt x="29754" y="3428"/>
                    </a:lnTo>
                    <a:cubicBezTo>
                      <a:pt x="30007" y="3587"/>
                      <a:pt x="30293" y="3683"/>
                      <a:pt x="30597" y="3683"/>
                    </a:cubicBezTo>
                    <a:cubicBezTo>
                      <a:pt x="30664" y="3683"/>
                      <a:pt x="30732" y="3678"/>
                      <a:pt x="30801" y="3668"/>
                    </a:cubicBezTo>
                    <a:cubicBezTo>
                      <a:pt x="30877" y="3668"/>
                      <a:pt x="30952" y="3643"/>
                      <a:pt x="31002" y="3643"/>
                    </a:cubicBezTo>
                    <a:cubicBezTo>
                      <a:pt x="31528" y="3568"/>
                      <a:pt x="31829" y="2992"/>
                      <a:pt x="31904" y="2516"/>
                    </a:cubicBezTo>
                    <a:lnTo>
                      <a:pt x="31929" y="2265"/>
                    </a:lnTo>
                    <a:cubicBezTo>
                      <a:pt x="32029" y="1563"/>
                      <a:pt x="31578" y="811"/>
                      <a:pt x="30977" y="460"/>
                    </a:cubicBezTo>
                    <a:cubicBezTo>
                      <a:pt x="30386" y="115"/>
                      <a:pt x="29641" y="0"/>
                      <a:pt x="2884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40028" y="990600"/>
            <a:ext cx="72646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pPr algn="just" eaLnBrk="1" hangingPunct="1"/>
            <a:r>
              <a:rPr lang="en-GB" sz="2800" b="1" dirty="0" smtClean="0">
                <a:solidFill>
                  <a:srgbClr val="FFFF00"/>
                </a:solidFill>
              </a:rPr>
              <a:t>2. </a:t>
            </a:r>
            <a:r>
              <a:rPr lang="en-GB" sz="2800" b="1" dirty="0" err="1" smtClean="0">
                <a:solidFill>
                  <a:srgbClr val="FFFF00"/>
                </a:solidFill>
              </a:rPr>
              <a:t>Phương</a:t>
            </a:r>
            <a:r>
              <a:rPr lang="en-GB" sz="2800" b="1" dirty="0" smtClean="0">
                <a:solidFill>
                  <a:srgbClr val="FFFF00"/>
                </a:solidFill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</a:rPr>
              <a:t>trình</a:t>
            </a:r>
            <a:r>
              <a:rPr lang="en-GB" sz="2800" b="1" dirty="0" smtClean="0">
                <a:solidFill>
                  <a:srgbClr val="FFFF00"/>
                </a:solidFill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</a:rPr>
              <a:t>dao</a:t>
            </a:r>
            <a:r>
              <a:rPr lang="en-GB" sz="2800" b="1" dirty="0" smtClean="0">
                <a:solidFill>
                  <a:srgbClr val="FFFF00"/>
                </a:solidFill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</a:rPr>
              <a:t>động</a:t>
            </a:r>
            <a:r>
              <a:rPr lang="en-GB" sz="2800" b="1" dirty="0" smtClean="0">
                <a:solidFill>
                  <a:srgbClr val="FFFF00"/>
                </a:solidFill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</a:rPr>
              <a:t>điều</a:t>
            </a:r>
            <a:r>
              <a:rPr lang="en-GB" sz="2800" b="1" dirty="0" smtClean="0">
                <a:solidFill>
                  <a:srgbClr val="FFFF00"/>
                </a:solidFill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</a:rPr>
              <a:t>hòa</a:t>
            </a:r>
            <a:endParaRPr lang="en-US" sz="2800" b="1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2"/>
              <p:cNvSpPr>
                <a:spLocks noChangeArrowheads="1"/>
              </p:cNvSpPr>
              <p:nvPr/>
            </p:nvSpPr>
            <p:spPr bwMode="auto">
              <a:xfrm>
                <a:off x="296577" y="1487165"/>
                <a:ext cx="6940835" cy="3161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2" tIns="45711" rIns="91422" bIns="45711" anchor="ctr"/>
              <a:lstStyle/>
              <a:p>
                <a:pPr algn="just"/>
                <a:r>
                  <a:rPr lang="en-US" altLang="en-US" dirty="0" err="1" smtClean="0">
                    <a:solidFill>
                      <a:schemeClr val="bg2"/>
                    </a:solidFill>
                  </a:rPr>
                  <a:t>Phương</a:t>
                </a:r>
                <a:r>
                  <a:rPr lang="en-US" altLang="en-US" dirty="0" smtClean="0">
                    <a:solidFill>
                      <a:schemeClr val="bg2"/>
                    </a:solidFill>
                  </a:rPr>
                  <a:t> </a:t>
                </a:r>
                <a:r>
                  <a:rPr lang="en-US" altLang="en-US" dirty="0" err="1" smtClean="0">
                    <a:solidFill>
                      <a:schemeClr val="bg2"/>
                    </a:solidFill>
                  </a:rPr>
                  <a:t>trình</a:t>
                </a:r>
                <a:r>
                  <a:rPr lang="en-US" altLang="en-US" dirty="0" smtClean="0">
                    <a:solidFill>
                      <a:schemeClr val="bg2"/>
                    </a:solidFill>
                  </a:rPr>
                  <a:t> </a:t>
                </a:r>
                <a:r>
                  <a:rPr lang="en-US" altLang="en-US" dirty="0" err="1" smtClean="0">
                    <a:solidFill>
                      <a:schemeClr val="bg2"/>
                    </a:solidFill>
                  </a:rPr>
                  <a:t>dao</a:t>
                </a:r>
                <a:r>
                  <a:rPr lang="en-US" altLang="en-US" dirty="0" smtClean="0">
                    <a:solidFill>
                      <a:schemeClr val="bg2"/>
                    </a:solidFill>
                  </a:rPr>
                  <a:t> </a:t>
                </a:r>
                <a:r>
                  <a:rPr lang="en-US" altLang="en-US" dirty="0" err="1" smtClean="0">
                    <a:solidFill>
                      <a:schemeClr val="bg2"/>
                    </a:solidFill>
                  </a:rPr>
                  <a:t>động</a:t>
                </a:r>
                <a:r>
                  <a:rPr lang="en-US" altLang="en-US" dirty="0" smtClean="0">
                    <a:solidFill>
                      <a:schemeClr val="bg2"/>
                    </a:solidFill>
                  </a:rPr>
                  <a:t> </a:t>
                </a:r>
                <a:r>
                  <a:rPr lang="en-US" altLang="en-US" dirty="0" err="1" smtClean="0">
                    <a:solidFill>
                      <a:schemeClr val="bg2"/>
                    </a:solidFill>
                  </a:rPr>
                  <a:t>điều</a:t>
                </a:r>
                <a:r>
                  <a:rPr lang="en-US" altLang="en-US" dirty="0" smtClean="0">
                    <a:solidFill>
                      <a:schemeClr val="bg2"/>
                    </a:solidFill>
                  </a:rPr>
                  <a:t> </a:t>
                </a:r>
                <a:r>
                  <a:rPr lang="en-US" altLang="en-US" dirty="0" err="1" smtClean="0">
                    <a:solidFill>
                      <a:schemeClr val="bg2"/>
                    </a:solidFill>
                  </a:rPr>
                  <a:t>hòa</a:t>
                </a:r>
                <a:r>
                  <a:rPr lang="en-US" altLang="en-US" dirty="0" smtClean="0">
                    <a:solidFill>
                      <a:schemeClr val="bg2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𝐴𝑐𝑜𝑠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𝜑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>
                  <a:solidFill>
                    <a:srgbClr val="FFFF00"/>
                  </a:solidFill>
                </a:endParaRPr>
              </a:p>
              <a:p>
                <a:pPr indent="271463" algn="just">
                  <a:defRPr/>
                </a:pPr>
                <a:r>
                  <a:rPr lang="en-US" b="1" i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x : </a:t>
                </a:r>
                <a:r>
                  <a:rPr lang="en-US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Li </a:t>
                </a:r>
                <a:r>
                  <a:rPr lang="vi-VN" altLang="en-US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đ</a:t>
                </a:r>
                <a:r>
                  <a:rPr lang="en-US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ộ (m)</a:t>
                </a:r>
              </a:p>
              <a:p>
                <a:pPr indent="271463" algn="just">
                  <a:defRPr/>
                </a:pPr>
                <a:r>
                  <a:rPr lang="en-US" b="1" i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A</a:t>
                </a:r>
                <a:r>
                  <a:rPr lang="en-US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: </a:t>
                </a:r>
                <a:r>
                  <a:rPr lang="en-US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Biên</a:t>
                </a:r>
                <a:r>
                  <a:rPr lang="en-US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altLang="en-US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đ</a:t>
                </a:r>
                <a:r>
                  <a:rPr lang="en-US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ộ </a:t>
                </a:r>
                <a:r>
                  <a:rPr lang="en-US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dao</a:t>
                </a:r>
                <a:r>
                  <a:rPr lang="en-US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động</a:t>
                </a:r>
                <a:r>
                  <a:rPr lang="vi-VN" altLang="en-US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(m)</a:t>
                </a:r>
                <a:endParaRPr lang="en-US" altLang="en-US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indent="271463" algn="just">
                  <a:defRPr/>
                </a:pPr>
                <a:r>
                  <a:rPr lang="en-US" b="1" i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</a:t>
                </a:r>
                <a:r>
                  <a:rPr lang="en-US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 :  </a:t>
                </a:r>
                <a:r>
                  <a:rPr lang="en-US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Tần</a:t>
                </a:r>
                <a:r>
                  <a:rPr lang="en-US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(rad/s)</a:t>
                </a:r>
              </a:p>
              <a:p>
                <a:pPr indent="271463" algn="just">
                  <a:defRPr/>
                </a:pPr>
                <a:r>
                  <a:rPr lang="en-US" i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(</a:t>
                </a:r>
                <a:r>
                  <a:rPr lang="en-US" b="1" i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t + </a:t>
                </a:r>
                <a:r>
                  <a:rPr lang="en-US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) : </a:t>
                </a:r>
                <a:r>
                  <a:rPr lang="en-US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Pha</a:t>
                </a:r>
                <a:r>
                  <a:rPr lang="en-US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dao</a:t>
                </a:r>
                <a:r>
                  <a:rPr lang="en-US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động</a:t>
                </a:r>
                <a:r>
                  <a:rPr lang="en-US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(rad)</a:t>
                </a:r>
              </a:p>
              <a:p>
                <a:pPr algn="just">
                  <a:defRPr/>
                </a:pPr>
                <a:r>
                  <a:rPr lang="en-US" b="1" i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      : </a:t>
                </a:r>
                <a:r>
                  <a:rPr lang="en-US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Pha</a:t>
                </a:r>
                <a:r>
                  <a:rPr lang="en-US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ban </a:t>
                </a:r>
                <a:r>
                  <a:rPr lang="vi-VN" altLang="en-US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đ</a:t>
                </a:r>
                <a:r>
                  <a:rPr lang="en-US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ầu</a:t>
                </a:r>
                <a:r>
                  <a:rPr lang="en-US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(rad</a:t>
                </a:r>
                <a:r>
                  <a:rPr lang="en-US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r>
                  <a:rPr lang="vi-VN" dirty="0" smtClean="0">
                    <a:solidFill>
                      <a:srgbClr val="FFFF00"/>
                    </a:solidFill>
                  </a:rPr>
                  <a:t> </a:t>
                </a:r>
                <a:endParaRPr lang="en-US" b="1" i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457200" indent="-457200" algn="just" eaLnBrk="1" hangingPunct="1">
                  <a:buFont typeface="Arial" panose="020B0604020202020204" pitchFamily="34" charset="0"/>
                  <a:buChar char="•"/>
                </a:pPr>
                <a:endParaRPr lang="en-US" altLang="en-US" dirty="0" smtClean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8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6577" y="1487165"/>
                <a:ext cx="6940835" cy="3161036"/>
              </a:xfrm>
              <a:prstGeom prst="rect">
                <a:avLst/>
              </a:prstGeom>
              <a:blipFill>
                <a:blip r:embed="rId4"/>
                <a:stretch>
                  <a:fillRect l="-140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/>
          <p:cNvGrpSpPr/>
          <p:nvPr/>
        </p:nvGrpSpPr>
        <p:grpSpPr>
          <a:xfrm>
            <a:off x="7389812" y="2516316"/>
            <a:ext cx="4676148" cy="2256560"/>
            <a:chOff x="7404364" y="3306040"/>
            <a:chExt cx="4676148" cy="2256560"/>
          </a:xfrm>
        </p:grpSpPr>
        <p:grpSp>
          <p:nvGrpSpPr>
            <p:cNvPr id="40" name="Group 39"/>
            <p:cNvGrpSpPr/>
            <p:nvPr/>
          </p:nvGrpSpPr>
          <p:grpSpPr>
            <a:xfrm>
              <a:off x="7404364" y="3306040"/>
              <a:ext cx="4676148" cy="2256560"/>
              <a:chOff x="7404364" y="3306040"/>
              <a:chExt cx="4676148" cy="225656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7770812" y="3771900"/>
                <a:ext cx="3657600" cy="304800"/>
                <a:chOff x="7694612" y="3771900"/>
                <a:chExt cx="3657600" cy="304800"/>
              </a:xfrm>
            </p:grpSpPr>
            <p:cxnSp>
              <p:nvCxnSpPr>
                <p:cNvPr id="10" name="Straight Connector 9"/>
                <p:cNvCxnSpPr/>
                <p:nvPr/>
              </p:nvCxnSpPr>
              <p:spPr>
                <a:xfrm flipV="1">
                  <a:off x="7694612" y="3886200"/>
                  <a:ext cx="3657600" cy="76200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9599612" y="3810000"/>
                  <a:ext cx="0" cy="228600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11343697" y="3771900"/>
                  <a:ext cx="0" cy="228600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7694612" y="3848100"/>
                  <a:ext cx="0" cy="228600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/>
            </p:nvGrpSpPr>
            <p:grpSpPr>
              <a:xfrm>
                <a:off x="7770812" y="4789209"/>
                <a:ext cx="3657600" cy="304800"/>
                <a:chOff x="7694612" y="3771900"/>
                <a:chExt cx="3657600" cy="304800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 flipV="1">
                  <a:off x="7694612" y="3886200"/>
                  <a:ext cx="3657600" cy="76200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9599612" y="3810000"/>
                  <a:ext cx="0" cy="228600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11343697" y="3771900"/>
                  <a:ext cx="0" cy="228600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7694612" y="3848100"/>
                  <a:ext cx="0" cy="228600"/>
                </a:xfrm>
                <a:prstGeom prst="line">
                  <a:avLst/>
                </a:prstGeom>
                <a:ln w="2857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" name="Straight Arrow Connector 24"/>
              <p:cNvCxnSpPr/>
              <p:nvPr/>
            </p:nvCxnSpPr>
            <p:spPr>
              <a:xfrm flipV="1">
                <a:off x="7770812" y="4903509"/>
                <a:ext cx="4265613" cy="76200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V="1">
                <a:off x="9675812" y="4076700"/>
                <a:ext cx="1219200" cy="3810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7404364" y="3414644"/>
                <a:ext cx="7377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FFFF00"/>
                    </a:solidFill>
                  </a:rPr>
                  <a:t>B</a:t>
                </a:r>
                <a:r>
                  <a:rPr lang="en-US" dirty="0" err="1" smtClean="0">
                    <a:solidFill>
                      <a:srgbClr val="FFFF00"/>
                    </a:solidFill>
                  </a:rPr>
                  <a:t>iên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1051046" y="3348335"/>
                <a:ext cx="7377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FFFF00"/>
                    </a:solidFill>
                  </a:rPr>
                  <a:t>B</a:t>
                </a:r>
                <a:r>
                  <a:rPr lang="en-US" dirty="0" err="1" smtClean="0">
                    <a:solidFill>
                      <a:srgbClr val="FFFF00"/>
                    </a:solidFill>
                  </a:rPr>
                  <a:t>iên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8725013" y="3306040"/>
                <a:ext cx="19694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FFFF00"/>
                    </a:solidFill>
                  </a:rPr>
                  <a:t>Vị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FFFF00"/>
                    </a:solidFill>
                  </a:rPr>
                  <a:t>trí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FFFF00"/>
                    </a:solidFill>
                  </a:rPr>
                  <a:t>cân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FFFF00"/>
                    </a:solidFill>
                  </a:rPr>
                  <a:t>bằng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9752012" y="4034135"/>
                <a:ext cx="7857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Li </a:t>
                </a:r>
                <a:r>
                  <a:rPr lang="en-US" dirty="0" err="1" smtClean="0">
                    <a:solidFill>
                      <a:srgbClr val="FFFF00"/>
                    </a:solidFill>
                  </a:rPr>
                  <a:t>độ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404364" y="4370109"/>
                <a:ext cx="4571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-A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1218212" y="4360949"/>
                <a:ext cx="36260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A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9488054" y="4370109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0</a:t>
                </a:r>
              </a:p>
            </p:txBody>
          </p:sp>
          <p:cxnSp>
            <p:nvCxnSpPr>
              <p:cNvPr id="31" name="Straight Arrow Connector 30"/>
              <p:cNvCxnSpPr/>
              <p:nvPr/>
            </p:nvCxnSpPr>
            <p:spPr>
              <a:xfrm flipV="1">
                <a:off x="9649608" y="5055909"/>
                <a:ext cx="1245404" cy="45026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9418312" y="5100935"/>
                <a:ext cx="62709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x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=0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1051046" y="5060604"/>
                <a:ext cx="64953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x=A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7453427" y="5060604"/>
                <a:ext cx="7441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</a:rPr>
                  <a:t>x=-A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10895012" y="4114800"/>
                <a:ext cx="0" cy="963622"/>
              </a:xfrm>
              <a:prstGeom prst="line">
                <a:avLst/>
              </a:prstGeom>
              <a:ln>
                <a:solidFill>
                  <a:srgbClr val="FFFF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10200697" y="4973011"/>
                <a:ext cx="3177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x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1741958" y="4493028"/>
                <a:ext cx="338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+</a:t>
                </a:r>
              </a:p>
            </p:txBody>
          </p:sp>
        </p:grpSp>
        <p:sp>
          <p:nvSpPr>
            <p:cNvPr id="41" name="Oval 40"/>
            <p:cNvSpPr/>
            <p:nvPr/>
          </p:nvSpPr>
          <p:spPr>
            <a:xfrm>
              <a:off x="10722466" y="3745676"/>
              <a:ext cx="261265" cy="26126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Oval 41"/>
          <p:cNvSpPr/>
          <p:nvPr/>
        </p:nvSpPr>
        <p:spPr>
          <a:xfrm>
            <a:off x="10619195" y="1962619"/>
            <a:ext cx="261265" cy="2612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2"/>
              <p:cNvSpPr>
                <a:spLocks noChangeArrowheads="1"/>
              </p:cNvSpPr>
              <p:nvPr/>
            </p:nvSpPr>
            <p:spPr bwMode="auto">
              <a:xfrm>
                <a:off x="1276042" y="5268254"/>
                <a:ext cx="9489614" cy="75565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xtLst/>
            </p:spPr>
            <p:txBody>
              <a:bodyPr lIns="91422" tIns="45711" rIns="91422" bIns="45711" anchor="ctr"/>
              <a:lstStyle/>
              <a:p>
                <a:pPr algn="ctr"/>
                <a:r>
                  <a:rPr lang="en-US" altLang="en-US" dirty="0" smtClean="0">
                    <a:solidFill>
                      <a:schemeClr val="bg1"/>
                    </a:solidFill>
                  </a:rPr>
                  <a:t>Dao </a:t>
                </a:r>
                <a:r>
                  <a:rPr lang="en-US" altLang="en-US" dirty="0" err="1" smtClean="0">
                    <a:solidFill>
                      <a:schemeClr val="bg1"/>
                    </a:solidFill>
                  </a:rPr>
                  <a:t>động</a:t>
                </a:r>
                <a:r>
                  <a:rPr lang="en-US" altLang="en-US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</a:rPr>
                  <a:t>được</a:t>
                </a:r>
                <a:r>
                  <a:rPr lang="en-US" altLang="en-US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</a:rPr>
                  <a:t>mô</a:t>
                </a:r>
                <a:r>
                  <a:rPr lang="en-US" altLang="en-US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</a:rPr>
                  <a:t>tả</a:t>
                </a:r>
                <a:r>
                  <a:rPr lang="en-US" altLang="en-US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</a:rPr>
                  <a:t>bằng</a:t>
                </a:r>
                <a:r>
                  <a:rPr lang="en-US" altLang="en-US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</a:rPr>
                  <a:t>phương</a:t>
                </a:r>
                <a:r>
                  <a:rPr lang="en-US" altLang="en-US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</a:rPr>
                  <a:t>trình</a:t>
                </a:r>
                <a:r>
                  <a:rPr lang="en-US" altLang="en-US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𝐴𝑐𝑜𝑠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𝜑</m:t>
                    </m:r>
                    <m:r>
                      <a:rPr lang="vi-VN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FFFF00"/>
                  </a:solidFill>
                </a:endParaRPr>
              </a:p>
              <a:p>
                <a:pPr algn="ctr" eaLnBrk="1" hangingPunct="1"/>
                <a:r>
                  <a:rPr lang="en-US" altLang="en-US" dirty="0" err="1">
                    <a:solidFill>
                      <a:schemeClr val="bg1"/>
                    </a:solidFill>
                  </a:rPr>
                  <a:t>g</a:t>
                </a:r>
                <a:r>
                  <a:rPr lang="en-US" altLang="en-US" dirty="0" err="1" smtClean="0">
                    <a:solidFill>
                      <a:schemeClr val="bg1"/>
                    </a:solidFill>
                  </a:rPr>
                  <a:t>ọi</a:t>
                </a:r>
                <a:r>
                  <a:rPr lang="en-US" altLang="en-US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</a:rPr>
                  <a:t>là</a:t>
                </a:r>
                <a:r>
                  <a:rPr lang="en-US" altLang="en-US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</a:rPr>
                  <a:t>dao</a:t>
                </a:r>
                <a:r>
                  <a:rPr lang="en-US" altLang="en-US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</a:rPr>
                  <a:t>động</a:t>
                </a:r>
                <a:r>
                  <a:rPr lang="en-US" altLang="en-US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</a:rPr>
                  <a:t>điều</a:t>
                </a:r>
                <a:r>
                  <a:rPr lang="en-US" altLang="en-US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altLang="en-US" dirty="0" err="1" smtClean="0">
                    <a:solidFill>
                      <a:schemeClr val="bg1"/>
                    </a:solidFill>
                  </a:rPr>
                  <a:t>hòa</a:t>
                </a:r>
                <a:r>
                  <a:rPr lang="en-US" altLang="en-US" dirty="0" smtClean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4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6042" y="5268254"/>
                <a:ext cx="9489614" cy="755650"/>
              </a:xfrm>
              <a:prstGeom prst="rect">
                <a:avLst/>
              </a:prstGeom>
              <a:blipFill>
                <a:blip r:embed="rId5"/>
                <a:stretch>
                  <a:fillRect t="-10484" b="-23387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321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57 -0.00185 L -0.24993 -2.59259E-6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2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2" grpId="1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5366" y="200025"/>
            <a:ext cx="7281657" cy="638175"/>
            <a:chOff x="245366" y="200025"/>
            <a:chExt cx="7281657" cy="638175"/>
          </a:xfrm>
        </p:grpSpPr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>
              <a:off x="262398" y="200025"/>
              <a:ext cx="7264625" cy="488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2" tIns="45711" rIns="91422" bIns="45711" anchor="ctr"/>
            <a:lstStyle/>
            <a:p>
              <a:pPr algn="just" eaLnBrk="1" hangingPunct="1"/>
              <a:r>
                <a:rPr lang="en-GB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Dao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alt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hòa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Google Shape;1540;p59"/>
            <p:cNvGrpSpPr/>
            <p:nvPr/>
          </p:nvGrpSpPr>
          <p:grpSpPr>
            <a:xfrm>
              <a:off x="245366" y="688975"/>
              <a:ext cx="6382445" cy="149225"/>
              <a:chOff x="4345425" y="2175475"/>
              <a:chExt cx="800750" cy="176025"/>
            </a:xfrm>
            <a:solidFill>
              <a:schemeClr val="bg2">
                <a:lumMod val="75000"/>
              </a:schemeClr>
            </a:solidFill>
          </p:grpSpPr>
          <p:sp>
            <p:nvSpPr>
              <p:cNvPr id="5" name="Google Shape;1541;p59"/>
              <p:cNvSpPr/>
              <p:nvPr/>
            </p:nvSpPr>
            <p:spPr>
              <a:xfrm>
                <a:off x="4351850" y="2175475"/>
                <a:ext cx="763000" cy="156275"/>
              </a:xfrm>
              <a:custGeom>
                <a:avLst/>
                <a:gdLst/>
                <a:ahLst/>
                <a:cxnLst/>
                <a:rect l="l" t="t" r="r" b="b"/>
                <a:pathLst>
                  <a:path w="30520" h="6251" extrusionOk="0">
                    <a:moveTo>
                      <a:pt x="28815" y="0"/>
                    </a:moveTo>
                    <a:cubicBezTo>
                      <a:pt x="19166" y="50"/>
                      <a:pt x="9617" y="1178"/>
                      <a:pt x="243" y="3359"/>
                    </a:cubicBezTo>
                    <a:cubicBezTo>
                      <a:pt x="1" y="3431"/>
                      <a:pt x="1096" y="6250"/>
                      <a:pt x="1871" y="6250"/>
                    </a:cubicBezTo>
                    <a:cubicBezTo>
                      <a:pt x="1897" y="6250"/>
                      <a:pt x="1923" y="6247"/>
                      <a:pt x="1948" y="6241"/>
                    </a:cubicBezTo>
                    <a:cubicBezTo>
                      <a:pt x="11321" y="4060"/>
                      <a:pt x="20870" y="2933"/>
                      <a:pt x="30494" y="2882"/>
                    </a:cubicBezTo>
                    <a:cubicBezTo>
                      <a:pt x="30519" y="2882"/>
                      <a:pt x="29742" y="0"/>
                      <a:pt x="288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1542;p59"/>
              <p:cNvSpPr/>
              <p:nvPr/>
            </p:nvSpPr>
            <p:spPr>
              <a:xfrm>
                <a:off x="4345425" y="2195925"/>
                <a:ext cx="800750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32030" h="6223" extrusionOk="0">
                    <a:moveTo>
                      <a:pt x="28845" y="0"/>
                    </a:moveTo>
                    <a:cubicBezTo>
                      <a:pt x="27445" y="0"/>
                      <a:pt x="25887" y="355"/>
                      <a:pt x="24736" y="435"/>
                    </a:cubicBezTo>
                    <a:cubicBezTo>
                      <a:pt x="22004" y="611"/>
                      <a:pt x="19247" y="811"/>
                      <a:pt x="16490" y="987"/>
                    </a:cubicBezTo>
                    <a:cubicBezTo>
                      <a:pt x="11578" y="1338"/>
                      <a:pt x="6240" y="1112"/>
                      <a:pt x="1603" y="3042"/>
                    </a:cubicBezTo>
                    <a:cubicBezTo>
                      <a:pt x="0" y="3697"/>
                      <a:pt x="919" y="6222"/>
                      <a:pt x="2308" y="6222"/>
                    </a:cubicBezTo>
                    <a:cubicBezTo>
                      <a:pt x="2461" y="6222"/>
                      <a:pt x="2620" y="6192"/>
                      <a:pt x="2781" y="6125"/>
                    </a:cubicBezTo>
                    <a:cubicBezTo>
                      <a:pt x="6967" y="4370"/>
                      <a:pt x="11653" y="4546"/>
                      <a:pt x="16115" y="4220"/>
                    </a:cubicBezTo>
                    <a:cubicBezTo>
                      <a:pt x="18596" y="4069"/>
                      <a:pt x="21052" y="3894"/>
                      <a:pt x="23533" y="3719"/>
                    </a:cubicBezTo>
                    <a:cubicBezTo>
                      <a:pt x="24636" y="3643"/>
                      <a:pt x="25739" y="3568"/>
                      <a:pt x="26841" y="3493"/>
                    </a:cubicBezTo>
                    <a:cubicBezTo>
                      <a:pt x="27393" y="3468"/>
                      <a:pt x="27944" y="3418"/>
                      <a:pt x="28496" y="3393"/>
                    </a:cubicBezTo>
                    <a:cubicBezTo>
                      <a:pt x="28558" y="3393"/>
                      <a:pt x="29066" y="3437"/>
                      <a:pt x="29482" y="3437"/>
                    </a:cubicBezTo>
                    <a:cubicBezTo>
                      <a:pt x="29580" y="3437"/>
                      <a:pt x="29673" y="3434"/>
                      <a:pt x="29754" y="3428"/>
                    </a:cubicBezTo>
                    <a:lnTo>
                      <a:pt x="29754" y="3428"/>
                    </a:lnTo>
                    <a:cubicBezTo>
                      <a:pt x="30007" y="3587"/>
                      <a:pt x="30293" y="3683"/>
                      <a:pt x="30597" y="3683"/>
                    </a:cubicBezTo>
                    <a:cubicBezTo>
                      <a:pt x="30664" y="3683"/>
                      <a:pt x="30732" y="3678"/>
                      <a:pt x="30801" y="3668"/>
                    </a:cubicBezTo>
                    <a:cubicBezTo>
                      <a:pt x="30877" y="3668"/>
                      <a:pt x="30952" y="3643"/>
                      <a:pt x="31002" y="3643"/>
                    </a:cubicBezTo>
                    <a:cubicBezTo>
                      <a:pt x="31528" y="3568"/>
                      <a:pt x="31829" y="2992"/>
                      <a:pt x="31904" y="2516"/>
                    </a:cubicBezTo>
                    <a:lnTo>
                      <a:pt x="31929" y="2265"/>
                    </a:lnTo>
                    <a:cubicBezTo>
                      <a:pt x="32029" y="1563"/>
                      <a:pt x="31578" y="811"/>
                      <a:pt x="30977" y="460"/>
                    </a:cubicBezTo>
                    <a:cubicBezTo>
                      <a:pt x="30386" y="115"/>
                      <a:pt x="29641" y="0"/>
                      <a:pt x="2884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40028" y="990600"/>
            <a:ext cx="72646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pPr algn="just" eaLnBrk="1" hangingPunct="1"/>
            <a:r>
              <a:rPr lang="en-GB" sz="2800" b="1" dirty="0" smtClean="0">
                <a:solidFill>
                  <a:srgbClr val="FFFF00"/>
                </a:solidFill>
              </a:rPr>
              <a:t>2. </a:t>
            </a:r>
            <a:r>
              <a:rPr lang="en-GB" sz="2800" b="1" dirty="0" err="1" smtClean="0">
                <a:solidFill>
                  <a:srgbClr val="FFFF00"/>
                </a:solidFill>
              </a:rPr>
              <a:t>Phương</a:t>
            </a:r>
            <a:r>
              <a:rPr lang="en-GB" sz="2800" b="1" dirty="0" smtClean="0">
                <a:solidFill>
                  <a:srgbClr val="FFFF00"/>
                </a:solidFill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</a:rPr>
              <a:t>trình</a:t>
            </a:r>
            <a:r>
              <a:rPr lang="en-GB" sz="2800" b="1" dirty="0" smtClean="0">
                <a:solidFill>
                  <a:srgbClr val="FFFF00"/>
                </a:solidFill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</a:rPr>
              <a:t>dao</a:t>
            </a:r>
            <a:r>
              <a:rPr lang="en-GB" sz="2800" b="1" dirty="0" smtClean="0">
                <a:solidFill>
                  <a:srgbClr val="FFFF00"/>
                </a:solidFill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</a:rPr>
              <a:t>động</a:t>
            </a:r>
            <a:r>
              <a:rPr lang="en-GB" sz="2800" b="1" dirty="0" smtClean="0">
                <a:solidFill>
                  <a:srgbClr val="FFFF00"/>
                </a:solidFill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</a:rPr>
              <a:t>điều</a:t>
            </a:r>
            <a:r>
              <a:rPr lang="en-GB" sz="2800" b="1" dirty="0" smtClean="0">
                <a:solidFill>
                  <a:srgbClr val="FFFF00"/>
                </a:solidFill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</a:rPr>
              <a:t>hòa</a:t>
            </a:r>
            <a:endParaRPr lang="en-US" sz="2800" b="1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2"/>
              <p:cNvSpPr>
                <a:spLocks noChangeArrowheads="1"/>
              </p:cNvSpPr>
              <p:nvPr/>
            </p:nvSpPr>
            <p:spPr bwMode="auto">
              <a:xfrm>
                <a:off x="240027" y="1479550"/>
                <a:ext cx="7264625" cy="1263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2" tIns="45711" rIns="91422" bIns="45711" anchor="ctr"/>
              <a:lstStyle/>
              <a:p>
                <a:pPr algn="ctr"/>
                <a:r>
                  <a:rPr lang="en-GB" sz="2800" b="1" dirty="0" smtClean="0">
                    <a:solidFill>
                      <a:schemeClr val="bg1"/>
                    </a:solidFill>
                  </a:rPr>
                  <a:t>?1.</a:t>
                </a:r>
                <a:r>
                  <a:rPr lang="en-GB" sz="2800" dirty="0" smtClean="0">
                    <a:solidFill>
                      <a:srgbClr val="FFFF00"/>
                    </a:solidFill>
                  </a:rPr>
                  <a:t> </a:t>
                </a:r>
                <a:r>
                  <a:rPr lang="en-GB" sz="2800" dirty="0" err="1" smtClean="0">
                    <a:solidFill>
                      <a:schemeClr val="bg1"/>
                    </a:solidFill>
                  </a:rPr>
                  <a:t>Một</a:t>
                </a:r>
                <a:r>
                  <a:rPr lang="en-GB" sz="28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GB" sz="2800" dirty="0" err="1" smtClean="0">
                    <a:solidFill>
                      <a:schemeClr val="bg1"/>
                    </a:solidFill>
                  </a:rPr>
                  <a:t>vật</a:t>
                </a:r>
                <a:r>
                  <a:rPr lang="en-GB" sz="28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GB" sz="2800" dirty="0" err="1" smtClean="0">
                    <a:solidFill>
                      <a:schemeClr val="bg1"/>
                    </a:solidFill>
                  </a:rPr>
                  <a:t>dao</a:t>
                </a:r>
                <a:r>
                  <a:rPr lang="en-GB" sz="28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GB" sz="2800" dirty="0" err="1" smtClean="0">
                    <a:solidFill>
                      <a:schemeClr val="bg1"/>
                    </a:solidFill>
                  </a:rPr>
                  <a:t>động</a:t>
                </a:r>
                <a:r>
                  <a:rPr lang="en-GB" sz="28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GB" sz="2800" dirty="0" err="1" smtClean="0">
                    <a:solidFill>
                      <a:schemeClr val="bg1"/>
                    </a:solidFill>
                  </a:rPr>
                  <a:t>điều</a:t>
                </a:r>
                <a:r>
                  <a:rPr lang="en-GB" sz="28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GB" sz="2800" dirty="0" err="1" smtClean="0">
                    <a:solidFill>
                      <a:schemeClr val="bg1"/>
                    </a:solidFill>
                  </a:rPr>
                  <a:t>hòa</a:t>
                </a:r>
                <a:r>
                  <a:rPr lang="en-GB" sz="28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GB" sz="2800" dirty="0" err="1" smtClean="0">
                    <a:solidFill>
                      <a:schemeClr val="bg1"/>
                    </a:solidFill>
                  </a:rPr>
                  <a:t>có</a:t>
                </a:r>
                <a:r>
                  <a:rPr lang="en-GB" sz="28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GB" sz="2800" dirty="0" err="1" smtClean="0">
                    <a:solidFill>
                      <a:schemeClr val="bg1"/>
                    </a:solidFill>
                  </a:rPr>
                  <a:t>phương</a:t>
                </a:r>
                <a:r>
                  <a:rPr lang="en-GB" sz="28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GB" sz="2800" dirty="0" err="1" smtClean="0">
                    <a:solidFill>
                      <a:schemeClr val="bg1"/>
                    </a:solidFill>
                  </a:rPr>
                  <a:t>trình</a:t>
                </a:r>
                <a:r>
                  <a:rPr lang="en-GB" sz="2800" dirty="0" smtClean="0">
                    <a:solidFill>
                      <a:schemeClr val="bg1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en-US" sz="2800" b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sz="28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(4</m:t>
                    </m:r>
                    <m:r>
                      <a:rPr lang="en-US" sz="28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28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8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8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 smtClean="0">
                    <a:solidFill>
                      <a:schemeClr val="bg1"/>
                    </a:solidFill>
                  </a:rPr>
                  <a:t>     cm</a:t>
                </a:r>
                <a:endParaRPr lang="en-US" sz="2800" dirty="0">
                  <a:solidFill>
                    <a:schemeClr val="bg1"/>
                  </a:solidFill>
                </a:endParaRPr>
              </a:p>
              <a:p>
                <a:pPr algn="just" eaLnBrk="1" hangingPunct="1"/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0027" y="1479550"/>
                <a:ext cx="7264625" cy="1263650"/>
              </a:xfrm>
              <a:prstGeom prst="rect">
                <a:avLst/>
              </a:prstGeom>
              <a:blipFill>
                <a:blip r:embed="rId2"/>
                <a:stretch>
                  <a:fillRect l="-839" t="-14493" r="-209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40026" y="2559050"/>
            <a:ext cx="11264586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r>
              <a:rPr lang="en-US" sz="2800" dirty="0" smtClean="0">
                <a:solidFill>
                  <a:schemeClr val="bg1"/>
                </a:solidFill>
              </a:rPr>
              <a:t>- </a:t>
            </a:r>
            <a:r>
              <a:rPr lang="en-US" sz="2800" dirty="0" err="1" smtClean="0">
                <a:solidFill>
                  <a:schemeClr val="bg1"/>
                </a:solidFill>
              </a:rPr>
              <a:t>Biên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độ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của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dao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động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là</a:t>
            </a:r>
            <a:r>
              <a:rPr lang="en-US" sz="2800" dirty="0" smtClean="0">
                <a:solidFill>
                  <a:schemeClr val="bg1"/>
                </a:solidFill>
              </a:rPr>
              <a:t>: ………………………………..............................................</a:t>
            </a:r>
            <a:endParaRPr lang="en-US" dirty="0">
              <a:solidFill>
                <a:schemeClr val="bg1"/>
              </a:solidFill>
            </a:endParaRPr>
          </a:p>
          <a:p>
            <a:pPr algn="just" eaLnBrk="1" hangingPunct="1"/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40025" y="3244850"/>
            <a:ext cx="11264587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r>
              <a:rPr lang="en-US" sz="2800" dirty="0" smtClean="0">
                <a:solidFill>
                  <a:schemeClr val="bg1"/>
                </a:solidFill>
              </a:rPr>
              <a:t>- </a:t>
            </a:r>
            <a:r>
              <a:rPr lang="en-US" sz="2800" dirty="0" err="1" smtClean="0">
                <a:solidFill>
                  <a:schemeClr val="bg1"/>
                </a:solidFill>
              </a:rPr>
              <a:t>Pha</a:t>
            </a:r>
            <a:r>
              <a:rPr lang="en-US" sz="2800" dirty="0" smtClean="0">
                <a:solidFill>
                  <a:schemeClr val="bg1"/>
                </a:solidFill>
              </a:rPr>
              <a:t> ban </a:t>
            </a:r>
            <a:r>
              <a:rPr lang="en-US" sz="2800" dirty="0" err="1" smtClean="0">
                <a:solidFill>
                  <a:schemeClr val="bg1"/>
                </a:solidFill>
              </a:rPr>
              <a:t>đầu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của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dao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động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là</a:t>
            </a:r>
            <a:r>
              <a:rPr lang="en-US" sz="2800" dirty="0" smtClean="0">
                <a:solidFill>
                  <a:schemeClr val="bg1"/>
                </a:solidFill>
              </a:rPr>
              <a:t>: …………………………………………………………………….</a:t>
            </a:r>
            <a:endParaRPr lang="en-US" dirty="0">
              <a:solidFill>
                <a:schemeClr val="bg1"/>
              </a:solidFill>
            </a:endParaRPr>
          </a:p>
          <a:p>
            <a:pPr algn="just" eaLnBrk="1" hangingPunct="1"/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943881" y="4036332"/>
            <a:ext cx="8560731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Pha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dao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động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là</a:t>
            </a:r>
            <a:r>
              <a:rPr lang="en-US" sz="2800" dirty="0">
                <a:solidFill>
                  <a:schemeClr val="bg1"/>
                </a:solidFill>
              </a:rPr>
              <a:t>: </a:t>
            </a:r>
            <a:r>
              <a:rPr lang="en-US" sz="2800" dirty="0" smtClean="0">
                <a:solidFill>
                  <a:schemeClr val="bg1"/>
                </a:solidFill>
              </a:rPr>
              <a:t>……………………………………………………………..</a:t>
            </a:r>
            <a:endParaRPr lang="en-US" dirty="0">
              <a:solidFill>
                <a:schemeClr val="bg1"/>
              </a:solidFill>
            </a:endParaRPr>
          </a:p>
          <a:p>
            <a:pPr algn="just" eaLnBrk="1" hangingPunct="1"/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43881" y="4690654"/>
            <a:ext cx="861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Li </a:t>
            </a:r>
            <a:r>
              <a:rPr lang="en-US" sz="2800" dirty="0" err="1" smtClean="0">
                <a:solidFill>
                  <a:schemeClr val="bg1"/>
                </a:solidFill>
              </a:rPr>
              <a:t>độ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của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dao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động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là</a:t>
            </a:r>
            <a:r>
              <a:rPr lang="en-US" sz="2800" dirty="0">
                <a:solidFill>
                  <a:schemeClr val="bg1"/>
                </a:solidFill>
              </a:rPr>
              <a:t>: </a:t>
            </a:r>
            <a:r>
              <a:rPr lang="en-US" sz="2800" dirty="0" smtClean="0">
                <a:solidFill>
                  <a:schemeClr val="bg1"/>
                </a:solidFill>
              </a:rPr>
              <a:t>……………………………………………………..</a:t>
            </a:r>
            <a:endParaRPr lang="en-US" sz="2800" dirty="0"/>
          </a:p>
        </p:txBody>
      </p:sp>
      <p:sp>
        <p:nvSpPr>
          <p:cNvPr id="13" name="Rectangle 12"/>
          <p:cNvSpPr/>
          <p:nvPr/>
        </p:nvSpPr>
        <p:spPr>
          <a:xfrm>
            <a:off x="296577" y="4277380"/>
            <a:ext cx="17844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- </a:t>
            </a:r>
            <a:r>
              <a:rPr lang="en-US" sz="2800" dirty="0" err="1" smtClean="0">
                <a:solidFill>
                  <a:schemeClr val="bg1"/>
                </a:solidFill>
              </a:rPr>
              <a:t>Khi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t = 2s </a:t>
            </a:r>
            <a:endParaRPr lang="en-US" sz="2800" dirty="0"/>
          </a:p>
        </p:txBody>
      </p:sp>
      <p:cxnSp>
        <p:nvCxnSpPr>
          <p:cNvPr id="15" name="Straight Arrow Connector 14"/>
          <p:cNvCxnSpPr>
            <a:stCxn id="13" idx="3"/>
          </p:cNvCxnSpPr>
          <p:nvPr/>
        </p:nvCxnSpPr>
        <p:spPr>
          <a:xfrm flipV="1">
            <a:off x="2081040" y="4125716"/>
            <a:ext cx="862841" cy="41327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3"/>
            <a:endCxn id="12" idx="1"/>
          </p:cNvCxnSpPr>
          <p:nvPr/>
        </p:nvCxnSpPr>
        <p:spPr>
          <a:xfrm>
            <a:off x="2081040" y="4538990"/>
            <a:ext cx="862841" cy="41327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875212" y="2819400"/>
                <a:ext cx="2030108" cy="6638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FF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</m:oMath>
                </a14:m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5212" y="2819400"/>
                <a:ext cx="2030108" cy="6638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569633" y="3599004"/>
                <a:ext cx="3125343" cy="7007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FF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m:rPr>
                        <m:sty m:val="p"/>
                      </m:rPr>
                      <a:rPr lang="el-GR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π</m:t>
                    </m:r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17</m:t>
                        </m:r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</m:oMath>
                </a14:m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633" y="3599004"/>
                <a:ext cx="3125343" cy="7007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378132" y="4386379"/>
                <a:ext cx="3854838" cy="7371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FF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=2.</m:t>
                    </m:r>
                    <m:func>
                      <m:funcPr>
                        <m:ctrlPr>
                          <a:rPr lang="en-US" sz="2800" b="0" i="1" smtClean="0">
                            <a:solidFill>
                              <a:srgbClr val="FFFF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FFFF0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800" b="0" i="1" smtClean="0">
                                    <a:solidFill>
                                      <a:srgbClr val="FFFF00"/>
                                    </a:solidFill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17</m:t>
                                </m:r>
                                <m:r>
                                  <a:rPr lang="en-US" sz="2800" b="0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 </m:t>
                    </m:r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8132" y="4386379"/>
                <a:ext cx="3854838" cy="7371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987743" y="2137248"/>
                <a:ext cx="17965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FF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 </m:t>
                    </m:r>
                    <m:r>
                      <a:rPr lang="en-US" sz="28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sz="2800" dirty="0" smtClean="0">
                    <a:solidFill>
                      <a:srgbClr val="FFFF00"/>
                    </a:solidFill>
                  </a:rPr>
                  <a:t> </a:t>
                </a:r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7743" y="2137248"/>
                <a:ext cx="1796517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167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40027" y="172075"/>
            <a:ext cx="72646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pPr algn="just" eaLnBrk="1" hangingPunct="1"/>
            <a:r>
              <a:rPr lang="en-GB" sz="2800" b="1" dirty="0" smtClean="0">
                <a:solidFill>
                  <a:srgbClr val="FFFF00"/>
                </a:solidFill>
              </a:rPr>
              <a:t>2. </a:t>
            </a:r>
            <a:r>
              <a:rPr lang="en-GB" sz="2800" b="1" dirty="0" err="1" smtClean="0">
                <a:solidFill>
                  <a:srgbClr val="FFFF00"/>
                </a:solidFill>
              </a:rPr>
              <a:t>Phương</a:t>
            </a:r>
            <a:r>
              <a:rPr lang="en-GB" sz="2800" b="1" dirty="0" smtClean="0">
                <a:solidFill>
                  <a:srgbClr val="FFFF00"/>
                </a:solidFill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</a:rPr>
              <a:t>trình</a:t>
            </a:r>
            <a:r>
              <a:rPr lang="en-GB" sz="2800" b="1" dirty="0" smtClean="0">
                <a:solidFill>
                  <a:srgbClr val="FFFF00"/>
                </a:solidFill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</a:rPr>
              <a:t>dao</a:t>
            </a:r>
            <a:r>
              <a:rPr lang="en-GB" sz="2800" b="1" dirty="0" smtClean="0">
                <a:solidFill>
                  <a:srgbClr val="FFFF00"/>
                </a:solidFill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</a:rPr>
              <a:t>động</a:t>
            </a:r>
            <a:r>
              <a:rPr lang="en-GB" sz="2800" b="1" dirty="0" smtClean="0">
                <a:solidFill>
                  <a:srgbClr val="FFFF00"/>
                </a:solidFill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</a:rPr>
              <a:t>điều</a:t>
            </a:r>
            <a:r>
              <a:rPr lang="en-GB" sz="2800" b="1" dirty="0" smtClean="0">
                <a:solidFill>
                  <a:srgbClr val="FFFF00"/>
                </a:solidFill>
              </a:rPr>
              <a:t> </a:t>
            </a:r>
            <a:r>
              <a:rPr lang="en-GB" sz="2800" b="1" dirty="0" err="1" smtClean="0">
                <a:solidFill>
                  <a:srgbClr val="FFFF00"/>
                </a:solidFill>
              </a:rPr>
              <a:t>hòa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33950" y="770870"/>
            <a:ext cx="72646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?2. </a:t>
            </a:r>
            <a:r>
              <a:rPr lang="en-GB" sz="2800" dirty="0" err="1" smtClean="0">
                <a:solidFill>
                  <a:schemeClr val="bg1"/>
                </a:solidFill>
              </a:rPr>
              <a:t>Đồ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</a:rPr>
              <a:t>thị</a:t>
            </a:r>
            <a:r>
              <a:rPr lang="en-GB" sz="2800" dirty="0" smtClean="0">
                <a:solidFill>
                  <a:schemeClr val="bg1"/>
                </a:solidFill>
              </a:rPr>
              <a:t> li </a:t>
            </a:r>
            <a:r>
              <a:rPr lang="en-GB" sz="2800" dirty="0" err="1" smtClean="0">
                <a:solidFill>
                  <a:schemeClr val="bg1"/>
                </a:solidFill>
              </a:rPr>
              <a:t>độ</a:t>
            </a:r>
            <a:r>
              <a:rPr lang="en-GB" sz="2800" dirty="0" smtClean="0">
                <a:solidFill>
                  <a:schemeClr val="bg1"/>
                </a:solidFill>
              </a:rPr>
              <a:t> - </a:t>
            </a:r>
            <a:r>
              <a:rPr lang="en-GB" sz="2800" dirty="0" err="1" smtClean="0">
                <a:solidFill>
                  <a:schemeClr val="bg1"/>
                </a:solidFill>
              </a:rPr>
              <a:t>thời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</a:rPr>
              <a:t>gian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</a:rPr>
              <a:t>của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</a:rPr>
              <a:t>một</a:t>
            </a:r>
            <a:r>
              <a:rPr lang="en-GB" sz="2800" dirty="0" smtClean="0">
                <a:solidFill>
                  <a:schemeClr val="bg1"/>
                </a:solidFill>
              </a:rPr>
              <a:t> con </a:t>
            </a:r>
            <a:r>
              <a:rPr lang="en-GB" sz="2800" dirty="0" err="1" smtClean="0">
                <a:solidFill>
                  <a:schemeClr val="bg1"/>
                </a:solidFill>
              </a:rPr>
              <a:t>lắc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</a:rPr>
              <a:t>đơn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</a:rPr>
              <a:t>dao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</a:rPr>
              <a:t>động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</a:rPr>
              <a:t>điều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</a:rPr>
              <a:t>hòa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</a:rPr>
              <a:t>được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</a:rPr>
              <a:t>mô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</a:rPr>
              <a:t>tả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</a:rPr>
              <a:t>như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</a:rPr>
              <a:t>hình</a:t>
            </a:r>
            <a:r>
              <a:rPr lang="en-GB" sz="2800" dirty="0" smtClean="0">
                <a:solidFill>
                  <a:schemeClr val="bg1"/>
                </a:solidFill>
              </a:rPr>
              <a:t> H1.3</a:t>
            </a:r>
            <a:endParaRPr lang="en-US" sz="2800" dirty="0">
              <a:solidFill>
                <a:schemeClr val="bg1"/>
              </a:solidFill>
            </a:endParaRPr>
          </a:p>
          <a:p>
            <a:pPr algn="just" eaLnBrk="1" hangingPunct="1"/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57319" y="1734175"/>
            <a:ext cx="563229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pPr marL="457200" indent="-457200">
              <a:buFontTx/>
              <a:buChar char="-"/>
            </a:pPr>
            <a:r>
              <a:rPr lang="en-US" sz="2800" dirty="0" err="1" smtClean="0">
                <a:solidFill>
                  <a:schemeClr val="bg1"/>
                </a:solidFill>
              </a:rPr>
              <a:t>Mô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tả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dao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động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của</a:t>
            </a:r>
            <a:r>
              <a:rPr lang="en-US" sz="2800" dirty="0" smtClean="0">
                <a:solidFill>
                  <a:schemeClr val="bg1"/>
                </a:solidFill>
              </a:rPr>
              <a:t> con </a:t>
            </a:r>
            <a:r>
              <a:rPr lang="en-US" sz="2800" dirty="0" err="1" smtClean="0">
                <a:solidFill>
                  <a:schemeClr val="bg1"/>
                </a:solidFill>
              </a:rPr>
              <a:t>lắc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đơn</a:t>
            </a:r>
            <a:r>
              <a:rPr lang="en-US" sz="2800" dirty="0" smtClean="0">
                <a:solidFill>
                  <a:schemeClr val="bg1"/>
                </a:solidFill>
              </a:rPr>
              <a:t>: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6577" y="4277380"/>
            <a:ext cx="71643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- </a:t>
            </a:r>
            <a:r>
              <a:rPr lang="en-US" sz="2800" dirty="0" err="1" smtClean="0">
                <a:solidFill>
                  <a:schemeClr val="bg1"/>
                </a:solidFill>
              </a:rPr>
              <a:t>Giá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trị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biên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độ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của</a:t>
            </a:r>
            <a:r>
              <a:rPr lang="en-US" sz="2800" dirty="0" smtClean="0">
                <a:solidFill>
                  <a:schemeClr val="bg1"/>
                </a:solidFill>
              </a:rPr>
              <a:t> con </a:t>
            </a:r>
            <a:r>
              <a:rPr lang="en-US" sz="2800" dirty="0" err="1" smtClean="0">
                <a:solidFill>
                  <a:schemeClr val="bg1"/>
                </a:solidFill>
              </a:rPr>
              <a:t>lắc</a:t>
            </a:r>
            <a:r>
              <a:rPr lang="en-US" sz="2800" dirty="0" smtClean="0">
                <a:solidFill>
                  <a:schemeClr val="bg1"/>
                </a:solidFill>
              </a:rPr>
              <a:t>: ……………………………. </a:t>
            </a:r>
            <a:endParaRPr lang="en-US" sz="2800" dirty="0"/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532557" y="2926080"/>
            <a:ext cx="586575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pPr algn="just" eaLnBrk="1" hangingPunct="1"/>
            <a:r>
              <a:rPr lang="en-US" sz="2800" dirty="0" err="1" smtClean="0">
                <a:solidFill>
                  <a:srgbClr val="FFFF00"/>
                </a:solidFill>
              </a:rPr>
              <a:t>Đồ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thị</a:t>
            </a:r>
            <a:r>
              <a:rPr lang="en-US" sz="2800" dirty="0" smtClean="0">
                <a:solidFill>
                  <a:srgbClr val="FFFF00"/>
                </a:solidFill>
              </a:rPr>
              <a:t> li </a:t>
            </a:r>
            <a:r>
              <a:rPr lang="en-US" sz="2800" dirty="0" err="1" smtClean="0">
                <a:solidFill>
                  <a:srgbClr val="FFFF00"/>
                </a:solidFill>
              </a:rPr>
              <a:t>độ</a:t>
            </a:r>
            <a:r>
              <a:rPr lang="en-US" sz="2800" dirty="0" smtClean="0">
                <a:solidFill>
                  <a:srgbClr val="FFFF00"/>
                </a:solidFill>
              </a:rPr>
              <a:t> - </a:t>
            </a:r>
            <a:r>
              <a:rPr lang="en-US" sz="2800" dirty="0" err="1" smtClean="0">
                <a:solidFill>
                  <a:srgbClr val="FFFF00"/>
                </a:solidFill>
              </a:rPr>
              <a:t>thời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gian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của</a:t>
            </a:r>
            <a:r>
              <a:rPr lang="en-US" sz="2800" dirty="0" smtClean="0">
                <a:solidFill>
                  <a:srgbClr val="FFFF00"/>
                </a:solidFill>
              </a:rPr>
              <a:t> con </a:t>
            </a:r>
            <a:r>
              <a:rPr lang="en-US" sz="2800" dirty="0" err="1" smtClean="0">
                <a:solidFill>
                  <a:srgbClr val="FFFF00"/>
                </a:solidFill>
              </a:rPr>
              <a:t>lắc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đơn</a:t>
            </a:r>
            <a:endParaRPr lang="en-US" sz="2800" dirty="0" smtClean="0">
              <a:solidFill>
                <a:srgbClr val="FFFF00"/>
              </a:solidFill>
            </a:endParaRPr>
          </a:p>
          <a:p>
            <a:pPr algn="just" eaLnBrk="1" hangingPunct="1"/>
            <a:r>
              <a:rPr lang="en-US" sz="2800" dirty="0" err="1" smtClean="0">
                <a:solidFill>
                  <a:srgbClr val="FFFF00"/>
                </a:solidFill>
              </a:rPr>
              <a:t>dao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động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điều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hòa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có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dạng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hình</a:t>
            </a:r>
            <a:r>
              <a:rPr lang="en-US" sz="2800" dirty="0" smtClean="0">
                <a:solidFill>
                  <a:srgbClr val="FFFF00"/>
                </a:solidFill>
              </a:rPr>
              <a:t> sin, </a:t>
            </a:r>
            <a:r>
              <a:rPr lang="en-US" sz="2800" dirty="0" err="1" smtClean="0">
                <a:solidFill>
                  <a:srgbClr val="FFFF00"/>
                </a:solidFill>
              </a:rPr>
              <a:t>tại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thời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điểm</a:t>
            </a:r>
            <a:r>
              <a:rPr lang="en-US" sz="2800" dirty="0" smtClean="0">
                <a:solidFill>
                  <a:srgbClr val="FFFF00"/>
                </a:solidFill>
              </a:rPr>
              <a:t> t = 0s </a:t>
            </a:r>
            <a:r>
              <a:rPr lang="en-US" sz="2800" dirty="0" err="1" smtClean="0">
                <a:solidFill>
                  <a:srgbClr val="FFFF00"/>
                </a:solidFill>
              </a:rPr>
              <a:t>vật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nặng</a:t>
            </a:r>
            <a:r>
              <a:rPr lang="en-US" sz="2800" dirty="0" smtClean="0">
                <a:solidFill>
                  <a:srgbClr val="FFFF00"/>
                </a:solidFill>
              </a:rPr>
              <a:t> ở </a:t>
            </a:r>
            <a:r>
              <a:rPr lang="en-US" sz="2800" dirty="0" err="1" smtClean="0">
                <a:solidFill>
                  <a:srgbClr val="FFFF00"/>
                </a:solidFill>
              </a:rPr>
              <a:t>vị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trí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biên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dương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0027" y="5344180"/>
            <a:ext cx="64453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- </a:t>
            </a:r>
            <a:r>
              <a:rPr lang="en-US" sz="2800" dirty="0" err="1" smtClean="0">
                <a:solidFill>
                  <a:schemeClr val="bg1"/>
                </a:solidFill>
              </a:rPr>
              <a:t>Giá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trị</a:t>
            </a:r>
            <a:r>
              <a:rPr lang="en-US" sz="2800" dirty="0" smtClean="0">
                <a:solidFill>
                  <a:schemeClr val="bg1"/>
                </a:solidFill>
              </a:rPr>
              <a:t> li </a:t>
            </a:r>
            <a:r>
              <a:rPr lang="en-US" sz="2800" dirty="0" err="1" smtClean="0">
                <a:solidFill>
                  <a:schemeClr val="bg1"/>
                </a:solidFill>
              </a:rPr>
              <a:t>độ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của</a:t>
            </a:r>
            <a:r>
              <a:rPr lang="en-US" sz="2800" dirty="0" smtClean="0">
                <a:solidFill>
                  <a:schemeClr val="bg1"/>
                </a:solidFill>
              </a:rPr>
              <a:t> con </a:t>
            </a:r>
            <a:r>
              <a:rPr lang="en-US" sz="2800" dirty="0" err="1" smtClean="0">
                <a:solidFill>
                  <a:schemeClr val="bg1"/>
                </a:solidFill>
              </a:rPr>
              <a:t>lắc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tại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các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thời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điểm</a:t>
            </a:r>
            <a:r>
              <a:rPr lang="en-US" sz="2800" dirty="0" smtClean="0">
                <a:solidFill>
                  <a:schemeClr val="bg1"/>
                </a:solidFill>
              </a:rPr>
              <a:t>: </a:t>
            </a:r>
            <a:endParaRPr lang="en-US" sz="2800" dirty="0"/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5351390"/>
              </p:ext>
            </p:extLst>
          </p:nvPr>
        </p:nvGraphicFramePr>
        <p:xfrm>
          <a:off x="6627811" y="5037475"/>
          <a:ext cx="5277240" cy="16459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76401">
                  <a:extLst>
                    <a:ext uri="{9D8B030D-6E8A-4147-A177-3AD203B41FA5}">
                      <a16:colId xmlns:a16="http://schemas.microsoft.com/office/drawing/2014/main" xmlns="" val="1961142423"/>
                    </a:ext>
                  </a:extLst>
                </a:gridCol>
                <a:gridCol w="962219">
                  <a:extLst>
                    <a:ext uri="{9D8B030D-6E8A-4147-A177-3AD203B41FA5}">
                      <a16:colId xmlns:a16="http://schemas.microsoft.com/office/drawing/2014/main" xmlns="" val="311806498"/>
                    </a:ext>
                  </a:extLst>
                </a:gridCol>
                <a:gridCol w="1319310">
                  <a:extLst>
                    <a:ext uri="{9D8B030D-6E8A-4147-A177-3AD203B41FA5}">
                      <a16:colId xmlns:a16="http://schemas.microsoft.com/office/drawing/2014/main" xmlns="" val="474231262"/>
                    </a:ext>
                  </a:extLst>
                </a:gridCol>
                <a:gridCol w="1319310">
                  <a:extLst>
                    <a:ext uri="{9D8B030D-6E8A-4147-A177-3AD203B41FA5}">
                      <a16:colId xmlns:a16="http://schemas.microsoft.com/office/drawing/2014/main" xmlns="" val="4259521375"/>
                    </a:ext>
                  </a:extLst>
                </a:gridCol>
              </a:tblGrid>
              <a:tr h="397228">
                <a:tc>
                  <a:txBody>
                    <a:bodyPr/>
                    <a:lstStyle/>
                    <a:p>
                      <a:r>
                        <a:rPr lang="en-US" b="0" dirty="0" err="1" smtClean="0"/>
                        <a:t>Thời</a:t>
                      </a:r>
                      <a:r>
                        <a:rPr lang="en-US" b="0" dirty="0" smtClean="0"/>
                        <a:t> </a:t>
                      </a:r>
                      <a:r>
                        <a:rPr lang="en-US" b="0" dirty="0" err="1" smtClean="0"/>
                        <a:t>điểm</a:t>
                      </a:r>
                      <a:r>
                        <a:rPr lang="en-US" b="0" dirty="0" smtClean="0"/>
                        <a:t> t</a:t>
                      </a:r>
                    </a:p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         (s)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0,5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2,0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90695630"/>
                  </a:ext>
                </a:extLst>
              </a:tr>
              <a:tr h="397228">
                <a:tc>
                  <a:txBody>
                    <a:bodyPr/>
                    <a:lstStyle/>
                    <a:p>
                      <a:r>
                        <a:rPr lang="en-US" dirty="0" smtClean="0"/>
                        <a:t>Li </a:t>
                      </a:r>
                      <a:r>
                        <a:rPr lang="en-US" dirty="0" err="1" smtClean="0"/>
                        <a:t>độ</a:t>
                      </a:r>
                      <a:r>
                        <a:rPr lang="en-US" dirty="0" smtClean="0"/>
                        <a:t> x</a:t>
                      </a: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     (cm)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06312173"/>
                  </a:ext>
                </a:extLst>
              </a:tr>
            </a:tbl>
          </a:graphicData>
        </a:graphic>
      </p:graphicFrame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4528095" y="4156524"/>
            <a:ext cx="185003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pPr algn="just" eaLnBrk="1" hangingPunct="1"/>
            <a:r>
              <a:rPr lang="en-US" sz="2800" dirty="0" smtClean="0">
                <a:solidFill>
                  <a:srgbClr val="FFFF00"/>
                </a:solidFill>
              </a:rPr>
              <a:t>A = 40cm</a:t>
            </a: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8428231" y="5908766"/>
            <a:ext cx="838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pPr algn="just" eaLnBrk="1" hangingPunct="1"/>
            <a:r>
              <a:rPr lang="en-US" sz="2800" dirty="0" smtClean="0"/>
              <a:t>10</a:t>
            </a:r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9701452" y="5908766"/>
            <a:ext cx="838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pPr algn="just" eaLnBrk="1" hangingPunct="1"/>
            <a:r>
              <a:rPr lang="en-US" sz="2800" dirty="0" smtClean="0"/>
              <a:t>0</a:t>
            </a:r>
          </a:p>
        </p:txBody>
      </p: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10805134" y="5908766"/>
            <a:ext cx="838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/>
          <a:p>
            <a:pPr algn="just" eaLnBrk="1" hangingPunct="1"/>
            <a:r>
              <a:rPr lang="en-US" sz="2800" dirty="0" smtClean="0"/>
              <a:t>-40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4789" y="1101146"/>
            <a:ext cx="3781425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9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5" grpId="0"/>
      <p:bldP spid="26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41.7|36|128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blipFill rotWithShape="1">
          <a:blip xmlns:r="http://schemas.openxmlformats.org/officeDocument/2006/relationships" r:embed="rId1"/>
          <a:stretch>
            <a:fillRect l="-754" t="-587" r="-754"/>
          </a:stretch>
        </a:blipFill>
      </a:spPr>
      <a:bodyPr/>
      <a:lstStyle>
        <a:defPPr>
          <a:defRPr dirty="0">
            <a:noFill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4717</TotalTime>
  <Words>1037</Words>
  <Application>Microsoft Office PowerPoint</Application>
  <PresentationFormat>Custom</PresentationFormat>
  <Paragraphs>136</Paragraphs>
  <Slides>16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2</cp:revision>
  <dcterms:created xsi:type="dcterms:W3CDTF">2021-02-17T02:18:53Z</dcterms:created>
  <dcterms:modified xsi:type="dcterms:W3CDTF">2023-09-26T08:44:33Z</dcterms:modified>
</cp:coreProperties>
</file>