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74" r:id="rId3"/>
    <p:sldId id="256" r:id="rId4"/>
    <p:sldId id="257" r:id="rId5"/>
    <p:sldId id="308" r:id="rId6"/>
    <p:sldId id="258" r:id="rId7"/>
    <p:sldId id="336" r:id="rId8"/>
    <p:sldId id="309" r:id="rId9"/>
    <p:sldId id="337" r:id="rId10"/>
    <p:sldId id="339" r:id="rId11"/>
    <p:sldId id="310" r:id="rId12"/>
    <p:sldId id="311" r:id="rId13"/>
    <p:sldId id="341" r:id="rId14"/>
    <p:sldId id="338" r:id="rId15"/>
    <p:sldId id="340" r:id="rId16"/>
    <p:sldId id="333" r:id="rId17"/>
    <p:sldId id="312" r:id="rId18"/>
    <p:sldId id="313" r:id="rId19"/>
    <p:sldId id="260" r:id="rId20"/>
    <p:sldId id="289" r:id="rId21"/>
    <p:sldId id="291" r:id="rId22"/>
    <p:sldId id="314" r:id="rId23"/>
    <p:sldId id="334" r:id="rId24"/>
    <p:sldId id="342" r:id="rId25"/>
    <p:sldId id="335" r:id="rId26"/>
    <p:sldId id="343" r:id="rId27"/>
    <p:sldId id="316" r:id="rId28"/>
    <p:sldId id="315" r:id="rId29"/>
    <p:sldId id="317" r:id="rId30"/>
    <p:sldId id="318" r:id="rId31"/>
    <p:sldId id="344" r:id="rId32"/>
    <p:sldId id="319" r:id="rId33"/>
    <p:sldId id="345" r:id="rId34"/>
    <p:sldId id="346" r:id="rId35"/>
    <p:sldId id="321" r:id="rId36"/>
    <p:sldId id="347" r:id="rId37"/>
    <p:sldId id="348" r:id="rId38"/>
    <p:sldId id="264" r:id="rId39"/>
    <p:sldId id="322" r:id="rId40"/>
    <p:sldId id="305" r:id="rId41"/>
    <p:sldId id="349" r:id="rId42"/>
    <p:sldId id="350" r:id="rId43"/>
    <p:sldId id="323" r:id="rId44"/>
    <p:sldId id="267" r:id="rId45"/>
    <p:sldId id="324" r:id="rId46"/>
    <p:sldId id="325" r:id="rId47"/>
    <p:sldId id="326" r:id="rId48"/>
    <p:sldId id="327" r:id="rId49"/>
    <p:sldId id="328" r:id="rId50"/>
    <p:sldId id="329" r:id="rId51"/>
    <p:sldId id="330" r:id="rId52"/>
    <p:sldId id="331" r:id="rId53"/>
    <p:sldId id="332" r:id="rId54"/>
    <p:sldId id="307" r:id="rId55"/>
    <p:sldId id="352" r:id="rId56"/>
    <p:sldId id="353" r:id="rId57"/>
    <p:sldId id="351" r:id="rId58"/>
    <p:sldId id="354" r:id="rId59"/>
    <p:sldId id="355" r:id="rId60"/>
    <p:sldId id="356" r:id="rId61"/>
    <p:sldId id="358" r:id="rId62"/>
    <p:sldId id="357" r:id="rId63"/>
    <p:sldId id="298"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849" autoAdjust="0"/>
  </p:normalViewPr>
  <p:slideViewPr>
    <p:cSldViewPr>
      <p:cViewPr varScale="1">
        <p:scale>
          <a:sx n="54" d="100"/>
          <a:sy n="54" d="100"/>
        </p:scale>
        <p:origin x="-85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68789-FC5C-4082-8523-A1B979091B74}" type="datetimeFigureOut">
              <a:rPr lang="vi-VN" smtClean="0"/>
              <a:t>01/11/2023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49BD5-3D7E-4391-A701-D5373A8B4FCE}" type="slidenum">
              <a:rPr lang="vi-VN" smtClean="0"/>
              <a:t>‹#›</a:t>
            </a:fld>
            <a:endParaRPr lang="vi-VN"/>
          </a:p>
        </p:txBody>
      </p:sp>
    </p:spTree>
    <p:extLst>
      <p:ext uri="{BB962C8B-B14F-4D97-AF65-F5344CB8AC3E}">
        <p14:creationId xmlns:p14="http://schemas.microsoft.com/office/powerpoint/2010/main" val="295645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54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B80313-E7D2-4D25-83F2-4797F3987C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8744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31735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423603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8D5994-C4B6-427C-A1F6-006057F595FD}"/>
              </a:ext>
            </a:extLst>
          </p:cNvPr>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3" name="Footer Placeholder 2">
            <a:extLst>
              <a:ext uri="{FF2B5EF4-FFF2-40B4-BE49-F238E27FC236}">
                <a16:creationId xmlns:a16="http://schemas.microsoft.com/office/drawing/2014/main" xmlns="" id="{1386BC90-85AD-407F-A42E-B2CB843FECC9}"/>
              </a:ext>
            </a:extLst>
          </p:cNvPr>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4" name="Slide Number Placeholder 3">
            <a:extLst>
              <a:ext uri="{FF2B5EF4-FFF2-40B4-BE49-F238E27FC236}">
                <a16:creationId xmlns:a16="http://schemas.microsoft.com/office/drawing/2014/main" xmlns="" id="{E2951153-F13F-4C94-A0B2-C68E1A5EAF91}"/>
              </a:ext>
            </a:extLst>
          </p:cNvPr>
          <p:cNvSpPr>
            <a:spLocks noGrp="1"/>
          </p:cNvSpPr>
          <p:nvPr>
            <p:ph type="sldNum" sz="quarter" idx="12"/>
          </p:nvPr>
        </p:nvSpPr>
        <p:spPr/>
        <p:txBody>
          <a:bodyPr/>
          <a:lstStyle>
            <a:lvl1pPr>
              <a:defRPr/>
            </a:lvl1pPr>
          </a:lstStyle>
          <a:p>
            <a:pPr fontAlgn="base">
              <a:spcBef>
                <a:spcPct val="0"/>
              </a:spcBef>
              <a:spcAft>
                <a:spcPct val="0"/>
              </a:spcAft>
            </a:pPr>
            <a:fld id="{78F9BEA7-FF12-4FD2-BA9F-9AEF42EAAE3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3488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9610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54825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B80313-E7D2-4D25-83F2-4797F3987C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93315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B80313-E7D2-4D25-83F2-4797F3987C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90155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B80313-E7D2-4D25-83F2-4797F3987C01}"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82570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B80313-E7D2-4D25-83F2-4797F3987C01}"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69278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80313-E7D2-4D25-83F2-4797F3987C01}"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66293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55071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8184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80313-E7D2-4D25-83F2-4797F3987C01}" type="datetimeFigureOut">
              <a:rPr lang="en-US" smtClean="0"/>
              <a:t>11/1/2023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BFA62-84D1-4B6A-B337-9E790D6306F6}" type="slidenum">
              <a:rPr lang="en-US" smtClean="0"/>
              <a:t>‹#›</a:t>
            </a:fld>
            <a:endParaRPr lang="en-US"/>
          </a:p>
        </p:txBody>
      </p:sp>
    </p:spTree>
    <p:extLst>
      <p:ext uri="{BB962C8B-B14F-4D97-AF65-F5344CB8AC3E}">
        <p14:creationId xmlns:p14="http://schemas.microsoft.com/office/powerpoint/2010/main" val="328555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2913D023-F5C8-482C-8A70-308EEDA7CD0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9D96C7BA-17AF-496B-A972-62E9401BE2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08C7C53A-4F21-422C-8BAE-8B9B5555920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xmlns="" id="{4629A6FB-0B5D-4259-BE05-B595291334D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xmlns="" id="{DE58E7B5-80C9-418B-BFC5-E04676056CA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9D1AAC1-5277-4B6B-8116-F3EBD828037F}" type="slidenum">
              <a:rPr lang="en-US" altLang="en-US"/>
              <a:pPr/>
              <a:t>‹#›</a:t>
            </a:fld>
            <a:endParaRPr lang="en-US" altLang="en-US"/>
          </a:p>
        </p:txBody>
      </p:sp>
    </p:spTree>
    <p:extLst>
      <p:ext uri="{BB962C8B-B14F-4D97-AF65-F5344CB8AC3E}">
        <p14:creationId xmlns:p14="http://schemas.microsoft.com/office/powerpoint/2010/main" val="265172981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r="17196" b="18533"/>
          <a:stretch/>
        </p:blipFill>
        <p:spPr>
          <a:xfrm>
            <a:off x="10763197" y="5359156"/>
            <a:ext cx="2228849" cy="2253874"/>
          </a:xfrm>
          <a:prstGeom prst="rect">
            <a:avLst/>
          </a:prstGeom>
          <a:noFill/>
          <a:ln>
            <a:noFill/>
          </a:ln>
        </p:spPr>
      </p:pic>
      <p:grpSp>
        <p:nvGrpSpPr>
          <p:cNvPr id="85" name="Google Shape;85;p1"/>
          <p:cNvGrpSpPr/>
          <p:nvPr/>
        </p:nvGrpSpPr>
        <p:grpSpPr>
          <a:xfrm>
            <a:off x="274418" y="-7306"/>
            <a:ext cx="11714517" cy="6669198"/>
            <a:chOff x="559771" y="489483"/>
            <a:chExt cx="8120286" cy="4165016"/>
          </a:xfrm>
        </p:grpSpPr>
        <p:sp>
          <p:nvSpPr>
            <p:cNvPr id="86" name="Google Shape;86;p1"/>
            <p:cNvSpPr/>
            <p:nvPr/>
          </p:nvSpPr>
          <p:spPr>
            <a:xfrm>
              <a:off x="559772" y="489483"/>
              <a:ext cx="8120285" cy="4143779"/>
            </a:xfrm>
            <a:prstGeom prst="rect">
              <a:avLst/>
            </a:prstGeom>
            <a:solidFill>
              <a:srgbClr val="FFF2CC">
                <a:alpha val="92549"/>
              </a:srgbClr>
            </a:solidFill>
            <a:ln w="9525" cap="flat" cmpd="sng">
              <a:solidFill>
                <a:srgbClr val="231F1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7" name="Google Shape;87;p1"/>
            <p:cNvSpPr/>
            <p:nvPr/>
          </p:nvSpPr>
          <p:spPr>
            <a:xfrm>
              <a:off x="559771" y="489483"/>
              <a:ext cx="8120285" cy="4165016"/>
            </a:xfrm>
            <a:prstGeom prst="rect">
              <a:avLst/>
            </a:prstGeom>
            <a:solidFill>
              <a:srgbClr val="DDEAF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88" name="Google Shape;88;p1"/>
          <p:cNvSpPr txBox="1"/>
          <p:nvPr/>
        </p:nvSpPr>
        <p:spPr>
          <a:xfrm>
            <a:off x="1781286" y="488317"/>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 </a:t>
            </a:r>
            <a:r>
              <a:rPr lang="en-US" sz="2400" b="1" i="0" u="none" strike="noStrike" cap="none">
                <a:solidFill>
                  <a:schemeClr val="dk1"/>
                </a:solidFill>
                <a:latin typeface="Times New Roman"/>
                <a:ea typeface="Times New Roman"/>
                <a:cs typeface="Times New Roman"/>
                <a:sym typeface="Times New Roman"/>
              </a:rPr>
              <a:t>SỞ GIÁO DỤC VÀ ĐÀO TẠO BÌNH ĐỊNH</a:t>
            </a:r>
          </a:p>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Times New Roman"/>
                <a:ea typeface="Calibri"/>
                <a:cs typeface="Times New Roman"/>
                <a:sym typeface="Times New Roman"/>
              </a:rPr>
              <a:t>TRƯỜNG THPT LÝ TỰ TRỌNG</a:t>
            </a:r>
            <a:endParaRPr sz="2400" b="0" i="0" u="none" strike="noStrike" cap="none">
              <a:solidFill>
                <a:schemeClr val="dk1"/>
              </a:solidFill>
              <a:latin typeface="Calibri"/>
              <a:ea typeface="Calibri"/>
              <a:cs typeface="Calibri"/>
              <a:sym typeface="Calibri"/>
            </a:endParaRPr>
          </a:p>
        </p:txBody>
      </p:sp>
      <p:sp>
        <p:nvSpPr>
          <p:cNvPr id="89" name="Google Shape;89;p1"/>
          <p:cNvSpPr txBox="1"/>
          <p:nvPr/>
        </p:nvSpPr>
        <p:spPr>
          <a:xfrm>
            <a:off x="1607800" y="2488576"/>
            <a:ext cx="8802914" cy="4014966"/>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6000"/>
              <a:buFont typeface="Arial"/>
              <a:buNone/>
            </a:pPr>
            <a:endParaRPr sz="6000" b="1" i="0" u="none" strike="noStrike" cap="none" dirty="0">
              <a:solidFill>
                <a:srgbClr val="FF0000"/>
              </a:solidFill>
              <a:latin typeface="Times New Roman"/>
              <a:ea typeface="Times New Roman"/>
              <a:cs typeface="Times New Roman"/>
              <a:sym typeface="Times New Roman"/>
            </a:endParaRPr>
          </a:p>
          <a:p>
            <a:pPr marL="0" marR="0" lvl="0" indent="0" algn="ctr" rtl="0">
              <a:lnSpc>
                <a:spcPct val="90000"/>
              </a:lnSpc>
              <a:spcBef>
                <a:spcPts val="1000"/>
              </a:spcBef>
              <a:spcAft>
                <a:spcPts val="0"/>
              </a:spcAft>
              <a:buClr>
                <a:schemeClr val="dk1"/>
              </a:buClr>
              <a:buSzPts val="2800"/>
              <a:buFont typeface="Arial"/>
              <a:buNone/>
            </a:pPr>
            <a:endParaRPr lang="en-US" sz="2800" b="1" i="1" u="none" strike="noStrike" cap="none" dirty="0">
              <a:solidFill>
                <a:schemeClr val="dk1"/>
              </a:solidFill>
              <a:latin typeface="Times New Roman"/>
              <a:ea typeface="Times New Roman"/>
              <a:cs typeface="Times New Roman"/>
              <a:sym typeface="Times New Roman"/>
            </a:endParaRPr>
          </a:p>
          <a:p>
            <a:pPr marL="0" marR="0" lvl="0" indent="0" algn="ctr" rtl="0">
              <a:lnSpc>
                <a:spcPct val="90000"/>
              </a:lnSpc>
              <a:spcBef>
                <a:spcPts val="1000"/>
              </a:spcBef>
              <a:spcAft>
                <a:spcPts val="0"/>
              </a:spcAft>
              <a:buClr>
                <a:schemeClr val="dk1"/>
              </a:buClr>
              <a:buSzPts val="2800"/>
              <a:buFont typeface="Arial"/>
              <a:buNone/>
            </a:pPr>
            <a:endParaRPr lang="en-US" sz="2800" b="1" i="1" u="none" strike="noStrike" cap="none" dirty="0">
              <a:solidFill>
                <a:schemeClr val="dk1"/>
              </a:solidFill>
              <a:latin typeface="Times New Roman"/>
              <a:ea typeface="Times New Roman"/>
              <a:cs typeface="Times New Roman"/>
              <a:sym typeface="Times New Roman"/>
            </a:endParaRPr>
          </a:p>
          <a:p>
            <a:pPr marL="0" marR="0" lvl="0" indent="0" algn="ctr" rtl="0">
              <a:lnSpc>
                <a:spcPct val="90000"/>
              </a:lnSpc>
              <a:spcBef>
                <a:spcPts val="1000"/>
              </a:spcBef>
              <a:spcAft>
                <a:spcPts val="0"/>
              </a:spcAft>
              <a:buClr>
                <a:schemeClr val="dk1"/>
              </a:buClr>
              <a:buSzPts val="2000"/>
              <a:buFont typeface="Arial"/>
              <a:buNone/>
            </a:pPr>
            <a:endParaRPr sz="2000" b="1" i="1" u="none" strike="noStrike" cap="none" dirty="0">
              <a:solidFill>
                <a:schemeClr val="dk1"/>
              </a:solidFill>
              <a:latin typeface="Times New Roman"/>
              <a:ea typeface="Times New Roman"/>
              <a:cs typeface="Times New Roman"/>
              <a:sym typeface="Times New Roman"/>
            </a:endParaRPr>
          </a:p>
          <a:p>
            <a:pPr marL="0" marR="0" lvl="0" indent="0" algn="ctr" rtl="0">
              <a:lnSpc>
                <a:spcPct val="90000"/>
              </a:lnSpc>
              <a:spcBef>
                <a:spcPts val="1000"/>
              </a:spcBef>
              <a:spcAft>
                <a:spcPts val="0"/>
              </a:spcAft>
              <a:buClr>
                <a:schemeClr val="dk1"/>
              </a:buClr>
              <a:buSzPts val="2000"/>
              <a:buFont typeface="Arial"/>
              <a:buNone/>
            </a:pPr>
            <a:r>
              <a:rPr lang="en-US" sz="2800" b="1" i="0" u="none" strike="noStrike" cap="none" dirty="0" err="1">
                <a:solidFill>
                  <a:srgbClr val="0070C0"/>
                </a:solidFill>
                <a:latin typeface="Times New Roman"/>
                <a:ea typeface="Times New Roman"/>
                <a:cs typeface="Times New Roman"/>
                <a:sym typeface="Times New Roman"/>
              </a:rPr>
              <a:t>Giáo</a:t>
            </a:r>
            <a:r>
              <a:rPr lang="en-US" sz="2800" b="1" i="0" u="none" strike="noStrike" cap="none" dirty="0">
                <a:solidFill>
                  <a:srgbClr val="0070C0"/>
                </a:solidFill>
                <a:latin typeface="Times New Roman"/>
                <a:ea typeface="Times New Roman"/>
                <a:cs typeface="Times New Roman"/>
                <a:sym typeface="Times New Roman"/>
              </a:rPr>
              <a:t> </a:t>
            </a:r>
            <a:r>
              <a:rPr lang="en-US" sz="2800" b="1" i="0" u="none" strike="noStrike" cap="none" dirty="0" err="1">
                <a:solidFill>
                  <a:srgbClr val="0070C0"/>
                </a:solidFill>
                <a:latin typeface="Times New Roman"/>
                <a:ea typeface="Times New Roman"/>
                <a:cs typeface="Times New Roman"/>
                <a:sym typeface="Times New Roman"/>
              </a:rPr>
              <a:t>viên</a:t>
            </a:r>
            <a:r>
              <a:rPr lang="en-US" sz="2800" b="1" i="0" u="none" strike="noStrike" cap="none" dirty="0">
                <a:solidFill>
                  <a:srgbClr val="0070C0"/>
                </a:solidFill>
                <a:latin typeface="Times New Roman"/>
                <a:ea typeface="Times New Roman"/>
                <a:cs typeface="Times New Roman"/>
                <a:sym typeface="Times New Roman"/>
              </a:rPr>
              <a:t>: </a:t>
            </a:r>
            <a:r>
              <a:rPr lang="en-US" sz="2800" b="1" i="0" u="none" strike="noStrike" cap="none" dirty="0" err="1">
                <a:solidFill>
                  <a:srgbClr val="0070C0"/>
                </a:solidFill>
                <a:latin typeface="Times New Roman"/>
                <a:ea typeface="Times New Roman"/>
                <a:cs typeface="Times New Roman"/>
                <a:sym typeface="Times New Roman"/>
              </a:rPr>
              <a:t>Nguyễn</a:t>
            </a:r>
            <a:r>
              <a:rPr lang="en-US" sz="2800" b="1" i="0" u="none" strike="noStrike" cap="none" dirty="0">
                <a:solidFill>
                  <a:srgbClr val="0070C0"/>
                </a:solidFill>
                <a:latin typeface="Times New Roman"/>
                <a:ea typeface="Times New Roman"/>
                <a:cs typeface="Times New Roman"/>
                <a:sym typeface="Times New Roman"/>
              </a:rPr>
              <a:t> </a:t>
            </a:r>
            <a:r>
              <a:rPr lang="en-US" sz="2800" b="1" i="0" u="none" strike="noStrike" cap="none" dirty="0" err="1">
                <a:solidFill>
                  <a:srgbClr val="0070C0"/>
                </a:solidFill>
                <a:latin typeface="Times New Roman"/>
                <a:ea typeface="Times New Roman"/>
                <a:cs typeface="Times New Roman"/>
                <a:sym typeface="Times New Roman"/>
              </a:rPr>
              <a:t>Phạm</a:t>
            </a:r>
            <a:r>
              <a:rPr lang="en-US" sz="2800" b="1" i="0" u="none" strike="noStrike" cap="none" dirty="0">
                <a:solidFill>
                  <a:srgbClr val="0070C0"/>
                </a:solidFill>
                <a:latin typeface="Times New Roman"/>
                <a:ea typeface="Times New Roman"/>
                <a:cs typeface="Times New Roman"/>
                <a:sym typeface="Times New Roman"/>
              </a:rPr>
              <a:t> </a:t>
            </a:r>
            <a:r>
              <a:rPr lang="en-US" sz="2800" b="1" i="0" u="none" strike="noStrike" cap="none" dirty="0" err="1">
                <a:solidFill>
                  <a:srgbClr val="0070C0"/>
                </a:solidFill>
                <a:latin typeface="Times New Roman"/>
                <a:ea typeface="Times New Roman"/>
                <a:cs typeface="Times New Roman"/>
                <a:sym typeface="Times New Roman"/>
              </a:rPr>
              <a:t>Thanh</a:t>
            </a:r>
            <a:r>
              <a:rPr lang="en-US" sz="2800" b="1" i="0" u="none" strike="noStrike" cap="none" dirty="0">
                <a:solidFill>
                  <a:srgbClr val="0070C0"/>
                </a:solidFill>
                <a:latin typeface="Times New Roman"/>
                <a:ea typeface="Times New Roman"/>
                <a:cs typeface="Times New Roman"/>
                <a:sym typeface="Times New Roman"/>
              </a:rPr>
              <a:t> </a:t>
            </a:r>
            <a:r>
              <a:rPr lang="en-US" sz="2800" b="1" i="0" u="none" strike="noStrike" cap="none" dirty="0" err="1">
                <a:solidFill>
                  <a:srgbClr val="0070C0"/>
                </a:solidFill>
                <a:latin typeface="Times New Roman"/>
                <a:ea typeface="Times New Roman"/>
                <a:cs typeface="Times New Roman"/>
                <a:sym typeface="Times New Roman"/>
              </a:rPr>
              <a:t>Bình</a:t>
            </a:r>
            <a:endParaRPr sz="1800" b="1" dirty="0">
              <a:solidFill>
                <a:srgbClr val="0070C0"/>
              </a:solidFill>
            </a:endParaRPr>
          </a:p>
        </p:txBody>
      </p:sp>
      <p:sp>
        <p:nvSpPr>
          <p:cNvPr id="90" name="Google Shape;90;p1"/>
          <p:cNvSpPr/>
          <p:nvPr/>
        </p:nvSpPr>
        <p:spPr>
          <a:xfrm>
            <a:off x="5172328" y="5997662"/>
            <a:ext cx="16738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FF0000"/>
                </a:solidFill>
                <a:latin typeface="Times New Roman"/>
                <a:ea typeface="Times New Roman"/>
                <a:cs typeface="Times New Roman"/>
                <a:sym typeface="Times New Roman"/>
              </a:rPr>
              <a:t>Tháng 9/2023</a:t>
            </a:r>
            <a:endParaRPr sz="2000" b="1" i="0" u="none" strike="noStrike" cap="none">
              <a:solidFill>
                <a:srgbClr val="FF0000"/>
              </a:solidFill>
              <a:latin typeface="Times New Roman"/>
              <a:ea typeface="Times New Roman"/>
              <a:cs typeface="Times New Roman"/>
              <a:sym typeface="Times New Roman"/>
            </a:endParaRPr>
          </a:p>
        </p:txBody>
      </p:sp>
      <p:pic>
        <p:nvPicPr>
          <p:cNvPr id="91" name="Google Shape;91;p1"/>
          <p:cNvPicPr preferRelativeResize="0"/>
          <p:nvPr/>
        </p:nvPicPr>
        <p:blipFill rotWithShape="1">
          <a:blip r:embed="rId4">
            <a:alphaModFix/>
          </a:blip>
          <a:srcRect l="49259" b="18374"/>
          <a:stretch/>
        </p:blipFill>
        <p:spPr>
          <a:xfrm rot="5400000">
            <a:off x="-407362" y="-461668"/>
            <a:ext cx="1478298" cy="2333624"/>
          </a:xfrm>
          <a:prstGeom prst="rect">
            <a:avLst/>
          </a:prstGeom>
          <a:noFill/>
          <a:ln>
            <a:noFill/>
          </a:ln>
        </p:spPr>
      </p:pic>
      <p:pic>
        <p:nvPicPr>
          <p:cNvPr id="92" name="Google Shape;92;p1" descr="Khung hinh hoa PPT 7"/>
          <p:cNvPicPr preferRelativeResize="0"/>
          <p:nvPr/>
        </p:nvPicPr>
        <p:blipFill rotWithShape="1">
          <a:blip r:embed="rId5">
            <a:alphaModFix/>
          </a:blip>
          <a:srcRect t="47816" r="51711"/>
          <a:stretch/>
        </p:blipFill>
        <p:spPr>
          <a:xfrm>
            <a:off x="224851" y="5146117"/>
            <a:ext cx="2133600" cy="1489075"/>
          </a:xfrm>
          <a:prstGeom prst="rect">
            <a:avLst/>
          </a:prstGeom>
          <a:noFill/>
          <a:ln>
            <a:noFill/>
          </a:ln>
        </p:spPr>
      </p:pic>
      <p:pic>
        <p:nvPicPr>
          <p:cNvPr id="93" name="Google Shape;93;p1" descr="Khung hinh hoa PPT 7"/>
          <p:cNvPicPr preferRelativeResize="0"/>
          <p:nvPr/>
        </p:nvPicPr>
        <p:blipFill rotWithShape="1">
          <a:blip r:embed="rId6">
            <a:alphaModFix/>
          </a:blip>
          <a:srcRect l="47816" t="51711"/>
          <a:stretch/>
        </p:blipFill>
        <p:spPr>
          <a:xfrm rot="-5400000">
            <a:off x="10226455" y="273583"/>
            <a:ext cx="1728787" cy="1697037"/>
          </a:xfrm>
          <a:prstGeom prst="rect">
            <a:avLst/>
          </a:prstGeom>
          <a:noFill/>
          <a:ln>
            <a:noFill/>
          </a:ln>
        </p:spPr>
      </p:pic>
      <p:sp>
        <p:nvSpPr>
          <p:cNvPr id="94" name="Google Shape;94;p1"/>
          <p:cNvSpPr/>
          <p:nvPr/>
        </p:nvSpPr>
        <p:spPr>
          <a:xfrm>
            <a:off x="2063552" y="1451284"/>
            <a:ext cx="8347162"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dirty="0">
                <a:solidFill>
                  <a:srgbClr val="0070C0"/>
                </a:solidFill>
                <a:latin typeface="Times New Roman"/>
                <a:ea typeface="Times New Roman"/>
                <a:cs typeface="Times New Roman"/>
                <a:sym typeface="Times New Roman"/>
              </a:rPr>
              <a:t>CHỦ ĐỀ 1: </a:t>
            </a:r>
            <a:r>
              <a:rPr lang="en-US" sz="2800" b="1" i="0" u="none" strike="noStrike" cap="none" dirty="0">
                <a:solidFill>
                  <a:srgbClr val="0070C0"/>
                </a:solidFill>
                <a:latin typeface="Times New Roman"/>
                <a:ea typeface="Times New Roman"/>
                <a:cs typeface="Times New Roman"/>
                <a:sym typeface="Times New Roman"/>
              </a:rPr>
              <a:t>MÁY TÍNH VÀ XÃ HỘI TRI THỨC</a:t>
            </a:r>
            <a:endParaRPr b="1" dirty="0"/>
          </a:p>
        </p:txBody>
      </p:sp>
      <p:sp>
        <p:nvSpPr>
          <p:cNvPr id="95" name="Google Shape;95;p1"/>
          <p:cNvSpPr/>
          <p:nvPr/>
        </p:nvSpPr>
        <p:spPr>
          <a:xfrm>
            <a:off x="1465766" y="2164652"/>
            <a:ext cx="9373470" cy="2062063"/>
          </a:xfrm>
          <a:prstGeom prst="rect">
            <a:avLst/>
          </a:prstGeom>
          <a:noFill/>
          <a:ln>
            <a:noFill/>
          </a:ln>
        </p:spPr>
        <p:txBody>
          <a:bodyPr spcFirstLastPara="1" wrap="square" lIns="91425" tIns="45700" rIns="91425" bIns="45700" anchor="t" anchorCtr="0">
            <a:spAutoFit/>
          </a:bodyPr>
          <a:lstStyle/>
          <a:p>
            <a:pPr algn="ctr"/>
            <a:r>
              <a:rPr lang="en-US" sz="3200" b="1" i="0" u="none" strike="noStrike" cap="none" dirty="0">
                <a:solidFill>
                  <a:srgbClr val="FF0000"/>
                </a:solidFill>
                <a:latin typeface="Times New Roman"/>
                <a:ea typeface="Times New Roman"/>
                <a:cs typeface="Times New Roman"/>
                <a:sym typeface="Times New Roman"/>
              </a:rPr>
              <a:t>BÀI 8: MẠNG MÁY TÍNH TRONG CUỘC SỐNG HIỆN ĐẠI</a:t>
            </a:r>
          </a:p>
          <a:p>
            <a:pPr lvl="0" algn="ctr"/>
            <a:r>
              <a:rPr lang="en-US" sz="3200" b="1" i="1" dirty="0" err="1">
                <a:solidFill>
                  <a:schemeClr val="dk1"/>
                </a:solidFill>
                <a:latin typeface="Times New Roman"/>
                <a:ea typeface="Times New Roman"/>
                <a:cs typeface="Times New Roman"/>
                <a:sym typeface="Times New Roman"/>
              </a:rPr>
              <a:t>Môn</a:t>
            </a:r>
            <a:r>
              <a:rPr lang="en-US" sz="3200" b="1" i="1" dirty="0">
                <a:solidFill>
                  <a:schemeClr val="dk1"/>
                </a:solidFill>
                <a:latin typeface="Times New Roman"/>
                <a:ea typeface="Times New Roman"/>
                <a:cs typeface="Times New Roman"/>
                <a:sym typeface="Times New Roman"/>
              </a:rPr>
              <a:t>: Tin </a:t>
            </a:r>
            <a:r>
              <a:rPr lang="en-US" sz="3200" b="1" i="1" dirty="0" err="1">
                <a:solidFill>
                  <a:schemeClr val="dk1"/>
                </a:solidFill>
                <a:latin typeface="Times New Roman"/>
                <a:ea typeface="Times New Roman"/>
                <a:cs typeface="Times New Roman"/>
                <a:sym typeface="Times New Roman"/>
              </a:rPr>
              <a:t>học</a:t>
            </a:r>
            <a:r>
              <a:rPr lang="en-US" sz="3200" b="1" i="1" dirty="0">
                <a:solidFill>
                  <a:schemeClr val="dk1"/>
                </a:solidFill>
                <a:latin typeface="Times New Roman"/>
                <a:ea typeface="Times New Roman"/>
                <a:cs typeface="Times New Roman"/>
                <a:sym typeface="Times New Roman"/>
              </a:rPr>
              <a:t> , </a:t>
            </a:r>
            <a:r>
              <a:rPr lang="en-US" sz="3200" b="1" i="1" dirty="0" err="1">
                <a:solidFill>
                  <a:schemeClr val="dk1"/>
                </a:solidFill>
                <a:latin typeface="Times New Roman"/>
                <a:ea typeface="Times New Roman"/>
                <a:cs typeface="Times New Roman"/>
                <a:sym typeface="Times New Roman"/>
              </a:rPr>
              <a:t>Lớp</a:t>
            </a:r>
            <a:r>
              <a:rPr lang="en-US" sz="3200" b="1" i="1" dirty="0">
                <a:solidFill>
                  <a:schemeClr val="dk1"/>
                </a:solidFill>
                <a:latin typeface="Times New Roman"/>
                <a:ea typeface="Times New Roman"/>
                <a:cs typeface="Times New Roman"/>
                <a:sym typeface="Times New Roman"/>
              </a:rPr>
              <a:t> </a:t>
            </a:r>
            <a:r>
              <a:rPr lang="en-US" sz="3200" b="1" i="1" dirty="0" smtClean="0">
                <a:solidFill>
                  <a:schemeClr val="dk1"/>
                </a:solidFill>
                <a:latin typeface="Times New Roman"/>
                <a:ea typeface="Times New Roman"/>
                <a:cs typeface="Times New Roman"/>
                <a:sym typeface="Times New Roman"/>
              </a:rPr>
              <a:t>10 </a:t>
            </a:r>
            <a:r>
              <a:rPr lang="en-US" sz="3200" b="1" i="0" u="none" strike="noStrike" cap="none" dirty="0" smtClean="0">
                <a:solidFill>
                  <a:schemeClr val="tx1"/>
                </a:solidFill>
                <a:latin typeface="Times New Roman"/>
                <a:ea typeface="Times New Roman"/>
                <a:cs typeface="Times New Roman"/>
                <a:sym typeface="Times New Roman"/>
              </a:rPr>
              <a:t>(</a:t>
            </a:r>
            <a:r>
              <a:rPr lang="en-US" sz="3200" b="1" i="1" dirty="0" err="1" smtClean="0">
                <a:solidFill>
                  <a:schemeClr val="tx1"/>
                </a:solidFill>
                <a:latin typeface="Times New Roman"/>
                <a:cs typeface="Times New Roman"/>
                <a:sym typeface="Times New Roman"/>
              </a:rPr>
              <a:t>Tiết</a:t>
            </a:r>
            <a:r>
              <a:rPr lang="en-US" sz="3200" b="1" i="1" dirty="0" smtClean="0">
                <a:solidFill>
                  <a:schemeClr val="tx1"/>
                </a:solidFill>
                <a:latin typeface="Times New Roman"/>
                <a:cs typeface="Times New Roman"/>
                <a:sym typeface="Times New Roman"/>
              </a:rPr>
              <a:t> </a:t>
            </a:r>
            <a:r>
              <a:rPr lang="en-US" sz="3200" b="1" i="1" dirty="0">
                <a:solidFill>
                  <a:schemeClr val="tx1"/>
                </a:solidFill>
                <a:latin typeface="Times New Roman"/>
                <a:cs typeface="Times New Roman"/>
                <a:sym typeface="Times New Roman"/>
              </a:rPr>
              <a:t>7, </a:t>
            </a:r>
            <a:r>
              <a:rPr lang="en-US" sz="3200" b="1" i="1" dirty="0">
                <a:latin typeface="Times New Roman"/>
                <a:cs typeface="Times New Roman"/>
                <a:sym typeface="Times New Roman"/>
              </a:rPr>
              <a:t>8</a:t>
            </a:r>
            <a:r>
              <a:rPr lang="en-US" sz="3200" b="1" i="1" dirty="0">
                <a:solidFill>
                  <a:schemeClr val="tx1"/>
                </a:solidFill>
                <a:latin typeface="Times New Roman"/>
                <a:cs typeface="Times New Roman"/>
                <a:sym typeface="Times New Roman"/>
              </a:rPr>
              <a:t>)</a:t>
            </a:r>
            <a:endParaRPr lang="en-US" sz="3200" dirty="0">
              <a:solidFill>
                <a:schemeClr val="tx1"/>
              </a:solidFill>
            </a:endParaRPr>
          </a:p>
          <a:p>
            <a:pPr marL="0" marR="0" lvl="0" indent="0" algn="ctr" rtl="0">
              <a:spcBef>
                <a:spcPts val="0"/>
              </a:spcBef>
              <a:spcAft>
                <a:spcPts val="0"/>
              </a:spcAft>
              <a:buNone/>
            </a:pPr>
            <a:r>
              <a:rPr lang="en-US" sz="3200" b="1" dirty="0" err="1">
                <a:solidFill>
                  <a:srgbClr val="FF0000"/>
                </a:solidFill>
                <a:latin typeface="Times New Roman"/>
                <a:cs typeface="Times New Roman"/>
                <a:sym typeface="Times New Roman"/>
              </a:rPr>
              <a:t>Bộ</a:t>
            </a:r>
            <a:r>
              <a:rPr lang="en-US" sz="3200" b="1" dirty="0">
                <a:solidFill>
                  <a:srgbClr val="FF0000"/>
                </a:solidFill>
                <a:latin typeface="Times New Roman"/>
                <a:cs typeface="Times New Roman"/>
                <a:sym typeface="Times New Roman"/>
              </a:rPr>
              <a:t> </a:t>
            </a:r>
            <a:r>
              <a:rPr lang="en-US" sz="3200" b="1" dirty="0" err="1">
                <a:solidFill>
                  <a:srgbClr val="FF0000"/>
                </a:solidFill>
                <a:latin typeface="Times New Roman"/>
                <a:cs typeface="Times New Roman"/>
                <a:sym typeface="Times New Roman"/>
              </a:rPr>
              <a:t>sách</a:t>
            </a:r>
            <a:r>
              <a:rPr lang="en-US" sz="3200" b="1" dirty="0">
                <a:solidFill>
                  <a:srgbClr val="FF0000"/>
                </a:solidFill>
                <a:latin typeface="Times New Roman"/>
                <a:cs typeface="Times New Roman"/>
                <a:sym typeface="Times New Roman"/>
              </a:rPr>
              <a:t>: </a:t>
            </a:r>
            <a:r>
              <a:rPr lang="en-US" sz="3200" b="1" dirty="0" err="1">
                <a:solidFill>
                  <a:srgbClr val="FF0000"/>
                </a:solidFill>
                <a:latin typeface="Times New Roman"/>
                <a:cs typeface="Times New Roman"/>
                <a:sym typeface="Times New Roman"/>
              </a:rPr>
              <a:t>kết</a:t>
            </a:r>
            <a:r>
              <a:rPr lang="en-US" sz="3200" b="1" dirty="0">
                <a:solidFill>
                  <a:srgbClr val="FF0000"/>
                </a:solidFill>
                <a:latin typeface="Times New Roman"/>
                <a:cs typeface="Times New Roman"/>
                <a:sym typeface="Times New Roman"/>
              </a:rPr>
              <a:t> </a:t>
            </a:r>
            <a:r>
              <a:rPr lang="en-US" sz="3200" b="1" dirty="0" err="1">
                <a:solidFill>
                  <a:srgbClr val="FF0000"/>
                </a:solidFill>
                <a:latin typeface="Times New Roman"/>
                <a:cs typeface="Times New Roman"/>
                <a:sym typeface="Times New Roman"/>
              </a:rPr>
              <a:t>nối</a:t>
            </a:r>
            <a:r>
              <a:rPr lang="en-US" sz="3200" b="1" dirty="0">
                <a:solidFill>
                  <a:srgbClr val="FF0000"/>
                </a:solidFill>
                <a:latin typeface="Times New Roman"/>
                <a:cs typeface="Times New Roman"/>
                <a:sym typeface="Times New Roman"/>
              </a:rPr>
              <a:t> tri </a:t>
            </a:r>
            <a:r>
              <a:rPr lang="en-US" sz="3200" b="1" dirty="0" err="1">
                <a:solidFill>
                  <a:srgbClr val="FF0000"/>
                </a:solidFill>
                <a:latin typeface="Times New Roman"/>
                <a:cs typeface="Times New Roman"/>
                <a:sym typeface="Times New Roman"/>
              </a:rPr>
              <a:t>thức</a:t>
            </a:r>
            <a:endParaRPr dirty="0"/>
          </a:p>
        </p:txBody>
      </p:sp>
    </p:spTree>
    <p:extLst>
      <p:ext uri="{BB962C8B-B14F-4D97-AF65-F5344CB8AC3E}">
        <p14:creationId xmlns:p14="http://schemas.microsoft.com/office/powerpoint/2010/main" val="1766233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332656"/>
            <a:ext cx="10513168" cy="548099"/>
          </a:xfrm>
          <a:prstGeom prst="rect">
            <a:avLst/>
          </a:prstGeom>
        </p:spPr>
        <p:txBody>
          <a:bodyPr wrap="square">
            <a:spAutoFit/>
          </a:bodyPr>
          <a:lstStyle/>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Switch hay HUB chỉ chuyển tiếp dữ liệu trong nội bộ mạng LAN.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255912" y="1124745"/>
            <a:ext cx="7392144" cy="3744416"/>
          </a:xfrm>
          <a:prstGeom prst="rect">
            <a:avLst/>
          </a:prstGeom>
        </p:spPr>
      </p:pic>
      <p:sp>
        <p:nvSpPr>
          <p:cNvPr id="5" name="Rectangle 4"/>
          <p:cNvSpPr/>
          <p:nvPr/>
        </p:nvSpPr>
        <p:spPr>
          <a:xfrm>
            <a:off x="695400" y="5145673"/>
            <a:ext cx="10513168" cy="1578894"/>
          </a:xfrm>
          <a:prstGeom prst="rect">
            <a:avLst/>
          </a:prstGeom>
        </p:spPr>
        <p:txBody>
          <a:bodyPr wrap="square">
            <a:spAutoFit/>
          </a:bodyPr>
          <a:lstStyle/>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Router: khi phát hiện thấy dữ liệu gửi cho thiết bị không có trong LAN thì nó sẽ gửi qua cổng Internet. Người ta dùng router để kết nối các Lan với nhau.</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328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524732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Theo em, mạng LAN thuộc sở hữu của ai?</a:t>
            </a:r>
          </a:p>
          <a:p>
            <a:pPr marL="514350" indent="-514350" algn="just">
              <a:spcBef>
                <a:spcPts val="600"/>
              </a:spcBef>
              <a:spcAft>
                <a:spcPts val="600"/>
              </a:spcAft>
              <a:buAutoNum type="alphaLcParen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544" y="1534251"/>
            <a:ext cx="1104911" cy="99442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250" y="2129125"/>
            <a:ext cx="1104911" cy="99442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0956" y="2626335"/>
            <a:ext cx="1104911" cy="99442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05177" y="3272561"/>
            <a:ext cx="1104911" cy="994420"/>
          </a:xfrm>
          <a:prstGeom prst="rect">
            <a:avLst/>
          </a:prstGeom>
        </p:spPr>
      </p:pic>
      <p:pic>
        <p:nvPicPr>
          <p:cNvPr id="9" name="Picture 8"/>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39712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271464" y="159586"/>
            <a:ext cx="9937104" cy="5903238"/>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Theo em, mạng Internet thuộc sở hữu của ai?</a:t>
            </a:r>
          </a:p>
          <a:p>
            <a:pPr marL="514350" indent="-514350" algn="just">
              <a:spcBef>
                <a:spcPts val="600"/>
              </a:spcBef>
              <a:spcAft>
                <a:spcPts val="600"/>
              </a:spcAft>
              <a:buAutoNum type="alphaLcParen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113614" y="5805264"/>
            <a:ext cx="1157524" cy="9692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47528" y="3933056"/>
            <a:ext cx="1104911" cy="994420"/>
          </a:xfrm>
          <a:prstGeom prst="rect">
            <a:avLst/>
          </a:prstGeom>
        </p:spPr>
      </p:pic>
      <p:pic>
        <p:nvPicPr>
          <p:cNvPr id="5" name="Picture 4"/>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19543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31407496"/>
              </p:ext>
            </p:extLst>
          </p:nvPr>
        </p:nvGraphicFramePr>
        <p:xfrm>
          <a:off x="839416" y="1916832"/>
          <a:ext cx="10729192" cy="2944368"/>
        </p:xfrm>
        <a:graphic>
          <a:graphicData uri="http://schemas.openxmlformats.org/drawingml/2006/table">
            <a:tbl>
              <a:tblPr firstRow="1" firstCol="1" bandRow="1">
                <a:tableStyleId>{5940675A-B579-460E-94D1-54222C63F5DA}</a:tableStyleId>
              </a:tblPr>
              <a:tblGrid>
                <a:gridCol w="3096344">
                  <a:extLst>
                    <a:ext uri="{9D8B030D-6E8A-4147-A177-3AD203B41FA5}">
                      <a16:colId xmlns:a16="http://schemas.microsoft.com/office/drawing/2014/main" xmlns="" val="714162638"/>
                    </a:ext>
                  </a:extLst>
                </a:gridCol>
                <a:gridCol w="4055792">
                  <a:extLst>
                    <a:ext uri="{9D8B030D-6E8A-4147-A177-3AD203B41FA5}">
                      <a16:colId xmlns:a16="http://schemas.microsoft.com/office/drawing/2014/main" xmlns="" val="279225451"/>
                    </a:ext>
                  </a:extLst>
                </a:gridCol>
                <a:gridCol w="3577056">
                  <a:extLst>
                    <a:ext uri="{9D8B030D-6E8A-4147-A177-3AD203B41FA5}">
                      <a16:colId xmlns:a16="http://schemas.microsoft.com/office/drawing/2014/main" xmlns="" val="217499928"/>
                    </a:ext>
                  </a:extLst>
                </a:gridCol>
              </a:tblGrid>
              <a:tr h="0">
                <a:tc>
                  <a:txBody>
                    <a:bodyPr/>
                    <a:lstStyle/>
                    <a:p>
                      <a:pPr marL="0" marR="0" algn="just">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 </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Mạng cục bộ</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Internet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235690641"/>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Phạm vi, quy mô</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Cơ quan, gia đình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Toàn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36829974"/>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Cách kết nối</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Trực tiếp trong mạng qua thiết bị kết nối như Hub, Switch, Wifi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Kết nối qua các Router thông qua các nhà cung cấp dịch vụ kết nối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604758947"/>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Sở hữu</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Không 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76298943"/>
                  </a:ext>
                </a:extLst>
              </a:tr>
            </a:tbl>
          </a:graphicData>
        </a:graphic>
      </p:graphicFrame>
      <p:pic>
        <p:nvPicPr>
          <p:cNvPr id="4" name="Picture 3"/>
          <p:cNvPicPr>
            <a:picLocks noChangeAspect="1"/>
          </p:cNvPicPr>
          <p:nvPr/>
        </p:nvPicPr>
        <p:blipFill>
          <a:blip r:embed="rId2"/>
          <a:stretch>
            <a:fillRect/>
          </a:stretch>
        </p:blipFill>
        <p:spPr>
          <a:xfrm>
            <a:off x="3791744" y="188640"/>
            <a:ext cx="1296144" cy="730161"/>
          </a:xfrm>
          <a:prstGeom prst="rect">
            <a:avLst/>
          </a:prstGeom>
        </p:spPr>
      </p:pic>
      <p:sp>
        <p:nvSpPr>
          <p:cNvPr id="5" name="TextBox 4"/>
          <p:cNvSpPr txBox="1"/>
          <p:nvPr/>
        </p:nvSpPr>
        <p:spPr>
          <a:xfrm>
            <a:off x="5087888" y="334026"/>
            <a:ext cx="2232248" cy="584775"/>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233582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pPr>
            <a:r>
              <a:rPr lang="vi-VN" sz="2800">
                <a:latin typeface="Times New Roman" panose="02020603050405020304" pitchFamily="18" charset="0"/>
                <a:ea typeface="Times New Roman" panose="02020603050405020304" pitchFamily="18" charset="0"/>
                <a:cs typeface="Times New Roman" panose="02020603050405020304" pitchFamily="18" charset="0"/>
              </a:rPr>
              <a:t>? Để kết nối điện thoại, máy tính hay ti vi với internet, phải đăng kí thông qua một nhà cung cấp Internet như Viettel, FPT, VNPT,... Em có biết nhà cung cấp dịch vụ Internet nào không?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spTree>
    <p:extLst>
      <p:ext uri="{BB962C8B-B14F-4D97-AF65-F5344CB8AC3E}">
        <p14:creationId xmlns:p14="http://schemas.microsoft.com/office/powerpoint/2010/main" val="3239073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5520" y="764704"/>
            <a:ext cx="9217024" cy="4955203"/>
          </a:xfrm>
          <a:prstGeom prst="rect">
            <a:avLst/>
          </a:prstGeom>
        </p:spPr>
        <p:txBody>
          <a:bodyPr wrap="square">
            <a:spAutoFit/>
          </a:bodyPr>
          <a:lstStyle/>
          <a:p>
            <a:pPr>
              <a:spcBef>
                <a:spcPts val="1200"/>
              </a:spcBef>
              <a:spcAft>
                <a:spcPts val="1200"/>
              </a:spcAft>
            </a:pPr>
            <a:r>
              <a:rPr lang="en-US" sz="2800">
                <a:latin typeface="Times New Roman" panose="02020603050405020304" pitchFamily="18" charset="0"/>
                <a:cs typeface="Times New Roman" panose="02020603050405020304" pitchFamily="18" charset="0"/>
              </a:rPr>
              <a:t>Các nhà mạng cung cấp dịch vụ Internet hàng đầu tại Việt Nam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VNPT.</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FPT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CMC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Viettelco.</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NetNam.</a:t>
            </a:r>
            <a:endParaRPr lang="en-US" sz="2800" b="0"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5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2985433"/>
          </a:xfrm>
          <a:prstGeom prst="rect">
            <a:avLst/>
          </a:prstGeom>
        </p:spPr>
        <p:txBody>
          <a:bodyPr wrap="square">
            <a:spAutoFit/>
          </a:bodyPr>
          <a:lstStyle/>
          <a:p>
            <a:pPr algn="just">
              <a:spcBef>
                <a:spcPts val="1200"/>
              </a:spcBef>
              <a:spcAft>
                <a:spcPts val="1200"/>
              </a:spcAft>
            </a:pPr>
            <a:r>
              <a:rPr lang="en-US" sz="36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2. Vai trò của Internet</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ngày càng được sử dụng rộng rãi trên toàn thế giới và có ảnh hưởng đến hầu hết các lĩnh vực hoạt động của con người.</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Trong giao tiếp cộng đồng:</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đã thay đổi cách mọi người tương tác với nhau.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234116" y="3789040"/>
            <a:ext cx="4840180" cy="2545830"/>
          </a:xfrm>
          <a:prstGeom prst="rect">
            <a:avLst/>
          </a:prstGeom>
        </p:spPr>
      </p:pic>
      <p:pic>
        <p:nvPicPr>
          <p:cNvPr id="5" name="Picture 4"/>
          <p:cNvPicPr>
            <a:picLocks noChangeAspect="1"/>
          </p:cNvPicPr>
          <p:nvPr/>
        </p:nvPicPr>
        <p:blipFill>
          <a:blip r:embed="rId3"/>
          <a:stretch>
            <a:fillRect/>
          </a:stretch>
        </p:blipFill>
        <p:spPr>
          <a:xfrm>
            <a:off x="7680176" y="3717032"/>
            <a:ext cx="3099556" cy="2617838"/>
          </a:xfrm>
          <a:prstGeom prst="rect">
            <a:avLst/>
          </a:prstGeom>
        </p:spPr>
      </p:pic>
    </p:spTree>
    <p:extLst>
      <p:ext uri="{BB962C8B-B14F-4D97-AF65-F5344CB8AC3E}">
        <p14:creationId xmlns:p14="http://schemas.microsoft.com/office/powerpoint/2010/main" val="22921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1043619"/>
          </a:xfrm>
          <a:prstGeom prst="rect">
            <a:avLst/>
          </a:prstGeom>
        </p:spPr>
        <p:txBody>
          <a:bodyPr wrap="square">
            <a:spAutoFit/>
          </a:bodyPr>
          <a:lstStyle/>
          <a:p>
            <a:pPr algn="just">
              <a:lnSpc>
                <a:spcPct val="115000"/>
              </a:lnSpc>
            </a:pP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Trong giáo dục:</a:t>
            </a:r>
            <a:r>
              <a:rPr lang="en-US" sz="280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Internet đã giúp hoạt động giáo dục hiệu quả hơn, Internet là một nguồn thông tin khổng lồ về mọi lĩnh vực.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descr="Top các trang web học tập miễn phí tốt nhất">
            <a:extLst>
              <a:ext uri="{FF2B5EF4-FFF2-40B4-BE49-F238E27FC236}">
                <a16:creationId xmlns:a16="http://schemas.microsoft.com/office/drawing/2014/main" xmlns="" id="{FAC44B44-F585-48CF-B166-68E95CD6F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700808"/>
            <a:ext cx="6408712" cy="40031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rang web học tiếng anh miễn phí - Hỗ trợ việc học tiếng Anh hiệu quả">
            <a:extLst>
              <a:ext uri="{FF2B5EF4-FFF2-40B4-BE49-F238E27FC236}">
                <a16:creationId xmlns:a16="http://schemas.microsoft.com/office/drawing/2014/main" xmlns="" id="{7C508B67-79E4-4DBC-8EED-36B0982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90" y="2852936"/>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8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Top 10 trang web học toán trực tuyến miễn phí, cực kỳ hiệu quả">
            <a:extLst>
              <a:ext uri="{FF2B5EF4-FFF2-40B4-BE49-F238E27FC236}">
                <a16:creationId xmlns:a16="http://schemas.microsoft.com/office/drawing/2014/main" xmlns="" id="{31195E93-ECC8-4268-9334-AD6EE79B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548680"/>
            <a:ext cx="695325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a sẻ 8 trang web học trực tuyến tiểu học miễn phí">
            <a:extLst>
              <a:ext uri="{FF2B5EF4-FFF2-40B4-BE49-F238E27FC236}">
                <a16:creationId xmlns:a16="http://schemas.microsoft.com/office/drawing/2014/main" xmlns="" id="{714EAF94-6AEB-4AED-87DD-F63F52E2B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2715816"/>
            <a:ext cx="6574501"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7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B39050FE-08ED-454F-8984-6323CB0DC594}"/>
              </a:ext>
            </a:extLst>
          </p:cNvPr>
          <p:cNvPicPr>
            <a:picLocks noChangeAspect="1"/>
          </p:cNvPicPr>
          <p:nvPr/>
        </p:nvPicPr>
        <p:blipFill>
          <a:blip r:embed="rId3"/>
          <a:stretch>
            <a:fillRect/>
          </a:stretch>
        </p:blipFill>
        <p:spPr>
          <a:xfrm>
            <a:off x="1415480" y="764704"/>
            <a:ext cx="9490314" cy="5335697"/>
          </a:xfrm>
          <a:prstGeom prst="rect">
            <a:avLst/>
          </a:prstGeom>
        </p:spPr>
      </p:pic>
    </p:spTree>
    <p:extLst>
      <p:ext uri="{BB962C8B-B14F-4D97-AF65-F5344CB8AC3E}">
        <p14:creationId xmlns:p14="http://schemas.microsoft.com/office/powerpoint/2010/main" val="29970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3000" r="-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3392" y="668931"/>
            <a:ext cx="10945216" cy="5328592"/>
          </a:xfrm>
        </p:spPr>
        <p:txBody>
          <a:bodyPr>
            <a:noAutofit/>
          </a:bodyPr>
          <a:lstStyle/>
          <a:p>
            <a:pPr>
              <a:spcBef>
                <a:spcPts val="1200"/>
              </a:spcBef>
            </a:pPr>
            <a:r>
              <a:rPr lang="en-US" sz="4800" b="1">
                <a:solidFill>
                  <a:srgbClr val="FFC000"/>
                </a:solidFill>
                <a:latin typeface="Times New Roman" pitchFamily="18" charset="0"/>
                <a:cs typeface="Times New Roman" pitchFamily="18" charset="0"/>
              </a:rPr>
              <a:t>CHỦ ĐỀ 2 </a:t>
            </a:r>
          </a:p>
          <a:p>
            <a:pPr>
              <a:lnSpc>
                <a:spcPct val="120000"/>
              </a:lnSpc>
              <a:spcBef>
                <a:spcPts val="1200"/>
              </a:spcBef>
              <a:spcAft>
                <a:spcPts val="1200"/>
              </a:spcAft>
            </a:pPr>
            <a:r>
              <a:rPr lang="en-US" sz="4800" b="1">
                <a:solidFill>
                  <a:srgbClr val="C00000"/>
                </a:solidFill>
                <a:latin typeface="Times New Roman" pitchFamily="18" charset="0"/>
                <a:cs typeface="Times New Roman" pitchFamily="18" charset="0"/>
              </a:rPr>
              <a:t>MẠNG MÁY TÍNH VÀ INTERNET</a:t>
            </a:r>
          </a:p>
          <a:p>
            <a:pPr>
              <a:spcBef>
                <a:spcPts val="1200"/>
              </a:spcBef>
            </a:pPr>
            <a:r>
              <a:rPr lang="en-US" sz="4800" b="1">
                <a:solidFill>
                  <a:srgbClr val="002060"/>
                </a:solidFill>
                <a:latin typeface="Times New Roman" pitchFamily="18" charset="0"/>
                <a:cs typeface="Times New Roman" pitchFamily="18" charset="0"/>
              </a:rPr>
              <a:t>BÀI 8</a:t>
            </a:r>
          </a:p>
          <a:p>
            <a:pPr>
              <a:spcBef>
                <a:spcPts val="1200"/>
              </a:spcBef>
            </a:pPr>
            <a:r>
              <a:rPr lang="en-US" sz="4800" b="1">
                <a:solidFill>
                  <a:srgbClr val="002060"/>
                </a:solidFill>
                <a:latin typeface="Times New Roman" pitchFamily="18" charset="0"/>
                <a:cs typeface="Times New Roman" pitchFamily="18" charset="0"/>
              </a:rPr>
              <a:t>MẠNG MÁY TÍNH TRONG CUỘC SỐNG HIỆN ĐẠI</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239017"/>
            <a:ext cx="2472860" cy="1584176"/>
          </a:xfrm>
          <a:prstGeom prst="rect">
            <a:avLst/>
          </a:prstGeom>
        </p:spPr>
      </p:pic>
    </p:spTree>
    <p:extLst>
      <p:ext uri="{BB962C8B-B14F-4D97-AF65-F5344CB8AC3E}">
        <p14:creationId xmlns:p14="http://schemas.microsoft.com/office/powerpoint/2010/main" val="9442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504" y="5480508"/>
            <a:ext cx="1152128" cy="10561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71464" y="716545"/>
            <a:ext cx="9577064" cy="4462760"/>
          </a:xfrm>
          <a:prstGeom prst="rect">
            <a:avLst/>
          </a:prstGeom>
        </p:spPr>
        <p:txBody>
          <a:bodyPr wrap="square">
            <a:spAutoFit/>
          </a:bodyPr>
          <a:lstStyle/>
          <a:p>
            <a:pPr algn="just">
              <a:spcBef>
                <a:spcPts val="1200"/>
              </a:spcBef>
              <a:spcAft>
                <a:spcPts val="1200"/>
              </a:spcAft>
            </a:pPr>
            <a:r>
              <a:rPr lang="en-US" sz="2800" b="1">
                <a:solidFill>
                  <a:srgbClr val="C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là một kho tri thức khổng lồ thường xuyên được cập nhật, có thể truy cập bất cứ ở đâu, bất cứ lúc nào.</a:t>
            </a:r>
            <a:endParaRPr lang="en-US" sz="2800">
              <a:latin typeface="Times New Roman" panose="02020603050405020304" pitchFamily="18" charset="0"/>
              <a:ea typeface="Arial" panose="020B0604020202020204" pitchFamily="34"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đã giúp con người có thể kết nối và giao tiếp với nhau một cách dễ dàng và tiện lợi. </a:t>
            </a: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Times New Roman" panose="02020603050405020304" pitchFamily="18" charset="0"/>
              </a:rPr>
              <a:t>Internet đã có ảnh hưởng sâu sắc tới mọi lĩnh vực của đời sống xã hội, làm thay đổi cách thức làm việc, học tập và giao tiếp với nhau.</a:t>
            </a:r>
            <a:endParaRPr lang="en-US" sz="2800"/>
          </a:p>
        </p:txBody>
      </p:sp>
    </p:spTree>
    <p:extLst>
      <p:ext uri="{BB962C8B-B14F-4D97-AF65-F5344CB8AC3E}">
        <p14:creationId xmlns:p14="http://schemas.microsoft.com/office/powerpoint/2010/main" val="39791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47528" y="476672"/>
            <a:ext cx="921702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đối với hoạt động giải trí.</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với hoạt động bảo vệ sức khoẻ.</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287688" y="5301208"/>
            <a:ext cx="1415498" cy="1415498"/>
          </a:xfrm>
          <a:prstGeom prst="rect">
            <a:avLst/>
          </a:prstGeom>
        </p:spPr>
      </p:pic>
    </p:spTree>
    <p:extLst>
      <p:ext uri="{BB962C8B-B14F-4D97-AF65-F5344CB8AC3E}">
        <p14:creationId xmlns:p14="http://schemas.microsoft.com/office/powerpoint/2010/main" val="2508578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3472" y="1412776"/>
            <a:ext cx="9577064"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cs typeface="Times New Roman" panose="02020603050405020304" pitchFamily="18" charset="0"/>
              </a:rPr>
              <a:t>Trả lời câu 1:</a:t>
            </a:r>
          </a:p>
          <a:p>
            <a:pPr algn="just">
              <a:spcBef>
                <a:spcPts val="1200"/>
              </a:spcBef>
              <a:spcAft>
                <a:spcPts val="1200"/>
              </a:spcAft>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Internet trở thành phương tiện giải trí hữu ích với mọi người trong cuộc sống hiện nay. </a:t>
            </a:r>
            <a:endParaRPr lang="en-US" sz="2800">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Ở Internet, có vô số hình thức giải trí như: Chơi game, trò chuyện qua các diễn đàn, mạng xã hội, nghe nhạc, xem phim,... Từ đó, giúp cho con người có thể thư giãn sau những ngày làm việc, học tập căng thẳng và mệt mỏi.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2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7408" y="764704"/>
            <a:ext cx="10657184" cy="4708981"/>
          </a:xfrm>
          <a:prstGeom prst="rect">
            <a:avLst/>
          </a:prstGeom>
        </p:spPr>
        <p:txBody>
          <a:bodyPr wrap="square">
            <a:spAutoFit/>
          </a:bodyPr>
          <a:lstStyle/>
          <a:p>
            <a:pPr algn="just">
              <a:spcBef>
                <a:spcPts val="1200"/>
              </a:spcBef>
              <a:spcAft>
                <a:spcPts val="1200"/>
              </a:spcAft>
            </a:pPr>
            <a:r>
              <a:rPr lang="en-US" sz="2600">
                <a:latin typeface="Times New Roman" panose="02020603050405020304" pitchFamily="18" charset="0"/>
                <a:cs typeface="Times New Roman" panose="02020603050405020304" pitchFamily="18" charset="0"/>
              </a:rPr>
              <a:t>Trả lời câu 2: </a:t>
            </a:r>
          </a:p>
          <a:p>
            <a:pPr algn="just">
              <a:spcBef>
                <a:spcPts val="1200"/>
              </a:spcBef>
              <a:spcAft>
                <a:spcPts val="1200"/>
              </a:spcAft>
            </a:pPr>
            <a:r>
              <a:rPr lang="vi-VN" sz="2600">
                <a:latin typeface="Times New Roman" panose="02020603050405020304" pitchFamily="18" charset="0"/>
                <a:cs typeface="Times New Roman" panose="02020603050405020304" pitchFamily="18" charset="0"/>
              </a:rPr>
              <a:t>Ứng dụng của Internet đối với hoạt động bảo vệ sức khỏe:</a:t>
            </a:r>
          </a:p>
          <a:p>
            <a:pPr algn="just">
              <a:spcBef>
                <a:spcPts val="1200"/>
              </a:spcBef>
              <a:spcAft>
                <a:spcPts val="1200"/>
              </a:spcAft>
            </a:pPr>
            <a:r>
              <a:rPr lang="vi-VN" sz="2600">
                <a:latin typeface="Times New Roman" panose="02020603050405020304" pitchFamily="18" charset="0"/>
                <a:cs typeface="Times New Roman" panose="02020603050405020304" pitchFamily="18" charset="0"/>
              </a:rPr>
              <a:t> - App theo dõi sức khỏe: "Chỉ cần một chiếc điện thoại thông minh cài đặt app, người bệnh sẽ được đánh giá sơ bộ bệnh lý của mình đến mức độ nào. Từ đó app sẽ giúp hi</a:t>
            </a:r>
            <a:r>
              <a:rPr lang="en-US" sz="2600">
                <a:latin typeface="Times New Roman" panose="02020603050405020304" pitchFamily="18" charset="0"/>
                <a:cs typeface="Times New Roman" panose="02020603050405020304" pitchFamily="18" charset="0"/>
              </a:rPr>
              <a:t>ể</a:t>
            </a:r>
            <a:r>
              <a:rPr lang="vi-VN" sz="2600">
                <a:latin typeface="Times New Roman" panose="02020603050405020304" pitchFamily="18" charset="0"/>
                <a:cs typeface="Times New Roman" panose="02020603050405020304" pitchFamily="18" charset="0"/>
              </a:rPr>
              <a:t>n thị các bệnh viện gần nhất, chuyên khoa, bác sĩ, giờ giấc đang khám. Nếu trường hợp bác sĩ đang đông bệnh nhân ứng dụng gợi ý có thể đăng ký một bác sĩ ở bệnh viện khác đang trống bệnh hơn. Việc này giúp rút ngắn thời gian chờ đợi và bệnh viện giảm quá tải" Khám chữa bệnh qua mạng internet là tương lai của ngành y tế. Đây là xu hướng không thể khác bởi nó giúp rút ngắn khoảng cách từ bác sĩ đến người bệnh.</a:t>
            </a:r>
          </a:p>
        </p:txBody>
      </p:sp>
    </p:spTree>
    <p:extLst>
      <p:ext uri="{BB962C8B-B14F-4D97-AF65-F5344CB8AC3E}">
        <p14:creationId xmlns:p14="http://schemas.microsoft.com/office/powerpoint/2010/main" val="13699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5400" y="4797152"/>
            <a:ext cx="10729192" cy="1692771"/>
          </a:xfrm>
          <a:prstGeom prst="rect">
            <a:avLst/>
          </a:prstGeom>
        </p:spPr>
        <p:txBody>
          <a:bodyPr wrap="square">
            <a:spAutoFit/>
          </a:bodyPr>
          <a:lstStyle/>
          <a:p>
            <a:pPr algn="just">
              <a:spcBef>
                <a:spcPts val="1200"/>
              </a:spcBef>
              <a:spcAft>
                <a:spcPts val="1200"/>
              </a:spcAft>
            </a:pPr>
            <a:r>
              <a:rPr lang="vi-VN" sz="2600">
                <a:latin typeface="Times New Roman" panose="02020603050405020304" pitchFamily="18" charset="0"/>
                <a:cs typeface="Times New Roman" panose="02020603050405020304" pitchFamily="18" charset="0"/>
              </a:rPr>
              <a:t> - Giúp cảnh báo tình trạng sức khoẻ kịp thời: khi sử dụng các giải pháp quản lý chăm sóc thông qua IoT, các nhà quản lý chăm sóc có thể truy cập dữ liệu thời gian thực và gửi cảnh báo sức khỏe có ý nghĩa hơn cho bệnh nhân, cũng như người chăm sóc ngay tại thời điểm cần thiết. </a:t>
            </a:r>
          </a:p>
        </p:txBody>
      </p:sp>
      <p:pic>
        <p:nvPicPr>
          <p:cNvPr id="2" name="Picture 1"/>
          <p:cNvPicPr>
            <a:picLocks noChangeAspect="1"/>
          </p:cNvPicPr>
          <p:nvPr/>
        </p:nvPicPr>
        <p:blipFill>
          <a:blip r:embed="rId2"/>
          <a:stretch>
            <a:fillRect/>
          </a:stretch>
        </p:blipFill>
        <p:spPr>
          <a:xfrm>
            <a:off x="2135560" y="685657"/>
            <a:ext cx="7620000" cy="3888432"/>
          </a:xfrm>
          <a:prstGeom prst="rect">
            <a:avLst/>
          </a:prstGeom>
        </p:spPr>
      </p:pic>
      <p:sp>
        <p:nvSpPr>
          <p:cNvPr id="3" name="Rectangle 2"/>
          <p:cNvSpPr/>
          <p:nvPr/>
        </p:nvSpPr>
        <p:spPr>
          <a:xfrm>
            <a:off x="1205372" y="81682"/>
            <a:ext cx="9480376" cy="492443"/>
          </a:xfrm>
          <a:prstGeom prst="rect">
            <a:avLst/>
          </a:prstGeom>
        </p:spPr>
        <p:txBody>
          <a:bodyPr wrap="square">
            <a:spAutoFit/>
          </a:bodyPr>
          <a:lstStyle/>
          <a:p>
            <a:pPr algn="ctr"/>
            <a:r>
              <a:rPr lang="en-US" sz="2600" i="1">
                <a:solidFill>
                  <a:srgbClr val="0070C0"/>
                </a:solidFill>
                <a:latin typeface="Times New Roman" panose="02020603050405020304" pitchFamily="18" charset="0"/>
                <a:cs typeface="Times New Roman" panose="02020603050405020304" pitchFamily="18" charset="0"/>
              </a:rPr>
              <a:t>Ứng dụng đo nhịp tim giúp phát hiện triệu chứng tim mạch kịp thời</a:t>
            </a:r>
          </a:p>
        </p:txBody>
      </p:sp>
    </p:spTree>
    <p:extLst>
      <p:ext uri="{BB962C8B-B14F-4D97-AF65-F5344CB8AC3E}">
        <p14:creationId xmlns:p14="http://schemas.microsoft.com/office/powerpoint/2010/main" val="1384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204864"/>
            <a:ext cx="10972800" cy="1143000"/>
          </a:xfrm>
        </p:spPr>
        <p:txBody>
          <a:bodyPr/>
          <a:lstStyle/>
          <a:p>
            <a:r>
              <a:rPr lang="en-US" b="1">
                <a:solidFill>
                  <a:srgbClr val="C00000"/>
                </a:solidFill>
                <a:latin typeface="Times New Roman" panose="02020603050405020304" pitchFamily="18" charset="0"/>
                <a:cs typeface="Times New Roman" panose="02020603050405020304" pitchFamily="18" charset="0"/>
              </a:rPr>
              <a:t>HOẠT ĐỘNG 2</a:t>
            </a:r>
            <a:br>
              <a:rPr lang="en-US" b="1">
                <a:solidFill>
                  <a:srgbClr val="C00000"/>
                </a:solidFill>
                <a:latin typeface="Times New Roman" panose="02020603050405020304" pitchFamily="18" charset="0"/>
                <a:cs typeface="Times New Roman" panose="02020603050405020304" pitchFamily="18" charset="0"/>
              </a:rPr>
            </a:br>
            <a:r>
              <a:rPr lang="en-US" sz="4000" b="1">
                <a:solidFill>
                  <a:srgbClr val="C00000"/>
                </a:solidFill>
                <a:latin typeface="Times New Roman" panose="02020603050405020304" pitchFamily="18" charset="0"/>
                <a:cs typeface="Times New Roman" panose="02020603050405020304" pitchFamily="18" charset="0"/>
              </a:rPr>
              <a:t>Mua hay thuê</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9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404664"/>
            <a:ext cx="11233248" cy="600452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15000"/>
              </a:lnSpc>
            </a:pPr>
            <a:r>
              <a:rPr lang="en-US" sz="24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Hãy đọc hai ví dụ và trả lời các câu hỏi: </a:t>
            </a:r>
            <a:endParaRPr lang="en-US" sz="24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1. </a:t>
            </a:r>
            <a:r>
              <a:rPr lang="en-US" sz="2400">
                <a:latin typeface="Times New Roman" panose="02020603050405020304" pitchFamily="18" charset="0"/>
                <a:ea typeface="Times New Roman" panose="02020603050405020304" pitchFamily="18" charset="0"/>
                <a:cs typeface="Times New Roman" panose="02020603050405020304" pitchFamily="18" charset="0"/>
              </a:rPr>
              <a:t>Bạn An có rất nhiều ảnh cần lưu nhưng ổ đĩa cứng sắp hết chỗ thay vì mua thêm một ổ đĩa cứng lớn, An đã đăng ký dịch vụ lưu trữ trên Internet như Dropbox, fShare. Khi cần, An chỉ cần kết nối Internet, đăng nhập và sử dụng giống như một ổ đĩa trên máy cá nhân. Nếu dùng ít thì không phải trả tiền, dùng nhiều tới một mức nào đó thì phải trả theo mức sử dụng </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2. </a:t>
            </a:r>
            <a:r>
              <a:rPr lang="en-US" sz="2400">
                <a:latin typeface="Times New Roman" panose="02020603050405020304" pitchFamily="18" charset="0"/>
                <a:ea typeface="Times New Roman" panose="02020603050405020304" pitchFamily="18" charset="0"/>
                <a:cs typeface="Times New Roman" panose="02020603050405020304" pitchFamily="18" charset="0"/>
              </a:rPr>
              <a:t>Công việc của cô Bình phải làm tài liệu rất nhiều và phải di chuyển thường xuyên. Thay vì mua phần mềm soạn thảo Word cài đặt trên máy tính ở nhà, cô đăng kí sử dụng phần mềm Google Docs chạy trên máy chủ của Google. Cô có thể soạn thảo bất cứ lúc nào, bất cứ ở đâu, dùng bất cứ máy tính nào miễn là có kết nối đến máy chủ Google Docs qua Internet. Văn bản cũng được lưu trên máy chủ của Google.</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1. Bạn An, cô Bình đã thuê loại tài nguyên nào?</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2. So với mua thì việc thuê công cụ tin học trên Internet có những ích lợi gì?</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68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620688"/>
            <a:ext cx="10945216" cy="5324535"/>
          </a:xfrm>
          <a:prstGeom prst="rect">
            <a:avLst/>
          </a:prstGeom>
        </p:spPr>
        <p:txBody>
          <a:bodyPr wrap="square">
            <a:spAutoFit/>
          </a:bodyPr>
          <a:lstStyle/>
          <a:p>
            <a:pPr algn="just">
              <a:spcBef>
                <a:spcPts val="1200"/>
              </a:spcBef>
              <a:spcAft>
                <a:spcPts val="1200"/>
              </a:spcAft>
            </a:pPr>
            <a:r>
              <a:rPr lang="en-US" sz="3600" b="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3. ĐIỆN TOÁN ĐÁM MÂY</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Khái niệm về điện toán đám mây </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Việc chia sẻ các tài nguyên mạng theo nhu cầu qua Internet miễn phí hoặc trả phí theo hạn mức sử dụng được gọi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điện toán đám mây </a:t>
            </a:r>
            <a:r>
              <a:rPr lang="en-US" sz="2800">
                <a:latin typeface="Times New Roman" panose="02020603050405020304" pitchFamily="18" charset="0"/>
                <a:ea typeface="Times New Roman" panose="02020603050405020304" pitchFamily="18" charset="0"/>
                <a:cs typeface="Times New Roman" panose="02020603050405020304" pitchFamily="18" charset="0"/>
              </a:rPr>
              <a:t>(gọi tắt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đám mây</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spcBef>
                <a:spcPts val="1200"/>
              </a:spcBef>
              <a:spcAft>
                <a:spcPts val="1200"/>
              </a:spcAft>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Để sử dụng dịch vụ đám mây, người dùng phải đăng kí thuê bao, thoả thuận hạn mức sử dụng nếu phải trả phí và được cấp tài khoản truy cập.</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Google Docs, Dropbox... là những ví dụ điển hình của dịch vụ đám mây.</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934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209" y="188640"/>
            <a:ext cx="6120680" cy="4104456"/>
          </a:xfrm>
          <a:prstGeom prst="rect">
            <a:avLst/>
          </a:prstGeom>
        </p:spPr>
      </p:pic>
      <p:pic>
        <p:nvPicPr>
          <p:cNvPr id="4" name="Picture 3"/>
          <p:cNvPicPr>
            <a:picLocks noChangeAspect="1"/>
          </p:cNvPicPr>
          <p:nvPr/>
        </p:nvPicPr>
        <p:blipFill>
          <a:blip r:embed="rId3"/>
          <a:stretch>
            <a:fillRect/>
          </a:stretch>
        </p:blipFill>
        <p:spPr>
          <a:xfrm>
            <a:off x="6240017" y="2780928"/>
            <a:ext cx="5752406" cy="4077072"/>
          </a:xfrm>
          <a:prstGeom prst="rect">
            <a:avLst/>
          </a:prstGeom>
        </p:spPr>
      </p:pic>
    </p:spTree>
    <p:extLst>
      <p:ext uri="{BB962C8B-B14F-4D97-AF65-F5344CB8AC3E}">
        <p14:creationId xmlns:p14="http://schemas.microsoft.com/office/powerpoint/2010/main" val="1790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908720"/>
            <a:ext cx="10657184" cy="3600986"/>
          </a:xfrm>
          <a:prstGeom prst="rect">
            <a:avLst/>
          </a:prstGeom>
        </p:spPr>
        <p:txBody>
          <a:bodyPr wrap="square">
            <a:spAutoFit/>
          </a:bodyPr>
          <a:lstStyle/>
          <a:p>
            <a:pPr algn="just">
              <a:spcBef>
                <a:spcPts val="1200"/>
              </a:spcBef>
              <a:spcAft>
                <a:spcPts val="1200"/>
              </a:spcAft>
            </a:pPr>
            <a:r>
              <a:rPr lang="en-US"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Các dịch vụ điện toán đám mây cơ bản</a:t>
            </a:r>
            <a:endParaRPr lang="en-US" sz="2800">
              <a:solidFill>
                <a:srgbClr val="00B05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Các dịch vụ đám mây cơ bản nói chung đều chủ yếu liên quan tới việc cho thuê các tài nguyên phần mềm và phần cứng</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Phần mềm được chia thành 2 nhóm: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ứng dụng </a:t>
            </a:r>
            <a:r>
              <a:rPr lang="en-US" sz="2800">
                <a:latin typeface="Times New Roman" panose="02020603050405020304" pitchFamily="18" charset="0"/>
                <a:ea typeface="Times New Roman" panose="02020603050405020304" pitchFamily="18" charset="0"/>
                <a:cs typeface="Times New Roman" panose="02020603050405020304" pitchFamily="18" charset="0"/>
              </a:rPr>
              <a:t>và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nền tảng </a:t>
            </a:r>
            <a:r>
              <a:rPr lang="en-US" sz="2800">
                <a:latin typeface="Times New Roman" panose="02020603050405020304" pitchFamily="18" charset="0"/>
                <a:ea typeface="Times New Roman" panose="02020603050405020304" pitchFamily="18" charset="0"/>
                <a:cs typeface="Times New Roman" panose="02020603050405020304" pitchFamily="18" charset="0"/>
              </a:rPr>
              <a:t>(platform)</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Phần mềm ứng dụng như: Google Docs, Zoom</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75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4581128"/>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911424" y="262770"/>
            <a:ext cx="10873208" cy="5542493"/>
          </a:xfrm>
          <a:prstGeom prst="cloudCallout">
            <a:avLst>
              <a:gd name="adj1" fmla="val -35927"/>
              <a:gd name="adj2" fmla="val 52770"/>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gn="just">
              <a:spcBef>
                <a:spcPct val="20000"/>
              </a:spcBef>
            </a:pPr>
            <a:r>
              <a:rPr lang="en-US" sz="2800">
                <a:latin typeface="Times New Roman" panose="02020603050405020304" pitchFamily="18" charset="0"/>
                <a:cs typeface="Times New Roman" panose="02020603050405020304" pitchFamily="18" charset="0"/>
              </a:rPr>
              <a:t>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a:t>
            </a:r>
          </a:p>
        </p:txBody>
      </p:sp>
    </p:spTree>
    <p:extLst>
      <p:ext uri="{BB962C8B-B14F-4D97-AF65-F5344CB8AC3E}">
        <p14:creationId xmlns:p14="http://schemas.microsoft.com/office/powerpoint/2010/main" val="3633458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764704"/>
            <a:ext cx="10657184" cy="954107"/>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Việc cho thuê phần mềm ứng dụng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SaaS</a:t>
            </a:r>
            <a:r>
              <a:rPr lang="en-US" sz="2800">
                <a:latin typeface="Times New Roman" panose="02020603050405020304" pitchFamily="18" charset="0"/>
                <a:ea typeface="Times New Roman" panose="02020603050405020304" pitchFamily="18" charset="0"/>
                <a:cs typeface="Times New Roman" panose="02020603050405020304" pitchFamily="18" charset="0"/>
              </a:rPr>
              <a:t> (Software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 mềm như là dịch vụ</a:t>
            </a:r>
            <a:r>
              <a:rPr 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38686" y="2348880"/>
            <a:ext cx="5914628" cy="3528391"/>
          </a:xfrm>
          <a:prstGeom prst="rect">
            <a:avLst/>
          </a:prstGeom>
        </p:spPr>
      </p:pic>
    </p:spTree>
    <p:extLst>
      <p:ext uri="{BB962C8B-B14F-4D97-AF65-F5344CB8AC3E}">
        <p14:creationId xmlns:p14="http://schemas.microsoft.com/office/powerpoint/2010/main" val="21325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954107"/>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PaaS</a:t>
            </a:r>
            <a:r>
              <a:rPr lang="en-US" sz="2800">
                <a:latin typeface="Times New Roman" panose="02020603050405020304" pitchFamily="18" charset="0"/>
                <a:ea typeface="Times New Roman" panose="02020603050405020304" pitchFamily="18" charset="0"/>
                <a:cs typeface="Times New Roman" panose="02020603050405020304" pitchFamily="18" charset="0"/>
              </a:rPr>
              <a:t> (Platform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nền tảng như là dịch vụ</a:t>
            </a:r>
            <a:r>
              <a:rPr 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43672" y="2420888"/>
            <a:ext cx="5715000" cy="3497425"/>
          </a:xfrm>
          <a:prstGeom prst="rect">
            <a:avLst/>
          </a:prstGeom>
        </p:spPr>
      </p:pic>
    </p:spTree>
    <p:extLst>
      <p:ext uri="{BB962C8B-B14F-4D97-AF65-F5344CB8AC3E}">
        <p14:creationId xmlns:p14="http://schemas.microsoft.com/office/powerpoint/2010/main" val="13492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2123658"/>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Phần cứng như máy chủ, thiết bị lưu trữ, … – những cấu thành quan trọng của hạ tầng công nghệ thông tin cũng có thể cho thuê qua Internet.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Ví dụ</a:t>
            </a:r>
            <a:r>
              <a:rPr lang="en-US" sz="2800">
                <a:latin typeface="Times New Roman" panose="02020603050405020304" pitchFamily="18" charset="0"/>
                <a:ea typeface="Times New Roman" panose="02020603050405020304" pitchFamily="18" charset="0"/>
                <a:cs typeface="Times New Roman" panose="02020603050405020304" pitchFamily="18" charset="0"/>
              </a:rPr>
              <a:t> thuê phần cứng Dropbox hay Google Drive</a:t>
            </a:r>
            <a:r>
              <a:rPr lang="en-US" sz="2800">
                <a:latin typeface="Times New Roman" panose="02020603050405020304" pitchFamily="18" charset="0"/>
                <a:ea typeface="Times New Roman" panose="02020603050405020304" pitchFamily="18" charset="0"/>
                <a:cs typeface="Arial" panose="020B0604020202020204" pitchFamily="34"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để lưu trữ thông tin trên Internet </a:t>
            </a:r>
          </a:p>
        </p:txBody>
      </p:sp>
      <p:pic>
        <p:nvPicPr>
          <p:cNvPr id="3" name="Picture 2"/>
          <p:cNvPicPr>
            <a:picLocks noChangeAspect="1"/>
          </p:cNvPicPr>
          <p:nvPr/>
        </p:nvPicPr>
        <p:blipFill>
          <a:blip r:embed="rId2"/>
          <a:stretch>
            <a:fillRect/>
          </a:stretch>
        </p:blipFill>
        <p:spPr>
          <a:xfrm>
            <a:off x="1775520" y="3789040"/>
            <a:ext cx="3642171" cy="2171559"/>
          </a:xfrm>
          <a:prstGeom prst="rect">
            <a:avLst/>
          </a:prstGeom>
        </p:spPr>
      </p:pic>
      <p:pic>
        <p:nvPicPr>
          <p:cNvPr id="4" name="Picture 3"/>
          <p:cNvPicPr>
            <a:picLocks noChangeAspect="1"/>
          </p:cNvPicPr>
          <p:nvPr/>
        </p:nvPicPr>
        <p:blipFill>
          <a:blip r:embed="rId3"/>
          <a:stretch>
            <a:fillRect/>
          </a:stretch>
        </p:blipFill>
        <p:spPr>
          <a:xfrm>
            <a:off x="6960096" y="3789040"/>
            <a:ext cx="3793545" cy="2175198"/>
          </a:xfrm>
          <a:prstGeom prst="rect">
            <a:avLst/>
          </a:prstGeom>
        </p:spPr>
      </p:pic>
    </p:spTree>
    <p:extLst>
      <p:ext uri="{BB962C8B-B14F-4D97-AF65-F5344CB8AC3E}">
        <p14:creationId xmlns:p14="http://schemas.microsoft.com/office/powerpoint/2010/main" val="7958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597590"/>
            <a:ext cx="10801200" cy="954107"/>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IaaS</a:t>
            </a:r>
            <a:r>
              <a:rPr lang="en-US" sz="2800">
                <a:latin typeface="Times New Roman" panose="02020603050405020304" pitchFamily="18" charset="0"/>
                <a:ea typeface="Times New Roman" panose="02020603050405020304" pitchFamily="18" charset="0"/>
                <a:cs typeface="Times New Roman" panose="02020603050405020304" pitchFamily="18" charset="0"/>
              </a:rPr>
              <a:t> (Infrastructure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 tầng như là dịch vụ</a:t>
            </a:r>
            <a:r>
              <a:rPr 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11624" y="1988840"/>
            <a:ext cx="7283368" cy="3380769"/>
          </a:xfrm>
          <a:prstGeom prst="rect">
            <a:avLst/>
          </a:prstGeom>
        </p:spPr>
      </p:pic>
      <p:sp>
        <p:nvSpPr>
          <p:cNvPr id="4" name="Rectangle 3"/>
          <p:cNvSpPr/>
          <p:nvPr/>
        </p:nvSpPr>
        <p:spPr>
          <a:xfrm>
            <a:off x="947428" y="5805264"/>
            <a:ext cx="10297144" cy="523220"/>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=&gt; SaaS, PaaS, IaaS là các dịch vụ chủ yếu của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điện toán đám mây</a:t>
            </a:r>
            <a:endParaRPr lang="en-US" sz="2800" i="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4143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692696"/>
            <a:ext cx="9636853" cy="5240039"/>
          </a:xfrm>
          <a:prstGeom prst="rect">
            <a:avLst/>
          </a:prstGeom>
        </p:spPr>
      </p:pic>
    </p:spTree>
    <p:extLst>
      <p:ext uri="{BB962C8B-B14F-4D97-AF65-F5344CB8AC3E}">
        <p14:creationId xmlns:p14="http://schemas.microsoft.com/office/powerpoint/2010/main" val="663716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55440" y="1340768"/>
            <a:ext cx="9937104" cy="2431435"/>
          </a:xfrm>
          <a:prstGeom prst="rect">
            <a:avLst/>
          </a:prstGeom>
        </p:spPr>
        <p:txBody>
          <a:bodyPr wrap="square">
            <a:spAutoFit/>
          </a:bodyPr>
          <a:lstStyle/>
          <a:p>
            <a:pPr algn="just">
              <a:spcBef>
                <a:spcPts val="2400"/>
              </a:spcBef>
              <a:spcAft>
                <a:spcPts val="2400"/>
              </a:spcAft>
            </a:pP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 Lợi ích của dịch vụ đám mây</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2400"/>
              </a:spcBef>
              <a:spcAft>
                <a:spcPts val="24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Tính mềm dẻo và độ sẵn sàng cao:</a:t>
            </a:r>
            <a:r>
              <a:rPr lang="en-US" sz="280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Người dùng không bị phụ thuộc vào phương tiện cá nhân, thời gian và địa điểm làm việc miễn là có kết nối Internet.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882831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39416" y="1556792"/>
            <a:ext cx="10513168" cy="1578894"/>
          </a:xfrm>
          <a:prstGeom prst="rect">
            <a:avLst/>
          </a:prstGeom>
        </p:spPr>
        <p:txBody>
          <a:bodyPr wrap="square">
            <a:spAutoFit/>
          </a:bodyPr>
          <a:lstStyle/>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Chất lượng cao: </a:t>
            </a:r>
            <a:r>
              <a:rPr lang="en-US" sz="2800">
                <a:latin typeface="Times New Roman" panose="02020603050405020304" pitchFamily="18" charset="0"/>
                <a:ea typeface="Times New Roman" panose="02020603050405020304" pitchFamily="18" charset="0"/>
                <a:cs typeface="Times New Roman" panose="02020603050405020304" pitchFamily="18" charset="0"/>
              </a:rPr>
              <a:t>Các nhà cung cấp dịch vụ đám mây thường đầu tư chuyên nghiệp. Phần mềm được kiểm định nhờ số lượng người dùng lớn. Hạ tầng có công suất dự phòng lớn, ổn định và an toàn.</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53334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15480" y="1412776"/>
            <a:ext cx="9433048" cy="3065455"/>
          </a:xfrm>
          <a:prstGeom prst="rect">
            <a:avLst/>
          </a:prstGeom>
        </p:spPr>
        <p:txBody>
          <a:bodyPr wrap="square">
            <a:spAutoFit/>
          </a:bodyPr>
          <a:lstStyle/>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Kinh tế hơn: </a:t>
            </a:r>
            <a:r>
              <a:rPr lang="en-US" sz="2800">
                <a:latin typeface="Times New Roman" panose="02020603050405020304" pitchFamily="18" charset="0"/>
                <a:ea typeface="Times New Roman" panose="02020603050405020304" pitchFamily="18" charset="0"/>
                <a:cs typeface="Times New Roman" panose="02020603050405020304" pitchFamily="18" charset="0"/>
              </a:rPr>
              <a:t>Do chia sẻ cho nhiều người, dịch vụ đám mây có thể phân tải các dịch vụ và người dùng để không bị lãng phí. Chính người dùng cũng chỉ trả tiền theo mức sử dụng. Rất nhiều dịch vụ đám mây miễn phí đối với người dùng cá nhân (chỉ thu phí với người dùng là tổ chức) như Gmail để gửi thư, Google maps để tìm đường.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27958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1424" y="1340768"/>
            <a:ext cx="10441160" cy="3724096"/>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Điện toán đám mây được định nghĩa như là việc phân phối các tài nguyên Công nghệ thông tin theo nhu cầu qua internet với chính sách thanh toán theo mức sử dụng. SaaS, PaaS, IaaS là các loại hình dịch vụ chủ yếu của điện toán đám mây.</a:t>
            </a:r>
          </a:p>
          <a:p>
            <a:pPr marL="457200" indent="-457200" algn="just">
              <a:spcBef>
                <a:spcPts val="1200"/>
              </a:spcBef>
              <a:spcAft>
                <a:spcPts val="1200"/>
              </a:spcAft>
              <a:buFontTx/>
              <a:buChar char="-"/>
            </a:pPr>
            <a:r>
              <a:rPr lang="en-US" sz="2800">
                <a:latin typeface="Times New Roman" panose="02020603050405020304" pitchFamily="18" charset="0"/>
                <a:ea typeface="Times New Roman" panose="02020603050405020304" pitchFamily="18" charset="0"/>
              </a:rPr>
              <a:t>Sử dụng dịch vụ điện toán đám mây linh hoạt hơn, tin cậy hơn, chi phí nói chung rẻ hơn so với tự mua sắm phần cứng và phần mềm.</a:t>
            </a:r>
            <a:endParaRPr lang="en-US" sz="2800"/>
          </a:p>
        </p:txBody>
      </p:sp>
    </p:spTree>
    <p:extLst>
      <p:ext uri="{BB962C8B-B14F-4D97-AF65-F5344CB8AC3E}">
        <p14:creationId xmlns:p14="http://schemas.microsoft.com/office/powerpoint/2010/main" val="23585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4437112"/>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431704" y="963688"/>
            <a:ext cx="6192688" cy="4697560"/>
          </a:xfrm>
          <a:prstGeom prst="cloudCallout">
            <a:avLst>
              <a:gd name="adj1" fmla="val -76545"/>
              <a:gd name="adj2" fmla="val 44033"/>
            </a:avLst>
          </a:prstGeom>
        </p:spPr>
        <p:style>
          <a:lnRef idx="2">
            <a:schemeClr val="accent3"/>
          </a:lnRef>
          <a:fillRef idx="1">
            <a:schemeClr val="lt1"/>
          </a:fillRef>
          <a:effectRef idx="0">
            <a:schemeClr val="accent3"/>
          </a:effectRef>
          <a:fontRef idx="minor">
            <a:schemeClr val="dk1"/>
          </a:fontRef>
        </p:style>
        <p:txBody>
          <a:bodyPr>
            <a:noAutofit/>
          </a:bodyPr>
          <a:lstStyle/>
          <a:p>
            <a:pPr algn="just">
              <a:spcBef>
                <a:spcPts val="1200"/>
              </a:spcBef>
              <a:spcAft>
                <a:spcPts val="1200"/>
              </a:spcAft>
            </a:pPr>
            <a:r>
              <a:rPr lang="en-US" sz="2800">
                <a:latin typeface="Times New Roman" panose="02020603050405020304" pitchFamily="18" charset="0"/>
                <a:cs typeface="Times New Roman" panose="02020603050405020304" pitchFamily="18" charset="0"/>
              </a:rPr>
              <a:t>1. Báo điện tử, giúp mọi người có thể đọc tin tức hàng ngày có phải là dịch vụ đám mây hay không?</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2. Thư điện tử Gmail có phải là dịch vụ đám mây không?</a:t>
            </a:r>
          </a:p>
        </p:txBody>
      </p:sp>
    </p:spTree>
    <p:extLst>
      <p:ext uri="{BB962C8B-B14F-4D97-AF65-F5344CB8AC3E}">
        <p14:creationId xmlns:p14="http://schemas.microsoft.com/office/powerpoint/2010/main" val="2598547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6623" t="31472" r="5221" b="44992"/>
          <a:stretch/>
        </p:blipFill>
        <p:spPr bwMode="auto">
          <a:xfrm>
            <a:off x="2423592" y="836712"/>
            <a:ext cx="8352928"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582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9656" y="1700808"/>
            <a:ext cx="6096000" cy="2554545"/>
          </a:xfrm>
          <a:prstGeom prst="rect">
            <a:avLst/>
          </a:prstGeom>
        </p:spPr>
        <p:txBody>
          <a:bodyPr>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r>
              <a:rPr lang="vi-VN" sz="2800">
                <a:solidFill>
                  <a:srgbClr val="333333"/>
                </a:solidFill>
                <a:latin typeface="Times New Roman" panose="02020603050405020304" pitchFamily="18" charset="0"/>
                <a:cs typeface="Times New Roman" panose="02020603050405020304" pitchFamily="18" charset="0"/>
              </a:rPr>
              <a:t> Báo điện tử, giúp mọi người có thể đọc tin tức hàng ngày là dịch vụ đám mây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2.</a:t>
            </a:r>
            <a:r>
              <a:rPr lang="vi-VN" sz="2800">
                <a:solidFill>
                  <a:srgbClr val="333333"/>
                </a:solidFill>
                <a:latin typeface="Times New Roman" panose="02020603050405020304" pitchFamily="18" charset="0"/>
                <a:cs typeface="Times New Roman" panose="02020603050405020304" pitchFamily="18" charset="0"/>
              </a:rPr>
              <a:t> Thư điện thử Gmail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0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9376" y="2204864"/>
            <a:ext cx="10972800" cy="1656184"/>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b="1">
                <a:solidFill>
                  <a:srgbClr val="C00000"/>
                </a:solidFill>
                <a:latin typeface="Times New Roman" panose="02020603050405020304" pitchFamily="18" charset="0"/>
                <a:cs typeface="Times New Roman" panose="02020603050405020304" pitchFamily="18" charset="0"/>
              </a:rPr>
              <a:t>HOẠT ĐỘNG 3</a:t>
            </a:r>
            <a:br>
              <a:rPr lang="en-US" b="1">
                <a:solidFill>
                  <a:srgbClr val="C00000"/>
                </a:solidFill>
                <a:latin typeface="Times New Roman" panose="02020603050405020304" pitchFamily="18" charset="0"/>
                <a:cs typeface="Times New Roman" panose="02020603050405020304" pitchFamily="18" charset="0"/>
              </a:rPr>
            </a:br>
            <a:r>
              <a:rPr lang="en-US" sz="4000" b="1">
                <a:solidFill>
                  <a:srgbClr val="C00000"/>
                </a:solidFill>
                <a:latin typeface="Times New Roman" panose="02020603050405020304" pitchFamily="18" charset="0"/>
                <a:cs typeface="Times New Roman" panose="02020603050405020304" pitchFamily="18" charset="0"/>
              </a:rPr>
              <a:t>Công tơ điện tử làm việc như thế nào</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9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384" y="188640"/>
            <a:ext cx="10873208" cy="34163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Trước đây, hàng tháng các nhân viên điện lực phải đi đọc các công tơ điện, ghi lại rồi nhập vào máy tính để lập hóa đơn và thống kê tình hình sử dụng điện. Hiện nay công tơ truyền thống đang được thay thế bằng công tơ điện tử. Công tơ điện tử được gắn vi xử lý để đọc các chỉ số điện và đều đặn về một đầu mối, từ đó chuyển về trung tâm dữ liệu qua internet. Công tơ điện tử chính là một thiết bị thông minh.</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Hãy thảo luận, lợi ích của dùng công tơ điện tử.</a:t>
            </a:r>
            <a:endParaRPr lang="en-US" sz="2800">
              <a:latin typeface="Times New Roman" panose="02020603050405020304" pitchFamily="18" charset="0"/>
              <a:ea typeface="Times New Roman" panose="02020603050405020304" pitchFamily="18" charset="0"/>
            </a:endParaRPr>
          </a:p>
        </p:txBody>
      </p:sp>
      <p:pic>
        <p:nvPicPr>
          <p:cNvPr id="5" name="Picture 4"/>
          <p:cNvPicPr/>
          <p:nvPr/>
        </p:nvPicPr>
        <p:blipFill rotWithShape="1">
          <a:blip r:embed="rId2"/>
          <a:srcRect l="82098" t="41242" r="5877" b="36453"/>
          <a:stretch/>
        </p:blipFill>
        <p:spPr bwMode="auto">
          <a:xfrm>
            <a:off x="4336592" y="3861048"/>
            <a:ext cx="3302791" cy="2808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12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368" y="213649"/>
            <a:ext cx="11449272" cy="1143000"/>
          </a:xfrm>
        </p:spPr>
        <p:txBody>
          <a:bodyPr>
            <a:noAutofit/>
          </a:bodyPr>
          <a:lstStyle/>
          <a:p>
            <a:pPr algn="just"/>
            <a:r>
              <a:rPr lang="en-US" sz="3600" b="1" dirty="0">
                <a:solidFill>
                  <a:srgbClr val="C00000"/>
                </a:solidFill>
                <a:latin typeface="Times New Roman" pitchFamily="18" charset="0"/>
                <a:cs typeface="Times New Roman" pitchFamily="18" charset="0"/>
              </a:rPr>
              <a:t>4</a:t>
            </a:r>
            <a:r>
              <a:rPr lang="en-US" sz="3600" b="1">
                <a:solidFill>
                  <a:srgbClr val="C00000"/>
                </a:solidFill>
                <a:latin typeface="Times New Roman" pitchFamily="18" charset="0"/>
                <a:cs typeface="Times New Roman" pitchFamily="18" charset="0"/>
              </a:rPr>
              <a:t>. KẾT NỐI VẠN VẬT</a:t>
            </a:r>
            <a:endParaRPr lang="en-US" sz="3600" b="1" dirty="0">
              <a:solidFill>
                <a:srgbClr val="C00000"/>
              </a:solidFill>
              <a:latin typeface="Times New Roman" pitchFamily="18" charset="0"/>
              <a:cs typeface="Times New Roman" pitchFamily="18" charset="0"/>
            </a:endParaRPr>
          </a:p>
        </p:txBody>
      </p:sp>
      <p:sp>
        <p:nvSpPr>
          <p:cNvPr id="3" name="Rectangle 2"/>
          <p:cNvSpPr/>
          <p:nvPr/>
        </p:nvSpPr>
        <p:spPr>
          <a:xfrm>
            <a:off x="860902" y="1504628"/>
            <a:ext cx="5019074" cy="3539430"/>
          </a:xfrm>
          <a:prstGeom prst="rect">
            <a:avLst/>
          </a:prstGeom>
        </p:spPr>
        <p:txBody>
          <a:bodyPr wrap="square">
            <a:spAutoFit/>
          </a:bodyPr>
          <a:lstStyle/>
          <a:p>
            <a:pPr algn="just">
              <a:spcBef>
                <a:spcPts val="600"/>
              </a:spcBef>
              <a:spcAft>
                <a:spcPts val="600"/>
              </a:spcAft>
            </a:pPr>
            <a:r>
              <a:rPr lang="en-US" sz="2800">
                <a:solidFill>
                  <a:srgbClr val="000000"/>
                </a:solidFill>
                <a:latin typeface="Times New Roman" panose="02020603050405020304" pitchFamily="18" charset="0"/>
                <a:ea typeface="Arial" panose="020B0604020202020204" pitchFamily="34" charset="0"/>
              </a:rPr>
              <a:t>- Ý tưởng liên kết thiết bị thông minh là nguồn gốc của kết nối vạn vật (Internet of Things, viết tắt là IoT). IoT được dịch nghĩa là việc liên kết các thiết bị thông minh để tự động thu nhập, trao đổi và xử lý dữ liệu phục vụ cho các mục đích khác nhau.</a:t>
            </a:r>
            <a:endParaRPr lang="en-US" sz="280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744072" y="1556212"/>
            <a:ext cx="4728937" cy="3867150"/>
          </a:xfrm>
          <a:prstGeom prst="rect">
            <a:avLst/>
          </a:prstGeom>
        </p:spPr>
      </p:pic>
    </p:spTree>
    <p:extLst>
      <p:ext uri="{BB962C8B-B14F-4D97-AF65-F5344CB8AC3E}">
        <p14:creationId xmlns:p14="http://schemas.microsoft.com/office/powerpoint/2010/main" val="33641774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0801200" cy="5324535"/>
          </a:xfrm>
          <a:prstGeom prst="rect">
            <a:avLst/>
          </a:prstGeom>
        </p:spPr>
        <p:txBody>
          <a:bodyPr wrap="square">
            <a:spAutoFit/>
          </a:bodyPr>
          <a:lstStyle/>
          <a:p>
            <a:pPr algn="just">
              <a:spcBef>
                <a:spcPts val="1200"/>
              </a:spcBef>
              <a:spcAft>
                <a:spcPts val="1200"/>
              </a:spcAft>
            </a:pPr>
            <a:r>
              <a:rPr lang="en-US" sz="2800" b="1" i="1">
                <a:solidFill>
                  <a:srgbClr val="000000"/>
                </a:solidFill>
                <a:latin typeface="Times New Roman" panose="02020603050405020304" pitchFamily="18" charset="0"/>
                <a:ea typeface="Arial" panose="020B0604020202020204" pitchFamily="34" charset="0"/>
              </a:rPr>
              <a:t>- Một số lợi ích của IoT:</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thu thập dữ liệu trên diện rộng nhờ mạng máy tính. Có thể làm việc ở những nơi có điều kiện bất lợi mà con người không làm được, như ghi dữ liệu giám sát trong lò phản ứng hạt nhân.</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hoạt động liên tục, tự động, cung cấp dữ liệu tức thời - điều này đặc biệt quan trọng đối với hệ thống thời gian thực (real time) mà một quyết định chậm trễ có thể gây thảm họa, ví dụ điều khiển lò phản ứng hạt nhân hay là xe tự động. </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Arial" panose="020B0604020202020204" pitchFamily="34" charset="0"/>
              </a:rPr>
              <a:t>+ </a:t>
            </a:r>
            <a:r>
              <a:rPr lang="en-US" sz="2800">
                <a:solidFill>
                  <a:srgbClr val="000000"/>
                </a:solidFill>
                <a:latin typeface="Times New Roman" panose="02020603050405020304" pitchFamily="18" charset="0"/>
                <a:ea typeface="Arial" panose="020B0604020202020204" pitchFamily="34" charset="0"/>
              </a:rPr>
              <a:t>Tiết kiệm chi phí do giảm bớt lao động thu thập và xử lý thông tin mang tính thủ công.</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30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548680"/>
            <a:ext cx="11089232" cy="1261884"/>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Arial" panose="020B0604020202020204" pitchFamily="34" charset="0"/>
              </a:rPr>
              <a:t>- Một vài ví dụ về IoT.</a:t>
            </a:r>
            <a:endParaRPr lang="en-US" sz="2800">
              <a:solidFill>
                <a:srgbClr val="C00000"/>
              </a:solidFill>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Ví dụ 1: Thu phí không dừng trên các đường cao tốc.</a:t>
            </a:r>
            <a:endParaRPr lang="en-US" sz="2800">
              <a:latin typeface="Times New Roman" panose="02020603050405020304" pitchFamily="18" charset="0"/>
              <a:ea typeface="Times New Roman" panose="02020603050405020304" pitchFamily="18" charset="0"/>
            </a:endParaRPr>
          </a:p>
        </p:txBody>
      </p:sp>
      <p:pic>
        <p:nvPicPr>
          <p:cNvPr id="3" name="Picture 2"/>
          <p:cNvPicPr/>
          <p:nvPr/>
        </p:nvPicPr>
        <p:blipFill rotWithShape="1">
          <a:blip r:embed="rId2"/>
          <a:srcRect l="66298" t="40632" r="10173" b="36762"/>
          <a:stretch/>
        </p:blipFill>
        <p:spPr bwMode="auto">
          <a:xfrm>
            <a:off x="3287688" y="2420888"/>
            <a:ext cx="6094853" cy="3494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500" y="548680"/>
            <a:ext cx="5937844" cy="523220"/>
          </a:xfrm>
          <a:prstGeom prst="rect">
            <a:avLst/>
          </a:prstGeom>
        </p:spPr>
        <p:txBody>
          <a:bodyPr wrap="none">
            <a:spAutoFit/>
          </a:bodyPr>
          <a:lstStyle/>
          <a:p>
            <a:pPr algn="just"/>
            <a:r>
              <a:rPr lang="en-US" sz="2800">
                <a:solidFill>
                  <a:srgbClr val="C00000"/>
                </a:solidFill>
                <a:latin typeface="Times New Roman" panose="02020603050405020304" pitchFamily="18" charset="0"/>
                <a:ea typeface="Times New Roman" panose="02020603050405020304" pitchFamily="18" charset="0"/>
              </a:rPr>
              <a:t>Ví dụ 2. Nhà thông minh (Smart home).</a:t>
            </a:r>
          </a:p>
        </p:txBody>
      </p:sp>
      <p:pic>
        <p:nvPicPr>
          <p:cNvPr id="4" name="Picture 3"/>
          <p:cNvPicPr>
            <a:picLocks noChangeAspect="1"/>
          </p:cNvPicPr>
          <p:nvPr/>
        </p:nvPicPr>
        <p:blipFill>
          <a:blip r:embed="rId2"/>
          <a:stretch>
            <a:fillRect/>
          </a:stretch>
        </p:blipFill>
        <p:spPr>
          <a:xfrm>
            <a:off x="2207568" y="1628800"/>
            <a:ext cx="8182124" cy="4646359"/>
          </a:xfrm>
          <a:prstGeom prst="rect">
            <a:avLst/>
          </a:prstGeom>
        </p:spPr>
      </p:pic>
    </p:spTree>
    <p:extLst>
      <p:ext uri="{BB962C8B-B14F-4D97-AF65-F5344CB8AC3E}">
        <p14:creationId xmlns:p14="http://schemas.microsoft.com/office/powerpoint/2010/main" val="1068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1340768"/>
            <a:ext cx="9525000" cy="5334000"/>
          </a:xfrm>
          <a:prstGeom prst="rect">
            <a:avLst/>
          </a:prstGeom>
        </p:spPr>
      </p:pic>
      <p:sp>
        <p:nvSpPr>
          <p:cNvPr id="3" name="Rectangle 2"/>
          <p:cNvSpPr/>
          <p:nvPr/>
        </p:nvSpPr>
        <p:spPr>
          <a:xfrm>
            <a:off x="4504094" y="476672"/>
            <a:ext cx="3635804" cy="523220"/>
          </a:xfrm>
          <a:prstGeom prst="rect">
            <a:avLst/>
          </a:prstGeom>
        </p:spPr>
        <p:txBody>
          <a:bodyPr wrap="none">
            <a:spAutoFit/>
          </a:bodyPr>
          <a:lstStyle/>
          <a:p>
            <a:r>
              <a:rPr lang="en-US" sz="2800" b="1">
                <a:solidFill>
                  <a:srgbClr val="FF0000"/>
                </a:solidFill>
                <a:latin typeface="Times New Roman" panose="02020603050405020304" pitchFamily="18" charset="0"/>
              </a:rPr>
              <a:t>IoT trong nông nghiệp</a:t>
            </a:r>
            <a:endParaRPr lang="en-US" sz="2800"/>
          </a:p>
        </p:txBody>
      </p:sp>
    </p:spTree>
    <p:extLst>
      <p:ext uri="{BB962C8B-B14F-4D97-AF65-F5344CB8AC3E}">
        <p14:creationId xmlns:p14="http://schemas.microsoft.com/office/powerpoint/2010/main" val="7674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3" y="830764"/>
            <a:ext cx="6000750" cy="3966388"/>
          </a:xfrm>
          <a:prstGeom prst="rect">
            <a:avLst/>
          </a:prstGeom>
        </p:spPr>
      </p:pic>
      <p:sp>
        <p:nvSpPr>
          <p:cNvPr id="3" name="Rectangle 2"/>
          <p:cNvSpPr/>
          <p:nvPr/>
        </p:nvSpPr>
        <p:spPr>
          <a:xfrm>
            <a:off x="767408" y="194396"/>
            <a:ext cx="4448654" cy="523220"/>
          </a:xfrm>
          <a:prstGeom prst="rect">
            <a:avLst/>
          </a:prstGeom>
        </p:spPr>
        <p:txBody>
          <a:bodyPr wrap="none">
            <a:spAutoFit/>
          </a:bodyPr>
          <a:lstStyle/>
          <a:p>
            <a:r>
              <a:rPr lang="en-US" sz="2800" b="1">
                <a:solidFill>
                  <a:srgbClr val="FF0000"/>
                </a:solidFill>
                <a:latin typeface="Times New Roman" panose="02020603050405020304" pitchFamily="18" charset="0"/>
              </a:rPr>
              <a:t>Các thiết bị đeo thông minh</a:t>
            </a:r>
            <a:endParaRPr lang="en-US" sz="2800"/>
          </a:p>
        </p:txBody>
      </p:sp>
      <p:sp>
        <p:nvSpPr>
          <p:cNvPr id="4" name="Rectangle 3"/>
          <p:cNvSpPr/>
          <p:nvPr/>
        </p:nvSpPr>
        <p:spPr>
          <a:xfrm>
            <a:off x="8184232" y="6165304"/>
            <a:ext cx="1790875" cy="523220"/>
          </a:xfrm>
          <a:prstGeom prst="rect">
            <a:avLst/>
          </a:prstGeom>
        </p:spPr>
        <p:txBody>
          <a:bodyPr wrap="none">
            <a:spAutoFit/>
          </a:bodyPr>
          <a:lstStyle/>
          <a:p>
            <a:r>
              <a:rPr lang="en-US" sz="2800" b="1">
                <a:solidFill>
                  <a:srgbClr val="FF0000"/>
                </a:solidFill>
                <a:latin typeface="Times New Roman" panose="02020603050405020304" pitchFamily="18" charset="0"/>
              </a:rPr>
              <a:t>Smart city</a:t>
            </a:r>
            <a:endParaRPr lang="en-US" sz="2800"/>
          </a:p>
        </p:txBody>
      </p:sp>
      <p:pic>
        <p:nvPicPr>
          <p:cNvPr id="5" name="Picture 4"/>
          <p:cNvPicPr>
            <a:picLocks noChangeAspect="1"/>
          </p:cNvPicPr>
          <p:nvPr/>
        </p:nvPicPr>
        <p:blipFill>
          <a:blip r:embed="rId3"/>
          <a:stretch>
            <a:fillRect/>
          </a:stretch>
        </p:blipFill>
        <p:spPr>
          <a:xfrm>
            <a:off x="5628261" y="2198368"/>
            <a:ext cx="6545156" cy="3752556"/>
          </a:xfrm>
          <a:prstGeom prst="rect">
            <a:avLst/>
          </a:prstGeom>
        </p:spPr>
      </p:pic>
    </p:spTree>
    <p:extLst>
      <p:ext uri="{BB962C8B-B14F-4D97-AF65-F5344CB8AC3E}">
        <p14:creationId xmlns:p14="http://schemas.microsoft.com/office/powerpoint/2010/main" val="198476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190" y="1242338"/>
            <a:ext cx="5571801" cy="4184409"/>
          </a:xfrm>
          <a:prstGeom prst="rect">
            <a:avLst/>
          </a:prstGeom>
        </p:spPr>
      </p:pic>
      <p:sp>
        <p:nvSpPr>
          <p:cNvPr id="3" name="Rectangle 2"/>
          <p:cNvSpPr/>
          <p:nvPr/>
        </p:nvSpPr>
        <p:spPr>
          <a:xfrm>
            <a:off x="190091" y="414010"/>
            <a:ext cx="6096000" cy="523220"/>
          </a:xfrm>
          <a:prstGeom prst="rect">
            <a:avLst/>
          </a:prstGeom>
        </p:spPr>
        <p:txBody>
          <a:bodyPr>
            <a:spAutoFit/>
          </a:bodyPr>
          <a:lstStyle/>
          <a:p>
            <a:pPr algn="ctr"/>
            <a:r>
              <a:rPr lang="vi-VN" sz="2800" b="1">
                <a:solidFill>
                  <a:srgbClr val="FF0000"/>
                </a:solidFill>
                <a:latin typeface="Times New Roman" panose="02020603050405020304" pitchFamily="18" charset="0"/>
              </a:rPr>
              <a:t>Những chiếc ô tô được kết nối</a:t>
            </a:r>
            <a:endParaRPr lang="en-US" sz="2800"/>
          </a:p>
        </p:txBody>
      </p:sp>
      <p:pic>
        <p:nvPicPr>
          <p:cNvPr id="4" name="Picture 3"/>
          <p:cNvPicPr>
            <a:picLocks noChangeAspect="1"/>
          </p:cNvPicPr>
          <p:nvPr/>
        </p:nvPicPr>
        <p:blipFill>
          <a:blip r:embed="rId3"/>
          <a:stretch>
            <a:fillRect/>
          </a:stretch>
        </p:blipFill>
        <p:spPr>
          <a:xfrm>
            <a:off x="5663952" y="2289002"/>
            <a:ext cx="5747579" cy="3730504"/>
          </a:xfrm>
          <a:prstGeom prst="rect">
            <a:avLst/>
          </a:prstGeom>
          <a:ln>
            <a:solidFill>
              <a:srgbClr val="0070C0"/>
            </a:solidFill>
          </a:ln>
        </p:spPr>
      </p:pic>
      <p:sp>
        <p:nvSpPr>
          <p:cNvPr id="5" name="Rectangle 4"/>
          <p:cNvSpPr/>
          <p:nvPr/>
        </p:nvSpPr>
        <p:spPr>
          <a:xfrm>
            <a:off x="6848817" y="6045257"/>
            <a:ext cx="3377848" cy="523220"/>
          </a:xfrm>
          <a:prstGeom prst="rect">
            <a:avLst/>
          </a:prstGeom>
        </p:spPr>
        <p:txBody>
          <a:bodyPr wrap="none">
            <a:spAutoFit/>
          </a:bodyPr>
          <a:lstStyle/>
          <a:p>
            <a:pPr algn="ctr"/>
            <a:r>
              <a:rPr lang="en-US" sz="2800" b="1">
                <a:solidFill>
                  <a:srgbClr val="FF0000"/>
                </a:solidFill>
                <a:latin typeface="Times New Roman" panose="02020603050405020304" pitchFamily="18" charset="0"/>
              </a:rPr>
              <a:t>Internet công nghiệp</a:t>
            </a:r>
            <a:endParaRPr lang="en-US" sz="2800"/>
          </a:p>
        </p:txBody>
      </p:sp>
    </p:spTree>
    <p:extLst>
      <p:ext uri="{BB962C8B-B14F-4D97-AF65-F5344CB8AC3E}">
        <p14:creationId xmlns:p14="http://schemas.microsoft.com/office/powerpoint/2010/main" val="40898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552" y="476672"/>
            <a:ext cx="8229600" cy="922114"/>
          </a:xfrm>
        </p:spPr>
        <p:txBody>
          <a:bodyPr>
            <a:normAutofit fontScale="90000"/>
          </a:bodyPr>
          <a:lstStyle/>
          <a:p>
            <a:r>
              <a:rPr lang="en-US" sz="4000" b="1">
                <a:solidFill>
                  <a:srgbClr val="C00000"/>
                </a:solidFill>
                <a:latin typeface="Times New Roman" pitchFamily="18" charset="0"/>
                <a:cs typeface="Times New Roman" pitchFamily="18" charset="0"/>
              </a:rPr>
              <a:t>HOẠT ĐỘNG 1</a:t>
            </a:r>
            <a:br>
              <a:rPr lang="en-US" sz="4000" b="1">
                <a:solidFill>
                  <a:srgbClr val="C00000"/>
                </a:solidFill>
                <a:latin typeface="Times New Roman" pitchFamily="18" charset="0"/>
                <a:cs typeface="Times New Roman" pitchFamily="18" charset="0"/>
              </a:rPr>
            </a:br>
            <a:r>
              <a:rPr lang="en-US" sz="3600" b="1">
                <a:solidFill>
                  <a:srgbClr val="C00000"/>
                </a:solidFill>
                <a:latin typeface="Times New Roman" pitchFamily="18" charset="0"/>
                <a:cs typeface="Times New Roman" pitchFamily="18" charset="0"/>
              </a:rPr>
              <a:t>Phân biệt Internet với Lan</a:t>
            </a:r>
            <a:endParaRPr lang="en-US" sz="3600" b="1" dirty="0">
              <a:solidFill>
                <a:srgbClr val="C00000"/>
              </a:solidFill>
            </a:endParaRPr>
          </a:p>
        </p:txBody>
      </p:sp>
      <p:sp>
        <p:nvSpPr>
          <p:cNvPr id="3" name="Content Placeholder 2"/>
          <p:cNvSpPr>
            <a:spLocks noGrp="1"/>
          </p:cNvSpPr>
          <p:nvPr>
            <p:ph idx="1"/>
          </p:nvPr>
        </p:nvSpPr>
        <p:spPr>
          <a:xfrm>
            <a:off x="983432" y="2024844"/>
            <a:ext cx="5336395" cy="3528392"/>
          </a:xfrm>
        </p:spPr>
        <p:txBody>
          <a:bodyPr vert="horz" lIns="91440" tIns="45720" rIns="91440" bIns="45720" rtlCol="0" anchor="ctr">
            <a:noAutofit/>
          </a:bodyPr>
          <a:lstStyle/>
          <a:p>
            <a:pPr marL="0" indent="0" algn="just">
              <a:spcBef>
                <a:spcPts val="1200"/>
              </a:spcBef>
              <a:spcAft>
                <a:spcPts val="1200"/>
              </a:spcAft>
              <a:buNone/>
            </a:pPr>
            <a:r>
              <a:rPr lang="fr-FR" sz="2800" i="1">
                <a:solidFill>
                  <a:srgbClr val="0070C0"/>
                </a:solidFill>
                <a:latin typeface="Times New Roman" pitchFamily="18" charset="0"/>
                <a:ea typeface="+mj-ea"/>
                <a:cs typeface="Times New Roman" pitchFamily="18" charset="0"/>
              </a:rPr>
              <a:t>1. Phạm vi sử dụng của Internet là</a:t>
            </a:r>
            <a:endParaRPr lang="en-US" sz="2800" i="1">
              <a:solidFill>
                <a:srgbClr val="0070C0"/>
              </a:solidFill>
              <a:latin typeface="Times New Roman" pitchFamily="18" charset="0"/>
              <a:ea typeface="+mj-ea"/>
              <a:cs typeface="Times New Roman" pitchFamily="18" charset="0"/>
            </a:endParaRPr>
          </a:p>
          <a:p>
            <a:pPr marL="0" indent="0" algn="just">
              <a:spcBef>
                <a:spcPts val="1200"/>
              </a:spcBef>
              <a:spcAft>
                <a:spcPts val="1200"/>
              </a:spcAft>
              <a:buNone/>
            </a:pPr>
            <a:r>
              <a:rPr lang="en-US" sz="2800">
                <a:latin typeface="Times New Roman" pitchFamily="18" charset="0"/>
                <a:ea typeface="+mj-ea"/>
                <a:cs typeface="Times New Roman" pitchFamily="18" charset="0"/>
              </a:rPr>
              <a:t>A. Chỉ trong gia đình                 </a:t>
            </a:r>
          </a:p>
          <a:p>
            <a:pPr marL="0" indent="0" algn="just">
              <a:spcBef>
                <a:spcPts val="1200"/>
              </a:spcBef>
              <a:spcAft>
                <a:spcPts val="1200"/>
              </a:spcAft>
              <a:buNone/>
            </a:pPr>
            <a:r>
              <a:rPr lang="en-US" sz="2800">
                <a:latin typeface="Times New Roman" pitchFamily="18" charset="0"/>
                <a:ea typeface="+mj-ea"/>
                <a:cs typeface="Times New Roman" pitchFamily="18" charset="0"/>
              </a:rPr>
              <a:t>B. Chỉ trong một cơ quan               </a:t>
            </a:r>
          </a:p>
          <a:p>
            <a:pPr marL="0" indent="0" algn="just">
              <a:spcBef>
                <a:spcPts val="1200"/>
              </a:spcBef>
              <a:spcAft>
                <a:spcPts val="1200"/>
              </a:spcAft>
              <a:buNone/>
            </a:pPr>
            <a:r>
              <a:rPr lang="en-US" sz="2800">
                <a:latin typeface="Times New Roman" pitchFamily="18" charset="0"/>
                <a:ea typeface="+mj-ea"/>
                <a:cs typeface="Times New Roman" pitchFamily="18" charset="0"/>
              </a:rPr>
              <a:t>C. Toàn cầu</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933056"/>
            <a:ext cx="1344938" cy="1210444"/>
          </a:xfrm>
          <a:prstGeom prst="rect">
            <a:avLst/>
          </a:prstGeom>
        </p:spPr>
      </p:pic>
      <p:pic>
        <p:nvPicPr>
          <p:cNvPr id="5" name="Picture 4"/>
          <p:cNvPicPr>
            <a:picLocks noChangeAspect="1"/>
          </p:cNvPicPr>
          <p:nvPr/>
        </p:nvPicPr>
        <p:blipFill>
          <a:blip r:embed="rId5"/>
          <a:stretch>
            <a:fillRect/>
          </a:stretch>
        </p:blipFill>
        <p:spPr>
          <a:xfrm>
            <a:off x="7680176" y="2698911"/>
            <a:ext cx="3449391" cy="2468290"/>
          </a:xfrm>
          <a:prstGeom prst="rect">
            <a:avLst/>
          </a:prstGeom>
        </p:spPr>
      </p:pic>
    </p:spTree>
    <p:extLst>
      <p:ext uri="{BB962C8B-B14F-4D97-AF65-F5344CB8AC3E}">
        <p14:creationId xmlns:p14="http://schemas.microsoft.com/office/powerpoint/2010/main" val="3832160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1624" y="288032"/>
            <a:ext cx="7114383" cy="523220"/>
          </a:xfrm>
          <a:prstGeom prst="rect">
            <a:avLst/>
          </a:prstGeom>
        </p:spPr>
        <p:txBody>
          <a:bodyPr wrap="none">
            <a:spAutoFit/>
          </a:bodyPr>
          <a:lstStyle/>
          <a:p>
            <a:r>
              <a:rPr lang="en-US" sz="2800" b="1">
                <a:solidFill>
                  <a:srgbClr val="FF0000"/>
                </a:solidFill>
                <a:latin typeface="Times New Roman" panose="02020603050405020304" pitchFamily="18" charset="0"/>
              </a:rPr>
              <a:t>IoT và chăn nuôi gia cầm, sản xuất nông trại.</a:t>
            </a:r>
            <a:endParaRPr lang="en-US" sz="2800"/>
          </a:p>
        </p:txBody>
      </p:sp>
      <p:pic>
        <p:nvPicPr>
          <p:cNvPr id="3" name="Picture 2"/>
          <p:cNvPicPr>
            <a:picLocks noChangeAspect="1"/>
          </p:cNvPicPr>
          <p:nvPr/>
        </p:nvPicPr>
        <p:blipFill>
          <a:blip r:embed="rId2"/>
          <a:stretch>
            <a:fillRect/>
          </a:stretch>
        </p:blipFill>
        <p:spPr>
          <a:xfrm>
            <a:off x="2320715" y="942484"/>
            <a:ext cx="7896200" cy="5582860"/>
          </a:xfrm>
          <a:prstGeom prst="rect">
            <a:avLst/>
          </a:prstGeom>
        </p:spPr>
      </p:pic>
    </p:spTree>
    <p:extLst>
      <p:ext uri="{BB962C8B-B14F-4D97-AF65-F5344CB8AC3E}">
        <p14:creationId xmlns:p14="http://schemas.microsoft.com/office/powerpoint/2010/main" val="242565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432" y="836712"/>
            <a:ext cx="10369152" cy="5447645"/>
          </a:xfrm>
          <a:prstGeom prst="rect">
            <a:avLst/>
          </a:prstGeom>
        </p:spPr>
        <p:txBody>
          <a:bodyPr wrap="square">
            <a:spAutoFit/>
          </a:bodyPr>
          <a:lstStyle/>
          <a:p>
            <a:pPr algn="just">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Iot là hệ thống liên mạng bao gồm các phương tiện và vật dụng, các thiết bị thông minh được cài đặt các cảm biến, phần mềm chuyên dụng giúp chúng có thể tự động kết nối, thu thập và trao đổi dữ liệu trên cơ sở hạ tầng Internet mà không nhất thiết có sự tương tác trực tiếp giữa con người với con người hay con người với máy tính.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Với khả năng thu thập dữ liệu tự động trên diện rộng, phát hiện và xử lí kịp thời các vụ việc phát sinh Iot mang lại nhiều lợi ích trong các hoạt động nghiệp vụ và đem lại nhiều tiện nghi cho cuộc sống. Vì vậy,  Iot được xem là một nội dung chủ chốt của cuộc cách mạng công nghiệp lần thứ tư.</a:t>
            </a:r>
            <a:endParaRPr lang="en-US" sz="2800"/>
          </a:p>
        </p:txBody>
      </p:sp>
    </p:spTree>
    <p:extLst>
      <p:ext uri="{BB962C8B-B14F-4D97-AF65-F5344CB8AC3E}">
        <p14:creationId xmlns:p14="http://schemas.microsoft.com/office/powerpoint/2010/main" val="39449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 y="4841776"/>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631504" y="260648"/>
            <a:ext cx="5760640" cy="3096344"/>
          </a:xfrm>
          <a:prstGeom prst="cloudCallout">
            <a:avLst>
              <a:gd name="adj1" fmla="val -56465"/>
              <a:gd name="adj2" fmla="val 89971"/>
            </a:avLst>
          </a:prstGeom>
        </p:spPr>
        <p:style>
          <a:lnRef idx="2">
            <a:schemeClr val="accent4"/>
          </a:lnRef>
          <a:fillRef idx="1">
            <a:schemeClr val="lt1"/>
          </a:fillRef>
          <a:effectRef idx="0">
            <a:schemeClr val="accent4"/>
          </a:effectRef>
          <a:fontRef idx="minor">
            <a:schemeClr val="dk1"/>
          </a:fontRef>
        </p:style>
        <p:txBody>
          <a:bodyPr>
            <a:noAutofit/>
          </a:bodyPr>
          <a:lstStyle/>
          <a:p>
            <a:r>
              <a:rPr lang="en-US" sz="2800">
                <a:latin typeface="Times New Roman" panose="02020603050405020304" pitchFamily="18" charset="0"/>
                <a:cs typeface="Times New Roman" panose="02020603050405020304" pitchFamily="18" charset="0"/>
              </a:rPr>
              <a:t>Trong một mạng loT, có nhất thiết là thiết bị thông minh chỉ nối với nhau qua Internet hay không?</a:t>
            </a:r>
          </a:p>
        </p:txBody>
      </p:sp>
      <p:sp>
        <p:nvSpPr>
          <p:cNvPr id="2" name="Rectangle 1"/>
          <p:cNvSpPr/>
          <p:nvPr/>
        </p:nvSpPr>
        <p:spPr>
          <a:xfrm>
            <a:off x="2999656" y="4814122"/>
            <a:ext cx="6096000" cy="954107"/>
          </a:xfrm>
          <a:prstGeom prst="rect">
            <a:avLst/>
          </a:prstGeom>
        </p:spPr>
        <p:txBody>
          <a:bodyPr>
            <a:spAutoFit/>
          </a:bodyPr>
          <a:lstStyle/>
          <a:p>
            <a:r>
              <a:rPr lang="en-US" sz="2800">
                <a:latin typeface="Times New Roman" panose="02020603050405020304" pitchFamily="18" charset="0"/>
                <a:cs typeface="Times New Roman" panose="02020603050405020304" pitchFamily="18" charset="0"/>
              </a:rPr>
              <a:t>Trong một mạng IoT, nhất thiết là thiết bị thông minh chỉ nối với nhau qua Internet.</a:t>
            </a:r>
          </a:p>
        </p:txBody>
      </p:sp>
      <p:sp>
        <p:nvSpPr>
          <p:cNvPr id="4" name="Down Arrow 3"/>
          <p:cNvSpPr/>
          <p:nvPr/>
        </p:nvSpPr>
        <p:spPr>
          <a:xfrm>
            <a:off x="5159896" y="3501008"/>
            <a:ext cx="36004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37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BÀI TẬP</a:t>
            </a:r>
          </a:p>
        </p:txBody>
      </p:sp>
      <p:sp>
        <p:nvSpPr>
          <p:cNvPr id="4" name="Rectangle 3"/>
          <p:cNvSpPr/>
          <p:nvPr/>
        </p:nvSpPr>
        <p:spPr>
          <a:xfrm>
            <a:off x="479376" y="2132856"/>
            <a:ext cx="11449272" cy="2123658"/>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1.</a:t>
            </a:r>
            <a:r>
              <a:rPr lang="nl-NL" sz="2800">
                <a:latin typeface="Times New Roman" panose="02020603050405020304" pitchFamily="18" charset="0"/>
                <a:ea typeface="Times New Roman" panose="02020603050405020304" pitchFamily="18" charset="0"/>
                <a:cs typeface="Times New Roman" panose="02020603050405020304" pitchFamily="18" charset="0"/>
              </a:rPr>
              <a:t> Phân tích ích lợi của giải pháp thu phí không dừng trên đường cao tốc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a:latin typeface="Times New Roman" panose="02020603050405020304" pitchFamily="18" charset="0"/>
                <a:ea typeface="Times New Roman" panose="02020603050405020304" pitchFamily="18" charset="0"/>
                <a:cs typeface="Times New Roman" panose="02020603050405020304" pitchFamily="18" charset="0"/>
              </a:rPr>
              <a:t> Các mạng xã hội như facebook, youtube cho mọi người sử dụng miễn phí, nhưng </a:t>
            </a:r>
            <a:r>
              <a:rPr lang="nl-NL" sz="2800">
                <a:latin typeface="Times New Roman" panose="02020603050405020304" pitchFamily="18" charset="0"/>
                <a:ea typeface="Times New Roman" panose="02020603050405020304" pitchFamily="18" charset="0"/>
              </a:rPr>
              <a:t>nếu ai sử dụng để bán hàng hay quảng cáo thì phải trả tiền. Đây có phải là dịch vụ đám mây không?</a:t>
            </a:r>
            <a:endParaRPr lang="en-US" sz="2800"/>
          </a:p>
        </p:txBody>
      </p:sp>
    </p:spTree>
    <p:extLst>
      <p:ext uri="{BB962C8B-B14F-4D97-AF65-F5344CB8AC3E}">
        <p14:creationId xmlns:p14="http://schemas.microsoft.com/office/powerpoint/2010/main" val="1183200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404664"/>
            <a:ext cx="11593288" cy="6124754"/>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Câu 1.</a:t>
            </a:r>
            <a:r>
              <a:rPr lang="vi-VN" sz="2800">
                <a:latin typeface="Times New Roman" panose="02020603050405020304" pitchFamily="18" charset="0"/>
                <a:cs typeface="Times New Roman" panose="02020603050405020304" pitchFamily="18" charset="0"/>
              </a:rPr>
              <a:t> Với công nghệ hiện đại, thu phí không dừng mang lại nhiều lợi ích cho cả nhà nước, nhà đầu tư BOT và tài xế.</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cơ sở dữ liệu giao thông quốc gia</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hệ thống hạ tầng giao thông quốc gia phát triển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Nhà nước quản lý được chi phí, hoạt động của phương tiện và các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Minh bạch, tránh thất thoát phí</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nhân sự tại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in giấy</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Bảo vệ môi trường</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ùn tắc</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ô nhiễm</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Không cần thanh toán bằng tiền mặt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thời gian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kiệm nhiên liệu</a:t>
            </a:r>
          </a:p>
        </p:txBody>
      </p:sp>
    </p:spTree>
    <p:extLst>
      <p:ext uri="{BB962C8B-B14F-4D97-AF65-F5344CB8AC3E}">
        <p14:creationId xmlns:p14="http://schemas.microsoft.com/office/powerpoint/2010/main" val="10950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barn(inVertical)">
                                      <p:cBhvr>
                                        <p:cTn id="6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2132856"/>
            <a:ext cx="10801200" cy="1384995"/>
          </a:xfrm>
          <a:prstGeom prst="rect">
            <a:avLst/>
          </a:prstGeom>
        </p:spPr>
        <p:txBody>
          <a:bodyPr wrap="square">
            <a:spAutoFit/>
          </a:bodyPr>
          <a:lstStyle/>
          <a:p>
            <a:pPr algn="just"/>
            <a:r>
              <a:rPr lang="vi-VN" sz="2800" b="1">
                <a:solidFill>
                  <a:srgbClr val="333333"/>
                </a:solidFill>
                <a:latin typeface="Times New Roman" panose="02020603050405020304" pitchFamily="18" charset="0"/>
                <a:cs typeface="Times New Roman" panose="02020603050405020304" pitchFamily="18" charset="0"/>
              </a:rPr>
              <a:t>Câu 2.</a:t>
            </a:r>
            <a:r>
              <a:rPr lang="vi-VN" sz="2800">
                <a:solidFill>
                  <a:srgbClr val="333333"/>
                </a:solidFill>
                <a:latin typeface="Times New Roman" panose="02020603050405020304" pitchFamily="18" charset="0"/>
                <a:cs typeface="Times New Roman" panose="02020603050405020304" pitchFamily="18" charset="0"/>
              </a:rPr>
              <a:t> Các mạng xã hội như facebook, youtube cho mọi người sử dụng miễn phí, nhưng nếu ai sử dụng để bán hàng hay quảng cáo thì phải trả tiền. =&gt; Đây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5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VẬN DỤNG</a:t>
            </a:r>
          </a:p>
        </p:txBody>
      </p:sp>
      <p:sp>
        <p:nvSpPr>
          <p:cNvPr id="5" name="Rectangle 4"/>
          <p:cNvSpPr/>
          <p:nvPr/>
        </p:nvSpPr>
        <p:spPr>
          <a:xfrm>
            <a:off x="839416" y="1916832"/>
            <a:ext cx="10921044" cy="3065455"/>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1.</a:t>
            </a:r>
            <a:r>
              <a:rPr lang="nl-NL" sz="2800">
                <a:latin typeface="Times New Roman" panose="02020603050405020304" pitchFamily="18" charset="0"/>
                <a:ea typeface="Times New Roman" panose="02020603050405020304" pitchFamily="18" charset="0"/>
                <a:cs typeface="Times New Roman" panose="02020603050405020304" pitchFamily="18" charset="0"/>
              </a:rPr>
              <a:t> Tìm qua Internet một ứng dụng điện toán đám mây của một doanh nghiệp Việt Nam.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a:latin typeface="Times New Roman" panose="02020603050405020304" pitchFamily="18" charset="0"/>
                <a:ea typeface="Times New Roman" panose="02020603050405020304" pitchFamily="18" charset="0"/>
                <a:cs typeface="Times New Roman" panose="02020603050405020304" pitchFamily="18" charset="0"/>
              </a:rPr>
              <a:t> Bộ giám sát hành trình trên xe tải hoặc xe khách hiện nay là 30 giây một lần lại gửi dữ liệu tốc độ, toạ độ cùng thời điểm lấy toạ độ của xe về máy chủ giám sát. Với dữ liệu đó, có thể biết được những vi phạm giao thông nào của lái xe?</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3443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404664"/>
            <a:ext cx="10801200" cy="6186309"/>
          </a:xfrm>
          <a:prstGeom prst="rect">
            <a:avLst/>
          </a:prstGeom>
        </p:spPr>
        <p:txBody>
          <a:bodyPr wrap="square">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a:solidFill>
                  <a:srgbClr val="333333"/>
                </a:solidFill>
                <a:latin typeface="Times New Roman" panose="02020603050405020304" pitchFamily="18" charset="0"/>
                <a:cs typeface="Times New Roman" panose="02020603050405020304" pitchFamily="18" charset="0"/>
              </a:rPr>
              <a:t>	</a:t>
            </a:r>
            <a:r>
              <a:rPr lang="vi-VN" sz="2800">
                <a:solidFill>
                  <a:srgbClr val="333333"/>
                </a:solidFill>
                <a:latin typeface="Times New Roman" panose="02020603050405020304" pitchFamily="18" charset="0"/>
                <a:cs typeface="Times New Roman" panose="02020603050405020304" pitchFamily="18" charset="0"/>
              </a:rPr>
              <a:t>Điện toán đám mây tại Việt Nam đang được sử dụng trong nhiều tổ chức từ doanh nghiệp tới các cơ quan Nhà nước. Điện toán đám mây (ĐTĐM) đang thể hiện được lợi ích lớn cho các tổ chức, đặc biệt trong đại dịch Covid-19. Bài viết dưới đây sẽ cung cấp cụ thể hơn về thực trạng phát triển ĐTĐM tại Việt Nam hiện nay.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VNPT CLoud </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Dịch vụ cho thuê máy chủ ảo trên nền điện toán đám mây (Cloud VNN, VCloud) là dịch vụ cung cấp hạ tầng máy chủ ảo trên nền điện toán đám mây của VNPT. Dịch vụ này giúp khách hàng thiết lập hạ tầng điện toán có quy mô từ một máy chủ cloud riêng lẻ đến hệ thống có hàng trăm máy chủ cloud.</a:t>
            </a:r>
          </a:p>
        </p:txBody>
      </p:sp>
    </p:spTree>
    <p:extLst>
      <p:ext uri="{BB962C8B-B14F-4D97-AF65-F5344CB8AC3E}">
        <p14:creationId xmlns:p14="http://schemas.microsoft.com/office/powerpoint/2010/main" val="783031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1017224" cy="5447645"/>
          </a:xfrm>
          <a:prstGeom prst="rect">
            <a:avLst/>
          </a:prstGeom>
        </p:spPr>
        <p:txBody>
          <a:bodyPr wrap="square">
            <a:spAutoFit/>
          </a:bodyPr>
          <a:lstStyle/>
          <a:p>
            <a:pPr algn="just">
              <a:spcBef>
                <a:spcPts val="1200"/>
              </a:spcBef>
              <a:spcAft>
                <a:spcPts val="1200"/>
              </a:spcAft>
            </a:pPr>
            <a:r>
              <a:rPr lang="vi-VN" sz="2800" i="1">
                <a:solidFill>
                  <a:srgbClr val="333333"/>
                </a:solidFill>
                <a:latin typeface="Times New Roman" panose="02020603050405020304" pitchFamily="18" charset="0"/>
                <a:cs typeface="Times New Roman" panose="02020603050405020304" pitchFamily="18" charset="0"/>
              </a:rPr>
              <a:t>Lợi ích dịch vụ:</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Tính sẵn sàng cao: đáp ứng tính sẵn sàng cao ở mức lưu trữ, máy chủ ảo và hạ tầng mạng lưới. Hệ thống tự động chuyển đổi cloud server giữa các máy chủ khi máy chủ gặp sự cố. Hệ thống chuyển mạch trong cloud tự động chuyển hướng lưu lượng khi có sự cố trong liên kết mạng. Hạ tầng lưu trữ SAN được thiết kế đáp ứng độ sẵn sàng cao nhất từ kết nối đến hệ thống lưu trữ đảm bảo toàn vẹn dữ liệu của cloud server.</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Khả năng mở rộng dễ dàng: đáp ứng khả năng mở rộng linh hoạt cho phép khách hàng nâng cấp hệ thống tự động, nhanh chóng. Điều này đáp ứng một cách linh hoạt các yêu cầu tài nguyên tính toán của khách hàng ở các thời điểm khác nhau:</a:t>
            </a:r>
          </a:p>
        </p:txBody>
      </p:sp>
    </p:spTree>
    <p:extLst>
      <p:ext uri="{BB962C8B-B14F-4D97-AF65-F5344CB8AC3E}">
        <p14:creationId xmlns:p14="http://schemas.microsoft.com/office/powerpoint/2010/main" val="2298534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9416" y="548680"/>
            <a:ext cx="10729192" cy="532453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tài nguyên trên từng cloud server như vCPU, RAM, Storage</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số lượng Cloud Server trong một cụm tài nguyên.</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Hệ thống lưu trữ SAN (Storage Area Network): hệ thống lưu trữ SAN với độ sẵn sàng cao đảm bảo tốc độ truy cấp vượt trội đáp ứng các ứng dụng đa dạng của khách hàng.</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Quản trị hệ thống linh hoạt: khách hàng sử dụng được cung cấp khả năng truy cập từ xa an toàn qua RDP (Remote Desktop Protocol), đồng thời truy cập portal quản lý theo dõi bật/tắt khởi động hệ thống. Với khách hàng sử dụng hệ thống lớn sẽ được cung cấp portal với giao diện được tùy biến để quản trị tài nguyên điện toán.</a:t>
            </a:r>
          </a:p>
        </p:txBody>
      </p:sp>
    </p:spTree>
    <p:extLst>
      <p:ext uri="{BB962C8B-B14F-4D97-AF65-F5344CB8AC3E}">
        <p14:creationId xmlns:p14="http://schemas.microsoft.com/office/powerpoint/2010/main" val="2009897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628800"/>
            <a:ext cx="6056475" cy="3457345"/>
          </a:xfrm>
        </p:spPr>
        <p:txBody>
          <a:bodyPr vert="horz" lIns="91440" tIns="45720" rIns="91440" bIns="45720" rtlCol="0" anchor="ctr">
            <a:noAutofit/>
          </a:bodyPr>
          <a:lstStyle/>
          <a:p>
            <a:pPr marL="0" indent="0" algn="just">
              <a:spcBef>
                <a:spcPts val="1200"/>
              </a:spcBef>
              <a:spcAft>
                <a:spcPts val="1200"/>
              </a:spcAft>
              <a:buNone/>
            </a:pPr>
            <a:r>
              <a:rPr lang="en-US" sz="2800" i="1">
                <a:solidFill>
                  <a:srgbClr val="0070C0"/>
                </a:solidFill>
                <a:latin typeface="Times New Roman" pitchFamily="18" charset="0"/>
                <a:ea typeface="+mj-ea"/>
                <a:cs typeface="Times New Roman" pitchFamily="18" charset="0"/>
              </a:rPr>
              <a:t>2. Điện thoại thông minh được kết nối với Internet bằng cách nào? </a:t>
            </a:r>
          </a:p>
          <a:p>
            <a:pPr marL="0" indent="0" algn="just">
              <a:spcBef>
                <a:spcPts val="1200"/>
              </a:spcBef>
              <a:spcAft>
                <a:spcPts val="1200"/>
              </a:spcAft>
              <a:buNone/>
            </a:pPr>
            <a:r>
              <a:rPr lang="en-US" sz="2800">
                <a:latin typeface="Times New Roman" pitchFamily="18" charset="0"/>
                <a:ea typeface="+mj-ea"/>
                <a:cs typeface="Times New Roman" pitchFamily="18" charset="0"/>
              </a:rPr>
              <a:t>A. Qua dịch vụ 3G, 4G, 5G        </a:t>
            </a:r>
          </a:p>
          <a:p>
            <a:pPr marL="0" indent="0" algn="just">
              <a:spcBef>
                <a:spcPts val="1200"/>
              </a:spcBef>
              <a:spcAft>
                <a:spcPts val="1200"/>
              </a:spcAft>
              <a:buNone/>
            </a:pPr>
            <a:r>
              <a:rPr lang="en-US" sz="2800">
                <a:latin typeface="Times New Roman" pitchFamily="18" charset="0"/>
                <a:ea typeface="+mj-ea"/>
                <a:cs typeface="Times New Roman" pitchFamily="18" charset="0"/>
              </a:rPr>
              <a:t>B. Kết nối gián tiếp qua wifi          </a:t>
            </a:r>
          </a:p>
          <a:p>
            <a:pPr marL="0" indent="0" algn="just">
              <a:spcBef>
                <a:spcPts val="1200"/>
              </a:spcBef>
              <a:spcAft>
                <a:spcPts val="1200"/>
              </a:spcAft>
              <a:buNone/>
            </a:pPr>
            <a:r>
              <a:rPr lang="en-US" sz="2800">
                <a:latin typeface="Times New Roman" pitchFamily="18" charset="0"/>
                <a:ea typeface="+mj-ea"/>
                <a:cs typeface="Times New Roman" pitchFamily="18" charset="0"/>
              </a:rPr>
              <a:t>C. Cả A và B</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731205"/>
            <a:ext cx="1344938" cy="1210444"/>
          </a:xfrm>
          <a:prstGeom prst="rect">
            <a:avLst/>
          </a:prstGeom>
        </p:spPr>
      </p:pic>
      <p:pic>
        <p:nvPicPr>
          <p:cNvPr id="5" name="Picture 4"/>
          <p:cNvPicPr>
            <a:picLocks noChangeAspect="1"/>
          </p:cNvPicPr>
          <p:nvPr/>
        </p:nvPicPr>
        <p:blipFill>
          <a:blip r:embed="rId5"/>
          <a:stretch>
            <a:fillRect/>
          </a:stretch>
        </p:blipFill>
        <p:spPr>
          <a:xfrm>
            <a:off x="7536160" y="2009858"/>
            <a:ext cx="4042842" cy="2695228"/>
          </a:xfrm>
          <a:prstGeom prst="rect">
            <a:avLst/>
          </a:prstGeom>
        </p:spPr>
      </p:pic>
    </p:spTree>
    <p:extLst>
      <p:ext uri="{BB962C8B-B14F-4D97-AF65-F5344CB8AC3E}">
        <p14:creationId xmlns:p14="http://schemas.microsoft.com/office/powerpoint/2010/main" val="33283877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440" y="692696"/>
            <a:ext cx="10081120" cy="544764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An toàn bảo mật tối đa: hỗ trợ khả năng bảo mật đa lớp từ lớp vật lý đến lớp ảo hóa, sử dụng công nghệ bảo mật tối ưu của Cisco Systems: Firewall, Virtual Security Gateway đảm bảo luồng dữ liệu được bảo mật và tối ưu.</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Hỗ trợ kỹ thuật 24/7: Bộ phận hỗ trợ kỹ thuật với nhiều năm kinh nghiệm của VNPT sẽ thực hiện hỗ trợ khách hàng 24/7 từ hạ tầng Cloud đến lớp mạng kết nối đảm bảo thời gian gián đoạn dịch vụ thấp với đầu mối liên hệ hỗ trợ dịch vụ một cửa</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a:t>
            </a:r>
            <a:r>
              <a:rPr lang="vi-VN" sz="2800" i="1">
                <a:solidFill>
                  <a:srgbClr val="333333"/>
                </a:solidFill>
                <a:latin typeface="Times New Roman" panose="02020603050405020304" pitchFamily="18" charset="0"/>
                <a:cs typeface="Times New Roman" panose="02020603050405020304" pitchFamily="18" charset="0"/>
              </a:rPr>
              <a:t>Đối tượng sử dụng:</a:t>
            </a:r>
            <a:r>
              <a:rPr lang="vi-VN" sz="2800">
                <a:solidFill>
                  <a:srgbClr val="333333"/>
                </a:solidFill>
                <a:latin typeface="Times New Roman" panose="02020603050405020304" pitchFamily="18" charset="0"/>
                <a:cs typeface="Times New Roman" panose="02020603050405020304" pitchFamily="18" charset="0"/>
              </a:rPr>
              <a:t> Là các Tổ chức, Doanh nghiệp có nhu cầu triển khai các ứng dụng cho Doanh nghiệp mà không muốn đầu tư chi phí phần cứng ban đầu.</a:t>
            </a:r>
          </a:p>
        </p:txBody>
      </p:sp>
    </p:spTree>
    <p:extLst>
      <p:ext uri="{BB962C8B-B14F-4D97-AF65-F5344CB8AC3E}">
        <p14:creationId xmlns:p14="http://schemas.microsoft.com/office/powerpoint/2010/main" val="2289911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404664"/>
            <a:ext cx="10513168" cy="6186309"/>
          </a:xfrm>
          <a:prstGeom prst="rect">
            <a:avLst/>
          </a:prstGeom>
        </p:spPr>
        <p:txBody>
          <a:bodyPr wrap="square">
            <a:spAutoFit/>
          </a:bodyPr>
          <a:lstStyle/>
          <a:p>
            <a:pPr algn="just">
              <a:spcBef>
                <a:spcPts val="1200"/>
              </a:spcBef>
              <a:spcAft>
                <a:spcPts val="1200"/>
              </a:spcAft>
            </a:pPr>
            <a:r>
              <a:rPr lang="vi-VN" sz="2800" b="1" dirty="0">
                <a:solidFill>
                  <a:srgbClr val="333333"/>
                </a:solidFill>
                <a:latin typeface="Times New Roman" panose="02020603050405020304" pitchFamily="18" charset="0"/>
                <a:cs typeface="Times New Roman" panose="02020603050405020304" pitchFamily="18" charset="0"/>
              </a:rPr>
              <a:t>Câu 2.</a:t>
            </a:r>
            <a:r>
              <a:rPr lang="vi-VN" sz="2800" dirty="0">
                <a:solidFill>
                  <a:srgbClr val="333333"/>
                </a:solidFill>
                <a:latin typeface="Times New Roman" panose="02020603050405020304" pitchFamily="18" charset="0"/>
                <a:cs typeface="Times New Roman" panose="02020603050405020304" pitchFamily="18" charset="0"/>
              </a:rPr>
              <a:t> Bộ giám sát hành trình trên xe tải hoặc xe khách giúp:</a:t>
            </a:r>
          </a:p>
          <a:p>
            <a:pPr indent="465138" algn="just">
              <a:spcBef>
                <a:spcPts val="1200"/>
              </a:spcBef>
              <a:spcAft>
                <a:spcPts val="1200"/>
              </a:spcAft>
              <a:buFont typeface="Arial" panose="020B0604020202020204" pitchFamily="34" charset="0"/>
              <a:buChar char="•"/>
            </a:pPr>
            <a:r>
              <a:rPr lang="vi-VN" sz="2800" dirty="0">
                <a:solidFill>
                  <a:srgbClr val="333333"/>
                </a:solidFill>
                <a:latin typeface="Times New Roman" panose="02020603050405020304" pitchFamily="18" charset="0"/>
                <a:cs typeface="Times New Roman" panose="02020603050405020304" pitchFamily="18" charset="0"/>
              </a:rPr>
              <a:t>Tránh thất thoát khi xe rước khách dọc đường</a:t>
            </a:r>
          </a:p>
          <a:p>
            <a:pPr indent="465138" algn="just">
              <a:spcBef>
                <a:spcPts val="1200"/>
              </a:spcBef>
              <a:spcAft>
                <a:spcPts val="1200"/>
              </a:spcAft>
              <a:buFont typeface="Arial" panose="020B0604020202020204" pitchFamily="34" charset="0"/>
              <a:buChar char="•"/>
            </a:pPr>
            <a:r>
              <a:rPr lang="vi-VN" sz="2800" dirty="0">
                <a:solidFill>
                  <a:srgbClr val="333333"/>
                </a:solidFill>
                <a:latin typeface="Times New Roman" panose="02020603050405020304" pitchFamily="18" charset="0"/>
                <a:cs typeface="Times New Roman" panose="02020603050405020304" pitchFamily="18" charset="0"/>
              </a:rPr>
              <a:t>Cảnh báo bằng email hoặc tin nhắn tức thời các trường hợp như các xe di chuyển ra khỏi khu vực cho phép hoạt động, giúp bạn nhanh chóng có biện pháp ngăn ngừa các tình huống không mong muốn có thể xảy ra, cảnh báo xe chạy quá tốc độ hoặc chạy dưới tốc độ cho phép, cảnh báo thiết bị gián đoạn tín hiệu, hư hỏng hệ thống lưu trữ như ổ cứng/ thẻ nhớ, sóng yếu</a:t>
            </a:r>
          </a:p>
          <a:p>
            <a:pPr indent="465138" algn="just">
              <a:spcBef>
                <a:spcPts val="1200"/>
              </a:spcBef>
              <a:spcAft>
                <a:spcPts val="1200"/>
              </a:spcAft>
              <a:buFont typeface="Arial" panose="020B0604020202020204" pitchFamily="34" charset="0"/>
              <a:buChar char="•"/>
            </a:pPr>
            <a:r>
              <a:rPr lang="vi-VN" sz="2800" dirty="0">
                <a:solidFill>
                  <a:srgbClr val="333333"/>
                </a:solidFill>
                <a:latin typeface="Times New Roman" panose="02020603050405020304" pitchFamily="18" charset="0"/>
                <a:cs typeface="Times New Roman" panose="02020603050405020304" pitchFamily="18" charset="0"/>
              </a:rPr>
              <a:t>Báo cáo thời gian lái xe, thời gian dừng đỗ giúp bạn quản lý lái xe thực hiện dúng quy định pháp luật, đảm bảo an toàn giao thông. Pháp luật quy định lái xe kinh doanh vận tải thời gian lái xe liên tục 4h tiếng nghỉ tối thiểu 15 phút, lái không quá 8 tiếng/ngày ….</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308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31704" y="116632"/>
            <a:ext cx="5256584" cy="5976664"/>
          </a:xfrm>
        </p:spPr>
      </p:pic>
    </p:spTree>
    <p:extLst>
      <p:ext uri="{BB962C8B-B14F-4D97-AF65-F5344CB8AC3E}">
        <p14:creationId xmlns:p14="http://schemas.microsoft.com/office/powerpoint/2010/main" val="121586394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9376" y="1628800"/>
            <a:ext cx="5688632" cy="3293209"/>
          </a:xfrm>
          <a:prstGeom prst="rect">
            <a:avLst/>
          </a:prstGeom>
        </p:spPr>
        <p:txBody>
          <a:bodyPr wrap="square">
            <a:spAutoFit/>
          </a:bodyPr>
          <a:lstStyle/>
          <a:p>
            <a:pPr marL="457200" indent="-457200" algn="just">
              <a:spcBef>
                <a:spcPts val="1200"/>
              </a:spcBef>
              <a:spcAft>
                <a:spcPts val="1200"/>
              </a:spcAft>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Theo phạm vi địa lí, các mạng máy tính có thể chia thành hai loại:</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Mạng cục bộ (Local Arena Network, viết tắt là LAN) </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Mạng diện rộng (Wide Area Network, viết tắt là WAN).</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032151" y="3290730"/>
            <a:ext cx="4762500" cy="3352800"/>
          </a:xfrm>
          <a:prstGeom prst="rect">
            <a:avLst/>
          </a:prstGeom>
        </p:spPr>
      </p:pic>
      <p:pic>
        <p:nvPicPr>
          <p:cNvPr id="1026" name="Picture 2" descr="Mạng LAN, MAN, WAN là gì? So sánh đặc điểm của 3 loại mạng phổ b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51" y="512464"/>
            <a:ext cx="4875864" cy="223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8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368" y="1556792"/>
            <a:ext cx="5688632"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Mạng LAN có phạm vi địa lí nhỏ như gia đình, trường học hay công ty.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Mạng diện rộng được hình thành bằng cách liên kết các LAN hay các máy tính đơn lẻ.</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Internet là mạng diện rộng có quy mô toàn cầu.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050" name="Picture 2" descr="Mạng Internet Là Gì? Mạng Internet Có Lợi ích Và Tác Hại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89" y="1828119"/>
            <a:ext cx="4896544" cy="311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2.png"/>
          <p:cNvPicPr/>
          <p:nvPr/>
        </p:nvPicPr>
        <p:blipFill>
          <a:blip r:embed="rId2"/>
          <a:srcRect l="72468" t="30925" r="4913" b="34866"/>
          <a:stretch>
            <a:fillRect/>
          </a:stretch>
        </p:blipFill>
        <p:spPr>
          <a:xfrm>
            <a:off x="5663952" y="764704"/>
            <a:ext cx="6327387" cy="4348562"/>
          </a:xfrm>
          <a:prstGeom prst="rect">
            <a:avLst/>
          </a:prstGeom>
          <a:ln/>
        </p:spPr>
      </p:pic>
      <p:sp>
        <p:nvSpPr>
          <p:cNvPr id="5" name="TextBox 4"/>
          <p:cNvSpPr txBox="1"/>
          <p:nvPr/>
        </p:nvSpPr>
        <p:spPr>
          <a:xfrm>
            <a:off x="983432" y="1463175"/>
            <a:ext cx="4464496" cy="2951619"/>
          </a:xfrm>
          <a:prstGeom prst="cloudCallout">
            <a:avLst>
              <a:gd name="adj1" fmla="val -42615"/>
              <a:gd name="adj2" fmla="val 62500"/>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a:latin typeface="Times New Roman" panose="02020603050405020304" pitchFamily="18" charset="0"/>
                <a:cs typeface="Times New Roman" panose="02020603050405020304" pitchFamily="18" charset="0"/>
              </a:rPr>
              <a:t>Quan sát mô hình Internet và cho biết chức năng của Switch/Hub và Rounter?</a:t>
            </a:r>
          </a:p>
        </p:txBody>
      </p:sp>
      <p:pic>
        <p:nvPicPr>
          <p:cNvPr id="6"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6" y="4830755"/>
            <a:ext cx="1829852"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ĐẠI HỌC THÁI NGUYÊN TRƯỜNG ĐẠI HỌC SƯ PHẠM&amp;quot;&quot;/&gt;&lt;property id=&quot;20307&quot; value=&quot;256&quot;/&gt;&lt;/object&gt;&lt;object type=&quot;3&quot; unique_id=&quot;10005&quot;&gt;&lt;property id=&quot;20148&quot; value=&quot;5&quot;/&gt;&lt;property id=&quot;20300&quot; value=&quot;Slide 3 - &amp;quot;Trò chơi điện thoại lon&amp;quot;&quot;/&gt;&lt;property id=&quot;20307&quot; value=&quot;257&quot;/&gt;&lt;/object&gt;&lt;object type=&quot;3&quot; unique_id=&quot;10006&quot;&gt;&lt;property id=&quot;20148&quot; value=&quot;5&quot;/&gt;&lt;property id=&quot;20300&quot; value=&quot;Slide 4 - &amp;quot;1. Mạng máy tính là gì?&amp;quot;&quot;/&gt;&lt;property id=&quot;20307&quot; value=&quot;258&quot;/&gt;&lt;/object&gt;&lt;object type=&quot;3&quot; unique_id=&quot;10007&quot;&gt;&lt;property id=&quot;20148&quot; value=&quot;5&quot;/&gt;&lt;property id=&quot;20300&quot; value=&quot;Slide 5 - &amp;quot;1. Mạng máy tính là gì?&amp;quot;&quot;/&gt;&lt;property id=&quot;20307&quot; value=&quot;259&quot;/&gt;&lt;/object&gt;&lt;object type=&quot;3&quot; unique_id=&quot;10008&quot;&gt;&lt;property id=&quot;20148&quot; value=&quot;5&quot;/&gt;&lt;property id=&quot;20300&quot; value=&quot;Slide 6 - &amp;quot;1. Mạng máy tính là gì?&amp;quot;&quot;/&gt;&lt;property id=&quot;20307&quot; value=&quot;260&quot;/&gt;&lt;/object&gt;&lt;object type=&quot;3&quot; unique_id=&quot;10172&quot;&gt;&lt;property id=&quot;20148&quot; value=&quot;5&quot;/&gt;&lt;property id=&quot;20300&quot; value=&quot;Slide 2&quot;/&gt;&lt;property id=&quot;20307&quot; value=&quot;266&quot;/&gt;&lt;/object&gt;&lt;object type=&quot;3&quot; unique_id=&quot;10173&quot;&gt;&lt;property id=&quot;20148&quot; value=&quot;5&quot;/&gt;&lt;property id=&quot;20300&quot; value=&quot;Slide 10 - &amp;quot;2. Phương tiện và giao thức truyền thông của mạng máy tính&amp;quot;&quot;/&gt;&lt;property id=&quot;20307&quot; value=&quot;265&quot;/&gt;&lt;/object&gt;&lt;object type=&quot;3&quot; unique_id=&quot;10174&quot;&gt;&lt;property id=&quot;20148&quot; value=&quot;5&quot;/&gt;&lt;property id=&quot;20300&quot; value=&quot;Slide 11 - &amp;quot;2. Phương tiện và giao thức truyền thông của mạng máy tính&amp;quot;&quot;/&gt;&lt;property id=&quot;20307&quot; value=&quot;264&quot;/&gt;&lt;/object&gt;&lt;object type=&quot;3&quot; unique_id=&quot;10175&quot;&gt;&lt;property id=&quot;20148&quot; value=&quot;5&quot;/&gt;&lt;property id=&quot;20300&quot; value=&quot;Slide 12 - &amp;quot;2. Phương tiện và giao thức truyền thông của mạng máy tính&amp;quot;&quot;/&gt;&lt;property id=&quot;20307&quot; value=&quot;267&quot;/&gt;&lt;/object&gt;&lt;object type=&quot;3&quot; unique_id=&quot;10176&quot;&gt;&lt;property id=&quot;20148&quot; value=&quot;5&quot;/&gt;&lt;property id=&quot;20300&quot; value=&quot;Slide 13 - &amp;quot;2. Phương tiện và giao thức truyền thông của mạng máy tính&amp;quot;&quot;/&gt;&lt;property id=&quot;20307&quot; value=&quot;268&quot;/&gt;&lt;/object&gt;&lt;object type=&quot;3&quot; unique_id=&quot;10181&quot;&gt;&lt;property id=&quot;20148&quot; value=&quot;5&quot;/&gt;&lt;property id=&quot;20300&quot; value=&quot;Slide 15 - &amp;quot;Ưu, nhược điểm của các kiểu bố trí mạng&amp;quot;&quot;/&gt;&lt;property id=&quot;20307&quot; value=&quot;286&quot;/&gt;&lt;/object&gt;&lt;object type=&quot;3&quot; unique_id=&quot;10182&quot;&gt;&lt;property id=&quot;20148&quot; value=&quot;5&quot;/&gt;&lt;property id=&quot;20300&quot; value=&quot;Slide 16 - &amp;quot;2. Phương tiện và giao thức truyền thông của mạng máy tính&amp;quot;&quot;/&gt;&lt;property id=&quot;20307&quot; value=&quot;271&quot;/&gt;&lt;/object&gt;&lt;object type=&quot;3&quot; unique_id=&quot;10183&quot;&gt;&lt;property id=&quot;20148&quot; value=&quot;5&quot;/&gt;&lt;property id=&quot;20300&quot; value=&quot;Slide 17 - &amp;quot;2. Phương tiện và giao thức truyền thông của mạng máy tính&amp;quot;&quot;/&gt;&lt;property id=&quot;20307&quot; value=&quot;272&quot;/&gt;&lt;/object&gt;&lt;object type=&quot;3&quot; unique_id=&quot;10184&quot;&gt;&lt;property id=&quot;20148&quot; value=&quot;5&quot;/&gt;&lt;property id=&quot;20300&quot; value=&quot;Slide 18 - &amp;quot;2. Phương tiện và giao thức truyền thông của mạng máy tính&amp;quot;&quot;/&gt;&lt;property id=&quot;20307&quot; value=&quot;273&quot;/&gt;&lt;/object&gt;&lt;object type=&quot;3&quot; unique_id=&quot;10185&quot;&gt;&lt;property id=&quot;20148&quot; value=&quot;5&quot;/&gt;&lt;property id=&quot;20300&quot; value=&quot;Slide 19 - &amp;quot;2. Phương tiện và giao thức truyền thông của mạng máy tính&amp;quot;&quot;/&gt;&lt;property id=&quot;20307&quot; value=&quot;274&quot;/&gt;&lt;/object&gt;&lt;object type=&quot;3&quot; unique_id=&quot;10186&quot;&gt;&lt;property id=&quot;20148&quot; value=&quot;5&quot;/&gt;&lt;property id=&quot;20300&quot; value=&quot;Slide 20 - &amp;quot;2. Phương tiện và giao thức truyền thông của mạng máy tính&amp;quot;&quot;/&gt;&lt;property id=&quot;20307&quot; value=&quot;283&quot;/&gt;&lt;/object&gt;&lt;object type=&quot;3&quot; unique_id=&quot;10187&quot;&gt;&lt;property id=&quot;20148&quot; value=&quot;5&quot;/&gt;&lt;property id=&quot;20300&quot; value=&quot;Slide 21 - &amp;quot;2. Phương tiện và giao thức truyền thông của mạng máy tính&amp;quot;&quot;/&gt;&lt;property id=&quot;20307&quot; value=&quot;278&quot;/&gt;&lt;/object&gt;&lt;object type=&quot;3&quot; unique_id=&quot;10188&quot;&gt;&lt;property id=&quot;20148&quot; value=&quot;5&quot;/&gt;&lt;property id=&quot;20300&quot; value=&quot;Slide 22&quot;/&gt;&lt;property id=&quot;20307&quot; value=&quot;279&quot;/&gt;&lt;/object&gt;&lt;object type=&quot;3&quot; unique_id=&quot;10189&quot;&gt;&lt;property id=&quot;20148&quot; value=&quot;5&quot;/&gt;&lt;property id=&quot;20300&quot; value=&quot;Slide 26 - &amp;quot;3. Phân loại mạng máy tính&amp;quot;&quot;/&gt;&lt;property id=&quot;20307&quot; value=&quot;280&quot;/&gt;&lt;/object&gt;&lt;object type=&quot;3&quot; unique_id=&quot;10190&quot;&gt;&lt;property id=&quot;20148&quot; value=&quot;5&quot;/&gt;&lt;property id=&quot;20300&quot; value=&quot;Slide 23 - &amp;quot;3. Phân loại mạng máy tính&amp;quot;&quot;/&gt;&lt;property id=&quot;20307&quot; value=&quot;282&quot;/&gt;&lt;/object&gt;&lt;object type=&quot;3&quot; unique_id=&quot;10191&quot;&gt;&lt;property id=&quot;20148&quot; value=&quot;5&quot;/&gt;&lt;property id=&quot;20300&quot; value=&quot;Slide 27 - &amp;quot;4. Các mô hình mạng&amp;quot;&quot;/&gt;&lt;property id=&quot;20307&quot; value=&quot;281&quot;/&gt;&lt;/object&gt;&lt;object type=&quot;3&quot; unique_id=&quot;10193&quot;&gt;&lt;property id=&quot;20148&quot; value=&quot;5&quot;/&gt;&lt;property id=&quot;20300&quot; value=&quot;Slide 28 - &amp;quot;Củng cố kiến thức&amp;quot;&quot;/&gt;&lt;property id=&quot;20307&quot; value=&quot;285&quot;/&gt;&lt;/object&gt;&lt;object type=&quot;3&quot; unique_id=&quot;10284&quot;&gt;&lt;property id=&quot;20148&quot; value=&quot;5&quot;/&gt;&lt;property id=&quot;20300&quot; value=&quot;Slide 29&quot;/&gt;&lt;property id=&quot;20307&quot; value=&quot;287&quot;/&gt;&lt;/object&gt;&lt;object type=&quot;3&quot; unique_id=&quot;10369&quot;&gt;&lt;property id=&quot;20148&quot; value=&quot;5&quot;/&gt;&lt;property id=&quot;20300&quot; value=&quot;Slide 24 - &amp;quot;3. Phân loại mạng máy tính&amp;quot;&quot;/&gt;&lt;property id=&quot;20307&quot; value=&quot;288&quot;/&gt;&lt;/object&gt;&lt;object type=&quot;3&quot; unique_id=&quot;10515&quot;&gt;&lt;property id=&quot;20148&quot; value=&quot;5&quot;/&gt;&lt;property id=&quot;20300&quot; value=&quot;Slide 7 - &amp;quot;1. Mạng máy tính là gì?&amp;quot;&quot;/&gt;&lt;property id=&quot;20307&quot; value=&quot;289&quot;/&gt;&lt;/object&gt;&lt;object type=&quot;3&quot; unique_id=&quot;10516&quot;&gt;&lt;property id=&quot;20148&quot; value=&quot;5&quot;/&gt;&lt;property id=&quot;20300&quot; value=&quot;Slide 8 - &amp;quot;Trò chơi điện thoại lon&amp;quot;&quot;/&gt;&lt;property id=&quot;20307&quot; value=&quot;290&quot;/&gt;&lt;/object&gt;&lt;object type=&quot;3&quot; unique_id=&quot;10517&quot;&gt;&lt;property id=&quot;20148&quot; value=&quot;5&quot;/&gt;&lt;property id=&quot;20300&quot; value=&quot;Slide 9 - &amp;quot;2. Phương tiện và giao thức truyền thông của mạng máy tính&amp;quot;&quot;/&gt;&lt;property id=&quot;20307&quot; value=&quot;291&quot;/&gt;&lt;/object&gt;&lt;object type=&quot;3&quot; unique_id=&quot;10646&quot;&gt;&lt;property id=&quot;20148&quot; value=&quot;5&quot;/&gt;&lt;property id=&quot;20300&quot; value=&quot;Slide 14 - &amp;quot;2. Phương tiện và giao thức truyền thông của mạng máy tính&amp;quot;&quot;/&gt;&lt;property id=&quot;20307&quot; value=&quot;292&quot;/&gt;&lt;/object&gt;&lt;object type=&quot;3&quot; unique_id=&quot;10744&quot;&gt;&lt;property id=&quot;20148&quot; value=&quot;5&quot;/&gt;&lt;property id=&quot;20300&quot; value=&quot;Slide 25 - &amp;quot;3. Phân loại mạng máy tính&amp;quot;&quot;/&gt;&lt;property id=&quot;20307&quot; value=&quot;29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3609</TotalTime>
  <Words>2310</Words>
  <Application>Microsoft Office PowerPoint</Application>
  <PresentationFormat>Custom</PresentationFormat>
  <Paragraphs>179</Paragraphs>
  <Slides>62</Slides>
  <Notes>1</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Default Design</vt:lpstr>
      <vt:lpstr>PowerPoint Presentation</vt:lpstr>
      <vt:lpstr>PowerPoint Presentation</vt:lpstr>
      <vt:lpstr>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vt:lpstr>
      <vt:lpstr>PowerPoint Presentation</vt:lpstr>
      <vt:lpstr>HOẠT ĐỘNG 1 Phân biệt Internet với 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 Mua hay thuê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Báo điện tử, giúp mọi người có thể đọc tin tức hàng ngày có phải là dịch vụ đám mây hay không? 2. Thư điện tử Gmail có phải là dịch vụ đám mây không?</vt:lpstr>
      <vt:lpstr>PowerPoint Presentation</vt:lpstr>
      <vt:lpstr>PowerPoint Presentation</vt:lpstr>
      <vt:lpstr>PowerPoint Presentation</vt:lpstr>
      <vt:lpstr>4. KẾT NỐI VẠN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một mạng loT, có nhất thiết là thiết bị thông minh chỉ nối với nhau qua Internet hay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ĐẠI HỌC THÁI NGUYÊN TRƯỜNG ĐẠI HỌC SƯ PHẠM</dc:title>
  <dc:creator>Nguyen</dc:creator>
  <cp:lastModifiedBy>admin</cp:lastModifiedBy>
  <cp:revision>145</cp:revision>
  <dcterms:created xsi:type="dcterms:W3CDTF">2017-09-24T07:14:48Z</dcterms:created>
  <dcterms:modified xsi:type="dcterms:W3CDTF">2023-11-01T08:33:22Z</dcterms:modified>
</cp:coreProperties>
</file>