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81" r:id="rId3"/>
    <p:sldId id="267" r:id="rId4"/>
    <p:sldId id="268" r:id="rId5"/>
    <p:sldId id="273" r:id="rId6"/>
    <p:sldId id="269" r:id="rId7"/>
    <p:sldId id="271" r:id="rId8"/>
    <p:sldId id="258" r:id="rId9"/>
    <p:sldId id="275" r:id="rId10"/>
    <p:sldId id="280" r:id="rId11"/>
    <p:sldId id="274" r:id="rId12"/>
    <p:sldId id="260" r:id="rId13"/>
    <p:sldId id="276" r:id="rId14"/>
    <p:sldId id="277" r:id="rId15"/>
    <p:sldId id="278" r:id="rId16"/>
    <p:sldId id="279"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057B"/>
    <a:srgbClr val="0D0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58" d="100"/>
          <a:sy n="58" d="100"/>
        </p:scale>
        <p:origin x="-714" y="-7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3185A-2A53-4D8C-8F32-C845F2F70CBF}"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758CBA3A-9936-4C67-965C-A8DD3074879B}">
      <dgm:prSet phldrT="[Text]" custT="1"/>
      <dgm:spPr/>
      <dgm:t>
        <a:bodyPr/>
        <a:lstStyle/>
        <a:p>
          <a:r>
            <a:rPr lang="vi-VN" sz="2400" b="1">
              <a:latin typeface="Tahoma" panose="020B0604030504040204" pitchFamily="34" charset="0"/>
              <a:ea typeface="Tahoma" panose="020B0604030504040204" pitchFamily="34" charset="0"/>
              <a:cs typeface="Tahoma" panose="020B0604030504040204" pitchFamily="34" charset="0"/>
            </a:rPr>
            <a:t>Ư</a:t>
          </a:r>
          <a:r>
            <a:rPr lang="en-US" sz="2400" b="1">
              <a:latin typeface="Tahoma" panose="020B0604030504040204" pitchFamily="34" charset="0"/>
              <a:ea typeface="Tahoma" panose="020B0604030504040204" pitchFamily="34" charset="0"/>
              <a:cs typeface="Tahoma" panose="020B0604030504040204" pitchFamily="34" charset="0"/>
            </a:rPr>
            <a:t>u điểm</a:t>
          </a:r>
          <a:endParaRPr lang="en-US" sz="2400" b="1"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title="Group A"/>
        </a:ext>
      </dgm:extLst>
    </dgm:pt>
    <dgm:pt modelId="{39812E31-9C15-4A6C-B8B9-78CE6FB555B1}" type="parTrans" cxnId="{F717B596-7122-4C3F-9238-14763508386B}">
      <dgm:prSet/>
      <dgm:spPr/>
      <dgm:t>
        <a:bodyPr/>
        <a:lstStyle/>
        <a:p>
          <a:endParaRPr lang="en-US"/>
        </a:p>
      </dgm:t>
    </dgm:pt>
    <dgm:pt modelId="{290E9CBE-1634-47AD-B973-508944073D35}" type="sibTrans" cxnId="{F717B596-7122-4C3F-9238-14763508386B}">
      <dgm:prSet/>
      <dgm:spPr/>
      <dgm:t>
        <a:bodyPr/>
        <a:lstStyle/>
        <a:p>
          <a:endParaRPr lang="en-US"/>
        </a:p>
      </dgm:t>
    </dgm:pt>
    <dgm:pt modelId="{E90264E4-81CE-47E1-80E3-2624D8E5DFEE}">
      <dgm:prSet phldrT="[Tex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100000" b="100000"/>
          </a:path>
          <a:tileRect t="-100000" r="-100000"/>
        </a:gradFill>
      </dgm:spPr>
      <dgm:t>
        <a:bodyPr/>
        <a:lstStyle/>
        <a:p>
          <a:r>
            <a:rPr lang="en-US" sz="2400">
              <a:latin typeface="Tahoma" panose="020B0604030504040204" pitchFamily="34" charset="0"/>
              <a:ea typeface="Tahoma" panose="020B0604030504040204" pitchFamily="34" charset="0"/>
              <a:cs typeface="Tahoma" panose="020B0604030504040204" pitchFamily="34" charset="0"/>
            </a:rPr>
            <a:t>Linh hoạt</a:t>
          </a:r>
          <a:endParaRPr lang="en-US" sz="2400"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title="Task 1 and task 2 under group A"/>
        </a:ext>
      </dgm:extLst>
    </dgm:pt>
    <dgm:pt modelId="{79881485-DDC4-4A70-AA7E-393B9FD5747B}" type="parTrans" cxnId="{F3B89C52-602F-49F7-B10E-F3B64BCDF706}">
      <dgm:prSet/>
      <dgm:spPr/>
      <dgm:t>
        <a:bodyPr/>
        <a:lstStyle/>
        <a:p>
          <a:endParaRPr lang="en-US"/>
        </a:p>
      </dgm:t>
    </dgm:pt>
    <dgm:pt modelId="{F41EE2E3-AB57-4E33-8FAD-2DCFFB467FDC}" type="sibTrans" cxnId="{F3B89C52-602F-49F7-B10E-F3B64BCDF706}">
      <dgm:prSet/>
      <dgm:spPr/>
      <dgm:t>
        <a:bodyPr/>
        <a:lstStyle/>
        <a:p>
          <a:endParaRPr lang="en-US"/>
        </a:p>
      </dgm:t>
    </dgm:pt>
    <dgm:pt modelId="{B8D53E29-122A-46E1-B481-B57598D97444}">
      <dgm:prSet phldrT="[Tex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100000" b="100000"/>
          </a:path>
          <a:tileRect t="-100000" r="-100000"/>
        </a:gradFill>
      </dgm:spPr>
      <dgm:t>
        <a:bodyPr/>
        <a:lstStyle/>
        <a:p>
          <a:r>
            <a:rPr lang="en-US" sz="2400">
              <a:latin typeface="Tahoma" panose="020B0604030504040204" pitchFamily="34" charset="0"/>
              <a:ea typeface="Tahoma" panose="020B0604030504040204" pitchFamily="34" charset="0"/>
              <a:cs typeface="Tahoma" panose="020B0604030504040204" pitchFamily="34" charset="0"/>
            </a:rPr>
            <a:t>Tin cậy</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EF8E1F9D-EFFE-4283-A7B6-A44D3292ACA4}" type="parTrans" cxnId="{C5FFCAE6-64D2-4A77-B85B-A376B2EE8E4F}">
      <dgm:prSet/>
      <dgm:spPr/>
      <dgm:t>
        <a:bodyPr/>
        <a:lstStyle/>
        <a:p>
          <a:endParaRPr lang="en-US"/>
        </a:p>
      </dgm:t>
    </dgm:pt>
    <dgm:pt modelId="{99B04B81-08CA-46AC-951C-217069AEF451}" type="sibTrans" cxnId="{C5FFCAE6-64D2-4A77-B85B-A376B2EE8E4F}">
      <dgm:prSet/>
      <dgm:spPr/>
      <dgm:t>
        <a:bodyPr/>
        <a:lstStyle/>
        <a:p>
          <a:endParaRPr lang="en-US"/>
        </a:p>
      </dgm:t>
    </dgm:pt>
    <dgm:pt modelId="{402957E6-7476-401F-A88F-03A61374CA19}">
      <dgm:prSet phldrT="[Tex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100000" b="100000"/>
          </a:path>
          <a:tileRect t="-100000" r="-100000"/>
        </a:gradFill>
      </dgm:spPr>
      <dgm:t>
        <a:bodyPr/>
        <a:lstStyle/>
        <a:p>
          <a:r>
            <a:rPr lang="en-US" sz="2400">
              <a:latin typeface="Tahoma" panose="020B0604030504040204" pitchFamily="34" charset="0"/>
              <a:ea typeface="Tahoma" panose="020B0604030504040204" pitchFamily="34" charset="0"/>
              <a:cs typeface="Tahoma" panose="020B0604030504040204" pitchFamily="34" charset="0"/>
            </a:rPr>
            <a:t>Chi phí rẻ</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E0AB40D3-FE56-4703-9D7D-E58B4ED970D4}" type="parTrans" cxnId="{3A027CAD-6B50-4B8F-B306-7DF46ACA180A}">
      <dgm:prSet/>
      <dgm:spPr/>
      <dgm:t>
        <a:bodyPr/>
        <a:lstStyle/>
        <a:p>
          <a:endParaRPr lang="en-US"/>
        </a:p>
      </dgm:t>
    </dgm:pt>
    <dgm:pt modelId="{E65020F5-3634-400C-A456-35B0F04B995C}" type="sibTrans" cxnId="{3A027CAD-6B50-4B8F-B306-7DF46ACA180A}">
      <dgm:prSet/>
      <dgm:spPr/>
      <dgm:t>
        <a:bodyPr/>
        <a:lstStyle/>
        <a:p>
          <a:endParaRPr lang="en-US"/>
        </a:p>
      </dgm:t>
    </dgm:pt>
    <dgm:pt modelId="{E80E23AD-ECAE-46D2-92A5-71CA9074EED7}" type="pres">
      <dgm:prSet presAssocID="{3183185A-2A53-4D8C-8F32-C845F2F70CBF}" presName="linearFlow" presStyleCnt="0">
        <dgm:presLayoutVars>
          <dgm:dir/>
          <dgm:animLvl val="lvl"/>
          <dgm:resizeHandles val="exact"/>
        </dgm:presLayoutVars>
      </dgm:prSet>
      <dgm:spPr/>
      <dgm:t>
        <a:bodyPr/>
        <a:lstStyle/>
        <a:p>
          <a:endParaRPr lang="en-US"/>
        </a:p>
      </dgm:t>
    </dgm:pt>
    <dgm:pt modelId="{63DDCCD6-3F31-4095-8E42-5BBFC31B83BE}" type="pres">
      <dgm:prSet presAssocID="{758CBA3A-9936-4C67-965C-A8DD3074879B}" presName="composite" presStyleCnt="0"/>
      <dgm:spPr/>
    </dgm:pt>
    <dgm:pt modelId="{C0AF5CB7-6C4F-49BC-8738-E4DE0AC00B72}" type="pres">
      <dgm:prSet presAssocID="{758CBA3A-9936-4C67-965C-A8DD3074879B}" presName="parentText" presStyleLbl="alignNode1" presStyleIdx="0" presStyleCnt="1">
        <dgm:presLayoutVars>
          <dgm:chMax val="1"/>
          <dgm:bulletEnabled val="1"/>
        </dgm:presLayoutVars>
      </dgm:prSet>
      <dgm:spPr/>
      <dgm:t>
        <a:bodyPr/>
        <a:lstStyle/>
        <a:p>
          <a:endParaRPr lang="en-US"/>
        </a:p>
      </dgm:t>
    </dgm:pt>
    <dgm:pt modelId="{0E09DE89-66C0-478D-8170-8F0BC920F1EB}" type="pres">
      <dgm:prSet presAssocID="{758CBA3A-9936-4C67-965C-A8DD3074879B}" presName="descendantText" presStyleLbl="alignAcc1" presStyleIdx="0" presStyleCnt="1">
        <dgm:presLayoutVars>
          <dgm:bulletEnabled val="1"/>
        </dgm:presLayoutVars>
      </dgm:prSet>
      <dgm:spPr/>
      <dgm:t>
        <a:bodyPr/>
        <a:lstStyle/>
        <a:p>
          <a:endParaRPr lang="en-US"/>
        </a:p>
      </dgm:t>
    </dgm:pt>
  </dgm:ptLst>
  <dgm:cxnLst>
    <dgm:cxn modelId="{F3B89C52-602F-49F7-B10E-F3B64BCDF706}" srcId="{758CBA3A-9936-4C67-965C-A8DD3074879B}" destId="{E90264E4-81CE-47E1-80E3-2624D8E5DFEE}" srcOrd="0" destOrd="0" parTransId="{79881485-DDC4-4A70-AA7E-393B9FD5747B}" sibTransId="{F41EE2E3-AB57-4E33-8FAD-2DCFFB467FDC}"/>
    <dgm:cxn modelId="{F717B596-7122-4C3F-9238-14763508386B}" srcId="{3183185A-2A53-4D8C-8F32-C845F2F70CBF}" destId="{758CBA3A-9936-4C67-965C-A8DD3074879B}" srcOrd="0" destOrd="0" parTransId="{39812E31-9C15-4A6C-B8B9-78CE6FB555B1}" sibTransId="{290E9CBE-1634-47AD-B973-508944073D35}"/>
    <dgm:cxn modelId="{CCB2FC69-48E6-4186-BB69-434FE6081740}" type="presOf" srcId="{B8D53E29-122A-46E1-B481-B57598D97444}" destId="{0E09DE89-66C0-478D-8170-8F0BC920F1EB}" srcOrd="0" destOrd="1" presId="urn:microsoft.com/office/officeart/2005/8/layout/chevron2"/>
    <dgm:cxn modelId="{3A027CAD-6B50-4B8F-B306-7DF46ACA180A}" srcId="{758CBA3A-9936-4C67-965C-A8DD3074879B}" destId="{402957E6-7476-401F-A88F-03A61374CA19}" srcOrd="2" destOrd="0" parTransId="{E0AB40D3-FE56-4703-9D7D-E58B4ED970D4}" sibTransId="{E65020F5-3634-400C-A456-35B0F04B995C}"/>
    <dgm:cxn modelId="{ED3E7A47-E6FA-4946-A777-42D9A5BAE38F}" type="presOf" srcId="{402957E6-7476-401F-A88F-03A61374CA19}" destId="{0E09DE89-66C0-478D-8170-8F0BC920F1EB}" srcOrd="0" destOrd="2" presId="urn:microsoft.com/office/officeart/2005/8/layout/chevron2"/>
    <dgm:cxn modelId="{5F92077A-D266-43D8-B1E4-282FB69A0EF5}" type="presOf" srcId="{3183185A-2A53-4D8C-8F32-C845F2F70CBF}" destId="{E80E23AD-ECAE-46D2-92A5-71CA9074EED7}" srcOrd="0" destOrd="0" presId="urn:microsoft.com/office/officeart/2005/8/layout/chevron2"/>
    <dgm:cxn modelId="{B3B75767-F5F8-4491-90D5-5742EB2BC878}" type="presOf" srcId="{E90264E4-81CE-47E1-80E3-2624D8E5DFEE}" destId="{0E09DE89-66C0-478D-8170-8F0BC920F1EB}" srcOrd="0" destOrd="0" presId="urn:microsoft.com/office/officeart/2005/8/layout/chevron2"/>
    <dgm:cxn modelId="{C5FFCAE6-64D2-4A77-B85B-A376B2EE8E4F}" srcId="{758CBA3A-9936-4C67-965C-A8DD3074879B}" destId="{B8D53E29-122A-46E1-B481-B57598D97444}" srcOrd="1" destOrd="0" parTransId="{EF8E1F9D-EFFE-4283-A7B6-A44D3292ACA4}" sibTransId="{99B04B81-08CA-46AC-951C-217069AEF451}"/>
    <dgm:cxn modelId="{71B43602-5819-468F-A340-DA5A96BA033E}" type="presOf" srcId="{758CBA3A-9936-4C67-965C-A8DD3074879B}" destId="{C0AF5CB7-6C4F-49BC-8738-E4DE0AC00B72}" srcOrd="0" destOrd="0" presId="urn:microsoft.com/office/officeart/2005/8/layout/chevron2"/>
    <dgm:cxn modelId="{135E7873-A46E-4154-8EE3-52AAA60564FD}" type="presParOf" srcId="{E80E23AD-ECAE-46D2-92A5-71CA9074EED7}" destId="{63DDCCD6-3F31-4095-8E42-5BBFC31B83BE}" srcOrd="0" destOrd="0" presId="urn:microsoft.com/office/officeart/2005/8/layout/chevron2"/>
    <dgm:cxn modelId="{A9FAD751-EA16-40A5-97AE-3F69AE5C1837}" type="presParOf" srcId="{63DDCCD6-3F31-4095-8E42-5BBFC31B83BE}" destId="{C0AF5CB7-6C4F-49BC-8738-E4DE0AC00B72}" srcOrd="0" destOrd="0" presId="urn:microsoft.com/office/officeart/2005/8/layout/chevron2"/>
    <dgm:cxn modelId="{D4F1CFD9-FAA1-4448-ABAA-E3FEFCB6CAF1}" type="presParOf" srcId="{63DDCCD6-3F31-4095-8E42-5BBFC31B83BE}" destId="{0E09DE89-66C0-478D-8170-8F0BC920F1E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83185A-2A53-4D8C-8F32-C845F2F70CBF}"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758CBA3A-9936-4C67-965C-A8DD3074879B}">
      <dgm:prSet phldrT="[Text]" custT="1"/>
      <dgm:spPr/>
      <dgm:t>
        <a:bodyPr/>
        <a:lstStyle/>
        <a:p>
          <a:r>
            <a:rPr lang="en-US" sz="2400" b="1">
              <a:latin typeface="Tahoma" panose="020B0604030504040204" pitchFamily="34" charset="0"/>
              <a:ea typeface="Tahoma" panose="020B0604030504040204" pitchFamily="34" charset="0"/>
              <a:cs typeface="Tahoma" panose="020B0604030504040204" pitchFamily="34" charset="0"/>
            </a:rPr>
            <a:t>Nhược điểm</a:t>
          </a:r>
          <a:endParaRPr lang="en-US" sz="2400" b="1"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title="Group A"/>
        </a:ext>
      </dgm:extLst>
    </dgm:pt>
    <dgm:pt modelId="{39812E31-9C15-4A6C-B8B9-78CE6FB555B1}" type="parTrans" cxnId="{F717B596-7122-4C3F-9238-14763508386B}">
      <dgm:prSet/>
      <dgm:spPr/>
      <dgm:t>
        <a:bodyPr/>
        <a:lstStyle/>
        <a:p>
          <a:endParaRPr lang="en-US"/>
        </a:p>
      </dgm:t>
    </dgm:pt>
    <dgm:pt modelId="{290E9CBE-1634-47AD-B973-508944073D35}" type="sibTrans" cxnId="{F717B596-7122-4C3F-9238-14763508386B}">
      <dgm:prSet/>
      <dgm:spPr/>
      <dgm:t>
        <a:bodyPr/>
        <a:lstStyle/>
        <a:p>
          <a:endParaRPr lang="en-US"/>
        </a:p>
      </dgm:t>
    </dgm:pt>
    <dgm:pt modelId="{E90264E4-81CE-47E1-80E3-2624D8E5DFEE}">
      <dgm:prSet phldrT="[Text]" custT="1"/>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path path="circle">
            <a:fillToRect l="100000" b="100000"/>
          </a:path>
          <a:tileRect t="-100000" r="-100000"/>
        </a:gradFill>
      </dgm:spPr>
      <dgm:t>
        <a:bodyPr/>
        <a:lstStyle/>
        <a:p>
          <a:r>
            <a:rPr lang="en-US" sz="2400">
              <a:latin typeface="Tahoma" panose="020B0604030504040204" pitchFamily="34" charset="0"/>
              <a:ea typeface="Tahoma" panose="020B0604030504040204" pitchFamily="34" charset="0"/>
              <a:cs typeface="Tahoma" panose="020B0604030504040204" pitchFamily="34" charset="0"/>
            </a:rPr>
            <a:t>Cần kết nối mạng</a:t>
          </a:r>
          <a:endParaRPr lang="en-US" sz="2400"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title="Task 1 and task 2 under group A"/>
        </a:ext>
      </dgm:extLst>
    </dgm:pt>
    <dgm:pt modelId="{79881485-DDC4-4A70-AA7E-393B9FD5747B}" type="parTrans" cxnId="{F3B89C52-602F-49F7-B10E-F3B64BCDF706}">
      <dgm:prSet/>
      <dgm:spPr/>
      <dgm:t>
        <a:bodyPr/>
        <a:lstStyle/>
        <a:p>
          <a:endParaRPr lang="en-US"/>
        </a:p>
      </dgm:t>
    </dgm:pt>
    <dgm:pt modelId="{F41EE2E3-AB57-4E33-8FAD-2DCFFB467FDC}" type="sibTrans" cxnId="{F3B89C52-602F-49F7-B10E-F3B64BCDF706}">
      <dgm:prSet/>
      <dgm:spPr/>
      <dgm:t>
        <a:bodyPr/>
        <a:lstStyle/>
        <a:p>
          <a:endParaRPr lang="en-US"/>
        </a:p>
      </dgm:t>
    </dgm:pt>
    <dgm:pt modelId="{E80E23AD-ECAE-46D2-92A5-71CA9074EED7}" type="pres">
      <dgm:prSet presAssocID="{3183185A-2A53-4D8C-8F32-C845F2F70CBF}" presName="linearFlow" presStyleCnt="0">
        <dgm:presLayoutVars>
          <dgm:dir/>
          <dgm:animLvl val="lvl"/>
          <dgm:resizeHandles val="exact"/>
        </dgm:presLayoutVars>
      </dgm:prSet>
      <dgm:spPr/>
      <dgm:t>
        <a:bodyPr/>
        <a:lstStyle/>
        <a:p>
          <a:endParaRPr lang="en-US"/>
        </a:p>
      </dgm:t>
    </dgm:pt>
    <dgm:pt modelId="{63DDCCD6-3F31-4095-8E42-5BBFC31B83BE}" type="pres">
      <dgm:prSet presAssocID="{758CBA3A-9936-4C67-965C-A8DD3074879B}" presName="composite" presStyleCnt="0"/>
      <dgm:spPr/>
    </dgm:pt>
    <dgm:pt modelId="{C0AF5CB7-6C4F-49BC-8738-E4DE0AC00B72}" type="pres">
      <dgm:prSet presAssocID="{758CBA3A-9936-4C67-965C-A8DD3074879B}" presName="parentText" presStyleLbl="alignNode1" presStyleIdx="0" presStyleCnt="1">
        <dgm:presLayoutVars>
          <dgm:chMax val="1"/>
          <dgm:bulletEnabled val="1"/>
        </dgm:presLayoutVars>
      </dgm:prSet>
      <dgm:spPr/>
      <dgm:t>
        <a:bodyPr/>
        <a:lstStyle/>
        <a:p>
          <a:endParaRPr lang="en-US"/>
        </a:p>
      </dgm:t>
    </dgm:pt>
    <dgm:pt modelId="{0E09DE89-66C0-478D-8170-8F0BC920F1EB}" type="pres">
      <dgm:prSet presAssocID="{758CBA3A-9936-4C67-965C-A8DD3074879B}" presName="descendantText" presStyleLbl="alignAcc1" presStyleIdx="0" presStyleCnt="1">
        <dgm:presLayoutVars>
          <dgm:bulletEnabled val="1"/>
        </dgm:presLayoutVars>
      </dgm:prSet>
      <dgm:spPr/>
      <dgm:t>
        <a:bodyPr/>
        <a:lstStyle/>
        <a:p>
          <a:endParaRPr lang="en-US"/>
        </a:p>
      </dgm:t>
    </dgm:pt>
  </dgm:ptLst>
  <dgm:cxnLst>
    <dgm:cxn modelId="{F3B89C52-602F-49F7-B10E-F3B64BCDF706}" srcId="{758CBA3A-9936-4C67-965C-A8DD3074879B}" destId="{E90264E4-81CE-47E1-80E3-2624D8E5DFEE}" srcOrd="0" destOrd="0" parTransId="{79881485-DDC4-4A70-AA7E-393B9FD5747B}" sibTransId="{F41EE2E3-AB57-4E33-8FAD-2DCFFB467FDC}"/>
    <dgm:cxn modelId="{B3B75767-F5F8-4491-90D5-5742EB2BC878}" type="presOf" srcId="{E90264E4-81CE-47E1-80E3-2624D8E5DFEE}" destId="{0E09DE89-66C0-478D-8170-8F0BC920F1EB}" srcOrd="0" destOrd="0" presId="urn:microsoft.com/office/officeart/2005/8/layout/chevron2"/>
    <dgm:cxn modelId="{71B43602-5819-468F-A340-DA5A96BA033E}" type="presOf" srcId="{758CBA3A-9936-4C67-965C-A8DD3074879B}" destId="{C0AF5CB7-6C4F-49BC-8738-E4DE0AC00B72}" srcOrd="0" destOrd="0" presId="urn:microsoft.com/office/officeart/2005/8/layout/chevron2"/>
    <dgm:cxn modelId="{F717B596-7122-4C3F-9238-14763508386B}" srcId="{3183185A-2A53-4D8C-8F32-C845F2F70CBF}" destId="{758CBA3A-9936-4C67-965C-A8DD3074879B}" srcOrd="0" destOrd="0" parTransId="{39812E31-9C15-4A6C-B8B9-78CE6FB555B1}" sibTransId="{290E9CBE-1634-47AD-B973-508944073D35}"/>
    <dgm:cxn modelId="{5F92077A-D266-43D8-B1E4-282FB69A0EF5}" type="presOf" srcId="{3183185A-2A53-4D8C-8F32-C845F2F70CBF}" destId="{E80E23AD-ECAE-46D2-92A5-71CA9074EED7}" srcOrd="0" destOrd="0" presId="urn:microsoft.com/office/officeart/2005/8/layout/chevron2"/>
    <dgm:cxn modelId="{135E7873-A46E-4154-8EE3-52AAA60564FD}" type="presParOf" srcId="{E80E23AD-ECAE-46D2-92A5-71CA9074EED7}" destId="{63DDCCD6-3F31-4095-8E42-5BBFC31B83BE}" srcOrd="0" destOrd="0" presId="urn:microsoft.com/office/officeart/2005/8/layout/chevron2"/>
    <dgm:cxn modelId="{A9FAD751-EA16-40A5-97AE-3F69AE5C1837}" type="presParOf" srcId="{63DDCCD6-3F31-4095-8E42-5BBFC31B83BE}" destId="{C0AF5CB7-6C4F-49BC-8738-E4DE0AC00B72}" srcOrd="0" destOrd="0" presId="urn:microsoft.com/office/officeart/2005/8/layout/chevron2"/>
    <dgm:cxn modelId="{D4F1CFD9-FAA1-4448-ABAA-E3FEFCB6CAF1}" type="presParOf" srcId="{63DDCCD6-3F31-4095-8E42-5BBFC31B83BE}" destId="{0E09DE89-66C0-478D-8170-8F0BC920F1EB}"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F5CB7-6C4F-49BC-8738-E4DE0AC00B72}">
      <dsp:nvSpPr>
        <dsp:cNvPr id="0" name=""/>
        <dsp:cNvSpPr/>
      </dsp:nvSpPr>
      <dsp:spPr>
        <a:xfrm rot="5400000">
          <a:off x="-250969" y="252605"/>
          <a:ext cx="1673127" cy="1171189"/>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1" kern="1200">
              <a:latin typeface="Tahoma" panose="020B0604030504040204" pitchFamily="34" charset="0"/>
              <a:ea typeface="Tahoma" panose="020B0604030504040204" pitchFamily="34" charset="0"/>
              <a:cs typeface="Tahoma" panose="020B0604030504040204" pitchFamily="34" charset="0"/>
            </a:rPr>
            <a:t>Ư</a:t>
          </a:r>
          <a:r>
            <a:rPr lang="en-US" sz="2400" b="1" kern="1200">
              <a:latin typeface="Tahoma" panose="020B0604030504040204" pitchFamily="34" charset="0"/>
              <a:ea typeface="Tahoma" panose="020B0604030504040204" pitchFamily="34" charset="0"/>
              <a:cs typeface="Tahoma" panose="020B0604030504040204" pitchFamily="34" charset="0"/>
            </a:rPr>
            <a:t>u điểm</a:t>
          </a:r>
          <a:endParaRPr lang="en-US" sz="2400" b="1"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 y="587231"/>
        <a:ext cx="1171189" cy="501938"/>
      </dsp:txXfrm>
    </dsp:sp>
    <dsp:sp modelId="{0E09DE89-66C0-478D-8170-8F0BC920F1EB}">
      <dsp:nvSpPr>
        <dsp:cNvPr id="0" name=""/>
        <dsp:cNvSpPr/>
      </dsp:nvSpPr>
      <dsp:spPr>
        <a:xfrm rot="5400000">
          <a:off x="2448986" y="-1276160"/>
          <a:ext cx="1088104" cy="3643698"/>
        </a:xfrm>
        <a:prstGeom prst="round2SameRect">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100000" b="100000"/>
          </a:path>
          <a:tileRect t="-100000" r="-100000"/>
        </a:gra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Tahoma" panose="020B0604030504040204" pitchFamily="34" charset="0"/>
              <a:ea typeface="Tahoma" panose="020B0604030504040204" pitchFamily="34" charset="0"/>
              <a:cs typeface="Tahoma" panose="020B0604030504040204" pitchFamily="34" charset="0"/>
            </a:rPr>
            <a:t>Linh hoạt</a:t>
          </a:r>
          <a:endParaRPr lang="en-US" sz="2400" kern="1200" dirty="0">
            <a:latin typeface="Tahoma" panose="020B0604030504040204" pitchFamily="34" charset="0"/>
            <a:ea typeface="Tahoma" panose="020B0604030504040204" pitchFamily="34" charset="0"/>
            <a:cs typeface="Tahoma" panose="020B0604030504040204" pitchFamily="34" charset="0"/>
          </a:endParaRPr>
        </a:p>
        <a:p>
          <a:pPr marL="228600" lvl="1" indent="-228600" algn="l" defTabSz="1066800">
            <a:lnSpc>
              <a:spcPct val="90000"/>
            </a:lnSpc>
            <a:spcBef>
              <a:spcPct val="0"/>
            </a:spcBef>
            <a:spcAft>
              <a:spcPct val="15000"/>
            </a:spcAft>
            <a:buChar char="••"/>
          </a:pPr>
          <a:r>
            <a:rPr lang="en-US" sz="2400" kern="1200">
              <a:latin typeface="Tahoma" panose="020B0604030504040204" pitchFamily="34" charset="0"/>
              <a:ea typeface="Tahoma" panose="020B0604030504040204" pitchFamily="34" charset="0"/>
              <a:cs typeface="Tahoma" panose="020B0604030504040204" pitchFamily="34" charset="0"/>
            </a:rPr>
            <a:t>Tin cậy</a:t>
          </a:r>
          <a:endParaRPr lang="en-US" sz="2400" kern="1200" dirty="0">
            <a:latin typeface="Tahoma" panose="020B0604030504040204" pitchFamily="34" charset="0"/>
            <a:ea typeface="Tahoma" panose="020B0604030504040204" pitchFamily="34" charset="0"/>
            <a:cs typeface="Tahoma" panose="020B0604030504040204" pitchFamily="34" charset="0"/>
          </a:endParaRPr>
        </a:p>
        <a:p>
          <a:pPr marL="228600" lvl="1" indent="-228600" algn="l" defTabSz="1066800">
            <a:lnSpc>
              <a:spcPct val="90000"/>
            </a:lnSpc>
            <a:spcBef>
              <a:spcPct val="0"/>
            </a:spcBef>
            <a:spcAft>
              <a:spcPct val="15000"/>
            </a:spcAft>
            <a:buChar char="••"/>
          </a:pPr>
          <a:r>
            <a:rPr lang="en-US" sz="2400" kern="1200">
              <a:latin typeface="Tahoma" panose="020B0604030504040204" pitchFamily="34" charset="0"/>
              <a:ea typeface="Tahoma" panose="020B0604030504040204" pitchFamily="34" charset="0"/>
              <a:cs typeface="Tahoma" panose="020B0604030504040204" pitchFamily="34" charset="0"/>
            </a:rPr>
            <a:t>Chi phí rẻ</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171190" y="54753"/>
        <a:ext cx="3590581" cy="981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F5CB7-6C4F-49BC-8738-E4DE0AC00B72}">
      <dsp:nvSpPr>
        <dsp:cNvPr id="0" name=""/>
        <dsp:cNvSpPr/>
      </dsp:nvSpPr>
      <dsp:spPr>
        <a:xfrm rot="5400000">
          <a:off x="-250969" y="252605"/>
          <a:ext cx="1673127" cy="1171189"/>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a:latin typeface="Tahoma" panose="020B0604030504040204" pitchFamily="34" charset="0"/>
              <a:ea typeface="Tahoma" panose="020B0604030504040204" pitchFamily="34" charset="0"/>
              <a:cs typeface="Tahoma" panose="020B0604030504040204" pitchFamily="34" charset="0"/>
            </a:rPr>
            <a:t>Nhược điểm</a:t>
          </a:r>
          <a:endParaRPr lang="en-US" sz="2400" b="1"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 y="587231"/>
        <a:ext cx="1171189" cy="501938"/>
      </dsp:txXfrm>
    </dsp:sp>
    <dsp:sp modelId="{0E09DE89-66C0-478D-8170-8F0BC920F1EB}">
      <dsp:nvSpPr>
        <dsp:cNvPr id="0" name=""/>
        <dsp:cNvSpPr/>
      </dsp:nvSpPr>
      <dsp:spPr>
        <a:xfrm rot="5400000">
          <a:off x="2448986" y="-1276160"/>
          <a:ext cx="1088104" cy="3643698"/>
        </a:xfrm>
        <a:prstGeom prst="round2SameRect">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path path="circle">
            <a:fillToRect l="100000" b="100000"/>
          </a:path>
          <a:tileRect t="-100000" r="-100000"/>
        </a:gra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Tahoma" panose="020B0604030504040204" pitchFamily="34" charset="0"/>
              <a:ea typeface="Tahoma" panose="020B0604030504040204" pitchFamily="34" charset="0"/>
              <a:cs typeface="Tahoma" panose="020B0604030504040204" pitchFamily="34" charset="0"/>
            </a:rPr>
            <a:t>Cần kết nối mạng</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171190" y="54753"/>
        <a:ext cx="3590581" cy="9818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11/1/2023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11/1/2023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11/1/2023</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412"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11/1/2023</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11/1/2023</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2C6F8EA-316C-41DE-B9A4-EDCC3A85ED9A}" type="datetimeFigureOut">
              <a:rPr lang="en-US"/>
              <a:t>11/1/2023</a:t>
            </a:fld>
            <a:endParaRPr dirty="0"/>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11/1/2023</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571"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2C6F8EA-316C-41DE-B9A4-EDCC3A85ED9A}" type="datetimeFigureOut">
              <a:rPr lang="en-US"/>
              <a:t>11/1/2023</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2C6F8EA-316C-41DE-B9A4-EDCC3A85ED9A}" type="datetimeFigureOut">
              <a:rPr lang="en-US"/>
              <a:t>11/1/2023</a:t>
            </a:fld>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2C6F8EA-316C-41DE-B9A4-EDCC3A85ED9A}" type="datetimeFigureOut">
              <a:rPr lang="en-US"/>
              <a:t>11/1/2023</a:t>
            </a:fld>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C2C6F8EA-316C-41DE-B9A4-EDCC3A85ED9A}" type="datetimeFigureOut">
              <a:rPr lang="en-US"/>
              <a:t>11/1/2023</a:t>
            </a:fld>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t>11/1/2023</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11/1/2023</a:t>
            </a:fld>
            <a:endParaRPr lang="en-US" dirty="0"/>
          </a:p>
        </p:txBody>
      </p:sp>
      <p:sp>
        <p:nvSpPr>
          <p:cNvPr id="6" name="Footer Placeholder 5"/>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7DC1BBB0-96F0-4077-A278-0F3FB5C104D3}" type="slidenum">
              <a:rPr lang="en-US" smtClean="0"/>
              <a:pPr/>
              <a:t>‹#›</a:t>
            </a:fld>
            <a:endParaRPr lang="en-US"/>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fld id="{C2C6F8EA-316C-41DE-B9A4-EDCC3A85ED9A}" type="datetimeFigureOut">
              <a:rPr lang="en-US" smtClean="0"/>
              <a:pPr/>
              <a:t>11/1/2023</a:t>
            </a:fld>
            <a:endParaRPr lang="en-US" dirty="0"/>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2181" y="1143000"/>
            <a:ext cx="8633831" cy="4267200"/>
          </a:xfrm>
        </p:spPr>
        <p:txBody>
          <a:bodyPr/>
          <a:lstStyle/>
          <a:p>
            <a:pPr algn="ctr">
              <a:lnSpc>
                <a:spcPct val="120000"/>
              </a:lnSpc>
              <a:spcBef>
                <a:spcPts val="1800"/>
              </a:spcBef>
              <a:spcAft>
                <a:spcPts val="600"/>
              </a:spcAft>
            </a:pPr>
            <a:r>
              <a:rPr lang="en-US" sz="2800" b="1" dirty="0" smtClean="0">
                <a:solidFill>
                  <a:srgbClr val="0D0878"/>
                </a:solidFill>
                <a:latin typeface="Times-Narrow" panose="02020500000000000000" pitchFamily="18" charset="0"/>
                <a:ea typeface="Times-Narrow" panose="02020500000000000000" pitchFamily="18" charset="0"/>
                <a:cs typeface="Times-Narrow" panose="02020500000000000000" pitchFamily="18" charset="0"/>
              </a:rPr>
              <a:t>CHỦ ĐỀ 2: TỔ CHỨC LƯU TRỮ, TÌM KIẾM </a:t>
            </a:r>
            <a:br>
              <a:rPr lang="en-US" sz="2800" b="1" dirty="0" smtClean="0">
                <a:solidFill>
                  <a:srgbClr val="0D0878"/>
                </a:solidFill>
                <a:latin typeface="Times-Narrow" panose="02020500000000000000" pitchFamily="18" charset="0"/>
                <a:ea typeface="Times-Narrow" panose="02020500000000000000" pitchFamily="18" charset="0"/>
                <a:cs typeface="Times-Narrow" panose="02020500000000000000" pitchFamily="18" charset="0"/>
              </a:rPr>
            </a:br>
            <a:r>
              <a:rPr lang="en-US" sz="2800" b="1" dirty="0" smtClean="0">
                <a:solidFill>
                  <a:srgbClr val="0D0878"/>
                </a:solidFill>
                <a:latin typeface="Times-Narrow" panose="02020500000000000000" pitchFamily="18" charset="0"/>
                <a:ea typeface="Times-Narrow" panose="02020500000000000000" pitchFamily="18" charset="0"/>
                <a:cs typeface="Times-Narrow" panose="02020500000000000000" pitchFamily="18" charset="0"/>
              </a:rPr>
              <a:t>VÀ TRAO ĐỔI THÔNG TIN</a:t>
            </a:r>
            <a:br>
              <a:rPr lang="en-US" sz="2800" b="1" dirty="0" smtClean="0">
                <a:solidFill>
                  <a:srgbClr val="0D0878"/>
                </a:solidFill>
                <a:latin typeface="Times-Narrow" panose="02020500000000000000" pitchFamily="18" charset="0"/>
                <a:ea typeface="Times-Narrow" panose="02020500000000000000" pitchFamily="18" charset="0"/>
                <a:cs typeface="Times-Narrow" panose="02020500000000000000" pitchFamily="18" charset="0"/>
              </a:rPr>
            </a:br>
            <a:r>
              <a:rPr lang="en-US" sz="2800" dirty="0" smtClean="0">
                <a:latin typeface="Times-Narrow" panose="02020500000000000000" pitchFamily="18" charset="0"/>
                <a:ea typeface="Times-Narrow" panose="02020500000000000000" pitchFamily="18" charset="0"/>
                <a:cs typeface="Times-Narrow" panose="02020500000000000000" pitchFamily="18" charset="0"/>
              </a:rPr>
              <a:t/>
            </a:r>
            <a:br>
              <a:rPr lang="en-US" sz="2800" dirty="0" smtClean="0">
                <a:latin typeface="Times-Narrow" panose="02020500000000000000" pitchFamily="18" charset="0"/>
                <a:ea typeface="Times-Narrow" panose="02020500000000000000" pitchFamily="18" charset="0"/>
                <a:cs typeface="Times-Narrow" panose="02020500000000000000" pitchFamily="18" charset="0"/>
              </a:rPr>
            </a:br>
            <a:r>
              <a:rPr lang="en-US" sz="2400" b="1" dirty="0" smtClean="0">
                <a:solidFill>
                  <a:srgbClr val="1B057B"/>
                </a:solidFill>
                <a:latin typeface="Times-Narrow" panose="02020500000000000000" pitchFamily="18" charset="0"/>
                <a:ea typeface="Times-Narrow" panose="02020500000000000000" pitchFamily="18" charset="0"/>
                <a:cs typeface="Times-Narrow" panose="02020500000000000000" pitchFamily="18" charset="0"/>
              </a:rPr>
              <a:t>BÀI 6: LƯU TRỮ VÀ CHIA SẺ TỆP TIN TRÊN INTERNET</a:t>
            </a:r>
            <a:r>
              <a:rPr lang="en-US" sz="2400" b="1" dirty="0" smtClean="0">
                <a:latin typeface="Times-Narrow" panose="02020500000000000000" pitchFamily="18" charset="0"/>
                <a:ea typeface="Times-Narrow" panose="02020500000000000000" pitchFamily="18" charset="0"/>
                <a:cs typeface="Times-Narrow" panose="02020500000000000000" pitchFamily="18" charset="0"/>
              </a:rPr>
              <a:t/>
            </a:r>
            <a:br>
              <a:rPr lang="en-US" sz="2400" b="1" dirty="0" smtClean="0">
                <a:latin typeface="Times-Narrow" panose="02020500000000000000" pitchFamily="18" charset="0"/>
                <a:ea typeface="Times-Narrow" panose="02020500000000000000" pitchFamily="18" charset="0"/>
                <a:cs typeface="Times-Narrow" panose="02020500000000000000" pitchFamily="18" charset="0"/>
              </a:rPr>
            </a:br>
            <a:r>
              <a:rPr lang="en-US" sz="2400" dirty="0">
                <a:latin typeface="Times-Narrow" panose="02020500000000000000" pitchFamily="18" charset="0"/>
                <a:ea typeface="Times-Narrow" panose="02020500000000000000" pitchFamily="18" charset="0"/>
                <a:cs typeface="Times-Narrow" panose="02020500000000000000" pitchFamily="18" charset="0"/>
              </a:rPr>
              <a:t>MÔN TIN HỌC LỚP </a:t>
            </a:r>
            <a:r>
              <a:rPr lang="en-US" sz="2400" dirty="0" smtClean="0">
                <a:latin typeface="Times-Narrow" panose="02020500000000000000" pitchFamily="18" charset="0"/>
                <a:ea typeface="Times-Narrow" panose="02020500000000000000" pitchFamily="18" charset="0"/>
                <a:cs typeface="Times-Narrow" panose="02020500000000000000" pitchFamily="18" charset="0"/>
              </a:rPr>
              <a:t>11. TIẾT</a:t>
            </a:r>
            <a:r>
              <a:rPr lang="en-US" sz="2400" dirty="0">
                <a:latin typeface="Times-Narrow" panose="02020500000000000000" pitchFamily="18" charset="0"/>
                <a:ea typeface="Times-Narrow" panose="02020500000000000000" pitchFamily="18" charset="0"/>
                <a:cs typeface="Times-Narrow" panose="02020500000000000000" pitchFamily="18" charset="0"/>
              </a:rPr>
              <a:t>: 11-12</a:t>
            </a:r>
            <a:r>
              <a:rPr lang="en-US" sz="2400" b="1" dirty="0" smtClean="0">
                <a:latin typeface="Times-Narrow" panose="02020500000000000000" pitchFamily="18" charset="0"/>
                <a:ea typeface="Times-Narrow" panose="02020500000000000000" pitchFamily="18" charset="0"/>
                <a:cs typeface="Times-Narrow" panose="02020500000000000000" pitchFamily="18" charset="0"/>
              </a:rPr>
              <a:t/>
            </a:r>
            <a:br>
              <a:rPr lang="en-US" sz="2400" b="1" dirty="0" smtClean="0">
                <a:latin typeface="Times-Narrow" panose="02020500000000000000" pitchFamily="18" charset="0"/>
                <a:ea typeface="Times-Narrow" panose="02020500000000000000" pitchFamily="18" charset="0"/>
                <a:cs typeface="Times-Narrow" panose="02020500000000000000" pitchFamily="18" charset="0"/>
              </a:rPr>
            </a:br>
            <a:r>
              <a:rPr lang="en-US" sz="2400" dirty="0" smtClean="0">
                <a:latin typeface="Times-Narrow" panose="02020500000000000000" pitchFamily="18" charset="0"/>
                <a:ea typeface="Times-Narrow" panose="02020500000000000000" pitchFamily="18" charset="0"/>
                <a:cs typeface="Times-Narrow" panose="02020500000000000000" pitchFamily="18" charset="0"/>
              </a:rPr>
              <a:t>BỘ SÁCH: KẾT NỐI TRI THỨC</a:t>
            </a:r>
            <a:br>
              <a:rPr lang="en-US" sz="2400" dirty="0" smtClean="0">
                <a:latin typeface="Times-Narrow" panose="02020500000000000000" pitchFamily="18" charset="0"/>
                <a:ea typeface="Times-Narrow" panose="02020500000000000000" pitchFamily="18" charset="0"/>
                <a:cs typeface="Times-Narrow" panose="02020500000000000000" pitchFamily="18" charset="0"/>
              </a:rPr>
            </a:br>
            <a:r>
              <a:rPr lang="en-US" sz="2400" dirty="0" smtClean="0">
                <a:latin typeface="Times-Narrow" panose="02020500000000000000" pitchFamily="18" charset="0"/>
                <a:ea typeface="Times-Narrow" panose="02020500000000000000" pitchFamily="18" charset="0"/>
                <a:cs typeface="Times-Narrow" panose="02020500000000000000" pitchFamily="18" charset="0"/>
              </a:rPr>
              <a:t>GV THỰC HIỆN: VÕ TẤN QUAN</a:t>
            </a:r>
            <a:endParaRPr lang="en-US" sz="2400" b="1" dirty="0">
              <a:latin typeface="Times-Narrow" panose="02020500000000000000" pitchFamily="18" charset="0"/>
              <a:ea typeface="Times-Narrow" panose="02020500000000000000" pitchFamily="18" charset="0"/>
              <a:cs typeface="Times-Narrow" panose="02020500000000000000" pitchFamily="18" charset="0"/>
            </a:endParaRPr>
          </a:p>
        </p:txBody>
      </p:sp>
      <p:sp>
        <p:nvSpPr>
          <p:cNvPr id="3" name="TextBox 2"/>
          <p:cNvSpPr txBox="1"/>
          <p:nvPr/>
        </p:nvSpPr>
        <p:spPr>
          <a:xfrm>
            <a:off x="2436812" y="152400"/>
            <a:ext cx="8534400" cy="523220"/>
          </a:xfrm>
          <a:prstGeom prst="rect">
            <a:avLst/>
          </a:prstGeom>
          <a:noFill/>
        </p:spPr>
        <p:txBody>
          <a:bodyPr wrap="square" rtlCol="0">
            <a:spAutoFit/>
          </a:bodyPr>
          <a:lstStyle/>
          <a:p>
            <a:pPr algn="ctr"/>
            <a:r>
              <a:rPr lang="en-US" sz="2800" dirty="0" smtClean="0">
                <a:latin typeface="Times-Narrow" panose="02020500000000000000" pitchFamily="18" charset="0"/>
                <a:ea typeface="Times-Narrow" panose="02020500000000000000" pitchFamily="18" charset="0"/>
                <a:cs typeface="Times-Narrow" panose="02020500000000000000" pitchFamily="18" charset="0"/>
              </a:rPr>
              <a:t>TRƯỜNG THPT </a:t>
            </a:r>
            <a:r>
              <a:rPr lang="en-US" sz="2800" dirty="0">
                <a:latin typeface="Times-Narrow" panose="02020500000000000000" pitchFamily="18" charset="0"/>
                <a:ea typeface="Times-Narrow" panose="02020500000000000000" pitchFamily="18" charset="0"/>
                <a:cs typeface="Times-Narrow" panose="02020500000000000000" pitchFamily="18" charset="0"/>
              </a:rPr>
              <a:t>LÝ TỰ TRỌNG</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0212" y="209550"/>
            <a:ext cx="1228725" cy="12382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32E33D7-4E33-4474-9B09-0371A4250AE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1141412" y="2572026"/>
            <a:ext cx="9753600" cy="17139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9446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995E70B-7D52-464A-B13F-FD367DA5FCD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1446212" y="1676400"/>
            <a:ext cx="10300996" cy="2743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56106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583A14A-A7AB-410C-9018-72A6ECFB5A8D}"/>
              </a:ext>
            </a:extLst>
          </p:cNvPr>
          <p:cNvPicPr>
            <a:picLocks noChangeAspect="1"/>
          </p:cNvPicPr>
          <p:nvPr/>
        </p:nvPicPr>
        <p:blipFill>
          <a:blip r:embed="rId2"/>
          <a:stretch>
            <a:fillRect/>
          </a:stretch>
        </p:blipFill>
        <p:spPr>
          <a:xfrm>
            <a:off x="1293813" y="653142"/>
            <a:ext cx="10519546" cy="5867400"/>
          </a:xfrm>
          <a:prstGeom prst="rect">
            <a:avLst/>
          </a:prstGeom>
        </p:spPr>
      </p:pic>
    </p:spTree>
    <p:extLst>
      <p:ext uri="{BB962C8B-B14F-4D97-AF65-F5344CB8AC3E}">
        <p14:creationId xmlns:p14="http://schemas.microsoft.com/office/powerpoint/2010/main" val="106119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D284979-BB30-430B-BE35-129F8C62A7EB}"/>
              </a:ext>
            </a:extLst>
          </p:cNvPr>
          <p:cNvSpPr/>
          <p:nvPr/>
        </p:nvSpPr>
        <p:spPr>
          <a:xfrm>
            <a:off x="1446212" y="533400"/>
            <a:ext cx="9296400" cy="4154984"/>
          </a:xfrm>
          <a:prstGeom prst="rect">
            <a:avLst/>
          </a:prstGeom>
        </p:spPr>
        <p:txBody>
          <a:bodyPr wrap="square">
            <a:spAutoFit/>
          </a:bodyPr>
          <a:lstStyle/>
          <a:p>
            <a:r>
              <a:rPr lang="vi-VN" sz="2400" b="1">
                <a:solidFill>
                  <a:srgbClr val="FF0000"/>
                </a:solidFill>
                <a:latin typeface="Tahoma" panose="020B0604030504040204" pitchFamily="34" charset="0"/>
                <a:ea typeface="Tahoma" panose="020B0604030504040204" pitchFamily="34" charset="0"/>
                <a:cs typeface="Tahoma" panose="020B0604030504040204" pitchFamily="34" charset="0"/>
              </a:rPr>
              <a:t>Google Drive:</a:t>
            </a:r>
          </a:p>
          <a:p>
            <a:endParaRPr lang="vi-VN" sz="240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vi-VN" sz="2400">
                <a:latin typeface="Tahoma" panose="020B0604030504040204" pitchFamily="34" charset="0"/>
                <a:ea typeface="Tahoma" panose="020B0604030504040204" pitchFamily="34" charset="0"/>
                <a:cs typeface="Tahoma" panose="020B0604030504040204" pitchFamily="34" charset="0"/>
              </a:rPr>
              <a:t>Tên nhà cung cấp: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Google.</a:t>
            </a:r>
          </a:p>
          <a:p>
            <a:pPr marL="342900" indent="-342900">
              <a:buFont typeface="Arial" panose="020B0604020202020204" pitchFamily="34" charset="0"/>
              <a:buChar char="•"/>
            </a:pPr>
            <a:r>
              <a:rPr lang="vi-VN" sz="2400">
                <a:latin typeface="Tahoma" panose="020B0604030504040204" pitchFamily="34" charset="0"/>
                <a:ea typeface="Tahoma" panose="020B0604030504040204" pitchFamily="34" charset="0"/>
                <a:cs typeface="Tahoma" panose="020B0604030504040204" pitchFamily="34" charset="0"/>
              </a:rPr>
              <a:t>Dung lượng miễn phí: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15 GB.</a:t>
            </a:r>
          </a:p>
          <a:p>
            <a:pPr marL="342900" indent="-342900">
              <a:buFont typeface="Arial" panose="020B0604020202020204" pitchFamily="34" charset="0"/>
              <a:buChar char="•"/>
            </a:pPr>
            <a:r>
              <a:rPr lang="vi-VN" sz="2400">
                <a:latin typeface="Tahoma" panose="020B0604030504040204" pitchFamily="34" charset="0"/>
                <a:ea typeface="Tahoma" panose="020B0604030504040204" pitchFamily="34" charset="0"/>
                <a:cs typeface="Tahoma" panose="020B0604030504040204" pitchFamily="34" charset="0"/>
              </a:rPr>
              <a:t>Cho phép tải lên: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pPr marL="342900" indent="-342900">
              <a:buFont typeface="Arial" panose="020B0604020202020204" pitchFamily="34" charset="0"/>
              <a:buChar char="•"/>
            </a:pPr>
            <a:r>
              <a:rPr lang="vi-VN" sz="2400">
                <a:latin typeface="Tahoma" panose="020B0604030504040204" pitchFamily="34" charset="0"/>
                <a:ea typeface="Tahoma" panose="020B0604030504040204" pitchFamily="34" charset="0"/>
                <a:cs typeface="Tahoma" panose="020B0604030504040204" pitchFamily="34" charset="0"/>
              </a:rPr>
              <a:t>Cho phép tải xuống: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pPr marL="342900" indent="-342900">
              <a:buFont typeface="Arial" panose="020B0604020202020204" pitchFamily="34" charset="0"/>
              <a:buChar char="•"/>
            </a:pPr>
            <a:r>
              <a:rPr lang="vi-VN" sz="2400">
                <a:latin typeface="Tahoma" panose="020B0604030504040204" pitchFamily="34" charset="0"/>
                <a:ea typeface="Tahoma" panose="020B0604030504040204" pitchFamily="34" charset="0"/>
                <a:cs typeface="Tahoma" panose="020B0604030504040204" pitchFamily="34" charset="0"/>
              </a:rPr>
              <a:t>Cho phép chia sẻ: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pPr marL="342900" indent="-342900">
              <a:buFont typeface="Arial" panose="020B0604020202020204" pitchFamily="34" charset="0"/>
              <a:buChar char="•"/>
            </a:pPr>
            <a:r>
              <a:rPr lang="vi-VN" sz="2400">
                <a:latin typeface="Tahoma" panose="020B0604030504040204" pitchFamily="34" charset="0"/>
                <a:ea typeface="Tahoma" panose="020B0604030504040204" pitchFamily="34" charset="0"/>
                <a:cs typeface="Tahoma" panose="020B0604030504040204" pitchFamily="34" charset="0"/>
              </a:rPr>
              <a:t>Thân thiện, dễ sử dụng: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pPr marL="342900" indent="-342900">
              <a:buFont typeface="Arial" panose="020B0604020202020204" pitchFamily="34" charset="0"/>
              <a:buChar char="•"/>
            </a:pPr>
            <a:r>
              <a:rPr lang="vi-VN" sz="2400">
                <a:latin typeface="Tahoma" panose="020B0604030504040204" pitchFamily="34" charset="0"/>
                <a:ea typeface="Tahoma" panose="020B0604030504040204" pitchFamily="34" charset="0"/>
                <a:cs typeface="Tahoma" panose="020B0604030504040204" pitchFamily="34" charset="0"/>
              </a:rPr>
              <a:t>Số người dùng hiện tại: Không có số liệu cụ thể.</a:t>
            </a:r>
          </a:p>
          <a:p>
            <a:pPr marL="342900" indent="-342900">
              <a:buFont typeface="Arial" panose="020B0604020202020204" pitchFamily="34" charset="0"/>
              <a:buChar char="•"/>
            </a:pPr>
            <a:r>
              <a:rPr lang="vi-VN" sz="2400">
                <a:latin typeface="Tahoma" panose="020B0604030504040204" pitchFamily="34" charset="0"/>
                <a:ea typeface="Tahoma" panose="020B0604030504040204" pitchFamily="34" charset="0"/>
                <a:cs typeface="Tahoma" panose="020B0604030504040204" pitchFamily="34" charset="0"/>
              </a:rPr>
              <a:t>Đánh giá của người dùng (số sao trung bình): Tùy thuộc vào đánh giá cá nhân.</a:t>
            </a:r>
            <a:endParaRPr lang="en-US"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48076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B7FCF94-2620-411F-9A17-F20EDAA8111B}"/>
              </a:ext>
            </a:extLst>
          </p:cNvPr>
          <p:cNvSpPr/>
          <p:nvPr/>
        </p:nvSpPr>
        <p:spPr>
          <a:xfrm>
            <a:off x="1408112" y="990600"/>
            <a:ext cx="9372600" cy="4154984"/>
          </a:xfrm>
          <a:prstGeom prst="rect">
            <a:avLst/>
          </a:prstGeom>
        </p:spPr>
        <p:txBody>
          <a:bodyPr wrap="square">
            <a:spAutoFit/>
          </a:bodyPr>
          <a:lstStyle/>
          <a:p>
            <a:r>
              <a:rPr lang="vi-VN" sz="2400" b="1">
                <a:solidFill>
                  <a:srgbClr val="FF0000"/>
                </a:solidFill>
                <a:latin typeface="Tahoma" panose="020B0604030504040204" pitchFamily="34" charset="0"/>
                <a:ea typeface="Tahoma" panose="020B0604030504040204" pitchFamily="34" charset="0"/>
                <a:cs typeface="Tahoma" panose="020B0604030504040204" pitchFamily="34" charset="0"/>
              </a:rPr>
              <a:t>OneDrive:</a:t>
            </a:r>
          </a:p>
          <a:p>
            <a:endParaRPr lang="vi-VN" sz="2400">
              <a:latin typeface="Tahoma" panose="020B0604030504040204" pitchFamily="34" charset="0"/>
              <a:ea typeface="Tahoma" panose="020B0604030504040204" pitchFamily="34" charset="0"/>
              <a:cs typeface="Tahoma" panose="020B0604030504040204" pitchFamily="34" charset="0"/>
            </a:endParaRPr>
          </a:p>
          <a:p>
            <a:r>
              <a:rPr lang="vi-VN" sz="2400">
                <a:latin typeface="Tahoma" panose="020B0604030504040204" pitchFamily="34" charset="0"/>
                <a:ea typeface="Tahoma" panose="020B0604030504040204" pitchFamily="34" charset="0"/>
                <a:cs typeface="Tahoma" panose="020B0604030504040204" pitchFamily="34" charset="0"/>
              </a:rPr>
              <a:t>Tên nhà cung cấp: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Microsoft.</a:t>
            </a:r>
          </a:p>
          <a:p>
            <a:r>
              <a:rPr lang="vi-VN" sz="2400">
                <a:latin typeface="Tahoma" panose="020B0604030504040204" pitchFamily="34" charset="0"/>
                <a:ea typeface="Tahoma" panose="020B0604030504040204" pitchFamily="34" charset="0"/>
                <a:cs typeface="Tahoma" panose="020B0604030504040204" pitchFamily="34" charset="0"/>
              </a:rPr>
              <a:t>Dung lượng miễn phí: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5 GB.</a:t>
            </a:r>
          </a:p>
          <a:p>
            <a:r>
              <a:rPr lang="vi-VN" sz="2400">
                <a:latin typeface="Tahoma" panose="020B0604030504040204" pitchFamily="34" charset="0"/>
                <a:ea typeface="Tahoma" panose="020B0604030504040204" pitchFamily="34" charset="0"/>
                <a:cs typeface="Tahoma" panose="020B0604030504040204" pitchFamily="34" charset="0"/>
              </a:rPr>
              <a:t>Cho phép tải lên: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Cho phép tải xuống: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Cho phép chia sẻ: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Thân thiện, dễ sử dụng: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Số người dùng hiện tại: Không có số liệu cụ thể.</a:t>
            </a:r>
          </a:p>
          <a:p>
            <a:r>
              <a:rPr lang="vi-VN" sz="2400">
                <a:latin typeface="Tahoma" panose="020B0604030504040204" pitchFamily="34" charset="0"/>
                <a:ea typeface="Tahoma" panose="020B0604030504040204" pitchFamily="34" charset="0"/>
                <a:cs typeface="Tahoma" panose="020B0604030504040204" pitchFamily="34" charset="0"/>
              </a:rPr>
              <a:t>Đánh giá của người dùng (số sao trung bình): Tùy thuộc vào đánh giá cá nhân.</a:t>
            </a:r>
            <a:endParaRPr lang="en-US"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2751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285FD11-91EE-4EC2-9690-3374DD2C84E5}"/>
              </a:ext>
            </a:extLst>
          </p:cNvPr>
          <p:cNvSpPr/>
          <p:nvPr/>
        </p:nvSpPr>
        <p:spPr>
          <a:xfrm>
            <a:off x="1446212" y="1143000"/>
            <a:ext cx="9296400" cy="4154984"/>
          </a:xfrm>
          <a:prstGeom prst="rect">
            <a:avLst/>
          </a:prstGeom>
        </p:spPr>
        <p:txBody>
          <a:bodyPr wrap="square">
            <a:spAutoFit/>
          </a:bodyPr>
          <a:lstStyle/>
          <a:p>
            <a:r>
              <a:rPr lang="vi-VN" sz="2400" b="1">
                <a:solidFill>
                  <a:srgbClr val="FF0000"/>
                </a:solidFill>
                <a:latin typeface="Tahoma" panose="020B0604030504040204" pitchFamily="34" charset="0"/>
                <a:ea typeface="Tahoma" panose="020B0604030504040204" pitchFamily="34" charset="0"/>
                <a:cs typeface="Tahoma" panose="020B0604030504040204" pitchFamily="34" charset="0"/>
              </a:rPr>
              <a:t>iCloud:</a:t>
            </a:r>
          </a:p>
          <a:p>
            <a:endParaRPr lang="vi-VN" sz="2400">
              <a:latin typeface="Tahoma" panose="020B0604030504040204" pitchFamily="34" charset="0"/>
              <a:ea typeface="Tahoma" panose="020B0604030504040204" pitchFamily="34" charset="0"/>
              <a:cs typeface="Tahoma" panose="020B0604030504040204" pitchFamily="34" charset="0"/>
            </a:endParaRPr>
          </a:p>
          <a:p>
            <a:r>
              <a:rPr lang="vi-VN" sz="2400">
                <a:latin typeface="Tahoma" panose="020B0604030504040204" pitchFamily="34" charset="0"/>
                <a:ea typeface="Tahoma" panose="020B0604030504040204" pitchFamily="34" charset="0"/>
                <a:cs typeface="Tahoma" panose="020B0604030504040204" pitchFamily="34" charset="0"/>
              </a:rPr>
              <a:t>Tên nhà cung cấp: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Apple.</a:t>
            </a:r>
          </a:p>
          <a:p>
            <a:r>
              <a:rPr lang="vi-VN" sz="2400">
                <a:latin typeface="Tahoma" panose="020B0604030504040204" pitchFamily="34" charset="0"/>
                <a:ea typeface="Tahoma" panose="020B0604030504040204" pitchFamily="34" charset="0"/>
                <a:cs typeface="Tahoma" panose="020B0604030504040204" pitchFamily="34" charset="0"/>
              </a:rPr>
              <a:t>Dung lượng miễn phí: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5 GB.</a:t>
            </a:r>
          </a:p>
          <a:p>
            <a:r>
              <a:rPr lang="vi-VN" sz="2400">
                <a:latin typeface="Tahoma" panose="020B0604030504040204" pitchFamily="34" charset="0"/>
                <a:ea typeface="Tahoma" panose="020B0604030504040204" pitchFamily="34" charset="0"/>
                <a:cs typeface="Tahoma" panose="020B0604030504040204" pitchFamily="34" charset="0"/>
              </a:rPr>
              <a:t>Cho phép tải lên: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Cho phép tải xuống: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Cho phép chia sẻ: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Thân thiện, dễ sử dụng: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Số người dùng hiện tại: Không có số liệu cụ thể.</a:t>
            </a:r>
          </a:p>
          <a:p>
            <a:r>
              <a:rPr lang="vi-VN" sz="2400">
                <a:latin typeface="Tahoma" panose="020B0604030504040204" pitchFamily="34" charset="0"/>
                <a:ea typeface="Tahoma" panose="020B0604030504040204" pitchFamily="34" charset="0"/>
                <a:cs typeface="Tahoma" panose="020B0604030504040204" pitchFamily="34" charset="0"/>
              </a:rPr>
              <a:t>Đánh giá của người dùng (số sao trung bình): Tùy thuộc vào đánh giá cá nhân.</a:t>
            </a:r>
            <a:endParaRPr lang="en-US"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3752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4CCE1FD-BB48-44A6-9867-725C812C5073}"/>
              </a:ext>
            </a:extLst>
          </p:cNvPr>
          <p:cNvSpPr/>
          <p:nvPr/>
        </p:nvSpPr>
        <p:spPr>
          <a:xfrm>
            <a:off x="1560512" y="1066800"/>
            <a:ext cx="9067800" cy="4154984"/>
          </a:xfrm>
          <a:prstGeom prst="rect">
            <a:avLst/>
          </a:prstGeom>
        </p:spPr>
        <p:txBody>
          <a:bodyPr wrap="square">
            <a:spAutoFit/>
          </a:bodyPr>
          <a:lstStyle/>
          <a:p>
            <a:r>
              <a:rPr lang="vi-VN" sz="2400" b="1">
                <a:solidFill>
                  <a:srgbClr val="FF0000"/>
                </a:solidFill>
                <a:latin typeface="Tahoma" panose="020B0604030504040204" pitchFamily="34" charset="0"/>
                <a:ea typeface="Tahoma" panose="020B0604030504040204" pitchFamily="34" charset="0"/>
                <a:cs typeface="Tahoma" panose="020B0604030504040204" pitchFamily="34" charset="0"/>
              </a:rPr>
              <a:t>Dropbox:</a:t>
            </a:r>
          </a:p>
          <a:p>
            <a:endParaRPr lang="vi-VN" sz="2400">
              <a:latin typeface="Tahoma" panose="020B0604030504040204" pitchFamily="34" charset="0"/>
              <a:ea typeface="Tahoma" panose="020B0604030504040204" pitchFamily="34" charset="0"/>
              <a:cs typeface="Tahoma" panose="020B0604030504040204" pitchFamily="34" charset="0"/>
            </a:endParaRPr>
          </a:p>
          <a:p>
            <a:r>
              <a:rPr lang="vi-VN" sz="2400">
                <a:latin typeface="Tahoma" panose="020B0604030504040204" pitchFamily="34" charset="0"/>
                <a:ea typeface="Tahoma" panose="020B0604030504040204" pitchFamily="34" charset="0"/>
                <a:cs typeface="Tahoma" panose="020B0604030504040204" pitchFamily="34" charset="0"/>
              </a:rPr>
              <a:t>Tên nhà cung cấp: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Dropbox, Inc.</a:t>
            </a:r>
          </a:p>
          <a:p>
            <a:r>
              <a:rPr lang="vi-VN" sz="2400">
                <a:latin typeface="Tahoma" panose="020B0604030504040204" pitchFamily="34" charset="0"/>
                <a:ea typeface="Tahoma" panose="020B0604030504040204" pitchFamily="34" charset="0"/>
                <a:cs typeface="Tahoma" panose="020B0604030504040204" pitchFamily="34" charset="0"/>
              </a:rPr>
              <a:t>Dung lượng miễn phí: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2 GB.</a:t>
            </a:r>
          </a:p>
          <a:p>
            <a:r>
              <a:rPr lang="vi-VN" sz="2400">
                <a:latin typeface="Tahoma" panose="020B0604030504040204" pitchFamily="34" charset="0"/>
                <a:ea typeface="Tahoma" panose="020B0604030504040204" pitchFamily="34" charset="0"/>
                <a:cs typeface="Tahoma" panose="020B0604030504040204" pitchFamily="34" charset="0"/>
              </a:rPr>
              <a:t>Cho phép tải lên: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Cho phép tải xuống: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Cho phép chia sẻ: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Thân thiện, dễ sử dụng: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Có.</a:t>
            </a:r>
          </a:p>
          <a:p>
            <a:r>
              <a:rPr lang="vi-VN" sz="2400">
                <a:latin typeface="Tahoma" panose="020B0604030504040204" pitchFamily="34" charset="0"/>
                <a:ea typeface="Tahoma" panose="020B0604030504040204" pitchFamily="34" charset="0"/>
                <a:cs typeface="Tahoma" panose="020B0604030504040204" pitchFamily="34" charset="0"/>
              </a:rPr>
              <a:t>Số người dùng hiện tại: Không có số liệu cụ thể.</a:t>
            </a:r>
          </a:p>
          <a:p>
            <a:r>
              <a:rPr lang="vi-VN" sz="2400">
                <a:latin typeface="Tahoma" panose="020B0604030504040204" pitchFamily="34" charset="0"/>
                <a:ea typeface="Tahoma" panose="020B0604030504040204" pitchFamily="34" charset="0"/>
                <a:cs typeface="Tahoma" panose="020B0604030504040204" pitchFamily="34" charset="0"/>
              </a:rPr>
              <a:t>Đánh giá của người dùng (số sao trung bình): Tùy thuộc vào đánh giá cá nhân.</a:t>
            </a:r>
            <a:endParaRPr lang="en-US"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6712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a:latin typeface="Times-Narrow" panose="02020500000000000000" pitchFamily="18" charset="0"/>
                <a:ea typeface="Times-Narrow" panose="02020500000000000000" pitchFamily="18" charset="0"/>
                <a:cs typeface="Times-Narrow" panose="02020500000000000000" pitchFamily="18" charset="0"/>
              </a:rPr>
              <a:t>Bài</a:t>
            </a:r>
            <a:r>
              <a:rPr lang="en-US" dirty="0">
                <a:latin typeface="Times-Narrow" panose="02020500000000000000" pitchFamily="18" charset="0"/>
                <a:ea typeface="Times-Narrow" panose="02020500000000000000" pitchFamily="18" charset="0"/>
                <a:cs typeface="Times-Narrow" panose="02020500000000000000" pitchFamily="18" charset="0"/>
              </a:rPr>
              <a:t> 6</a:t>
            </a:r>
            <a:br>
              <a:rPr lang="en-US" dirty="0">
                <a:latin typeface="Times-Narrow" panose="02020500000000000000" pitchFamily="18" charset="0"/>
                <a:ea typeface="Times-Narrow" panose="02020500000000000000" pitchFamily="18" charset="0"/>
                <a:cs typeface="Times-Narrow" panose="02020500000000000000" pitchFamily="18" charset="0"/>
              </a:rPr>
            </a:br>
            <a:r>
              <a:rPr lang="en-US" b="1" dirty="0">
                <a:latin typeface="Times-Narrow" panose="02020500000000000000" pitchFamily="18" charset="0"/>
                <a:ea typeface="Times-Narrow" panose="02020500000000000000" pitchFamily="18" charset="0"/>
                <a:cs typeface="Times-Narrow" panose="02020500000000000000" pitchFamily="18" charset="0"/>
              </a:rPr>
              <a:t>LƯU TRỮ VÀ CHIA SẺ TỆP TIN TRÊN INTERNET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2073" y="0"/>
            <a:ext cx="1228725" cy="1238250"/>
          </a:xfrm>
          <a:prstGeom prst="rect">
            <a:avLst/>
          </a:prstGeom>
        </p:spPr>
      </p:pic>
    </p:spTree>
    <p:extLst>
      <p:ext uri="{BB962C8B-B14F-4D97-AF65-F5344CB8AC3E}">
        <p14:creationId xmlns:p14="http://schemas.microsoft.com/office/powerpoint/2010/main" val="3883838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637424" y="457200"/>
            <a:ext cx="7777576" cy="736600"/>
          </a:xfrm>
        </p:spPr>
        <p:txBody>
          <a:bodyPr/>
          <a:lstStyle/>
          <a:p>
            <a:r>
              <a:rPr lang="en-US">
                <a:solidFill>
                  <a:srgbClr val="0070C0"/>
                </a:solidFill>
                <a:latin typeface="Vogue-ExtraBold" panose="020B0500000000000000" pitchFamily="34" charset="0"/>
                <a:ea typeface="Vogue-ExtraBold" panose="020B0500000000000000" pitchFamily="34" charset="0"/>
                <a:cs typeface="Vogue-ExtraBold" panose="020B0500000000000000" pitchFamily="34" charset="0"/>
              </a:rPr>
              <a:t>Dữ liệu có thể đ</a:t>
            </a:r>
            <a:r>
              <a:rPr lang="vi-VN">
                <a:solidFill>
                  <a:srgbClr val="0070C0"/>
                </a:solidFill>
                <a:latin typeface="Vogue-ExtraBold" panose="020B0500000000000000" pitchFamily="34" charset="0"/>
                <a:ea typeface="Vogue-ExtraBold" panose="020B0500000000000000" pitchFamily="34" charset="0"/>
                <a:cs typeface="Vogue-ExtraBold" panose="020B0500000000000000" pitchFamily="34" charset="0"/>
              </a:rPr>
              <a:t>ư</a:t>
            </a:r>
            <a:r>
              <a:rPr lang="en-US">
                <a:solidFill>
                  <a:srgbClr val="0070C0"/>
                </a:solidFill>
                <a:latin typeface="Vogue-ExtraBold" panose="020B0500000000000000" pitchFamily="34" charset="0"/>
                <a:ea typeface="Vogue-ExtraBold" panose="020B0500000000000000" pitchFamily="34" charset="0"/>
                <a:cs typeface="Vogue-ExtraBold" panose="020B0500000000000000" pitchFamily="34" charset="0"/>
              </a:rPr>
              <a:t>ợc l</a:t>
            </a:r>
            <a:r>
              <a:rPr lang="vi-VN">
                <a:solidFill>
                  <a:srgbClr val="0070C0"/>
                </a:solidFill>
                <a:latin typeface="Vogue-ExtraBold" panose="020B0500000000000000" pitchFamily="34" charset="0"/>
                <a:ea typeface="Vogue-ExtraBold" panose="020B0500000000000000" pitchFamily="34" charset="0"/>
                <a:cs typeface="Vogue-ExtraBold" panose="020B0500000000000000" pitchFamily="34" charset="0"/>
              </a:rPr>
              <a:t>ư</a:t>
            </a:r>
            <a:r>
              <a:rPr lang="en-US">
                <a:solidFill>
                  <a:srgbClr val="0070C0"/>
                </a:solidFill>
                <a:latin typeface="Vogue-ExtraBold" panose="020B0500000000000000" pitchFamily="34" charset="0"/>
                <a:ea typeface="Vogue-ExtraBold" panose="020B0500000000000000" pitchFamily="34" charset="0"/>
                <a:cs typeface="Vogue-ExtraBold" panose="020B0500000000000000" pitchFamily="34" charset="0"/>
              </a:rPr>
              <a:t>u trữ ở đâu?</a:t>
            </a:r>
            <a:endParaRPr lang="en-US" dirty="0">
              <a:solidFill>
                <a:srgbClr val="0070C0"/>
              </a:solidFill>
              <a:latin typeface="Vogue-ExtraBold" panose="020B0500000000000000" pitchFamily="34" charset="0"/>
              <a:ea typeface="Vogue-ExtraBold" panose="020B0500000000000000" pitchFamily="34" charset="0"/>
              <a:cs typeface="Vogue-ExtraBold" panose="020B0500000000000000" pitchFamily="34" charset="0"/>
            </a:endParaRPr>
          </a:p>
        </p:txBody>
      </p:sp>
      <p:pic>
        <p:nvPicPr>
          <p:cNvPr id="3" name="Picture 2" descr="A cloud computing system with devices and a cloud&#10;&#10;Description automatically generated">
            <a:extLst>
              <a:ext uri="{FF2B5EF4-FFF2-40B4-BE49-F238E27FC236}">
                <a16:creationId xmlns:a16="http://schemas.microsoft.com/office/drawing/2014/main" xmlns="" id="{D7E4EDA0-2545-442D-835B-3A2865F748E9}"/>
              </a:ext>
            </a:extLst>
          </p:cNvPr>
          <p:cNvPicPr>
            <a:picLocks noChangeAspect="1"/>
          </p:cNvPicPr>
          <p:nvPr/>
        </p:nvPicPr>
        <p:blipFill>
          <a:blip r:embed="rId2"/>
          <a:stretch>
            <a:fillRect/>
          </a:stretch>
        </p:blipFill>
        <p:spPr>
          <a:xfrm>
            <a:off x="1446212" y="1778000"/>
            <a:ext cx="10160000" cy="5080000"/>
          </a:xfrm>
          <a:prstGeom prst="rect">
            <a:avLst/>
          </a:prstGeom>
        </p:spPr>
      </p:pic>
    </p:spTree>
    <p:extLst>
      <p:ext uri="{BB962C8B-B14F-4D97-AF65-F5344CB8AC3E}">
        <p14:creationId xmlns:p14="http://schemas.microsoft.com/office/powerpoint/2010/main" val="1720426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34" y="-20472"/>
            <a:ext cx="10368376" cy="1239837"/>
          </a:xfrm>
        </p:spPr>
        <p:txBody>
          <a:bodyPr vert="horz" lIns="91440" tIns="45720" rIns="91440" bIns="45720" rtlCol="0" anchor="b">
            <a:normAutofit/>
          </a:bodyPr>
          <a:lstStyle/>
          <a:p>
            <a:r>
              <a:rPr lang="en-US" sz="3200" b="1">
                <a:latin typeface="Tahoma" panose="020B0604030504040204" pitchFamily="34" charset="0"/>
                <a:ea typeface="Tahoma" panose="020B0604030504040204" pitchFamily="34" charset="0"/>
                <a:cs typeface="Tahoma" panose="020B0604030504040204" pitchFamily="34" charset="0"/>
              </a:rPr>
              <a:t>1. L</a:t>
            </a:r>
            <a:r>
              <a:rPr lang="vi-VN" sz="3200" b="1">
                <a:latin typeface="Tahoma" panose="020B0604030504040204" pitchFamily="34" charset="0"/>
                <a:ea typeface="Tahoma" panose="020B0604030504040204" pitchFamily="34" charset="0"/>
                <a:cs typeface="Tahoma" panose="020B0604030504040204" pitchFamily="34" charset="0"/>
              </a:rPr>
              <a:t>Ư</a:t>
            </a:r>
            <a:r>
              <a:rPr lang="en-US" sz="3200" b="1">
                <a:latin typeface="Tahoma" panose="020B0604030504040204" pitchFamily="34" charset="0"/>
                <a:ea typeface="Tahoma" panose="020B0604030504040204" pitchFamily="34" charset="0"/>
                <a:cs typeface="Tahoma" panose="020B0604030504040204" pitchFamily="34" charset="0"/>
              </a:rPr>
              <a:t>U TRỮ VÀ CHIA SẺ TỆP TIN TRÊN INTERNET - Ổ ĐĨA TRỰC TUYẾN</a:t>
            </a:r>
          </a:p>
        </p:txBody>
      </p:sp>
      <p:sp>
        <p:nvSpPr>
          <p:cNvPr id="4" name="Rectangle 3">
            <a:extLst>
              <a:ext uri="{FF2B5EF4-FFF2-40B4-BE49-F238E27FC236}">
                <a16:creationId xmlns:a16="http://schemas.microsoft.com/office/drawing/2014/main" xmlns="" id="{E0F3A7F1-2228-40D4-9EE9-C002156B2105}"/>
              </a:ext>
            </a:extLst>
          </p:cNvPr>
          <p:cNvSpPr/>
          <p:nvPr/>
        </p:nvSpPr>
        <p:spPr>
          <a:xfrm>
            <a:off x="1903412" y="1981200"/>
            <a:ext cx="4968215" cy="4572000"/>
          </a:xfrm>
          <a:prstGeom prst="rect">
            <a:avLst/>
          </a:prstGeom>
        </p:spPr>
        <p:txBody>
          <a:bodyPr vert="horz" lIns="91440" tIns="45720" rIns="91440" bIns="45720" rtlCol="0">
            <a:normAutofit/>
          </a:bodyPr>
          <a:lstStyle/>
          <a:p>
            <a:pPr indent="-246888">
              <a:lnSpc>
                <a:spcPct val="90000"/>
              </a:lnSpc>
              <a:spcAft>
                <a:spcPts val="600"/>
              </a:spcAft>
              <a:buChar char="›"/>
            </a:pPr>
            <a:r>
              <a:rPr lang="vi-VN" sz="2800" dirty="0">
                <a:latin typeface="Tahoma" panose="020B0604030504040204" pitchFamily="34" charset="0"/>
                <a:ea typeface="Tahoma" panose="020B0604030504040204" pitchFamily="34" charset="0"/>
                <a:cs typeface="Tahoma" panose="020B0604030504040204" pitchFamily="34" charset="0"/>
              </a:rPr>
              <a:t>Hình 6.1 minh họa tính năng cơ bản của một dịch vụ </a:t>
            </a:r>
            <a:r>
              <a:rPr lang="vi-VN" sz="2800" dirty="0">
                <a:solidFill>
                  <a:srgbClr val="FF0000"/>
                </a:solidFill>
                <a:latin typeface="Tahoma" panose="020B0604030504040204" pitchFamily="34" charset="0"/>
                <a:ea typeface="Tahoma" panose="020B0604030504040204" pitchFamily="34" charset="0"/>
                <a:cs typeface="Tahoma" panose="020B0604030504040204" pitchFamily="34" charset="0"/>
              </a:rPr>
              <a:t>lưu trữ và chia sẻ tệp tin trên internet</a:t>
            </a:r>
            <a:r>
              <a:rPr lang="vi-VN" sz="2800" dirty="0">
                <a:latin typeface="Tahoma" panose="020B0604030504040204" pitchFamily="34" charset="0"/>
                <a:ea typeface="Tahoma" panose="020B0604030504040204" pitchFamily="34" charset="0"/>
                <a:cs typeface="Tahoma" panose="020B0604030504040204" pitchFamily="34" charset="0"/>
              </a:rPr>
              <a:t>. Các em hãy quan sát thảo luận nhóm và đưa ra mô tả các tính năng đó. Từ đó cho biết tại sao dịch vụ lưu trữ và chia sẻ tệp tin trên internet còn được </a:t>
            </a:r>
            <a:r>
              <a:rPr lang="vi-VN" sz="2800" dirty="0">
                <a:solidFill>
                  <a:srgbClr val="FF0000"/>
                </a:solidFill>
                <a:latin typeface="Tahoma" panose="020B0604030504040204" pitchFamily="34" charset="0"/>
                <a:ea typeface="Tahoma" panose="020B0604030504040204" pitchFamily="34" charset="0"/>
                <a:cs typeface="Tahoma" panose="020B0604030504040204" pitchFamily="34" charset="0"/>
              </a:rPr>
              <a:t>gọi là dịch vụ “Lưu trữ đám mây”</a:t>
            </a:r>
            <a:r>
              <a:rPr lang="vi-VN" sz="2800" dirty="0">
                <a:latin typeface="Tahoma" panose="020B0604030504040204" pitchFamily="34" charset="0"/>
                <a:ea typeface="Tahoma" panose="020B0604030504040204" pitchFamily="34" charset="0"/>
                <a:cs typeface="Tahoma" panose="020B0604030504040204" pitchFamily="34" charset="0"/>
              </a:rPr>
              <a: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computer and a phone&#10;&#10;Description automatically generated">
            <a:extLst>
              <a:ext uri="{FF2B5EF4-FFF2-40B4-BE49-F238E27FC236}">
                <a16:creationId xmlns:a16="http://schemas.microsoft.com/office/drawing/2014/main" xmlns="" id="{6EE9A10B-2B70-4CE9-B26B-36A83720966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7052979" y="1678186"/>
            <a:ext cx="4814586" cy="4416027"/>
          </a:xfrm>
          <a:prstGeom prst="rect">
            <a:avLst/>
          </a:prstGeom>
          <a:noFill/>
        </p:spPr>
      </p:pic>
    </p:spTree>
    <p:extLst>
      <p:ext uri="{BB962C8B-B14F-4D97-AF65-F5344CB8AC3E}">
        <p14:creationId xmlns:p14="http://schemas.microsoft.com/office/powerpoint/2010/main" val="571916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34" y="-20472"/>
            <a:ext cx="10368376" cy="1239837"/>
          </a:xfrm>
        </p:spPr>
        <p:txBody>
          <a:bodyPr vert="horz" lIns="91440" tIns="45720" rIns="91440" bIns="45720" rtlCol="0" anchor="b">
            <a:normAutofit/>
          </a:bodyPr>
          <a:lstStyle/>
          <a:p>
            <a:r>
              <a:rPr lang="en-US" sz="3200" b="1">
                <a:latin typeface="Tahoma" panose="020B0604030504040204" pitchFamily="34" charset="0"/>
                <a:ea typeface="Tahoma" panose="020B0604030504040204" pitchFamily="34" charset="0"/>
                <a:cs typeface="Tahoma" panose="020B0604030504040204" pitchFamily="34" charset="0"/>
              </a:rPr>
              <a:t>1. L</a:t>
            </a:r>
            <a:r>
              <a:rPr lang="vi-VN" sz="3200" b="1">
                <a:latin typeface="Tahoma" panose="020B0604030504040204" pitchFamily="34" charset="0"/>
                <a:ea typeface="Tahoma" panose="020B0604030504040204" pitchFamily="34" charset="0"/>
                <a:cs typeface="Tahoma" panose="020B0604030504040204" pitchFamily="34" charset="0"/>
              </a:rPr>
              <a:t>Ư</a:t>
            </a:r>
            <a:r>
              <a:rPr lang="en-US" sz="3200" b="1">
                <a:latin typeface="Tahoma" panose="020B0604030504040204" pitchFamily="34" charset="0"/>
                <a:ea typeface="Tahoma" panose="020B0604030504040204" pitchFamily="34" charset="0"/>
                <a:cs typeface="Tahoma" panose="020B0604030504040204" pitchFamily="34" charset="0"/>
              </a:rPr>
              <a:t>U TRỮ VÀ CHIA SẼ TỆP TIN TRÊN INTERNET - Ổ ĐĨA TRỰC TUYẾN</a:t>
            </a:r>
          </a:p>
        </p:txBody>
      </p:sp>
      <p:sp>
        <p:nvSpPr>
          <p:cNvPr id="3" name="Rectangle 2">
            <a:extLst>
              <a:ext uri="{FF2B5EF4-FFF2-40B4-BE49-F238E27FC236}">
                <a16:creationId xmlns:a16="http://schemas.microsoft.com/office/drawing/2014/main" xmlns="" id="{C4EA171F-89EB-48A2-A912-90C00D5C85D1}"/>
              </a:ext>
            </a:extLst>
          </p:cNvPr>
          <p:cNvSpPr/>
          <p:nvPr/>
        </p:nvSpPr>
        <p:spPr>
          <a:xfrm>
            <a:off x="7389812" y="2965728"/>
            <a:ext cx="4419600" cy="1938992"/>
          </a:xfrm>
          <a:prstGeom prst="rect">
            <a:avLst/>
          </a:prstGeom>
        </p:spPr>
        <p:txBody>
          <a:bodyPr wrap="square">
            <a:spAutoFit/>
          </a:bodyPr>
          <a:lstStyle/>
          <a:p>
            <a:pPr marL="342900" indent="-342900">
              <a:buFont typeface="Wingdings" panose="05000000000000000000" pitchFamily="2" charset="2"/>
              <a:buChar char="q"/>
            </a:pP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Những tính năng cơ bản:</a:t>
            </a:r>
          </a:p>
          <a:p>
            <a:r>
              <a:rPr lang="vi-VN" sz="2400">
                <a:latin typeface="Tahoma" panose="020B0604030504040204" pitchFamily="34" charset="0"/>
                <a:ea typeface="Tahoma" panose="020B0604030504040204" pitchFamily="34" charset="0"/>
                <a:cs typeface="Tahoma" panose="020B0604030504040204" pitchFamily="34" charset="0"/>
              </a:rPr>
              <a:t>- Tải tệp lên ổ đĩa trực tuyến</a:t>
            </a:r>
          </a:p>
          <a:p>
            <a:r>
              <a:rPr lang="vi-VN" sz="2400">
                <a:latin typeface="Tahoma" panose="020B0604030504040204" pitchFamily="34" charset="0"/>
                <a:ea typeface="Tahoma" panose="020B0604030504040204" pitchFamily="34" charset="0"/>
                <a:cs typeface="Tahoma" panose="020B0604030504040204" pitchFamily="34" charset="0"/>
              </a:rPr>
              <a:t>- Tạo mới và quản lí thư mục, tệp trên ổ đĩa trực tuyến</a:t>
            </a:r>
          </a:p>
          <a:p>
            <a:r>
              <a:rPr lang="vi-VN" sz="2400">
                <a:latin typeface="Tahoma" panose="020B0604030504040204" pitchFamily="34" charset="0"/>
                <a:ea typeface="Tahoma" panose="020B0604030504040204" pitchFamily="34" charset="0"/>
                <a:cs typeface="Tahoma" panose="020B0604030504040204" pitchFamily="34" charset="0"/>
              </a:rPr>
              <a:t>- Chia sẻ thư mục và tệp.</a:t>
            </a:r>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xmlns="" id="{037583DC-1547-4A5F-9C77-7D48E893D712}"/>
              </a:ext>
            </a:extLst>
          </p:cNvPr>
          <p:cNvSpPr/>
          <p:nvPr/>
        </p:nvSpPr>
        <p:spPr>
          <a:xfrm>
            <a:off x="1387387" y="5288340"/>
            <a:ext cx="10230531" cy="1569660"/>
          </a:xfrm>
          <a:prstGeom prst="rect">
            <a:avLst/>
          </a:prstGeom>
        </p:spPr>
        <p:txBody>
          <a:bodyPr wrap="square">
            <a:spAutoFit/>
          </a:bodyPr>
          <a:lstStyle/>
          <a:p>
            <a:pPr marL="342900" indent="-342900">
              <a:buFont typeface="Wingdings" panose="05000000000000000000" pitchFamily="2" charset="2"/>
              <a:buChar char="q"/>
            </a:pP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Dịch vụ lưu trữ và chia sẻ tệp tin trên internet được gọi là "Lưu trữ đám mây" </a:t>
            </a:r>
            <a:r>
              <a:rPr lang="vi-VN" sz="2400">
                <a:latin typeface="Tahoma" panose="020B0604030504040204" pitchFamily="34" charset="0"/>
                <a:ea typeface="Tahoma" panose="020B0604030504040204" pitchFamily="34" charset="0"/>
                <a:cs typeface="Tahoma" panose="020B0604030504040204" pitchFamily="34" charset="0"/>
              </a:rPr>
              <a:t>vì </a:t>
            </a:r>
            <a:r>
              <a:rPr lang="en-US" sz="2400">
                <a:latin typeface="Tahoma" panose="020B0604030504040204" pitchFamily="34" charset="0"/>
                <a:ea typeface="Tahoma" panose="020B0604030504040204" pitchFamily="34" charset="0"/>
                <a:cs typeface="Tahoma" panose="020B0604030504040204" pitchFamily="34" charset="0"/>
              </a:rPr>
              <a:t>ng</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ời dùng không biết cụ thể dịch vụ ấy đ</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ợc triển khai cụ thể ở đâu ngoài việc hình dung đâu đó trên mạng, vốn th</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ờng đ</a:t>
            </a:r>
            <a:r>
              <a:rPr lang="vi-VN" sz="2400">
                <a:latin typeface="Tahoma" panose="020B0604030504040204" pitchFamily="34" charset="0"/>
                <a:ea typeface="Tahoma" panose="020B0604030504040204" pitchFamily="34" charset="0"/>
                <a:cs typeface="Tahoma" panose="020B0604030504040204" pitchFamily="34" charset="0"/>
              </a:rPr>
              <a:t>ư</a:t>
            </a:r>
            <a:r>
              <a:rPr lang="en-US" sz="2400">
                <a:latin typeface="Tahoma" panose="020B0604030504040204" pitchFamily="34" charset="0"/>
                <a:ea typeface="Tahoma" panose="020B0604030504040204" pitchFamily="34" charset="0"/>
                <a:cs typeface="Tahoma" panose="020B0604030504040204" pitchFamily="34" charset="0"/>
              </a:rPr>
              <a:t>ợc gọi theo cách ẩn dụ trên “đám mây”</a:t>
            </a:r>
          </a:p>
        </p:txBody>
      </p:sp>
      <p:pic>
        <p:nvPicPr>
          <p:cNvPr id="7" name="Picture 6" descr="A group of people with headsets connected to computers&#10;&#10;Description automatically generated">
            <a:extLst>
              <a:ext uri="{FF2B5EF4-FFF2-40B4-BE49-F238E27FC236}">
                <a16:creationId xmlns:a16="http://schemas.microsoft.com/office/drawing/2014/main" xmlns="" id="{B23F6D3D-FD4A-4428-9FE3-A4F8BACA41BD}"/>
              </a:ext>
            </a:extLst>
          </p:cNvPr>
          <p:cNvPicPr>
            <a:picLocks noChangeAspect="1"/>
          </p:cNvPicPr>
          <p:nvPr/>
        </p:nvPicPr>
        <p:blipFill>
          <a:blip r:embed="rId2"/>
          <a:stretch>
            <a:fillRect/>
          </a:stretch>
        </p:blipFill>
        <p:spPr>
          <a:xfrm>
            <a:off x="1387387" y="1505451"/>
            <a:ext cx="5787700" cy="35017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a:extLst>
              <a:ext uri="{FF2B5EF4-FFF2-40B4-BE49-F238E27FC236}">
                <a16:creationId xmlns:a16="http://schemas.microsoft.com/office/drawing/2014/main" xmlns="" id="{E5877B47-DF41-4830-9F5B-6BC017208799}"/>
              </a:ext>
            </a:extLst>
          </p:cNvPr>
          <p:cNvSpPr/>
          <p:nvPr/>
        </p:nvSpPr>
        <p:spPr>
          <a:xfrm>
            <a:off x="7389812" y="1307716"/>
            <a:ext cx="4408487" cy="1200329"/>
          </a:xfrm>
          <a:prstGeom prst="rect">
            <a:avLst/>
          </a:prstGeom>
        </p:spPr>
        <p:txBody>
          <a:bodyPr wrap="square">
            <a:spAutoFit/>
          </a:bodyPr>
          <a:lstStyle/>
          <a:p>
            <a:pPr marL="342900" indent="-342900">
              <a:buFont typeface="Wingdings" panose="05000000000000000000" pitchFamily="2" charset="2"/>
              <a:buChar char="q"/>
            </a:pPr>
            <a:r>
              <a:rPr lang="sv-SE" sz="2400">
                <a:latin typeface="Tahoma" panose="020B0604030504040204" pitchFamily="34" charset="0"/>
                <a:ea typeface="Tahoma" panose="020B0604030504040204" pitchFamily="34" charset="0"/>
                <a:cs typeface="Tahoma" panose="020B0604030504040204" pitchFamily="34" charset="0"/>
              </a:rPr>
              <a:t>Dịch vụ lưu trữ và chia sẻ tệp tin trên internet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gọi là dịch vụ “Lưu trữ đám mây”</a:t>
            </a:r>
            <a:endParaRPr lang="en-US"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4353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260297"/>
            <a:ext cx="3938931" cy="1025704"/>
          </a:xfrm>
        </p:spPr>
        <p:txBody>
          <a:bodyPr anchor="b">
            <a:normAutofit/>
          </a:bodyPr>
          <a:lstStyle/>
          <a:p>
            <a:pPr marL="571500" indent="-571500" algn="ctr">
              <a:buFont typeface="Wingdings" panose="05000000000000000000" pitchFamily="2" charset="2"/>
              <a:buChar char="q"/>
            </a:pPr>
            <a:r>
              <a:rPr lang="en-US" sz="2400" b="1" cap="none">
                <a:latin typeface="Tahoma" panose="020B0604030504040204" pitchFamily="34" charset="0"/>
                <a:ea typeface="Tahoma" panose="020B0604030504040204" pitchFamily="34" charset="0"/>
                <a:cs typeface="Tahoma" panose="020B0604030504040204" pitchFamily="34" charset="0"/>
              </a:rPr>
              <a:t>Các dịch vụ l</a:t>
            </a:r>
            <a:r>
              <a:rPr lang="vi-VN" sz="2400" b="1" cap="none">
                <a:latin typeface="Tahoma" panose="020B0604030504040204" pitchFamily="34" charset="0"/>
                <a:ea typeface="Tahoma" panose="020B0604030504040204" pitchFamily="34" charset="0"/>
                <a:cs typeface="Tahoma" panose="020B0604030504040204" pitchFamily="34" charset="0"/>
              </a:rPr>
              <a:t>ư</a:t>
            </a:r>
            <a:r>
              <a:rPr lang="en-US" sz="2400" b="1" cap="none">
                <a:latin typeface="Tahoma" panose="020B0604030504040204" pitchFamily="34" charset="0"/>
                <a:ea typeface="Tahoma" panose="020B0604030504040204" pitchFamily="34" charset="0"/>
                <a:cs typeface="Tahoma" panose="020B0604030504040204" pitchFamily="34" charset="0"/>
              </a:rPr>
              <a:t>u trữ đám mây</a:t>
            </a:r>
            <a:endParaRPr lang="en-US" sz="2400" b="1" cap="none"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A group of logos of different brands&#10;&#10;Description automatically generated">
            <a:extLst>
              <a:ext uri="{FF2B5EF4-FFF2-40B4-BE49-F238E27FC236}">
                <a16:creationId xmlns:a16="http://schemas.microsoft.com/office/drawing/2014/main" xmlns="" id="{6433C807-720B-4FFF-AE4E-22B9C0EC31FF}"/>
              </a:ext>
            </a:extLst>
          </p:cNvPr>
          <p:cNvPicPr>
            <a:picLocks noChangeAspect="1"/>
          </p:cNvPicPr>
          <p:nvPr/>
        </p:nvPicPr>
        <p:blipFill>
          <a:blip r:embed="rId2"/>
          <a:stretch>
            <a:fillRect/>
          </a:stretch>
        </p:blipFill>
        <p:spPr>
          <a:xfrm>
            <a:off x="4867252" y="1260297"/>
            <a:ext cx="6939850" cy="4337405"/>
          </a:xfrm>
          <a:prstGeom prst="rect">
            <a:avLst/>
          </a:prstGeom>
          <a:noFill/>
        </p:spPr>
      </p:pic>
      <p:sp>
        <p:nvSpPr>
          <p:cNvPr id="7" name="Content Placeholder 6"/>
          <p:cNvSpPr>
            <a:spLocks noGrp="1"/>
          </p:cNvSpPr>
          <p:nvPr>
            <p:ph type="body" sz="half" idx="2"/>
          </p:nvPr>
        </p:nvSpPr>
        <p:spPr>
          <a:xfrm>
            <a:off x="586404" y="2661467"/>
            <a:ext cx="4267200" cy="2936235"/>
          </a:xfrm>
        </p:spPr>
        <p:txBody>
          <a:bodyPr>
            <a:normAutofit/>
          </a:bodyPr>
          <a:lstStyle/>
          <a:p>
            <a:pPr marL="342900" indent="-342900">
              <a:buFont typeface="Arial" panose="020B0604020202020204" pitchFamily="34" charset="0"/>
              <a:buChar char="•"/>
            </a:pPr>
            <a:r>
              <a:rPr lang="en-US" sz="2400" b="1">
                <a:solidFill>
                  <a:srgbClr val="FFFF00"/>
                </a:solidFill>
                <a:latin typeface="Tahoma" panose="020B0604030504040204" pitchFamily="34" charset="0"/>
                <a:ea typeface="Tahoma" panose="020B0604030504040204" pitchFamily="34" charset="0"/>
                <a:cs typeface="Tahoma" panose="020B0604030504040204" pitchFamily="34" charset="0"/>
              </a:rPr>
              <a:t>Google Drive </a:t>
            </a:r>
            <a:r>
              <a:rPr lang="en-US" sz="2400">
                <a:latin typeface="Tahoma" panose="020B0604030504040204" pitchFamily="34" charset="0"/>
                <a:ea typeface="Tahoma" panose="020B0604030504040204" pitchFamily="34" charset="0"/>
                <a:cs typeface="Tahoma" panose="020B0604030504040204" pitchFamily="34" charset="0"/>
              </a:rPr>
              <a:t>của Google</a:t>
            </a:r>
          </a:p>
          <a:p>
            <a:pPr marL="342900" indent="-342900">
              <a:buFont typeface="Arial" panose="020B0604020202020204" pitchFamily="34" charset="0"/>
              <a:buChar char="•"/>
            </a:pPr>
            <a:r>
              <a:rPr lang="en-US" sz="2400" b="1">
                <a:solidFill>
                  <a:srgbClr val="FFFF00"/>
                </a:solidFill>
                <a:latin typeface="Tahoma" panose="020B0604030504040204" pitchFamily="34" charset="0"/>
                <a:ea typeface="Tahoma" panose="020B0604030504040204" pitchFamily="34" charset="0"/>
                <a:cs typeface="Tahoma" panose="020B0604030504040204" pitchFamily="34" charset="0"/>
              </a:rPr>
              <a:t>OneDrive</a:t>
            </a:r>
            <a:r>
              <a:rPr lang="en-US" sz="2400">
                <a:latin typeface="Tahoma" panose="020B0604030504040204" pitchFamily="34" charset="0"/>
                <a:ea typeface="Tahoma" panose="020B0604030504040204" pitchFamily="34" charset="0"/>
                <a:cs typeface="Tahoma" panose="020B0604030504040204" pitchFamily="34" charset="0"/>
              </a:rPr>
              <a:t> của Microsoft</a:t>
            </a:r>
          </a:p>
          <a:p>
            <a:pPr marL="342900" indent="-342900">
              <a:buFont typeface="Arial" panose="020B0604020202020204" pitchFamily="34" charset="0"/>
              <a:buChar char="•"/>
            </a:pPr>
            <a:r>
              <a:rPr lang="en-US" sz="2400" b="1">
                <a:solidFill>
                  <a:srgbClr val="FFFF00"/>
                </a:solidFill>
                <a:latin typeface="Tahoma" panose="020B0604030504040204" pitchFamily="34" charset="0"/>
                <a:ea typeface="Tahoma" panose="020B0604030504040204" pitchFamily="34" charset="0"/>
                <a:cs typeface="Tahoma" panose="020B0604030504040204" pitchFamily="34" charset="0"/>
              </a:rPr>
              <a:t>iCloud</a:t>
            </a:r>
            <a:r>
              <a:rPr lang="en-US" sz="2400">
                <a:latin typeface="Tahoma" panose="020B0604030504040204" pitchFamily="34" charset="0"/>
                <a:ea typeface="Tahoma" panose="020B0604030504040204" pitchFamily="34" charset="0"/>
                <a:cs typeface="Tahoma" panose="020B0604030504040204" pitchFamily="34" charset="0"/>
              </a:rPr>
              <a:t> của Apple</a:t>
            </a:r>
          </a:p>
          <a:p>
            <a:pPr marL="342900" indent="-342900">
              <a:buFont typeface="Arial" panose="020B0604020202020204" pitchFamily="34" charset="0"/>
              <a:buChar char="•"/>
            </a:pPr>
            <a:r>
              <a:rPr lang="en-US" sz="2400" b="1">
                <a:solidFill>
                  <a:srgbClr val="FFFF00"/>
                </a:solidFill>
                <a:latin typeface="Tahoma" panose="020B0604030504040204" pitchFamily="34" charset="0"/>
                <a:ea typeface="Tahoma" panose="020B0604030504040204" pitchFamily="34" charset="0"/>
                <a:cs typeface="Tahoma" panose="020B0604030504040204" pitchFamily="34" charset="0"/>
              </a:rPr>
              <a:t>Dropbox</a:t>
            </a:r>
            <a:r>
              <a:rPr lang="en-US" sz="2400">
                <a:latin typeface="Tahoma" panose="020B0604030504040204" pitchFamily="34" charset="0"/>
                <a:ea typeface="Tahoma" panose="020B0604030504040204" pitchFamily="34" charset="0"/>
                <a:cs typeface="Tahoma" panose="020B0604030504040204" pitchFamily="34" charset="0"/>
              </a:rPr>
              <a:t> của Dropbox</a:t>
            </a:r>
          </a:p>
          <a:p>
            <a:pPr marL="342900" indent="-342900">
              <a:buFont typeface="Arial" panose="020B0604020202020204" pitchFamily="34" charset="0"/>
              <a:buChar char="•"/>
            </a:pP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3339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ud computing devices connected to a cloud&#10;&#10;Description automatically generated">
            <a:extLst>
              <a:ext uri="{FF2B5EF4-FFF2-40B4-BE49-F238E27FC236}">
                <a16:creationId xmlns:a16="http://schemas.microsoft.com/office/drawing/2014/main" xmlns="" id="{86123D17-0742-4A50-8618-08D328CD7A4D}"/>
              </a:ext>
            </a:extLst>
          </p:cNvPr>
          <p:cNvPicPr>
            <a:picLocks noChangeAspect="1"/>
          </p:cNvPicPr>
          <p:nvPr/>
        </p:nvPicPr>
        <p:blipFill>
          <a:blip r:embed="rId2"/>
          <a:stretch>
            <a:fillRect/>
          </a:stretch>
        </p:blipFill>
        <p:spPr>
          <a:xfrm>
            <a:off x="4387212" y="0"/>
            <a:ext cx="4633600" cy="3475200"/>
          </a:xfrm>
          <a:prstGeom prst="rect">
            <a:avLst/>
          </a:prstGeom>
        </p:spPr>
      </p:pic>
      <p:sp>
        <p:nvSpPr>
          <p:cNvPr id="2" name="Title 1"/>
          <p:cNvSpPr>
            <a:spLocks noGrp="1"/>
          </p:cNvSpPr>
          <p:nvPr>
            <p:ph type="title"/>
          </p:nvPr>
        </p:nvSpPr>
        <p:spPr>
          <a:xfrm>
            <a:off x="1812610" y="3463119"/>
            <a:ext cx="9782801" cy="889000"/>
          </a:xfrm>
        </p:spPr>
        <p:txBody>
          <a:bodyPr>
            <a:normAutofit/>
          </a:bodyPr>
          <a:lstStyle/>
          <a:p>
            <a:r>
              <a:rPr lang="vi-VN" sz="2800">
                <a:latin typeface="Tahoma" panose="020B0604030504040204" pitchFamily="34" charset="0"/>
                <a:ea typeface="Tahoma" panose="020B0604030504040204" pitchFamily="34" charset="0"/>
                <a:cs typeface="Tahoma" panose="020B0604030504040204" pitchFamily="34" charset="0"/>
              </a:rPr>
              <a:t>Thảo luận nhóm để chỉ ra một vài </a:t>
            </a:r>
            <a:r>
              <a:rPr lang="vi-VN" sz="2800">
                <a:solidFill>
                  <a:srgbClr val="FF0000"/>
                </a:solidFill>
                <a:latin typeface="Tahoma" panose="020B0604030504040204" pitchFamily="34" charset="0"/>
                <a:ea typeface="Tahoma" panose="020B0604030504040204" pitchFamily="34" charset="0"/>
                <a:cs typeface="Tahoma" panose="020B0604030504040204" pitchFamily="34" charset="0"/>
              </a:rPr>
              <a:t>ưu điểm</a:t>
            </a:r>
            <a:r>
              <a:rPr lang="vi-VN" sz="2800">
                <a:latin typeface="Tahoma" panose="020B0604030504040204" pitchFamily="34" charset="0"/>
                <a:ea typeface="Tahoma" panose="020B0604030504040204" pitchFamily="34" charset="0"/>
                <a:cs typeface="Tahoma" panose="020B0604030504040204" pitchFamily="34" charset="0"/>
              </a:rPr>
              <a:t> và </a:t>
            </a:r>
            <a:r>
              <a:rPr lang="vi-VN" sz="2800">
                <a:solidFill>
                  <a:srgbClr val="FF0000"/>
                </a:solidFill>
                <a:latin typeface="Tahoma" panose="020B0604030504040204" pitchFamily="34" charset="0"/>
                <a:ea typeface="Tahoma" panose="020B0604030504040204" pitchFamily="34" charset="0"/>
                <a:cs typeface="Tahoma" panose="020B0604030504040204" pitchFamily="34" charset="0"/>
              </a:rPr>
              <a:t>nhược điểm </a:t>
            </a:r>
            <a:r>
              <a:rPr lang="vi-VN" sz="2800">
                <a:latin typeface="Tahoma" panose="020B0604030504040204" pitchFamily="34" charset="0"/>
                <a:ea typeface="Tahoma" panose="020B0604030504040204" pitchFamily="34" charset="0"/>
                <a:cs typeface="Tahoma" panose="020B0604030504040204" pitchFamily="34" charset="0"/>
              </a:rPr>
              <a:t>của việc lưu trữ và chia sẻ tệp trên Intemet.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ontent Placeholder 5" descr="Vertical Chevron List diagram showing 3 groups arranged one below the other with bullet pointed tasks in each group"/>
          <p:cNvGraphicFramePr>
            <a:graphicFrameLocks noGrp="1"/>
          </p:cNvGraphicFramePr>
          <p:nvPr>
            <p:ph sz="half" idx="1"/>
            <p:extLst>
              <p:ext uri="{D42A27DB-BD31-4B8C-83A1-F6EECF244321}">
                <p14:modId xmlns:p14="http://schemas.microsoft.com/office/powerpoint/2010/main" val="248539508"/>
              </p:ext>
            </p:extLst>
          </p:nvPr>
        </p:nvGraphicFramePr>
        <p:xfrm>
          <a:off x="1441449" y="4935677"/>
          <a:ext cx="4814888"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5" descr="Vertical Chevron List diagram showing 3 groups arranged one below the other with bullet pointed tasks in each group">
            <a:extLst>
              <a:ext uri="{FF2B5EF4-FFF2-40B4-BE49-F238E27FC236}">
                <a16:creationId xmlns:a16="http://schemas.microsoft.com/office/drawing/2014/main" xmlns="" id="{C573B45F-4BA2-4787-BF9F-AC4C5EE0263D}"/>
              </a:ext>
            </a:extLst>
          </p:cNvPr>
          <p:cNvGraphicFramePr>
            <a:graphicFrameLocks/>
          </p:cNvGraphicFramePr>
          <p:nvPr>
            <p:extLst>
              <p:ext uri="{D42A27DB-BD31-4B8C-83A1-F6EECF244321}">
                <p14:modId xmlns:p14="http://schemas.microsoft.com/office/powerpoint/2010/main" val="3832380965"/>
              </p:ext>
            </p:extLst>
          </p:nvPr>
        </p:nvGraphicFramePr>
        <p:xfrm>
          <a:off x="6704011" y="4935677"/>
          <a:ext cx="4814888" cy="167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13726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776" y="2431197"/>
            <a:ext cx="8283272" cy="997803"/>
          </a:xfrm>
        </p:spPr>
        <p:txBody>
          <a:bodyPr>
            <a:normAutofit/>
          </a:bodyPr>
          <a:lstStyle/>
          <a:p>
            <a:r>
              <a:rPr lang="en-US" sz="3200" b="1">
                <a:latin typeface="Tahoma" panose="020B0604030504040204" pitchFamily="34" charset="0"/>
                <a:ea typeface="Tahoma" panose="020B0604030504040204" pitchFamily="34" charset="0"/>
                <a:cs typeface="Tahoma" panose="020B0604030504040204" pitchFamily="34" charset="0"/>
              </a:rPr>
              <a:t>2. THỰC HÀNH: L</a:t>
            </a:r>
            <a:r>
              <a:rPr lang="vi-VN" sz="3200" b="1">
                <a:latin typeface="Tahoma" panose="020B0604030504040204" pitchFamily="34" charset="0"/>
                <a:ea typeface="Tahoma" panose="020B0604030504040204" pitchFamily="34" charset="0"/>
                <a:cs typeface="Tahoma" panose="020B0604030504040204" pitchFamily="34" charset="0"/>
              </a:rPr>
              <a:t>Ư</a:t>
            </a:r>
            <a:r>
              <a:rPr lang="en-US" sz="3200" b="1">
                <a:latin typeface="Tahoma" panose="020B0604030504040204" pitchFamily="34" charset="0"/>
                <a:ea typeface="Tahoma" panose="020B0604030504040204" pitchFamily="34" charset="0"/>
                <a:cs typeface="Tahoma" panose="020B0604030504040204" pitchFamily="34" charset="0"/>
              </a:rPr>
              <a:t>U TRỮ VÀ CHIA SẺ TỆP TIN TRÊN Ổ ĐĨA TRỰC TUYẾN</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090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rome_bm9igrjutb">
            <a:hlinkClick r:id="" action="ppaction://media"/>
            <a:extLst>
              <a:ext uri="{FF2B5EF4-FFF2-40B4-BE49-F238E27FC236}">
                <a16:creationId xmlns:a16="http://schemas.microsoft.com/office/drawing/2014/main" xmlns="" id="{94CEAF4D-80CD-4BD1-B360-47AB494BD1AA}"/>
              </a:ext>
            </a:extLst>
          </p:cNvPr>
          <p:cNvPicPr>
            <a:picLocks noChangeAspect="1"/>
          </p:cNvPicPr>
          <p:nvPr>
            <a:videoFile r:link="rId1"/>
            <p:extLst>
              <p:ext uri="{DAA4B4D4-6D71-4841-9C94-3DE7FCFB9230}">
                <p14:media xmlns:p14="http://schemas.microsoft.com/office/powerpoint/2010/main" r:embed="rId2">
                  <p14:trim st="2223"/>
                </p14:media>
              </p:ext>
            </p:extLst>
          </p:nvPr>
        </p:nvPicPr>
        <p:blipFill>
          <a:blip r:embed="rId4"/>
          <a:stretch>
            <a:fillRect/>
          </a:stretch>
        </p:blipFill>
        <p:spPr>
          <a:xfrm>
            <a:off x="1065212" y="23753"/>
            <a:ext cx="9753600" cy="6810494"/>
          </a:xfrm>
          <a:prstGeom prst="rect">
            <a:avLst/>
          </a:prstGeom>
        </p:spPr>
      </p:pic>
    </p:spTree>
    <p:extLst>
      <p:ext uri="{BB962C8B-B14F-4D97-AF65-F5344CB8AC3E}">
        <p14:creationId xmlns:p14="http://schemas.microsoft.com/office/powerpoint/2010/main" val="879198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9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 education presentation with Pi  (widescreen).potx" id="{DF132673-7A8C-4FB7-A35E-0123B6C0D98B}" vid="{CCAAB50D-2EF2-4925-80C2-C83131AE58AC}"/>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663</Words>
  <Application>Microsoft Office PowerPoint</Application>
  <PresentationFormat>Custom</PresentationFormat>
  <Paragraphs>67</Paragraphs>
  <Slides>16</Slides>
  <Notes>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Math 16x9</vt:lpstr>
      <vt:lpstr>CHỦ ĐỀ 2: TỔ CHỨC LƯU TRỮ, TÌM KIẾM  VÀ TRAO ĐỔI THÔNG TIN  BÀI 6: LƯU TRỮ VÀ CHIA SẺ TỆP TIN TRÊN INTERNET MÔN TIN HỌC LỚP 11. TIẾT: 11-12 BỘ SÁCH: KẾT NỐI TRI THỨC GV THỰC HIỆN: VÕ TẤN QUAN</vt:lpstr>
      <vt:lpstr>Bài 6 LƯU TRỮ VÀ CHIA SẺ TỆP TIN TRÊN INTERNET</vt:lpstr>
      <vt:lpstr>Dữ liệu có thể được lưu trữ ở đâu?</vt:lpstr>
      <vt:lpstr>1. LƯU TRỮ VÀ CHIA SẺ TỆP TIN TRÊN INTERNET - Ổ ĐĨA TRỰC TUYẾN</vt:lpstr>
      <vt:lpstr>1. LƯU TRỮ VÀ CHIA SẼ TỆP TIN TRÊN INTERNET - Ổ ĐĨA TRỰC TUYẾN</vt:lpstr>
      <vt:lpstr>Các dịch vụ lưu trữ đám mây</vt:lpstr>
      <vt:lpstr>Thảo luận nhóm để chỉ ra một vài ưu điểm và nhược điểm của việc lưu trữ và chia sẻ tệp trên Intemet.</vt:lpstr>
      <vt:lpstr>2. THỰC HÀNH: LƯU TRỮ VÀ CHIA SẺ TỆP TIN TRÊN Ổ ĐĨA TRỰC TUYẾN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TIN11_BÀI 6. LƯU TRỮ VÀ CHIA SẺ TỆP TIN TRÊN INTERNET</dc:title>
  <dc:creator>Trần Quốc Minh</dc:creator>
  <cp:lastModifiedBy>admin</cp:lastModifiedBy>
  <cp:revision>16</cp:revision>
  <dcterms:created xsi:type="dcterms:W3CDTF">2023-07-09T09:18:18Z</dcterms:created>
  <dcterms:modified xsi:type="dcterms:W3CDTF">2023-11-01T08:32:41Z</dcterms:modified>
</cp:coreProperties>
</file>